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9" r:id="rId2"/>
    <p:sldId id="485" r:id="rId3"/>
    <p:sldId id="411" r:id="rId4"/>
    <p:sldId id="412" r:id="rId5"/>
    <p:sldId id="486" r:id="rId6"/>
    <p:sldId id="456" r:id="rId7"/>
    <p:sldId id="465" r:id="rId8"/>
    <p:sldId id="512" r:id="rId9"/>
    <p:sldId id="488" r:id="rId10"/>
    <p:sldId id="489" r:id="rId11"/>
    <p:sldId id="492" r:id="rId12"/>
    <p:sldId id="496" r:id="rId13"/>
    <p:sldId id="503" r:id="rId14"/>
    <p:sldId id="500" r:id="rId15"/>
    <p:sldId id="511" r:id="rId16"/>
    <p:sldId id="318" r:id="rId17"/>
    <p:sldId id="288" r:id="rId18"/>
  </p:sldIdLst>
  <p:sldSz cx="9144000" cy="6858000" type="screen4x3"/>
  <p:notesSz cx="6858000" cy="93138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425" y="-36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E52E383-FC91-4E94-9DB4-E4DE6BAC6899}" type="datetimeFigureOut">
              <a:rPr lang="ru-RU"/>
              <a:pPr>
                <a:defRPr/>
              </a:pPr>
              <a:t>17.05.2026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24363"/>
            <a:ext cx="5486400" cy="41910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847138"/>
            <a:ext cx="29718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847138"/>
            <a:ext cx="29718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6744769-2908-417C-A6D0-5AAD184F72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0991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744769-2908-417C-A6D0-5AAD184F72F4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365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0DADCA-6371-42F7-B76F-623F0945875F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2AB7-F1DF-4D28-9E3C-82A722E7B2BA}" type="datetime1">
              <a:rPr lang="ru-RU"/>
              <a:pPr>
                <a:defRPr/>
              </a:pPr>
              <a:t>17.05.2026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C545E-BBDD-4451-8E3C-8D3B8923F9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560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ED9DC-8AA6-47EB-BB7D-12CA56488CE1}" type="datetime1">
              <a:rPr lang="ru-RU"/>
              <a:pPr>
                <a:defRPr/>
              </a:pPr>
              <a:t>17.05.2026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A07D0-17F3-4B4B-B4FB-9C79FF8B8A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736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9585C-583A-46F0-B558-90D33C063F77}" type="datetime1">
              <a:rPr lang="ru-RU"/>
              <a:pPr>
                <a:defRPr/>
              </a:pPr>
              <a:t>17.05.2026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01272-5952-470B-BBC5-597407795F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953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8FDED-8AEC-4C0F-93F0-CF0CE4E783DB}" type="datetime1">
              <a:rPr lang="ru-RU"/>
              <a:pPr>
                <a:defRPr/>
              </a:pPr>
              <a:t>17.05.2026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7C002-F7A9-4AF1-A3A9-A1F1CEBD91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121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1A69D-FE7B-4E7C-A09C-A5C6C9AE6785}" type="datetime1">
              <a:rPr lang="ru-RU"/>
              <a:pPr>
                <a:defRPr/>
              </a:pPr>
              <a:t>17.05.2026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3E00F-D465-41B1-9604-EE96D185C9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332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BC57A-25D4-440A-94FD-98FFE111EA85}" type="datetime1">
              <a:rPr lang="ru-RU"/>
              <a:pPr>
                <a:defRPr/>
              </a:pPr>
              <a:t>17.05.2026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C9280-7D82-401D-9A5C-3105A19335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707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58BFF-0B11-4869-B108-CD16C92BFBEB}" type="datetime1">
              <a:rPr lang="ru-RU"/>
              <a:pPr>
                <a:defRPr/>
              </a:pPr>
              <a:t>17.05.2026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36A81-B111-4A8A-932C-E3CD4772F0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953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9892C-9675-47E0-AF42-150B324B5E8D}" type="datetime1">
              <a:rPr lang="ru-RU"/>
              <a:pPr>
                <a:defRPr/>
              </a:pPr>
              <a:t>17.05.2026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A1C51-026B-4979-B77B-F4B26C4CC6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284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4F771-664A-4089-AA1F-B65C94899BF3}" type="datetime1">
              <a:rPr lang="ru-RU"/>
              <a:pPr>
                <a:defRPr/>
              </a:pPr>
              <a:t>17.05.2026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E3222-C855-40FC-AAB8-99399B354C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80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98A54-3A4B-4CA4-B7F8-644B3C305D7A}" type="datetime1">
              <a:rPr lang="ru-RU"/>
              <a:pPr>
                <a:defRPr/>
              </a:pPr>
              <a:t>17.05.2026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AE00C-E555-4EE7-8F81-DE54F9DE93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82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8FD17-29F9-43A6-82C0-4B1274FA89E8}" type="datetime1">
              <a:rPr lang="ru-RU"/>
              <a:pPr>
                <a:defRPr/>
              </a:pPr>
              <a:t>17.05.2026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5C922-4EA4-4BC2-918B-A7AE7CFEF1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432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85835A-BB1D-4418-B167-EC8126EEBF10}" type="datetime1">
              <a:rPr lang="ru-RU"/>
              <a:pPr>
                <a:defRPr/>
              </a:pPr>
              <a:t>17.05.2026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34A150-77FC-4EC7-9E1B-7206CE6FAB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reb@ifz.r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58.png"/><Relationship Id="rId7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61.png"/><Relationship Id="rId5" Type="http://schemas.openxmlformats.org/officeDocument/2006/relationships/image" Target="../media/image730.png"/><Relationship Id="rId10" Type="http://schemas.openxmlformats.org/officeDocument/2006/relationships/image" Target="../media/image60.png"/><Relationship Id="rId9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png"/><Relationship Id="rId18" Type="http://schemas.openxmlformats.org/officeDocument/2006/relationships/image" Target="../media/image15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17" Type="http://schemas.openxmlformats.org/officeDocument/2006/relationships/image" Target="../media/image157.png"/><Relationship Id="rId2" Type="http://schemas.openxmlformats.org/officeDocument/2006/relationships/image" Target="../media/image142.png"/><Relationship Id="rId16" Type="http://schemas.openxmlformats.org/officeDocument/2006/relationships/image" Target="../media/image156.png"/><Relationship Id="rId20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5" Type="http://schemas.openxmlformats.org/officeDocument/2006/relationships/image" Target="../media/image72.png"/><Relationship Id="rId10" Type="http://schemas.openxmlformats.org/officeDocument/2006/relationships/image" Target="../media/image150.png"/><Relationship Id="rId19" Type="http://schemas.openxmlformats.org/officeDocument/2006/relationships/image" Target="../media/image159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Relationship Id="rId14" Type="http://schemas.openxmlformats.org/officeDocument/2006/relationships/image" Target="../media/image1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3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5.png"/><Relationship Id="rId9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3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3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25.wmf"/><Relationship Id="rId3" Type="http://schemas.openxmlformats.org/officeDocument/2006/relationships/image" Target="../media/image26.png"/><Relationship Id="rId7" Type="http://schemas.openxmlformats.org/officeDocument/2006/relationships/image" Target="../media/image22.wmf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8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24.wmf"/><Relationship Id="rId5" Type="http://schemas.openxmlformats.org/officeDocument/2006/relationships/image" Target="../media/image21.wmf"/><Relationship Id="rId15" Type="http://schemas.openxmlformats.org/officeDocument/2006/relationships/image" Target="../media/image28.png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23.wmf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2.png"/><Relationship Id="rId3" Type="http://schemas.openxmlformats.org/officeDocument/2006/relationships/image" Target="../media/image33.png"/><Relationship Id="rId7" Type="http://schemas.openxmlformats.org/officeDocument/2006/relationships/image" Target="../media/image45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32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50.png"/><Relationship Id="rId5" Type="http://schemas.openxmlformats.org/officeDocument/2006/relationships/image" Target="../media/image43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47.png"/><Relationship Id="rId1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1403648" y="4829090"/>
            <a:ext cx="54026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000" b="1" u="sng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Ю.Л.Ребецкий</a:t>
            </a:r>
            <a:r>
              <a:rPr lang="ru-RU" altLang="ru-RU" sz="2000" b="1" u="sng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,</a:t>
            </a:r>
            <a:r>
              <a:rPr lang="ru-RU" altLang="ru-RU" sz="20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Москва, ИФЗ РАН, </a:t>
            </a:r>
            <a:r>
              <a:rPr lang="ru-RU" altLang="ru-RU" sz="2000" dirty="0">
                <a:latin typeface="Times New Roman Cyr" panose="02020603050405020304" pitchFamily="18" charset="0"/>
                <a:cs typeface="Times New Roman Cyr" panose="02020603050405020304" pitchFamily="18" charset="0"/>
                <a:hlinkClick r:id="rId2"/>
              </a:rPr>
              <a:t>reb@ifz.ru</a:t>
            </a:r>
            <a:endParaRPr lang="ru-RU" altLang="ru-RU" sz="20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2051" name="Rectangle 8"/>
          <p:cNvSpPr>
            <a:spLocks noChangeArrowheads="1"/>
          </p:cNvSpPr>
          <p:nvPr/>
        </p:nvSpPr>
        <p:spPr bwMode="auto">
          <a:xfrm>
            <a:off x="-30616" y="2981270"/>
            <a:ext cx="903446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8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Возможность практического выявления приближения состояния </a:t>
            </a:r>
            <a:r>
              <a:rPr lang="ru-RU" sz="28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кусковато</a:t>
            </a:r>
            <a:r>
              <a:rPr lang="ru-RU" sz="28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-блочной среды к точке бифуркации из данных об эволюции </a:t>
            </a:r>
            <a:r>
              <a:rPr lang="ru-RU" sz="28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сейсмогенной</a:t>
            </a:r>
            <a:r>
              <a:rPr lang="ru-RU" sz="28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структуры и напряженного состояния</a:t>
            </a:r>
            <a:endParaRPr lang="ru-RU" altLang="ru-RU" sz="2800" dirty="0">
              <a:latin typeface="Times New Roman Cyr" pitchFamily="18" charset="0"/>
              <a:cs typeface="Times New Roman Cyr" pitchFamily="18" charset="0"/>
            </a:endParaRPr>
          </a:p>
        </p:txBody>
      </p:sp>
      <p:pic>
        <p:nvPicPr>
          <p:cNvPr id="2052" name="Picture 7" descr="logotip T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38" y="5591448"/>
            <a:ext cx="2233612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8" descr="ifz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591448"/>
            <a:ext cx="112553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DE120-2A7D-4B13-888D-A6B616235590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833" y="0"/>
            <a:ext cx="9296971" cy="301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492375"/>
            <a:ext cx="4672013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Rectangle 2"/>
          <p:cNvSpPr>
            <a:spLocks noChangeArrowheads="1"/>
          </p:cNvSpPr>
          <p:nvPr/>
        </p:nvSpPr>
        <p:spPr bwMode="auto">
          <a:xfrm>
            <a:off x="-252413" y="44450"/>
            <a:ext cx="928846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altLang="ru-RU" sz="2400" b="1">
                <a:latin typeface="Times New Roman" pitchFamily="18" charset="0"/>
              </a:rPr>
              <a:t>Максимальный принцип 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altLang="ru-RU" sz="2400" b="1">
                <a:latin typeface="Times New Roman" pitchFamily="18" charset="0"/>
              </a:rPr>
              <a:t>для решения обратной задачи тектонофизики</a:t>
            </a:r>
          </a:p>
        </p:txBody>
      </p:sp>
      <p:sp>
        <p:nvSpPr>
          <p:cNvPr id="15" name="Стрелка вниз 14"/>
          <p:cNvSpPr/>
          <p:nvPr/>
        </p:nvSpPr>
        <p:spPr>
          <a:xfrm rot="15024792">
            <a:off x="3921385" y="2044212"/>
            <a:ext cx="287337" cy="36988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4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771" y="3357563"/>
            <a:ext cx="3006725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трелка вниз 16"/>
          <p:cNvSpPr/>
          <p:nvPr/>
        </p:nvSpPr>
        <p:spPr>
          <a:xfrm rot="16200000">
            <a:off x="3834582" y="1358107"/>
            <a:ext cx="863600" cy="39687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31013" y="6519863"/>
            <a:ext cx="2133600" cy="365125"/>
          </a:xfrm>
        </p:spPr>
        <p:txBody>
          <a:bodyPr/>
          <a:lstStyle/>
          <a:p>
            <a:pPr>
              <a:defRPr/>
            </a:pPr>
            <a:fld id="{5983BFB4-2BB6-493B-BD5B-4A3B23BC122A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4597457" y="1146176"/>
                <a:ext cx="4223015" cy="98668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US" sz="2400" b="1" i="1">
                              <a:latin typeface="Cambria Math"/>
                            </a:rPr>
                            <m:t>𝒒</m:t>
                          </m:r>
                        </m:sub>
                      </m:sSub>
                      <m:r>
                        <a:rPr lang="ru-RU" sz="2400" i="1">
                          <a:latin typeface="Cambria Math"/>
                        </a:rPr>
                        <m:t>≈0.5</m:t>
                      </m:r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ru-RU" sz="2400" i="1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ru-RU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ru-RU" sz="2400" i="1">
                                  <a:latin typeface="Cambria Math"/>
                                </a:rPr>
                                <m:t>∆</m:t>
                              </m:r>
                              <m:r>
                                <a:rPr lang="ru-RU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𝑠</m:t>
                              </m:r>
                              <m:r>
                                <a:rPr lang="ru-RU" sz="2400" i="1">
                                  <a:latin typeface="Cambria Math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ru-RU" sz="2400" i="1">
                                  <a:latin typeface="Cambria Math"/>
                                </a:rPr>
                                <m:t>𝑘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ru-RU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ru-RU" sz="2400" i="1">
                                  <a:latin typeface="Cambria Math"/>
                                </a:rPr>
                                <m:t>∆</m:t>
                              </m:r>
                              <m:r>
                                <a:rPr lang="ru-RU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𝑠</m:t>
                              </m:r>
                              <m:r>
                                <a:rPr lang="ru-RU" sz="2400" i="1">
                                  <a:latin typeface="Cambria Math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ru-RU" sz="2400" i="1">
                                  <a:latin typeface="Cambria Math"/>
                                </a:rPr>
                                <m:t>𝑘</m:t>
                              </m:r>
                            </m:sup>
                          </m:sSubSup>
                        </m:e>
                      </m:nary>
                      <m:r>
                        <a:rPr lang="ru-RU" sz="2400" b="1" i="1" smtClean="0">
                          <a:latin typeface="Cambria Math"/>
                        </a:rPr>
                        <m:t>→</m:t>
                      </m:r>
                      <m:r>
                        <a:rPr lang="en-US" sz="2400" b="1" i="1" smtClean="0">
                          <a:latin typeface="Cambria Math"/>
                        </a:rPr>
                        <m:t>𝒎𝒂𝒙</m:t>
                      </m:r>
                    </m:oMath>
                  </m:oMathPara>
                </a14:m>
                <a:endParaRPr lang="ru-RU" sz="2400" b="1" dirty="0"/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457" y="1146176"/>
                <a:ext cx="4223015" cy="98668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-36512" y="1148675"/>
                <a:ext cx="4107406" cy="9121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2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1" i="1">
                              <a:latin typeface="Cambria Math"/>
                            </a:rPr>
                            <m:t>𝒅𝑬</m:t>
                          </m:r>
                        </m:e>
                        <m:sub>
                          <m:r>
                            <a:rPr lang="en-US" sz="2200" b="1" i="1">
                              <a:latin typeface="Cambria Math"/>
                            </a:rPr>
                            <m:t>𝒆</m:t>
                          </m:r>
                        </m:sub>
                      </m:sSub>
                      <m:r>
                        <a:rPr lang="ru-RU" sz="2200" i="1">
                          <a:latin typeface="Cambria Math"/>
                        </a:rPr>
                        <m:t>≈0.5</m:t>
                      </m:r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ru-RU" sz="2200" i="1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ru-RU" sz="22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latin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ru-RU" sz="2200" i="1">
                                  <a:latin typeface="Cambria Math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ru-RU" sz="2200" i="1">
                                  <a:latin typeface="Cambria Math"/>
                                </a:rPr>
                                <m:t>𝑘</m:t>
                              </m:r>
                            </m:sup>
                          </m:sSubSup>
                          <m:d>
                            <m:dPr>
                              <m:ctrlPr>
                                <a:rPr lang="ru-RU" sz="2200" i="1">
                                  <a:latin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ru-RU" sz="22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ru-RU" sz="2200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/>
                                    </a:rPr>
                                    <m:t>𝑠</m:t>
                                  </m:r>
                                  <m:r>
                                    <a:rPr lang="ru-RU" sz="2200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ru-RU" sz="2200" i="1">
                                      <a:latin typeface="Cambria Math"/>
                                    </a:rPr>
                                    <m:t>𝑘</m:t>
                                  </m:r>
                                </m:sup>
                              </m:sSubSup>
                              <m:r>
                                <a:rPr lang="ru-RU" sz="2200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2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2200" i="1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/>
                                    </a:rPr>
                                    <m:t>𝑠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ru-RU" sz="22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ru-RU" sz="2200" i="1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ru-RU" sz="2200" i="1">
                                          <a:latin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/>
                                        </a:rPr>
                                        <m:t>𝑛</m:t>
                                      </m:r>
                                      <m:r>
                                        <a:rPr lang="ru-RU" sz="2200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r>
                                        <a:rPr lang="ru-RU" sz="2200" i="1">
                                          <a:latin typeface="Cambria Math"/>
                                        </a:rPr>
                                        <m:t>𝑘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ru-RU" sz="2200" dirty="0"/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1148675"/>
                <a:ext cx="4107406" cy="91217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Прямоугольник 15"/>
              <p:cNvSpPr/>
              <p:nvPr/>
            </p:nvSpPr>
            <p:spPr>
              <a:xfrm>
                <a:off x="3759477" y="3570135"/>
                <a:ext cx="1244571" cy="4753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ru-RU" sz="240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ru-RU" sz="2400" i="1">
                            <a:latin typeface="Cambria Math"/>
                          </a:rPr>
                          <m:t>∆</m:t>
                        </m:r>
                        <m:r>
                          <a:rPr lang="ru-RU" sz="2400" i="1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𝑠</m:t>
                        </m:r>
                        <m:r>
                          <a:rPr lang="ru-RU" sz="2400" i="1">
                            <a:latin typeface="Cambria Math"/>
                          </a:rPr>
                          <m:t>𝑛</m:t>
                        </m:r>
                      </m:sub>
                      <m:sup>
                        <m:r>
                          <a:rPr lang="ru-RU" sz="2400" i="1">
                            <a:latin typeface="Cambria Math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ru-RU" sz="2400" dirty="0" smtClean="0"/>
                  <a:t>=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400" i="1">
                            <a:latin typeface="Cambria Math"/>
                          </a:rPr>
                        </m:ctrlPr>
                      </m:sSubSupPr>
                      <m:e>
                        <m:r>
                          <a:rPr lang="ru-RU" sz="2400" b="1" i="1">
                            <a:latin typeface="Cambria Math"/>
                          </a:rPr>
                          <m:t>𝝉</m:t>
                        </m:r>
                      </m:e>
                      <m:sub>
                        <m:r>
                          <a:rPr lang="ru-RU" sz="2400" b="1" i="1" smtClean="0">
                            <a:latin typeface="Cambria Math"/>
                          </a:rPr>
                          <m:t>с</m:t>
                        </m:r>
                      </m:sub>
                      <m:sup>
                        <m:r>
                          <a:rPr lang="ru-RU" sz="2400" i="1">
                            <a:latin typeface="Cambria Math"/>
                          </a:rPr>
                          <m:t>𝑘</m:t>
                        </m:r>
                      </m:sup>
                    </m:sSubSup>
                  </m:oMath>
                </a14:m>
                <a:endParaRPr lang="ru-RU" sz="2400" dirty="0"/>
              </a:p>
            </p:txBody>
          </p:sp>
        </mc:Choice>
        <mc:Fallback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477" y="3570135"/>
                <a:ext cx="1244571" cy="475387"/>
              </a:xfrm>
              <a:prstGeom prst="rect">
                <a:avLst/>
              </a:prstGeom>
              <a:blipFill rotWithShape="1">
                <a:blip r:embed="rId7"/>
                <a:stretch>
                  <a:fillRect l="-1471" t="-8974" b="-2692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5479973" y="2780928"/>
                <a:ext cx="2457981" cy="510268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ru-RU" sz="240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ru-RU" sz="2400" i="1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𝑠</m:t>
                        </m:r>
                        <m:r>
                          <a:rPr lang="ru-RU" sz="2400" i="1">
                            <a:latin typeface="Cambria Math"/>
                          </a:rPr>
                          <m:t>𝑛</m:t>
                        </m:r>
                      </m:sub>
                      <m:sup>
                        <m:r>
                          <a:rPr lang="ru-RU" sz="2400" i="1">
                            <a:latin typeface="Cambria Math"/>
                          </a:rPr>
                          <m:t>𝑘</m:t>
                        </m:r>
                      </m:sup>
                    </m:sSubSup>
                    <m:r>
                      <a:rPr lang="ru-RU" sz="2400" i="1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ru-RU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2400" i="1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𝑠</m:t>
                        </m:r>
                      </m:sub>
                    </m:sSub>
                    <m:d>
                      <m:dPr>
                        <m:begChr m:val="|"/>
                        <m:endChr m:val="|"/>
                        <m:ctrlPr>
                          <a:rPr lang="ru-RU" sz="2400" i="1">
                            <a:latin typeface="Cambria Math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ru-RU" sz="24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ru-RU" sz="2400" i="1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𝑛</m:t>
                            </m:r>
                            <m:r>
                              <a:rPr lang="ru-RU" sz="2400" i="1">
                                <a:latin typeface="Cambria Math"/>
                              </a:rPr>
                              <m:t>𝑛</m:t>
                            </m:r>
                          </m:sub>
                          <m:sup>
                            <m:r>
                              <a:rPr lang="ru-RU" sz="2400" i="1">
                                <a:latin typeface="Cambria Math"/>
                              </a:rPr>
                              <m:t>𝑘</m:t>
                            </m:r>
                          </m:sup>
                        </m:sSubSup>
                      </m:e>
                    </m:d>
                  </m:oMath>
                </a14:m>
                <a:r>
                  <a:rPr lang="ru-RU" sz="2400" dirty="0" smtClean="0"/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40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ru-RU" sz="2400" b="1" i="1">
                            <a:latin typeface="Cambria Math"/>
                          </a:rPr>
                          <m:t>𝝉</m:t>
                        </m:r>
                      </m:e>
                      <m:sub>
                        <m:r>
                          <a:rPr lang="en-US" sz="2400" b="1" i="1" smtClean="0">
                            <a:latin typeface="Cambria Math"/>
                          </a:rPr>
                          <m:t>𝒇</m:t>
                        </m:r>
                      </m:sub>
                      <m:sup/>
                    </m:sSubSup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973" y="2780928"/>
                <a:ext cx="2457981" cy="510268"/>
              </a:xfrm>
              <a:prstGeom prst="rect">
                <a:avLst/>
              </a:prstGeom>
              <a:blipFill rotWithShape="1">
                <a:blip r:embed="rId8"/>
                <a:stretch>
                  <a:fillRect t="-4494" b="-14607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Стрелка вниз 17"/>
          <p:cNvSpPr/>
          <p:nvPr/>
        </p:nvSpPr>
        <p:spPr>
          <a:xfrm>
            <a:off x="6228680" y="2132856"/>
            <a:ext cx="863600" cy="39687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1799368" y="2060848"/>
                <a:ext cx="1819151" cy="4056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00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/>
                            </a:rPr>
                            <m:t>𝛾</m:t>
                          </m:r>
                        </m:e>
                        <m:sub>
                          <m:r>
                            <a:rPr lang="ru-RU" sz="2000" i="1">
                              <a:latin typeface="Cambria Math"/>
                            </a:rPr>
                            <m:t>𝑛</m:t>
                          </m:r>
                        </m:sub>
                        <m:sup>
                          <m:r>
                            <a:rPr lang="ru-RU" sz="2000" i="1">
                              <a:latin typeface="Cambria Math"/>
                            </a:rPr>
                            <m:t>𝑘</m:t>
                          </m:r>
                        </m:sup>
                      </m:sSubSup>
                      <m:r>
                        <a:rPr lang="ru-RU" sz="2000" i="1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ru-RU" sz="200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ru-RU" sz="2000" i="1" smtClean="0">
                              <a:latin typeface="Cambria Math"/>
                            </a:rPr>
                            <m:t>𝜒</m:t>
                          </m:r>
                          <m:r>
                            <a:rPr lang="ru-RU" sz="2000" i="1">
                              <a:latin typeface="Cambria Math"/>
                            </a:rPr>
                            <m:t>∆</m:t>
                          </m:r>
                          <m:r>
                            <a:rPr lang="ru-RU" sz="2000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𝑠</m:t>
                          </m:r>
                          <m:r>
                            <a:rPr lang="ru-RU" sz="2000" i="1">
                              <a:latin typeface="Cambria Math"/>
                            </a:rPr>
                            <m:t>𝑛</m:t>
                          </m:r>
                        </m:sub>
                        <m:sup>
                          <m:r>
                            <a:rPr lang="ru-RU" sz="2000" i="1">
                              <a:latin typeface="Cambria Math"/>
                            </a:rPr>
                            <m:t>𝑘</m:t>
                          </m:r>
                        </m:sup>
                      </m:sSubSup>
                      <m:r>
                        <a:rPr lang="en-US" sz="2000" b="0" i="1" smtClean="0">
                          <a:latin typeface="Cambria Math"/>
                        </a:rPr>
                        <m:t>/</m:t>
                      </m:r>
                      <m:r>
                        <a:rPr lang="en-US" sz="2000" b="0" i="1" smtClean="0">
                          <a:latin typeface="Cambria Math"/>
                        </a:rPr>
                        <m:t>𝐺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368" y="2060848"/>
                <a:ext cx="1819151" cy="405624"/>
              </a:xfrm>
              <a:prstGeom prst="rect">
                <a:avLst/>
              </a:prstGeom>
              <a:blipFill rotWithShape="1">
                <a:blip r:embed="rId9"/>
                <a:stretch>
                  <a:fillRect b="-134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Прямоугольник 6"/>
          <p:cNvSpPr/>
          <p:nvPr/>
        </p:nvSpPr>
        <p:spPr>
          <a:xfrm>
            <a:off x="35496" y="2103185"/>
            <a:ext cx="1827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b="1" dirty="0" smtClean="0">
                <a:latin typeface="Times New Roman" pitchFamily="18" charset="0"/>
              </a:rPr>
              <a:t>[</a:t>
            </a:r>
            <a:r>
              <a:rPr lang="ru-RU" altLang="ru-RU" b="1" dirty="0">
                <a:latin typeface="Times New Roman" pitchFamily="18" charset="0"/>
              </a:rPr>
              <a:t>О</a:t>
            </a:r>
            <a:r>
              <a:rPr lang="ru-RU" altLang="ru-RU" b="1" dirty="0" smtClean="0">
                <a:latin typeface="Times New Roman" pitchFamily="18" charset="0"/>
              </a:rPr>
              <a:t>сокина</a:t>
            </a:r>
            <a:r>
              <a:rPr lang="en-US" altLang="ru-RU" b="1" dirty="0" smtClean="0">
                <a:latin typeface="Times New Roman" pitchFamily="18" charset="0"/>
              </a:rPr>
              <a:t>, 1987]</a:t>
            </a:r>
            <a:endParaRPr lang="ru-RU" b="1" dirty="0"/>
          </a:p>
        </p:txBody>
      </p:sp>
      <p:sp>
        <p:nvSpPr>
          <p:cNvPr id="8" name="Прямоугольник 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5536" y="5363172"/>
            <a:ext cx="6264696" cy="1200329"/>
          </a:xfrm>
          <a:prstGeom prst="rect">
            <a:avLst/>
          </a:prstGeom>
          <a:blipFill rotWithShape="1">
            <a:blip r:embed="rId10"/>
            <a:stretch>
              <a:fillRect l="-875" t="-2538" r="-292" b="-7107"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Прямоугольник 1"/>
              <p:cNvSpPr/>
              <p:nvPr/>
            </p:nvSpPr>
            <p:spPr>
              <a:xfrm>
                <a:off x="3779912" y="4067780"/>
                <a:ext cx="136466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ru-RU" sz="1200" b="0" i="1" smtClean="0">
                            <a:latin typeface="Cambria Math"/>
                          </a:rPr>
                          <m:t>при </m:t>
                        </m:r>
                      </m:e>
                      <m:sub/>
                    </m:sSub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 smtClean="0"/>
                  <a:t>=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endParaRPr lang="ru-RU" dirty="0"/>
              </a:p>
            </p:txBody>
          </p:sp>
        </mc:Choice>
        <mc:Fallback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912" y="4067780"/>
                <a:ext cx="1364662" cy="369332"/>
              </a:xfrm>
              <a:prstGeom prst="rect">
                <a:avLst/>
              </a:prstGeom>
              <a:blipFill rotWithShape="1">
                <a:blip r:embed="rId11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252413" y="44450"/>
            <a:ext cx="928846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altLang="ru-RU" sz="2400" b="1">
                <a:latin typeface="Times New Roman" pitchFamily="18" charset="0"/>
              </a:rPr>
              <a:t>Пример сравнения результатов расчетов напряжений</a:t>
            </a:r>
          </a:p>
        </p:txBody>
      </p:sp>
      <p:sp>
        <p:nvSpPr>
          <p:cNvPr id="19459" name="Прямоугольник 3"/>
          <p:cNvSpPr>
            <a:spLocks noChangeArrowheads="1"/>
          </p:cNvSpPr>
          <p:nvPr/>
        </p:nvSpPr>
        <p:spPr bwMode="auto">
          <a:xfrm>
            <a:off x="-9525" y="4462463"/>
            <a:ext cx="5229225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 Cyr" pitchFamily="18" charset="0"/>
                <a:cs typeface="Times New Roman Cyr" pitchFamily="18" charset="0"/>
              </a:rPr>
              <a:t>Расчеты в конкретных регионах по двум типа оптимизационной функции показывают </a:t>
            </a:r>
            <a:r>
              <a:rPr lang="ru-RU" altLang="ru-RU" sz="1600" b="1">
                <a:latin typeface="Times New Roman Cyr" pitchFamily="18" charset="0"/>
                <a:cs typeface="Times New Roman Cyr" pitchFamily="18" charset="0"/>
              </a:rPr>
              <a:t>небольшую разницу</a:t>
            </a:r>
            <a:r>
              <a:rPr lang="ru-RU" altLang="ru-RU" sz="1600">
                <a:latin typeface="Times New Roman Cyr" pitchFamily="18" charset="0"/>
                <a:cs typeface="Times New Roman Cyr" pitchFamily="18" charset="0"/>
              </a:rPr>
              <a:t> в результатах ориентации для общего множества осей главных напряжений (роза-диаграммы).</a:t>
            </a:r>
            <a:endParaRPr lang="en-US" altLang="ru-RU" sz="1600">
              <a:latin typeface="Times New Roman Cyr" pitchFamily="18" charset="0"/>
              <a:cs typeface="Times New Roman Cyr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>
              <a:latin typeface="Times New Roman Cyr" pitchFamily="18" charset="0"/>
              <a:cs typeface="Times New Roman Cyr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 Cyr" pitchFamily="18" charset="0"/>
                <a:cs typeface="Times New Roman Cyr" pitchFamily="18" charset="0"/>
              </a:rPr>
              <a:t>В конкретных точках расчета разница в ориентации главных осей достигает</a:t>
            </a:r>
            <a:r>
              <a:rPr lang="en-US" altLang="ru-RU" sz="1600">
                <a:latin typeface="Times New Roman Cyr" pitchFamily="18" charset="0"/>
                <a:cs typeface="Times New Roman Cyr" pitchFamily="18" charset="0"/>
              </a:rPr>
              <a:t>:</a:t>
            </a:r>
            <a:r>
              <a:rPr lang="ru-RU" altLang="ru-RU" sz="1600">
                <a:latin typeface="Times New Roman Cyr" pitchFamily="18" charset="0"/>
                <a:cs typeface="Times New Roman Cyr" pitchFamily="18" charset="0"/>
              </a:rPr>
              <a:t>  </a:t>
            </a:r>
            <a:r>
              <a:rPr lang="ru-RU" altLang="ru-RU" sz="1600" b="1">
                <a:latin typeface="Times New Roman Cyr" pitchFamily="18" charset="0"/>
                <a:cs typeface="Times New Roman Cyr" pitchFamily="18" charset="0"/>
              </a:rPr>
              <a:t>более 45 градусов - </a:t>
            </a:r>
            <a:r>
              <a:rPr lang="en-US" altLang="ru-RU" sz="1600" b="1">
                <a:latin typeface="Times New Roman Cyr" pitchFamily="18" charset="0"/>
                <a:cs typeface="Times New Roman Cyr" pitchFamily="18" charset="0"/>
              </a:rPr>
              <a:t>0</a:t>
            </a:r>
            <a:r>
              <a:rPr lang="ru-RU" altLang="ru-RU" sz="1600" b="1">
                <a:latin typeface="Times New Roman Cyr" pitchFamily="18" charset="0"/>
                <a:cs typeface="Times New Roman Cyr" pitchFamily="18" charset="0"/>
              </a:rPr>
              <a:t>.7</a:t>
            </a:r>
            <a:r>
              <a:rPr lang="en-US" altLang="ru-RU" sz="1600" b="1">
                <a:latin typeface="Times New Roman Cyr" pitchFamily="18" charset="0"/>
                <a:cs typeface="Times New Roman Cyr" pitchFamily="18" charset="0"/>
              </a:rPr>
              <a:t>%.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b="1">
              <a:latin typeface="Times New Roman Cyr" pitchFamily="18" charset="0"/>
              <a:cs typeface="Times New Roman Cyr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FF0000"/>
                </a:solidFill>
                <a:latin typeface="Times New Roman Cyr" pitchFamily="18" charset="0"/>
                <a:cs typeface="Times New Roman Cyr" pitchFamily="18" charset="0"/>
              </a:rPr>
              <a:t>0</a:t>
            </a:r>
            <a:r>
              <a:rPr lang="en-US" altLang="ru-RU" sz="1600">
                <a:solidFill>
                  <a:srgbClr val="FF0000"/>
                </a:solidFill>
                <a:latin typeface="Times New Roman Cyr" pitchFamily="18" charset="0"/>
                <a:cs typeface="Times New Roman Cyr" pitchFamily="18" charset="0"/>
              </a:rPr>
              <a:t>-</a:t>
            </a:r>
            <a:r>
              <a:rPr lang="en-US" altLang="ru-RU" sz="1600" b="1">
                <a:solidFill>
                  <a:srgbClr val="FF0000"/>
                </a:solidFill>
                <a:latin typeface="Times New Roman Cyr" pitchFamily="18" charset="0"/>
                <a:cs typeface="Times New Roman Cyr" pitchFamily="18" charset="0"/>
              </a:rPr>
              <a:t>5</a:t>
            </a:r>
            <a:r>
              <a:rPr lang="ru-RU" altLang="ru-RU" sz="1600" b="1">
                <a:solidFill>
                  <a:srgbClr val="FF0000"/>
                </a:solidFill>
                <a:latin typeface="Times New Roman Cyr" pitchFamily="18" charset="0"/>
                <a:cs typeface="Times New Roman Cyr" pitchFamily="18" charset="0"/>
              </a:rPr>
              <a:t> град – </a:t>
            </a:r>
            <a:r>
              <a:rPr lang="en-US" altLang="ru-RU" sz="1600" b="1">
                <a:solidFill>
                  <a:srgbClr val="FF0000"/>
                </a:solidFill>
                <a:latin typeface="Times New Roman Cyr" pitchFamily="18" charset="0"/>
                <a:cs typeface="Times New Roman Cyr" pitchFamily="18" charset="0"/>
              </a:rPr>
              <a:t>43</a:t>
            </a:r>
            <a:r>
              <a:rPr lang="ru-RU" altLang="ru-RU" sz="1600" b="1">
                <a:solidFill>
                  <a:srgbClr val="FF0000"/>
                </a:solidFill>
                <a:latin typeface="Times New Roman Cyr" pitchFamily="18" charset="0"/>
                <a:cs typeface="Times New Roman Cyr" pitchFamily="18" charset="0"/>
              </a:rPr>
              <a:t>%</a:t>
            </a:r>
            <a:r>
              <a:rPr lang="en-US" altLang="ru-RU" sz="1600" b="1">
                <a:solidFill>
                  <a:srgbClr val="FF0000"/>
                </a:solidFill>
                <a:latin typeface="Times New Roman Cyr" pitchFamily="18" charset="0"/>
                <a:cs typeface="Times New Roman Cyr" pitchFamily="18" charset="0"/>
              </a:rPr>
              <a:t>,   </a:t>
            </a:r>
            <a:r>
              <a:rPr lang="en-US" altLang="ru-RU" sz="1600" b="1">
                <a:latin typeface="Times New Roman Cyr" pitchFamily="18" charset="0"/>
                <a:cs typeface="Times New Roman Cyr" pitchFamily="18" charset="0"/>
              </a:rPr>
              <a:t>5</a:t>
            </a:r>
            <a:r>
              <a:rPr lang="ru-RU" altLang="ru-RU" sz="1600" b="1">
                <a:latin typeface="Times New Roman Cyr" pitchFamily="18" charset="0"/>
                <a:cs typeface="Times New Roman Cyr" pitchFamily="18" charset="0"/>
              </a:rPr>
              <a:t>-20 град – </a:t>
            </a:r>
            <a:r>
              <a:rPr lang="en-US" altLang="ru-RU" sz="1600" b="1">
                <a:latin typeface="Times New Roman Cyr" pitchFamily="18" charset="0"/>
                <a:cs typeface="Times New Roman Cyr" pitchFamily="18" charset="0"/>
              </a:rPr>
              <a:t>50</a:t>
            </a:r>
            <a:r>
              <a:rPr lang="ru-RU" altLang="ru-RU" sz="1600" b="1">
                <a:latin typeface="Times New Roman Cyr" pitchFamily="18" charset="0"/>
                <a:cs typeface="Times New Roman Cyr" pitchFamily="18" charset="0"/>
              </a:rPr>
              <a:t>%</a:t>
            </a:r>
            <a:r>
              <a:rPr lang="en-US" altLang="ru-RU" sz="1600" b="1">
                <a:latin typeface="Times New Roman Cyr" pitchFamily="18" charset="0"/>
                <a:cs typeface="Times New Roman Cyr" pitchFamily="18" charset="0"/>
              </a:rPr>
              <a:t>,  </a:t>
            </a:r>
            <a:r>
              <a:rPr lang="ru-RU" altLang="ru-RU" sz="1600" b="1">
                <a:solidFill>
                  <a:srgbClr val="FF0000"/>
                </a:solidFill>
                <a:latin typeface="Times New Roman Cyr" pitchFamily="18" charset="0"/>
                <a:cs typeface="Times New Roman Cyr" pitchFamily="18" charset="0"/>
              </a:rPr>
              <a:t>более </a:t>
            </a:r>
            <a:r>
              <a:rPr lang="en-US" altLang="ru-RU" sz="1600" b="1">
                <a:solidFill>
                  <a:srgbClr val="FF0000"/>
                </a:solidFill>
                <a:latin typeface="Times New Roman Cyr" pitchFamily="18" charset="0"/>
                <a:cs typeface="Times New Roman Cyr" pitchFamily="18" charset="0"/>
              </a:rPr>
              <a:t>2</a:t>
            </a:r>
            <a:r>
              <a:rPr lang="ru-RU" altLang="ru-RU" sz="1600" b="1">
                <a:solidFill>
                  <a:srgbClr val="FF0000"/>
                </a:solidFill>
                <a:latin typeface="Times New Roman Cyr" pitchFamily="18" charset="0"/>
                <a:cs typeface="Times New Roman Cyr" pitchFamily="18" charset="0"/>
              </a:rPr>
              <a:t>0 – </a:t>
            </a:r>
            <a:r>
              <a:rPr lang="en-US" altLang="ru-RU" sz="1600" b="1">
                <a:solidFill>
                  <a:srgbClr val="FF0000"/>
                </a:solidFill>
                <a:latin typeface="Times New Roman Cyr" pitchFamily="18" charset="0"/>
                <a:cs typeface="Times New Roman Cyr" pitchFamily="18" charset="0"/>
              </a:rPr>
              <a:t>7%</a:t>
            </a:r>
            <a:endParaRPr lang="ru-RU" altLang="ru-RU" sz="1600" b="1">
              <a:solidFill>
                <a:srgbClr val="FF0000"/>
              </a:solidFill>
              <a:latin typeface="Times New Roman Cyr" pitchFamily="18" charset="0"/>
              <a:cs typeface="Times New Roman Cyr" pitchFamily="18" charset="0"/>
            </a:endParaRP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247775"/>
            <a:ext cx="3887788" cy="289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1" name="Прямоугольник 7"/>
          <p:cNvSpPr>
            <a:spLocks noChangeArrowheads="1"/>
          </p:cNvSpPr>
          <p:nvPr/>
        </p:nvSpPr>
        <p:spPr bwMode="auto">
          <a:xfrm>
            <a:off x="4716463" y="404813"/>
            <a:ext cx="43926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 Cyr" pitchFamily="18" charset="0"/>
                <a:cs typeface="Times New Roman Cyr" pitchFamily="18" charset="0"/>
              </a:rPr>
              <a:t>Главные оси напряжений для коры Алтая</a:t>
            </a:r>
            <a:endParaRPr lang="ru-RU" altLang="ru-RU" sz="1600" b="1"/>
          </a:p>
        </p:txBody>
      </p:sp>
      <p:sp>
        <p:nvSpPr>
          <p:cNvPr id="19462" name="Прямоугольник 8"/>
          <p:cNvSpPr>
            <a:spLocks noChangeArrowheads="1"/>
          </p:cNvSpPr>
          <p:nvPr/>
        </p:nvSpPr>
        <p:spPr bwMode="auto">
          <a:xfrm>
            <a:off x="5219700" y="750888"/>
            <a:ext cx="1522413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12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 Cyr" pitchFamily="18" charset="0"/>
                <a:cs typeface="Times New Roman Cyr" pitchFamily="18" charset="0"/>
              </a:rPr>
              <a:t>Максимум </a:t>
            </a:r>
          </a:p>
          <a:p>
            <a:pPr algn="ctr" eaLnBrk="1" hangingPunct="1">
              <a:lnSpc>
                <a:spcPts val="12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FF0000"/>
                </a:solidFill>
                <a:latin typeface="Times New Roman Cyr" pitchFamily="18" charset="0"/>
                <a:cs typeface="Times New Roman Cyr" pitchFamily="18" charset="0"/>
              </a:rPr>
              <a:t>пластической </a:t>
            </a:r>
          </a:p>
          <a:p>
            <a:pPr algn="ctr" eaLnBrk="1" hangingPunct="1">
              <a:lnSpc>
                <a:spcPts val="12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 Cyr" pitchFamily="18" charset="0"/>
                <a:cs typeface="Times New Roman Cyr" pitchFamily="18" charset="0"/>
              </a:rPr>
              <a:t>диссипации</a:t>
            </a:r>
            <a:endParaRPr lang="ru-RU" altLang="ru-RU" sz="1600" b="1"/>
          </a:p>
        </p:txBody>
      </p:sp>
      <p:sp>
        <p:nvSpPr>
          <p:cNvPr id="19463" name="Прямоугольник 9"/>
          <p:cNvSpPr>
            <a:spLocks noChangeArrowheads="1"/>
          </p:cNvSpPr>
          <p:nvPr/>
        </p:nvSpPr>
        <p:spPr bwMode="auto">
          <a:xfrm>
            <a:off x="7173913" y="750888"/>
            <a:ext cx="15478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12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 Cyr" pitchFamily="18" charset="0"/>
                <a:cs typeface="Times New Roman Cyr" pitchFamily="18" charset="0"/>
              </a:rPr>
              <a:t>Максимум </a:t>
            </a:r>
          </a:p>
          <a:p>
            <a:pPr algn="ctr" eaLnBrk="1" hangingPunct="1">
              <a:lnSpc>
                <a:spcPts val="12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FF0000"/>
                </a:solidFill>
                <a:latin typeface="Times New Roman Cyr" pitchFamily="18" charset="0"/>
                <a:cs typeface="Times New Roman Cyr" pitchFamily="18" charset="0"/>
              </a:rPr>
              <a:t>сейсмического</a:t>
            </a:r>
          </a:p>
          <a:p>
            <a:pPr algn="ctr" eaLnBrk="1" hangingPunct="1">
              <a:lnSpc>
                <a:spcPts val="12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 Cyr" pitchFamily="18" charset="0"/>
                <a:cs typeface="Times New Roman Cyr" pitchFamily="18" charset="0"/>
              </a:rPr>
              <a:t>излучения</a:t>
            </a:r>
            <a:endParaRPr lang="ru-RU" altLang="ru-RU" sz="1600" b="1"/>
          </a:p>
        </p:txBody>
      </p:sp>
      <p:pic>
        <p:nvPicPr>
          <p:cNvPr id="194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00088"/>
            <a:ext cx="4679950" cy="359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5" name="Прямоугольник 6"/>
          <p:cNvSpPr>
            <a:spLocks noChangeArrowheads="1"/>
          </p:cNvSpPr>
          <p:nvPr/>
        </p:nvSpPr>
        <p:spPr bwMode="auto">
          <a:xfrm>
            <a:off x="1063625" y="333375"/>
            <a:ext cx="2716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 Cyr" pitchFamily="18" charset="0"/>
                <a:cs typeface="Times New Roman Cyr" pitchFamily="18" charset="0"/>
              </a:rPr>
              <a:t>Алтай-Западные Саяны</a:t>
            </a:r>
            <a:endParaRPr lang="ru-RU" altLang="ru-RU" sz="1800" b="1"/>
          </a:p>
        </p:txBody>
      </p:sp>
      <p:sp>
        <p:nvSpPr>
          <p:cNvPr id="11" name="Прямоугольник 10"/>
          <p:cNvSpPr/>
          <p:nvPr/>
        </p:nvSpPr>
        <p:spPr>
          <a:xfrm>
            <a:off x="1116013" y="1628775"/>
            <a:ext cx="1584325" cy="21605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467" name="Прямоугольник 11"/>
          <p:cNvSpPr>
            <a:spLocks noChangeArrowheads="1"/>
          </p:cNvSpPr>
          <p:nvPr/>
        </p:nvSpPr>
        <p:spPr bwMode="auto">
          <a:xfrm>
            <a:off x="1484313" y="1258888"/>
            <a:ext cx="846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FF00"/>
                </a:solidFill>
                <a:latin typeface="Times New Roman Cyr" pitchFamily="18" charset="0"/>
                <a:cs typeface="Times New Roman Cyr" pitchFamily="18" charset="0"/>
              </a:rPr>
              <a:t>Алтай</a:t>
            </a:r>
            <a:endParaRPr lang="ru-RU" altLang="ru-RU" sz="1800">
              <a:solidFill>
                <a:srgbClr val="FFFF00"/>
              </a:solidFill>
            </a:endParaRPr>
          </a:p>
        </p:txBody>
      </p:sp>
      <p:pic>
        <p:nvPicPr>
          <p:cNvPr id="19468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37" r="50000"/>
          <a:stretch>
            <a:fillRect/>
          </a:stretch>
        </p:blipFill>
        <p:spPr bwMode="auto">
          <a:xfrm>
            <a:off x="5268913" y="4221163"/>
            <a:ext cx="3335337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9" name="Прямоугольник 13"/>
          <p:cNvSpPr>
            <a:spLocks noChangeArrowheads="1"/>
          </p:cNvSpPr>
          <p:nvPr/>
        </p:nvSpPr>
        <p:spPr bwMode="auto">
          <a:xfrm>
            <a:off x="4813300" y="4025900"/>
            <a:ext cx="43672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 Cyr" pitchFamily="18" charset="0"/>
                <a:cs typeface="Times New Roman Cyr" pitchFamily="18" charset="0"/>
              </a:rPr>
              <a:t>Разница углов осей наибольшего гор. сжатия</a:t>
            </a:r>
            <a:endParaRPr lang="ru-RU" altLang="ru-RU" sz="1600" b="1"/>
          </a:p>
        </p:txBody>
      </p:sp>
      <p:pic>
        <p:nvPicPr>
          <p:cNvPr id="19470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5" t="89893" r="82010" b="3510"/>
          <a:stretch>
            <a:fillRect/>
          </a:stretch>
        </p:blipFill>
        <p:spPr bwMode="auto">
          <a:xfrm>
            <a:off x="5364163" y="6021388"/>
            <a:ext cx="111283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31013" y="6356350"/>
            <a:ext cx="2133600" cy="365125"/>
          </a:xfrm>
        </p:spPr>
        <p:txBody>
          <a:bodyPr/>
          <a:lstStyle/>
          <a:p>
            <a:pPr>
              <a:defRPr/>
            </a:pPr>
            <a:fld id="{856A828B-1F82-420E-A103-E4905F58869A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924" y="4200378"/>
            <a:ext cx="4784572" cy="2396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77925"/>
            <a:ext cx="3744912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6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139952" y="1015923"/>
            <a:ext cx="4536504" cy="3025725"/>
          </a:xfrm>
          <a:prstGeom prst="rect">
            <a:avLst/>
          </a:prstGeom>
          <a:blipFill rotWithShape="1">
            <a:blip r:embed="rId4"/>
            <a:srcRect/>
            <a:stretch>
              <a:fillRect l="-1076" t="-1009" r="-1209" b="-2345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528" y="2168271"/>
            <a:ext cx="446405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4" name="Прямоугольник 5"/>
          <p:cNvSpPr>
            <a:spLocks noChangeArrowheads="1"/>
          </p:cNvSpPr>
          <p:nvPr/>
        </p:nvSpPr>
        <p:spPr bwMode="auto">
          <a:xfrm>
            <a:off x="10556428" y="1984121"/>
            <a:ext cx="2000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itchFamily="18" charset="0"/>
              </a:rPr>
              <a:t>Диаграмма Мора</a:t>
            </a:r>
            <a:endParaRPr lang="ru-RU" altLang="ru-RU" sz="1800"/>
          </a:p>
        </p:txBody>
      </p:sp>
      <p:sp>
        <p:nvSpPr>
          <p:cNvPr id="22535" name="Прямоугольник 6"/>
          <p:cNvSpPr>
            <a:spLocks noChangeArrowheads="1"/>
          </p:cNvSpPr>
          <p:nvPr/>
        </p:nvSpPr>
        <p:spPr bwMode="auto">
          <a:xfrm>
            <a:off x="755650" y="6181725"/>
            <a:ext cx="3121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itchFamily="18" charset="0"/>
              </a:rPr>
              <a:t>энергия, снимаемая в очаге </a:t>
            </a:r>
            <a:endParaRPr lang="ru-RU" altLang="ru-RU" sz="1800"/>
          </a:p>
        </p:txBody>
      </p:sp>
      <p:sp>
        <p:nvSpPr>
          <p:cNvPr id="22536" name="Прямоугольник 7"/>
          <p:cNvSpPr>
            <a:spLocks noChangeArrowheads="1"/>
          </p:cNvSpPr>
          <p:nvPr/>
        </p:nvSpPr>
        <p:spPr bwMode="auto">
          <a:xfrm rot="-5400000">
            <a:off x="-2117725" y="3551238"/>
            <a:ext cx="4802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itchFamily="18" charset="0"/>
              </a:rPr>
              <a:t>Соотношение</a:t>
            </a:r>
            <a:r>
              <a:rPr lang="en-US" altLang="ru-RU" sz="1800" b="1">
                <a:latin typeface="Times New Roman" pitchFamily="18" charset="0"/>
              </a:rPr>
              <a:t> </a:t>
            </a:r>
            <a:r>
              <a:rPr lang="ru-RU" altLang="ru-RU" sz="1800" b="1">
                <a:latin typeface="Times New Roman" pitchFamily="18" charset="0"/>
              </a:rPr>
              <a:t>сейсм.из. и тепл. диссипации</a:t>
            </a:r>
            <a:r>
              <a:rPr lang="en-US" altLang="ru-RU" sz="1800" b="1">
                <a:latin typeface="Times New Roman" pitchFamily="18" charset="0"/>
              </a:rPr>
              <a:t>  </a:t>
            </a:r>
            <a:endParaRPr lang="ru-RU" altLang="ru-RU" sz="1800"/>
          </a:p>
        </p:txBody>
      </p:sp>
      <p:sp>
        <p:nvSpPr>
          <p:cNvPr id="2" name="Прямоугольник 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875982" y="5789758"/>
            <a:ext cx="639854" cy="369332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sp>
        <p:nvSpPr>
          <p:cNvPr id="11" name="Прямоугольник 1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0262" y="980728"/>
            <a:ext cx="1016496" cy="395558"/>
          </a:xfrm>
          <a:prstGeom prst="rect">
            <a:avLst/>
          </a:prstGeom>
          <a:blipFill rotWithShape="1">
            <a:blip r:embed="rId7"/>
            <a:stretch>
              <a:fillRect b="-9231"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sp>
        <p:nvSpPr>
          <p:cNvPr id="16" name="Прямоугольник 1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55869" y="1772816"/>
            <a:ext cx="671915" cy="395558"/>
          </a:xfrm>
          <a:prstGeom prst="rect">
            <a:avLst/>
          </a:prstGeom>
          <a:blipFill rotWithShape="1">
            <a:blip r:embed="rId8"/>
            <a:stretch>
              <a:fillRect b="-9231"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305728" y="3957383"/>
            <a:ext cx="2133600" cy="365125"/>
          </a:xfrm>
        </p:spPr>
        <p:txBody>
          <a:bodyPr/>
          <a:lstStyle/>
          <a:p>
            <a:pPr>
              <a:defRPr/>
            </a:pPr>
            <a:fld id="{84BDF78E-FAC0-4267-8D2A-96F63A507352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-107951" y="44450"/>
            <a:ext cx="928846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  <a:buFontTx/>
              <a:buNone/>
            </a:pPr>
            <a:r>
              <a:rPr lang="ru-RU" altLang="ru-RU" sz="2400" b="1" dirty="0">
                <a:latin typeface="Times New Roman" pitchFamily="18" charset="0"/>
              </a:rPr>
              <a:t>Определяющие </a:t>
            </a:r>
            <a:r>
              <a:rPr lang="ru-RU" altLang="ru-RU" sz="2400" b="1" dirty="0" smtClean="0">
                <a:latin typeface="Times New Roman" pitchFamily="18" charset="0"/>
              </a:rPr>
              <a:t>энергетические параметры </a:t>
            </a:r>
            <a:endParaRPr lang="ru-RU" altLang="ru-RU" sz="2400" b="1" dirty="0">
              <a:latin typeface="Times New Roman" pitchFamily="18" charset="0"/>
            </a:endParaRPr>
          </a:p>
          <a:p>
            <a:pPr algn="ctr" eaLnBrk="1" hangingPunct="1">
              <a:lnSpc>
                <a:spcPct val="60000"/>
              </a:lnSpc>
              <a:buFontTx/>
              <a:buNone/>
            </a:pPr>
            <a:r>
              <a:rPr lang="ru-RU" altLang="ru-RU" sz="2400" b="1" dirty="0">
                <a:latin typeface="Times New Roman" pitchFamily="18" charset="0"/>
              </a:rPr>
              <a:t>н</a:t>
            </a:r>
            <a:r>
              <a:rPr lang="ru-RU" altLang="ru-RU" sz="2400" b="1" dirty="0" smtClean="0">
                <a:latin typeface="Times New Roman" pitchFamily="18" charset="0"/>
              </a:rPr>
              <a:t>апряженных состояний в коре для Центрального Тянь-Шаня</a:t>
            </a:r>
            <a:endParaRPr lang="ru-RU" altLang="ru-RU" sz="2400" b="1" dirty="0">
              <a:latin typeface="Times New Roman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88510" y="4869160"/>
            <a:ext cx="3187472" cy="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1835696" y="1335088"/>
            <a:ext cx="0" cy="4726396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251520" y="1370465"/>
            <a:ext cx="8712968" cy="198652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5492254"/>
            <a:ext cx="2133600" cy="365125"/>
          </a:xfrm>
        </p:spPr>
        <p:txBody>
          <a:bodyPr/>
          <a:lstStyle/>
          <a:p>
            <a:pPr>
              <a:defRPr/>
            </a:pPr>
            <a:fld id="{9A5E3222-C855-40FC-AAB8-99399B354CF2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956860" y="4066372"/>
                <a:ext cx="1525739" cy="4111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ru-RU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ru-RU" b="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𝑞</m:t>
                        </m:r>
                      </m:sub>
                      <m:sup>
                        <m:r>
                          <a:rPr lang="ru-RU" i="1">
                            <a:latin typeface="Cambria Math"/>
                          </a:rPr>
                          <m:t>𝑘</m:t>
                        </m:r>
                      </m:sup>
                    </m:sSubSup>
                    <m:r>
                      <a:rPr lang="ru-RU" i="1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ru-RU" b="1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ru-RU" b="1" i="1">
                            <a:latin typeface="Cambria Math"/>
                          </a:rPr>
                          <m:t>𝑬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𝒒</m:t>
                        </m:r>
                      </m:sub>
                      <m:sup>
                        <m:r>
                          <a:rPr lang="ru-RU" b="1" i="1">
                            <a:latin typeface="Cambria Math"/>
                          </a:rPr>
                          <m:t>𝒌</m:t>
                        </m:r>
                      </m:sup>
                    </m:sSubSup>
                  </m:oMath>
                </a14:m>
                <a:r>
                  <a:rPr lang="en-US" b="1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𝑴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b="1" dirty="0" smtClean="0"/>
                  <a:t>)</a:t>
                </a:r>
                <a:r>
                  <a:rPr lang="ru-RU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60" y="4066372"/>
                <a:ext cx="1525739" cy="411138"/>
              </a:xfrm>
              <a:prstGeom prst="rect">
                <a:avLst/>
              </a:prstGeom>
              <a:blipFill rotWithShape="1">
                <a:blip r:embed="rId2"/>
                <a:stretch>
                  <a:fillRect t="-2985" r="-2800" b="-179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3059832" y="1370465"/>
                <a:ext cx="2018950" cy="6183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ru-RU" b="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𝑒</m:t>
                          </m:r>
                        </m:sub>
                        <m:sup>
                          <m:r>
                            <a:rPr lang="ru-RU" i="1">
                              <a:latin typeface="Cambria Math"/>
                            </a:rPr>
                            <m:t>𝑘</m:t>
                          </m:r>
                        </m:sup>
                      </m:sSubSup>
                      <m:r>
                        <a:rPr lang="ru-RU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𝜒</m:t>
                          </m:r>
                          <m:r>
                            <a:rPr lang="ru-RU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𝛽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𝐺</m:t>
                          </m:r>
                        </m:den>
                      </m:f>
                      <m:sSubSup>
                        <m:sSubSup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ru-RU" i="1">
                              <a:latin typeface="Cambria Math"/>
                            </a:rPr>
                            <m:t>∆</m:t>
                          </m:r>
                          <m:r>
                            <a:rPr lang="en-US" i="1">
                              <a:latin typeface="Cambria Math"/>
                            </a:rPr>
                            <m:t>𝜏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𝑠</m:t>
                          </m:r>
                        </m:sub>
                        <m:sup>
                          <m:r>
                            <a:rPr lang="ru-RU" i="1">
                              <a:latin typeface="Cambria Math"/>
                            </a:rPr>
                            <m:t>𝑘</m:t>
                          </m:r>
                        </m:sup>
                      </m:sSubSup>
                      <m:sSubSup>
                        <m:sSubSup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/>
                            </a:rPr>
                            <m:t>𝜏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𝑛𝑠</m:t>
                          </m:r>
                        </m:sub>
                        <m:sup>
                          <m:r>
                            <a:rPr lang="ru-RU" i="1">
                              <a:latin typeface="Cambria Math"/>
                            </a:rPr>
                            <m:t>𝑘</m:t>
                          </m:r>
                        </m:sup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1370465"/>
                <a:ext cx="2018950" cy="61837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3103981" y="2060847"/>
                <a:ext cx="2736304" cy="4996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ru-RU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ru-RU" b="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𝑓</m:t>
                        </m:r>
                      </m:sub>
                      <m:sup>
                        <m:r>
                          <a:rPr lang="ru-RU" i="1">
                            <a:latin typeface="Cambria Math"/>
                          </a:rPr>
                          <m:t>𝑘</m:t>
                        </m:r>
                      </m:sup>
                    </m:sSubSup>
                    <m:r>
                      <a:rPr lang="ru-RU" i="1">
                        <a:latin typeface="Cambria Math"/>
                      </a:rPr>
                      <m:t>=</m:t>
                    </m:r>
                    <m:r>
                      <a:rPr lang="ru-RU" i="1" smtClean="0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𝑠</m:t>
                        </m:r>
                      </m:sub>
                    </m:sSub>
                    <m:f>
                      <m:fPr>
                        <m:ctrlPr>
                          <a:rPr lang="ru-RU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ru-RU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𝜒</m:t>
                        </m:r>
                        <m:r>
                          <a:rPr lang="ru-RU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𝛽</m:t>
                        </m:r>
                      </m:num>
                      <m:den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𝐺</m:t>
                        </m:r>
                      </m:den>
                    </m:f>
                  </m:oMath>
                </a14:m>
                <a:r>
                  <a:rPr lang="ru-RU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ru-RU" i="1">
                            <a:latin typeface="Cambria Math"/>
                          </a:rPr>
                          <m:t>∆</m:t>
                        </m:r>
                        <m:r>
                          <a:rPr lang="en-US" i="1">
                            <a:latin typeface="Cambria Math"/>
                          </a:rPr>
                          <m:t>𝜏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𝑛</m:t>
                        </m:r>
                        <m:r>
                          <a:rPr lang="en-US" b="0" i="1" smtClean="0">
                            <a:latin typeface="Cambria Math"/>
                          </a:rPr>
                          <m:t>𝑠</m:t>
                        </m:r>
                      </m:sub>
                      <m:sup>
                        <m:r>
                          <a:rPr lang="ru-RU" i="1">
                            <a:latin typeface="Cambria Math"/>
                          </a:rPr>
                          <m:t>𝑘</m:t>
                        </m:r>
                      </m:sup>
                    </m:sSubSup>
                    <m:d>
                      <m:dPr>
                        <m:begChr m:val="|"/>
                        <m:endChr m:val="|"/>
                        <m:ctrlPr>
                          <a:rPr lang="ru-RU" i="1" smtClean="0">
                            <a:latin typeface="Cambria Math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ru-RU" i="1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𝑛𝑛</m:t>
                            </m:r>
                          </m:sub>
                          <m:sup>
                            <m:r>
                              <a:rPr lang="ru-RU" i="1">
                                <a:latin typeface="Cambria Math"/>
                              </a:rPr>
                              <m:t>𝑘</m:t>
                            </m:r>
                          </m:sup>
                        </m:sSubSup>
                      </m:e>
                    </m:d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981" y="2060847"/>
                <a:ext cx="2736304" cy="499624"/>
              </a:xfrm>
              <a:prstGeom prst="rect">
                <a:avLst/>
              </a:prstGeom>
              <a:blipFill rotWithShape="1">
                <a:blip r:embed="rId4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Стрелка вправо 6"/>
          <p:cNvSpPr/>
          <p:nvPr/>
        </p:nvSpPr>
        <p:spPr>
          <a:xfrm>
            <a:off x="3200812" y="4093156"/>
            <a:ext cx="36004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270090" y="1484783"/>
                <a:ext cx="1618072" cy="4425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d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i="1">
                            <a:latin typeface="Cambria Math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ru-RU" b="1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ru-RU" b="0" i="1">
                                <a:latin typeface="Cambria Math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lang="ru-RU" i="1">
                            <a:latin typeface="Cambria Math"/>
                          </a:rPr>
                          <m:t>𝑒</m:t>
                        </m:r>
                      </m:sub>
                      <m:sup>
                        <m:r>
                          <a:rPr lang="ru-RU" i="1">
                            <a:latin typeface="Cambria Math"/>
                          </a:rPr>
                          <m:t>𝑘</m:t>
                        </m:r>
                      </m:sup>
                    </m:sSubSup>
                    <m:r>
                      <a:rPr lang="ru-RU" i="1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ru-RU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ru-RU" i="1">
                            <a:latin typeface="Cambria Math"/>
                          </a:rPr>
                          <m:t>∆</m:t>
                        </m:r>
                        <m:r>
                          <a:rPr lang="en-US" i="1">
                            <a:latin typeface="Cambria Math"/>
                          </a:rPr>
                          <m:t>𝜏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𝑛</m:t>
                        </m:r>
                        <m:r>
                          <a:rPr lang="en-US" b="0" i="1" smtClean="0">
                            <a:latin typeface="Cambria Math"/>
                          </a:rPr>
                          <m:t>𝑠</m:t>
                        </m:r>
                      </m:sub>
                      <m:sup>
                        <m:r>
                          <a:rPr lang="ru-RU" i="1">
                            <a:latin typeface="Cambria Math"/>
                          </a:rPr>
                          <m:t>𝑘</m:t>
                        </m:r>
                      </m:sup>
                    </m:sSubSup>
                    <m:sSubSup>
                      <m:sSubSupPr>
                        <m:ctrlPr>
                          <a:rPr lang="ru-RU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𝜏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𝑛𝑠</m:t>
                        </m:r>
                      </m:sub>
                      <m:sup>
                        <m:r>
                          <a:rPr lang="ru-RU" i="1">
                            <a:latin typeface="Cambria Math"/>
                          </a:rPr>
                          <m:t>𝑘</m:t>
                        </m:r>
                      </m:sup>
                    </m:sSubSup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90" y="1484783"/>
                <a:ext cx="1618072" cy="442557"/>
              </a:xfrm>
              <a:prstGeom prst="rect">
                <a:avLst/>
              </a:prstGeom>
              <a:blipFill rotWithShape="1">
                <a:blip r:embed="rId5"/>
                <a:stretch>
                  <a:fillRect l="-3008" t="-4167" b="-8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251520" y="2143377"/>
                <a:ext cx="2212978" cy="4215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>
                              <a:latin typeface="Cambria Math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ru-RU" b="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𝑓</m:t>
                          </m:r>
                        </m:sub>
                        <m:sup>
                          <m:r>
                            <a:rPr lang="ru-RU" i="1">
                              <a:latin typeface="Cambria Math"/>
                            </a:rPr>
                            <m:t>𝑘</m:t>
                          </m:r>
                        </m:sup>
                      </m:sSubSup>
                      <m:r>
                        <a:rPr lang="ru-RU" i="1">
                          <a:latin typeface="Cambria Math"/>
                        </a:rPr>
                        <m:t>=</m:t>
                      </m:r>
                      <m:r>
                        <a:rPr lang="ru-RU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𝑠</m:t>
                          </m:r>
                        </m:sub>
                      </m:sSub>
                      <m:sSubSup>
                        <m:sSubSup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ru-RU" i="1">
                              <a:latin typeface="Cambria Math"/>
                            </a:rPr>
                            <m:t>∆</m:t>
                          </m:r>
                          <m:r>
                            <a:rPr lang="en-US" i="1">
                              <a:latin typeface="Cambria Math"/>
                            </a:rPr>
                            <m:t>𝜏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𝑠</m:t>
                          </m:r>
                        </m:sub>
                        <m:sup>
                          <m:r>
                            <a:rPr lang="ru-RU" i="1">
                              <a:latin typeface="Cambria Math"/>
                            </a:rPr>
                            <m:t>𝑘</m:t>
                          </m:r>
                        </m:sup>
                      </m:sSubSup>
                      <m:d>
                        <m:dPr>
                          <m:begChr m:val="|"/>
                          <m:endChr m:val="|"/>
                          <m:ctrlPr>
                            <a:rPr lang="ru-RU" i="1" smtClean="0"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𝑛𝑛</m:t>
                              </m:r>
                            </m:sub>
                            <m:sup>
                              <m:r>
                                <a:rPr lang="ru-RU" i="1">
                                  <a:latin typeface="Cambria Math"/>
                                </a:rPr>
                                <m:t>𝑘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2143377"/>
                <a:ext cx="2212978" cy="421526"/>
              </a:xfrm>
              <a:prstGeom prst="rect">
                <a:avLst/>
              </a:prstGeom>
              <a:blipFill rotWithShape="1">
                <a:blip r:embed="rId6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-252413" y="188640"/>
            <a:ext cx="928846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  <a:buFontTx/>
              <a:buNone/>
            </a:pPr>
            <a:r>
              <a:rPr lang="ru-RU" altLang="ru-RU" sz="2400" b="1" dirty="0" smtClean="0">
                <a:latin typeface="Times New Roman" pitchFamily="18" charset="0"/>
              </a:rPr>
              <a:t>Переход от нормированных энергетических характеристик</a:t>
            </a:r>
          </a:p>
          <a:p>
            <a:pPr algn="ctr" eaLnBrk="1" hangingPunct="1">
              <a:lnSpc>
                <a:spcPct val="60000"/>
              </a:lnSpc>
              <a:buFontTx/>
              <a:buNone/>
            </a:pPr>
            <a:r>
              <a:rPr lang="ru-RU" altLang="ru-RU" sz="2400" b="1" dirty="0">
                <a:latin typeface="Times New Roman" pitchFamily="18" charset="0"/>
              </a:rPr>
              <a:t>к</a:t>
            </a:r>
            <a:r>
              <a:rPr lang="ru-RU" altLang="ru-RU" sz="2400" b="1" dirty="0" smtClean="0">
                <a:latin typeface="Times New Roman" pitchFamily="18" charset="0"/>
              </a:rPr>
              <a:t> абсолютным их значениям</a:t>
            </a:r>
            <a:endParaRPr lang="ru-RU" altLang="ru-RU" sz="2400" b="1" dirty="0"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342098" y="2733596"/>
                <a:ext cx="1576265" cy="4651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ru-RU" i="1" smtClean="0">
                            <a:latin typeface="Cambria Math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ru-RU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ru-RU" b="0" i="1">
                                <a:latin typeface="Cambria Math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𝑞</m:t>
                        </m:r>
                      </m:sub>
                      <m:sup>
                        <m:r>
                          <a:rPr lang="ru-RU" i="1">
                            <a:latin typeface="Cambria Math"/>
                          </a:rPr>
                          <m:t>𝑘</m:t>
                        </m:r>
                      </m:sup>
                    </m:sSubSup>
                    <m:r>
                      <a:rPr lang="ru-RU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ru-RU" i="1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ru-RU" i="1">
                                <a:latin typeface="Cambria Math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ru-RU" i="1">
                                    <a:latin typeface="Cambria Math"/>
                                  </a:rPr>
                                  <m:t>∆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𝑠</m:t>
                                </m:r>
                              </m:sub>
                              <m:sup>
                                <m:r>
                                  <a:rPr lang="ru-RU" i="1">
                                    <a:latin typeface="Cambria Math"/>
                                  </a:rPr>
                                  <m:t>𝑘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ru-RU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98" y="2733596"/>
                <a:ext cx="1576265" cy="465192"/>
              </a:xfrm>
              <a:prstGeom prst="rect">
                <a:avLst/>
              </a:prstGeom>
              <a:blipFill rotWithShape="1">
                <a:blip r:embed="rId7"/>
                <a:stretch>
                  <a:fillRect r="-2703" b="-1558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3103981" y="2636911"/>
                <a:ext cx="1884041" cy="6183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ru-RU" b="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𝑞</m:t>
                          </m:r>
                        </m:sub>
                        <m:sup>
                          <m:r>
                            <a:rPr lang="ru-RU" i="1">
                              <a:latin typeface="Cambria Math"/>
                            </a:rPr>
                            <m:t>𝑘</m:t>
                          </m:r>
                        </m:sup>
                      </m:sSubSup>
                      <m:r>
                        <a:rPr lang="ru-RU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𝜒𝛽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𝐺</m:t>
                          </m:r>
                        </m:den>
                      </m:f>
                      <m:sSup>
                        <m:sSup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ru-RU" i="1">
                                      <a:latin typeface="Cambria Math"/>
                                    </a:rPr>
                                    <m:t>∆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ru-RU" i="1">
                                      <a:latin typeface="Cambria Math"/>
                                    </a:rPr>
                                    <m:t>𝑘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ru-RU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981" y="2636911"/>
                <a:ext cx="1884041" cy="61837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3851920" y="3962754"/>
                <a:ext cx="2263633" cy="618374"/>
              </a:xfrm>
              <a:prstGeom prst="rect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/>
                            </a:rPr>
                            <m:t>𝜒𝛽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𝐺</m:t>
                          </m:r>
                        </m:den>
                      </m:f>
                      <m:sSubSup>
                        <m:sSubSupPr>
                          <m:ctrlPr>
                            <a:rPr lang="ru-RU" b="1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/>
                        <m:sup>
                          <m:r>
                            <a:rPr lang="ru-RU" b="1" i="1">
                              <a:latin typeface="Cambria Math"/>
                            </a:rPr>
                            <m:t>𝒌</m:t>
                          </m:r>
                        </m:sup>
                      </m:sSubSup>
                      <m:r>
                        <a:rPr lang="en-US" b="0" i="0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ru-RU" b="1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ru-RU" b="1" i="1"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sub>
                        <m:sup>
                          <m:r>
                            <a:rPr lang="ru-RU" b="1" i="1">
                              <a:latin typeface="Cambria Math"/>
                            </a:rPr>
                            <m:t>𝒌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b="1" dirty="0" smtClean="0"/>
                        <m:t>(</m:t>
                      </m:r>
                      <m:sSub>
                        <m:sSubPr>
                          <m:ctrlPr>
                            <a:rPr lang="ru-RU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𝑴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𝒔</m:t>
                          </m:r>
                        </m:sub>
                      </m:sSub>
                      <m:r>
                        <m:rPr>
                          <m:nor/>
                        </m:rPr>
                        <a:rPr lang="en-US" b="1" dirty="0" smtClean="0"/>
                        <m:t>)</m:t>
                      </m:r>
                      <m:r>
                        <m:rPr>
                          <m:nor/>
                        </m:rPr>
                        <a:rPr lang="en-US" b="1" i="0" dirty="0" smtClean="0"/>
                        <m:t>/</m:t>
                      </m:r>
                      <m:sSubSup>
                        <m:sSubSup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ru-RU" b="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𝑞</m:t>
                          </m:r>
                        </m:sub>
                        <m:sup>
                          <m:r>
                            <a:rPr lang="ru-RU" i="1">
                              <a:latin typeface="Cambria Math"/>
                            </a:rPr>
                            <m:t>𝑘</m:t>
                          </m:r>
                        </m:sup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3962754"/>
                <a:ext cx="2263633" cy="61837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Стрелка вправо 13"/>
          <p:cNvSpPr/>
          <p:nvPr/>
        </p:nvSpPr>
        <p:spPr>
          <a:xfrm>
            <a:off x="2559232" y="1519735"/>
            <a:ext cx="36004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2559232" y="2132855"/>
            <a:ext cx="36004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2555776" y="2786172"/>
            <a:ext cx="36004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395536" y="5542972"/>
                <a:ext cx="2602463" cy="43576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ru-RU" b="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𝑒</m:t>
                          </m:r>
                        </m:sub>
                        <m:sup>
                          <m:r>
                            <a:rPr lang="ru-RU" i="1">
                              <a:latin typeface="Cambria Math"/>
                            </a:rPr>
                            <m:t>𝑘</m:t>
                          </m:r>
                        </m:sup>
                      </m:sSubSup>
                      <m:r>
                        <a:rPr lang="ru-RU" i="1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ru-RU" b="1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ru-RU" b="1" i="1"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sub>
                        <m:sup>
                          <m:r>
                            <a:rPr lang="ru-RU" b="1" i="1">
                              <a:latin typeface="Cambria Math"/>
                            </a:rPr>
                            <m:t>𝒌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b="1" dirty="0" smtClean="0"/>
                        <m:t>(</m:t>
                      </m:r>
                      <m:sSub>
                        <m:sSubPr>
                          <m:ctrlPr>
                            <a:rPr lang="ru-RU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𝑴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𝒔</m:t>
                          </m:r>
                        </m:sub>
                      </m:sSub>
                      <m:r>
                        <m:rPr>
                          <m:nor/>
                        </m:rPr>
                        <a:rPr lang="en-US" b="1" dirty="0" smtClean="0"/>
                        <m:t>)</m:t>
                      </m:r>
                      <m:r>
                        <m:rPr>
                          <m:nor/>
                        </m:rPr>
                        <a:rPr lang="en-US" b="0" i="0" dirty="0" smtClean="0"/>
                        <m:t>   </m:t>
                      </m:r>
                      <m:r>
                        <m:rPr>
                          <m:nor/>
                        </m:rPr>
                        <a:rPr lang="en-US" dirty="0" smtClean="0"/>
                        <m:t>d</m:t>
                      </m:r>
                      <m:sSubSup>
                        <m:sSubSupPr>
                          <m:ctrlPr>
                            <a:rPr lang="ru-RU" i="1">
                              <a:latin typeface="Cambria Math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ru-RU" b="1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ru-RU" b="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𝑒</m:t>
                          </m:r>
                        </m:sub>
                        <m:sup>
                          <m:r>
                            <a:rPr lang="ru-RU" i="1">
                              <a:latin typeface="Cambria Math"/>
                            </a:rPr>
                            <m:t>𝑘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b="1" i="0" dirty="0" smtClean="0"/>
                        <m:t>/</m:t>
                      </m:r>
                      <m:sSubSup>
                        <m:sSubSup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ru-RU" b="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𝑞</m:t>
                          </m:r>
                        </m:sub>
                        <m:sup>
                          <m:r>
                            <a:rPr lang="ru-RU" i="1">
                              <a:latin typeface="Cambria Math"/>
                            </a:rPr>
                            <m:t>𝑘</m:t>
                          </m:r>
                        </m:sup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5542972"/>
                <a:ext cx="2602463" cy="435760"/>
              </a:xfrm>
              <a:prstGeom prst="rect">
                <a:avLst/>
              </a:prstGeom>
              <a:blipFill rotWithShape="1">
                <a:blip r:embed="rId10"/>
                <a:stretch>
                  <a:fillRect r="-32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3294522" y="5511893"/>
                <a:ext cx="2345899" cy="437107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ru-RU" b="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𝒇</m:t>
                          </m:r>
                        </m:sub>
                        <m:sup>
                          <m:r>
                            <a:rPr lang="ru-RU" i="1">
                              <a:latin typeface="Cambria Math"/>
                            </a:rPr>
                            <m:t>𝑘</m:t>
                          </m:r>
                        </m:sup>
                      </m:sSubSup>
                      <m:r>
                        <a:rPr lang="ru-RU" i="1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ru-RU" b="1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ru-RU" b="1" i="1"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sub>
                        <m:sup>
                          <m:r>
                            <a:rPr lang="ru-RU" b="1" i="1">
                              <a:latin typeface="Cambria Math"/>
                            </a:rPr>
                            <m:t>𝒌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b="1" dirty="0" smtClean="0"/>
                        <m:t>(</m:t>
                      </m:r>
                      <m:sSub>
                        <m:sSubPr>
                          <m:ctrlPr>
                            <a:rPr lang="ru-RU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𝑴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𝒔</m:t>
                          </m:r>
                        </m:sub>
                      </m:sSub>
                      <m:r>
                        <m:rPr>
                          <m:nor/>
                        </m:rPr>
                        <a:rPr lang="en-US" b="1" dirty="0" smtClean="0"/>
                        <m:t>)</m:t>
                      </m:r>
                      <m:r>
                        <m:rPr>
                          <m:nor/>
                        </m:rPr>
                        <a:rPr lang="en-US" b="0" i="0" dirty="0" smtClean="0"/>
                        <m:t>   </m:t>
                      </m:r>
                      <m:sSubSup>
                        <m:sSubSupPr>
                          <m:ctrlPr>
                            <a:rPr lang="ru-RU" i="1">
                              <a:latin typeface="Cambria Math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ru-RU" b="1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ru-RU" b="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𝑓</m:t>
                          </m:r>
                        </m:sub>
                        <m:sup>
                          <m:r>
                            <a:rPr lang="ru-RU" i="1">
                              <a:latin typeface="Cambria Math"/>
                            </a:rPr>
                            <m:t>𝑘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b="1" i="0" dirty="0" smtClean="0"/>
                        <m:t>/</m:t>
                      </m:r>
                      <m:sSubSup>
                        <m:sSubSup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ru-RU" b="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𝑞</m:t>
                          </m:r>
                        </m:sub>
                        <m:sup>
                          <m:r>
                            <a:rPr lang="ru-RU" i="1">
                              <a:latin typeface="Cambria Math"/>
                            </a:rPr>
                            <m:t>𝑘</m:t>
                          </m:r>
                        </m:sup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522" y="5511893"/>
                <a:ext cx="2345899" cy="437107"/>
              </a:xfrm>
              <a:prstGeom prst="rect">
                <a:avLst/>
              </a:prstGeom>
              <a:blipFill rotWithShape="1">
                <a:blip r:embed="rId11"/>
                <a:stretch>
                  <a:fillRect r="-3896" b="-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Прямоугольник 19"/>
          <p:cNvSpPr/>
          <p:nvPr/>
        </p:nvSpPr>
        <p:spPr>
          <a:xfrm>
            <a:off x="764617" y="4834605"/>
            <a:ext cx="4167423" cy="511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altLang="ru-RU" sz="2000" b="1" dirty="0" smtClean="0">
                <a:latin typeface="Times New Roman Cyr" pitchFamily="18" charset="0"/>
                <a:cs typeface="Times New Roman Cyr" pitchFamily="18" charset="0"/>
              </a:rPr>
              <a:t>Расчет энергии упругой разгрузки</a:t>
            </a:r>
          </a:p>
          <a:p>
            <a:pPr algn="ctr">
              <a:lnSpc>
                <a:spcPts val="1600"/>
              </a:lnSpc>
            </a:pPr>
            <a:r>
              <a:rPr lang="ru-RU" altLang="ru-RU" sz="2000" b="1" dirty="0">
                <a:latin typeface="Times New Roman Cyr" pitchFamily="18" charset="0"/>
                <a:cs typeface="Times New Roman Cyr" pitchFamily="18" charset="0"/>
              </a:rPr>
              <a:t>и</a:t>
            </a:r>
            <a:r>
              <a:rPr lang="ru-RU" altLang="ru-RU" sz="2000" b="1" dirty="0" smtClean="0">
                <a:latin typeface="Times New Roman Cyr" pitchFamily="18" charset="0"/>
                <a:cs typeface="Times New Roman Cyr" pitchFamily="18" charset="0"/>
              </a:rPr>
              <a:t> работы сил трения в очаге</a:t>
            </a:r>
            <a:endParaRPr lang="ru-RU" altLang="ru-RU" sz="2000" b="1" dirty="0">
              <a:latin typeface="Times New Roman Cyr" pitchFamily="18" charset="0"/>
              <a:cs typeface="Times New Roman Cyr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>
                <a:off x="4283968" y="6372036"/>
                <a:ext cx="24118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𝑴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𝒔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2(</m:t>
                    </m:r>
                    <m:r>
                      <a:rPr lang="en-US" b="0" i="1" smtClean="0">
                        <a:latin typeface="Cambria Math"/>
                      </a:rPr>
                      <m:t>𝑙𝑔</m:t>
                    </m:r>
                    <m:sSub>
                      <m:sSubPr>
                        <m:ctrlPr>
                          <a:rPr lang="ru-RU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𝑬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𝒔</m:t>
                        </m:r>
                      </m:sub>
                    </m:sSub>
                    <m:r>
                      <a:rPr lang="en-US" b="1" i="1" smtClean="0">
                        <a:latin typeface="Cambria Math"/>
                      </a:rPr>
                      <m:t> −</m:t>
                    </m:r>
                    <m:r>
                      <a:rPr lang="en-US" b="0" i="1" smtClean="0">
                        <a:latin typeface="Cambria Math"/>
                      </a:rPr>
                      <m:t>4.4</m:t>
                    </m:r>
                    <m:r>
                      <a:rPr lang="en-US" b="1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/3</a:t>
                </a:r>
                <a:endParaRPr lang="ru-RU" dirty="0"/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6372036"/>
                <a:ext cx="2411879" cy="369332"/>
              </a:xfrm>
              <a:prstGeom prst="rect">
                <a:avLst/>
              </a:prstGeom>
              <a:blipFill rotWithShape="1">
                <a:blip r:embed="rId12"/>
                <a:stretch>
                  <a:fillRect t="-8197" r="-1266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/>
              <p:cNvSpPr/>
              <p:nvPr/>
            </p:nvSpPr>
            <p:spPr>
              <a:xfrm>
                <a:off x="7020170" y="6372036"/>
                <a:ext cx="17282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𝑲</m:t>
                      </m:r>
                      <m:r>
                        <a:rPr lang="ru-RU" i="1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4+1.8</m:t>
                      </m:r>
                      <m:sSub>
                        <m:sSubPr>
                          <m:ctrlPr>
                            <a:rPr lang="ru-RU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𝑴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𝒔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2" name="Прямоугольник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170" y="6372036"/>
                <a:ext cx="1728294" cy="369332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/>
              <p:cNvSpPr/>
              <p:nvPr/>
            </p:nvSpPr>
            <p:spPr>
              <a:xfrm>
                <a:off x="2411760" y="6367098"/>
                <a:ext cx="1547090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𝒔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</a:rPr>
                            <m:t>10</m:t>
                          </m:r>
                        </m:e>
                        <m:sub/>
                        <m:sup>
                          <m:r>
                            <a:rPr lang="en-US" b="1" i="1" smtClean="0">
                              <a:latin typeface="Cambria Math"/>
                            </a:rPr>
                            <m:t>𝑲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ru-RU" b="0" i="1" smtClean="0">
                          <a:latin typeface="Cambria Math"/>
                        </a:rPr>
                        <m:t>Дж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3" name="Прямоугольник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6367098"/>
                <a:ext cx="1547090" cy="374270"/>
              </a:xfrm>
              <a:prstGeom prst="rect">
                <a:avLst/>
              </a:prstGeom>
              <a:blipFill rotWithShape="1">
                <a:blip r:embed="rId14"/>
                <a:stretch>
                  <a:fillRect b="-806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3429000"/>
            <a:ext cx="2792304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6436297" y="4792092"/>
            <a:ext cx="799999" cy="797147"/>
          </a:xfrm>
          <a:prstGeom prst="rect">
            <a:avLst/>
          </a:prstGeom>
          <a:solidFill>
            <a:srgbClr val="FFFF00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935635" y="3589179"/>
            <a:ext cx="4676537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altLang="ru-RU" sz="2000" b="1" dirty="0" smtClean="0">
                <a:latin typeface="Times New Roman Cyr" pitchFamily="18" charset="0"/>
                <a:cs typeface="Times New Roman Cyr" pitchFamily="18" charset="0"/>
              </a:rPr>
              <a:t>Оценка упругих параметров </a:t>
            </a:r>
            <a:r>
              <a:rPr lang="ru-RU" altLang="ru-RU" sz="2000" b="1" dirty="0" err="1" smtClean="0">
                <a:latin typeface="Times New Roman Cyr" pitchFamily="18" charset="0"/>
                <a:cs typeface="Times New Roman Cyr" pitchFamily="18" charset="0"/>
              </a:rPr>
              <a:t>геосреды</a:t>
            </a:r>
            <a:endParaRPr lang="ru-RU" altLang="ru-RU" sz="2000" b="1" dirty="0">
              <a:latin typeface="Times New Roman Cyr" pitchFamily="18" charset="0"/>
              <a:cs typeface="Times New Roman Cyr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/>
              <p:cNvSpPr/>
              <p:nvPr/>
            </p:nvSpPr>
            <p:spPr>
              <a:xfrm>
                <a:off x="6537839" y="3692868"/>
                <a:ext cx="11928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𝑴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𝒔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≈</m:t>
                      </m:r>
                      <m:sSub>
                        <m:sSubPr>
                          <m:ctrlPr>
                            <a:rPr lang="ru-RU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𝑴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𝒘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839" y="3692868"/>
                <a:ext cx="1192826" cy="369332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Прямоугольник 28"/>
              <p:cNvSpPr/>
              <p:nvPr/>
            </p:nvSpPr>
            <p:spPr>
              <a:xfrm>
                <a:off x="6647084" y="4041586"/>
                <a:ext cx="9428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0&lt;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𝐾</m:t>
                    </m:r>
                  </m:oMath>
                </a14:m>
                <a:r>
                  <a:rPr lang="en-US" dirty="0" smtClean="0"/>
                  <a:t>&lt;22</a:t>
                </a:r>
                <a:endParaRPr lang="ru-RU" dirty="0"/>
              </a:p>
            </p:txBody>
          </p:sp>
        </mc:Choice>
        <mc:Fallback xmlns="">
          <p:sp>
            <p:nvSpPr>
              <p:cNvPr id="29" name="Прямоугольник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7084" y="4041586"/>
                <a:ext cx="942887" cy="369332"/>
              </a:xfrm>
              <a:prstGeom prst="rect">
                <a:avLst/>
              </a:prstGeom>
              <a:blipFill rotWithShape="1">
                <a:blip r:embed="rId17"/>
                <a:stretch>
                  <a:fillRect l="-5161" t="-8197" r="-3871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Прямоугольник 29"/>
          <p:cNvSpPr/>
          <p:nvPr/>
        </p:nvSpPr>
        <p:spPr>
          <a:xfrm>
            <a:off x="323528" y="6301889"/>
            <a:ext cx="1566006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altLang="ru-RU" sz="2000" b="1" dirty="0" smtClean="0">
                <a:latin typeface="Times New Roman Cyr" pitchFamily="18" charset="0"/>
                <a:cs typeface="Times New Roman Cyr" pitchFamily="18" charset="0"/>
              </a:rPr>
              <a:t>Переход к</a:t>
            </a:r>
          </a:p>
          <a:p>
            <a:pPr algn="ctr">
              <a:lnSpc>
                <a:spcPts val="1600"/>
              </a:lnSpc>
            </a:pPr>
            <a:r>
              <a:rPr lang="ru-RU" altLang="ru-RU" sz="2000" b="1" dirty="0" smtClean="0">
                <a:latin typeface="Times New Roman Cyr" pitchFamily="18" charset="0"/>
                <a:cs typeface="Times New Roman Cyr" pitchFamily="18" charset="0"/>
              </a:rPr>
              <a:t>магнитудам</a:t>
            </a:r>
            <a:endParaRPr lang="ru-RU" altLang="ru-RU" sz="2000" b="1" dirty="0">
              <a:latin typeface="Times New Roman Cyr" pitchFamily="18" charset="0"/>
              <a:cs typeface="Times New Roman Cyr" pitchFamily="18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2051720" y="6381328"/>
            <a:ext cx="360040" cy="35125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611560" y="980728"/>
            <a:ext cx="1729768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altLang="ru-RU" sz="1600" b="1" dirty="0" smtClean="0">
                <a:latin typeface="Times New Roman Cyr" pitchFamily="18" charset="0"/>
                <a:cs typeface="Times New Roman Cyr" pitchFamily="18" charset="0"/>
              </a:rPr>
              <a:t>Нормированные</a:t>
            </a:r>
            <a:endParaRPr lang="ru-RU" altLang="ru-RU" sz="1600" b="1" dirty="0">
              <a:latin typeface="Times New Roman Cyr" pitchFamily="18" charset="0"/>
              <a:cs typeface="Times New Roman Cyr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163866" y="980728"/>
            <a:ext cx="1105880" cy="2750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altLang="ru-RU" sz="1600" b="1" dirty="0" smtClean="0">
                <a:latin typeface="Times New Roman Cyr" pitchFamily="18" charset="0"/>
                <a:cs typeface="Times New Roman Cyr" pitchFamily="18" charset="0"/>
              </a:rPr>
              <a:t>Удельные</a:t>
            </a:r>
            <a:endParaRPr lang="ru-RU" altLang="ru-RU" sz="1600" b="1" dirty="0">
              <a:latin typeface="Times New Roman Cyr" pitchFamily="18" charset="0"/>
              <a:cs typeface="Times New Roman Cyr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Прямоугольник 33"/>
              <p:cNvSpPr/>
              <p:nvPr/>
            </p:nvSpPr>
            <p:spPr>
              <a:xfrm>
                <a:off x="6228184" y="1400164"/>
                <a:ext cx="2288062" cy="659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latin typeface="Cambria Math"/>
                            </a:rPr>
                            <m:t>𝒅</m:t>
                          </m:r>
                          <m:r>
                            <a:rPr lang="ru-RU" b="1" i="1"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𝑒</m:t>
                          </m:r>
                        </m:sub>
                        <m:sup>
                          <m:r>
                            <a:rPr lang="ru-RU" i="1">
                              <a:latin typeface="Cambria Math"/>
                            </a:rPr>
                            <m:t>𝑘</m:t>
                          </m:r>
                        </m:sup>
                      </m:sSubSup>
                      <m:r>
                        <a:rPr lang="ru-RU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 smtClean="0">
                              <a:latin typeface="Cambria Math"/>
                            </a:rPr>
                            <m:t>𝜒</m:t>
                          </m:r>
                          <m:r>
                            <a:rPr lang="ru-RU" i="1">
                              <a:latin typeface="Cambria Math"/>
                            </a:rPr>
                            <m:t>𝛽</m:t>
                          </m:r>
                          <m:sSubSup>
                            <m:sSubSupPr>
                              <m:ctrlPr>
                                <a:rPr lang="ru-RU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/>
                            <m:sup>
                              <m:r>
                                <a:rPr lang="ru-RU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𝒌</m:t>
                              </m:r>
                            </m:sup>
                          </m:sSub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𝐺</m:t>
                          </m:r>
                        </m:den>
                      </m:f>
                      <m:sSubSup>
                        <m:sSubSup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ru-RU" i="1">
                              <a:latin typeface="Cambria Math"/>
                            </a:rPr>
                            <m:t>∆</m:t>
                          </m:r>
                          <m:r>
                            <a:rPr lang="en-US" i="1">
                              <a:latin typeface="Cambria Math"/>
                            </a:rPr>
                            <m:t>𝜏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𝑠</m:t>
                          </m:r>
                        </m:sub>
                        <m:sup>
                          <m:r>
                            <a:rPr lang="ru-RU" i="1">
                              <a:latin typeface="Cambria Math"/>
                            </a:rPr>
                            <m:t>𝑘</m:t>
                          </m:r>
                        </m:sup>
                      </m:sSubSup>
                      <m:sSubSup>
                        <m:sSubSup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/>
                            </a:rPr>
                            <m:t>𝜏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𝑛𝑠</m:t>
                          </m:r>
                        </m:sub>
                        <m:sup>
                          <m:r>
                            <a:rPr lang="ru-RU" i="1">
                              <a:latin typeface="Cambria Math"/>
                            </a:rPr>
                            <m:t>𝑘</m:t>
                          </m:r>
                        </m:sup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4" name="Прямоугольник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184" y="1400164"/>
                <a:ext cx="2288062" cy="659476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Прямоугольник 34"/>
              <p:cNvSpPr/>
              <p:nvPr/>
            </p:nvSpPr>
            <p:spPr>
              <a:xfrm>
                <a:off x="6272333" y="2090546"/>
                <a:ext cx="2736304" cy="537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ru-RU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ru-RU" b="1" i="1">
                            <a:latin typeface="Cambria Math"/>
                          </a:rPr>
                          <m:t>𝑬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𝑓</m:t>
                        </m:r>
                      </m:sub>
                      <m:sup>
                        <m:r>
                          <a:rPr lang="ru-RU" i="1">
                            <a:latin typeface="Cambria Math"/>
                          </a:rPr>
                          <m:t>𝑘</m:t>
                        </m:r>
                      </m:sup>
                    </m:sSubSup>
                    <m:r>
                      <a:rPr lang="ru-RU" i="1">
                        <a:latin typeface="Cambria Math"/>
                      </a:rPr>
                      <m:t>=</m:t>
                    </m:r>
                    <m:r>
                      <a:rPr lang="ru-RU" i="1" smtClean="0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𝑠</m:t>
                        </m:r>
                      </m:sub>
                    </m:sSub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i="1" smtClean="0">
                            <a:latin typeface="Cambria Math"/>
                          </a:rPr>
                          <m:t>𝜒</m:t>
                        </m:r>
                        <m:r>
                          <a:rPr lang="ru-RU" i="1">
                            <a:latin typeface="Cambria Math"/>
                          </a:rPr>
                          <m:t>𝛽</m:t>
                        </m:r>
                        <m:sSubSup>
                          <m:sSubSupPr>
                            <m:ctrlPr>
                              <a:rPr lang="ru-RU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𝑉</m:t>
                            </m:r>
                          </m:e>
                          <m:sub/>
                          <m:sup>
                            <m:r>
                              <a:rPr lang="ru-RU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𝒌</m:t>
                            </m:r>
                          </m:sup>
                        </m:sSubSup>
                      </m:num>
                      <m:den>
                        <m:r>
                          <a:rPr lang="en-US" i="1">
                            <a:latin typeface="Cambria Math"/>
                          </a:rPr>
                          <m:t>𝐺</m:t>
                        </m:r>
                      </m:den>
                    </m:f>
                  </m:oMath>
                </a14:m>
                <a:r>
                  <a:rPr lang="ru-RU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ru-RU" i="1">
                            <a:latin typeface="Cambria Math"/>
                          </a:rPr>
                          <m:t>∆</m:t>
                        </m:r>
                        <m:r>
                          <a:rPr lang="en-US" i="1">
                            <a:latin typeface="Cambria Math"/>
                          </a:rPr>
                          <m:t>𝜏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𝑛</m:t>
                        </m:r>
                        <m:r>
                          <a:rPr lang="en-US" b="0" i="1" smtClean="0">
                            <a:latin typeface="Cambria Math"/>
                          </a:rPr>
                          <m:t>𝑠</m:t>
                        </m:r>
                      </m:sub>
                      <m:sup>
                        <m:r>
                          <a:rPr lang="ru-RU" i="1">
                            <a:latin typeface="Cambria Math"/>
                          </a:rPr>
                          <m:t>𝑘</m:t>
                        </m:r>
                      </m:sup>
                    </m:sSubSup>
                    <m:d>
                      <m:dPr>
                        <m:begChr m:val="|"/>
                        <m:endChr m:val="|"/>
                        <m:ctrlPr>
                          <a:rPr lang="ru-RU" i="1" smtClean="0">
                            <a:latin typeface="Cambria Math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ru-RU" i="1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𝑛𝑛</m:t>
                            </m:r>
                          </m:sub>
                          <m:sup>
                            <m:r>
                              <a:rPr lang="ru-RU" i="1">
                                <a:latin typeface="Cambria Math"/>
                              </a:rPr>
                              <m:t>𝑘</m:t>
                            </m:r>
                          </m:sup>
                        </m:sSubSup>
                      </m:e>
                    </m:d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35" name="Прямоугольник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2333" y="2090546"/>
                <a:ext cx="2736304" cy="537583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Прямоугольник 35"/>
              <p:cNvSpPr/>
              <p:nvPr/>
            </p:nvSpPr>
            <p:spPr>
              <a:xfrm>
                <a:off x="6272333" y="2636912"/>
                <a:ext cx="2160143" cy="659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ru-RU" b="1" i="1"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𝑞</m:t>
                          </m:r>
                        </m:sub>
                        <m:sup>
                          <m:r>
                            <a:rPr lang="ru-RU" i="1">
                              <a:latin typeface="Cambria Math"/>
                            </a:rPr>
                            <m:t>𝑘</m:t>
                          </m:r>
                        </m:sup>
                      </m:sSubSup>
                      <m:r>
                        <a:rPr lang="ru-RU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/>
                            </a:rPr>
                            <m:t>𝜒𝛽</m:t>
                          </m:r>
                          <m:sSubSup>
                            <m:sSubSupPr>
                              <m:ctrlPr>
                                <a:rPr lang="ru-RU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/>
                            <m:sup>
                              <m:r>
                                <a:rPr lang="ru-RU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𝒌</m:t>
                              </m:r>
                            </m:sup>
                          </m:sSub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𝐺</m:t>
                          </m:r>
                        </m:den>
                      </m:f>
                      <m:sSup>
                        <m:sSup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ru-RU" i="1">
                                      <a:latin typeface="Cambria Math"/>
                                    </a:rPr>
                                    <m:t>∆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ru-RU" i="1">
                                      <a:latin typeface="Cambria Math"/>
                                    </a:rPr>
                                    <m:t>𝑘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ru-RU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6" name="Прямоугольник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2333" y="2636912"/>
                <a:ext cx="2160143" cy="659476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Стрелка вправо 36"/>
          <p:cNvSpPr/>
          <p:nvPr/>
        </p:nvSpPr>
        <p:spPr>
          <a:xfrm>
            <a:off x="5655576" y="1549434"/>
            <a:ext cx="36004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право 37"/>
          <p:cNvSpPr/>
          <p:nvPr/>
        </p:nvSpPr>
        <p:spPr>
          <a:xfrm>
            <a:off x="5655576" y="2162554"/>
            <a:ext cx="36004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>
            <a:off x="5652120" y="2815871"/>
            <a:ext cx="36004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6822879" y="980728"/>
            <a:ext cx="1356653" cy="2750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altLang="ru-RU" sz="1600" b="1" dirty="0" smtClean="0">
                <a:latin typeface="Times New Roman Cyr" pitchFamily="18" charset="0"/>
                <a:cs typeface="Times New Roman Cyr" pitchFamily="18" charset="0"/>
              </a:rPr>
              <a:t>Абсолютные</a:t>
            </a:r>
            <a:endParaRPr lang="ru-RU" altLang="ru-RU" sz="1600" b="1" dirty="0">
              <a:latin typeface="Times New Roman Cyr" pitchFamily="18" charset="0"/>
              <a:cs typeface="Times New Roman Cy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41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5765542" y="6808291"/>
            <a:ext cx="2133600" cy="365125"/>
          </a:xfrm>
        </p:spPr>
        <p:txBody>
          <a:bodyPr/>
          <a:lstStyle/>
          <a:p>
            <a:pPr>
              <a:defRPr/>
            </a:pPr>
            <a:fld id="{9A5E3222-C855-40FC-AAB8-99399B354CF2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64"/>
          <a:stretch/>
        </p:blipFill>
        <p:spPr bwMode="auto">
          <a:xfrm>
            <a:off x="35496" y="3198735"/>
            <a:ext cx="3666061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77"/>
          <a:stretch/>
        </p:blipFill>
        <p:spPr bwMode="auto">
          <a:xfrm>
            <a:off x="4135522" y="3233269"/>
            <a:ext cx="3676838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Прямоугольник 6"/>
              <p:cNvSpPr/>
              <p:nvPr/>
            </p:nvSpPr>
            <p:spPr>
              <a:xfrm>
                <a:off x="3788130" y="3589846"/>
                <a:ext cx="63985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1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𝒅𝑬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𝒆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srgbClr val="00B0F0"/>
                  </a:solidFill>
                </a:endParaRPr>
              </a:p>
            </p:txBody>
          </p:sp>
        </mc:Choice>
        <mc:Fallback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130" y="3589846"/>
                <a:ext cx="639854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Прямоугольник 7"/>
              <p:cNvSpPr/>
              <p:nvPr/>
            </p:nvSpPr>
            <p:spPr>
              <a:xfrm>
                <a:off x="3359542" y="5790736"/>
                <a:ext cx="492378" cy="395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𝒇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542" y="5790736"/>
                <a:ext cx="492378" cy="395558"/>
              </a:xfrm>
              <a:prstGeom prst="rect">
                <a:avLst/>
              </a:prstGeom>
              <a:blipFill rotWithShape="1">
                <a:blip r:embed="rId6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Прямоугольник 8"/>
              <p:cNvSpPr/>
              <p:nvPr/>
            </p:nvSpPr>
            <p:spPr>
              <a:xfrm>
                <a:off x="3927591" y="4134552"/>
                <a:ext cx="500393" cy="3943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𝒒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591" y="4134552"/>
                <a:ext cx="500393" cy="394339"/>
              </a:xfrm>
              <a:prstGeom prst="rect">
                <a:avLst/>
              </a:prstGeom>
              <a:blipFill rotWithShape="1">
                <a:blip r:embed="rId7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Прямоугольник 9"/>
          <p:cNvSpPr/>
          <p:nvPr/>
        </p:nvSpPr>
        <p:spPr>
          <a:xfrm>
            <a:off x="1762220" y="3175257"/>
            <a:ext cx="13201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altLang="ru-RU" sz="1600" b="1" dirty="0" smtClean="0">
                <a:latin typeface="Times New Roman Cyr" pitchFamily="18" charset="0"/>
                <a:cs typeface="Times New Roman Cyr" pitchFamily="18" charset="0"/>
              </a:rPr>
              <a:t>Накопление</a:t>
            </a:r>
            <a:endParaRPr lang="ru-RU" altLang="ru-RU" sz="1600" b="1" dirty="0">
              <a:latin typeface="Times New Roman Cyr" pitchFamily="18" charset="0"/>
              <a:cs typeface="Times New Roman Cyr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01100" y="3181063"/>
            <a:ext cx="13869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altLang="ru-RU" sz="1600" b="1" dirty="0" smtClean="0">
                <a:latin typeface="Times New Roman Cyr" pitchFamily="18" charset="0"/>
                <a:cs typeface="Times New Roman Cyr" pitchFamily="18" charset="0"/>
              </a:rPr>
              <a:t>Приращение</a:t>
            </a:r>
            <a:endParaRPr lang="ru-RU" altLang="ru-RU" sz="1600" b="1" dirty="0">
              <a:latin typeface="Times New Roman Cyr" pitchFamily="18" charset="0"/>
              <a:cs typeface="Times New Roman Cyr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Прямоугольник 11"/>
              <p:cNvSpPr/>
              <p:nvPr/>
            </p:nvSpPr>
            <p:spPr>
              <a:xfrm>
                <a:off x="7021404" y="5926241"/>
                <a:ext cx="492378" cy="395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𝒇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404" y="5926241"/>
                <a:ext cx="492378" cy="395558"/>
              </a:xfrm>
              <a:prstGeom prst="rect">
                <a:avLst/>
              </a:prstGeom>
              <a:blipFill rotWithShape="1">
                <a:blip r:embed="rId8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Прямоугольник 12"/>
              <p:cNvSpPr/>
              <p:nvPr/>
            </p:nvSpPr>
            <p:spPr>
              <a:xfrm>
                <a:off x="5580112" y="4643844"/>
                <a:ext cx="63985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1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𝒅𝑬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𝒆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srgbClr val="00B0F0"/>
                  </a:solidFill>
                </a:endParaRPr>
              </a:p>
            </p:txBody>
          </p:sp>
        </mc:Choice>
        <mc:Fallback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4643844"/>
                <a:ext cx="639854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Прямоугольник 13"/>
              <p:cNvSpPr/>
              <p:nvPr/>
            </p:nvSpPr>
            <p:spPr>
              <a:xfrm>
                <a:off x="5087734" y="5943136"/>
                <a:ext cx="492378" cy="395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𝒇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7734" y="5943136"/>
                <a:ext cx="492378" cy="395558"/>
              </a:xfrm>
              <a:prstGeom prst="rect">
                <a:avLst/>
              </a:prstGeom>
              <a:blipFill rotWithShape="1">
                <a:blip r:embed="rId10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Прямоугольник 14"/>
              <p:cNvSpPr/>
              <p:nvPr/>
            </p:nvSpPr>
            <p:spPr>
              <a:xfrm>
                <a:off x="7167951" y="5465117"/>
                <a:ext cx="500393" cy="3943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𝒒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7951" y="5465117"/>
                <a:ext cx="500393" cy="394339"/>
              </a:xfrm>
              <a:prstGeom prst="rect">
                <a:avLst/>
              </a:prstGeom>
              <a:blipFill rotWithShape="1">
                <a:blip r:embed="rId11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-252413" y="-27384"/>
            <a:ext cx="928846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288000" algn="ctr" eaLnBrk="1" hangingPunct="1">
              <a:lnSpc>
                <a:spcPts val="2400"/>
              </a:lnSpc>
              <a:buFontTx/>
              <a:buNone/>
            </a:pPr>
            <a:r>
              <a:rPr lang="ru-RU" altLang="ru-RU" sz="2400" b="1" dirty="0">
                <a:latin typeface="Times New Roman" pitchFamily="18" charset="0"/>
              </a:rPr>
              <a:t>Прогностическое использование полученных энергетических параметров сейсмотектонического </a:t>
            </a:r>
            <a:r>
              <a:rPr lang="ru-RU" altLang="ru-RU" sz="2400" b="1" dirty="0" smtClean="0">
                <a:latin typeface="Times New Roman" pitchFamily="18" charset="0"/>
              </a:rPr>
              <a:t>процесса</a:t>
            </a:r>
            <a:r>
              <a:rPr lang="en-US" altLang="ru-RU" sz="2400" b="1" dirty="0" smtClean="0">
                <a:latin typeface="Times New Roman" pitchFamily="18" charset="0"/>
              </a:rPr>
              <a:t/>
            </a:r>
            <a:br>
              <a:rPr lang="en-US" altLang="ru-RU" sz="2400" b="1" dirty="0" smtClean="0">
                <a:latin typeface="Times New Roman" pitchFamily="18" charset="0"/>
              </a:rPr>
            </a:br>
            <a:r>
              <a:rPr lang="ru-RU" altLang="ru-RU" sz="2400" b="1" dirty="0" smtClean="0">
                <a:latin typeface="Times New Roman" pitchFamily="18" charset="0"/>
              </a:rPr>
              <a:t>Центрального </a:t>
            </a:r>
            <a:r>
              <a:rPr lang="ru-RU" altLang="ru-RU" sz="2400" b="1" dirty="0">
                <a:latin typeface="Times New Roman" pitchFamily="18" charset="0"/>
              </a:rPr>
              <a:t>Тянь-Шаня</a:t>
            </a:r>
          </a:p>
          <a:p>
            <a:pPr indent="-288000" algn="ctr" eaLnBrk="1" hangingPunct="1">
              <a:lnSpc>
                <a:spcPts val="2400"/>
              </a:lnSpc>
              <a:buFontTx/>
              <a:buNone/>
            </a:pPr>
            <a:endParaRPr lang="ru-RU" alt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2538" y="908720"/>
            <a:ext cx="61204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600" b="1" dirty="0" smtClean="0">
                <a:latin typeface="Times New Roman Cyr" pitchFamily="18" charset="0"/>
                <a:cs typeface="Times New Roman Cyr" pitchFamily="18" charset="0"/>
              </a:rPr>
              <a:t>Энергия сейсмического излучения землетрясений для </a:t>
            </a:r>
            <a:r>
              <a:rPr lang="ru-RU" altLang="ru-RU" sz="1600" b="1" dirty="0">
                <a:latin typeface="Times New Roman Cyr" pitchFamily="18" charset="0"/>
                <a:cs typeface="Times New Roman Cyr" pitchFamily="18" charset="0"/>
              </a:rPr>
              <a:t>к</a:t>
            </a:r>
            <a:r>
              <a:rPr lang="ru-RU" altLang="ru-RU" sz="1600" b="1" dirty="0" smtClean="0">
                <a:latin typeface="Times New Roman Cyr" pitchFamily="18" charset="0"/>
                <a:cs typeface="Times New Roman Cyr" pitchFamily="18" charset="0"/>
              </a:rPr>
              <a:t>оры Тянь-Шаня как правило превышает работу, затрачиваемую на преодоление сил трения в очаге</a:t>
            </a:r>
            <a:r>
              <a:rPr lang="ru-RU" altLang="ru-RU" sz="1600" b="1" dirty="0" smtClean="0">
                <a:solidFill>
                  <a:srgbClr val="FF0000"/>
                </a:solidFill>
                <a:latin typeface="Times New Roman Cyr" pitchFamily="18" charset="0"/>
                <a:cs typeface="Times New Roman Cyr" pitchFamily="18" charset="0"/>
              </a:rPr>
              <a:t> иногда кратно</a:t>
            </a:r>
            <a:r>
              <a:rPr lang="ru-RU" altLang="ru-RU" sz="1600" b="1" dirty="0" smtClean="0">
                <a:latin typeface="Times New Roman Cyr" pitchFamily="18" charset="0"/>
                <a:cs typeface="Times New Roman Cyr" pitchFamily="18" charset="0"/>
              </a:rPr>
              <a:t>.</a:t>
            </a:r>
          </a:p>
          <a:p>
            <a:pPr algn="just"/>
            <a:r>
              <a:rPr lang="ru-RU" altLang="ru-RU" sz="1600" b="1" dirty="0" smtClean="0">
                <a:latin typeface="Times New Roman Cyr" pitchFamily="18" charset="0"/>
                <a:cs typeface="Times New Roman Cyr" pitchFamily="18" charset="0"/>
              </a:rPr>
              <a:t>Отклонения от этого правила начали наблюдаться после 2010 г</a:t>
            </a:r>
            <a:r>
              <a:rPr lang="ru-RU" altLang="ru-RU" sz="1600" b="1" dirty="0" smtClean="0">
                <a:latin typeface="Times New Roman Cyr" pitchFamily="18" charset="0"/>
                <a:cs typeface="Times New Roman Cyr" pitchFamily="18" charset="0"/>
              </a:rPr>
              <a:t>.</a:t>
            </a:r>
            <a:endParaRPr lang="en-US" altLang="ru-RU" sz="1600" b="1" dirty="0" smtClean="0">
              <a:latin typeface="Times New Roman Cyr" pitchFamily="18" charset="0"/>
              <a:cs typeface="Times New Roman Cyr" pitchFamily="18" charset="0"/>
            </a:endParaRPr>
          </a:p>
          <a:p>
            <a:pPr algn="just"/>
            <a:endParaRPr lang="en-US" altLang="ru-RU" sz="800" b="1" dirty="0" smtClean="0">
              <a:latin typeface="Times New Roman Cyr" pitchFamily="18" charset="0"/>
              <a:cs typeface="Times New Roman Cyr" pitchFamily="18" charset="0"/>
            </a:endParaRPr>
          </a:p>
          <a:p>
            <a:pPr algn="just"/>
            <a:r>
              <a:rPr lang="ru-RU" altLang="ru-RU" sz="1600" b="1" dirty="0">
                <a:latin typeface="Times New Roman Cyr" pitchFamily="18" charset="0"/>
                <a:cs typeface="Times New Roman Cyr" pitchFamily="18" charset="0"/>
              </a:rPr>
              <a:t>После 2010 г наблюдается снижения сброса упругой энергии,</a:t>
            </a:r>
          </a:p>
          <a:p>
            <a:pPr algn="just"/>
            <a:r>
              <a:rPr lang="ru-RU" altLang="ru-RU" sz="1600" b="1" dirty="0">
                <a:latin typeface="Times New Roman Cyr" pitchFamily="18" charset="0"/>
                <a:cs typeface="Times New Roman Cyr" pitchFamily="18" charset="0"/>
              </a:rPr>
              <a:t>что совпадает с резким снижением числа сейсмических событий для землетрясений со </a:t>
            </a:r>
            <a:r>
              <a:rPr lang="ru-RU" altLang="ru-RU" sz="1600" b="1" dirty="0" err="1">
                <a:latin typeface="Times New Roman Cyr" pitchFamily="18" charset="0"/>
                <a:cs typeface="Times New Roman Cyr" pitchFamily="18" charset="0"/>
              </a:rPr>
              <a:t>взбросовой</a:t>
            </a:r>
            <a:r>
              <a:rPr lang="ru-RU" altLang="ru-RU" sz="1600" b="1" dirty="0">
                <a:latin typeface="Times New Roman Cyr" pitchFamily="18" charset="0"/>
                <a:cs typeface="Times New Roman Cyr" pitchFamily="18" charset="0"/>
              </a:rPr>
              <a:t> компонентой</a:t>
            </a:r>
            <a:endParaRPr lang="ru-RU" altLang="ru-RU" sz="1600" b="1" dirty="0">
              <a:latin typeface="Times New Roman Cyr" pitchFamily="18" charset="0"/>
              <a:cs typeface="Times New Roman Cyr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54862" y="3043010"/>
            <a:ext cx="510076" cy="261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altLang="ru-RU" b="1" dirty="0" smtClean="0">
                <a:latin typeface="Times New Roman Cyr" pitchFamily="18" charset="0"/>
                <a:cs typeface="Times New Roman Cyr" pitchFamily="18" charset="0"/>
              </a:rPr>
              <a:t>Дж</a:t>
            </a:r>
            <a:endParaRPr lang="ru-RU" altLang="ru-RU" b="1" dirty="0">
              <a:latin typeface="Times New Roman Cyr" pitchFamily="18" charset="0"/>
              <a:cs typeface="Times New Roman Cyr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788024" y="3115018"/>
            <a:ext cx="510076" cy="261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altLang="ru-RU" b="1" dirty="0" smtClean="0">
                <a:latin typeface="Times New Roman Cyr" pitchFamily="18" charset="0"/>
                <a:cs typeface="Times New Roman Cyr" pitchFamily="18" charset="0"/>
              </a:rPr>
              <a:t>Дж</a:t>
            </a:r>
            <a:endParaRPr lang="ru-RU" altLang="ru-RU" b="1" dirty="0">
              <a:latin typeface="Times New Roman Cyr" pitchFamily="18" charset="0"/>
              <a:cs typeface="Times New Roman Cyr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004048" y="5825157"/>
            <a:ext cx="29523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046637" y="5393109"/>
            <a:ext cx="29523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6948264" y="3592909"/>
            <a:ext cx="0" cy="2914741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755937"/>
            <a:ext cx="2585595" cy="2364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7178422" y="620688"/>
            <a:ext cx="16097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altLang="ru-RU" sz="1600" b="1" dirty="0" smtClean="0">
                <a:latin typeface="Times New Roman Cyr" pitchFamily="18" charset="0"/>
                <a:cs typeface="Times New Roman Cyr" pitchFamily="18" charset="0"/>
              </a:rPr>
              <a:t>Число событий</a:t>
            </a:r>
            <a:endParaRPr lang="ru-RU" altLang="ru-RU" sz="1600" b="1" dirty="0">
              <a:latin typeface="Times New Roman Cyr" pitchFamily="18" charset="0"/>
              <a:cs typeface="Times New Roman Cyr" pitchFamily="18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7467427" y="3480806"/>
            <a:ext cx="11370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7579716" y="3218939"/>
            <a:ext cx="8515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altLang="ru-RU" sz="1400" b="1" dirty="0" smtClean="0">
                <a:latin typeface="Times New Roman Cyr" pitchFamily="18" charset="0"/>
                <a:cs typeface="Times New Roman Cyr" pitchFamily="18" charset="0"/>
              </a:rPr>
              <a:t>взбросы</a:t>
            </a:r>
            <a:endParaRPr lang="ru-RU" altLang="ru-RU" sz="1400" b="1" dirty="0">
              <a:latin typeface="Times New Roman Cyr" pitchFamily="18" charset="0"/>
              <a:cs typeface="Times New Roman Cyr" pitchFamily="18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7524328" y="3886689"/>
            <a:ext cx="1137021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7691120" y="3624822"/>
            <a:ext cx="7425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altLang="ru-RU" sz="1400" b="1" dirty="0" smtClean="0">
                <a:latin typeface="Times New Roman Cyr" pitchFamily="18" charset="0"/>
                <a:cs typeface="Times New Roman Cyr" pitchFamily="18" charset="0"/>
              </a:rPr>
              <a:t>сдвиги</a:t>
            </a:r>
            <a:endParaRPr lang="ru-RU" altLang="ru-RU" sz="1400" b="1" dirty="0">
              <a:latin typeface="Times New Roman Cyr" pitchFamily="18" charset="0"/>
              <a:cs typeface="Times New Roman Cyr" pitchFamily="18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7581229" y="4272894"/>
            <a:ext cx="1137021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7736512" y="4011027"/>
            <a:ext cx="7655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altLang="ru-RU" sz="1400" b="1" dirty="0" smtClean="0">
                <a:latin typeface="Times New Roman Cyr" pitchFamily="18" charset="0"/>
                <a:cs typeface="Times New Roman Cyr" pitchFamily="18" charset="0"/>
              </a:rPr>
              <a:t>сбросы</a:t>
            </a:r>
            <a:endParaRPr lang="ru-RU" altLang="ru-RU" sz="1400" b="1" dirty="0">
              <a:latin typeface="Times New Roman Cyr" pitchFamily="18" charset="0"/>
              <a:cs typeface="Times New Roman Cyr" pitchFamily="18" charset="0"/>
            </a:endParaRPr>
          </a:p>
        </p:txBody>
      </p:sp>
      <p:cxnSp>
        <p:nvCxnSpPr>
          <p:cNvPr id="6" name="Прямая соединительная линия 5"/>
          <p:cNvCxnSpPr>
            <a:endCxn id="7" idx="1"/>
          </p:cNvCxnSpPr>
          <p:nvPr/>
        </p:nvCxnSpPr>
        <p:spPr>
          <a:xfrm flipV="1">
            <a:off x="1187624" y="3774512"/>
            <a:ext cx="2600506" cy="16185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5-конечная звезда 30"/>
          <p:cNvSpPr/>
          <p:nvPr/>
        </p:nvSpPr>
        <p:spPr>
          <a:xfrm>
            <a:off x="8028384" y="2060848"/>
            <a:ext cx="144016" cy="144016"/>
          </a:xfrm>
          <a:prstGeom prst="star5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937" name="Прямоугольник 39936"/>
          <p:cNvSpPr/>
          <p:nvPr/>
        </p:nvSpPr>
        <p:spPr>
          <a:xfrm>
            <a:off x="2771800" y="3645024"/>
            <a:ext cx="206935" cy="2736304"/>
          </a:xfrm>
          <a:prstGeom prst="rect">
            <a:avLst/>
          </a:prstGeom>
          <a:solidFill>
            <a:srgbClr val="FFFF00">
              <a:alpha val="15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 rot="16200000">
            <a:off x="1530459" y="5644043"/>
            <a:ext cx="1368709" cy="249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altLang="ru-RU" sz="1400" b="1" dirty="0" err="1" smtClean="0">
                <a:latin typeface="Times New Roman Cyr" pitchFamily="18" charset="0"/>
                <a:cs typeface="Times New Roman Cyr" pitchFamily="18" charset="0"/>
              </a:rPr>
              <a:t>Суусамырское</a:t>
            </a:r>
            <a:endParaRPr lang="ru-RU" altLang="ru-RU" sz="1400" b="1" dirty="0">
              <a:latin typeface="Times New Roman Cyr" pitchFamily="18" charset="0"/>
              <a:cs typeface="Times New Roman Cyr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808907" y="3501008"/>
            <a:ext cx="206935" cy="2952328"/>
          </a:xfrm>
          <a:prstGeom prst="rect">
            <a:avLst/>
          </a:prstGeom>
          <a:solidFill>
            <a:srgbClr val="FFFF00">
              <a:alpha val="15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flipV="1">
            <a:off x="6727810" y="4111577"/>
            <a:ext cx="0" cy="2548473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1187624" y="4341284"/>
            <a:ext cx="2736304" cy="1051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47" name="Прямая соединительная линия 39946"/>
          <p:cNvCxnSpPr/>
          <p:nvPr/>
        </p:nvCxnSpPr>
        <p:spPr>
          <a:xfrm flipV="1">
            <a:off x="3455368" y="4341284"/>
            <a:ext cx="543597" cy="1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V="1">
            <a:off x="3455368" y="3789042"/>
            <a:ext cx="324544" cy="478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V="1">
            <a:off x="3779912" y="3789041"/>
            <a:ext cx="0" cy="2718609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52" name="Прямоугольник 39951"/>
          <p:cNvSpPr/>
          <p:nvPr/>
        </p:nvSpPr>
        <p:spPr>
          <a:xfrm>
            <a:off x="2575103" y="3370784"/>
            <a:ext cx="6815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Times New Roman Cyr" pitchFamily="18" charset="0"/>
                <a:cs typeface="Times New Roman Cyr" pitchFamily="18" charset="0"/>
              </a:rPr>
              <a:t>M=6.7</a:t>
            </a:r>
            <a:endParaRPr lang="ru-RU" sz="1400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1907704" y="3429000"/>
            <a:ext cx="6815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Times New Roman Cyr" pitchFamily="18" charset="0"/>
                <a:cs typeface="Times New Roman Cyr" pitchFamily="18" charset="0"/>
              </a:rPr>
              <a:t>M=7.5</a:t>
            </a:r>
            <a:endParaRPr lang="ru-RU" sz="1400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2132817" y="3717032"/>
            <a:ext cx="206935" cy="2736304"/>
          </a:xfrm>
          <a:prstGeom prst="rect">
            <a:avLst/>
          </a:prstGeom>
          <a:solidFill>
            <a:srgbClr val="FFFF00">
              <a:alpha val="15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6228184" y="4365104"/>
            <a:ext cx="206935" cy="2088232"/>
          </a:xfrm>
          <a:prstGeom prst="rect">
            <a:avLst/>
          </a:prstGeom>
          <a:solidFill>
            <a:srgbClr val="FFFF00">
              <a:alpha val="15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956" name="Овал 39955"/>
          <p:cNvSpPr/>
          <p:nvPr/>
        </p:nvSpPr>
        <p:spPr>
          <a:xfrm>
            <a:off x="3727166" y="3755755"/>
            <a:ext cx="124754" cy="105293"/>
          </a:xfrm>
          <a:prstGeom prst="ellipse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/>
          <p:nvPr/>
        </p:nvSpPr>
        <p:spPr>
          <a:xfrm>
            <a:off x="3871182" y="4288638"/>
            <a:ext cx="124754" cy="105293"/>
          </a:xfrm>
          <a:prstGeom prst="ellipse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957" name="Прямоугольник 39956"/>
          <p:cNvSpPr/>
          <p:nvPr/>
        </p:nvSpPr>
        <p:spPr>
          <a:xfrm>
            <a:off x="1547664" y="4695527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 Cyr" pitchFamily="18" charset="0"/>
                <a:cs typeface="Times New Roman Cyr" pitchFamily="18" charset="0"/>
              </a:rPr>
              <a:t>?</a:t>
            </a:r>
            <a:endParaRPr lang="ru-RU" sz="2400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35496" y="3995772"/>
            <a:ext cx="1537152" cy="73866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 Cyr" pitchFamily="18" charset="0"/>
                <a:cs typeface="Times New Roman Cyr" pitchFamily="18" charset="0"/>
              </a:rPr>
              <a:t>8 </a:t>
            </a:r>
            <a:r>
              <a:rPr lang="ru-RU" sz="1400" b="1" dirty="0" smtClean="0">
                <a:solidFill>
                  <a:srgbClr val="FF0000"/>
                </a:solidFill>
                <a:latin typeface="Times New Roman Cyr" pitchFamily="18" charset="0"/>
                <a:cs typeface="Times New Roman Cyr" pitchFamily="18" charset="0"/>
              </a:rPr>
              <a:t>землетрясений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Times New Roman Cyr" pitchFamily="18" charset="0"/>
                <a:cs typeface="Times New Roman Cyr" pitchFamily="18" charset="0"/>
              </a:rPr>
              <a:t>С 1885 по 1950 г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Times New Roman Cyr" pitchFamily="18" charset="0"/>
                <a:cs typeface="Times New Roman Cyr" pitchFamily="18" charset="0"/>
              </a:rPr>
              <a:t>С М=7.0-8.3</a:t>
            </a:r>
            <a:endParaRPr lang="ru-RU" sz="1400" dirty="0"/>
          </a:p>
        </p:txBody>
      </p:sp>
      <p:sp>
        <p:nvSpPr>
          <p:cNvPr id="39958" name="Стрелка вниз 39957"/>
          <p:cNvSpPr/>
          <p:nvPr/>
        </p:nvSpPr>
        <p:spPr>
          <a:xfrm>
            <a:off x="683568" y="4734436"/>
            <a:ext cx="216024" cy="422756"/>
          </a:xfrm>
          <a:prstGeom prst="down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/>
          <p:cNvSpPr/>
          <p:nvPr/>
        </p:nvSpPr>
        <p:spPr>
          <a:xfrm>
            <a:off x="1336618" y="2873138"/>
            <a:ext cx="2308452" cy="267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altLang="ru-RU" sz="2000" b="1" dirty="0" smtClean="0">
                <a:latin typeface="Times New Roman Cyr" pitchFamily="18" charset="0"/>
                <a:cs typeface="Times New Roman Cyr" pitchFamily="18" charset="0"/>
              </a:rPr>
              <a:t>График </a:t>
            </a:r>
            <a:r>
              <a:rPr lang="ru-RU" altLang="ru-RU" sz="2000" b="1" dirty="0" err="1" smtClean="0">
                <a:latin typeface="Times New Roman Cyr" pitchFamily="18" charset="0"/>
                <a:cs typeface="Times New Roman Cyr" pitchFamily="18" charset="0"/>
              </a:rPr>
              <a:t>Беньеффа</a:t>
            </a:r>
            <a:endParaRPr lang="ru-RU" altLang="ru-RU" sz="2000" b="1" dirty="0">
              <a:latin typeface="Times New Roman Cyr" pitchFamily="18" charset="0"/>
              <a:cs typeface="Times New Roman Cy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71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341438"/>
            <a:ext cx="8639175" cy="5448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25413" y="2559942"/>
            <a:ext cx="552450" cy="1175507"/>
            <a:chOff x="125413" y="2559942"/>
            <a:chExt cx="552450" cy="1175507"/>
          </a:xfrm>
        </p:grpSpPr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413" y="2559942"/>
              <a:ext cx="552450" cy="5810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Прямая со стрелкой 5"/>
            <p:cNvCxnSpPr>
              <a:stCxn id="16387" idx="2"/>
            </p:cNvCxnSpPr>
            <p:nvPr/>
          </p:nvCxnSpPr>
          <p:spPr>
            <a:xfrm>
              <a:off x="401638" y="3140967"/>
              <a:ext cx="207061" cy="5944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Прямоугольник 6"/>
          <p:cNvSpPr/>
          <p:nvPr/>
        </p:nvSpPr>
        <p:spPr>
          <a:xfrm>
            <a:off x="2484438" y="1187450"/>
            <a:ext cx="5337175" cy="369888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Last by date stress </a:t>
            </a:r>
            <a:r>
              <a:rPr lang="en-US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state for </a:t>
            </a:r>
            <a:r>
              <a:rPr lang="en-US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each point of calculation</a:t>
            </a:r>
            <a:endParaRPr lang="ru-RU" alt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Cyr" pitchFamily="18" charset="0"/>
              <a:cs typeface="Arial" pitchFamily="34" charset="0"/>
            </a:endParaRPr>
          </a:p>
        </p:txBody>
      </p:sp>
      <p:sp>
        <p:nvSpPr>
          <p:cNvPr id="16390" name="Прямоугольник 8"/>
          <p:cNvSpPr>
            <a:spLocks noChangeArrowheads="1"/>
          </p:cNvSpPr>
          <p:nvPr/>
        </p:nvSpPr>
        <p:spPr bwMode="auto">
          <a:xfrm>
            <a:off x="201450" y="692696"/>
            <a:ext cx="1325563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ru-RU" b="1">
                <a:latin typeface="Times New Roman" pitchFamily="18" charset="0"/>
              </a:rPr>
              <a:t>H=0-10 </a:t>
            </a:r>
            <a:r>
              <a:rPr lang="ru-RU" altLang="ru-RU" b="1">
                <a:latin typeface="Times New Roman" pitchFamily="18" charset="0"/>
              </a:rPr>
              <a:t>км</a:t>
            </a:r>
            <a:r>
              <a:rPr lang="en-US" altLang="ru-RU" b="1">
                <a:latin typeface="Times New Roman" pitchFamily="18" charset="0"/>
              </a:rPr>
              <a:t> </a:t>
            </a:r>
            <a:endParaRPr lang="ru-RU" altLang="ru-RU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4925" y="-100013"/>
            <a:ext cx="9001125" cy="106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altLang="ru-RU" sz="2400" b="1" dirty="0">
                <a:latin typeface="Times New Roman" pitchFamily="18" charset="0"/>
                <a:cs typeface="Arial" pitchFamily="34" charset="0"/>
              </a:rPr>
              <a:t>Zoning of the regional faults of the Western and Central </a:t>
            </a:r>
            <a:r>
              <a:rPr lang="en-US" altLang="ru-RU" sz="2400" b="1" dirty="0" err="1" smtClean="0">
                <a:latin typeface="Times New Roman" pitchFamily="18" charset="0"/>
                <a:cs typeface="Arial" pitchFamily="34" charset="0"/>
              </a:rPr>
              <a:t>Tien</a:t>
            </a:r>
            <a:r>
              <a:rPr lang="en-US" altLang="ru-RU" sz="2400" b="1" dirty="0" err="1">
                <a:latin typeface="Times New Roman" pitchFamily="18" charset="0"/>
                <a:cs typeface="Arial" pitchFamily="34" charset="0"/>
              </a:rPr>
              <a:t>s</a:t>
            </a:r>
            <a:r>
              <a:rPr lang="en-US" altLang="ru-RU" sz="2400" b="1" dirty="0" err="1" smtClean="0">
                <a:latin typeface="Times New Roman" pitchFamily="18" charset="0"/>
                <a:cs typeface="Arial" pitchFamily="34" charset="0"/>
              </a:rPr>
              <a:t>han</a:t>
            </a:r>
            <a:r>
              <a:rPr lang="en-US" altLang="ru-RU" sz="2400" b="1" dirty="0" smtClean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ru-RU" sz="2400" b="1" dirty="0">
                <a:latin typeface="Times New Roman" pitchFamily="18" charset="0"/>
                <a:cs typeface="Arial" pitchFamily="34" charset="0"/>
              </a:rPr>
              <a:t>according to the level of </a:t>
            </a:r>
            <a:r>
              <a:rPr lang="ru-RU" altLang="ru-RU" sz="2400" b="1" dirty="0" smtClean="0">
                <a:latin typeface="Times New Roman" pitchFamily="18" charset="0"/>
                <a:cs typeface="Arial" pitchFamily="34" charset="0"/>
              </a:rPr>
              <a:t>С</a:t>
            </a:r>
            <a:r>
              <a:rPr lang="en-US" altLang="ru-RU" sz="2400" b="1" dirty="0" err="1" smtClean="0">
                <a:latin typeface="Times New Roman" pitchFamily="18" charset="0"/>
                <a:cs typeface="Arial" pitchFamily="34" charset="0"/>
              </a:rPr>
              <a:t>oulomb</a:t>
            </a:r>
            <a:r>
              <a:rPr lang="en-US" altLang="ru-RU" sz="2400" b="1" dirty="0" smtClean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ru-RU" sz="2400" b="1" dirty="0">
                <a:latin typeface="Times New Roman" pitchFamily="18" charset="0"/>
                <a:cs typeface="Arial" pitchFamily="34" charset="0"/>
              </a:rPr>
              <a:t>stresses</a:t>
            </a:r>
            <a:endParaRPr lang="en-US" alt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0830346">
            <a:off x="3003787" y="4379374"/>
            <a:ext cx="1460500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Ferhagan</a:t>
            </a:r>
            <a:r>
              <a:rPr lang="en-US" alt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r>
              <a:rPr lang="ru-RU" alt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valley</a:t>
            </a:r>
            <a:endParaRPr lang="ru-RU" alt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Cyr" pitchFamily="18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148990">
            <a:off x="2969033" y="2446893"/>
            <a:ext cx="1966913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Talaso-Ferhagan</a:t>
            </a:r>
            <a:r>
              <a:rPr lang="en-US" alt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r>
              <a:rPr lang="ru-RU" alt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fault</a:t>
            </a:r>
            <a:endParaRPr lang="ru-RU" alt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Cyr" pitchFamily="18" charset="0"/>
              <a:cs typeface="Arial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08699" y="3794003"/>
            <a:ext cx="108000" cy="108000"/>
          </a:xfrm>
          <a:prstGeom prst="ellipse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9722626">
            <a:off x="107504" y="3501008"/>
            <a:ext cx="8863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Tashkent</a:t>
            </a:r>
            <a:endParaRPr lang="ru-RU" alt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Cyr" pitchFamily="18" charset="0"/>
              <a:cs typeface="Arial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 rot="1877188">
            <a:off x="5176056" y="3515762"/>
            <a:ext cx="1835661" cy="450801"/>
          </a:xfrm>
          <a:prstGeom prst="ellipse">
            <a:avLst/>
          </a:prstGeom>
          <a:solidFill>
            <a:srgbClr val="FFFF00">
              <a:alpha val="20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 rot="19462267">
            <a:off x="-97312" y="3510049"/>
            <a:ext cx="1412022" cy="450801"/>
          </a:xfrm>
          <a:prstGeom prst="ellipse">
            <a:avLst/>
          </a:prstGeom>
          <a:solidFill>
            <a:srgbClr val="FFFF00">
              <a:alpha val="20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rot="21173484">
            <a:off x="322409" y="6030023"/>
            <a:ext cx="1491124" cy="450801"/>
          </a:xfrm>
          <a:prstGeom prst="ellipse">
            <a:avLst/>
          </a:prstGeom>
          <a:solidFill>
            <a:srgbClr val="FFFF00">
              <a:alpha val="20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107504" y="1052736"/>
            <a:ext cx="1816846" cy="1182325"/>
            <a:chOff x="232892" y="1196752"/>
            <a:chExt cx="1816846" cy="118232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92" y="1484784"/>
              <a:ext cx="1340619" cy="864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Прямоугольник 21"/>
            <p:cNvSpPr/>
            <p:nvPr/>
          </p:nvSpPr>
          <p:spPr>
            <a:xfrm>
              <a:off x="1404467" y="1511299"/>
              <a:ext cx="545885" cy="817193"/>
            </a:xfrm>
            <a:prstGeom prst="rect">
              <a:avLst/>
            </a:prstGeom>
            <a:solidFill>
              <a:srgbClr val="FFFF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000"/>
            </a:p>
          </p:txBody>
        </p:sp>
        <p:sp>
          <p:nvSpPr>
            <p:cNvPr id="23" name="Прямоугольник 9"/>
            <p:cNvSpPr>
              <a:spLocks noChangeArrowheads="1"/>
            </p:cNvSpPr>
            <p:nvPr/>
          </p:nvSpPr>
          <p:spPr bwMode="auto">
            <a:xfrm>
              <a:off x="1371715" y="1657616"/>
              <a:ext cx="37702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ru-RU" sz="1000" b="1" dirty="0" smtClean="0">
                  <a:latin typeface="Times New Roman Cyr" pitchFamily="18" charset="0"/>
                  <a:cs typeface="Times New Roman Cyr" pitchFamily="18" charset="0"/>
                </a:rPr>
                <a:t>low</a:t>
              </a:r>
              <a:endParaRPr lang="ru-RU" altLang="ru-RU" sz="1000" dirty="0"/>
            </a:p>
          </p:txBody>
        </p:sp>
        <p:sp>
          <p:nvSpPr>
            <p:cNvPr id="24" name="Прямоугольник 12"/>
            <p:cNvSpPr>
              <a:spLocks noChangeArrowheads="1"/>
            </p:cNvSpPr>
            <p:nvPr/>
          </p:nvSpPr>
          <p:spPr bwMode="auto">
            <a:xfrm>
              <a:off x="1371715" y="1814627"/>
              <a:ext cx="56137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ru-RU" sz="1000" b="1" dirty="0" err="1" smtClean="0">
                  <a:latin typeface="Times New Roman Cyr" pitchFamily="18" charset="0"/>
                  <a:cs typeface="Times New Roman Cyr" pitchFamily="18" charset="0"/>
                </a:rPr>
                <a:t>middel</a:t>
              </a:r>
              <a:endParaRPr lang="ru-RU" altLang="ru-RU" sz="1000" dirty="0"/>
            </a:p>
          </p:txBody>
        </p:sp>
        <p:sp>
          <p:nvSpPr>
            <p:cNvPr id="25" name="Прямоугольник 13"/>
            <p:cNvSpPr>
              <a:spLocks noChangeArrowheads="1"/>
            </p:cNvSpPr>
            <p:nvPr/>
          </p:nvSpPr>
          <p:spPr bwMode="auto">
            <a:xfrm>
              <a:off x="1368152" y="1988840"/>
              <a:ext cx="42511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ru-RU" sz="1000" b="1" dirty="0" smtClean="0">
                  <a:latin typeface="Times New Roman Cyr" pitchFamily="18" charset="0"/>
                  <a:cs typeface="Times New Roman Cyr" pitchFamily="18" charset="0"/>
                </a:rPr>
                <a:t>high</a:t>
              </a:r>
              <a:endParaRPr lang="ru-RU" altLang="ru-RU" sz="1000" dirty="0"/>
            </a:p>
          </p:txBody>
        </p:sp>
        <p:sp>
          <p:nvSpPr>
            <p:cNvPr id="26" name="Прямоугольник 14"/>
            <p:cNvSpPr>
              <a:spLocks noChangeArrowheads="1"/>
            </p:cNvSpPr>
            <p:nvPr/>
          </p:nvSpPr>
          <p:spPr bwMode="auto">
            <a:xfrm>
              <a:off x="1348905" y="2132856"/>
              <a:ext cx="70083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ru-RU" sz="1000" b="1" dirty="0">
                  <a:latin typeface="Times New Roman Cyr" pitchFamily="18" charset="0"/>
                  <a:cs typeface="Times New Roman Cyr" pitchFamily="18" charset="0"/>
                </a:rPr>
                <a:t>v</a:t>
              </a:r>
              <a:r>
                <a:rPr lang="en-US" altLang="ru-RU" sz="1000" b="1" dirty="0" smtClean="0">
                  <a:latin typeface="Times New Roman Cyr" pitchFamily="18" charset="0"/>
                  <a:cs typeface="Times New Roman Cyr" pitchFamily="18" charset="0"/>
                </a:rPr>
                <a:t>ery high</a:t>
              </a:r>
              <a:endParaRPr lang="ru-RU" altLang="ru-RU" sz="1000" dirty="0"/>
            </a:p>
          </p:txBody>
        </p:sp>
        <p:sp>
          <p:nvSpPr>
            <p:cNvPr id="27" name="Прямоугольник 16"/>
            <p:cNvSpPr>
              <a:spLocks noChangeArrowheads="1"/>
            </p:cNvSpPr>
            <p:nvPr/>
          </p:nvSpPr>
          <p:spPr bwMode="auto">
            <a:xfrm>
              <a:off x="1331640" y="1454587"/>
              <a:ext cx="64152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ru-RU" sz="1000" b="1" dirty="0" smtClean="0">
                  <a:latin typeface="Times New Roman Cyr" pitchFamily="18" charset="0"/>
                  <a:cs typeface="Times New Roman Cyr" pitchFamily="18" charset="0"/>
                </a:rPr>
                <a:t>negative</a:t>
              </a:r>
              <a:endParaRPr lang="ru-RU" altLang="ru-RU" sz="1000" dirty="0"/>
            </a:p>
          </p:txBody>
        </p:sp>
        <p:sp>
          <p:nvSpPr>
            <p:cNvPr id="28" name="Прямоугольник 11"/>
            <p:cNvSpPr>
              <a:spLocks noChangeArrowheads="1"/>
            </p:cNvSpPr>
            <p:nvPr/>
          </p:nvSpPr>
          <p:spPr bwMode="auto">
            <a:xfrm>
              <a:off x="248477" y="1196752"/>
              <a:ext cx="163826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ru-RU" sz="1400" b="1" dirty="0" smtClean="0">
                  <a:latin typeface="Times New Roman Cyr" pitchFamily="18" charset="0"/>
                  <a:cs typeface="Times New Roman Cyr" pitchFamily="18" charset="0"/>
                </a:rPr>
                <a:t>Coulomb’s stresses</a:t>
              </a:r>
              <a:endParaRPr lang="ru-RU" altLang="ru-R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6464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60363" y="-100013"/>
            <a:ext cx="8532812" cy="72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</a:rPr>
              <a:t>Выводы</a:t>
            </a:r>
            <a:endParaRPr lang="ru-RU" altLang="ru-RU" sz="2400" b="1">
              <a:latin typeface="Times New Roman Cyr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0630A8-302C-4D14-BEFD-58734EE7030F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620688"/>
            <a:ext cx="889248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1200"/>
              </a:spcAft>
              <a:buAutoNum type="arabicParenR"/>
            </a:pPr>
            <a:r>
              <a:rPr lang="ru-RU" altLang="ru-RU" b="1" dirty="0" smtClean="0">
                <a:latin typeface="Times New Roman" pitchFamily="18" charset="0"/>
              </a:rPr>
              <a:t>Показано, что решение обратной задачи </a:t>
            </a:r>
            <a:r>
              <a:rPr lang="ru-RU" altLang="ru-RU" b="1" dirty="0" err="1" smtClean="0">
                <a:latin typeface="Times New Roman" pitchFamily="18" charset="0"/>
              </a:rPr>
              <a:t>тектонофизики</a:t>
            </a:r>
            <a:r>
              <a:rPr lang="ru-RU" altLang="ru-RU" b="1" dirty="0" smtClean="0">
                <a:latin typeface="Times New Roman" pitchFamily="18" charset="0"/>
              </a:rPr>
              <a:t> по определению напряжений для совокупности </a:t>
            </a:r>
            <a:r>
              <a:rPr lang="ru-RU" altLang="ru-RU" b="1" dirty="0" smtClean="0">
                <a:latin typeface="Times New Roman" pitchFamily="18" charset="0"/>
              </a:rPr>
              <a:t>МОЗ</a:t>
            </a:r>
            <a:r>
              <a:rPr lang="ru-RU" altLang="ru-RU" b="1" dirty="0" smtClean="0">
                <a:latin typeface="Times New Roman" pitchFamily="18" charset="0"/>
              </a:rPr>
              <a:t> </a:t>
            </a:r>
            <a:r>
              <a:rPr lang="ru-RU" altLang="ru-RU" b="1" dirty="0" smtClean="0">
                <a:latin typeface="Times New Roman" pitchFamily="18" charset="0"/>
              </a:rPr>
              <a:t>отвечает 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</a:rPr>
              <a:t>целевая функция, доставляющая максимум сейсмического излучения</a:t>
            </a:r>
            <a:r>
              <a:rPr lang="ru-RU" altLang="ru-RU" b="1" dirty="0" smtClean="0">
                <a:latin typeface="Times New Roman" pitchFamily="18" charset="0"/>
              </a:rPr>
              <a:t>.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AutoNum type="arabicParenR"/>
            </a:pPr>
            <a:r>
              <a:rPr lang="ru-RU" altLang="ru-RU" b="1" dirty="0" smtClean="0">
                <a:latin typeface="Times New Roman" pitchFamily="18" charset="0"/>
              </a:rPr>
              <a:t>Целевую функцию следует рассматривать как  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</a:rPr>
              <a:t>максимальный принцип определяющий устойчивую стадию деформирования</a:t>
            </a:r>
            <a:r>
              <a:rPr lang="ru-RU" altLang="ru-RU" b="1" dirty="0" smtClean="0">
                <a:latin typeface="Times New Roman" pitchFamily="18" charset="0"/>
              </a:rPr>
              <a:t> диссипативной системы в виде </a:t>
            </a:r>
            <a:r>
              <a:rPr lang="ru-RU" altLang="ru-RU" b="1" dirty="0" smtClean="0">
                <a:latin typeface="Times New Roman" pitchFamily="18" charset="0"/>
              </a:rPr>
              <a:t>кусо</a:t>
            </a:r>
            <a:r>
              <a:rPr lang="ru-RU" altLang="ru-RU" b="1" dirty="0">
                <a:latin typeface="Times New Roman" pitchFamily="18" charset="0"/>
              </a:rPr>
              <a:t>ч</a:t>
            </a:r>
            <a:r>
              <a:rPr lang="ru-RU" altLang="ru-RU" b="1" dirty="0" smtClean="0">
                <a:latin typeface="Times New Roman" pitchFamily="18" charset="0"/>
              </a:rPr>
              <a:t>но-блочной </a:t>
            </a:r>
            <a:r>
              <a:rPr lang="ru-RU" altLang="ru-RU" b="1" dirty="0" smtClean="0">
                <a:latin typeface="Times New Roman" pitchFamily="18" charset="0"/>
              </a:rPr>
              <a:t>идеально упругой </a:t>
            </a:r>
            <a:r>
              <a:rPr lang="ru-RU" altLang="ru-RU" b="1" dirty="0" smtClean="0">
                <a:latin typeface="Times New Roman" pitchFamily="18" charset="0"/>
              </a:rPr>
              <a:t>среды с трениям по границам блоков - разломам.</a:t>
            </a:r>
            <a:endParaRPr lang="ru-RU" altLang="ru-RU" b="1" dirty="0" smtClean="0">
              <a:latin typeface="Times New Roman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AutoNum type="arabicParenR"/>
            </a:pPr>
            <a:r>
              <a:rPr lang="ru-RU" altLang="ru-RU" b="1" dirty="0" smtClean="0">
                <a:latin typeface="Times New Roman" pitchFamily="18" charset="0"/>
              </a:rPr>
              <a:t>Разработан алгоритм и впервые </a:t>
            </a:r>
            <a:r>
              <a:rPr lang="ru-RU" altLang="ru-RU" b="1" dirty="0" smtClean="0">
                <a:latin typeface="Times New Roman" pitchFamily="18" charset="0"/>
              </a:rPr>
              <a:t>по результатам реконструкции напряжений </a:t>
            </a:r>
            <a:r>
              <a:rPr lang="ru-RU" altLang="ru-RU" b="1" dirty="0" smtClean="0">
                <a:latin typeface="Times New Roman" pitchFamily="18" charset="0"/>
              </a:rPr>
              <a:t>оценены 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</a:rPr>
              <a:t>два важнейших энергетических параметра землетрясения</a:t>
            </a:r>
            <a:r>
              <a:rPr lang="en-US" altLang="ru-RU" b="1" dirty="0" smtClean="0">
                <a:latin typeface="Times New Roman" pitchFamily="18" charset="0"/>
              </a:rPr>
              <a:t>:</a:t>
            </a:r>
            <a:r>
              <a:rPr lang="ru-RU" altLang="ru-RU" b="1" dirty="0" smtClean="0">
                <a:latin typeface="Times New Roman" pitchFamily="18" charset="0"/>
              </a:rPr>
              <a:t> работа </a:t>
            </a:r>
            <a:r>
              <a:rPr lang="ru-RU" altLang="ru-RU" b="1" dirty="0" smtClean="0">
                <a:latin typeface="Times New Roman" pitchFamily="18" charset="0"/>
              </a:rPr>
              <a:t>против сил трения и </a:t>
            </a:r>
            <a:r>
              <a:rPr lang="ru-RU" altLang="ru-RU" b="1" dirty="0" smtClean="0">
                <a:latin typeface="Times New Roman" pitchFamily="18" charset="0"/>
              </a:rPr>
              <a:t>снимаемая энергии (удельные и абсолютные значения). 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Tx/>
              <a:buAutoNum type="arabicParenR"/>
            </a:pPr>
            <a:r>
              <a:rPr lang="ru-RU" altLang="ru-RU" b="1" dirty="0">
                <a:latin typeface="Times New Roman" pitchFamily="18" charset="0"/>
              </a:rPr>
              <a:t>Разработанный алгоритм расчета напряжений на основе новой целевой функции позволяет более корректно выполнять </a:t>
            </a:r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</a:rPr>
              <a:t>паспортизацию разломов по напряженному состоянию и прочности</a:t>
            </a:r>
            <a:r>
              <a:rPr lang="ru-RU" altLang="ru-RU" b="1" dirty="0">
                <a:latin typeface="Times New Roman" pitchFamily="18" charset="0"/>
              </a:rPr>
              <a:t>, выявляя опасные участки подготовки сильных землетрясений</a:t>
            </a:r>
            <a:r>
              <a:rPr lang="ru-RU" altLang="ru-RU" b="1" dirty="0" smtClean="0">
                <a:latin typeface="Times New Roman" pitchFamily="18" charset="0"/>
              </a:rPr>
              <a:t>.</a:t>
            </a:r>
            <a:endParaRPr lang="ru-RU" altLang="ru-RU" b="1" dirty="0" smtClean="0">
              <a:latin typeface="Times New Roman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AutoNum type="arabicParenR"/>
            </a:pPr>
            <a:r>
              <a:rPr lang="ru-RU" b="1" dirty="0" smtClean="0">
                <a:latin typeface="Times New Roman" pitchFamily="18" charset="0"/>
              </a:rPr>
              <a:t>Показана эффективность результатов реконструкции напряжений для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</a:rPr>
              <a:t>целевой функции нового вида </a:t>
            </a:r>
            <a:r>
              <a:rPr lang="ru-RU" b="1" dirty="0" smtClean="0">
                <a:latin typeface="Times New Roman" pitchFamily="18" charset="0"/>
              </a:rPr>
              <a:t>и на примере </a:t>
            </a:r>
            <a:r>
              <a:rPr lang="ru-RU" b="1" dirty="0" smtClean="0">
                <a:latin typeface="Times New Roman" pitchFamily="18" charset="0"/>
              </a:rPr>
              <a:t>Алтая и </a:t>
            </a:r>
            <a:r>
              <a:rPr lang="ru-RU" b="1" dirty="0" smtClean="0">
                <a:latin typeface="Times New Roman" pitchFamily="18" charset="0"/>
              </a:rPr>
              <a:t>Западного Тянь-Шаня</a:t>
            </a:r>
            <a:r>
              <a:rPr lang="ru-RU" b="1" dirty="0" smtClean="0">
                <a:latin typeface="Times New Roman" pitchFamily="18" charset="0"/>
              </a:rPr>
              <a:t> выполнено районирование разломов по уровню </a:t>
            </a:r>
            <a:r>
              <a:rPr lang="ru-RU" b="1" dirty="0" err="1" smtClean="0">
                <a:latin typeface="Times New Roman" pitchFamily="18" charset="0"/>
              </a:rPr>
              <a:t>кулоновых</a:t>
            </a:r>
            <a:r>
              <a:rPr lang="ru-RU" b="1" dirty="0" smtClean="0">
                <a:latin typeface="Times New Roman" pitchFamily="18" charset="0"/>
              </a:rPr>
              <a:t> напряжений –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</a:rPr>
              <a:t>выделено три крупных сегмента разломов предкритического состояния</a:t>
            </a:r>
            <a:r>
              <a:rPr lang="ru-RU" b="1" dirty="0" smtClean="0">
                <a:latin typeface="Times New Roman" pitchFamily="18" charset="0"/>
              </a:rPr>
              <a:t>, где возможно формирование сильных землетрясений с магнитудами М</a:t>
            </a:r>
            <a:r>
              <a:rPr lang="en-US" b="1" dirty="0" smtClean="0">
                <a:latin typeface="Times New Roman" pitchFamily="18" charset="0"/>
              </a:rPr>
              <a:t>&gt;6.5-7.0</a:t>
            </a:r>
            <a:endParaRPr lang="ru-RU" b="1" dirty="0" smtClean="0">
              <a:latin typeface="Times New Roman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AutoNum type="arabicParenR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2" descr="P10102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468313" y="-387350"/>
            <a:ext cx="8393112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FFFF00"/>
                </a:solidFill>
                <a:latin typeface="Times New Roman" pitchFamily="18" charset="0"/>
              </a:rPr>
              <a:t>Спасибо за внимание!</a:t>
            </a:r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2732088" y="6308725"/>
            <a:ext cx="839311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FF0000"/>
                </a:solidFill>
                <a:latin typeface="Times New Roman" pitchFamily="18" charset="0"/>
              </a:rPr>
              <a:t>Кратер вулкана Головнина, Ю.Курилы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F42613-2813-4C40-AFF1-DA7F014AAA22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3"/>
          <p:cNvSpPr>
            <a:spLocks noChangeArrowheads="1"/>
          </p:cNvSpPr>
          <p:nvPr/>
        </p:nvSpPr>
        <p:spPr bwMode="auto">
          <a:xfrm>
            <a:off x="107950" y="2420938"/>
            <a:ext cx="4248150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itchFamily="2" charset="2"/>
              <a:buChar char="v"/>
            </a:pPr>
            <a:r>
              <a:rPr lang="ru-RU" altLang="ru-RU" sz="1600" b="1">
                <a:latin typeface="Times New Roman Cyr" pitchFamily="18" charset="0"/>
                <a:cs typeface="Times New Roman Cyr" pitchFamily="18" charset="0"/>
              </a:rPr>
              <a:t>СВ Гольдин продолжал взгляды на прогноз землетрясений ГА Гамбурцева – два выдающихся геофизика</a:t>
            </a:r>
            <a:r>
              <a:rPr lang="en-US" altLang="ru-RU" sz="1600" b="1">
                <a:latin typeface="Times New Roman Cyr" pitchFamily="18" charset="0"/>
                <a:cs typeface="Times New Roman Cyr" pitchFamily="18" charset="0"/>
              </a:rPr>
              <a:t>.</a:t>
            </a:r>
            <a:endParaRPr lang="ru-RU" altLang="ru-RU" sz="1600" b="1">
              <a:latin typeface="Times New Roman Cyr" pitchFamily="18" charset="0"/>
              <a:cs typeface="Times New Roman Cyr" pitchFamily="18" charset="0"/>
            </a:endParaRPr>
          </a:p>
          <a:p>
            <a:pPr eaLnBrk="1" hangingPunct="1">
              <a:spcBef>
                <a:spcPts val="600"/>
              </a:spcBef>
              <a:buFont typeface="Wingdings" pitchFamily="2" charset="2"/>
              <a:buChar char="v"/>
            </a:pPr>
            <a:r>
              <a:rPr lang="ru-RU" altLang="ru-RU" sz="1600" b="1">
                <a:latin typeface="Times New Roman Cyr" pitchFamily="18" charset="0"/>
                <a:cs typeface="Times New Roman Cyr" pitchFamily="18" charset="0"/>
              </a:rPr>
              <a:t>Геомеханика, дилатансия, идеи Садовского, переупаковка.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v"/>
            </a:pPr>
            <a:r>
              <a:rPr lang="ru-RU" altLang="ru-RU" sz="1600" b="1">
                <a:solidFill>
                  <a:srgbClr val="1F1E1E"/>
                </a:solidFill>
                <a:latin typeface="Times New Roman Cyr" pitchFamily="18" charset="0"/>
                <a:cs typeface="Times New Roman Cyr" pitchFamily="18" charset="0"/>
              </a:rPr>
              <a:t>Напряжения в природных массивах, интерес к тектонофизке.</a:t>
            </a: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-252413" y="-100013"/>
            <a:ext cx="9720263" cy="76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</a:rPr>
              <a:t>Сергей Васильевич Гольдин и вопросы теории землетрясений</a:t>
            </a:r>
            <a:endParaRPr lang="ru-RU" altLang="ru-RU" sz="2400" b="1">
              <a:latin typeface="Times New Roman Cyr" pitchFamily="18" charset="0"/>
            </a:endParaRP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322763"/>
            <a:ext cx="3240088" cy="249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1700213"/>
            <a:ext cx="4608512" cy="258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476250"/>
            <a:ext cx="488473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708775" y="6356350"/>
            <a:ext cx="2133600" cy="365125"/>
          </a:xfrm>
        </p:spPr>
        <p:txBody>
          <a:bodyPr/>
          <a:lstStyle/>
          <a:p>
            <a:pPr>
              <a:defRPr/>
            </a:pPr>
            <a:fld id="{FC34D8D8-8394-4882-AED1-37C13E940269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pic>
        <p:nvPicPr>
          <p:cNvPr id="308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4554538"/>
            <a:ext cx="4464050" cy="225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433888" y="6669088"/>
            <a:ext cx="45418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440238" y="5157788"/>
            <a:ext cx="46085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4440238" y="5661025"/>
            <a:ext cx="4464050" cy="792163"/>
          </a:xfrm>
          <a:prstGeom prst="rect">
            <a:avLst/>
          </a:prstGeom>
          <a:solidFill>
            <a:srgbClr val="FFFF00">
              <a:alpha val="1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448300" y="2349500"/>
            <a:ext cx="2087563" cy="358775"/>
          </a:xfrm>
          <a:prstGeom prst="rect">
            <a:avLst/>
          </a:prstGeom>
          <a:solidFill>
            <a:srgbClr val="FFFF00">
              <a:alpha val="1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085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23875"/>
            <a:ext cx="1008063" cy="136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2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523875"/>
            <a:ext cx="114300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Прямоугольник 1"/>
          <p:cNvSpPr>
            <a:spLocks noChangeArrowheads="1"/>
          </p:cNvSpPr>
          <p:nvPr/>
        </p:nvSpPr>
        <p:spPr bwMode="auto">
          <a:xfrm>
            <a:off x="376238" y="1900238"/>
            <a:ext cx="14001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 Cyr" pitchFamily="18" charset="0"/>
                <a:cs typeface="Times New Roman Cyr" pitchFamily="18" charset="0"/>
              </a:rPr>
              <a:t>ГА Гамбурцев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 Cyr" pitchFamily="18" charset="0"/>
                <a:cs typeface="Times New Roman Cyr" pitchFamily="18" charset="0"/>
              </a:rPr>
              <a:t>Ашхабад 1948г</a:t>
            </a:r>
            <a:endParaRPr lang="ru-RU" altLang="ru-RU" sz="1400" b="1"/>
          </a:p>
        </p:txBody>
      </p:sp>
      <p:sp>
        <p:nvSpPr>
          <p:cNvPr id="3088" name="Прямоугольник 1"/>
          <p:cNvSpPr>
            <a:spLocks noChangeArrowheads="1"/>
          </p:cNvSpPr>
          <p:nvPr/>
        </p:nvSpPr>
        <p:spPr bwMode="auto">
          <a:xfrm>
            <a:off x="2555875" y="1897063"/>
            <a:ext cx="1160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 Cyr" pitchFamily="18" charset="0"/>
                <a:cs typeface="Times New Roman Cyr" pitchFamily="18" charset="0"/>
              </a:rPr>
              <a:t>СВ Гольдин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 Cyr" pitchFamily="18" charset="0"/>
                <a:cs typeface="Times New Roman Cyr" pitchFamily="18" charset="0"/>
              </a:rPr>
              <a:t>Алтай 2003</a:t>
            </a:r>
            <a:endParaRPr lang="ru-RU" altLang="ru-RU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6200" y="4292600"/>
            <a:ext cx="86725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buClr>
                <a:schemeClr val="tx2"/>
              </a:buClr>
              <a:buSzPct val="75000"/>
              <a:buFont typeface="Monotype Sorts"/>
              <a:buChar char="n"/>
            </a:pPr>
            <a:r>
              <a:rPr lang="ru-RU" altLang="ru-RU" sz="1800" dirty="0">
                <a:latin typeface="Times New Roman" pitchFamily="18" charset="0"/>
              </a:rPr>
              <a:t>В процессе пластического деформирования преобразование упругих деформаций в остаточные осуществляются, </a:t>
            </a:r>
            <a:r>
              <a:rPr lang="ru-RU" altLang="ru-RU" sz="1800" b="1" dirty="0">
                <a:latin typeface="Times New Roman" pitchFamily="18" charset="0"/>
              </a:rPr>
              <a:t>как за счет сдвигов по уже существующим трещинам, так и вдоль вновь образующихся</a:t>
            </a:r>
            <a:r>
              <a:rPr lang="ru-RU" altLang="ru-RU" sz="1800" dirty="0">
                <a:latin typeface="Times New Roman" pitchFamily="18" charset="0"/>
              </a:rPr>
              <a:t>; </a:t>
            </a:r>
            <a:endParaRPr lang="ru-RU" altLang="ru-RU" sz="1800" dirty="0">
              <a:latin typeface="Times New Roman Cyr" pitchFamily="18" charset="0"/>
            </a:endParaRPr>
          </a:p>
        </p:txBody>
      </p:sp>
      <p:grpSp>
        <p:nvGrpSpPr>
          <p:cNvPr id="10243" name="Group 59"/>
          <p:cNvGrpSpPr>
            <a:grpSpLocks/>
          </p:cNvGrpSpPr>
          <p:nvPr/>
        </p:nvGrpSpPr>
        <p:grpSpPr bwMode="auto">
          <a:xfrm>
            <a:off x="179512" y="908050"/>
            <a:ext cx="3881437" cy="3255963"/>
            <a:chOff x="207" y="748"/>
            <a:chExt cx="2445" cy="2051"/>
          </a:xfrm>
        </p:grpSpPr>
        <p:grpSp>
          <p:nvGrpSpPr>
            <p:cNvPr id="10255" name="Group 57"/>
            <p:cNvGrpSpPr>
              <a:grpSpLocks/>
            </p:cNvGrpSpPr>
            <p:nvPr/>
          </p:nvGrpSpPr>
          <p:grpSpPr bwMode="auto">
            <a:xfrm>
              <a:off x="207" y="748"/>
              <a:ext cx="2445" cy="2051"/>
              <a:chOff x="207" y="748"/>
              <a:chExt cx="2445" cy="2051"/>
            </a:xfrm>
          </p:grpSpPr>
          <p:sp>
            <p:nvSpPr>
              <p:cNvPr id="10257" name="Freeform 4"/>
              <p:cNvSpPr>
                <a:spLocks/>
              </p:cNvSpPr>
              <p:nvPr/>
            </p:nvSpPr>
            <p:spPr bwMode="auto">
              <a:xfrm>
                <a:off x="846" y="2630"/>
                <a:ext cx="732" cy="153"/>
              </a:xfrm>
              <a:custGeom>
                <a:avLst/>
                <a:gdLst>
                  <a:gd name="T0" fmla="*/ 731 w 732"/>
                  <a:gd name="T1" fmla="*/ 0 h 153"/>
                  <a:gd name="T2" fmla="*/ 106 w 732"/>
                  <a:gd name="T3" fmla="*/ 152 h 153"/>
                  <a:gd name="T4" fmla="*/ 101 w 732"/>
                  <a:gd name="T5" fmla="*/ 152 h 153"/>
                  <a:gd name="T6" fmla="*/ 94 w 732"/>
                  <a:gd name="T7" fmla="*/ 152 h 153"/>
                  <a:gd name="T8" fmla="*/ 91 w 732"/>
                  <a:gd name="T9" fmla="*/ 149 h 153"/>
                  <a:gd name="T10" fmla="*/ 87 w 732"/>
                  <a:gd name="T11" fmla="*/ 146 h 153"/>
                  <a:gd name="T12" fmla="*/ 0 w 732"/>
                  <a:gd name="T13" fmla="*/ 0 h 153"/>
                  <a:gd name="T14" fmla="*/ 731 w 732"/>
                  <a:gd name="T15" fmla="*/ 0 h 1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32" h="153">
                    <a:moveTo>
                      <a:pt x="731" y="0"/>
                    </a:moveTo>
                    <a:lnTo>
                      <a:pt x="106" y="152"/>
                    </a:lnTo>
                    <a:lnTo>
                      <a:pt x="101" y="152"/>
                    </a:lnTo>
                    <a:lnTo>
                      <a:pt x="94" y="152"/>
                    </a:lnTo>
                    <a:lnTo>
                      <a:pt x="91" y="149"/>
                    </a:lnTo>
                    <a:lnTo>
                      <a:pt x="87" y="146"/>
                    </a:lnTo>
                    <a:lnTo>
                      <a:pt x="0" y="0"/>
                    </a:lnTo>
                    <a:lnTo>
                      <a:pt x="731" y="0"/>
                    </a:lnTo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58" name="Freeform 5"/>
              <p:cNvSpPr>
                <a:spLocks/>
              </p:cNvSpPr>
              <p:nvPr/>
            </p:nvSpPr>
            <p:spPr bwMode="auto">
              <a:xfrm>
                <a:off x="797" y="2542"/>
                <a:ext cx="1120" cy="166"/>
              </a:xfrm>
              <a:custGeom>
                <a:avLst/>
                <a:gdLst>
                  <a:gd name="T0" fmla="*/ 445 w 1120"/>
                  <a:gd name="T1" fmla="*/ 165 h 166"/>
                  <a:gd name="T2" fmla="*/ 1119 w 1120"/>
                  <a:gd name="T3" fmla="*/ 0 h 166"/>
                  <a:gd name="T4" fmla="*/ 0 w 1120"/>
                  <a:gd name="T5" fmla="*/ 0 h 166"/>
                  <a:gd name="T6" fmla="*/ 100 w 1120"/>
                  <a:gd name="T7" fmla="*/ 165 h 166"/>
                  <a:gd name="T8" fmla="*/ 445 w 1120"/>
                  <a:gd name="T9" fmla="*/ 165 h 1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0" h="166">
                    <a:moveTo>
                      <a:pt x="445" y="165"/>
                    </a:moveTo>
                    <a:lnTo>
                      <a:pt x="1119" y="0"/>
                    </a:lnTo>
                    <a:lnTo>
                      <a:pt x="0" y="0"/>
                    </a:lnTo>
                    <a:lnTo>
                      <a:pt x="100" y="165"/>
                    </a:lnTo>
                    <a:lnTo>
                      <a:pt x="445" y="165"/>
                    </a:lnTo>
                  </a:path>
                </a:pathLst>
              </a:custGeom>
              <a:solidFill>
                <a:srgbClr val="8484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59" name="Freeform 6"/>
              <p:cNvSpPr>
                <a:spLocks/>
              </p:cNvSpPr>
              <p:nvPr/>
            </p:nvSpPr>
            <p:spPr bwMode="auto">
              <a:xfrm>
                <a:off x="747" y="2453"/>
                <a:ext cx="1503" cy="167"/>
              </a:xfrm>
              <a:custGeom>
                <a:avLst/>
                <a:gdLst>
                  <a:gd name="T0" fmla="*/ 832 w 1503"/>
                  <a:gd name="T1" fmla="*/ 166 h 167"/>
                  <a:gd name="T2" fmla="*/ 1502 w 1503"/>
                  <a:gd name="T3" fmla="*/ 0 h 167"/>
                  <a:gd name="T4" fmla="*/ 0 w 1503"/>
                  <a:gd name="T5" fmla="*/ 0 h 167"/>
                  <a:gd name="T6" fmla="*/ 98 w 1503"/>
                  <a:gd name="T7" fmla="*/ 166 h 167"/>
                  <a:gd name="T8" fmla="*/ 832 w 1503"/>
                  <a:gd name="T9" fmla="*/ 166 h 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03" h="167">
                    <a:moveTo>
                      <a:pt x="832" y="166"/>
                    </a:moveTo>
                    <a:lnTo>
                      <a:pt x="1502" y="0"/>
                    </a:lnTo>
                    <a:lnTo>
                      <a:pt x="0" y="0"/>
                    </a:lnTo>
                    <a:lnTo>
                      <a:pt x="98" y="166"/>
                    </a:lnTo>
                    <a:lnTo>
                      <a:pt x="832" y="166"/>
                    </a:lnTo>
                  </a:path>
                </a:pathLst>
              </a:custGeom>
              <a:solidFill>
                <a:srgbClr val="8989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60" name="Freeform 7"/>
              <p:cNvSpPr>
                <a:spLocks/>
              </p:cNvSpPr>
              <p:nvPr/>
            </p:nvSpPr>
            <p:spPr bwMode="auto">
              <a:xfrm>
                <a:off x="697" y="2366"/>
                <a:ext cx="1894" cy="167"/>
              </a:xfrm>
              <a:custGeom>
                <a:avLst/>
                <a:gdLst>
                  <a:gd name="T0" fmla="*/ 1222 w 1894"/>
                  <a:gd name="T1" fmla="*/ 166 h 167"/>
                  <a:gd name="T2" fmla="*/ 1893 w 1894"/>
                  <a:gd name="T3" fmla="*/ 0 h 167"/>
                  <a:gd name="T4" fmla="*/ 0 w 1894"/>
                  <a:gd name="T5" fmla="*/ 0 h 167"/>
                  <a:gd name="T6" fmla="*/ 98 w 1894"/>
                  <a:gd name="T7" fmla="*/ 166 h 167"/>
                  <a:gd name="T8" fmla="*/ 1222 w 1894"/>
                  <a:gd name="T9" fmla="*/ 166 h 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94" h="167">
                    <a:moveTo>
                      <a:pt x="1222" y="166"/>
                    </a:moveTo>
                    <a:lnTo>
                      <a:pt x="1893" y="0"/>
                    </a:lnTo>
                    <a:lnTo>
                      <a:pt x="0" y="0"/>
                    </a:lnTo>
                    <a:lnTo>
                      <a:pt x="98" y="166"/>
                    </a:lnTo>
                    <a:lnTo>
                      <a:pt x="1222" y="166"/>
                    </a:lnTo>
                  </a:path>
                </a:pathLst>
              </a:custGeom>
              <a:solidFill>
                <a:srgbClr val="8F8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61" name="Freeform 8"/>
              <p:cNvSpPr>
                <a:spLocks/>
              </p:cNvSpPr>
              <p:nvPr/>
            </p:nvSpPr>
            <p:spPr bwMode="auto">
              <a:xfrm>
                <a:off x="648" y="2280"/>
                <a:ext cx="1988" cy="165"/>
              </a:xfrm>
              <a:custGeom>
                <a:avLst/>
                <a:gdLst>
                  <a:gd name="T0" fmla="*/ 1950 w 1988"/>
                  <a:gd name="T1" fmla="*/ 0 h 165"/>
                  <a:gd name="T2" fmla="*/ 1985 w 1988"/>
                  <a:gd name="T3" fmla="*/ 60 h 165"/>
                  <a:gd name="T4" fmla="*/ 1987 w 1988"/>
                  <a:gd name="T5" fmla="*/ 65 h 165"/>
                  <a:gd name="T6" fmla="*/ 1985 w 1988"/>
                  <a:gd name="T7" fmla="*/ 68 h 165"/>
                  <a:gd name="T8" fmla="*/ 1983 w 1988"/>
                  <a:gd name="T9" fmla="*/ 71 h 165"/>
                  <a:gd name="T10" fmla="*/ 1978 w 1988"/>
                  <a:gd name="T11" fmla="*/ 73 h 165"/>
                  <a:gd name="T12" fmla="*/ 1603 w 1988"/>
                  <a:gd name="T13" fmla="*/ 164 h 165"/>
                  <a:gd name="T14" fmla="*/ 98 w 1988"/>
                  <a:gd name="T15" fmla="*/ 164 h 165"/>
                  <a:gd name="T16" fmla="*/ 0 w 1988"/>
                  <a:gd name="T17" fmla="*/ 0 h 165"/>
                  <a:gd name="T18" fmla="*/ 1950 w 1988"/>
                  <a:gd name="T19" fmla="*/ 0 h 1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988" h="165">
                    <a:moveTo>
                      <a:pt x="1950" y="0"/>
                    </a:moveTo>
                    <a:lnTo>
                      <a:pt x="1985" y="60"/>
                    </a:lnTo>
                    <a:lnTo>
                      <a:pt x="1987" y="65"/>
                    </a:lnTo>
                    <a:lnTo>
                      <a:pt x="1985" y="68"/>
                    </a:lnTo>
                    <a:lnTo>
                      <a:pt x="1983" y="71"/>
                    </a:lnTo>
                    <a:lnTo>
                      <a:pt x="1978" y="73"/>
                    </a:lnTo>
                    <a:lnTo>
                      <a:pt x="1603" y="164"/>
                    </a:lnTo>
                    <a:lnTo>
                      <a:pt x="98" y="164"/>
                    </a:lnTo>
                    <a:lnTo>
                      <a:pt x="0" y="0"/>
                    </a:lnTo>
                    <a:lnTo>
                      <a:pt x="1950" y="0"/>
                    </a:lnTo>
                  </a:path>
                </a:pathLst>
              </a:custGeom>
              <a:solidFill>
                <a:srgbClr val="94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62" name="Freeform 9"/>
              <p:cNvSpPr>
                <a:spLocks/>
              </p:cNvSpPr>
              <p:nvPr/>
            </p:nvSpPr>
            <p:spPr bwMode="auto">
              <a:xfrm>
                <a:off x="599" y="2192"/>
                <a:ext cx="2037" cy="165"/>
              </a:xfrm>
              <a:custGeom>
                <a:avLst/>
                <a:gdLst>
                  <a:gd name="T0" fmla="*/ 1950 w 2037"/>
                  <a:gd name="T1" fmla="*/ 0 h 165"/>
                  <a:gd name="T2" fmla="*/ 2034 w 2037"/>
                  <a:gd name="T3" fmla="*/ 143 h 165"/>
                  <a:gd name="T4" fmla="*/ 2036 w 2037"/>
                  <a:gd name="T5" fmla="*/ 148 h 165"/>
                  <a:gd name="T6" fmla="*/ 2034 w 2037"/>
                  <a:gd name="T7" fmla="*/ 151 h 165"/>
                  <a:gd name="T8" fmla="*/ 2032 w 2037"/>
                  <a:gd name="T9" fmla="*/ 154 h 165"/>
                  <a:gd name="T10" fmla="*/ 2027 w 2037"/>
                  <a:gd name="T11" fmla="*/ 156 h 165"/>
                  <a:gd name="T12" fmla="*/ 1990 w 2037"/>
                  <a:gd name="T13" fmla="*/ 164 h 165"/>
                  <a:gd name="T14" fmla="*/ 98 w 2037"/>
                  <a:gd name="T15" fmla="*/ 164 h 165"/>
                  <a:gd name="T16" fmla="*/ 0 w 2037"/>
                  <a:gd name="T17" fmla="*/ 0 h 165"/>
                  <a:gd name="T18" fmla="*/ 1950 w 2037"/>
                  <a:gd name="T19" fmla="*/ 0 h 1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37" h="165">
                    <a:moveTo>
                      <a:pt x="1950" y="0"/>
                    </a:moveTo>
                    <a:lnTo>
                      <a:pt x="2034" y="143"/>
                    </a:lnTo>
                    <a:lnTo>
                      <a:pt x="2036" y="148"/>
                    </a:lnTo>
                    <a:lnTo>
                      <a:pt x="2034" y="151"/>
                    </a:lnTo>
                    <a:lnTo>
                      <a:pt x="2032" y="154"/>
                    </a:lnTo>
                    <a:lnTo>
                      <a:pt x="2027" y="156"/>
                    </a:lnTo>
                    <a:lnTo>
                      <a:pt x="1990" y="164"/>
                    </a:lnTo>
                    <a:lnTo>
                      <a:pt x="98" y="164"/>
                    </a:lnTo>
                    <a:lnTo>
                      <a:pt x="0" y="0"/>
                    </a:lnTo>
                    <a:lnTo>
                      <a:pt x="1950" y="0"/>
                    </a:lnTo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63" name="Freeform 10"/>
              <p:cNvSpPr>
                <a:spLocks/>
              </p:cNvSpPr>
              <p:nvPr/>
            </p:nvSpPr>
            <p:spPr bwMode="auto">
              <a:xfrm>
                <a:off x="550" y="2103"/>
                <a:ext cx="2050" cy="166"/>
              </a:xfrm>
              <a:custGeom>
                <a:avLst/>
                <a:gdLst>
                  <a:gd name="T0" fmla="*/ 2049 w 2050"/>
                  <a:gd name="T1" fmla="*/ 165 h 166"/>
                  <a:gd name="T2" fmla="*/ 1951 w 2050"/>
                  <a:gd name="T3" fmla="*/ 0 h 166"/>
                  <a:gd name="T4" fmla="*/ 0 w 2050"/>
                  <a:gd name="T5" fmla="*/ 0 h 166"/>
                  <a:gd name="T6" fmla="*/ 98 w 2050"/>
                  <a:gd name="T7" fmla="*/ 165 h 166"/>
                  <a:gd name="T8" fmla="*/ 2049 w 2050"/>
                  <a:gd name="T9" fmla="*/ 165 h 1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50" h="166">
                    <a:moveTo>
                      <a:pt x="2049" y="165"/>
                    </a:moveTo>
                    <a:lnTo>
                      <a:pt x="1951" y="0"/>
                    </a:lnTo>
                    <a:lnTo>
                      <a:pt x="0" y="0"/>
                    </a:lnTo>
                    <a:lnTo>
                      <a:pt x="98" y="165"/>
                    </a:lnTo>
                    <a:lnTo>
                      <a:pt x="2049" y="165"/>
                    </a:lnTo>
                  </a:path>
                </a:pathLst>
              </a:custGeom>
              <a:solidFill>
                <a:srgbClr val="9F9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64" name="Freeform 11"/>
              <p:cNvSpPr>
                <a:spLocks/>
              </p:cNvSpPr>
              <p:nvPr/>
            </p:nvSpPr>
            <p:spPr bwMode="auto">
              <a:xfrm>
                <a:off x="501" y="2016"/>
                <a:ext cx="2050" cy="166"/>
              </a:xfrm>
              <a:custGeom>
                <a:avLst/>
                <a:gdLst>
                  <a:gd name="T0" fmla="*/ 2049 w 2050"/>
                  <a:gd name="T1" fmla="*/ 165 h 166"/>
                  <a:gd name="T2" fmla="*/ 1951 w 2050"/>
                  <a:gd name="T3" fmla="*/ 0 h 166"/>
                  <a:gd name="T4" fmla="*/ 0 w 2050"/>
                  <a:gd name="T5" fmla="*/ 0 h 166"/>
                  <a:gd name="T6" fmla="*/ 98 w 2050"/>
                  <a:gd name="T7" fmla="*/ 165 h 166"/>
                  <a:gd name="T8" fmla="*/ 2049 w 2050"/>
                  <a:gd name="T9" fmla="*/ 165 h 1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50" h="166">
                    <a:moveTo>
                      <a:pt x="2049" y="165"/>
                    </a:moveTo>
                    <a:lnTo>
                      <a:pt x="1951" y="0"/>
                    </a:lnTo>
                    <a:lnTo>
                      <a:pt x="0" y="0"/>
                    </a:lnTo>
                    <a:lnTo>
                      <a:pt x="98" y="165"/>
                    </a:lnTo>
                    <a:lnTo>
                      <a:pt x="2049" y="165"/>
                    </a:lnTo>
                  </a:path>
                </a:pathLst>
              </a:custGeom>
              <a:solidFill>
                <a:srgbClr val="A4A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65" name="Freeform 12"/>
              <p:cNvSpPr>
                <a:spLocks/>
              </p:cNvSpPr>
              <p:nvPr/>
            </p:nvSpPr>
            <p:spPr bwMode="auto">
              <a:xfrm>
                <a:off x="452" y="1928"/>
                <a:ext cx="2050" cy="166"/>
              </a:xfrm>
              <a:custGeom>
                <a:avLst/>
                <a:gdLst>
                  <a:gd name="T0" fmla="*/ 2049 w 2050"/>
                  <a:gd name="T1" fmla="*/ 165 h 166"/>
                  <a:gd name="T2" fmla="*/ 1951 w 2050"/>
                  <a:gd name="T3" fmla="*/ 0 h 166"/>
                  <a:gd name="T4" fmla="*/ 0 w 2050"/>
                  <a:gd name="T5" fmla="*/ 0 h 166"/>
                  <a:gd name="T6" fmla="*/ 100 w 2050"/>
                  <a:gd name="T7" fmla="*/ 165 h 166"/>
                  <a:gd name="T8" fmla="*/ 2049 w 2050"/>
                  <a:gd name="T9" fmla="*/ 165 h 1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50" h="166">
                    <a:moveTo>
                      <a:pt x="2049" y="165"/>
                    </a:moveTo>
                    <a:lnTo>
                      <a:pt x="1951" y="0"/>
                    </a:lnTo>
                    <a:lnTo>
                      <a:pt x="0" y="0"/>
                    </a:lnTo>
                    <a:lnTo>
                      <a:pt x="100" y="165"/>
                    </a:lnTo>
                    <a:lnTo>
                      <a:pt x="2049" y="165"/>
                    </a:lnTo>
                  </a:path>
                </a:pathLst>
              </a:custGeom>
              <a:solidFill>
                <a:srgbClr val="A9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66" name="Freeform 13"/>
              <p:cNvSpPr>
                <a:spLocks/>
              </p:cNvSpPr>
              <p:nvPr/>
            </p:nvSpPr>
            <p:spPr bwMode="auto">
              <a:xfrm>
                <a:off x="401" y="1841"/>
                <a:ext cx="2051" cy="165"/>
              </a:xfrm>
              <a:custGeom>
                <a:avLst/>
                <a:gdLst>
                  <a:gd name="T0" fmla="*/ 2050 w 2051"/>
                  <a:gd name="T1" fmla="*/ 164 h 165"/>
                  <a:gd name="T2" fmla="*/ 1952 w 2051"/>
                  <a:gd name="T3" fmla="*/ 0 h 165"/>
                  <a:gd name="T4" fmla="*/ 0 w 2051"/>
                  <a:gd name="T5" fmla="*/ 0 h 165"/>
                  <a:gd name="T6" fmla="*/ 98 w 2051"/>
                  <a:gd name="T7" fmla="*/ 164 h 165"/>
                  <a:gd name="T8" fmla="*/ 2050 w 2051"/>
                  <a:gd name="T9" fmla="*/ 164 h 1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51" h="165">
                    <a:moveTo>
                      <a:pt x="2050" y="164"/>
                    </a:moveTo>
                    <a:lnTo>
                      <a:pt x="1952" y="0"/>
                    </a:lnTo>
                    <a:lnTo>
                      <a:pt x="0" y="0"/>
                    </a:lnTo>
                    <a:lnTo>
                      <a:pt x="98" y="164"/>
                    </a:lnTo>
                    <a:lnTo>
                      <a:pt x="2050" y="164"/>
                    </a:lnTo>
                  </a:path>
                </a:pathLst>
              </a:custGeom>
              <a:solidFill>
                <a:srgbClr val="AFA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67" name="Freeform 14"/>
              <p:cNvSpPr>
                <a:spLocks/>
              </p:cNvSpPr>
              <p:nvPr/>
            </p:nvSpPr>
            <p:spPr bwMode="auto">
              <a:xfrm>
                <a:off x="352" y="1753"/>
                <a:ext cx="2051" cy="166"/>
              </a:xfrm>
              <a:custGeom>
                <a:avLst/>
                <a:gdLst>
                  <a:gd name="T0" fmla="*/ 2050 w 2051"/>
                  <a:gd name="T1" fmla="*/ 165 h 166"/>
                  <a:gd name="T2" fmla="*/ 1950 w 2051"/>
                  <a:gd name="T3" fmla="*/ 0 h 166"/>
                  <a:gd name="T4" fmla="*/ 0 w 2051"/>
                  <a:gd name="T5" fmla="*/ 0 h 166"/>
                  <a:gd name="T6" fmla="*/ 98 w 2051"/>
                  <a:gd name="T7" fmla="*/ 165 h 166"/>
                  <a:gd name="T8" fmla="*/ 2050 w 2051"/>
                  <a:gd name="T9" fmla="*/ 165 h 1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51" h="166">
                    <a:moveTo>
                      <a:pt x="2050" y="165"/>
                    </a:moveTo>
                    <a:lnTo>
                      <a:pt x="1950" y="0"/>
                    </a:lnTo>
                    <a:lnTo>
                      <a:pt x="0" y="0"/>
                    </a:lnTo>
                    <a:lnTo>
                      <a:pt x="98" y="165"/>
                    </a:lnTo>
                    <a:lnTo>
                      <a:pt x="2050" y="165"/>
                    </a:lnTo>
                  </a:path>
                </a:pathLst>
              </a:custGeom>
              <a:solidFill>
                <a:srgbClr val="B4B4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68" name="Freeform 15"/>
              <p:cNvSpPr>
                <a:spLocks/>
              </p:cNvSpPr>
              <p:nvPr/>
            </p:nvSpPr>
            <p:spPr bwMode="auto">
              <a:xfrm>
                <a:off x="303" y="1666"/>
                <a:ext cx="2051" cy="167"/>
              </a:xfrm>
              <a:custGeom>
                <a:avLst/>
                <a:gdLst>
                  <a:gd name="T0" fmla="*/ 2050 w 2051"/>
                  <a:gd name="T1" fmla="*/ 166 h 167"/>
                  <a:gd name="T2" fmla="*/ 1950 w 2051"/>
                  <a:gd name="T3" fmla="*/ 0 h 167"/>
                  <a:gd name="T4" fmla="*/ 0 w 2051"/>
                  <a:gd name="T5" fmla="*/ 0 h 167"/>
                  <a:gd name="T6" fmla="*/ 100 w 2051"/>
                  <a:gd name="T7" fmla="*/ 166 h 167"/>
                  <a:gd name="T8" fmla="*/ 2050 w 2051"/>
                  <a:gd name="T9" fmla="*/ 166 h 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51" h="167">
                    <a:moveTo>
                      <a:pt x="2050" y="166"/>
                    </a:moveTo>
                    <a:lnTo>
                      <a:pt x="1950" y="0"/>
                    </a:lnTo>
                    <a:lnTo>
                      <a:pt x="0" y="0"/>
                    </a:lnTo>
                    <a:lnTo>
                      <a:pt x="100" y="166"/>
                    </a:lnTo>
                    <a:lnTo>
                      <a:pt x="2050" y="166"/>
                    </a:lnTo>
                  </a:path>
                </a:pathLst>
              </a:custGeom>
              <a:solidFill>
                <a:srgbClr val="BABA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69" name="Freeform 16"/>
              <p:cNvSpPr>
                <a:spLocks/>
              </p:cNvSpPr>
              <p:nvPr/>
            </p:nvSpPr>
            <p:spPr bwMode="auto">
              <a:xfrm>
                <a:off x="254" y="1578"/>
                <a:ext cx="2049" cy="166"/>
              </a:xfrm>
              <a:custGeom>
                <a:avLst/>
                <a:gdLst>
                  <a:gd name="T0" fmla="*/ 2048 w 2049"/>
                  <a:gd name="T1" fmla="*/ 165 h 166"/>
                  <a:gd name="T2" fmla="*/ 1950 w 2049"/>
                  <a:gd name="T3" fmla="*/ 0 h 166"/>
                  <a:gd name="T4" fmla="*/ 0 w 2049"/>
                  <a:gd name="T5" fmla="*/ 0 h 166"/>
                  <a:gd name="T6" fmla="*/ 98 w 2049"/>
                  <a:gd name="T7" fmla="*/ 165 h 166"/>
                  <a:gd name="T8" fmla="*/ 2048 w 2049"/>
                  <a:gd name="T9" fmla="*/ 165 h 1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49" h="166">
                    <a:moveTo>
                      <a:pt x="2048" y="165"/>
                    </a:moveTo>
                    <a:lnTo>
                      <a:pt x="1950" y="0"/>
                    </a:lnTo>
                    <a:lnTo>
                      <a:pt x="0" y="0"/>
                    </a:lnTo>
                    <a:lnTo>
                      <a:pt x="98" y="165"/>
                    </a:lnTo>
                    <a:lnTo>
                      <a:pt x="2048" y="165"/>
                    </a:lnTo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70" name="Freeform 17"/>
              <p:cNvSpPr>
                <a:spLocks/>
              </p:cNvSpPr>
              <p:nvPr/>
            </p:nvSpPr>
            <p:spPr bwMode="auto">
              <a:xfrm>
                <a:off x="212" y="1490"/>
                <a:ext cx="2042" cy="166"/>
              </a:xfrm>
              <a:custGeom>
                <a:avLst/>
                <a:gdLst>
                  <a:gd name="T0" fmla="*/ 32 w 2042"/>
                  <a:gd name="T1" fmla="*/ 0 h 166"/>
                  <a:gd name="T2" fmla="*/ 9 w 2042"/>
                  <a:gd name="T3" fmla="*/ 6 h 166"/>
                  <a:gd name="T4" fmla="*/ 4 w 2042"/>
                  <a:gd name="T5" fmla="*/ 8 h 166"/>
                  <a:gd name="T6" fmla="*/ 2 w 2042"/>
                  <a:gd name="T7" fmla="*/ 11 h 166"/>
                  <a:gd name="T8" fmla="*/ 0 w 2042"/>
                  <a:gd name="T9" fmla="*/ 16 h 166"/>
                  <a:gd name="T10" fmla="*/ 2 w 2042"/>
                  <a:gd name="T11" fmla="*/ 19 h 166"/>
                  <a:gd name="T12" fmla="*/ 89 w 2042"/>
                  <a:gd name="T13" fmla="*/ 165 h 166"/>
                  <a:gd name="T14" fmla="*/ 2041 w 2042"/>
                  <a:gd name="T15" fmla="*/ 165 h 166"/>
                  <a:gd name="T16" fmla="*/ 1943 w 2042"/>
                  <a:gd name="T17" fmla="*/ 0 h 166"/>
                  <a:gd name="T18" fmla="*/ 32 w 2042"/>
                  <a:gd name="T19" fmla="*/ 0 h 16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42" h="166">
                    <a:moveTo>
                      <a:pt x="32" y="0"/>
                    </a:moveTo>
                    <a:lnTo>
                      <a:pt x="9" y="6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89" y="165"/>
                    </a:lnTo>
                    <a:lnTo>
                      <a:pt x="2041" y="165"/>
                    </a:lnTo>
                    <a:lnTo>
                      <a:pt x="1943" y="0"/>
                    </a:lnTo>
                    <a:lnTo>
                      <a:pt x="32" y="0"/>
                    </a:lnTo>
                  </a:path>
                </a:pathLst>
              </a:cu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71" name="Freeform 18"/>
              <p:cNvSpPr>
                <a:spLocks/>
              </p:cNvSpPr>
              <p:nvPr/>
            </p:nvSpPr>
            <p:spPr bwMode="auto">
              <a:xfrm>
                <a:off x="212" y="1403"/>
                <a:ext cx="1993" cy="166"/>
              </a:xfrm>
              <a:custGeom>
                <a:avLst/>
                <a:gdLst>
                  <a:gd name="T0" fmla="*/ 370 w 1993"/>
                  <a:gd name="T1" fmla="*/ 0 h 166"/>
                  <a:gd name="T2" fmla="*/ 9 w 1993"/>
                  <a:gd name="T3" fmla="*/ 89 h 166"/>
                  <a:gd name="T4" fmla="*/ 4 w 1993"/>
                  <a:gd name="T5" fmla="*/ 91 h 166"/>
                  <a:gd name="T6" fmla="*/ 2 w 1993"/>
                  <a:gd name="T7" fmla="*/ 94 h 166"/>
                  <a:gd name="T8" fmla="*/ 0 w 1993"/>
                  <a:gd name="T9" fmla="*/ 99 h 166"/>
                  <a:gd name="T10" fmla="*/ 2 w 1993"/>
                  <a:gd name="T11" fmla="*/ 102 h 166"/>
                  <a:gd name="T12" fmla="*/ 40 w 1993"/>
                  <a:gd name="T13" fmla="*/ 165 h 166"/>
                  <a:gd name="T14" fmla="*/ 1992 w 1993"/>
                  <a:gd name="T15" fmla="*/ 165 h 166"/>
                  <a:gd name="T16" fmla="*/ 1894 w 1993"/>
                  <a:gd name="T17" fmla="*/ 0 h 166"/>
                  <a:gd name="T18" fmla="*/ 370 w 1993"/>
                  <a:gd name="T19" fmla="*/ 0 h 16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993" h="166">
                    <a:moveTo>
                      <a:pt x="370" y="0"/>
                    </a:moveTo>
                    <a:lnTo>
                      <a:pt x="9" y="89"/>
                    </a:lnTo>
                    <a:lnTo>
                      <a:pt x="4" y="91"/>
                    </a:lnTo>
                    <a:lnTo>
                      <a:pt x="2" y="94"/>
                    </a:lnTo>
                    <a:lnTo>
                      <a:pt x="0" y="99"/>
                    </a:lnTo>
                    <a:lnTo>
                      <a:pt x="2" y="102"/>
                    </a:lnTo>
                    <a:lnTo>
                      <a:pt x="40" y="165"/>
                    </a:lnTo>
                    <a:lnTo>
                      <a:pt x="1992" y="165"/>
                    </a:lnTo>
                    <a:lnTo>
                      <a:pt x="1894" y="0"/>
                    </a:lnTo>
                    <a:lnTo>
                      <a:pt x="370" y="0"/>
                    </a:lnTo>
                  </a:path>
                </a:pathLst>
              </a:custGeom>
              <a:solidFill>
                <a:srgbClr val="CAC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72" name="Freeform 19"/>
              <p:cNvSpPr>
                <a:spLocks/>
              </p:cNvSpPr>
              <p:nvPr/>
            </p:nvSpPr>
            <p:spPr bwMode="auto">
              <a:xfrm>
                <a:off x="245" y="1316"/>
                <a:ext cx="1910" cy="165"/>
              </a:xfrm>
              <a:custGeom>
                <a:avLst/>
                <a:gdLst>
                  <a:gd name="T0" fmla="*/ 671 w 1910"/>
                  <a:gd name="T1" fmla="*/ 0 h 165"/>
                  <a:gd name="T2" fmla="*/ 0 w 1910"/>
                  <a:gd name="T3" fmla="*/ 164 h 165"/>
                  <a:gd name="T4" fmla="*/ 1909 w 1910"/>
                  <a:gd name="T5" fmla="*/ 164 h 165"/>
                  <a:gd name="T6" fmla="*/ 1811 w 1910"/>
                  <a:gd name="T7" fmla="*/ 0 h 165"/>
                  <a:gd name="T8" fmla="*/ 671 w 1910"/>
                  <a:gd name="T9" fmla="*/ 0 h 1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10" h="165">
                    <a:moveTo>
                      <a:pt x="671" y="0"/>
                    </a:moveTo>
                    <a:lnTo>
                      <a:pt x="0" y="164"/>
                    </a:lnTo>
                    <a:lnTo>
                      <a:pt x="1909" y="164"/>
                    </a:lnTo>
                    <a:lnTo>
                      <a:pt x="1811" y="0"/>
                    </a:lnTo>
                    <a:lnTo>
                      <a:pt x="671" y="0"/>
                    </a:lnTo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73" name="Freeform 20"/>
              <p:cNvSpPr>
                <a:spLocks/>
              </p:cNvSpPr>
              <p:nvPr/>
            </p:nvSpPr>
            <p:spPr bwMode="auto">
              <a:xfrm>
                <a:off x="586" y="1229"/>
                <a:ext cx="1518" cy="164"/>
              </a:xfrm>
              <a:custGeom>
                <a:avLst/>
                <a:gdLst>
                  <a:gd name="T0" fmla="*/ 669 w 1518"/>
                  <a:gd name="T1" fmla="*/ 0 h 164"/>
                  <a:gd name="T2" fmla="*/ 0 w 1518"/>
                  <a:gd name="T3" fmla="*/ 163 h 164"/>
                  <a:gd name="T4" fmla="*/ 1517 w 1518"/>
                  <a:gd name="T5" fmla="*/ 163 h 164"/>
                  <a:gd name="T6" fmla="*/ 1419 w 1518"/>
                  <a:gd name="T7" fmla="*/ 0 h 164"/>
                  <a:gd name="T8" fmla="*/ 669 w 1518"/>
                  <a:gd name="T9" fmla="*/ 0 h 1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18" h="164">
                    <a:moveTo>
                      <a:pt x="669" y="0"/>
                    </a:moveTo>
                    <a:lnTo>
                      <a:pt x="0" y="163"/>
                    </a:lnTo>
                    <a:lnTo>
                      <a:pt x="1517" y="163"/>
                    </a:lnTo>
                    <a:lnTo>
                      <a:pt x="1419" y="0"/>
                    </a:lnTo>
                    <a:lnTo>
                      <a:pt x="669" y="0"/>
                    </a:lnTo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74" name="Freeform 21"/>
              <p:cNvSpPr>
                <a:spLocks/>
              </p:cNvSpPr>
              <p:nvPr/>
            </p:nvSpPr>
            <p:spPr bwMode="auto">
              <a:xfrm>
                <a:off x="919" y="1141"/>
                <a:ext cx="1136" cy="166"/>
              </a:xfrm>
              <a:custGeom>
                <a:avLst/>
                <a:gdLst>
                  <a:gd name="T0" fmla="*/ 673 w 1136"/>
                  <a:gd name="T1" fmla="*/ 0 h 166"/>
                  <a:gd name="T2" fmla="*/ 0 w 1136"/>
                  <a:gd name="T3" fmla="*/ 165 h 166"/>
                  <a:gd name="T4" fmla="*/ 1135 w 1136"/>
                  <a:gd name="T5" fmla="*/ 165 h 166"/>
                  <a:gd name="T6" fmla="*/ 1037 w 1136"/>
                  <a:gd name="T7" fmla="*/ 0 h 166"/>
                  <a:gd name="T8" fmla="*/ 673 w 1136"/>
                  <a:gd name="T9" fmla="*/ 0 h 1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36" h="166">
                    <a:moveTo>
                      <a:pt x="673" y="0"/>
                    </a:moveTo>
                    <a:lnTo>
                      <a:pt x="0" y="165"/>
                    </a:lnTo>
                    <a:lnTo>
                      <a:pt x="1135" y="165"/>
                    </a:lnTo>
                    <a:lnTo>
                      <a:pt x="1037" y="0"/>
                    </a:lnTo>
                    <a:lnTo>
                      <a:pt x="673" y="0"/>
                    </a:lnTo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75" name="Freeform 22"/>
              <p:cNvSpPr>
                <a:spLocks/>
              </p:cNvSpPr>
              <p:nvPr/>
            </p:nvSpPr>
            <p:spPr bwMode="auto">
              <a:xfrm>
                <a:off x="1260" y="1061"/>
                <a:ext cx="746" cy="158"/>
              </a:xfrm>
              <a:custGeom>
                <a:avLst/>
                <a:gdLst>
                  <a:gd name="T0" fmla="*/ 0 w 746"/>
                  <a:gd name="T1" fmla="*/ 157 h 158"/>
                  <a:gd name="T2" fmla="*/ 636 w 746"/>
                  <a:gd name="T3" fmla="*/ 0 h 158"/>
                  <a:gd name="T4" fmla="*/ 643 w 746"/>
                  <a:gd name="T5" fmla="*/ 0 h 158"/>
                  <a:gd name="T6" fmla="*/ 648 w 746"/>
                  <a:gd name="T7" fmla="*/ 0 h 158"/>
                  <a:gd name="T8" fmla="*/ 653 w 746"/>
                  <a:gd name="T9" fmla="*/ 3 h 158"/>
                  <a:gd name="T10" fmla="*/ 657 w 746"/>
                  <a:gd name="T11" fmla="*/ 8 h 158"/>
                  <a:gd name="T12" fmla="*/ 745 w 746"/>
                  <a:gd name="T13" fmla="*/ 157 h 158"/>
                  <a:gd name="T14" fmla="*/ 0 w 746"/>
                  <a:gd name="T15" fmla="*/ 157 h 1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46" h="158">
                    <a:moveTo>
                      <a:pt x="0" y="157"/>
                    </a:moveTo>
                    <a:lnTo>
                      <a:pt x="636" y="0"/>
                    </a:lnTo>
                    <a:lnTo>
                      <a:pt x="643" y="0"/>
                    </a:lnTo>
                    <a:lnTo>
                      <a:pt x="648" y="0"/>
                    </a:lnTo>
                    <a:lnTo>
                      <a:pt x="653" y="3"/>
                    </a:lnTo>
                    <a:lnTo>
                      <a:pt x="657" y="8"/>
                    </a:lnTo>
                    <a:lnTo>
                      <a:pt x="745" y="157"/>
                    </a:lnTo>
                    <a:lnTo>
                      <a:pt x="0" y="157"/>
                    </a:lnTo>
                  </a:path>
                </a:pathLst>
              </a:custGeom>
              <a:solidFill>
                <a:srgbClr val="D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76" name="Freeform 23"/>
              <p:cNvSpPr>
                <a:spLocks/>
              </p:cNvSpPr>
              <p:nvPr/>
            </p:nvSpPr>
            <p:spPr bwMode="auto">
              <a:xfrm>
                <a:off x="1598" y="1061"/>
                <a:ext cx="359" cy="71"/>
              </a:xfrm>
              <a:custGeom>
                <a:avLst/>
                <a:gdLst>
                  <a:gd name="T0" fmla="*/ 0 w 359"/>
                  <a:gd name="T1" fmla="*/ 70 h 71"/>
                  <a:gd name="T2" fmla="*/ 298 w 359"/>
                  <a:gd name="T3" fmla="*/ 0 h 71"/>
                  <a:gd name="T4" fmla="*/ 305 w 359"/>
                  <a:gd name="T5" fmla="*/ 0 h 71"/>
                  <a:gd name="T6" fmla="*/ 310 w 359"/>
                  <a:gd name="T7" fmla="*/ 0 h 71"/>
                  <a:gd name="T8" fmla="*/ 315 w 359"/>
                  <a:gd name="T9" fmla="*/ 3 h 71"/>
                  <a:gd name="T10" fmla="*/ 319 w 359"/>
                  <a:gd name="T11" fmla="*/ 8 h 71"/>
                  <a:gd name="T12" fmla="*/ 358 w 359"/>
                  <a:gd name="T13" fmla="*/ 70 h 71"/>
                  <a:gd name="T14" fmla="*/ 0 w 359"/>
                  <a:gd name="T15" fmla="*/ 70 h 7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59" h="71">
                    <a:moveTo>
                      <a:pt x="0" y="70"/>
                    </a:moveTo>
                    <a:lnTo>
                      <a:pt x="298" y="0"/>
                    </a:lnTo>
                    <a:lnTo>
                      <a:pt x="305" y="0"/>
                    </a:lnTo>
                    <a:lnTo>
                      <a:pt x="310" y="0"/>
                    </a:lnTo>
                    <a:lnTo>
                      <a:pt x="315" y="3"/>
                    </a:lnTo>
                    <a:lnTo>
                      <a:pt x="319" y="8"/>
                    </a:lnTo>
                    <a:lnTo>
                      <a:pt x="358" y="70"/>
                    </a:lnTo>
                    <a:lnTo>
                      <a:pt x="0" y="70"/>
                    </a:lnTo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77" name="Freeform 24"/>
              <p:cNvSpPr>
                <a:spLocks/>
              </p:cNvSpPr>
              <p:nvPr/>
            </p:nvSpPr>
            <p:spPr bwMode="auto">
              <a:xfrm>
                <a:off x="218" y="1056"/>
                <a:ext cx="1679" cy="439"/>
              </a:xfrm>
              <a:custGeom>
                <a:avLst/>
                <a:gdLst>
                  <a:gd name="T0" fmla="*/ 1674 w 1679"/>
                  <a:gd name="T1" fmla="*/ 0 h 439"/>
                  <a:gd name="T2" fmla="*/ 1674 w 1679"/>
                  <a:gd name="T3" fmla="*/ 0 h 439"/>
                  <a:gd name="T4" fmla="*/ 0 w 1679"/>
                  <a:gd name="T5" fmla="*/ 426 h 439"/>
                  <a:gd name="T6" fmla="*/ 4 w 1679"/>
                  <a:gd name="T7" fmla="*/ 438 h 439"/>
                  <a:gd name="T8" fmla="*/ 1678 w 1679"/>
                  <a:gd name="T9" fmla="*/ 12 h 439"/>
                  <a:gd name="T10" fmla="*/ 1674 w 1679"/>
                  <a:gd name="T11" fmla="*/ 0 h 4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79" h="439">
                    <a:moveTo>
                      <a:pt x="1674" y="0"/>
                    </a:moveTo>
                    <a:lnTo>
                      <a:pt x="1674" y="0"/>
                    </a:lnTo>
                    <a:lnTo>
                      <a:pt x="0" y="426"/>
                    </a:lnTo>
                    <a:lnTo>
                      <a:pt x="4" y="438"/>
                    </a:lnTo>
                    <a:lnTo>
                      <a:pt x="1678" y="12"/>
                    </a:lnTo>
                    <a:lnTo>
                      <a:pt x="1674" y="0"/>
                    </a:lnTo>
                  </a:path>
                </a:pathLst>
              </a:custGeom>
              <a:solidFill>
                <a:srgbClr val="1919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78" name="Freeform 25"/>
              <p:cNvSpPr>
                <a:spLocks/>
              </p:cNvSpPr>
              <p:nvPr/>
            </p:nvSpPr>
            <p:spPr bwMode="auto">
              <a:xfrm>
                <a:off x="1902" y="1056"/>
                <a:ext cx="20" cy="17"/>
              </a:xfrm>
              <a:custGeom>
                <a:avLst/>
                <a:gdLst>
                  <a:gd name="T0" fmla="*/ 19 w 20"/>
                  <a:gd name="T1" fmla="*/ 10 h 17"/>
                  <a:gd name="T2" fmla="*/ 19 w 20"/>
                  <a:gd name="T3" fmla="*/ 12 h 17"/>
                  <a:gd name="T4" fmla="*/ 15 w 20"/>
                  <a:gd name="T5" fmla="*/ 4 h 17"/>
                  <a:gd name="T6" fmla="*/ 11 w 20"/>
                  <a:gd name="T7" fmla="*/ 2 h 17"/>
                  <a:gd name="T8" fmla="*/ 6 w 20"/>
                  <a:gd name="T9" fmla="*/ 0 h 17"/>
                  <a:gd name="T10" fmla="*/ 0 w 20"/>
                  <a:gd name="T11" fmla="*/ 0 h 17"/>
                  <a:gd name="T12" fmla="*/ 2 w 20"/>
                  <a:gd name="T13" fmla="*/ 12 h 17"/>
                  <a:gd name="T14" fmla="*/ 5 w 20"/>
                  <a:gd name="T15" fmla="*/ 12 h 17"/>
                  <a:gd name="T16" fmla="*/ 7 w 20"/>
                  <a:gd name="T17" fmla="*/ 12 h 17"/>
                  <a:gd name="T18" fmla="*/ 10 w 20"/>
                  <a:gd name="T19" fmla="*/ 14 h 17"/>
                  <a:gd name="T20" fmla="*/ 11 w 20"/>
                  <a:gd name="T21" fmla="*/ 16 h 17"/>
                  <a:gd name="T22" fmla="*/ 19 w 20"/>
                  <a:gd name="T23" fmla="*/ 10 h 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19" y="10"/>
                    </a:moveTo>
                    <a:lnTo>
                      <a:pt x="19" y="12"/>
                    </a:lnTo>
                    <a:lnTo>
                      <a:pt x="15" y="4"/>
                    </a:lnTo>
                    <a:lnTo>
                      <a:pt x="11" y="2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2" y="12"/>
                    </a:lnTo>
                    <a:lnTo>
                      <a:pt x="5" y="12"/>
                    </a:lnTo>
                    <a:lnTo>
                      <a:pt x="7" y="12"/>
                    </a:lnTo>
                    <a:lnTo>
                      <a:pt x="10" y="14"/>
                    </a:lnTo>
                    <a:lnTo>
                      <a:pt x="11" y="16"/>
                    </a:lnTo>
                    <a:lnTo>
                      <a:pt x="19" y="10"/>
                    </a:lnTo>
                  </a:path>
                </a:pathLst>
              </a:custGeom>
              <a:solidFill>
                <a:srgbClr val="1919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79" name="Freeform 26"/>
              <p:cNvSpPr>
                <a:spLocks/>
              </p:cNvSpPr>
              <p:nvPr/>
            </p:nvSpPr>
            <p:spPr bwMode="auto">
              <a:xfrm>
                <a:off x="1918" y="1066"/>
                <a:ext cx="722" cy="1271"/>
              </a:xfrm>
              <a:custGeom>
                <a:avLst/>
                <a:gdLst>
                  <a:gd name="T0" fmla="*/ 721 w 722"/>
                  <a:gd name="T1" fmla="*/ 1265 h 1271"/>
                  <a:gd name="T2" fmla="*/ 721 w 722"/>
                  <a:gd name="T3" fmla="*/ 1263 h 1271"/>
                  <a:gd name="T4" fmla="*/ 12 w 722"/>
                  <a:gd name="T5" fmla="*/ 0 h 1271"/>
                  <a:gd name="T6" fmla="*/ 0 w 722"/>
                  <a:gd name="T7" fmla="*/ 7 h 1271"/>
                  <a:gd name="T8" fmla="*/ 709 w 722"/>
                  <a:gd name="T9" fmla="*/ 1270 h 1271"/>
                  <a:gd name="T10" fmla="*/ 721 w 722"/>
                  <a:gd name="T11" fmla="*/ 1265 h 12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22" h="1271">
                    <a:moveTo>
                      <a:pt x="721" y="1265"/>
                    </a:moveTo>
                    <a:lnTo>
                      <a:pt x="721" y="1263"/>
                    </a:lnTo>
                    <a:lnTo>
                      <a:pt x="12" y="0"/>
                    </a:lnTo>
                    <a:lnTo>
                      <a:pt x="0" y="7"/>
                    </a:lnTo>
                    <a:lnTo>
                      <a:pt x="709" y="1270"/>
                    </a:lnTo>
                    <a:lnTo>
                      <a:pt x="721" y="1265"/>
                    </a:lnTo>
                  </a:path>
                </a:pathLst>
              </a:custGeom>
              <a:solidFill>
                <a:srgbClr val="1919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80" name="Freeform 27"/>
              <p:cNvSpPr>
                <a:spLocks/>
              </p:cNvSpPr>
              <p:nvPr/>
            </p:nvSpPr>
            <p:spPr bwMode="auto">
              <a:xfrm>
                <a:off x="2635" y="2342"/>
                <a:ext cx="17" cy="17"/>
              </a:xfrm>
              <a:custGeom>
                <a:avLst/>
                <a:gdLst>
                  <a:gd name="T0" fmla="*/ 4 w 17"/>
                  <a:gd name="T1" fmla="*/ 16 h 17"/>
                  <a:gd name="T2" fmla="*/ 4 w 17"/>
                  <a:gd name="T3" fmla="*/ 16 h 17"/>
                  <a:gd name="T4" fmla="*/ 10 w 17"/>
                  <a:gd name="T5" fmla="*/ 13 h 17"/>
                  <a:gd name="T6" fmla="*/ 14 w 17"/>
                  <a:gd name="T7" fmla="*/ 10 h 17"/>
                  <a:gd name="T8" fmla="*/ 16 w 17"/>
                  <a:gd name="T9" fmla="*/ 4 h 17"/>
                  <a:gd name="T10" fmla="*/ 14 w 17"/>
                  <a:gd name="T11" fmla="*/ 0 h 17"/>
                  <a:gd name="T12" fmla="*/ 2 w 17"/>
                  <a:gd name="T13" fmla="*/ 4 h 17"/>
                  <a:gd name="T14" fmla="*/ 4 w 17"/>
                  <a:gd name="T15" fmla="*/ 5 h 17"/>
                  <a:gd name="T16" fmla="*/ 2 w 17"/>
                  <a:gd name="T17" fmla="*/ 7 h 17"/>
                  <a:gd name="T18" fmla="*/ 0 w 17"/>
                  <a:gd name="T19" fmla="*/ 7 h 17"/>
                  <a:gd name="T20" fmla="*/ 4 w 17"/>
                  <a:gd name="T21" fmla="*/ 16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" h="17">
                    <a:moveTo>
                      <a:pt x="4" y="16"/>
                    </a:moveTo>
                    <a:lnTo>
                      <a:pt x="4" y="16"/>
                    </a:lnTo>
                    <a:lnTo>
                      <a:pt x="10" y="13"/>
                    </a:lnTo>
                    <a:lnTo>
                      <a:pt x="14" y="10"/>
                    </a:lnTo>
                    <a:lnTo>
                      <a:pt x="16" y="4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4" y="16"/>
                    </a:lnTo>
                  </a:path>
                </a:pathLst>
              </a:custGeom>
              <a:solidFill>
                <a:srgbClr val="1919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81" name="Freeform 28"/>
              <p:cNvSpPr>
                <a:spLocks/>
              </p:cNvSpPr>
              <p:nvPr/>
            </p:nvSpPr>
            <p:spPr bwMode="auto">
              <a:xfrm>
                <a:off x="952" y="2351"/>
                <a:ext cx="1676" cy="439"/>
              </a:xfrm>
              <a:custGeom>
                <a:avLst/>
                <a:gdLst>
                  <a:gd name="T0" fmla="*/ 3 w 1676"/>
                  <a:gd name="T1" fmla="*/ 438 h 439"/>
                  <a:gd name="T2" fmla="*/ 3 w 1676"/>
                  <a:gd name="T3" fmla="*/ 438 h 439"/>
                  <a:gd name="T4" fmla="*/ 1675 w 1676"/>
                  <a:gd name="T5" fmla="*/ 12 h 439"/>
                  <a:gd name="T6" fmla="*/ 1672 w 1676"/>
                  <a:gd name="T7" fmla="*/ 0 h 439"/>
                  <a:gd name="T8" fmla="*/ 0 w 1676"/>
                  <a:gd name="T9" fmla="*/ 426 h 439"/>
                  <a:gd name="T10" fmla="*/ 3 w 1676"/>
                  <a:gd name="T11" fmla="*/ 438 h 4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76" h="439">
                    <a:moveTo>
                      <a:pt x="3" y="438"/>
                    </a:moveTo>
                    <a:lnTo>
                      <a:pt x="3" y="438"/>
                    </a:lnTo>
                    <a:lnTo>
                      <a:pt x="1675" y="12"/>
                    </a:lnTo>
                    <a:lnTo>
                      <a:pt x="1672" y="0"/>
                    </a:lnTo>
                    <a:lnTo>
                      <a:pt x="0" y="426"/>
                    </a:lnTo>
                    <a:lnTo>
                      <a:pt x="3" y="438"/>
                    </a:lnTo>
                  </a:path>
                </a:pathLst>
              </a:custGeom>
              <a:solidFill>
                <a:srgbClr val="1919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82" name="Freeform 29"/>
              <p:cNvSpPr>
                <a:spLocks/>
              </p:cNvSpPr>
              <p:nvPr/>
            </p:nvSpPr>
            <p:spPr bwMode="auto">
              <a:xfrm>
                <a:off x="928" y="2782"/>
                <a:ext cx="17" cy="17"/>
              </a:xfrm>
              <a:custGeom>
                <a:avLst/>
                <a:gdLst>
                  <a:gd name="T0" fmla="*/ 0 w 17"/>
                  <a:gd name="T1" fmla="*/ 6 h 17"/>
                  <a:gd name="T2" fmla="*/ 0 w 17"/>
                  <a:gd name="T3" fmla="*/ 6 h 17"/>
                  <a:gd name="T4" fmla="*/ 3 w 17"/>
                  <a:gd name="T5" fmla="*/ 11 h 17"/>
                  <a:gd name="T6" fmla="*/ 7 w 17"/>
                  <a:gd name="T7" fmla="*/ 16 h 17"/>
                  <a:gd name="T8" fmla="*/ 11 w 17"/>
                  <a:gd name="T9" fmla="*/ 16 h 17"/>
                  <a:gd name="T10" fmla="*/ 16 w 17"/>
                  <a:gd name="T11" fmla="*/ 16 h 17"/>
                  <a:gd name="T12" fmla="*/ 14 w 17"/>
                  <a:gd name="T13" fmla="*/ 4 h 17"/>
                  <a:gd name="T14" fmla="*/ 12 w 17"/>
                  <a:gd name="T15" fmla="*/ 4 h 17"/>
                  <a:gd name="T16" fmla="*/ 10 w 17"/>
                  <a:gd name="T17" fmla="*/ 4 h 17"/>
                  <a:gd name="T18" fmla="*/ 8 w 17"/>
                  <a:gd name="T19" fmla="*/ 2 h 17"/>
                  <a:gd name="T20" fmla="*/ 6 w 17"/>
                  <a:gd name="T21" fmla="*/ 0 h 17"/>
                  <a:gd name="T22" fmla="*/ 7 w 17"/>
                  <a:gd name="T23" fmla="*/ 0 h 17"/>
                  <a:gd name="T24" fmla="*/ 0 w 17"/>
                  <a:gd name="T25" fmla="*/ 6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" h="17">
                    <a:moveTo>
                      <a:pt x="0" y="6"/>
                    </a:moveTo>
                    <a:lnTo>
                      <a:pt x="0" y="6"/>
                    </a:lnTo>
                    <a:lnTo>
                      <a:pt x="3" y="11"/>
                    </a:lnTo>
                    <a:lnTo>
                      <a:pt x="7" y="16"/>
                    </a:lnTo>
                    <a:lnTo>
                      <a:pt x="11" y="16"/>
                    </a:lnTo>
                    <a:lnTo>
                      <a:pt x="16" y="16"/>
                    </a:lnTo>
                    <a:lnTo>
                      <a:pt x="14" y="4"/>
                    </a:lnTo>
                    <a:lnTo>
                      <a:pt x="12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1919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83" name="Freeform 30"/>
              <p:cNvSpPr>
                <a:spLocks/>
              </p:cNvSpPr>
              <p:nvPr/>
            </p:nvSpPr>
            <p:spPr bwMode="auto">
              <a:xfrm>
                <a:off x="209" y="1509"/>
                <a:ext cx="722" cy="1271"/>
              </a:xfrm>
              <a:custGeom>
                <a:avLst/>
                <a:gdLst>
                  <a:gd name="T0" fmla="*/ 0 w 722"/>
                  <a:gd name="T1" fmla="*/ 5 h 1271"/>
                  <a:gd name="T2" fmla="*/ 0 w 722"/>
                  <a:gd name="T3" fmla="*/ 7 h 1271"/>
                  <a:gd name="T4" fmla="*/ 709 w 722"/>
                  <a:gd name="T5" fmla="*/ 1270 h 1271"/>
                  <a:gd name="T6" fmla="*/ 721 w 722"/>
                  <a:gd name="T7" fmla="*/ 1263 h 1271"/>
                  <a:gd name="T8" fmla="*/ 10 w 722"/>
                  <a:gd name="T9" fmla="*/ 0 h 1271"/>
                  <a:gd name="T10" fmla="*/ 0 w 722"/>
                  <a:gd name="T11" fmla="*/ 5 h 12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22" h="1271">
                    <a:moveTo>
                      <a:pt x="0" y="5"/>
                    </a:moveTo>
                    <a:lnTo>
                      <a:pt x="0" y="7"/>
                    </a:lnTo>
                    <a:lnTo>
                      <a:pt x="709" y="1270"/>
                    </a:lnTo>
                    <a:lnTo>
                      <a:pt x="721" y="1263"/>
                    </a:lnTo>
                    <a:lnTo>
                      <a:pt x="10" y="0"/>
                    </a:lnTo>
                    <a:lnTo>
                      <a:pt x="0" y="5"/>
                    </a:lnTo>
                  </a:path>
                </a:pathLst>
              </a:custGeom>
              <a:solidFill>
                <a:srgbClr val="1919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84" name="Freeform 31"/>
              <p:cNvSpPr>
                <a:spLocks/>
              </p:cNvSpPr>
              <p:nvPr/>
            </p:nvSpPr>
            <p:spPr bwMode="auto">
              <a:xfrm>
                <a:off x="207" y="1493"/>
                <a:ext cx="17" cy="17"/>
              </a:xfrm>
              <a:custGeom>
                <a:avLst/>
                <a:gdLst>
                  <a:gd name="T0" fmla="*/ 12 w 17"/>
                  <a:gd name="T1" fmla="*/ 0 h 17"/>
                  <a:gd name="T2" fmla="*/ 12 w 17"/>
                  <a:gd name="T3" fmla="*/ 0 h 17"/>
                  <a:gd name="T4" fmla="*/ 6 w 17"/>
                  <a:gd name="T5" fmla="*/ 2 h 17"/>
                  <a:gd name="T6" fmla="*/ 0 w 17"/>
                  <a:gd name="T7" fmla="*/ 6 h 17"/>
                  <a:gd name="T8" fmla="*/ 0 w 17"/>
                  <a:gd name="T9" fmla="*/ 12 h 17"/>
                  <a:gd name="T10" fmla="*/ 3 w 17"/>
                  <a:gd name="T11" fmla="*/ 16 h 17"/>
                  <a:gd name="T12" fmla="*/ 12 w 17"/>
                  <a:gd name="T13" fmla="*/ 12 h 17"/>
                  <a:gd name="T14" fmla="*/ 9 w 17"/>
                  <a:gd name="T15" fmla="*/ 10 h 17"/>
                  <a:gd name="T16" fmla="*/ 12 w 17"/>
                  <a:gd name="T17" fmla="*/ 9 h 17"/>
                  <a:gd name="T18" fmla="*/ 16 w 17"/>
                  <a:gd name="T19" fmla="*/ 8 h 17"/>
                  <a:gd name="T20" fmla="*/ 12 w 17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" h="17">
                    <a:moveTo>
                      <a:pt x="12" y="0"/>
                    </a:moveTo>
                    <a:lnTo>
                      <a:pt x="12" y="0"/>
                    </a:lnTo>
                    <a:lnTo>
                      <a:pt x="6" y="2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6"/>
                    </a:lnTo>
                    <a:lnTo>
                      <a:pt x="12" y="12"/>
                    </a:lnTo>
                    <a:lnTo>
                      <a:pt x="9" y="10"/>
                    </a:lnTo>
                    <a:lnTo>
                      <a:pt x="12" y="9"/>
                    </a:lnTo>
                    <a:lnTo>
                      <a:pt x="16" y="8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1919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85" name="Rectangle 32"/>
              <p:cNvSpPr>
                <a:spLocks noChangeArrowheads="1"/>
              </p:cNvSpPr>
              <p:nvPr/>
            </p:nvSpPr>
            <p:spPr bwMode="auto">
              <a:xfrm>
                <a:off x="1494" y="748"/>
                <a:ext cx="261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2900" b="1">
                    <a:latin typeface="TimesET"/>
                  </a:rPr>
                  <a:t>n</a:t>
                </a:r>
              </a:p>
            </p:txBody>
          </p:sp>
          <p:sp>
            <p:nvSpPr>
              <p:cNvPr id="10286" name="Rectangle 33"/>
              <p:cNvSpPr>
                <a:spLocks noChangeArrowheads="1"/>
              </p:cNvSpPr>
              <p:nvPr/>
            </p:nvSpPr>
            <p:spPr bwMode="auto">
              <a:xfrm>
                <a:off x="2109" y="2139"/>
                <a:ext cx="206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3300" b="1">
                    <a:latin typeface="TimesET"/>
                  </a:rPr>
                  <a:t>t</a:t>
                </a:r>
              </a:p>
            </p:txBody>
          </p:sp>
          <p:grpSp>
            <p:nvGrpSpPr>
              <p:cNvPr id="10287" name="Group 41"/>
              <p:cNvGrpSpPr>
                <a:grpSpLocks/>
              </p:cNvGrpSpPr>
              <p:nvPr/>
            </p:nvGrpSpPr>
            <p:grpSpPr bwMode="auto">
              <a:xfrm>
                <a:off x="1380" y="828"/>
                <a:ext cx="1076" cy="1474"/>
                <a:chOff x="1380" y="828"/>
                <a:chExt cx="1076" cy="1474"/>
              </a:xfrm>
            </p:grpSpPr>
            <p:sp>
              <p:nvSpPr>
                <p:cNvPr id="10301" name="Freeform 34"/>
                <p:cNvSpPr>
                  <a:spLocks/>
                </p:cNvSpPr>
                <p:nvPr/>
              </p:nvSpPr>
              <p:spPr bwMode="auto">
                <a:xfrm>
                  <a:off x="1380" y="948"/>
                  <a:ext cx="493" cy="939"/>
                </a:xfrm>
                <a:custGeom>
                  <a:avLst/>
                  <a:gdLst>
                    <a:gd name="T0" fmla="*/ 478 w 493"/>
                    <a:gd name="T1" fmla="*/ 9 h 939"/>
                    <a:gd name="T2" fmla="*/ 463 w 493"/>
                    <a:gd name="T3" fmla="*/ 0 h 939"/>
                    <a:gd name="T4" fmla="*/ 0 w 493"/>
                    <a:gd name="T5" fmla="*/ 924 h 939"/>
                    <a:gd name="T6" fmla="*/ 29 w 493"/>
                    <a:gd name="T7" fmla="*/ 938 h 939"/>
                    <a:gd name="T8" fmla="*/ 492 w 493"/>
                    <a:gd name="T9" fmla="*/ 15 h 939"/>
                    <a:gd name="T10" fmla="*/ 478 w 493"/>
                    <a:gd name="T11" fmla="*/ 9 h 93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93" h="939">
                      <a:moveTo>
                        <a:pt x="478" y="9"/>
                      </a:moveTo>
                      <a:lnTo>
                        <a:pt x="463" y="0"/>
                      </a:lnTo>
                      <a:lnTo>
                        <a:pt x="0" y="924"/>
                      </a:lnTo>
                      <a:lnTo>
                        <a:pt x="29" y="938"/>
                      </a:lnTo>
                      <a:lnTo>
                        <a:pt x="492" y="15"/>
                      </a:lnTo>
                      <a:lnTo>
                        <a:pt x="478" y="9"/>
                      </a:lnTo>
                    </a:path>
                  </a:pathLst>
                </a:custGeom>
                <a:solidFill>
                  <a:srgbClr val="CF0E30"/>
                </a:solidFill>
                <a:ln w="12700" cap="rnd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302" name="Freeform 35"/>
                <p:cNvSpPr>
                  <a:spLocks/>
                </p:cNvSpPr>
                <p:nvPr/>
              </p:nvSpPr>
              <p:spPr bwMode="auto">
                <a:xfrm>
                  <a:off x="1783" y="828"/>
                  <a:ext cx="146" cy="170"/>
                </a:xfrm>
                <a:custGeom>
                  <a:avLst/>
                  <a:gdLst>
                    <a:gd name="T0" fmla="*/ 138 w 146"/>
                    <a:gd name="T1" fmla="*/ 0 h 170"/>
                    <a:gd name="T2" fmla="*/ 0 w 146"/>
                    <a:gd name="T3" fmla="*/ 97 h 170"/>
                    <a:gd name="T4" fmla="*/ 138 w 146"/>
                    <a:gd name="T5" fmla="*/ 0 h 170"/>
                    <a:gd name="T6" fmla="*/ 145 w 146"/>
                    <a:gd name="T7" fmla="*/ 169 h 170"/>
                    <a:gd name="T8" fmla="*/ 0 w 146"/>
                    <a:gd name="T9" fmla="*/ 97 h 170"/>
                    <a:gd name="T10" fmla="*/ 138 w 146"/>
                    <a:gd name="T11" fmla="*/ 0 h 17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46" h="170">
                      <a:moveTo>
                        <a:pt x="138" y="0"/>
                      </a:moveTo>
                      <a:lnTo>
                        <a:pt x="0" y="97"/>
                      </a:lnTo>
                      <a:lnTo>
                        <a:pt x="138" y="0"/>
                      </a:lnTo>
                      <a:lnTo>
                        <a:pt x="145" y="169"/>
                      </a:lnTo>
                      <a:lnTo>
                        <a:pt x="0" y="97"/>
                      </a:lnTo>
                      <a:lnTo>
                        <a:pt x="138" y="0"/>
                      </a:lnTo>
                    </a:path>
                  </a:pathLst>
                </a:custGeom>
                <a:solidFill>
                  <a:srgbClr val="CF0E30"/>
                </a:solidFill>
                <a:ln w="12700" cap="rnd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10303" name="Group 38"/>
                <p:cNvGrpSpPr>
                  <a:grpSpLocks/>
                </p:cNvGrpSpPr>
                <p:nvPr/>
              </p:nvGrpSpPr>
              <p:grpSpPr bwMode="auto">
                <a:xfrm>
                  <a:off x="1388" y="1873"/>
                  <a:ext cx="1055" cy="429"/>
                  <a:chOff x="1388" y="1873"/>
                  <a:chExt cx="1055" cy="429"/>
                </a:xfrm>
              </p:grpSpPr>
              <p:sp>
                <p:nvSpPr>
                  <p:cNvPr id="10306" name="Freeform 36"/>
                  <p:cNvSpPr>
                    <a:spLocks/>
                  </p:cNvSpPr>
                  <p:nvPr/>
                </p:nvSpPr>
                <p:spPr bwMode="auto">
                  <a:xfrm>
                    <a:off x="1388" y="1873"/>
                    <a:ext cx="926" cy="371"/>
                  </a:xfrm>
                  <a:custGeom>
                    <a:avLst/>
                    <a:gdLst>
                      <a:gd name="T0" fmla="*/ 920 w 926"/>
                      <a:gd name="T1" fmla="*/ 355 h 371"/>
                      <a:gd name="T2" fmla="*/ 925 w 926"/>
                      <a:gd name="T3" fmla="*/ 340 h 371"/>
                      <a:gd name="T4" fmla="*/ 12 w 926"/>
                      <a:gd name="T5" fmla="*/ 0 h 371"/>
                      <a:gd name="T6" fmla="*/ 0 w 926"/>
                      <a:gd name="T7" fmla="*/ 30 h 371"/>
                      <a:gd name="T8" fmla="*/ 915 w 926"/>
                      <a:gd name="T9" fmla="*/ 370 h 371"/>
                      <a:gd name="T10" fmla="*/ 920 w 926"/>
                      <a:gd name="T11" fmla="*/ 355 h 37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926" h="371">
                        <a:moveTo>
                          <a:pt x="920" y="355"/>
                        </a:moveTo>
                        <a:lnTo>
                          <a:pt x="925" y="340"/>
                        </a:lnTo>
                        <a:lnTo>
                          <a:pt x="12" y="0"/>
                        </a:lnTo>
                        <a:lnTo>
                          <a:pt x="0" y="30"/>
                        </a:lnTo>
                        <a:lnTo>
                          <a:pt x="915" y="370"/>
                        </a:lnTo>
                        <a:lnTo>
                          <a:pt x="920" y="355"/>
                        </a:lnTo>
                      </a:path>
                    </a:pathLst>
                  </a:custGeom>
                  <a:solidFill>
                    <a:srgbClr val="CF0E30"/>
                  </a:solidFill>
                  <a:ln w="12700" cap="rnd" cmpd="sng">
                    <a:solidFill>
                      <a:schemeClr val="bg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0307" name="Freeform 37"/>
                  <p:cNvSpPr>
                    <a:spLocks/>
                  </p:cNvSpPr>
                  <p:nvPr/>
                </p:nvSpPr>
                <p:spPr bwMode="auto">
                  <a:xfrm>
                    <a:off x="2276" y="2154"/>
                    <a:ext cx="167" cy="148"/>
                  </a:xfrm>
                  <a:custGeom>
                    <a:avLst/>
                    <a:gdLst>
                      <a:gd name="T0" fmla="*/ 166 w 167"/>
                      <a:gd name="T1" fmla="*/ 126 h 148"/>
                      <a:gd name="T2" fmla="*/ 59 w 167"/>
                      <a:gd name="T3" fmla="*/ 0 h 148"/>
                      <a:gd name="T4" fmla="*/ 166 w 167"/>
                      <a:gd name="T5" fmla="*/ 126 h 148"/>
                      <a:gd name="T6" fmla="*/ 0 w 167"/>
                      <a:gd name="T7" fmla="*/ 147 h 148"/>
                      <a:gd name="T8" fmla="*/ 59 w 167"/>
                      <a:gd name="T9" fmla="*/ 0 h 148"/>
                      <a:gd name="T10" fmla="*/ 166 w 167"/>
                      <a:gd name="T11" fmla="*/ 126 h 148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167" h="148">
                        <a:moveTo>
                          <a:pt x="166" y="126"/>
                        </a:moveTo>
                        <a:lnTo>
                          <a:pt x="59" y="0"/>
                        </a:lnTo>
                        <a:lnTo>
                          <a:pt x="166" y="126"/>
                        </a:lnTo>
                        <a:lnTo>
                          <a:pt x="0" y="147"/>
                        </a:lnTo>
                        <a:lnTo>
                          <a:pt x="59" y="0"/>
                        </a:lnTo>
                        <a:lnTo>
                          <a:pt x="166" y="126"/>
                        </a:lnTo>
                      </a:path>
                    </a:pathLst>
                  </a:custGeom>
                  <a:solidFill>
                    <a:srgbClr val="CF0E30"/>
                  </a:solidFill>
                  <a:ln w="12700" cap="rnd" cmpd="sng">
                    <a:solidFill>
                      <a:schemeClr val="bg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0304" name="Freeform 39"/>
                <p:cNvSpPr>
                  <a:spLocks/>
                </p:cNvSpPr>
                <p:nvPr/>
              </p:nvSpPr>
              <p:spPr bwMode="auto">
                <a:xfrm>
                  <a:off x="1391" y="1568"/>
                  <a:ext cx="935" cy="326"/>
                </a:xfrm>
                <a:custGeom>
                  <a:avLst/>
                  <a:gdLst>
                    <a:gd name="T0" fmla="*/ 929 w 935"/>
                    <a:gd name="T1" fmla="*/ 15 h 326"/>
                    <a:gd name="T2" fmla="*/ 924 w 935"/>
                    <a:gd name="T3" fmla="*/ 0 h 326"/>
                    <a:gd name="T4" fmla="*/ 0 w 935"/>
                    <a:gd name="T5" fmla="*/ 295 h 326"/>
                    <a:gd name="T6" fmla="*/ 9 w 935"/>
                    <a:gd name="T7" fmla="*/ 325 h 326"/>
                    <a:gd name="T8" fmla="*/ 934 w 935"/>
                    <a:gd name="T9" fmla="*/ 30 h 326"/>
                    <a:gd name="T10" fmla="*/ 929 w 935"/>
                    <a:gd name="T11" fmla="*/ 15 h 32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5" h="326">
                      <a:moveTo>
                        <a:pt x="929" y="15"/>
                      </a:moveTo>
                      <a:lnTo>
                        <a:pt x="924" y="0"/>
                      </a:lnTo>
                      <a:lnTo>
                        <a:pt x="0" y="295"/>
                      </a:lnTo>
                      <a:lnTo>
                        <a:pt x="9" y="325"/>
                      </a:lnTo>
                      <a:lnTo>
                        <a:pt x="934" y="30"/>
                      </a:lnTo>
                      <a:lnTo>
                        <a:pt x="929" y="15"/>
                      </a:lnTo>
                    </a:path>
                  </a:pathLst>
                </a:custGeom>
                <a:solidFill>
                  <a:srgbClr val="CF0E30"/>
                </a:solidFill>
                <a:ln w="12700" cap="rnd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305" name="Freeform 40"/>
                <p:cNvSpPr>
                  <a:spLocks/>
                </p:cNvSpPr>
                <p:nvPr/>
              </p:nvSpPr>
              <p:spPr bwMode="auto">
                <a:xfrm>
                  <a:off x="2289" y="1508"/>
                  <a:ext cx="167" cy="152"/>
                </a:xfrm>
                <a:custGeom>
                  <a:avLst/>
                  <a:gdLst>
                    <a:gd name="T0" fmla="*/ 166 w 167"/>
                    <a:gd name="T1" fmla="*/ 29 h 152"/>
                    <a:gd name="T2" fmla="*/ 0 w 167"/>
                    <a:gd name="T3" fmla="*/ 0 h 152"/>
                    <a:gd name="T4" fmla="*/ 166 w 167"/>
                    <a:gd name="T5" fmla="*/ 29 h 152"/>
                    <a:gd name="T6" fmla="*/ 51 w 167"/>
                    <a:gd name="T7" fmla="*/ 151 h 152"/>
                    <a:gd name="T8" fmla="*/ 0 w 167"/>
                    <a:gd name="T9" fmla="*/ 0 h 152"/>
                    <a:gd name="T10" fmla="*/ 166 w 167"/>
                    <a:gd name="T11" fmla="*/ 29 h 15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67" h="152">
                      <a:moveTo>
                        <a:pt x="166" y="29"/>
                      </a:moveTo>
                      <a:lnTo>
                        <a:pt x="0" y="0"/>
                      </a:lnTo>
                      <a:lnTo>
                        <a:pt x="166" y="29"/>
                      </a:lnTo>
                      <a:lnTo>
                        <a:pt x="51" y="151"/>
                      </a:lnTo>
                      <a:lnTo>
                        <a:pt x="0" y="0"/>
                      </a:lnTo>
                      <a:lnTo>
                        <a:pt x="166" y="29"/>
                      </a:lnTo>
                    </a:path>
                  </a:pathLst>
                </a:custGeom>
                <a:solidFill>
                  <a:srgbClr val="CF0E30"/>
                </a:solidFill>
                <a:ln w="12700" cap="rnd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0288" name="Line 42"/>
              <p:cNvSpPr>
                <a:spLocks noChangeShapeType="1"/>
              </p:cNvSpPr>
              <p:nvPr/>
            </p:nvSpPr>
            <p:spPr bwMode="auto">
              <a:xfrm flipV="1">
                <a:off x="2158" y="1529"/>
                <a:ext cx="308" cy="656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89" name="Line 43"/>
              <p:cNvSpPr>
                <a:spLocks noChangeShapeType="1"/>
              </p:cNvSpPr>
              <p:nvPr/>
            </p:nvSpPr>
            <p:spPr bwMode="auto">
              <a:xfrm>
                <a:off x="1704" y="1256"/>
                <a:ext cx="773" cy="283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90" name="Rectangle 45"/>
              <p:cNvSpPr>
                <a:spLocks noChangeArrowheads="1"/>
              </p:cNvSpPr>
              <p:nvPr/>
            </p:nvSpPr>
            <p:spPr bwMode="auto">
              <a:xfrm>
                <a:off x="2283" y="957"/>
                <a:ext cx="117" cy="4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3700" b="1"/>
              </a:p>
            </p:txBody>
          </p:sp>
          <p:sp>
            <p:nvSpPr>
              <p:cNvPr id="10291" name="Freeform 47"/>
              <p:cNvSpPr>
                <a:spLocks/>
              </p:cNvSpPr>
              <p:nvPr/>
            </p:nvSpPr>
            <p:spPr bwMode="auto">
              <a:xfrm>
                <a:off x="381" y="1457"/>
                <a:ext cx="409" cy="372"/>
              </a:xfrm>
              <a:custGeom>
                <a:avLst/>
                <a:gdLst>
                  <a:gd name="T0" fmla="*/ 225 w 409"/>
                  <a:gd name="T1" fmla="*/ 0 h 372"/>
                  <a:gd name="T2" fmla="*/ 264 w 409"/>
                  <a:gd name="T3" fmla="*/ 8 h 372"/>
                  <a:gd name="T4" fmla="*/ 300 w 409"/>
                  <a:gd name="T5" fmla="*/ 22 h 372"/>
                  <a:gd name="T6" fmla="*/ 333 w 409"/>
                  <a:gd name="T7" fmla="*/ 42 h 372"/>
                  <a:gd name="T8" fmla="*/ 362 w 409"/>
                  <a:gd name="T9" fmla="*/ 67 h 372"/>
                  <a:gd name="T10" fmla="*/ 382 w 409"/>
                  <a:gd name="T11" fmla="*/ 97 h 372"/>
                  <a:gd name="T12" fmla="*/ 399 w 409"/>
                  <a:gd name="T13" fmla="*/ 131 h 372"/>
                  <a:gd name="T14" fmla="*/ 406 w 409"/>
                  <a:gd name="T15" fmla="*/ 166 h 372"/>
                  <a:gd name="T16" fmla="*/ 406 w 409"/>
                  <a:gd name="T17" fmla="*/ 205 h 372"/>
                  <a:gd name="T18" fmla="*/ 399 w 409"/>
                  <a:gd name="T19" fmla="*/ 240 h 372"/>
                  <a:gd name="T20" fmla="*/ 382 w 409"/>
                  <a:gd name="T21" fmla="*/ 274 h 372"/>
                  <a:gd name="T22" fmla="*/ 362 w 409"/>
                  <a:gd name="T23" fmla="*/ 304 h 372"/>
                  <a:gd name="T24" fmla="*/ 333 w 409"/>
                  <a:gd name="T25" fmla="*/ 329 h 372"/>
                  <a:gd name="T26" fmla="*/ 300 w 409"/>
                  <a:gd name="T27" fmla="*/ 349 h 372"/>
                  <a:gd name="T28" fmla="*/ 264 w 409"/>
                  <a:gd name="T29" fmla="*/ 363 h 372"/>
                  <a:gd name="T30" fmla="*/ 225 w 409"/>
                  <a:gd name="T31" fmla="*/ 371 h 372"/>
                  <a:gd name="T32" fmla="*/ 182 w 409"/>
                  <a:gd name="T33" fmla="*/ 371 h 372"/>
                  <a:gd name="T34" fmla="*/ 142 w 409"/>
                  <a:gd name="T35" fmla="*/ 363 h 372"/>
                  <a:gd name="T36" fmla="*/ 106 w 409"/>
                  <a:gd name="T37" fmla="*/ 349 h 372"/>
                  <a:gd name="T38" fmla="*/ 74 w 409"/>
                  <a:gd name="T39" fmla="*/ 329 h 372"/>
                  <a:gd name="T40" fmla="*/ 46 w 409"/>
                  <a:gd name="T41" fmla="*/ 304 h 372"/>
                  <a:gd name="T42" fmla="*/ 24 w 409"/>
                  <a:gd name="T43" fmla="*/ 274 h 372"/>
                  <a:gd name="T44" fmla="*/ 9 w 409"/>
                  <a:gd name="T45" fmla="*/ 240 h 372"/>
                  <a:gd name="T46" fmla="*/ 0 w 409"/>
                  <a:gd name="T47" fmla="*/ 205 h 372"/>
                  <a:gd name="T48" fmla="*/ 0 w 409"/>
                  <a:gd name="T49" fmla="*/ 166 h 372"/>
                  <a:gd name="T50" fmla="*/ 9 w 409"/>
                  <a:gd name="T51" fmla="*/ 131 h 372"/>
                  <a:gd name="T52" fmla="*/ 24 w 409"/>
                  <a:gd name="T53" fmla="*/ 97 h 372"/>
                  <a:gd name="T54" fmla="*/ 46 w 409"/>
                  <a:gd name="T55" fmla="*/ 67 h 372"/>
                  <a:gd name="T56" fmla="*/ 74 w 409"/>
                  <a:gd name="T57" fmla="*/ 42 h 372"/>
                  <a:gd name="T58" fmla="*/ 106 w 409"/>
                  <a:gd name="T59" fmla="*/ 22 h 372"/>
                  <a:gd name="T60" fmla="*/ 142 w 409"/>
                  <a:gd name="T61" fmla="*/ 8 h 372"/>
                  <a:gd name="T62" fmla="*/ 182 w 409"/>
                  <a:gd name="T63" fmla="*/ 0 h 37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409" h="372">
                    <a:moveTo>
                      <a:pt x="204" y="0"/>
                    </a:moveTo>
                    <a:lnTo>
                      <a:pt x="225" y="0"/>
                    </a:lnTo>
                    <a:lnTo>
                      <a:pt x="245" y="3"/>
                    </a:lnTo>
                    <a:lnTo>
                      <a:pt x="264" y="8"/>
                    </a:lnTo>
                    <a:lnTo>
                      <a:pt x="283" y="15"/>
                    </a:lnTo>
                    <a:lnTo>
                      <a:pt x="300" y="22"/>
                    </a:lnTo>
                    <a:lnTo>
                      <a:pt x="317" y="32"/>
                    </a:lnTo>
                    <a:lnTo>
                      <a:pt x="333" y="42"/>
                    </a:lnTo>
                    <a:lnTo>
                      <a:pt x="348" y="54"/>
                    </a:lnTo>
                    <a:lnTo>
                      <a:pt x="362" y="67"/>
                    </a:lnTo>
                    <a:lnTo>
                      <a:pt x="374" y="82"/>
                    </a:lnTo>
                    <a:lnTo>
                      <a:pt x="382" y="97"/>
                    </a:lnTo>
                    <a:lnTo>
                      <a:pt x="391" y="114"/>
                    </a:lnTo>
                    <a:lnTo>
                      <a:pt x="399" y="131"/>
                    </a:lnTo>
                    <a:lnTo>
                      <a:pt x="405" y="149"/>
                    </a:lnTo>
                    <a:lnTo>
                      <a:pt x="406" y="166"/>
                    </a:lnTo>
                    <a:lnTo>
                      <a:pt x="408" y="186"/>
                    </a:lnTo>
                    <a:lnTo>
                      <a:pt x="406" y="205"/>
                    </a:lnTo>
                    <a:lnTo>
                      <a:pt x="405" y="223"/>
                    </a:lnTo>
                    <a:lnTo>
                      <a:pt x="399" y="240"/>
                    </a:lnTo>
                    <a:lnTo>
                      <a:pt x="391" y="259"/>
                    </a:lnTo>
                    <a:lnTo>
                      <a:pt x="382" y="274"/>
                    </a:lnTo>
                    <a:lnTo>
                      <a:pt x="374" y="290"/>
                    </a:lnTo>
                    <a:lnTo>
                      <a:pt x="362" y="304"/>
                    </a:lnTo>
                    <a:lnTo>
                      <a:pt x="348" y="317"/>
                    </a:lnTo>
                    <a:lnTo>
                      <a:pt x="333" y="329"/>
                    </a:lnTo>
                    <a:lnTo>
                      <a:pt x="317" y="339"/>
                    </a:lnTo>
                    <a:lnTo>
                      <a:pt x="300" y="349"/>
                    </a:lnTo>
                    <a:lnTo>
                      <a:pt x="283" y="358"/>
                    </a:lnTo>
                    <a:lnTo>
                      <a:pt x="264" y="363"/>
                    </a:lnTo>
                    <a:lnTo>
                      <a:pt x="245" y="368"/>
                    </a:lnTo>
                    <a:lnTo>
                      <a:pt x="225" y="371"/>
                    </a:lnTo>
                    <a:lnTo>
                      <a:pt x="204" y="371"/>
                    </a:lnTo>
                    <a:lnTo>
                      <a:pt x="182" y="371"/>
                    </a:lnTo>
                    <a:lnTo>
                      <a:pt x="163" y="368"/>
                    </a:lnTo>
                    <a:lnTo>
                      <a:pt x="142" y="363"/>
                    </a:lnTo>
                    <a:lnTo>
                      <a:pt x="123" y="358"/>
                    </a:lnTo>
                    <a:lnTo>
                      <a:pt x="106" y="349"/>
                    </a:lnTo>
                    <a:lnTo>
                      <a:pt x="91" y="339"/>
                    </a:lnTo>
                    <a:lnTo>
                      <a:pt x="74" y="329"/>
                    </a:lnTo>
                    <a:lnTo>
                      <a:pt x="60" y="317"/>
                    </a:lnTo>
                    <a:lnTo>
                      <a:pt x="46" y="304"/>
                    </a:lnTo>
                    <a:lnTo>
                      <a:pt x="34" y="290"/>
                    </a:lnTo>
                    <a:lnTo>
                      <a:pt x="24" y="274"/>
                    </a:lnTo>
                    <a:lnTo>
                      <a:pt x="15" y="259"/>
                    </a:lnTo>
                    <a:lnTo>
                      <a:pt x="9" y="240"/>
                    </a:lnTo>
                    <a:lnTo>
                      <a:pt x="3" y="223"/>
                    </a:lnTo>
                    <a:lnTo>
                      <a:pt x="0" y="205"/>
                    </a:lnTo>
                    <a:lnTo>
                      <a:pt x="0" y="186"/>
                    </a:lnTo>
                    <a:lnTo>
                      <a:pt x="0" y="166"/>
                    </a:lnTo>
                    <a:lnTo>
                      <a:pt x="3" y="149"/>
                    </a:lnTo>
                    <a:lnTo>
                      <a:pt x="9" y="131"/>
                    </a:lnTo>
                    <a:lnTo>
                      <a:pt x="15" y="114"/>
                    </a:lnTo>
                    <a:lnTo>
                      <a:pt x="24" y="97"/>
                    </a:lnTo>
                    <a:lnTo>
                      <a:pt x="34" y="82"/>
                    </a:lnTo>
                    <a:lnTo>
                      <a:pt x="46" y="67"/>
                    </a:lnTo>
                    <a:lnTo>
                      <a:pt x="60" y="54"/>
                    </a:lnTo>
                    <a:lnTo>
                      <a:pt x="74" y="42"/>
                    </a:lnTo>
                    <a:lnTo>
                      <a:pt x="91" y="32"/>
                    </a:lnTo>
                    <a:lnTo>
                      <a:pt x="106" y="22"/>
                    </a:lnTo>
                    <a:lnTo>
                      <a:pt x="123" y="15"/>
                    </a:lnTo>
                    <a:lnTo>
                      <a:pt x="142" y="8"/>
                    </a:lnTo>
                    <a:lnTo>
                      <a:pt x="163" y="3"/>
                    </a:lnTo>
                    <a:lnTo>
                      <a:pt x="182" y="0"/>
                    </a:lnTo>
                    <a:lnTo>
                      <a:pt x="204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92" name="Freeform 48"/>
              <p:cNvSpPr>
                <a:spLocks/>
              </p:cNvSpPr>
              <p:nvPr/>
            </p:nvSpPr>
            <p:spPr bwMode="auto">
              <a:xfrm>
                <a:off x="589" y="1451"/>
                <a:ext cx="209" cy="189"/>
              </a:xfrm>
              <a:custGeom>
                <a:avLst/>
                <a:gdLst>
                  <a:gd name="T0" fmla="*/ 208 w 209"/>
                  <a:gd name="T1" fmla="*/ 188 h 189"/>
                  <a:gd name="T2" fmla="*/ 208 w 209"/>
                  <a:gd name="T3" fmla="*/ 188 h 189"/>
                  <a:gd name="T4" fmla="*/ 206 w 209"/>
                  <a:gd name="T5" fmla="*/ 168 h 189"/>
                  <a:gd name="T6" fmla="*/ 203 w 209"/>
                  <a:gd name="T7" fmla="*/ 150 h 189"/>
                  <a:gd name="T8" fmla="*/ 198 w 209"/>
                  <a:gd name="T9" fmla="*/ 132 h 189"/>
                  <a:gd name="T10" fmla="*/ 191 w 209"/>
                  <a:gd name="T11" fmla="*/ 114 h 189"/>
                  <a:gd name="T12" fmla="*/ 183 w 209"/>
                  <a:gd name="T13" fmla="*/ 98 h 189"/>
                  <a:gd name="T14" fmla="*/ 171 w 209"/>
                  <a:gd name="T15" fmla="*/ 83 h 189"/>
                  <a:gd name="T16" fmla="*/ 159 w 209"/>
                  <a:gd name="T17" fmla="*/ 69 h 189"/>
                  <a:gd name="T18" fmla="*/ 145 w 209"/>
                  <a:gd name="T19" fmla="*/ 56 h 189"/>
                  <a:gd name="T20" fmla="*/ 132 w 209"/>
                  <a:gd name="T21" fmla="*/ 43 h 189"/>
                  <a:gd name="T22" fmla="*/ 115 w 209"/>
                  <a:gd name="T23" fmla="*/ 33 h 189"/>
                  <a:gd name="T24" fmla="*/ 98 w 209"/>
                  <a:gd name="T25" fmla="*/ 23 h 189"/>
                  <a:gd name="T26" fmla="*/ 79 w 209"/>
                  <a:gd name="T27" fmla="*/ 15 h 189"/>
                  <a:gd name="T28" fmla="*/ 61 w 209"/>
                  <a:gd name="T29" fmla="*/ 10 h 189"/>
                  <a:gd name="T30" fmla="*/ 41 w 209"/>
                  <a:gd name="T31" fmla="*/ 5 h 189"/>
                  <a:gd name="T32" fmla="*/ 20 w 209"/>
                  <a:gd name="T33" fmla="*/ 2 h 189"/>
                  <a:gd name="T34" fmla="*/ 0 w 209"/>
                  <a:gd name="T35" fmla="*/ 0 h 189"/>
                  <a:gd name="T36" fmla="*/ 0 w 209"/>
                  <a:gd name="T37" fmla="*/ 13 h 189"/>
                  <a:gd name="T38" fmla="*/ 19 w 209"/>
                  <a:gd name="T39" fmla="*/ 13 h 189"/>
                  <a:gd name="T40" fmla="*/ 39 w 209"/>
                  <a:gd name="T41" fmla="*/ 15 h 189"/>
                  <a:gd name="T42" fmla="*/ 57 w 209"/>
                  <a:gd name="T43" fmla="*/ 20 h 189"/>
                  <a:gd name="T44" fmla="*/ 74 w 209"/>
                  <a:gd name="T45" fmla="*/ 26 h 189"/>
                  <a:gd name="T46" fmla="*/ 93 w 209"/>
                  <a:gd name="T47" fmla="*/ 34 h 189"/>
                  <a:gd name="T48" fmla="*/ 108 w 209"/>
                  <a:gd name="T49" fmla="*/ 43 h 189"/>
                  <a:gd name="T50" fmla="*/ 123 w 209"/>
                  <a:gd name="T51" fmla="*/ 52 h 189"/>
                  <a:gd name="T52" fmla="*/ 139 w 209"/>
                  <a:gd name="T53" fmla="*/ 64 h 189"/>
                  <a:gd name="T54" fmla="*/ 151 w 209"/>
                  <a:gd name="T55" fmla="*/ 77 h 189"/>
                  <a:gd name="T56" fmla="*/ 162 w 209"/>
                  <a:gd name="T57" fmla="*/ 90 h 189"/>
                  <a:gd name="T58" fmla="*/ 171 w 209"/>
                  <a:gd name="T59" fmla="*/ 105 h 189"/>
                  <a:gd name="T60" fmla="*/ 179 w 209"/>
                  <a:gd name="T61" fmla="*/ 119 h 189"/>
                  <a:gd name="T62" fmla="*/ 186 w 209"/>
                  <a:gd name="T63" fmla="*/ 136 h 189"/>
                  <a:gd name="T64" fmla="*/ 191 w 209"/>
                  <a:gd name="T65" fmla="*/ 152 h 189"/>
                  <a:gd name="T66" fmla="*/ 194 w 209"/>
                  <a:gd name="T67" fmla="*/ 170 h 189"/>
                  <a:gd name="T68" fmla="*/ 194 w 209"/>
                  <a:gd name="T69" fmla="*/ 188 h 189"/>
                  <a:gd name="T70" fmla="*/ 208 w 209"/>
                  <a:gd name="T71" fmla="*/ 188 h 18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09" h="189">
                    <a:moveTo>
                      <a:pt x="208" y="188"/>
                    </a:moveTo>
                    <a:lnTo>
                      <a:pt x="208" y="188"/>
                    </a:lnTo>
                    <a:lnTo>
                      <a:pt x="206" y="168"/>
                    </a:lnTo>
                    <a:lnTo>
                      <a:pt x="203" y="150"/>
                    </a:lnTo>
                    <a:lnTo>
                      <a:pt x="198" y="132"/>
                    </a:lnTo>
                    <a:lnTo>
                      <a:pt x="191" y="114"/>
                    </a:lnTo>
                    <a:lnTo>
                      <a:pt x="183" y="98"/>
                    </a:lnTo>
                    <a:lnTo>
                      <a:pt x="171" y="83"/>
                    </a:lnTo>
                    <a:lnTo>
                      <a:pt x="159" y="69"/>
                    </a:lnTo>
                    <a:lnTo>
                      <a:pt x="145" y="56"/>
                    </a:lnTo>
                    <a:lnTo>
                      <a:pt x="132" y="43"/>
                    </a:lnTo>
                    <a:lnTo>
                      <a:pt x="115" y="33"/>
                    </a:lnTo>
                    <a:lnTo>
                      <a:pt x="98" y="23"/>
                    </a:lnTo>
                    <a:lnTo>
                      <a:pt x="79" y="15"/>
                    </a:lnTo>
                    <a:lnTo>
                      <a:pt x="61" y="10"/>
                    </a:lnTo>
                    <a:lnTo>
                      <a:pt x="41" y="5"/>
                    </a:lnTo>
                    <a:lnTo>
                      <a:pt x="20" y="2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19" y="13"/>
                    </a:lnTo>
                    <a:lnTo>
                      <a:pt x="39" y="15"/>
                    </a:lnTo>
                    <a:lnTo>
                      <a:pt x="57" y="20"/>
                    </a:lnTo>
                    <a:lnTo>
                      <a:pt x="74" y="26"/>
                    </a:lnTo>
                    <a:lnTo>
                      <a:pt x="93" y="34"/>
                    </a:lnTo>
                    <a:lnTo>
                      <a:pt x="108" y="43"/>
                    </a:lnTo>
                    <a:lnTo>
                      <a:pt x="123" y="52"/>
                    </a:lnTo>
                    <a:lnTo>
                      <a:pt x="139" y="64"/>
                    </a:lnTo>
                    <a:lnTo>
                      <a:pt x="151" y="77"/>
                    </a:lnTo>
                    <a:lnTo>
                      <a:pt x="162" y="90"/>
                    </a:lnTo>
                    <a:lnTo>
                      <a:pt x="171" y="105"/>
                    </a:lnTo>
                    <a:lnTo>
                      <a:pt x="179" y="119"/>
                    </a:lnTo>
                    <a:lnTo>
                      <a:pt x="186" y="136"/>
                    </a:lnTo>
                    <a:lnTo>
                      <a:pt x="191" y="152"/>
                    </a:lnTo>
                    <a:lnTo>
                      <a:pt x="194" y="170"/>
                    </a:lnTo>
                    <a:lnTo>
                      <a:pt x="194" y="188"/>
                    </a:lnTo>
                    <a:lnTo>
                      <a:pt x="208" y="188"/>
                    </a:lnTo>
                  </a:path>
                </a:pathLst>
              </a:custGeom>
              <a:solidFill>
                <a:srgbClr val="1919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93" name="Freeform 49"/>
              <p:cNvSpPr>
                <a:spLocks/>
              </p:cNvSpPr>
              <p:nvPr/>
            </p:nvSpPr>
            <p:spPr bwMode="auto">
              <a:xfrm>
                <a:off x="589" y="1649"/>
                <a:ext cx="209" cy="188"/>
              </a:xfrm>
              <a:custGeom>
                <a:avLst/>
                <a:gdLst>
                  <a:gd name="T0" fmla="*/ 0 w 209"/>
                  <a:gd name="T1" fmla="*/ 187 h 188"/>
                  <a:gd name="T2" fmla="*/ 0 w 209"/>
                  <a:gd name="T3" fmla="*/ 187 h 188"/>
                  <a:gd name="T4" fmla="*/ 20 w 209"/>
                  <a:gd name="T5" fmla="*/ 185 h 188"/>
                  <a:gd name="T6" fmla="*/ 41 w 209"/>
                  <a:gd name="T7" fmla="*/ 182 h 188"/>
                  <a:gd name="T8" fmla="*/ 61 w 209"/>
                  <a:gd name="T9" fmla="*/ 177 h 188"/>
                  <a:gd name="T10" fmla="*/ 79 w 209"/>
                  <a:gd name="T11" fmla="*/ 172 h 188"/>
                  <a:gd name="T12" fmla="*/ 98 w 209"/>
                  <a:gd name="T13" fmla="*/ 164 h 188"/>
                  <a:gd name="T14" fmla="*/ 115 w 209"/>
                  <a:gd name="T15" fmla="*/ 154 h 188"/>
                  <a:gd name="T16" fmla="*/ 132 w 209"/>
                  <a:gd name="T17" fmla="*/ 144 h 188"/>
                  <a:gd name="T18" fmla="*/ 145 w 209"/>
                  <a:gd name="T19" fmla="*/ 131 h 188"/>
                  <a:gd name="T20" fmla="*/ 159 w 209"/>
                  <a:gd name="T21" fmla="*/ 118 h 188"/>
                  <a:gd name="T22" fmla="*/ 171 w 209"/>
                  <a:gd name="T23" fmla="*/ 103 h 188"/>
                  <a:gd name="T24" fmla="*/ 183 w 209"/>
                  <a:gd name="T25" fmla="*/ 89 h 188"/>
                  <a:gd name="T26" fmla="*/ 191 w 209"/>
                  <a:gd name="T27" fmla="*/ 72 h 188"/>
                  <a:gd name="T28" fmla="*/ 198 w 209"/>
                  <a:gd name="T29" fmla="*/ 54 h 188"/>
                  <a:gd name="T30" fmla="*/ 203 w 209"/>
                  <a:gd name="T31" fmla="*/ 38 h 188"/>
                  <a:gd name="T32" fmla="*/ 206 w 209"/>
                  <a:gd name="T33" fmla="*/ 20 h 188"/>
                  <a:gd name="T34" fmla="*/ 208 w 209"/>
                  <a:gd name="T35" fmla="*/ 0 h 188"/>
                  <a:gd name="T36" fmla="*/ 194 w 209"/>
                  <a:gd name="T37" fmla="*/ 0 h 188"/>
                  <a:gd name="T38" fmla="*/ 194 w 209"/>
                  <a:gd name="T39" fmla="*/ 18 h 188"/>
                  <a:gd name="T40" fmla="*/ 191 w 209"/>
                  <a:gd name="T41" fmla="*/ 34 h 188"/>
                  <a:gd name="T42" fmla="*/ 186 w 209"/>
                  <a:gd name="T43" fmla="*/ 51 h 188"/>
                  <a:gd name="T44" fmla="*/ 179 w 209"/>
                  <a:gd name="T45" fmla="*/ 67 h 188"/>
                  <a:gd name="T46" fmla="*/ 171 w 209"/>
                  <a:gd name="T47" fmla="*/ 82 h 188"/>
                  <a:gd name="T48" fmla="*/ 162 w 209"/>
                  <a:gd name="T49" fmla="*/ 98 h 188"/>
                  <a:gd name="T50" fmla="*/ 151 w 209"/>
                  <a:gd name="T51" fmla="*/ 112 h 188"/>
                  <a:gd name="T52" fmla="*/ 139 w 209"/>
                  <a:gd name="T53" fmla="*/ 123 h 188"/>
                  <a:gd name="T54" fmla="*/ 123 w 209"/>
                  <a:gd name="T55" fmla="*/ 135 h 188"/>
                  <a:gd name="T56" fmla="*/ 108 w 209"/>
                  <a:gd name="T57" fmla="*/ 144 h 188"/>
                  <a:gd name="T58" fmla="*/ 93 w 209"/>
                  <a:gd name="T59" fmla="*/ 154 h 188"/>
                  <a:gd name="T60" fmla="*/ 74 w 209"/>
                  <a:gd name="T61" fmla="*/ 161 h 188"/>
                  <a:gd name="T62" fmla="*/ 57 w 209"/>
                  <a:gd name="T63" fmla="*/ 167 h 188"/>
                  <a:gd name="T64" fmla="*/ 39 w 209"/>
                  <a:gd name="T65" fmla="*/ 171 h 188"/>
                  <a:gd name="T66" fmla="*/ 19 w 209"/>
                  <a:gd name="T67" fmla="*/ 174 h 188"/>
                  <a:gd name="T68" fmla="*/ 0 w 209"/>
                  <a:gd name="T69" fmla="*/ 174 h 188"/>
                  <a:gd name="T70" fmla="*/ 0 w 209"/>
                  <a:gd name="T71" fmla="*/ 187 h 18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09" h="188">
                    <a:moveTo>
                      <a:pt x="0" y="187"/>
                    </a:moveTo>
                    <a:lnTo>
                      <a:pt x="0" y="187"/>
                    </a:lnTo>
                    <a:lnTo>
                      <a:pt x="20" y="185"/>
                    </a:lnTo>
                    <a:lnTo>
                      <a:pt x="41" y="182"/>
                    </a:lnTo>
                    <a:lnTo>
                      <a:pt x="61" y="177"/>
                    </a:lnTo>
                    <a:lnTo>
                      <a:pt x="79" y="172"/>
                    </a:lnTo>
                    <a:lnTo>
                      <a:pt x="98" y="164"/>
                    </a:lnTo>
                    <a:lnTo>
                      <a:pt x="115" y="154"/>
                    </a:lnTo>
                    <a:lnTo>
                      <a:pt x="132" y="144"/>
                    </a:lnTo>
                    <a:lnTo>
                      <a:pt x="145" y="131"/>
                    </a:lnTo>
                    <a:lnTo>
                      <a:pt x="159" y="118"/>
                    </a:lnTo>
                    <a:lnTo>
                      <a:pt x="171" y="103"/>
                    </a:lnTo>
                    <a:lnTo>
                      <a:pt x="183" y="89"/>
                    </a:lnTo>
                    <a:lnTo>
                      <a:pt x="191" y="72"/>
                    </a:lnTo>
                    <a:lnTo>
                      <a:pt x="198" y="54"/>
                    </a:lnTo>
                    <a:lnTo>
                      <a:pt x="203" y="38"/>
                    </a:lnTo>
                    <a:lnTo>
                      <a:pt x="206" y="20"/>
                    </a:lnTo>
                    <a:lnTo>
                      <a:pt x="208" y="0"/>
                    </a:lnTo>
                    <a:lnTo>
                      <a:pt x="194" y="0"/>
                    </a:lnTo>
                    <a:lnTo>
                      <a:pt x="194" y="18"/>
                    </a:lnTo>
                    <a:lnTo>
                      <a:pt x="191" y="34"/>
                    </a:lnTo>
                    <a:lnTo>
                      <a:pt x="186" y="51"/>
                    </a:lnTo>
                    <a:lnTo>
                      <a:pt x="179" y="67"/>
                    </a:lnTo>
                    <a:lnTo>
                      <a:pt x="171" y="82"/>
                    </a:lnTo>
                    <a:lnTo>
                      <a:pt x="162" y="98"/>
                    </a:lnTo>
                    <a:lnTo>
                      <a:pt x="151" y="112"/>
                    </a:lnTo>
                    <a:lnTo>
                      <a:pt x="139" y="123"/>
                    </a:lnTo>
                    <a:lnTo>
                      <a:pt x="123" y="135"/>
                    </a:lnTo>
                    <a:lnTo>
                      <a:pt x="108" y="144"/>
                    </a:lnTo>
                    <a:lnTo>
                      <a:pt x="93" y="154"/>
                    </a:lnTo>
                    <a:lnTo>
                      <a:pt x="74" y="161"/>
                    </a:lnTo>
                    <a:lnTo>
                      <a:pt x="57" y="167"/>
                    </a:lnTo>
                    <a:lnTo>
                      <a:pt x="39" y="171"/>
                    </a:lnTo>
                    <a:lnTo>
                      <a:pt x="19" y="174"/>
                    </a:lnTo>
                    <a:lnTo>
                      <a:pt x="0" y="174"/>
                    </a:lnTo>
                    <a:lnTo>
                      <a:pt x="0" y="187"/>
                    </a:lnTo>
                  </a:path>
                </a:pathLst>
              </a:custGeom>
              <a:solidFill>
                <a:srgbClr val="1919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94" name="Freeform 50"/>
              <p:cNvSpPr>
                <a:spLocks/>
              </p:cNvSpPr>
              <p:nvPr/>
            </p:nvSpPr>
            <p:spPr bwMode="auto">
              <a:xfrm>
                <a:off x="374" y="1649"/>
                <a:ext cx="205" cy="188"/>
              </a:xfrm>
              <a:custGeom>
                <a:avLst/>
                <a:gdLst>
                  <a:gd name="T0" fmla="*/ 0 w 205"/>
                  <a:gd name="T1" fmla="*/ 0 h 188"/>
                  <a:gd name="T2" fmla="*/ 0 w 205"/>
                  <a:gd name="T3" fmla="*/ 0 h 188"/>
                  <a:gd name="T4" fmla="*/ 2 w 205"/>
                  <a:gd name="T5" fmla="*/ 20 h 188"/>
                  <a:gd name="T6" fmla="*/ 5 w 205"/>
                  <a:gd name="T7" fmla="*/ 38 h 188"/>
                  <a:gd name="T8" fmla="*/ 10 w 205"/>
                  <a:gd name="T9" fmla="*/ 54 h 188"/>
                  <a:gd name="T10" fmla="*/ 17 w 205"/>
                  <a:gd name="T11" fmla="*/ 72 h 188"/>
                  <a:gd name="T12" fmla="*/ 25 w 205"/>
                  <a:gd name="T13" fmla="*/ 89 h 188"/>
                  <a:gd name="T14" fmla="*/ 35 w 205"/>
                  <a:gd name="T15" fmla="*/ 103 h 188"/>
                  <a:gd name="T16" fmla="*/ 46 w 205"/>
                  <a:gd name="T17" fmla="*/ 118 h 188"/>
                  <a:gd name="T18" fmla="*/ 60 w 205"/>
                  <a:gd name="T19" fmla="*/ 131 h 188"/>
                  <a:gd name="T20" fmla="*/ 75 w 205"/>
                  <a:gd name="T21" fmla="*/ 144 h 188"/>
                  <a:gd name="T22" fmla="*/ 91 w 205"/>
                  <a:gd name="T23" fmla="*/ 154 h 188"/>
                  <a:gd name="T24" fmla="*/ 108 w 205"/>
                  <a:gd name="T25" fmla="*/ 164 h 188"/>
                  <a:gd name="T26" fmla="*/ 124 w 205"/>
                  <a:gd name="T27" fmla="*/ 172 h 188"/>
                  <a:gd name="T28" fmla="*/ 143 w 205"/>
                  <a:gd name="T29" fmla="*/ 177 h 188"/>
                  <a:gd name="T30" fmla="*/ 164 w 205"/>
                  <a:gd name="T31" fmla="*/ 182 h 188"/>
                  <a:gd name="T32" fmla="*/ 182 w 205"/>
                  <a:gd name="T33" fmla="*/ 185 h 188"/>
                  <a:gd name="T34" fmla="*/ 204 w 205"/>
                  <a:gd name="T35" fmla="*/ 187 h 188"/>
                  <a:gd name="T36" fmla="*/ 204 w 205"/>
                  <a:gd name="T37" fmla="*/ 174 h 188"/>
                  <a:gd name="T38" fmla="*/ 184 w 205"/>
                  <a:gd name="T39" fmla="*/ 174 h 188"/>
                  <a:gd name="T40" fmla="*/ 164 w 205"/>
                  <a:gd name="T41" fmla="*/ 171 h 188"/>
                  <a:gd name="T42" fmla="*/ 146 w 205"/>
                  <a:gd name="T43" fmla="*/ 167 h 188"/>
                  <a:gd name="T44" fmla="*/ 129 w 205"/>
                  <a:gd name="T45" fmla="*/ 161 h 188"/>
                  <a:gd name="T46" fmla="*/ 111 w 205"/>
                  <a:gd name="T47" fmla="*/ 154 h 188"/>
                  <a:gd name="T48" fmla="*/ 96 w 205"/>
                  <a:gd name="T49" fmla="*/ 144 h 188"/>
                  <a:gd name="T50" fmla="*/ 83 w 205"/>
                  <a:gd name="T51" fmla="*/ 135 h 188"/>
                  <a:gd name="T52" fmla="*/ 68 w 205"/>
                  <a:gd name="T53" fmla="*/ 123 h 188"/>
                  <a:gd name="T54" fmla="*/ 56 w 205"/>
                  <a:gd name="T55" fmla="*/ 112 h 188"/>
                  <a:gd name="T56" fmla="*/ 45 w 205"/>
                  <a:gd name="T57" fmla="*/ 98 h 188"/>
                  <a:gd name="T58" fmla="*/ 36 w 205"/>
                  <a:gd name="T59" fmla="*/ 82 h 188"/>
                  <a:gd name="T60" fmla="*/ 28 w 205"/>
                  <a:gd name="T61" fmla="*/ 67 h 188"/>
                  <a:gd name="T62" fmla="*/ 20 w 205"/>
                  <a:gd name="T63" fmla="*/ 51 h 188"/>
                  <a:gd name="T64" fmla="*/ 15 w 205"/>
                  <a:gd name="T65" fmla="*/ 34 h 188"/>
                  <a:gd name="T66" fmla="*/ 13 w 205"/>
                  <a:gd name="T67" fmla="*/ 18 h 188"/>
                  <a:gd name="T68" fmla="*/ 13 w 205"/>
                  <a:gd name="T69" fmla="*/ 0 h 188"/>
                  <a:gd name="T70" fmla="*/ 0 w 205"/>
                  <a:gd name="T71" fmla="*/ 0 h 18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05" h="188">
                    <a:moveTo>
                      <a:pt x="0" y="0"/>
                    </a:moveTo>
                    <a:lnTo>
                      <a:pt x="0" y="0"/>
                    </a:lnTo>
                    <a:lnTo>
                      <a:pt x="2" y="20"/>
                    </a:lnTo>
                    <a:lnTo>
                      <a:pt x="5" y="38"/>
                    </a:lnTo>
                    <a:lnTo>
                      <a:pt x="10" y="54"/>
                    </a:lnTo>
                    <a:lnTo>
                      <a:pt x="17" y="72"/>
                    </a:lnTo>
                    <a:lnTo>
                      <a:pt x="25" y="89"/>
                    </a:lnTo>
                    <a:lnTo>
                      <a:pt x="35" y="103"/>
                    </a:lnTo>
                    <a:lnTo>
                      <a:pt x="46" y="118"/>
                    </a:lnTo>
                    <a:lnTo>
                      <a:pt x="60" y="131"/>
                    </a:lnTo>
                    <a:lnTo>
                      <a:pt x="75" y="144"/>
                    </a:lnTo>
                    <a:lnTo>
                      <a:pt x="91" y="154"/>
                    </a:lnTo>
                    <a:lnTo>
                      <a:pt x="108" y="164"/>
                    </a:lnTo>
                    <a:lnTo>
                      <a:pt x="124" y="172"/>
                    </a:lnTo>
                    <a:lnTo>
                      <a:pt x="143" y="177"/>
                    </a:lnTo>
                    <a:lnTo>
                      <a:pt x="164" y="182"/>
                    </a:lnTo>
                    <a:lnTo>
                      <a:pt x="182" y="185"/>
                    </a:lnTo>
                    <a:lnTo>
                      <a:pt x="204" y="187"/>
                    </a:lnTo>
                    <a:lnTo>
                      <a:pt x="204" y="174"/>
                    </a:lnTo>
                    <a:lnTo>
                      <a:pt x="184" y="174"/>
                    </a:lnTo>
                    <a:lnTo>
                      <a:pt x="164" y="171"/>
                    </a:lnTo>
                    <a:lnTo>
                      <a:pt x="146" y="167"/>
                    </a:lnTo>
                    <a:lnTo>
                      <a:pt x="129" y="161"/>
                    </a:lnTo>
                    <a:lnTo>
                      <a:pt x="111" y="154"/>
                    </a:lnTo>
                    <a:lnTo>
                      <a:pt x="96" y="144"/>
                    </a:lnTo>
                    <a:lnTo>
                      <a:pt x="83" y="135"/>
                    </a:lnTo>
                    <a:lnTo>
                      <a:pt x="68" y="123"/>
                    </a:lnTo>
                    <a:lnTo>
                      <a:pt x="56" y="112"/>
                    </a:lnTo>
                    <a:lnTo>
                      <a:pt x="45" y="98"/>
                    </a:lnTo>
                    <a:lnTo>
                      <a:pt x="36" y="82"/>
                    </a:lnTo>
                    <a:lnTo>
                      <a:pt x="28" y="67"/>
                    </a:lnTo>
                    <a:lnTo>
                      <a:pt x="20" y="51"/>
                    </a:lnTo>
                    <a:lnTo>
                      <a:pt x="15" y="34"/>
                    </a:lnTo>
                    <a:lnTo>
                      <a:pt x="13" y="18"/>
                    </a:lnTo>
                    <a:lnTo>
                      <a:pt x="13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1919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95" name="Freeform 51"/>
              <p:cNvSpPr>
                <a:spLocks/>
              </p:cNvSpPr>
              <p:nvPr/>
            </p:nvSpPr>
            <p:spPr bwMode="auto">
              <a:xfrm>
                <a:off x="374" y="1451"/>
                <a:ext cx="205" cy="189"/>
              </a:xfrm>
              <a:custGeom>
                <a:avLst/>
                <a:gdLst>
                  <a:gd name="T0" fmla="*/ 204 w 205"/>
                  <a:gd name="T1" fmla="*/ 0 h 189"/>
                  <a:gd name="T2" fmla="*/ 204 w 205"/>
                  <a:gd name="T3" fmla="*/ 0 h 189"/>
                  <a:gd name="T4" fmla="*/ 182 w 205"/>
                  <a:gd name="T5" fmla="*/ 2 h 189"/>
                  <a:gd name="T6" fmla="*/ 164 w 205"/>
                  <a:gd name="T7" fmla="*/ 5 h 189"/>
                  <a:gd name="T8" fmla="*/ 143 w 205"/>
                  <a:gd name="T9" fmla="*/ 10 h 189"/>
                  <a:gd name="T10" fmla="*/ 124 w 205"/>
                  <a:gd name="T11" fmla="*/ 15 h 189"/>
                  <a:gd name="T12" fmla="*/ 108 w 205"/>
                  <a:gd name="T13" fmla="*/ 23 h 189"/>
                  <a:gd name="T14" fmla="*/ 91 w 205"/>
                  <a:gd name="T15" fmla="*/ 33 h 189"/>
                  <a:gd name="T16" fmla="*/ 75 w 205"/>
                  <a:gd name="T17" fmla="*/ 43 h 189"/>
                  <a:gd name="T18" fmla="*/ 60 w 205"/>
                  <a:gd name="T19" fmla="*/ 56 h 189"/>
                  <a:gd name="T20" fmla="*/ 46 w 205"/>
                  <a:gd name="T21" fmla="*/ 69 h 189"/>
                  <a:gd name="T22" fmla="*/ 35 w 205"/>
                  <a:gd name="T23" fmla="*/ 83 h 189"/>
                  <a:gd name="T24" fmla="*/ 25 w 205"/>
                  <a:gd name="T25" fmla="*/ 98 h 189"/>
                  <a:gd name="T26" fmla="*/ 17 w 205"/>
                  <a:gd name="T27" fmla="*/ 114 h 189"/>
                  <a:gd name="T28" fmla="*/ 10 w 205"/>
                  <a:gd name="T29" fmla="*/ 132 h 189"/>
                  <a:gd name="T30" fmla="*/ 5 w 205"/>
                  <a:gd name="T31" fmla="*/ 150 h 189"/>
                  <a:gd name="T32" fmla="*/ 2 w 205"/>
                  <a:gd name="T33" fmla="*/ 168 h 189"/>
                  <a:gd name="T34" fmla="*/ 0 w 205"/>
                  <a:gd name="T35" fmla="*/ 188 h 189"/>
                  <a:gd name="T36" fmla="*/ 13 w 205"/>
                  <a:gd name="T37" fmla="*/ 188 h 189"/>
                  <a:gd name="T38" fmla="*/ 13 w 205"/>
                  <a:gd name="T39" fmla="*/ 170 h 189"/>
                  <a:gd name="T40" fmla="*/ 15 w 205"/>
                  <a:gd name="T41" fmla="*/ 152 h 189"/>
                  <a:gd name="T42" fmla="*/ 20 w 205"/>
                  <a:gd name="T43" fmla="*/ 136 h 189"/>
                  <a:gd name="T44" fmla="*/ 28 w 205"/>
                  <a:gd name="T45" fmla="*/ 119 h 189"/>
                  <a:gd name="T46" fmla="*/ 36 w 205"/>
                  <a:gd name="T47" fmla="*/ 105 h 189"/>
                  <a:gd name="T48" fmla="*/ 45 w 205"/>
                  <a:gd name="T49" fmla="*/ 90 h 189"/>
                  <a:gd name="T50" fmla="*/ 56 w 205"/>
                  <a:gd name="T51" fmla="*/ 77 h 189"/>
                  <a:gd name="T52" fmla="*/ 68 w 205"/>
                  <a:gd name="T53" fmla="*/ 64 h 189"/>
                  <a:gd name="T54" fmla="*/ 83 w 205"/>
                  <a:gd name="T55" fmla="*/ 52 h 189"/>
                  <a:gd name="T56" fmla="*/ 96 w 205"/>
                  <a:gd name="T57" fmla="*/ 43 h 189"/>
                  <a:gd name="T58" fmla="*/ 111 w 205"/>
                  <a:gd name="T59" fmla="*/ 34 h 189"/>
                  <a:gd name="T60" fmla="*/ 129 w 205"/>
                  <a:gd name="T61" fmla="*/ 26 h 189"/>
                  <a:gd name="T62" fmla="*/ 146 w 205"/>
                  <a:gd name="T63" fmla="*/ 20 h 189"/>
                  <a:gd name="T64" fmla="*/ 164 w 205"/>
                  <a:gd name="T65" fmla="*/ 15 h 189"/>
                  <a:gd name="T66" fmla="*/ 184 w 205"/>
                  <a:gd name="T67" fmla="*/ 13 h 189"/>
                  <a:gd name="T68" fmla="*/ 204 w 205"/>
                  <a:gd name="T69" fmla="*/ 13 h 189"/>
                  <a:gd name="T70" fmla="*/ 204 w 205"/>
                  <a:gd name="T71" fmla="*/ 0 h 18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05" h="189">
                    <a:moveTo>
                      <a:pt x="204" y="0"/>
                    </a:moveTo>
                    <a:lnTo>
                      <a:pt x="204" y="0"/>
                    </a:lnTo>
                    <a:lnTo>
                      <a:pt x="182" y="2"/>
                    </a:lnTo>
                    <a:lnTo>
                      <a:pt x="164" y="5"/>
                    </a:lnTo>
                    <a:lnTo>
                      <a:pt x="143" y="10"/>
                    </a:lnTo>
                    <a:lnTo>
                      <a:pt x="124" y="15"/>
                    </a:lnTo>
                    <a:lnTo>
                      <a:pt x="108" y="23"/>
                    </a:lnTo>
                    <a:lnTo>
                      <a:pt x="91" y="33"/>
                    </a:lnTo>
                    <a:lnTo>
                      <a:pt x="75" y="43"/>
                    </a:lnTo>
                    <a:lnTo>
                      <a:pt x="60" y="56"/>
                    </a:lnTo>
                    <a:lnTo>
                      <a:pt x="46" y="69"/>
                    </a:lnTo>
                    <a:lnTo>
                      <a:pt x="35" y="83"/>
                    </a:lnTo>
                    <a:lnTo>
                      <a:pt x="25" y="98"/>
                    </a:lnTo>
                    <a:lnTo>
                      <a:pt x="17" y="114"/>
                    </a:lnTo>
                    <a:lnTo>
                      <a:pt x="10" y="132"/>
                    </a:lnTo>
                    <a:lnTo>
                      <a:pt x="5" y="150"/>
                    </a:lnTo>
                    <a:lnTo>
                      <a:pt x="2" y="168"/>
                    </a:lnTo>
                    <a:lnTo>
                      <a:pt x="0" y="188"/>
                    </a:lnTo>
                    <a:lnTo>
                      <a:pt x="13" y="188"/>
                    </a:lnTo>
                    <a:lnTo>
                      <a:pt x="13" y="170"/>
                    </a:lnTo>
                    <a:lnTo>
                      <a:pt x="15" y="152"/>
                    </a:lnTo>
                    <a:lnTo>
                      <a:pt x="20" y="136"/>
                    </a:lnTo>
                    <a:lnTo>
                      <a:pt x="28" y="119"/>
                    </a:lnTo>
                    <a:lnTo>
                      <a:pt x="36" y="105"/>
                    </a:lnTo>
                    <a:lnTo>
                      <a:pt x="45" y="90"/>
                    </a:lnTo>
                    <a:lnTo>
                      <a:pt x="56" y="77"/>
                    </a:lnTo>
                    <a:lnTo>
                      <a:pt x="68" y="64"/>
                    </a:lnTo>
                    <a:lnTo>
                      <a:pt x="83" y="52"/>
                    </a:lnTo>
                    <a:lnTo>
                      <a:pt x="96" y="43"/>
                    </a:lnTo>
                    <a:lnTo>
                      <a:pt x="111" y="34"/>
                    </a:lnTo>
                    <a:lnTo>
                      <a:pt x="129" y="26"/>
                    </a:lnTo>
                    <a:lnTo>
                      <a:pt x="146" y="20"/>
                    </a:lnTo>
                    <a:lnTo>
                      <a:pt x="164" y="15"/>
                    </a:lnTo>
                    <a:lnTo>
                      <a:pt x="184" y="13"/>
                    </a:lnTo>
                    <a:lnTo>
                      <a:pt x="204" y="13"/>
                    </a:lnTo>
                    <a:lnTo>
                      <a:pt x="204" y="0"/>
                    </a:lnTo>
                  </a:path>
                </a:pathLst>
              </a:custGeom>
              <a:solidFill>
                <a:srgbClr val="1919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96" name="Rectangle 52"/>
              <p:cNvSpPr>
                <a:spLocks noChangeArrowheads="1"/>
              </p:cNvSpPr>
              <p:nvPr/>
            </p:nvSpPr>
            <p:spPr bwMode="auto">
              <a:xfrm>
                <a:off x="414" y="1456"/>
                <a:ext cx="221" cy="3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2600" b="1">
                    <a:solidFill>
                      <a:srgbClr val="000000"/>
                    </a:solidFill>
                  </a:rPr>
                  <a:t>a</a:t>
                </a:r>
              </a:p>
            </p:txBody>
          </p:sp>
          <p:grpSp>
            <p:nvGrpSpPr>
              <p:cNvPr id="10297" name="Group 55"/>
              <p:cNvGrpSpPr>
                <a:grpSpLocks/>
              </p:cNvGrpSpPr>
              <p:nvPr/>
            </p:nvGrpSpPr>
            <p:grpSpPr bwMode="auto">
              <a:xfrm>
                <a:off x="1375" y="1872"/>
                <a:ext cx="672" cy="571"/>
                <a:chOff x="1375" y="1872"/>
                <a:chExt cx="672" cy="571"/>
              </a:xfrm>
            </p:grpSpPr>
            <p:sp>
              <p:nvSpPr>
                <p:cNvPr id="10299" name="Freeform 53"/>
                <p:cNvSpPr>
                  <a:spLocks/>
                </p:cNvSpPr>
                <p:nvPr/>
              </p:nvSpPr>
              <p:spPr bwMode="auto">
                <a:xfrm>
                  <a:off x="1375" y="1872"/>
                  <a:ext cx="596" cy="508"/>
                </a:xfrm>
                <a:custGeom>
                  <a:avLst/>
                  <a:gdLst>
                    <a:gd name="T0" fmla="*/ 587 w 596"/>
                    <a:gd name="T1" fmla="*/ 496 h 508"/>
                    <a:gd name="T2" fmla="*/ 595 w 596"/>
                    <a:gd name="T3" fmla="*/ 487 h 508"/>
                    <a:gd name="T4" fmla="*/ 16 w 596"/>
                    <a:gd name="T5" fmla="*/ 0 h 508"/>
                    <a:gd name="T6" fmla="*/ 0 w 596"/>
                    <a:gd name="T7" fmla="*/ 19 h 508"/>
                    <a:gd name="T8" fmla="*/ 580 w 596"/>
                    <a:gd name="T9" fmla="*/ 507 h 508"/>
                    <a:gd name="T10" fmla="*/ 587 w 596"/>
                    <a:gd name="T11" fmla="*/ 496 h 50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96" h="508">
                      <a:moveTo>
                        <a:pt x="587" y="496"/>
                      </a:moveTo>
                      <a:lnTo>
                        <a:pt x="595" y="487"/>
                      </a:lnTo>
                      <a:lnTo>
                        <a:pt x="16" y="0"/>
                      </a:lnTo>
                      <a:lnTo>
                        <a:pt x="0" y="19"/>
                      </a:lnTo>
                      <a:lnTo>
                        <a:pt x="580" y="507"/>
                      </a:lnTo>
                      <a:lnTo>
                        <a:pt x="587" y="496"/>
                      </a:lnTo>
                    </a:path>
                  </a:pathLst>
                </a:custGeom>
                <a:solidFill>
                  <a:srgbClr val="114FFB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300" name="Freeform 54"/>
                <p:cNvSpPr>
                  <a:spLocks/>
                </p:cNvSpPr>
                <p:nvPr/>
              </p:nvSpPr>
              <p:spPr bwMode="auto">
                <a:xfrm>
                  <a:off x="1919" y="2323"/>
                  <a:ext cx="128" cy="120"/>
                </a:xfrm>
                <a:custGeom>
                  <a:avLst/>
                  <a:gdLst>
                    <a:gd name="T0" fmla="*/ 127 w 128"/>
                    <a:gd name="T1" fmla="*/ 119 h 120"/>
                    <a:gd name="T2" fmla="*/ 83 w 128"/>
                    <a:gd name="T3" fmla="*/ 0 h 120"/>
                    <a:gd name="T4" fmla="*/ 127 w 128"/>
                    <a:gd name="T5" fmla="*/ 119 h 120"/>
                    <a:gd name="T6" fmla="*/ 0 w 128"/>
                    <a:gd name="T7" fmla="*/ 90 h 120"/>
                    <a:gd name="T8" fmla="*/ 83 w 128"/>
                    <a:gd name="T9" fmla="*/ 0 h 120"/>
                    <a:gd name="T10" fmla="*/ 127 w 128"/>
                    <a:gd name="T11" fmla="*/ 119 h 12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8" h="120">
                      <a:moveTo>
                        <a:pt x="127" y="119"/>
                      </a:moveTo>
                      <a:lnTo>
                        <a:pt x="83" y="0"/>
                      </a:lnTo>
                      <a:lnTo>
                        <a:pt x="127" y="119"/>
                      </a:lnTo>
                      <a:lnTo>
                        <a:pt x="0" y="90"/>
                      </a:lnTo>
                      <a:lnTo>
                        <a:pt x="83" y="0"/>
                      </a:lnTo>
                      <a:lnTo>
                        <a:pt x="127" y="119"/>
                      </a:lnTo>
                    </a:path>
                  </a:pathLst>
                </a:custGeom>
                <a:solidFill>
                  <a:srgbClr val="114FFB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0298" name="Rectangle 56"/>
              <p:cNvSpPr>
                <a:spLocks noChangeArrowheads="1"/>
              </p:cNvSpPr>
              <p:nvPr/>
            </p:nvSpPr>
            <p:spPr bwMode="auto">
              <a:xfrm>
                <a:off x="1613" y="2218"/>
                <a:ext cx="266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3300" b="1">
                    <a:latin typeface="TimesET"/>
                  </a:rPr>
                  <a:t>s</a:t>
                </a:r>
              </a:p>
            </p:txBody>
          </p:sp>
        </p:grpSp>
        <p:sp>
          <p:nvSpPr>
            <p:cNvPr id="10256" name="Arc 58"/>
            <p:cNvSpPr>
              <a:spLocks/>
            </p:cNvSpPr>
            <p:nvPr/>
          </p:nvSpPr>
          <p:spPr bwMode="auto">
            <a:xfrm>
              <a:off x="1920" y="2152"/>
              <a:ext cx="180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EAEC5E"/>
              </a:solidFill>
              <a:round/>
              <a:headEnd type="stealth" w="med" len="lg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244" name="Rectangle 60"/>
          <p:cNvSpPr>
            <a:spLocks noChangeArrowheads="1"/>
          </p:cNvSpPr>
          <p:nvPr/>
        </p:nvSpPr>
        <p:spPr bwMode="auto">
          <a:xfrm>
            <a:off x="5292725" y="908050"/>
            <a:ext cx="281781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altLang="ru-RU" b="1">
                <a:latin typeface="Times New Roman" pitchFamily="18" charset="0"/>
              </a:rPr>
              <a:t>t</a:t>
            </a:r>
            <a:r>
              <a:rPr lang="ru-RU" altLang="ru-RU" sz="1800" b="1">
                <a:latin typeface="Times New Roman" pitchFamily="18" charset="0"/>
              </a:rPr>
              <a:t> - вектор касательных напряжений</a:t>
            </a:r>
            <a:endParaRPr lang="ru-RU" altLang="ru-RU" sz="1800" b="1">
              <a:latin typeface="Times New Roman Cyr" pitchFamily="18" charset="0"/>
            </a:endParaRPr>
          </a:p>
        </p:txBody>
      </p:sp>
      <p:sp>
        <p:nvSpPr>
          <p:cNvPr id="10245" name="Rectangle 61"/>
          <p:cNvSpPr>
            <a:spLocks noChangeArrowheads="1"/>
          </p:cNvSpPr>
          <p:nvPr/>
        </p:nvSpPr>
        <p:spPr bwMode="auto">
          <a:xfrm>
            <a:off x="4992688" y="1773238"/>
            <a:ext cx="2819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800" b="1">
                <a:latin typeface="Times New Roman" pitchFamily="18" charset="0"/>
              </a:rPr>
              <a:t>	</a:t>
            </a:r>
            <a:r>
              <a:rPr lang="ru-RU" altLang="ru-RU" b="1">
                <a:latin typeface="Times New Roman" pitchFamily="18" charset="0"/>
              </a:rPr>
              <a:t>s</a:t>
            </a:r>
            <a:r>
              <a:rPr lang="ru-RU" altLang="ru-RU" sz="1800" b="1">
                <a:latin typeface="Times New Roman" pitchFamily="18" charset="0"/>
              </a:rPr>
              <a:t> - вектор подвижки</a:t>
            </a:r>
            <a:endParaRPr lang="ru-RU" altLang="ru-RU" sz="1800" b="1">
              <a:latin typeface="Times New Roman Cyr" pitchFamily="18" charset="0"/>
            </a:endParaRPr>
          </a:p>
        </p:txBody>
      </p:sp>
      <p:sp>
        <p:nvSpPr>
          <p:cNvPr id="62" name="Rectangle 62"/>
          <p:cNvSpPr>
            <a:spLocks noChangeArrowheads="1"/>
          </p:cNvSpPr>
          <p:nvPr/>
        </p:nvSpPr>
        <p:spPr bwMode="auto">
          <a:xfrm>
            <a:off x="0" y="5229225"/>
            <a:ext cx="88931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buClr>
                <a:schemeClr val="tx2"/>
              </a:buClr>
              <a:buSzPct val="75000"/>
              <a:buFont typeface="Monotype Sorts"/>
              <a:buChar char="n"/>
            </a:pPr>
            <a:r>
              <a:rPr lang="ru-RU" altLang="ru-RU" sz="1800" dirty="0">
                <a:latin typeface="Times New Roman" pitchFamily="18" charset="0"/>
              </a:rPr>
              <a:t>Смещение вдоль поверхности трещины  </a:t>
            </a:r>
            <a:r>
              <a:rPr lang="ru-RU" altLang="ru-RU" sz="1800" b="1" dirty="0">
                <a:latin typeface="Times New Roman" pitchFamily="18" charset="0"/>
              </a:rPr>
              <a:t>не влияет на кинематику трещин</a:t>
            </a:r>
            <a:r>
              <a:rPr lang="ru-RU" altLang="ru-RU" sz="1800" dirty="0">
                <a:latin typeface="Times New Roman" pitchFamily="18" charset="0"/>
              </a:rPr>
              <a:t> этого же масштаба; </a:t>
            </a:r>
            <a:endParaRPr lang="ru-RU" altLang="ru-RU" sz="1800" dirty="0">
              <a:latin typeface="Times New Roman Cyr" pitchFamily="18" charset="0"/>
            </a:endParaRPr>
          </a:p>
        </p:txBody>
      </p:sp>
      <p:sp>
        <p:nvSpPr>
          <p:cNvPr id="63" name="Rectangle 63"/>
          <p:cNvSpPr>
            <a:spLocks noChangeArrowheads="1"/>
          </p:cNvSpPr>
          <p:nvPr/>
        </p:nvSpPr>
        <p:spPr bwMode="auto">
          <a:xfrm>
            <a:off x="0" y="5876925"/>
            <a:ext cx="88931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10000"/>
              </a:spcBef>
              <a:buClr>
                <a:schemeClr val="tx2"/>
              </a:buClr>
              <a:buSzPct val="75000"/>
              <a:buFont typeface="Monotype Sorts"/>
              <a:buChar char="n"/>
            </a:pPr>
            <a:r>
              <a:rPr lang="ru-RU" altLang="ru-RU" sz="1800" b="1" dirty="0">
                <a:latin typeface="Times New Roman" pitchFamily="18" charset="0"/>
              </a:rPr>
              <a:t>Направление смещения вдоль поверхности скола стремится совпасть с направлением  касательного напряжения,</a:t>
            </a:r>
            <a:r>
              <a:rPr lang="ru-RU" altLang="ru-RU" sz="1800" dirty="0">
                <a:latin typeface="Times New Roman" pitchFamily="18" charset="0"/>
              </a:rPr>
              <a:t> отвечающего тензору напряжений, действовавшем в массиве до возникновения разрыва </a:t>
            </a:r>
            <a:r>
              <a:rPr lang="en-US" altLang="ru-RU" sz="1800" b="1" dirty="0">
                <a:solidFill>
                  <a:srgbClr val="FF0000"/>
                </a:solidFill>
                <a:latin typeface="Times New Roman" pitchFamily="18" charset="0"/>
              </a:rPr>
              <a:t>[Wallace, 1951, </a:t>
            </a:r>
            <a:r>
              <a:rPr lang="en-US" altLang="ru-RU" sz="1800" b="1" dirty="0" err="1">
                <a:solidFill>
                  <a:srgbClr val="FF0000"/>
                </a:solidFill>
                <a:latin typeface="Times New Roman" pitchFamily="18" charset="0"/>
              </a:rPr>
              <a:t>Bott</a:t>
            </a:r>
            <a:r>
              <a:rPr lang="en-US" altLang="ru-RU" sz="1800" b="1" dirty="0">
                <a:solidFill>
                  <a:srgbClr val="FF0000"/>
                </a:solidFill>
                <a:latin typeface="Times New Roman" pitchFamily="18" charset="0"/>
              </a:rPr>
              <a:t>, 1959]</a:t>
            </a:r>
            <a:r>
              <a:rPr lang="ru-RU" altLang="ru-RU" sz="1800" dirty="0">
                <a:solidFill>
                  <a:srgbClr val="FF0000"/>
                </a:solidFill>
                <a:latin typeface="Arial" pitchFamily="34" charset="0"/>
              </a:rPr>
              <a:t>.</a:t>
            </a:r>
            <a:r>
              <a:rPr lang="ru-RU" altLang="ru-RU" sz="1800" dirty="0">
                <a:latin typeface="Arial" pitchFamily="34" charset="0"/>
              </a:rPr>
              <a:t> </a:t>
            </a:r>
          </a:p>
        </p:txBody>
      </p:sp>
      <p:graphicFrame>
        <p:nvGraphicFramePr>
          <p:cNvPr id="10248" name="Object 28"/>
          <p:cNvGraphicFramePr>
            <a:graphicFrameLocks noChangeAspect="1"/>
          </p:cNvGraphicFramePr>
          <p:nvPr/>
        </p:nvGraphicFramePr>
        <p:xfrm>
          <a:off x="4618038" y="3227388"/>
          <a:ext cx="4214812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8" name="Формула" r:id="rId3" imgW="2133600" imgH="393700" progId="Equation.3">
                  <p:embed/>
                </p:oleObj>
              </mc:Choice>
              <mc:Fallback>
                <p:oleObj name="Формула" r:id="rId3" imgW="2133600" imgH="39370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8038" y="3227388"/>
                        <a:ext cx="4214812" cy="7778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4326010"/>
              </p:ext>
            </p:extLst>
          </p:nvPr>
        </p:nvGraphicFramePr>
        <p:xfrm>
          <a:off x="3773289" y="1557338"/>
          <a:ext cx="792163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9" name="Формула" r:id="rId5" imgW="190500" imgH="228600" progId="Equation.3">
                  <p:embed/>
                </p:oleObj>
              </mc:Choice>
              <mc:Fallback>
                <p:oleObj name="Формула" r:id="rId5" imgW="190500" imgH="22860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3289" y="1557338"/>
                        <a:ext cx="792163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50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4739038"/>
              </p:ext>
            </p:extLst>
          </p:nvPr>
        </p:nvGraphicFramePr>
        <p:xfrm>
          <a:off x="2947789" y="620713"/>
          <a:ext cx="757238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0" name="Формула" r:id="rId7" imgW="241300" imgH="228600" progId="Equation.3">
                  <p:embed/>
                </p:oleObj>
              </mc:Choice>
              <mc:Fallback>
                <p:oleObj name="Формула" r:id="rId7" imgW="241300" imgH="22860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7789" y="620713"/>
                        <a:ext cx="757238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51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5569051"/>
              </p:ext>
            </p:extLst>
          </p:nvPr>
        </p:nvGraphicFramePr>
        <p:xfrm>
          <a:off x="3419872" y="2636838"/>
          <a:ext cx="517525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1" name="Формула" r:id="rId9" imgW="165028" imgH="228501" progId="Equation.3">
                  <p:embed/>
                </p:oleObj>
              </mc:Choice>
              <mc:Fallback>
                <p:oleObj name="Формула" r:id="rId9" imgW="165028" imgH="228501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2636838"/>
                        <a:ext cx="517525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52" name="Object 28"/>
          <p:cNvGraphicFramePr>
            <a:graphicFrameLocks noChangeAspect="1"/>
          </p:cNvGraphicFramePr>
          <p:nvPr/>
        </p:nvGraphicFramePr>
        <p:xfrm>
          <a:off x="4643438" y="2492375"/>
          <a:ext cx="430053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2" name="Формула" r:id="rId11" imgW="2057400" imgH="241300" progId="Equation.3">
                  <p:embed/>
                </p:oleObj>
              </mc:Choice>
              <mc:Fallback>
                <p:oleObj name="Формула" r:id="rId11" imgW="2057400" imgH="24130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2492375"/>
                        <a:ext cx="4300537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3" name="Rectangle 2"/>
          <p:cNvSpPr>
            <a:spLocks noChangeArrowheads="1"/>
          </p:cNvSpPr>
          <p:nvPr/>
        </p:nvSpPr>
        <p:spPr bwMode="auto">
          <a:xfrm>
            <a:off x="468313" y="44450"/>
            <a:ext cx="830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</a:rPr>
              <a:t>Положения численных методов инверсии</a:t>
            </a:r>
            <a:endParaRPr lang="ru-RU" altLang="ru-RU" sz="2400" b="1">
              <a:latin typeface="Times New Roman Cyr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31013" y="6448425"/>
            <a:ext cx="2133600" cy="365125"/>
          </a:xfrm>
        </p:spPr>
        <p:txBody>
          <a:bodyPr/>
          <a:lstStyle/>
          <a:p>
            <a:pPr>
              <a:defRPr/>
            </a:pPr>
            <a:fld id="{EDB0E5D6-BB8F-4B86-8918-4E55F9FDAE87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-180975" y="44450"/>
            <a:ext cx="7993063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altLang="ru-RU" sz="2400" b="1" dirty="0">
                <a:latin typeface="Times New Roman" pitchFamily="18" charset="0"/>
              </a:rPr>
              <a:t>	Численные методы нахождения максимума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altLang="ru-RU" sz="2400" b="1" dirty="0" smtClean="0">
                <a:latin typeface="Times New Roman" pitchFamily="18" charset="0"/>
              </a:rPr>
              <a:t>целевой функции</a:t>
            </a:r>
            <a:endParaRPr lang="ru-RU" altLang="ru-RU" sz="2400" b="1" dirty="0">
              <a:latin typeface="Times New Roman Cyr" pitchFamily="18" charset="0"/>
            </a:endParaRPr>
          </a:p>
        </p:txBody>
      </p:sp>
      <p:sp>
        <p:nvSpPr>
          <p:cNvPr id="11268" name="Rectangle 26"/>
          <p:cNvSpPr>
            <a:spLocks noChangeArrowheads="1"/>
          </p:cNvSpPr>
          <p:nvPr/>
        </p:nvSpPr>
        <p:spPr bwMode="auto">
          <a:xfrm>
            <a:off x="3132138" y="1484313"/>
            <a:ext cx="46799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buClr>
                <a:schemeClr val="accent2"/>
              </a:buClr>
              <a:buSzPct val="75000"/>
              <a:buFont typeface="Monotype Sorts"/>
              <a:buChar char="n"/>
            </a:pPr>
            <a:r>
              <a:rPr lang="ru-RU" altLang="ru-RU" sz="1800">
                <a:latin typeface="Times New Roman" pitchFamily="18" charset="0"/>
              </a:rPr>
              <a:t>Минимум суммы углов между вектором касательных напряжений и вектором скольжения</a:t>
            </a:r>
            <a:endParaRPr lang="ru-RU" altLang="ru-RU" sz="1800">
              <a:latin typeface="Times New Roman Cyr" pitchFamily="18" charset="0"/>
            </a:endParaRPr>
          </a:p>
        </p:txBody>
      </p:sp>
      <p:sp>
        <p:nvSpPr>
          <p:cNvPr id="11269" name="Rectangle 47"/>
          <p:cNvSpPr>
            <a:spLocks noChangeArrowheads="1"/>
          </p:cNvSpPr>
          <p:nvPr/>
        </p:nvSpPr>
        <p:spPr bwMode="auto">
          <a:xfrm>
            <a:off x="3132138" y="2781300"/>
            <a:ext cx="47529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buClr>
                <a:schemeClr val="accent2"/>
              </a:buClr>
              <a:buSzPct val="75000"/>
              <a:buFont typeface="Monotype Sorts"/>
              <a:buChar char="n"/>
            </a:pPr>
            <a:r>
              <a:rPr lang="ru-RU" altLang="ru-RU" sz="1800">
                <a:latin typeface="Times New Roman" pitchFamily="18" charset="0"/>
              </a:rPr>
              <a:t>Максимум суммы скалярных произведений вектора касательных напряжений  и единичного вектора скольжения</a:t>
            </a:r>
            <a:endParaRPr lang="ru-RU" altLang="ru-RU" sz="1800">
              <a:latin typeface="Times New Roman Cyr" pitchFamily="18" charset="0"/>
            </a:endParaRPr>
          </a:p>
        </p:txBody>
      </p:sp>
      <p:sp>
        <p:nvSpPr>
          <p:cNvPr id="67" name="Rectangle 26"/>
          <p:cNvSpPr>
            <a:spLocks noChangeArrowheads="1"/>
          </p:cNvSpPr>
          <p:nvPr/>
        </p:nvSpPr>
        <p:spPr bwMode="auto">
          <a:xfrm>
            <a:off x="138113" y="765175"/>
            <a:ext cx="6985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Monotype Sorts" charset="2"/>
              <a:buChar char="n"/>
              <a:defRPr/>
            </a:pPr>
            <a:r>
              <a:rPr lang="ru-RU" sz="2000" b="1" dirty="0">
                <a:latin typeface="Times New Roman" pitchFamily="18" charset="0"/>
                <a:cs typeface="+mn-cs"/>
              </a:rPr>
              <a:t>Методы </a:t>
            </a:r>
            <a:r>
              <a:rPr lang="ru-RU" sz="2000" b="1" dirty="0" err="1">
                <a:latin typeface="Times New Roman" pitchFamily="18" charset="0"/>
                <a:cs typeface="+mn-cs"/>
              </a:rPr>
              <a:t>Ж.Анжелье</a:t>
            </a:r>
            <a:r>
              <a:rPr lang="ru-RU" sz="2000" b="1" dirty="0">
                <a:latin typeface="Times New Roman" pitchFamily="18" charset="0"/>
                <a:cs typeface="+mn-cs"/>
              </a:rPr>
              <a:t>, Е.Кари, </a:t>
            </a:r>
            <a:r>
              <a:rPr lang="ru-RU" sz="2000" b="1" dirty="0" err="1">
                <a:latin typeface="Times New Roman" pitchFamily="18" charset="0"/>
                <a:cs typeface="+mn-cs"/>
              </a:rPr>
              <a:t>С.Л.Юнги</a:t>
            </a:r>
            <a:r>
              <a:rPr lang="ru-RU" sz="2000" b="1" dirty="0">
                <a:latin typeface="Times New Roman" pitchFamily="18" charset="0"/>
                <a:cs typeface="+mn-cs"/>
              </a:rPr>
              <a:t>, Дж. </a:t>
            </a:r>
            <a:r>
              <a:rPr lang="ru-RU" sz="2000" b="1" dirty="0" err="1">
                <a:latin typeface="Times New Roman" pitchFamily="18" charset="0"/>
                <a:cs typeface="+mn-cs"/>
              </a:rPr>
              <a:t>Гефарда</a:t>
            </a:r>
            <a:r>
              <a:rPr lang="ru-RU" sz="2000" b="1" dirty="0">
                <a:latin typeface="Times New Roman" pitchFamily="18" charset="0"/>
                <a:cs typeface="+mn-cs"/>
              </a:rPr>
              <a:t>, </a:t>
            </a:r>
            <a:r>
              <a:rPr lang="ru-RU" sz="2000" b="1" dirty="0" err="1">
                <a:latin typeface="Times New Roman" pitchFamily="18" charset="0"/>
                <a:cs typeface="+mn-cs"/>
              </a:rPr>
              <a:t>А.Майкла</a:t>
            </a:r>
            <a:r>
              <a:rPr lang="ru-RU" sz="2000" b="1" dirty="0">
                <a:latin typeface="Times New Roman" pitchFamily="18" charset="0"/>
                <a:cs typeface="+mn-cs"/>
              </a:rPr>
              <a:t>, </a:t>
            </a:r>
            <a:r>
              <a:rPr lang="ru-RU" sz="2000" b="1" dirty="0" err="1">
                <a:latin typeface="Times New Roman" pitchFamily="18" charset="0"/>
                <a:cs typeface="+mn-cs"/>
              </a:rPr>
              <a:t>З.Рэчез</a:t>
            </a:r>
            <a:r>
              <a:rPr lang="en-US" sz="2000" b="1" dirty="0">
                <a:latin typeface="Times New Roman" pitchFamily="18" charset="0"/>
                <a:cs typeface="+mn-cs"/>
              </a:rPr>
              <a:t> </a:t>
            </a:r>
            <a:r>
              <a:rPr lang="ru-RU" sz="2000" b="1" dirty="0">
                <a:latin typeface="Times New Roman" pitchFamily="18" charset="0"/>
                <a:cs typeface="+mn-cs"/>
              </a:rPr>
              <a:t> и др.</a:t>
            </a:r>
            <a:endParaRPr lang="ru-RU" sz="2000" b="1" dirty="0">
              <a:solidFill>
                <a:schemeClr val="accent5"/>
              </a:solidFill>
              <a:latin typeface="Times New Roman Cyr" charset="-52"/>
              <a:cs typeface="+mn-cs"/>
            </a:endParaRPr>
          </a:p>
        </p:txBody>
      </p:sp>
      <p:pic>
        <p:nvPicPr>
          <p:cNvPr id="11271" name="Picture 5" descr="http://www.ifz.ru/typo3temp/pics/81bbfa633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0"/>
            <a:ext cx="87947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Прямоугольник 10"/>
          <p:cNvSpPr>
            <a:spLocks noChangeArrowheads="1"/>
          </p:cNvSpPr>
          <p:nvPr/>
        </p:nvSpPr>
        <p:spPr bwMode="auto">
          <a:xfrm>
            <a:off x="8166100" y="1176338"/>
            <a:ext cx="1014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itchFamily="18" charset="0"/>
              </a:rPr>
              <a:t>С.Л.Юнга</a:t>
            </a:r>
            <a:endParaRPr lang="ru-RU" altLang="ru-RU" sz="1400"/>
          </a:p>
        </p:txBody>
      </p:sp>
      <p:pic>
        <p:nvPicPr>
          <p:cNvPr id="11273" name="Picture 127" descr="Ze'ev Rech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825" y="2949575"/>
            <a:ext cx="892175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Прямоугольник 2"/>
          <p:cNvSpPr>
            <a:spLocks noChangeArrowheads="1"/>
          </p:cNvSpPr>
          <p:nvPr/>
        </p:nvSpPr>
        <p:spPr bwMode="auto">
          <a:xfrm>
            <a:off x="8313738" y="4106863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itchFamily="18" charset="0"/>
              </a:rPr>
              <a:t>З.Рэчез</a:t>
            </a:r>
            <a:endParaRPr lang="ru-RU" altLang="ru-RU" sz="1400"/>
          </a:p>
        </p:txBody>
      </p:sp>
      <p:pic>
        <p:nvPicPr>
          <p:cNvPr id="11275" name="Рисунок 88" descr="Жа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1484313"/>
            <a:ext cx="917575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838" y="4437063"/>
            <a:ext cx="1082675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7" name="Прямоугольник 16"/>
          <p:cNvSpPr>
            <a:spLocks noChangeArrowheads="1"/>
          </p:cNvSpPr>
          <p:nvPr/>
        </p:nvSpPr>
        <p:spPr bwMode="auto">
          <a:xfrm>
            <a:off x="8301038" y="5373688"/>
            <a:ext cx="74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itchFamily="18" charset="0"/>
              </a:rPr>
              <a:t>Р.Ляль</a:t>
            </a:r>
            <a:endParaRPr lang="ru-RU" altLang="ru-RU" sz="1400" b="1"/>
          </a:p>
        </p:txBody>
      </p:sp>
      <p:sp>
        <p:nvSpPr>
          <p:cNvPr id="11278" name="Прямоугольник 17"/>
          <p:cNvSpPr>
            <a:spLocks noChangeArrowheads="1"/>
          </p:cNvSpPr>
          <p:nvPr/>
        </p:nvSpPr>
        <p:spPr bwMode="auto">
          <a:xfrm>
            <a:off x="8053388" y="2605088"/>
            <a:ext cx="11255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itchFamily="18" charset="0"/>
              </a:rPr>
              <a:t>Ж.Анжелье</a:t>
            </a:r>
            <a:endParaRPr lang="ru-RU" altLang="ru-RU" sz="1400" b="1"/>
          </a:p>
        </p:txBody>
      </p:sp>
      <p:sp>
        <p:nvSpPr>
          <p:cNvPr id="11279" name="Rectangle 26"/>
          <p:cNvSpPr>
            <a:spLocks noChangeArrowheads="1"/>
          </p:cNvSpPr>
          <p:nvPr/>
        </p:nvSpPr>
        <p:spPr bwMode="auto">
          <a:xfrm>
            <a:off x="141288" y="4005263"/>
            <a:ext cx="7848600" cy="15890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buClr>
                <a:schemeClr val="accent2"/>
              </a:buClr>
              <a:buSzPct val="75000"/>
              <a:buFontTx/>
              <a:buNone/>
            </a:pPr>
            <a:r>
              <a:rPr lang="ru-RU" altLang="ru-RU" sz="2000" dirty="0">
                <a:latin typeface="Times New Roman" pitchFamily="18" charset="0"/>
              </a:rPr>
              <a:t>Вариационная задача по определению параметров эллипсоида напряжений на основе максимума </a:t>
            </a:r>
            <a:r>
              <a:rPr lang="ru-RU" altLang="ru-RU" sz="2000" dirty="0" smtClean="0">
                <a:latin typeface="Times New Roman" pitchFamily="18" charset="0"/>
              </a:rPr>
              <a:t>целевой </a:t>
            </a:r>
            <a:r>
              <a:rPr lang="ru-RU" altLang="ru-RU" sz="2000" dirty="0">
                <a:latin typeface="Times New Roman" pitchFamily="18" charset="0"/>
              </a:rPr>
              <a:t>функции </a:t>
            </a:r>
            <a:r>
              <a:rPr lang="ru-RU" altLang="ru-RU" sz="2000" dirty="0" smtClean="0">
                <a:latin typeface="Times New Roman" pitchFamily="18" charset="0"/>
              </a:rPr>
              <a:t> </a:t>
            </a:r>
            <a:r>
              <a:rPr lang="ru-RU" altLang="ru-RU" sz="2000" i="1" dirty="0" smtClean="0">
                <a:latin typeface="Times New Roman" pitchFamily="18" charset="0"/>
              </a:rPr>
              <a:t> </a:t>
            </a:r>
            <a:r>
              <a:rPr lang="en-US" altLang="ru-RU" sz="2000" b="1" i="1" dirty="0" smtClean="0">
                <a:latin typeface="Times New Roman" pitchFamily="18" charset="0"/>
              </a:rPr>
              <a:t>F</a:t>
            </a:r>
            <a:r>
              <a:rPr lang="en-US" altLang="ru-RU" sz="2000" b="1" dirty="0" smtClean="0">
                <a:latin typeface="Times New Roman" pitchFamily="18" charset="0"/>
              </a:rPr>
              <a:t>   </a:t>
            </a:r>
            <a:r>
              <a:rPr lang="ru-RU" altLang="ru-RU" sz="2000" dirty="0" smtClean="0">
                <a:latin typeface="Times New Roman" pitchFamily="18" charset="0"/>
              </a:rPr>
              <a:t>  </a:t>
            </a:r>
            <a:r>
              <a:rPr lang="ru-RU" altLang="ru-RU" sz="2000" dirty="0">
                <a:latin typeface="Times New Roman" pitchFamily="18" charset="0"/>
              </a:rPr>
              <a:t>отвечает </a:t>
            </a:r>
            <a:r>
              <a:rPr lang="ru-RU" altLang="ru-RU" sz="2000" b="1" dirty="0">
                <a:latin typeface="Times New Roman" pitchFamily="18" charset="0"/>
              </a:rPr>
              <a:t>гипотезе </a:t>
            </a:r>
            <a:r>
              <a:rPr lang="ru-RU" altLang="ru-RU" sz="2000" b="1" dirty="0" err="1" smtClean="0">
                <a:latin typeface="Times New Roman" pitchFamily="18" charset="0"/>
              </a:rPr>
              <a:t>Уэллеса</a:t>
            </a:r>
            <a:r>
              <a:rPr lang="ru-RU" altLang="ru-RU" sz="2000" b="1" dirty="0" smtClean="0">
                <a:latin typeface="Times New Roman" pitchFamily="18" charset="0"/>
              </a:rPr>
              <a:t> </a:t>
            </a:r>
            <a:r>
              <a:rPr lang="ru-RU" altLang="ru-RU" sz="2000" b="1" dirty="0">
                <a:latin typeface="Times New Roman" pitchFamily="18" charset="0"/>
              </a:rPr>
              <a:t>и </a:t>
            </a:r>
            <a:r>
              <a:rPr lang="ru-RU" altLang="ru-RU" sz="2000" b="1" dirty="0" err="1">
                <a:latin typeface="Times New Roman" pitchFamily="18" charset="0"/>
              </a:rPr>
              <a:t>Ботта</a:t>
            </a:r>
            <a:r>
              <a:rPr lang="ru-RU" altLang="ru-RU" sz="2000" b="1" dirty="0">
                <a:latin typeface="Times New Roman" pitchFamily="18" charset="0"/>
              </a:rPr>
              <a:t>,</a:t>
            </a:r>
            <a:r>
              <a:rPr lang="en-US" altLang="ru-RU" sz="2000" dirty="0">
                <a:latin typeface="Times New Roman Cyr" pitchFamily="18" charset="0"/>
                <a:cs typeface="Times New Roman Cyr" pitchFamily="18" charset="0"/>
              </a:rPr>
              <a:t> </a:t>
            </a:r>
            <a:r>
              <a:rPr lang="ru-RU" altLang="ru-RU" sz="2000" dirty="0">
                <a:latin typeface="Times New Roman Cyr" pitchFamily="18" charset="0"/>
                <a:cs typeface="Times New Roman Cyr" pitchFamily="18" charset="0"/>
              </a:rPr>
              <a:t>приложенной к множеству трещин со смещениями, и предполагает </a:t>
            </a:r>
            <a:r>
              <a:rPr lang="ru-RU" altLang="ru-RU" sz="2000" b="1" dirty="0">
                <a:latin typeface="Times New Roman Cyr" pitchFamily="18" charset="0"/>
                <a:cs typeface="Times New Roman Cyr" pitchFamily="18" charset="0"/>
              </a:rPr>
              <a:t>стремление к близости направлений смещений и касательных напряжений.</a:t>
            </a:r>
          </a:p>
        </p:txBody>
      </p:sp>
      <p:sp>
        <p:nvSpPr>
          <p:cNvPr id="11280" name="Прямоугольник 19"/>
          <p:cNvSpPr>
            <a:spLocks noChangeArrowheads="1"/>
          </p:cNvSpPr>
          <p:nvPr/>
        </p:nvSpPr>
        <p:spPr bwMode="auto">
          <a:xfrm>
            <a:off x="114300" y="5732463"/>
            <a:ext cx="8967788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Times New Roman" pitchFamily="18" charset="0"/>
              </a:rPr>
              <a:t>Реконструкция напряжений на основе сейсмологических индикаторов разрывных смещений требует знания о реализованной плоскости очага (одной из двух </a:t>
            </a:r>
            <a:r>
              <a:rPr lang="ru-RU" altLang="ru-RU" sz="1800" b="1" dirty="0" err="1">
                <a:latin typeface="Times New Roman" pitchFamily="18" charset="0"/>
              </a:rPr>
              <a:t>нодальных</a:t>
            </a:r>
            <a:r>
              <a:rPr lang="ru-RU" altLang="ru-RU" sz="1800" b="1" dirty="0">
                <a:latin typeface="Times New Roman" pitchFamily="18" charset="0"/>
              </a:rPr>
              <a:t> плоскостей МОЗ). Считается, что очагу отвечает </a:t>
            </a:r>
            <a:r>
              <a:rPr lang="ru-RU" altLang="ru-RU" sz="1800" b="1" dirty="0" err="1">
                <a:latin typeface="Times New Roman" pitchFamily="18" charset="0"/>
              </a:rPr>
              <a:t>нодальная</a:t>
            </a:r>
            <a:r>
              <a:rPr lang="ru-RU" altLang="ru-RU" sz="1800" b="1" dirty="0">
                <a:latin typeface="Times New Roman" pitchFamily="18" charset="0"/>
              </a:rPr>
              <a:t> плоскость с </a:t>
            </a:r>
            <a:r>
              <a:rPr lang="ru-RU" altLang="ru-RU" sz="1800" b="1" dirty="0">
                <a:solidFill>
                  <a:srgbClr val="FF0000"/>
                </a:solidFill>
                <a:latin typeface="Times New Roman" pitchFamily="18" charset="0"/>
              </a:rPr>
              <a:t>б</a:t>
            </a:r>
            <a:r>
              <a:rPr lang="ru-RU" altLang="ru-RU" sz="1800" b="1" i="1" dirty="0">
                <a:solidFill>
                  <a:srgbClr val="FF0000"/>
                </a:solidFill>
                <a:latin typeface="Times New Roman" pitchFamily="18" charset="0"/>
              </a:rPr>
              <a:t>о</a:t>
            </a:r>
            <a:r>
              <a:rPr lang="ru-RU" altLang="ru-RU" sz="1800" b="1" dirty="0">
                <a:solidFill>
                  <a:srgbClr val="FF0000"/>
                </a:solidFill>
                <a:latin typeface="Times New Roman" pitchFamily="18" charset="0"/>
              </a:rPr>
              <a:t>льшим значением касательного напряжения.</a:t>
            </a:r>
            <a:endParaRPr lang="ru-RU" altLang="ru-RU" sz="1800" b="1" dirty="0">
              <a:solidFill>
                <a:srgbClr val="FF0000"/>
              </a:solidFill>
            </a:endParaRPr>
          </a:p>
        </p:txBody>
      </p:sp>
      <p:sp>
        <p:nvSpPr>
          <p:cNvPr id="11281" name="Прямоугольник 22"/>
          <p:cNvSpPr>
            <a:spLocks noChangeArrowheads="1"/>
          </p:cNvSpPr>
          <p:nvPr/>
        </p:nvSpPr>
        <p:spPr bwMode="auto">
          <a:xfrm>
            <a:off x="6372200" y="4414838"/>
            <a:ext cx="300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Times New Roman" pitchFamily="18" charset="0"/>
              </a:rPr>
              <a:t>1</a:t>
            </a:r>
            <a:endParaRPr lang="ru-RU" altLang="ru-RU" sz="1800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759575" y="6519863"/>
            <a:ext cx="2133600" cy="365125"/>
          </a:xfrm>
        </p:spPr>
        <p:txBody>
          <a:bodyPr/>
          <a:lstStyle/>
          <a:p>
            <a:pPr>
              <a:defRPr/>
            </a:pPr>
            <a:fld id="{3EA88A69-D7B5-4D30-81B7-D26CC2585F19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79512" y="1511917"/>
            <a:ext cx="3024336" cy="23034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/>
              <p:cNvSpPr/>
              <p:nvPr/>
            </p:nvSpPr>
            <p:spPr>
              <a:xfrm>
                <a:off x="179512" y="1628800"/>
                <a:ext cx="3661078" cy="7568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2400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ru-RU" sz="2400" i="1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ru-RU" sz="2400" i="1">
                                <a:latin typeface="Cambria Math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ru-RU" sz="24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ru-RU" sz="2400" b="1" i="1">
                                    <a:latin typeface="Cambria Math"/>
                                  </a:rPr>
                                  <m:t>𝒔</m:t>
                                </m:r>
                              </m:e>
                              <m:sub>
                                <m:r>
                                  <a:rPr lang="ru-RU" sz="2400" i="1">
                                    <a:latin typeface="Cambria Math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ru-RU" sz="2400" i="1">
                                    <a:latin typeface="Cambria Math"/>
                                  </a:rPr>
                                  <m:t>𝑘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ru-RU" sz="24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ru-RU" sz="2400" b="1" i="1">
                                    <a:latin typeface="Cambria Math"/>
                                  </a:rPr>
                                  <m:t>𝝉</m:t>
                                </m:r>
                              </m:e>
                              <m:sub>
                                <m:r>
                                  <a:rPr lang="ru-RU" sz="2400" i="1">
                                    <a:latin typeface="Cambria Math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ru-RU" sz="2400" i="1">
                                    <a:latin typeface="Cambria Math"/>
                                  </a:rPr>
                                  <m:t>𝑘</m:t>
                                </m:r>
                              </m:sup>
                            </m:sSubSup>
                          </m:num>
                          <m:den>
                            <m:d>
                              <m:dPr>
                                <m:begChr m:val="‖"/>
                                <m:endChr m:val="‖"/>
                                <m:ctrlPr>
                                  <a:rPr lang="ru-RU" sz="2400" b="1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ru-RU" sz="2400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ru-RU" sz="2400" b="1" i="1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ru-RU" sz="2400" i="1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ru-RU" sz="2400" i="1">
                                        <a:latin typeface="Cambria Math"/>
                                      </a:rPr>
                                      <m:t>𝑘</m:t>
                                    </m:r>
                                  </m:sup>
                                </m:sSubSup>
                              </m:e>
                            </m:d>
                            <m:d>
                              <m:dPr>
                                <m:begChr m:val="‖"/>
                                <m:endChr m:val="‖"/>
                                <m:ctrlPr>
                                  <a:rPr lang="ru-RU" sz="2400" b="1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ru-RU" sz="2400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ru-RU" sz="2400" b="1" i="1">
                                        <a:latin typeface="Cambria Math"/>
                                      </a:rPr>
                                      <m:t>𝝉</m:t>
                                    </m:r>
                                  </m:e>
                                  <m:sub>
                                    <m:r>
                                      <a:rPr lang="ru-RU" sz="2400" i="1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ru-RU" sz="2400" i="1">
                                        <a:latin typeface="Cambria Math"/>
                                      </a:rPr>
                                      <m:t>𝑘</m:t>
                                    </m:r>
                                  </m:sup>
                                </m:sSubSup>
                              </m:e>
                            </m:d>
                          </m:den>
                        </m:f>
                      </m:e>
                    </m:nary>
                  </m:oMath>
                </a14:m>
                <a:r>
                  <a:rPr lang="ru-RU" sz="2400" dirty="0"/>
                  <a:t> </a:t>
                </a:r>
                <a:r>
                  <a:rPr lang="en-US" sz="2400" dirty="0">
                    <a:sym typeface="Wingdings"/>
                  </a:rPr>
                  <a:t></a:t>
                </a:r>
                <a:r>
                  <a:rPr lang="en-US" sz="2400" dirty="0"/>
                  <a:t>max</a:t>
                </a:r>
                <a:endParaRPr lang="ru-RU" sz="2400" dirty="0"/>
              </a:p>
            </p:txBody>
          </p:sp>
        </mc:Choice>
        <mc:Fallback xmlns="">
          <p:sp>
            <p:nvSpPr>
              <p:cNvPr id="22" name="Прямоугольник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628800"/>
                <a:ext cx="3661078" cy="75681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/>
              <p:cNvSpPr/>
              <p:nvPr/>
            </p:nvSpPr>
            <p:spPr>
              <a:xfrm>
                <a:off x="262850" y="2888214"/>
                <a:ext cx="3661078" cy="7568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ru-RU" sz="2400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ru-RU" sz="2400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ru-RU" sz="2400" i="1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ru-RU" sz="2400" i="1">
                                <a:latin typeface="Cambria Math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ru-RU" sz="24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ru-RU" sz="2400" b="1" i="1">
                                    <a:latin typeface="Cambria Math"/>
                                  </a:rPr>
                                  <m:t>𝒔</m:t>
                                </m:r>
                              </m:e>
                              <m:sub>
                                <m:r>
                                  <a:rPr lang="ru-RU" sz="2400" i="1">
                                    <a:latin typeface="Cambria Math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ru-RU" sz="2400" i="1">
                                    <a:latin typeface="Cambria Math"/>
                                  </a:rPr>
                                  <m:t>𝑘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ru-RU" sz="24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ru-RU" sz="2400" b="1" i="1">
                                    <a:latin typeface="Cambria Math"/>
                                  </a:rPr>
                                  <m:t>𝝉</m:t>
                                </m:r>
                              </m:e>
                              <m:sub>
                                <m:r>
                                  <a:rPr lang="ru-RU" sz="2400" i="1">
                                    <a:latin typeface="Cambria Math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ru-RU" sz="2400" i="1">
                                    <a:latin typeface="Cambria Math"/>
                                  </a:rPr>
                                  <m:t>𝑘</m:t>
                                </m:r>
                              </m:sup>
                            </m:sSubSup>
                          </m:num>
                          <m:den>
                            <m:d>
                              <m:dPr>
                                <m:begChr m:val="‖"/>
                                <m:endChr m:val="‖"/>
                                <m:ctrlPr>
                                  <a:rPr lang="ru-RU" sz="2400" b="1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ru-RU" sz="2400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ru-RU" sz="2400" b="1" i="1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ru-RU" sz="2400" i="1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ru-RU" sz="2400" i="1">
                                        <a:latin typeface="Cambria Math"/>
                                      </a:rPr>
                                      <m:t>𝑘</m:t>
                                    </m:r>
                                  </m:sup>
                                </m:sSubSup>
                              </m:e>
                            </m:d>
                          </m:den>
                        </m:f>
                      </m:e>
                    </m:nary>
                  </m:oMath>
                </a14:m>
                <a:r>
                  <a:rPr lang="ru-RU" sz="2400" dirty="0"/>
                  <a:t> </a:t>
                </a:r>
                <a:r>
                  <a:rPr lang="en-US" sz="2400" dirty="0">
                    <a:sym typeface="Wingdings"/>
                  </a:rPr>
                  <a:t></a:t>
                </a:r>
                <a:r>
                  <a:rPr lang="en-US" sz="2400" dirty="0"/>
                  <a:t>max</a:t>
                </a:r>
                <a:endParaRPr lang="ru-RU" sz="2400" dirty="0"/>
              </a:p>
            </p:txBody>
          </p:sp>
        </mc:Choice>
        <mc:Fallback xmlns="">
          <p:sp>
            <p:nvSpPr>
              <p:cNvPr id="23" name="Прямоугольник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50" y="2888214"/>
                <a:ext cx="3661078" cy="75681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3"/>
          <p:cNvSpPr>
            <a:spLocks noChangeArrowheads="1"/>
          </p:cNvSpPr>
          <p:nvPr/>
        </p:nvSpPr>
        <p:spPr bwMode="auto">
          <a:xfrm>
            <a:off x="3348038" y="2414588"/>
            <a:ext cx="54721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buClr>
                <a:schemeClr val="accent2"/>
              </a:buClr>
              <a:buSzPct val="75000"/>
              <a:buFont typeface="Monotype Sorts"/>
              <a:buChar char="n"/>
            </a:pPr>
            <a:r>
              <a:rPr lang="ru-RU" altLang="ru-RU" sz="1800">
                <a:latin typeface="Times New Roman" pitchFamily="18" charset="0"/>
              </a:rPr>
              <a:t>Максимум суммы скалярных произведений векторов скольжения и касательных напряжений </a:t>
            </a:r>
            <a:r>
              <a:rPr lang="en-US" altLang="ru-RU" sz="1800">
                <a:latin typeface="Times New Roman Cyr" pitchFamily="18" charset="0"/>
                <a:cs typeface="Times New Roman Cyr" pitchFamily="18" charset="0"/>
              </a:rPr>
              <a:t>[</a:t>
            </a:r>
            <a:r>
              <a:rPr lang="ru-RU" altLang="ru-RU" sz="1800" b="1">
                <a:latin typeface="Times New Roman Cyr" pitchFamily="18" charset="0"/>
                <a:cs typeface="Times New Roman Cyr" pitchFamily="18" charset="0"/>
              </a:rPr>
              <a:t>Мухамедиев, 1991</a:t>
            </a:r>
            <a:r>
              <a:rPr lang="en-US" altLang="ru-RU" sz="1800">
                <a:latin typeface="Times New Roman Cyr" pitchFamily="18" charset="0"/>
                <a:cs typeface="Times New Roman Cyr" pitchFamily="18" charset="0"/>
              </a:rPr>
              <a:t>]</a:t>
            </a:r>
            <a:r>
              <a:rPr lang="ru-RU" altLang="ru-RU" sz="1800">
                <a:latin typeface="Times New Roman" pitchFamily="18" charset="0"/>
              </a:rPr>
              <a:t> </a:t>
            </a:r>
            <a:endParaRPr lang="ru-RU" altLang="ru-RU" sz="1800">
              <a:latin typeface="Times New Roman Cyr" pitchFamily="18" charset="0"/>
            </a:endParaRPr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-323850" y="115888"/>
            <a:ext cx="100076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altLang="ru-RU" sz="2400" b="1">
                <a:latin typeface="Times New Roman" pitchFamily="18" charset="0"/>
              </a:rPr>
              <a:t>Энергетический подход в обратной задаче тектонофизики</a:t>
            </a:r>
          </a:p>
        </p:txBody>
      </p:sp>
      <p:sp>
        <p:nvSpPr>
          <p:cNvPr id="7" name="Rectangle 63"/>
          <p:cNvSpPr>
            <a:spLocks noChangeArrowheads="1"/>
          </p:cNvSpPr>
          <p:nvPr/>
        </p:nvSpPr>
        <p:spPr bwMode="auto">
          <a:xfrm>
            <a:off x="260350" y="569913"/>
            <a:ext cx="8793163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75000"/>
              <a:defRPr/>
            </a:pPr>
            <a:r>
              <a:rPr lang="ru-RU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В работе </a:t>
            </a:r>
            <a:r>
              <a:rPr lang="en-US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[</a:t>
            </a:r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Мухамедиев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, 1991</a:t>
            </a:r>
            <a:r>
              <a:rPr lang="en-US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]</a:t>
            </a:r>
            <a:r>
              <a:rPr lang="ru-RU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, а также в алгоритмах кинематического </a:t>
            </a:r>
            <a:r>
              <a:rPr lang="en-US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[</a:t>
            </a:r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Гущенко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, </a:t>
            </a:r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Ребецкий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и др., 1991, 1994</a:t>
            </a:r>
            <a:r>
              <a:rPr lang="en-US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; 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G</a:t>
            </a:r>
            <a:r>
              <a:rPr lang="en-US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o</a:t>
            </a:r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ushtenko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, </a:t>
            </a:r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Rebetsky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,</a:t>
            </a:r>
            <a:r>
              <a:rPr lang="en-US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et al., 1993</a:t>
            </a:r>
            <a:r>
              <a:rPr lang="en-US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]</a:t>
            </a:r>
            <a:r>
              <a:rPr lang="ru-RU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и катакластического </a:t>
            </a:r>
            <a:r>
              <a:rPr lang="en-US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[</a:t>
            </a:r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Ребецкий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, </a:t>
            </a:r>
            <a:r>
              <a:rPr lang="en-US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1994, 2007; </a:t>
            </a:r>
            <a:r>
              <a:rPr lang="en-US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Rebetsky</a:t>
            </a:r>
            <a:r>
              <a:rPr lang="en-US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, 1995; </a:t>
            </a:r>
            <a:r>
              <a:rPr lang="en-US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Rebetsky</a:t>
            </a:r>
            <a:r>
              <a:rPr lang="en-US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, </a:t>
            </a:r>
            <a:r>
              <a:rPr lang="en-US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Polets</a:t>
            </a:r>
            <a:r>
              <a:rPr lang="en-US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, 2017</a:t>
            </a:r>
            <a:r>
              <a:rPr lang="en-US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] </a:t>
            </a:r>
            <a:r>
              <a:rPr lang="ru-RU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методов </a:t>
            </a:r>
            <a:r>
              <a:rPr lang="en-US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ru-RU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предлагалось оптимизационную функцию организовать подобно диссипативной функции в теории пластичности.</a:t>
            </a:r>
            <a:endParaRPr lang="en-US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AutoNum type="arabicParenR"/>
              <a:defRPr/>
            </a:pPr>
            <a:endParaRPr lang="ru-RU" dirty="0">
              <a:solidFill>
                <a:srgbClr val="FF0000"/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12294" name="Rectangle 63"/>
          <p:cNvSpPr>
            <a:spLocks noChangeArrowheads="1"/>
          </p:cNvSpPr>
          <p:nvPr/>
        </p:nvSpPr>
        <p:spPr bwMode="auto">
          <a:xfrm>
            <a:off x="3309938" y="3516313"/>
            <a:ext cx="522287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buClr>
                <a:schemeClr val="accent2"/>
              </a:buClr>
              <a:buSzPct val="75000"/>
              <a:buFont typeface="Monotype Sorts"/>
              <a:buChar char="n"/>
            </a:pPr>
            <a:r>
              <a:rPr lang="ru-RU" altLang="ru-RU" sz="1800" dirty="0">
                <a:latin typeface="Times New Roman" pitchFamily="18" charset="0"/>
              </a:rPr>
              <a:t>Максимум суммы скалярных произведений векторов приращений деформации сдвига и касательных напряжений </a:t>
            </a:r>
            <a:r>
              <a:rPr lang="en-US" altLang="ru-RU" sz="1800" dirty="0">
                <a:latin typeface="Times New Roman Cyr" pitchFamily="18" charset="0"/>
                <a:cs typeface="Times New Roman Cyr" pitchFamily="18" charset="0"/>
              </a:rPr>
              <a:t>[</a:t>
            </a:r>
            <a:r>
              <a:rPr lang="en-US" altLang="ru-RU" sz="1800" b="1" dirty="0" err="1">
                <a:latin typeface="Times New Roman Cyr" pitchFamily="18" charset="0"/>
                <a:cs typeface="Times New Roman Cyr" pitchFamily="18" charset="0"/>
              </a:rPr>
              <a:t>Rebetsky</a:t>
            </a:r>
            <a:r>
              <a:rPr lang="en-US" altLang="ru-RU" sz="1800" b="1" dirty="0">
                <a:latin typeface="Times New Roman Cyr" pitchFamily="18" charset="0"/>
                <a:cs typeface="Times New Roman Cyr" pitchFamily="18" charset="0"/>
              </a:rPr>
              <a:t>, 1995</a:t>
            </a:r>
            <a:r>
              <a:rPr lang="en-US" altLang="ru-RU" sz="1800" dirty="0">
                <a:latin typeface="Times New Roman Cyr" pitchFamily="18" charset="0"/>
                <a:cs typeface="Times New Roman Cyr" pitchFamily="18" charset="0"/>
              </a:rPr>
              <a:t>]</a:t>
            </a:r>
            <a:endParaRPr lang="ru-RU" altLang="ru-RU" sz="1800" dirty="0">
              <a:latin typeface="Times New Roman Cyr" pitchFamily="18" charset="0"/>
            </a:endParaRPr>
          </a:p>
        </p:txBody>
      </p:sp>
      <p:sp>
        <p:nvSpPr>
          <p:cNvPr id="12301" name="Прямоугольник 15"/>
          <p:cNvSpPr>
            <a:spLocks noChangeArrowheads="1"/>
          </p:cNvSpPr>
          <p:nvPr/>
        </p:nvSpPr>
        <p:spPr bwMode="auto">
          <a:xfrm>
            <a:off x="-180975" y="2020888"/>
            <a:ext cx="4908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Times New Roman Cyr" pitchFamily="18" charset="0"/>
                <a:cs typeface="Times New Roman Cyr" pitchFamily="18" charset="0"/>
              </a:rPr>
              <a:t>Максимум пластической диссипации</a:t>
            </a:r>
            <a:endParaRPr lang="ru-RU" altLang="ru-RU" sz="2000" b="1">
              <a:solidFill>
                <a:srgbClr val="FF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48488" y="6356350"/>
            <a:ext cx="2133600" cy="365125"/>
          </a:xfrm>
        </p:spPr>
        <p:txBody>
          <a:bodyPr/>
          <a:lstStyle/>
          <a:p>
            <a:pPr>
              <a:defRPr/>
            </a:pPr>
            <a:fld id="{6756A919-51FD-42AE-8686-31CEA95F9BEE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179512" y="2370312"/>
                <a:ext cx="3130152" cy="9866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sz="24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ru-RU" sz="2400" i="1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ru-RU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ru-RU" sz="2400" b="1" i="1">
                                  <a:latin typeface="Cambria Math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ru-RU" sz="2400" i="1">
                                  <a:latin typeface="Cambria Math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ru-RU" sz="2400" i="1">
                                  <a:latin typeface="Cambria Math"/>
                                </a:rPr>
                                <m:t>𝑘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ru-RU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ru-RU" sz="2400" b="1" i="1">
                                  <a:latin typeface="Cambria Math"/>
                                </a:rPr>
                                <m:t>𝝉</m:t>
                              </m:r>
                            </m:e>
                            <m:sub>
                              <m:r>
                                <a:rPr lang="ru-RU" sz="2400" i="1">
                                  <a:latin typeface="Cambria Math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ru-RU" sz="2400" i="1">
                                  <a:latin typeface="Cambria Math"/>
                                </a:rPr>
                                <m:t>𝑘</m:t>
                              </m:r>
                            </m:sup>
                          </m:sSubSup>
                          <m:r>
                            <a:rPr lang="ru-RU" sz="2400" b="0" i="1" smtClean="0">
                              <a:latin typeface="Cambria Math"/>
                            </a:rPr>
                            <m:t> →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𝑚𝑎𝑥</m:t>
                          </m:r>
                        </m:e>
                      </m:nary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2370312"/>
                <a:ext cx="3130152" cy="98668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>
                <a:off x="179512" y="3234408"/>
                <a:ext cx="3243965" cy="9866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sz="24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ru-RU" sz="2400" b="0" i="1" smtClean="0">
                              <a:latin typeface="Cambria Math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ru-RU" sz="2400" i="1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ru-RU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b="1" i="1">
                                  <a:latin typeface="Cambria Math"/>
                                </a:rPr>
                                <m:t>𝜸</m:t>
                              </m:r>
                            </m:e>
                            <m:sub>
                              <m:r>
                                <a:rPr lang="ru-RU" sz="2400" i="1">
                                  <a:latin typeface="Cambria Math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ru-RU" sz="2400" i="1">
                                  <a:latin typeface="Cambria Math"/>
                                </a:rPr>
                                <m:t>𝑘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ru-RU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ru-RU" sz="2400" b="1" i="1">
                                  <a:latin typeface="Cambria Math"/>
                                </a:rPr>
                                <m:t>𝝉</m:t>
                              </m:r>
                            </m:e>
                            <m:sub>
                              <m:r>
                                <a:rPr lang="ru-RU" sz="2400" i="1">
                                  <a:latin typeface="Cambria Math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ru-RU" sz="2400" i="1">
                                  <a:latin typeface="Cambria Math"/>
                                </a:rPr>
                                <m:t>𝑘</m:t>
                              </m:r>
                            </m:sup>
                          </m:sSubSup>
                          <m:r>
                            <a:rPr lang="ru-RU" sz="2400" b="0" i="1" smtClean="0">
                              <a:latin typeface="Cambria Math"/>
                            </a:rPr>
                            <m:t> →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𝑚𝑎𝑥</m:t>
                          </m:r>
                        </m:e>
                      </m:nary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3234408"/>
                <a:ext cx="3243965" cy="98668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1403648" y="3987209"/>
                <a:ext cx="1781963" cy="467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0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b="1" i="1">
                              <a:latin typeface="Cambria Math"/>
                            </a:rPr>
                            <m:t>𝜸</m:t>
                          </m:r>
                        </m:e>
                        <m:sub>
                          <m:r>
                            <a:rPr lang="ru-RU" sz="2000" i="1">
                              <a:latin typeface="Cambria Math"/>
                            </a:rPr>
                            <m:t>𝑛</m:t>
                          </m:r>
                        </m:sub>
                        <m:sup>
                          <m:r>
                            <a:rPr lang="ru-RU" sz="2000" i="1">
                              <a:latin typeface="Cambria Math"/>
                            </a:rPr>
                            <m:t>𝑘</m:t>
                          </m:r>
                        </m:sup>
                      </m:sSubSup>
                      <m:r>
                        <a:rPr lang="ru-RU" sz="2000" i="1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ru-RU" sz="20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b="1" i="1">
                              <a:latin typeface="Cambria Math"/>
                            </a:rPr>
                            <m:t>𝒔</m:t>
                          </m:r>
                        </m:e>
                        <m:sub>
                          <m:r>
                            <a:rPr lang="ru-RU" sz="2000" i="1">
                              <a:latin typeface="Cambria Math"/>
                            </a:rPr>
                            <m:t>𝑛</m:t>
                          </m:r>
                        </m:sub>
                        <m:sup>
                          <m:r>
                            <a:rPr lang="ru-RU" sz="2000" i="1">
                              <a:latin typeface="Cambria Math"/>
                            </a:rPr>
                            <m:t>𝑘</m:t>
                          </m:r>
                        </m:sup>
                      </m:sSubSup>
                      <m:sSup>
                        <m:sSupPr>
                          <m:ctrlPr>
                            <a:rPr lang="ru-RU" sz="2000" i="1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/>
                            </a:rPr>
                            <m:t>Ω</m:t>
                          </m:r>
                        </m:e>
                        <m:sup>
                          <m:r>
                            <a:rPr lang="ru-RU" sz="2000" i="1">
                              <a:latin typeface="Cambria Math"/>
                            </a:rPr>
                            <m:t>𝑘</m:t>
                          </m:r>
                        </m:sup>
                      </m:sSup>
                      <m:r>
                        <a:rPr lang="ru-RU" sz="2000" i="1">
                          <a:latin typeface="Cambria Math"/>
                        </a:rPr>
                        <m:t>/</m:t>
                      </m:r>
                      <m:sSup>
                        <m:sSupPr>
                          <m:ctrlPr>
                            <a:rPr lang="ru-RU" sz="20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a:rPr lang="ru-RU" sz="2000" i="1">
                              <a:latin typeface="Cambria Math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3987209"/>
                <a:ext cx="1781963" cy="46775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/>
              <p:cNvSpPr/>
              <p:nvPr/>
            </p:nvSpPr>
            <p:spPr>
              <a:xfrm>
                <a:off x="-36512" y="6120926"/>
                <a:ext cx="6408390" cy="5330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ru-RU" sz="2400" b="0" i="1" smtClean="0">
                            <a:latin typeface="Cambria Math"/>
                          </a:rPr>
                          <m:t>  </m:t>
                        </m:r>
                        <m:r>
                          <a:rPr lang="en-US" sz="2400" i="1">
                            <a:latin typeface="Cambria Math"/>
                          </a:rPr>
                          <m:t>𝑑𝑆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a:rPr lang="ru-RU" sz="2400" i="1">
                        <a:latin typeface="Cambria Math"/>
                      </a:rPr>
                      <m:t>=</m:t>
                    </m:r>
                    <m:r>
                      <a:rPr lang="en-US" sz="2000" i="1" smtClean="0">
                        <a:latin typeface="Cambria Math"/>
                      </a:rPr>
                      <m:t>𝛾</m:t>
                    </m:r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ru-RU" sz="2400" i="1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Sup>
                          <m:sSubSupPr>
                            <m:ctrlPr>
                              <a:rPr lang="ru-RU" sz="2400" i="1">
                                <a:latin typeface="Cambria Math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ru-RU" sz="24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𝜀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𝑖</m:t>
                            </m:r>
                            <m:r>
                              <a:rPr lang="ru-RU" sz="2400" i="1">
                                <a:latin typeface="Cambria Math"/>
                              </a:rPr>
                              <m:t>𝑗</m:t>
                            </m:r>
                          </m:sub>
                          <m:sup>
                            <m:r>
                              <a:rPr lang="ru-RU" sz="2400" i="1">
                                <a:latin typeface="Cambria Math"/>
                              </a:rPr>
                              <m:t>𝑘</m:t>
                            </m:r>
                          </m:sup>
                        </m:sSubSup>
                      </m:e>
                    </m:nary>
                  </m:oMath>
                </a14:m>
                <a:r>
                  <a:rPr lang="ru-RU" sz="2000" dirty="0"/>
                  <a:t>,</a:t>
                </a:r>
                <a:r>
                  <a:rPr lang="ru-RU" sz="2000" dirty="0" smtClean="0"/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000" i="1">
                            <a:latin typeface="Cambria Math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𝜀</m:t>
                            </m:r>
                          </m:e>
                        </m:acc>
                      </m:e>
                      <m:sub>
                        <m:r>
                          <a:rPr lang="ru-RU" sz="2000" i="1">
                            <a:latin typeface="Cambria Math"/>
                          </a:rPr>
                          <m:t>𝑖𝑗</m:t>
                        </m:r>
                      </m:sub>
                      <m:sup>
                        <m:r>
                          <a:rPr lang="ru-RU" sz="2000" i="1">
                            <a:latin typeface="Cambria Math"/>
                          </a:rPr>
                          <m:t>𝑘</m:t>
                        </m:r>
                      </m:sup>
                    </m:sSubSup>
                    <m:r>
                      <a:rPr lang="ru-RU" sz="2000" i="1">
                        <a:latin typeface="Cambria Math"/>
                      </a:rPr>
                      <m:t>=0.5</m:t>
                    </m:r>
                    <m:sSubSup>
                      <m:sSubSupPr>
                        <m:ctrlPr>
                          <a:rPr lang="ru-RU" sz="2000" i="1">
                            <a:latin typeface="Cambria Math"/>
                          </a:rPr>
                        </m:ctrlPr>
                      </m:sSubSupPr>
                      <m:e>
                        <m:r>
                          <a:rPr lang="ru-RU" sz="2000" i="1">
                            <a:latin typeface="Cambria Math"/>
                          </a:rPr>
                          <m:t>(</m:t>
                        </m:r>
                        <m:r>
                          <a:rPr lang="en-US" sz="20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ru-RU" sz="2000" i="1">
                            <a:latin typeface="Cambria Math"/>
                          </a:rPr>
                          <m:t>𝑘</m:t>
                        </m:r>
                      </m:sup>
                    </m:sSubSup>
                    <m:sSubSup>
                      <m:sSubSupPr>
                        <m:ctrlPr>
                          <a:rPr lang="ru-RU" sz="20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/>
                          </a:rPr>
                          <m:t>𝑠</m:t>
                        </m:r>
                      </m:e>
                      <m:sub>
                        <m:r>
                          <a:rPr lang="ru-RU" sz="2000" i="1">
                            <a:latin typeface="Cambria Math"/>
                          </a:rPr>
                          <m:t>𝑗</m:t>
                        </m:r>
                      </m:sub>
                      <m:sup>
                        <m:r>
                          <a:rPr lang="ru-RU" sz="2000" i="1">
                            <a:latin typeface="Cambria Math"/>
                          </a:rPr>
                          <m:t>𝑘</m:t>
                        </m:r>
                      </m:sup>
                    </m:sSubSup>
                    <m:r>
                      <a:rPr lang="ru-RU" sz="2000" i="1">
                        <a:latin typeface="Cambria Math"/>
                      </a:rPr>
                      <m:t>+</m:t>
                    </m:r>
                    <m:sSubSup>
                      <m:sSubSupPr>
                        <m:ctrlPr>
                          <a:rPr lang="ru-RU" sz="20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ru-RU" sz="2000" i="1">
                            <a:latin typeface="Cambria Math"/>
                          </a:rPr>
                          <m:t>𝑗</m:t>
                        </m:r>
                      </m:sub>
                      <m:sup>
                        <m:r>
                          <a:rPr lang="ru-RU" sz="2000" i="1">
                            <a:latin typeface="Cambria Math"/>
                          </a:rPr>
                          <m:t>𝑘</m:t>
                        </m:r>
                      </m:sup>
                    </m:sSubSup>
                    <m:sSubSup>
                      <m:sSubSupPr>
                        <m:ctrlPr>
                          <a:rPr lang="ru-RU" sz="20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/>
                          </a:rPr>
                          <m:t>𝑠</m:t>
                        </m:r>
                      </m:e>
                      <m:sub>
                        <m:r>
                          <a:rPr lang="ru-RU" sz="2000" i="1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ru-RU" sz="2000" i="1">
                            <a:latin typeface="Cambria Math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ru-RU" sz="2000" dirty="0"/>
                  <a:t>)   </a:t>
                </a:r>
                <a:endParaRPr lang="ru-RU" sz="2000" dirty="0">
                  <a:effectLst/>
                </a:endParaRPr>
              </a:p>
            </p:txBody>
          </p:sp>
        </mc:Choice>
        <mc:Fallback xmlns="">
          <p:sp>
            <p:nvSpPr>
              <p:cNvPr id="25" name="Прямоугольник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6120926"/>
                <a:ext cx="6408390" cy="533095"/>
              </a:xfrm>
              <a:prstGeom prst="rect">
                <a:avLst/>
              </a:prstGeom>
              <a:blipFill rotWithShape="1">
                <a:blip r:embed="rId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/>
              <p:cNvSpPr/>
              <p:nvPr/>
            </p:nvSpPr>
            <p:spPr>
              <a:xfrm>
                <a:off x="5652120" y="6135687"/>
                <a:ext cx="2524345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2400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ru-RU" sz="2400" i="1">
                            <a:latin typeface="Cambria Math"/>
                          </a:rPr>
                          <m:t>4</m:t>
                        </m:r>
                      </m:sub>
                    </m:sSub>
                    <m:r>
                      <a:rPr lang="ru-RU" sz="24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ru-RU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𝑑𝑆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𝑖𝑖</m:t>
                        </m:r>
                      </m:sub>
                    </m:sSub>
                    <m:sSub>
                      <m:sSubPr>
                        <m:ctrlPr>
                          <a:rPr lang="ru-RU" sz="2400" i="1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ru-RU" sz="24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ru-RU" sz="2400" i="1">
                                <a:latin typeface="Cambria Math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sym typeface="Wingdings"/>
                  </a:rPr>
                  <a:t></a:t>
                </a:r>
                <a:r>
                  <a:rPr lang="en-US" sz="2400" dirty="0"/>
                  <a:t>max </a:t>
                </a:r>
                <a:endParaRPr lang="ru-RU" sz="2400" dirty="0"/>
              </a:p>
            </p:txBody>
          </p:sp>
        </mc:Choice>
        <mc:Fallback xmlns="">
          <p:sp>
            <p:nvSpPr>
              <p:cNvPr id="26" name="Прямоугольник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6135687"/>
                <a:ext cx="2524345" cy="461665"/>
              </a:xfrm>
              <a:prstGeom prst="rect">
                <a:avLst/>
              </a:prstGeom>
              <a:blipFill rotWithShape="1">
                <a:blip r:embed="rId6"/>
                <a:stretch>
                  <a:fillRect l="-483" t="-12000" r="-2899" b="-30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Стрелка вниз 26"/>
          <p:cNvSpPr/>
          <p:nvPr/>
        </p:nvSpPr>
        <p:spPr>
          <a:xfrm>
            <a:off x="827584" y="4293096"/>
            <a:ext cx="622930" cy="50405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63"/>
              <p:cNvSpPr>
                <a:spLocks noChangeArrowheads="1"/>
              </p:cNvSpPr>
              <p:nvPr/>
            </p:nvSpPr>
            <p:spPr bwMode="auto">
              <a:xfrm>
                <a:off x="35497" y="4674716"/>
                <a:ext cx="9217024" cy="698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2075" tIns="46038" rIns="92075" bIns="46038"/>
              <a:lstStyle/>
              <a:p>
                <a:r>
                  <a:rPr lang="ru-RU" dirty="0" smtClean="0">
                    <a:latin typeface="Times New Roman Cyr" panose="02020603050405020304" pitchFamily="18" charset="0"/>
                    <a:cs typeface="Times New Roman Cyr" panose="02020603050405020304" pitchFamily="18" charset="0"/>
                  </a:rPr>
                  <a:t>Далее считалось, что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e>
                      <m:sup>
                        <m:r>
                          <a:rPr lang="ru-RU" i="1">
                            <a:latin typeface="Cambria Math"/>
                          </a:rPr>
                          <m:t>𝑘</m:t>
                        </m:r>
                      </m:sup>
                    </m:sSup>
                    <m:r>
                      <a:rPr lang="ru-RU" i="1">
                        <a:latin typeface="Cambria Math"/>
                      </a:rPr>
                      <m:t>~</m:t>
                    </m:r>
                    <m:sSup>
                      <m:sSupPr>
                        <m:ctrlPr>
                          <a:rPr lang="ru-RU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𝐿</m:t>
                        </m:r>
                      </m:e>
                      <m:sup>
                        <m:r>
                          <a:rPr lang="ru-RU" i="1">
                            <a:latin typeface="Cambria Math"/>
                          </a:rPr>
                          <m:t>𝑘</m:t>
                        </m:r>
                      </m:sup>
                    </m:sSup>
                    <m:sSup>
                      <m:sSupPr>
                        <m:ctrlPr>
                          <a:rPr lang="ru-RU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𝐿</m:t>
                        </m:r>
                      </m:e>
                      <m:sup>
                        <m:r>
                          <a:rPr lang="ru-RU" i="1">
                            <a:latin typeface="Cambria Math"/>
                          </a:rPr>
                          <m:t>𝑘</m:t>
                        </m:r>
                      </m:sup>
                    </m:sSup>
                    <m:sSup>
                      <m:sSupPr>
                        <m:ctrlPr>
                          <a:rPr lang="ru-RU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𝐿</m:t>
                        </m:r>
                      </m:e>
                      <m:sup>
                        <m:r>
                          <a:rPr lang="ru-RU" i="1">
                            <a:latin typeface="Cambria Math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ru-RU" dirty="0">
                    <a:latin typeface="Times New Roman Cyr" panose="02020603050405020304" pitchFamily="18" charset="0"/>
                    <a:cs typeface="Times New Roman Cyr" panose="02020603050405020304" pitchFamily="18" charset="0"/>
                  </a:rPr>
                  <a:t>и вслед за работами [</a:t>
                </a:r>
                <a:r>
                  <a:rPr lang="ru-RU" b="1" dirty="0">
                    <a:latin typeface="Times New Roman Cyr" panose="02020603050405020304" pitchFamily="18" charset="0"/>
                    <a:cs typeface="Times New Roman Cyr" panose="02020603050405020304" pitchFamily="18" charset="0"/>
                  </a:rPr>
                  <a:t>Штейнберг, 1983; </a:t>
                </a:r>
                <a:r>
                  <a:rPr lang="en-US" b="1" dirty="0">
                    <a:latin typeface="Times New Roman Cyr" panose="02020603050405020304" pitchFamily="18" charset="0"/>
                    <a:cs typeface="Times New Roman Cyr" panose="02020603050405020304" pitchFamily="18" charset="0"/>
                  </a:rPr>
                  <a:t>Wells</a:t>
                </a:r>
                <a:r>
                  <a:rPr lang="ru-RU" b="1" dirty="0">
                    <a:latin typeface="Times New Roman Cyr" panose="02020603050405020304" pitchFamily="18" charset="0"/>
                    <a:cs typeface="Times New Roman Cyr" panose="02020603050405020304" pitchFamily="18" charset="0"/>
                  </a:rPr>
                  <a:t>, </a:t>
                </a:r>
                <a:r>
                  <a:rPr lang="en-US" b="1" dirty="0">
                    <a:latin typeface="Times New Roman Cyr" panose="02020603050405020304" pitchFamily="18" charset="0"/>
                    <a:cs typeface="Times New Roman Cyr" panose="02020603050405020304" pitchFamily="18" charset="0"/>
                  </a:rPr>
                  <a:t>Coppersmith</a:t>
                </a:r>
                <a:r>
                  <a:rPr lang="ru-RU" b="1" dirty="0">
                    <a:latin typeface="Times New Roman Cyr" panose="02020603050405020304" pitchFamily="18" charset="0"/>
                    <a:cs typeface="Times New Roman Cyr" panose="02020603050405020304" pitchFamily="18" charset="0"/>
                  </a:rPr>
                  <a:t>, 1994; </a:t>
                </a:r>
                <a:r>
                  <a:rPr lang="ru-RU" b="1" dirty="0" smtClean="0">
                    <a:latin typeface="Times New Roman Cyr" panose="02020603050405020304" pitchFamily="18" charset="0"/>
                    <a:cs typeface="Times New Roman Cyr" panose="02020603050405020304" pitchFamily="18" charset="0"/>
                  </a:rPr>
                  <a:t>Юнга</a:t>
                </a:r>
                <a:r>
                  <a:rPr lang="ru-RU" b="1" dirty="0">
                    <a:latin typeface="Times New Roman Cyr" panose="02020603050405020304" pitchFamily="18" charset="0"/>
                    <a:cs typeface="Times New Roman Cyr" panose="02020603050405020304" pitchFamily="18" charset="0"/>
                  </a:rPr>
                  <a:t>, 1990</a:t>
                </a:r>
                <a:r>
                  <a:rPr lang="ru-RU" dirty="0">
                    <a:latin typeface="Times New Roman Cyr" panose="02020603050405020304" pitchFamily="18" charset="0"/>
                    <a:cs typeface="Times New Roman Cyr" panose="02020603050405020304" pitchFamily="18" charset="0"/>
                  </a:rPr>
                  <a:t>] полагалось, что усредненные деформации сдвига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𝛾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𝑛𝑠</m:t>
                        </m:r>
                      </m:sub>
                      <m:sup>
                        <m:r>
                          <a:rPr lang="ru-RU" i="1">
                            <a:latin typeface="Cambria Math"/>
                          </a:rPr>
                          <m:t>𝑘</m:t>
                        </m:r>
                      </m:sup>
                    </m:sSubSup>
                    <m:r>
                      <a:rPr lang="en-US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ru-RU" dirty="0">
                    <a:latin typeface="Times New Roman Cyr" panose="02020603050405020304" pitchFamily="18" charset="0"/>
                    <a:cs typeface="Times New Roman Cyr" panose="02020603050405020304" pitchFamily="18" charset="0"/>
                  </a:rPr>
                  <a:t>вдоль плоскости разрыва характеризуются напряженным состоянием и свойствами </a:t>
                </a:r>
                <a:r>
                  <a:rPr lang="ru-RU" dirty="0" err="1">
                    <a:latin typeface="Times New Roman Cyr" panose="02020603050405020304" pitchFamily="18" charset="0"/>
                    <a:cs typeface="Times New Roman Cyr" panose="02020603050405020304" pitchFamily="18" charset="0"/>
                  </a:rPr>
                  <a:t>квазиоднородного</a:t>
                </a:r>
                <a:r>
                  <a:rPr lang="ru-RU" dirty="0">
                    <a:latin typeface="Times New Roman Cyr" panose="02020603050405020304" pitchFamily="18" charset="0"/>
                    <a:cs typeface="Times New Roman Cyr" panose="02020603050405020304" pitchFamily="18" charset="0"/>
                  </a:rPr>
                  <a:t> </a:t>
                </a:r>
                <a:r>
                  <a:rPr lang="ru-RU" dirty="0" smtClean="0">
                    <a:latin typeface="Times New Roman Cyr" panose="02020603050405020304" pitchFamily="18" charset="0"/>
                    <a:cs typeface="Times New Roman Cyr" panose="02020603050405020304" pitchFamily="18" charset="0"/>
                  </a:rPr>
                  <a:t>объема, для которого выполняется реконструкция напряжений и поэтому</a:t>
                </a:r>
                <a:r>
                  <a:rPr lang="en-US" dirty="0" smtClean="0">
                    <a:latin typeface="Times New Roman Cyr" panose="02020603050405020304" pitchFamily="18" charset="0"/>
                    <a:cs typeface="Times New Roman Cyr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𝛾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𝑛𝑠</m:t>
                        </m:r>
                      </m:sub>
                      <m:sup>
                        <m:r>
                          <a:rPr lang="ru-RU" i="1">
                            <a:latin typeface="Cambria Math"/>
                          </a:rPr>
                          <m:t>𝑘</m:t>
                        </m:r>
                      </m:sup>
                    </m:sSubSup>
                    <m:r>
                      <a:rPr lang="ru-RU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𝛾</m:t>
                    </m:r>
                  </m:oMath>
                </a14:m>
                <a:r>
                  <a:rPr lang="ru-RU" dirty="0">
                    <a:latin typeface="Times New Roman Cyr" panose="02020603050405020304" pitchFamily="18" charset="0"/>
                    <a:cs typeface="Times New Roman Cyr" panose="02020603050405020304" pitchFamily="18" charset="0"/>
                  </a:rPr>
                  <a:t>=</a:t>
                </a:r>
                <a:r>
                  <a:rPr lang="en-US" b="1" i="1" dirty="0" err="1">
                    <a:solidFill>
                      <a:srgbClr val="FF0000"/>
                    </a:solidFill>
                    <a:latin typeface="Times New Roman Cyr" panose="02020603050405020304" pitchFamily="18" charset="0"/>
                    <a:cs typeface="Times New Roman Cyr" panose="02020603050405020304" pitchFamily="18" charset="0"/>
                  </a:rPr>
                  <a:t>const</a:t>
                </a:r>
                <a:r>
                  <a:rPr lang="ru-RU" b="1" dirty="0">
                    <a:solidFill>
                      <a:srgbClr val="FF0000"/>
                    </a:solidFill>
                    <a:latin typeface="Times New Roman Cyr" panose="02020603050405020304" pitchFamily="18" charset="0"/>
                    <a:cs typeface="Times New Roman Cyr" panose="02020603050405020304" pitchFamily="18" charset="0"/>
                  </a:rPr>
                  <a:t>.</a:t>
                </a:r>
                <a:endParaRPr lang="ru-RU" b="1" dirty="0">
                  <a:solidFill>
                    <a:srgbClr val="FF0000"/>
                  </a:solidFill>
                  <a:effectLst/>
                  <a:latin typeface="Times New Roman Cyr" panose="02020603050405020304" pitchFamily="18" charset="0"/>
                  <a:cs typeface="Times New Roman Cyr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97" y="4674716"/>
                <a:ext cx="9217024" cy="698500"/>
              </a:xfrm>
              <a:prstGeom prst="rect">
                <a:avLst/>
              </a:prstGeom>
              <a:blipFill rotWithShape="1">
                <a:blip r:embed="rId7"/>
                <a:stretch>
                  <a:fillRect l="-595" t="-3509" r="-992" b="-12719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Группа 21"/>
          <p:cNvGrpSpPr>
            <a:grpSpLocks/>
          </p:cNvGrpSpPr>
          <p:nvPr/>
        </p:nvGrpSpPr>
        <p:grpSpPr bwMode="auto">
          <a:xfrm>
            <a:off x="4787900" y="1066800"/>
            <a:ext cx="3376613" cy="3581400"/>
            <a:chOff x="4499992" y="2564904"/>
            <a:chExt cx="3376612" cy="3581399"/>
          </a:xfrm>
        </p:grpSpPr>
        <p:grpSp>
          <p:nvGrpSpPr>
            <p:cNvPr id="12304" name="Группа 20"/>
            <p:cNvGrpSpPr>
              <a:grpSpLocks/>
            </p:cNvGrpSpPr>
            <p:nvPr/>
          </p:nvGrpSpPr>
          <p:grpSpPr bwMode="auto">
            <a:xfrm>
              <a:off x="4499992" y="2564904"/>
              <a:ext cx="3376612" cy="3581399"/>
              <a:chOff x="4679950" y="1548647"/>
              <a:chExt cx="3376612" cy="3581399"/>
            </a:xfrm>
          </p:grpSpPr>
          <p:pic>
            <p:nvPicPr>
              <p:cNvPr id="12306" name="Picture 6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9950" y="1548647"/>
                <a:ext cx="3376612" cy="358139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9" name="Прямая соединительная линия 18"/>
              <p:cNvCxnSpPr/>
              <p:nvPr/>
            </p:nvCxnSpPr>
            <p:spPr>
              <a:xfrm flipV="1">
                <a:off x="5435600" y="1845510"/>
                <a:ext cx="2232024" cy="208756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Прямоугольник 22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652120" y="4782859"/>
              <a:ext cx="2086597" cy="446341"/>
            </a:xfrm>
            <a:prstGeom prst="rect">
              <a:avLst/>
            </a:prstGeom>
            <a:blipFill rotWithShape="1">
              <a:blip r:embed="rId9"/>
              <a:stretch>
                <a:fillRect t="-1370" r="-3216" b="-19178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>
                  <a:noFill/>
                </a:rPr>
                <a:t> 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2144713"/>
            <a:ext cx="268605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-252413" y="42863"/>
            <a:ext cx="928846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altLang="ru-RU" sz="2400" b="1" dirty="0">
                <a:latin typeface="Times New Roman" pitchFamily="18" charset="0"/>
              </a:rPr>
              <a:t>О возможных ошибках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altLang="ru-RU" sz="2400" b="1" dirty="0">
                <a:latin typeface="Times New Roman" pitchFamily="18" charset="0"/>
              </a:rPr>
              <a:t>метода максимума </a:t>
            </a:r>
            <a:r>
              <a:rPr lang="ru-RU" altLang="ru-RU" sz="2400" b="1" dirty="0" smtClean="0">
                <a:latin typeface="Times New Roman" pitchFamily="18" charset="0"/>
              </a:rPr>
              <a:t>целевых </a:t>
            </a:r>
            <a:r>
              <a:rPr lang="ru-RU" altLang="ru-RU" sz="2400" b="1" dirty="0">
                <a:latin typeface="Times New Roman" pitchFamily="18" charset="0"/>
              </a:rPr>
              <a:t>функций</a:t>
            </a:r>
          </a:p>
        </p:txBody>
      </p:sp>
      <p:sp>
        <p:nvSpPr>
          <p:cNvPr id="13317" name="Прямоугольник 11"/>
          <p:cNvSpPr>
            <a:spLocks noChangeArrowheads="1"/>
          </p:cNvSpPr>
          <p:nvPr/>
        </p:nvSpPr>
        <p:spPr bwMode="auto">
          <a:xfrm>
            <a:off x="44450" y="1890713"/>
            <a:ext cx="26368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itchFamily="18" charset="0"/>
              </a:rPr>
              <a:t>Сопряженная пара сколов</a:t>
            </a:r>
            <a:endParaRPr lang="ru-RU" altLang="ru-RU" sz="1600"/>
          </a:p>
        </p:txBody>
      </p:sp>
      <p:sp>
        <p:nvSpPr>
          <p:cNvPr id="13318" name="Прямоугольник 26"/>
          <p:cNvSpPr>
            <a:spLocks noChangeArrowheads="1"/>
          </p:cNvSpPr>
          <p:nvPr/>
        </p:nvSpPr>
        <p:spPr bwMode="auto">
          <a:xfrm>
            <a:off x="3319463" y="1912938"/>
            <a:ext cx="21351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itchFamily="18" charset="0"/>
              </a:rPr>
              <a:t>Одна система сколов</a:t>
            </a:r>
            <a:endParaRPr lang="ru-RU" altLang="ru-RU" sz="1600"/>
          </a:p>
        </p:txBody>
      </p:sp>
      <p:grpSp>
        <p:nvGrpSpPr>
          <p:cNvPr id="13319" name="Группа 80"/>
          <p:cNvGrpSpPr>
            <a:grpSpLocks/>
          </p:cNvGrpSpPr>
          <p:nvPr/>
        </p:nvGrpSpPr>
        <p:grpSpPr bwMode="auto">
          <a:xfrm>
            <a:off x="5426075" y="1773238"/>
            <a:ext cx="3683000" cy="2208212"/>
            <a:chOff x="1210939" y="3716758"/>
            <a:chExt cx="5573517" cy="3195491"/>
          </a:xfrm>
        </p:grpSpPr>
        <p:graphicFrame>
          <p:nvGraphicFramePr>
            <p:cNvPr id="13328" name="Object 2"/>
            <p:cNvGraphicFramePr>
              <a:graphicFrameLocks noChangeAspect="1"/>
            </p:cNvGraphicFramePr>
            <p:nvPr/>
          </p:nvGraphicFramePr>
          <p:xfrm>
            <a:off x="5956808" y="5085184"/>
            <a:ext cx="649288" cy="606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59" name="Формула" r:id="rId4" imgW="241300" imgH="228600" progId="Equation.3">
                    <p:embed/>
                  </p:oleObj>
                </mc:Choice>
                <mc:Fallback>
                  <p:oleObj name="Формула" r:id="rId4" imgW="241300" imgH="22860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56808" y="5085184"/>
                          <a:ext cx="649288" cy="6064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29" name="Object 3"/>
            <p:cNvGraphicFramePr>
              <a:graphicFrameLocks noChangeAspect="1"/>
            </p:cNvGraphicFramePr>
            <p:nvPr/>
          </p:nvGraphicFramePr>
          <p:xfrm>
            <a:off x="3203848" y="3717032"/>
            <a:ext cx="460375" cy="628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60" name="Equation" r:id="rId6" imgW="165028" imgH="228501" progId="Equation.3">
                    <p:embed/>
                  </p:oleObj>
                </mc:Choice>
                <mc:Fallback>
                  <p:oleObj name="Equation" r:id="rId6" imgW="165028" imgH="228501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03848" y="3717032"/>
                          <a:ext cx="460375" cy="628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330" name="Line 17"/>
            <p:cNvSpPr>
              <a:spLocks noChangeShapeType="1"/>
            </p:cNvSpPr>
            <p:nvPr/>
          </p:nvSpPr>
          <p:spPr bwMode="auto">
            <a:xfrm flipV="1">
              <a:off x="3059832" y="3933675"/>
              <a:ext cx="41076" cy="28076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31" name="Oval 21"/>
            <p:cNvSpPr>
              <a:spLocks noChangeArrowheads="1"/>
            </p:cNvSpPr>
            <p:nvPr/>
          </p:nvSpPr>
          <p:spPr bwMode="auto">
            <a:xfrm>
              <a:off x="3635896" y="4668688"/>
              <a:ext cx="2089150" cy="2016125"/>
            </a:xfrm>
            <a:prstGeom prst="ellipse">
              <a:avLst/>
            </a:prstGeom>
            <a:solidFill>
              <a:srgbClr val="D2DCE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graphicFrame>
          <p:nvGraphicFramePr>
            <p:cNvPr id="13332" name="Object 5"/>
            <p:cNvGraphicFramePr>
              <a:graphicFrameLocks noChangeAspect="1"/>
            </p:cNvGraphicFramePr>
            <p:nvPr/>
          </p:nvGraphicFramePr>
          <p:xfrm>
            <a:off x="3307693" y="5533355"/>
            <a:ext cx="346075" cy="41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61" name="Формула" r:id="rId8" imgW="177569" imgH="215619" progId="Equation.3">
                    <p:embed/>
                  </p:oleObj>
                </mc:Choice>
                <mc:Fallback>
                  <p:oleObj name="Формула" r:id="rId8" imgW="177569" imgH="215619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7693" y="5533355"/>
                          <a:ext cx="346075" cy="4159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33" name="Object 6"/>
            <p:cNvGraphicFramePr>
              <a:graphicFrameLocks noChangeAspect="1"/>
            </p:cNvGraphicFramePr>
            <p:nvPr/>
          </p:nvGraphicFramePr>
          <p:xfrm>
            <a:off x="5712346" y="5581551"/>
            <a:ext cx="373062" cy="439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62" name="Формула" r:id="rId10" imgW="190500" imgH="228600" progId="Equation.3">
                    <p:embed/>
                  </p:oleObj>
                </mc:Choice>
                <mc:Fallback>
                  <p:oleObj name="Формула" r:id="rId10" imgW="190500" imgH="228600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12346" y="5581551"/>
                          <a:ext cx="373062" cy="4397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334" name="Oval 21"/>
            <p:cNvSpPr>
              <a:spLocks noChangeArrowheads="1"/>
            </p:cNvSpPr>
            <p:nvPr/>
          </p:nvSpPr>
          <p:spPr bwMode="auto">
            <a:xfrm>
              <a:off x="3635896" y="5013176"/>
              <a:ext cx="1296987" cy="1295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5" name="Oval 21"/>
            <p:cNvSpPr>
              <a:spLocks noChangeArrowheads="1"/>
            </p:cNvSpPr>
            <p:nvPr/>
          </p:nvSpPr>
          <p:spPr bwMode="auto">
            <a:xfrm>
              <a:off x="4932883" y="5300513"/>
              <a:ext cx="792163" cy="79216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graphicFrame>
          <p:nvGraphicFramePr>
            <p:cNvPr id="13336" name="Object 20"/>
            <p:cNvGraphicFramePr>
              <a:graphicFrameLocks noChangeAspect="1"/>
            </p:cNvGraphicFramePr>
            <p:nvPr/>
          </p:nvGraphicFramePr>
          <p:xfrm>
            <a:off x="4572000" y="5534943"/>
            <a:ext cx="373062" cy="414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63" name="Формула" r:id="rId12" imgW="190335" imgH="215713" progId="Equation.3">
                    <p:embed/>
                  </p:oleObj>
                </mc:Choice>
                <mc:Fallback>
                  <p:oleObj name="Формула" r:id="rId12" imgW="190335" imgH="215713" progId="Equation.3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5534943"/>
                          <a:ext cx="373062" cy="4143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337" name="Line 18"/>
            <p:cNvSpPr>
              <a:spLocks noChangeShapeType="1"/>
            </p:cNvSpPr>
            <p:nvPr/>
          </p:nvSpPr>
          <p:spPr bwMode="auto">
            <a:xfrm flipV="1">
              <a:off x="2555776" y="5661248"/>
              <a:ext cx="39959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cxnSp>
          <p:nvCxnSpPr>
            <p:cNvPr id="54" name="Прямая со стрелкой 53"/>
            <p:cNvCxnSpPr/>
            <p:nvPr/>
          </p:nvCxnSpPr>
          <p:spPr>
            <a:xfrm flipV="1">
              <a:off x="3060770" y="4435800"/>
              <a:ext cx="1655239" cy="100849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 стрелкой 54"/>
            <p:cNvCxnSpPr/>
            <p:nvPr/>
          </p:nvCxnSpPr>
          <p:spPr>
            <a:xfrm>
              <a:off x="3060770" y="5876184"/>
              <a:ext cx="1655239" cy="100849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40" name="Прямоугольник 55"/>
            <p:cNvSpPr>
              <a:spLocks noChangeArrowheads="1"/>
            </p:cNvSpPr>
            <p:nvPr/>
          </p:nvSpPr>
          <p:spPr bwMode="auto">
            <a:xfrm>
              <a:off x="1210939" y="5452967"/>
              <a:ext cx="1692587" cy="935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latin typeface="Times New Roman" pitchFamily="18" charset="0"/>
                </a:rPr>
                <a:t>Предел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latin typeface="Times New Roman" pitchFamily="18" charset="0"/>
                </a:rPr>
                <a:t>прочности по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latin typeface="Times New Roman" pitchFamily="18" charset="0"/>
                </a:rPr>
                <a:t>Кулон-Мору</a:t>
              </a:r>
              <a:endParaRPr lang="ru-RU" altLang="ru-RU" sz="1200" b="1"/>
            </a:p>
          </p:txBody>
        </p:sp>
        <p:cxnSp>
          <p:nvCxnSpPr>
            <p:cNvPr id="57" name="Прямая со стрелкой 56"/>
            <p:cNvCxnSpPr/>
            <p:nvPr/>
          </p:nvCxnSpPr>
          <p:spPr>
            <a:xfrm>
              <a:off x="3132841" y="4656338"/>
              <a:ext cx="1787369" cy="918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Овал 58"/>
            <p:cNvSpPr/>
            <p:nvPr/>
          </p:nvSpPr>
          <p:spPr>
            <a:xfrm>
              <a:off x="4607902" y="4596609"/>
              <a:ext cx="144143" cy="14472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61" name="Прямая со стрелкой 60"/>
            <p:cNvCxnSpPr/>
            <p:nvPr/>
          </p:nvCxnSpPr>
          <p:spPr>
            <a:xfrm>
              <a:off x="3060770" y="6661848"/>
              <a:ext cx="1787369" cy="6891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Овал 61"/>
            <p:cNvSpPr/>
            <p:nvPr/>
          </p:nvSpPr>
          <p:spPr>
            <a:xfrm>
              <a:off x="4643938" y="6597525"/>
              <a:ext cx="144143" cy="14472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4067367" y="4725255"/>
              <a:ext cx="144143" cy="144728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4067367" y="6452797"/>
              <a:ext cx="144143" cy="144728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66" name="Прямая со стрелкой 65"/>
            <p:cNvCxnSpPr>
              <a:endCxn id="63" idx="3"/>
            </p:cNvCxnSpPr>
            <p:nvPr/>
          </p:nvCxnSpPr>
          <p:spPr>
            <a:xfrm flipV="1">
              <a:off x="2861373" y="4847011"/>
              <a:ext cx="1227614" cy="131862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 стрелкой 66"/>
            <p:cNvCxnSpPr/>
            <p:nvPr/>
          </p:nvCxnSpPr>
          <p:spPr>
            <a:xfrm>
              <a:off x="2861373" y="6236854"/>
              <a:ext cx="1218005" cy="21594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49" name="Прямоугольник 69"/>
            <p:cNvSpPr>
              <a:spLocks noChangeArrowheads="1"/>
            </p:cNvSpPr>
            <p:nvPr/>
          </p:nvSpPr>
          <p:spPr bwMode="auto">
            <a:xfrm>
              <a:off x="5189196" y="3716758"/>
              <a:ext cx="1595260" cy="1336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>
                  <a:latin typeface="Times New Roman" pitchFamily="18" charset="0"/>
                </a:rPr>
                <a:t>Предел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latin typeface="Times New Roman" pitchFamily="18" charset="0"/>
                </a:rPr>
                <a:t>прочности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>
                  <a:latin typeface="Times New Roman" pitchFamily="18" charset="0"/>
                </a:rPr>
                <a:t>По Кулону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>
                  <a:latin typeface="Times New Roman" pitchFamily="18" charset="0"/>
                </a:rPr>
                <a:t>-Треска</a:t>
              </a:r>
              <a:endParaRPr lang="ru-RU" altLang="ru-RU" sz="1400" b="1"/>
            </a:p>
          </p:txBody>
        </p:sp>
        <p:cxnSp>
          <p:nvCxnSpPr>
            <p:cNvPr id="71" name="Прямая со стрелкой 70"/>
            <p:cNvCxnSpPr>
              <a:stCxn id="13349" idx="1"/>
              <a:endCxn id="59" idx="7"/>
            </p:cNvCxnSpPr>
            <p:nvPr/>
          </p:nvCxnSpPr>
          <p:spPr>
            <a:xfrm flipH="1">
              <a:off x="4730424" y="4385261"/>
              <a:ext cx="458853" cy="23202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1" name="Прямоугольник 73"/>
            <p:cNvSpPr>
              <a:spLocks noChangeArrowheads="1"/>
            </p:cNvSpPr>
            <p:nvPr/>
          </p:nvSpPr>
          <p:spPr bwMode="auto">
            <a:xfrm>
              <a:off x="2195606" y="4387425"/>
              <a:ext cx="958780" cy="445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400" b="1">
                  <a:latin typeface="Times New Roman" pitchFamily="18" charset="0"/>
                </a:rPr>
                <a:t>Tmax</a:t>
              </a:r>
              <a:endParaRPr lang="ru-RU" altLang="ru-RU" sz="1400"/>
            </a:p>
          </p:txBody>
        </p:sp>
        <p:sp>
          <p:nvSpPr>
            <p:cNvPr id="13352" name="Прямоугольник 74"/>
            <p:cNvSpPr>
              <a:spLocks noChangeArrowheads="1"/>
            </p:cNvSpPr>
            <p:nvPr/>
          </p:nvSpPr>
          <p:spPr bwMode="auto">
            <a:xfrm>
              <a:off x="2195606" y="6466877"/>
              <a:ext cx="958780" cy="445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400" b="1">
                  <a:latin typeface="Times New Roman" pitchFamily="18" charset="0"/>
                </a:rPr>
                <a:t>Tmax</a:t>
              </a:r>
              <a:endParaRPr lang="ru-RU" altLang="ru-RU" sz="1400"/>
            </a:p>
          </p:txBody>
        </p:sp>
        <p:cxnSp>
          <p:nvCxnSpPr>
            <p:cNvPr id="76" name="Прямая со стрелкой 75"/>
            <p:cNvCxnSpPr>
              <a:stCxn id="13349" idx="1"/>
            </p:cNvCxnSpPr>
            <p:nvPr/>
          </p:nvCxnSpPr>
          <p:spPr>
            <a:xfrm flipH="1">
              <a:off x="4579073" y="4385261"/>
              <a:ext cx="610204" cy="179875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20" name="Прямоугольник 86"/>
          <p:cNvSpPr>
            <a:spLocks noChangeArrowheads="1"/>
          </p:cNvSpPr>
          <p:nvPr/>
        </p:nvSpPr>
        <p:spPr bwMode="auto">
          <a:xfrm>
            <a:off x="3035300" y="4905375"/>
            <a:ext cx="29765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itchFamily="18" charset="0"/>
              </a:rPr>
              <a:t>В случае наличия одной системы сколов </a:t>
            </a:r>
            <a:r>
              <a:rPr lang="ru-RU" altLang="ru-RU" sz="1400" b="1">
                <a:solidFill>
                  <a:srgbClr val="FF0000"/>
                </a:solidFill>
                <a:latin typeface="Times New Roman" pitchFamily="18" charset="0"/>
              </a:rPr>
              <a:t>ошибка</a:t>
            </a:r>
            <a:r>
              <a:rPr lang="ru-RU" altLang="ru-RU" sz="1400" b="1">
                <a:latin typeface="Times New Roman" pitchFamily="18" charset="0"/>
              </a:rPr>
              <a:t> определения осей главных напряжений может составить </a:t>
            </a:r>
            <a:r>
              <a:rPr lang="ru-RU" altLang="ru-RU" sz="1400" b="1">
                <a:solidFill>
                  <a:srgbClr val="FF0000"/>
                </a:solidFill>
                <a:latin typeface="Times New Roman" pitchFamily="18" charset="0"/>
              </a:rPr>
              <a:t>15-20 град.</a:t>
            </a:r>
            <a:endParaRPr lang="ru-RU" altLang="ru-RU" sz="1400">
              <a:solidFill>
                <a:srgbClr val="FF0000"/>
              </a:solidFill>
            </a:endParaRPr>
          </a:p>
        </p:txBody>
      </p:sp>
      <p:sp>
        <p:nvSpPr>
          <p:cNvPr id="13321" name="Прямоугольник 87"/>
          <p:cNvSpPr>
            <a:spLocks noChangeArrowheads="1"/>
          </p:cNvSpPr>
          <p:nvPr/>
        </p:nvSpPr>
        <p:spPr bwMode="auto">
          <a:xfrm>
            <a:off x="44450" y="4924425"/>
            <a:ext cx="2798763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itchFamily="18" charset="0"/>
              </a:rPr>
              <a:t>Для сопряженной системы сколов </a:t>
            </a:r>
            <a:r>
              <a:rPr lang="ru-RU" altLang="ru-RU" sz="1400" b="1">
                <a:solidFill>
                  <a:srgbClr val="FF0000"/>
                </a:solidFill>
                <a:latin typeface="Times New Roman" pitchFamily="18" charset="0"/>
              </a:rPr>
              <a:t>ошибка </a:t>
            </a:r>
            <a:r>
              <a:rPr lang="ru-RU" altLang="ru-RU" sz="1400" b="1">
                <a:latin typeface="Times New Roman" pitchFamily="18" charset="0"/>
              </a:rPr>
              <a:t>определения осей главных напряжений </a:t>
            </a:r>
            <a:r>
              <a:rPr lang="ru-RU" altLang="ru-RU" sz="1400" b="1">
                <a:solidFill>
                  <a:srgbClr val="FF0000"/>
                </a:solidFill>
                <a:latin typeface="Times New Roman" pitchFamily="18" charset="0"/>
              </a:rPr>
              <a:t>зависит от соотношения числа трещин в сопряженной паре</a:t>
            </a:r>
            <a:endParaRPr lang="ru-RU" altLang="ru-RU" sz="1400">
              <a:solidFill>
                <a:srgbClr val="FF0000"/>
              </a:solidFill>
            </a:endParaRPr>
          </a:p>
        </p:txBody>
      </p:sp>
      <p:sp>
        <p:nvSpPr>
          <p:cNvPr id="13322" name="Прямоугольник 19"/>
          <p:cNvSpPr>
            <a:spLocks noChangeArrowheads="1"/>
          </p:cNvSpPr>
          <p:nvPr/>
        </p:nvSpPr>
        <p:spPr bwMode="auto">
          <a:xfrm>
            <a:off x="34925" y="6105525"/>
            <a:ext cx="6121400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buClr>
                <a:schemeClr val="accent2"/>
              </a:buClr>
              <a:buSzPct val="75000"/>
              <a:buFontTx/>
              <a:buNone/>
            </a:pPr>
            <a:r>
              <a:rPr lang="ru-RU" altLang="ru-RU" sz="2400" b="1" dirty="0">
                <a:latin typeface="Times New Roman" pitchFamily="18" charset="0"/>
              </a:rPr>
              <a:t>Вывод</a:t>
            </a:r>
            <a:r>
              <a:rPr lang="en-US" altLang="ru-RU" sz="2400" b="1" dirty="0">
                <a:latin typeface="Times New Roman" pitchFamily="18" charset="0"/>
              </a:rPr>
              <a:t>:</a:t>
            </a:r>
            <a:r>
              <a:rPr lang="en-US" altLang="ru-RU" sz="1600" b="1" dirty="0">
                <a:latin typeface="Times New Roman" pitchFamily="18" charset="0"/>
              </a:rPr>
              <a:t> </a:t>
            </a:r>
            <a:r>
              <a:rPr lang="ru-RU" altLang="ru-RU" sz="1600" b="1" dirty="0">
                <a:latin typeface="Times New Roman" pitchFamily="18" charset="0"/>
              </a:rPr>
              <a:t>используемые </a:t>
            </a:r>
            <a:r>
              <a:rPr lang="ru-RU" altLang="ru-RU" sz="1600" b="1" dirty="0" smtClean="0">
                <a:latin typeface="Times New Roman" pitchFamily="18" charset="0"/>
              </a:rPr>
              <a:t>целевые </a:t>
            </a:r>
            <a:r>
              <a:rPr lang="ru-RU" altLang="ru-RU" sz="1600" b="1" dirty="0">
                <a:latin typeface="Times New Roman" pitchFamily="18" charset="0"/>
              </a:rPr>
              <a:t>функции отвечают </a:t>
            </a:r>
            <a:r>
              <a:rPr lang="ru-RU" altLang="ru-RU" sz="1600" b="1" dirty="0">
                <a:solidFill>
                  <a:srgbClr val="FF0000"/>
                </a:solidFill>
                <a:latin typeface="Times New Roman" pitchFamily="18" charset="0"/>
              </a:rPr>
              <a:t>теории прочности максимальных касательных напряжений</a:t>
            </a:r>
            <a:endParaRPr lang="en-US" altLang="ru-RU" sz="1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3323" name="Picture 20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2133600"/>
            <a:ext cx="2633663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4" name="Picture 2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4378325"/>
            <a:ext cx="123825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5" name="Прямоугольник 1"/>
          <p:cNvSpPr>
            <a:spLocks noChangeArrowheads="1"/>
          </p:cNvSpPr>
          <p:nvPr/>
        </p:nvSpPr>
        <p:spPr bwMode="auto">
          <a:xfrm>
            <a:off x="7032625" y="5661025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Times New Roman" pitchFamily="18" charset="0"/>
              </a:rPr>
              <a:t>Камчатка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13326" name="Прямоугольник 67"/>
          <p:cNvSpPr>
            <a:spLocks noChangeArrowheads="1"/>
          </p:cNvSpPr>
          <p:nvPr/>
        </p:nvSpPr>
        <p:spPr bwMode="auto">
          <a:xfrm>
            <a:off x="6732588" y="3995738"/>
            <a:ext cx="1878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itchFamily="18" charset="0"/>
              </a:rPr>
              <a:t>Зоны субдукции</a:t>
            </a:r>
            <a:endParaRPr lang="ru-RU" altLang="ru-RU" sz="180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4309E9-E5C6-41B8-B04A-008FFD5D7E41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Прямоугольник 19"/>
              <p:cNvSpPr>
                <a:spLocks noChangeArrowheads="1"/>
              </p:cNvSpPr>
              <p:nvPr/>
            </p:nvSpPr>
            <p:spPr bwMode="auto">
              <a:xfrm>
                <a:off x="37646" y="779575"/>
                <a:ext cx="8848725" cy="107721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just" eaLnBrk="1" hangingPunct="1">
                  <a:buClr>
                    <a:schemeClr val="accent2"/>
                  </a:buClr>
                  <a:buSzPct val="75000"/>
                  <a:buFontTx/>
                  <a:buNone/>
                </a:pPr>
                <a:r>
                  <a:rPr lang="ru-RU" altLang="ru-RU" sz="1600" dirty="0" smtClean="0">
                    <a:latin typeface="Times New Roman" pitchFamily="18" charset="0"/>
                  </a:rPr>
                  <a:t>Целевые </a:t>
                </a:r>
                <a:r>
                  <a:rPr lang="ru-RU" altLang="ru-RU" sz="1600" dirty="0">
                    <a:latin typeface="Times New Roman" pitchFamily="18" charset="0"/>
                  </a:rPr>
                  <a:t>функции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ru-RU" sz="1600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ru-RU" altLang="ru-RU" sz="1600" dirty="0" smtClean="0">
                    <a:latin typeface="Times New Roman" pitchFamily="18" charset="0"/>
                  </a:rPr>
                  <a:t>  (</a:t>
                </a:r>
                <a:r>
                  <a:rPr lang="en-US" altLang="ru-RU" sz="1600" b="1" i="1" dirty="0" err="1">
                    <a:latin typeface="Times New Roman" pitchFamily="18" charset="0"/>
                  </a:rPr>
                  <a:t>i</a:t>
                </a:r>
                <a:r>
                  <a:rPr lang="en-US" altLang="ru-RU" sz="1600" dirty="0" smtClean="0">
                    <a:latin typeface="Times New Roman" pitchFamily="18" charset="0"/>
                  </a:rPr>
                  <a:t> =1, 2, 3, 4) </a:t>
                </a:r>
                <a:r>
                  <a:rPr lang="ru-RU" altLang="ru-RU" sz="1600" dirty="0" smtClean="0">
                    <a:latin typeface="Times New Roman" pitchFamily="18" charset="0"/>
                  </a:rPr>
                  <a:t>стремятся выбрать такой тензор напряжений, который обеспечивает наибольший из возможных уровень касательных напряжений вдоль напр</a:t>
                </a:r>
                <a:r>
                  <a:rPr lang="ru-RU" altLang="ru-RU" sz="1600" dirty="0">
                    <a:latin typeface="Times New Roman" pitchFamily="18" charset="0"/>
                  </a:rPr>
                  <a:t>а</a:t>
                </a:r>
                <a:r>
                  <a:rPr lang="ru-RU" altLang="ru-RU" sz="1600" dirty="0" smtClean="0">
                    <a:latin typeface="Times New Roman" pitchFamily="18" charset="0"/>
                  </a:rPr>
                  <a:t>вления зарегистрированного смещения при отсутствии ограничений на ориентацию осей главных напряжений.</a:t>
                </a:r>
                <a:endParaRPr lang="en-US" altLang="ru-RU" sz="1600" dirty="0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2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646" y="779575"/>
                <a:ext cx="8848725" cy="1077218"/>
              </a:xfrm>
              <a:prstGeom prst="rect">
                <a:avLst/>
              </a:prstGeom>
              <a:blipFill rotWithShape="1">
                <a:blip r:embed="rId16"/>
                <a:stretch>
                  <a:fillRect l="-344" t="-1695" r="-344" b="-6215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250825" y="1125538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600" dirty="0" smtClean="0">
                <a:latin typeface="Times New Roman" pitchFamily="18" charset="0"/>
                <a:cs typeface="Times New Roman" pitchFamily="18" charset="0"/>
              </a:rPr>
              <a:t>Новая целевая функция - </a:t>
            </a:r>
            <a: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  <a:t>максимальный принцип </a:t>
            </a:r>
            <a:b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dirty="0" smtClean="0">
                <a:latin typeface="Times New Roman" pitchFamily="18" charset="0"/>
                <a:cs typeface="Times New Roman" pitchFamily="18" charset="0"/>
              </a:rPr>
              <a:t>в решении главной обратной задачи </a:t>
            </a:r>
            <a:r>
              <a:rPr lang="ru-RU" altLang="ru-RU" sz="3600" dirty="0" err="1" smtClean="0">
                <a:latin typeface="Times New Roman" pitchFamily="18" charset="0"/>
                <a:cs typeface="Times New Roman" pitchFamily="18" charset="0"/>
              </a:rPr>
              <a:t>тектонофизики</a:t>
            </a:r>
            <a:r>
              <a:rPr lang="ru-RU" alt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DAA906-9BA4-42CA-AF4C-33204E8DB58C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grpSp>
        <p:nvGrpSpPr>
          <p:cNvPr id="14340" name="Группа 3"/>
          <p:cNvGrpSpPr>
            <a:grpSpLocks/>
          </p:cNvGrpSpPr>
          <p:nvPr/>
        </p:nvGrpSpPr>
        <p:grpSpPr bwMode="auto">
          <a:xfrm>
            <a:off x="2774950" y="2924175"/>
            <a:ext cx="3452813" cy="3267075"/>
            <a:chOff x="179512" y="476672"/>
            <a:chExt cx="3452813" cy="3267075"/>
          </a:xfrm>
        </p:grpSpPr>
        <p:sp>
          <p:nvSpPr>
            <p:cNvPr id="14342" name="Rectangle 4"/>
            <p:cNvSpPr>
              <a:spLocks noChangeArrowheads="1"/>
            </p:cNvSpPr>
            <p:nvPr/>
          </p:nvSpPr>
          <p:spPr bwMode="auto">
            <a:xfrm>
              <a:off x="3179887" y="476672"/>
              <a:ext cx="452438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4800"/>
                <a:t>e</a:t>
              </a:r>
            </a:p>
          </p:txBody>
        </p:sp>
        <p:sp>
          <p:nvSpPr>
            <p:cNvPr id="14343" name="Freeform 5"/>
            <p:cNvSpPr>
              <a:spLocks/>
            </p:cNvSpPr>
            <p:nvPr/>
          </p:nvSpPr>
          <p:spPr bwMode="auto">
            <a:xfrm>
              <a:off x="411287" y="1973685"/>
              <a:ext cx="573088" cy="1116013"/>
            </a:xfrm>
            <a:custGeom>
              <a:avLst/>
              <a:gdLst>
                <a:gd name="T0" fmla="*/ 0 w 361"/>
                <a:gd name="T1" fmla="*/ 1035050 h 703"/>
                <a:gd name="T2" fmla="*/ 4763 w 361"/>
                <a:gd name="T3" fmla="*/ 0 h 703"/>
                <a:gd name="T4" fmla="*/ 484188 w 361"/>
                <a:gd name="T5" fmla="*/ 158750 h 703"/>
                <a:gd name="T6" fmla="*/ 571500 w 361"/>
                <a:gd name="T7" fmla="*/ 484188 h 703"/>
                <a:gd name="T8" fmla="*/ 252413 w 361"/>
                <a:gd name="T9" fmla="*/ 1114425 h 703"/>
                <a:gd name="T10" fmla="*/ 0 w 361"/>
                <a:gd name="T11" fmla="*/ 1035050 h 70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1" h="703">
                  <a:moveTo>
                    <a:pt x="0" y="652"/>
                  </a:moveTo>
                  <a:lnTo>
                    <a:pt x="3" y="0"/>
                  </a:lnTo>
                  <a:lnTo>
                    <a:pt x="305" y="100"/>
                  </a:lnTo>
                  <a:lnTo>
                    <a:pt x="360" y="305"/>
                  </a:lnTo>
                  <a:lnTo>
                    <a:pt x="159" y="702"/>
                  </a:lnTo>
                  <a:lnTo>
                    <a:pt x="0" y="652"/>
                  </a:lnTo>
                </a:path>
              </a:pathLst>
            </a:custGeom>
            <a:solidFill>
              <a:srgbClr val="00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44" name="Freeform 6"/>
            <p:cNvSpPr>
              <a:spLocks/>
            </p:cNvSpPr>
            <p:nvPr/>
          </p:nvSpPr>
          <p:spPr bwMode="auto">
            <a:xfrm>
              <a:off x="403350" y="1964160"/>
              <a:ext cx="26988" cy="1046163"/>
            </a:xfrm>
            <a:custGeom>
              <a:avLst/>
              <a:gdLst>
                <a:gd name="T0" fmla="*/ 19050 w 17"/>
                <a:gd name="T1" fmla="*/ 1588 h 659"/>
                <a:gd name="T2" fmla="*/ 4763 w 17"/>
                <a:gd name="T3" fmla="*/ 9525 h 659"/>
                <a:gd name="T4" fmla="*/ 0 w 17"/>
                <a:gd name="T5" fmla="*/ 1044575 h 659"/>
                <a:gd name="T6" fmla="*/ 19050 w 17"/>
                <a:gd name="T7" fmla="*/ 1044575 h 659"/>
                <a:gd name="T8" fmla="*/ 25400 w 17"/>
                <a:gd name="T9" fmla="*/ 9525 h 659"/>
                <a:gd name="T10" fmla="*/ 14288 w 17"/>
                <a:gd name="T11" fmla="*/ 15875 h 659"/>
                <a:gd name="T12" fmla="*/ 19050 w 17"/>
                <a:gd name="T13" fmla="*/ 1588 h 659"/>
                <a:gd name="T14" fmla="*/ 4763 w 17"/>
                <a:gd name="T15" fmla="*/ 0 h 659"/>
                <a:gd name="T16" fmla="*/ 4763 w 17"/>
                <a:gd name="T17" fmla="*/ 9525 h 659"/>
                <a:gd name="T18" fmla="*/ 19050 w 17"/>
                <a:gd name="T19" fmla="*/ 1588 h 6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" h="659">
                  <a:moveTo>
                    <a:pt x="12" y="1"/>
                  </a:moveTo>
                  <a:lnTo>
                    <a:pt x="3" y="6"/>
                  </a:lnTo>
                  <a:lnTo>
                    <a:pt x="0" y="658"/>
                  </a:lnTo>
                  <a:lnTo>
                    <a:pt x="12" y="658"/>
                  </a:lnTo>
                  <a:lnTo>
                    <a:pt x="16" y="6"/>
                  </a:lnTo>
                  <a:lnTo>
                    <a:pt x="9" y="10"/>
                  </a:lnTo>
                  <a:lnTo>
                    <a:pt x="12" y="1"/>
                  </a:lnTo>
                  <a:lnTo>
                    <a:pt x="3" y="0"/>
                  </a:lnTo>
                  <a:lnTo>
                    <a:pt x="3" y="6"/>
                  </a:lnTo>
                  <a:lnTo>
                    <a:pt x="12" y="1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45" name="Freeform 7"/>
            <p:cNvSpPr>
              <a:spLocks/>
            </p:cNvSpPr>
            <p:nvPr/>
          </p:nvSpPr>
          <p:spPr bwMode="auto">
            <a:xfrm>
              <a:off x="416050" y="1967335"/>
              <a:ext cx="484188" cy="161925"/>
            </a:xfrm>
            <a:custGeom>
              <a:avLst/>
              <a:gdLst>
                <a:gd name="T0" fmla="*/ 482600 w 305"/>
                <a:gd name="T1" fmla="*/ 152400 h 102"/>
                <a:gd name="T2" fmla="*/ 477838 w 305"/>
                <a:gd name="T3" fmla="*/ 147638 h 102"/>
                <a:gd name="T4" fmla="*/ 3175 w 305"/>
                <a:gd name="T5" fmla="*/ 0 h 102"/>
                <a:gd name="T6" fmla="*/ 0 w 305"/>
                <a:gd name="T7" fmla="*/ 12700 h 102"/>
                <a:gd name="T8" fmla="*/ 474663 w 305"/>
                <a:gd name="T9" fmla="*/ 160338 h 102"/>
                <a:gd name="T10" fmla="*/ 468313 w 305"/>
                <a:gd name="T11" fmla="*/ 155575 h 102"/>
                <a:gd name="T12" fmla="*/ 482600 w 305"/>
                <a:gd name="T13" fmla="*/ 152400 h 102"/>
                <a:gd name="T14" fmla="*/ 482600 w 305"/>
                <a:gd name="T15" fmla="*/ 147638 h 102"/>
                <a:gd name="T16" fmla="*/ 477838 w 305"/>
                <a:gd name="T17" fmla="*/ 147638 h 102"/>
                <a:gd name="T18" fmla="*/ 482600 w 305"/>
                <a:gd name="T19" fmla="*/ 15240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05" h="102">
                  <a:moveTo>
                    <a:pt x="304" y="96"/>
                  </a:moveTo>
                  <a:lnTo>
                    <a:pt x="301" y="93"/>
                  </a:lnTo>
                  <a:lnTo>
                    <a:pt x="2" y="0"/>
                  </a:lnTo>
                  <a:lnTo>
                    <a:pt x="0" y="8"/>
                  </a:lnTo>
                  <a:lnTo>
                    <a:pt x="299" y="101"/>
                  </a:lnTo>
                  <a:lnTo>
                    <a:pt x="295" y="98"/>
                  </a:lnTo>
                  <a:lnTo>
                    <a:pt x="304" y="96"/>
                  </a:lnTo>
                  <a:lnTo>
                    <a:pt x="304" y="93"/>
                  </a:lnTo>
                  <a:lnTo>
                    <a:pt x="301" y="93"/>
                  </a:lnTo>
                  <a:lnTo>
                    <a:pt x="304" y="96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46" name="Freeform 8"/>
            <p:cNvSpPr>
              <a:spLocks/>
            </p:cNvSpPr>
            <p:nvPr/>
          </p:nvSpPr>
          <p:spPr bwMode="auto">
            <a:xfrm>
              <a:off x="905000" y="2135610"/>
              <a:ext cx="87313" cy="319088"/>
            </a:xfrm>
            <a:custGeom>
              <a:avLst/>
              <a:gdLst>
                <a:gd name="T0" fmla="*/ 85725 w 55"/>
                <a:gd name="T1" fmla="*/ 317500 h 201"/>
                <a:gd name="T2" fmla="*/ 85725 w 55"/>
                <a:gd name="T3" fmla="*/ 312738 h 201"/>
                <a:gd name="T4" fmla="*/ 11113 w 55"/>
                <a:gd name="T5" fmla="*/ 0 h 201"/>
                <a:gd name="T6" fmla="*/ 0 w 55"/>
                <a:gd name="T7" fmla="*/ 1588 h 201"/>
                <a:gd name="T8" fmla="*/ 74613 w 55"/>
                <a:gd name="T9" fmla="*/ 317500 h 201"/>
                <a:gd name="T10" fmla="*/ 74613 w 55"/>
                <a:gd name="T11" fmla="*/ 312738 h 201"/>
                <a:gd name="T12" fmla="*/ 85725 w 55"/>
                <a:gd name="T13" fmla="*/ 317500 h 201"/>
                <a:gd name="T14" fmla="*/ 85725 w 55"/>
                <a:gd name="T15" fmla="*/ 314325 h 201"/>
                <a:gd name="T16" fmla="*/ 85725 w 55"/>
                <a:gd name="T17" fmla="*/ 312738 h 201"/>
                <a:gd name="T18" fmla="*/ 85725 w 55"/>
                <a:gd name="T19" fmla="*/ 317500 h 2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5" h="201">
                  <a:moveTo>
                    <a:pt x="54" y="200"/>
                  </a:moveTo>
                  <a:lnTo>
                    <a:pt x="54" y="197"/>
                  </a:lnTo>
                  <a:lnTo>
                    <a:pt x="7" y="0"/>
                  </a:lnTo>
                  <a:lnTo>
                    <a:pt x="0" y="1"/>
                  </a:lnTo>
                  <a:lnTo>
                    <a:pt x="47" y="200"/>
                  </a:lnTo>
                  <a:lnTo>
                    <a:pt x="47" y="197"/>
                  </a:lnTo>
                  <a:lnTo>
                    <a:pt x="54" y="200"/>
                  </a:lnTo>
                  <a:lnTo>
                    <a:pt x="54" y="198"/>
                  </a:lnTo>
                  <a:lnTo>
                    <a:pt x="54" y="197"/>
                  </a:lnTo>
                  <a:lnTo>
                    <a:pt x="54" y="20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47" name="Freeform 9"/>
            <p:cNvSpPr>
              <a:spLocks/>
            </p:cNvSpPr>
            <p:nvPr/>
          </p:nvSpPr>
          <p:spPr bwMode="auto">
            <a:xfrm>
              <a:off x="665287" y="2464222"/>
              <a:ext cx="327025" cy="631825"/>
            </a:xfrm>
            <a:custGeom>
              <a:avLst/>
              <a:gdLst>
                <a:gd name="T0" fmla="*/ 3175 w 206"/>
                <a:gd name="T1" fmla="*/ 630238 h 398"/>
                <a:gd name="T2" fmla="*/ 12700 w 206"/>
                <a:gd name="T3" fmla="*/ 625475 h 398"/>
                <a:gd name="T4" fmla="*/ 325438 w 206"/>
                <a:gd name="T5" fmla="*/ 3175 h 398"/>
                <a:gd name="T6" fmla="*/ 311150 w 206"/>
                <a:gd name="T7" fmla="*/ 0 h 398"/>
                <a:gd name="T8" fmla="*/ 0 w 206"/>
                <a:gd name="T9" fmla="*/ 620713 h 398"/>
                <a:gd name="T10" fmla="*/ 6350 w 206"/>
                <a:gd name="T11" fmla="*/ 614363 h 398"/>
                <a:gd name="T12" fmla="*/ 3175 w 206"/>
                <a:gd name="T13" fmla="*/ 630238 h 398"/>
                <a:gd name="T14" fmla="*/ 9525 w 206"/>
                <a:gd name="T15" fmla="*/ 630238 h 398"/>
                <a:gd name="T16" fmla="*/ 12700 w 206"/>
                <a:gd name="T17" fmla="*/ 625475 h 398"/>
                <a:gd name="T18" fmla="*/ 3175 w 206"/>
                <a:gd name="T19" fmla="*/ 630238 h 39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6" h="398">
                  <a:moveTo>
                    <a:pt x="2" y="397"/>
                  </a:moveTo>
                  <a:lnTo>
                    <a:pt x="8" y="394"/>
                  </a:lnTo>
                  <a:lnTo>
                    <a:pt x="205" y="2"/>
                  </a:lnTo>
                  <a:lnTo>
                    <a:pt x="196" y="0"/>
                  </a:lnTo>
                  <a:lnTo>
                    <a:pt x="0" y="391"/>
                  </a:lnTo>
                  <a:lnTo>
                    <a:pt x="4" y="387"/>
                  </a:lnTo>
                  <a:lnTo>
                    <a:pt x="2" y="397"/>
                  </a:lnTo>
                  <a:lnTo>
                    <a:pt x="6" y="397"/>
                  </a:lnTo>
                  <a:lnTo>
                    <a:pt x="8" y="394"/>
                  </a:lnTo>
                  <a:lnTo>
                    <a:pt x="2" y="397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48" name="Freeform 10"/>
            <p:cNvSpPr>
              <a:spLocks/>
            </p:cNvSpPr>
            <p:nvPr/>
          </p:nvSpPr>
          <p:spPr bwMode="auto">
            <a:xfrm>
              <a:off x="403350" y="3016672"/>
              <a:ext cx="255588" cy="79375"/>
            </a:xfrm>
            <a:custGeom>
              <a:avLst/>
              <a:gdLst>
                <a:gd name="T0" fmla="*/ 0 w 161"/>
                <a:gd name="T1" fmla="*/ 4763 h 50"/>
                <a:gd name="T2" fmla="*/ 3175 w 161"/>
                <a:gd name="T3" fmla="*/ 9525 h 50"/>
                <a:gd name="T4" fmla="*/ 250825 w 161"/>
                <a:gd name="T5" fmla="*/ 77788 h 50"/>
                <a:gd name="T6" fmla="*/ 254000 w 161"/>
                <a:gd name="T7" fmla="*/ 65088 h 50"/>
                <a:gd name="T8" fmla="*/ 9525 w 161"/>
                <a:gd name="T9" fmla="*/ 0 h 50"/>
                <a:gd name="T10" fmla="*/ 14288 w 161"/>
                <a:gd name="T11" fmla="*/ 4763 h 50"/>
                <a:gd name="T12" fmla="*/ 0 w 161"/>
                <a:gd name="T13" fmla="*/ 4763 h 50"/>
                <a:gd name="T14" fmla="*/ 0 w 161"/>
                <a:gd name="T15" fmla="*/ 9525 h 50"/>
                <a:gd name="T16" fmla="*/ 3175 w 161"/>
                <a:gd name="T17" fmla="*/ 9525 h 50"/>
                <a:gd name="T18" fmla="*/ 0 w 161"/>
                <a:gd name="T19" fmla="*/ 4763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1" h="50">
                  <a:moveTo>
                    <a:pt x="0" y="3"/>
                  </a:moveTo>
                  <a:lnTo>
                    <a:pt x="2" y="6"/>
                  </a:lnTo>
                  <a:lnTo>
                    <a:pt x="158" y="49"/>
                  </a:lnTo>
                  <a:lnTo>
                    <a:pt x="160" y="41"/>
                  </a:lnTo>
                  <a:lnTo>
                    <a:pt x="6" y="0"/>
                  </a:lnTo>
                  <a:lnTo>
                    <a:pt x="9" y="3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6"/>
                  </a:lnTo>
                  <a:lnTo>
                    <a:pt x="0" y="3"/>
                  </a:lnTo>
                </a:path>
              </a:pathLst>
            </a:custGeom>
            <a:solidFill>
              <a:srgbClr val="FFFF00"/>
            </a:solidFill>
            <a:ln w="12700" cap="rnd" cmpd="sng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49" name="Freeform 11"/>
            <p:cNvSpPr>
              <a:spLocks/>
            </p:cNvSpPr>
            <p:nvPr/>
          </p:nvSpPr>
          <p:spPr bwMode="auto">
            <a:xfrm>
              <a:off x="422400" y="1781597"/>
              <a:ext cx="477838" cy="346075"/>
            </a:xfrm>
            <a:custGeom>
              <a:avLst/>
              <a:gdLst>
                <a:gd name="T0" fmla="*/ 0 w 301"/>
                <a:gd name="T1" fmla="*/ 177800 h 218"/>
                <a:gd name="T2" fmla="*/ 198438 w 301"/>
                <a:gd name="T3" fmla="*/ 0 h 218"/>
                <a:gd name="T4" fmla="*/ 476250 w 301"/>
                <a:gd name="T5" fmla="*/ 344488 h 218"/>
                <a:gd name="T6" fmla="*/ 0 w 301"/>
                <a:gd name="T7" fmla="*/ 177800 h 2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1" h="218">
                  <a:moveTo>
                    <a:pt x="0" y="112"/>
                  </a:moveTo>
                  <a:lnTo>
                    <a:pt x="125" y="0"/>
                  </a:lnTo>
                  <a:lnTo>
                    <a:pt x="300" y="217"/>
                  </a:lnTo>
                  <a:lnTo>
                    <a:pt x="0" y="112"/>
                  </a:lnTo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50" name="Freeform 12"/>
            <p:cNvSpPr>
              <a:spLocks/>
            </p:cNvSpPr>
            <p:nvPr/>
          </p:nvSpPr>
          <p:spPr bwMode="auto">
            <a:xfrm>
              <a:off x="416050" y="1772072"/>
              <a:ext cx="204788" cy="190500"/>
            </a:xfrm>
            <a:custGeom>
              <a:avLst/>
              <a:gdLst>
                <a:gd name="T0" fmla="*/ 203200 w 129"/>
                <a:gd name="T1" fmla="*/ 3175 h 120"/>
                <a:gd name="T2" fmla="*/ 192088 w 129"/>
                <a:gd name="T3" fmla="*/ 1588 h 120"/>
                <a:gd name="T4" fmla="*/ 0 w 129"/>
                <a:gd name="T5" fmla="*/ 176213 h 120"/>
                <a:gd name="T6" fmla="*/ 6350 w 129"/>
                <a:gd name="T7" fmla="*/ 188913 h 120"/>
                <a:gd name="T8" fmla="*/ 200025 w 129"/>
                <a:gd name="T9" fmla="*/ 12700 h 120"/>
                <a:gd name="T10" fmla="*/ 190500 w 129"/>
                <a:gd name="T11" fmla="*/ 12700 h 120"/>
                <a:gd name="T12" fmla="*/ 203200 w 129"/>
                <a:gd name="T13" fmla="*/ 3175 h 120"/>
                <a:gd name="T14" fmla="*/ 198438 w 129"/>
                <a:gd name="T15" fmla="*/ 0 h 120"/>
                <a:gd name="T16" fmla="*/ 192088 w 129"/>
                <a:gd name="T17" fmla="*/ 1588 h 120"/>
                <a:gd name="T18" fmla="*/ 203200 w 129"/>
                <a:gd name="T19" fmla="*/ 3175 h 1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29" h="120">
                  <a:moveTo>
                    <a:pt x="128" y="2"/>
                  </a:moveTo>
                  <a:lnTo>
                    <a:pt x="121" y="1"/>
                  </a:lnTo>
                  <a:lnTo>
                    <a:pt x="0" y="111"/>
                  </a:lnTo>
                  <a:lnTo>
                    <a:pt x="4" y="119"/>
                  </a:lnTo>
                  <a:lnTo>
                    <a:pt x="126" y="8"/>
                  </a:lnTo>
                  <a:lnTo>
                    <a:pt x="120" y="8"/>
                  </a:lnTo>
                  <a:lnTo>
                    <a:pt x="128" y="2"/>
                  </a:lnTo>
                  <a:lnTo>
                    <a:pt x="125" y="0"/>
                  </a:lnTo>
                  <a:lnTo>
                    <a:pt x="121" y="1"/>
                  </a:lnTo>
                  <a:lnTo>
                    <a:pt x="128" y="2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51" name="Freeform 13"/>
            <p:cNvSpPr>
              <a:spLocks/>
            </p:cNvSpPr>
            <p:nvPr/>
          </p:nvSpPr>
          <p:spPr bwMode="auto">
            <a:xfrm>
              <a:off x="625600" y="1778422"/>
              <a:ext cx="298450" cy="361950"/>
            </a:xfrm>
            <a:custGeom>
              <a:avLst/>
              <a:gdLst>
                <a:gd name="T0" fmla="*/ 274638 w 188"/>
                <a:gd name="T1" fmla="*/ 352425 h 228"/>
                <a:gd name="T2" fmla="*/ 282575 w 188"/>
                <a:gd name="T3" fmla="*/ 342900 h 228"/>
                <a:gd name="T4" fmla="*/ 12700 w 188"/>
                <a:gd name="T5" fmla="*/ 0 h 228"/>
                <a:gd name="T6" fmla="*/ 0 w 188"/>
                <a:gd name="T7" fmla="*/ 7938 h 228"/>
                <a:gd name="T8" fmla="*/ 273050 w 188"/>
                <a:gd name="T9" fmla="*/ 352425 h 228"/>
                <a:gd name="T10" fmla="*/ 280988 w 188"/>
                <a:gd name="T11" fmla="*/ 341313 h 228"/>
                <a:gd name="T12" fmla="*/ 274638 w 188"/>
                <a:gd name="T13" fmla="*/ 352425 h 228"/>
                <a:gd name="T14" fmla="*/ 296863 w 188"/>
                <a:gd name="T15" fmla="*/ 360363 h 228"/>
                <a:gd name="T16" fmla="*/ 282575 w 188"/>
                <a:gd name="T17" fmla="*/ 342900 h 228"/>
                <a:gd name="T18" fmla="*/ 274638 w 188"/>
                <a:gd name="T19" fmla="*/ 352425 h 2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8" h="228">
                  <a:moveTo>
                    <a:pt x="173" y="222"/>
                  </a:moveTo>
                  <a:lnTo>
                    <a:pt x="178" y="216"/>
                  </a:lnTo>
                  <a:lnTo>
                    <a:pt x="8" y="0"/>
                  </a:lnTo>
                  <a:lnTo>
                    <a:pt x="0" y="5"/>
                  </a:lnTo>
                  <a:lnTo>
                    <a:pt x="172" y="222"/>
                  </a:lnTo>
                  <a:lnTo>
                    <a:pt x="177" y="215"/>
                  </a:lnTo>
                  <a:lnTo>
                    <a:pt x="173" y="222"/>
                  </a:lnTo>
                  <a:lnTo>
                    <a:pt x="187" y="227"/>
                  </a:lnTo>
                  <a:lnTo>
                    <a:pt x="178" y="216"/>
                  </a:lnTo>
                  <a:lnTo>
                    <a:pt x="173" y="222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52" name="Freeform 14"/>
            <p:cNvSpPr>
              <a:spLocks/>
            </p:cNvSpPr>
            <p:nvPr/>
          </p:nvSpPr>
          <p:spPr bwMode="auto">
            <a:xfrm>
              <a:off x="408112" y="1962572"/>
              <a:ext cx="498475" cy="169863"/>
            </a:xfrm>
            <a:custGeom>
              <a:avLst/>
              <a:gdLst>
                <a:gd name="T0" fmla="*/ 6350 w 314"/>
                <a:gd name="T1" fmla="*/ 0 h 107"/>
                <a:gd name="T2" fmla="*/ 9525 w 314"/>
                <a:gd name="T3" fmla="*/ 11113 h 107"/>
                <a:gd name="T4" fmla="*/ 490538 w 314"/>
                <a:gd name="T5" fmla="*/ 168275 h 107"/>
                <a:gd name="T6" fmla="*/ 496888 w 314"/>
                <a:gd name="T7" fmla="*/ 155575 h 107"/>
                <a:gd name="T8" fmla="*/ 12700 w 314"/>
                <a:gd name="T9" fmla="*/ 0 h 107"/>
                <a:gd name="T10" fmla="*/ 15875 w 314"/>
                <a:gd name="T11" fmla="*/ 11113 h 107"/>
                <a:gd name="T12" fmla="*/ 6350 w 314"/>
                <a:gd name="T13" fmla="*/ 0 h 107"/>
                <a:gd name="T14" fmla="*/ 0 w 314"/>
                <a:gd name="T15" fmla="*/ 6350 h 107"/>
                <a:gd name="T16" fmla="*/ 9525 w 314"/>
                <a:gd name="T17" fmla="*/ 11113 h 107"/>
                <a:gd name="T18" fmla="*/ 6350 w 314"/>
                <a:gd name="T19" fmla="*/ 0 h 1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4" h="107">
                  <a:moveTo>
                    <a:pt x="4" y="0"/>
                  </a:moveTo>
                  <a:lnTo>
                    <a:pt x="6" y="7"/>
                  </a:lnTo>
                  <a:lnTo>
                    <a:pt x="309" y="106"/>
                  </a:lnTo>
                  <a:lnTo>
                    <a:pt x="313" y="98"/>
                  </a:lnTo>
                  <a:lnTo>
                    <a:pt x="8" y="0"/>
                  </a:lnTo>
                  <a:lnTo>
                    <a:pt x="10" y="7"/>
                  </a:lnTo>
                  <a:lnTo>
                    <a:pt x="4" y="0"/>
                  </a:lnTo>
                  <a:lnTo>
                    <a:pt x="0" y="4"/>
                  </a:lnTo>
                  <a:lnTo>
                    <a:pt x="6" y="7"/>
                  </a:lnTo>
                  <a:lnTo>
                    <a:pt x="4" y="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53" name="Freeform 15"/>
            <p:cNvSpPr>
              <a:spLocks/>
            </p:cNvSpPr>
            <p:nvPr/>
          </p:nvSpPr>
          <p:spPr bwMode="auto">
            <a:xfrm>
              <a:off x="1430462" y="2365797"/>
              <a:ext cx="531813" cy="1179513"/>
            </a:xfrm>
            <a:custGeom>
              <a:avLst/>
              <a:gdLst>
                <a:gd name="T0" fmla="*/ 220663 w 335"/>
                <a:gd name="T1" fmla="*/ 1074738 h 743"/>
                <a:gd name="T2" fmla="*/ 530225 w 335"/>
                <a:gd name="T3" fmla="*/ 1177925 h 743"/>
                <a:gd name="T4" fmla="*/ 511175 w 335"/>
                <a:gd name="T5" fmla="*/ 111125 h 743"/>
                <a:gd name="T6" fmla="*/ 160338 w 335"/>
                <a:gd name="T7" fmla="*/ 0 h 743"/>
                <a:gd name="T8" fmla="*/ 0 w 335"/>
                <a:gd name="T9" fmla="*/ 219075 h 743"/>
                <a:gd name="T10" fmla="*/ 220663 w 335"/>
                <a:gd name="T11" fmla="*/ 1074738 h 7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5" h="743">
                  <a:moveTo>
                    <a:pt x="139" y="677"/>
                  </a:moveTo>
                  <a:lnTo>
                    <a:pt x="334" y="742"/>
                  </a:lnTo>
                  <a:lnTo>
                    <a:pt x="322" y="70"/>
                  </a:lnTo>
                  <a:lnTo>
                    <a:pt x="101" y="0"/>
                  </a:lnTo>
                  <a:lnTo>
                    <a:pt x="0" y="138"/>
                  </a:lnTo>
                  <a:lnTo>
                    <a:pt x="139" y="677"/>
                  </a:lnTo>
                </a:path>
              </a:pathLst>
            </a:custGeom>
            <a:solidFill>
              <a:srgbClr val="00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54" name="Freeform 16"/>
            <p:cNvSpPr>
              <a:spLocks/>
            </p:cNvSpPr>
            <p:nvPr/>
          </p:nvSpPr>
          <p:spPr bwMode="auto">
            <a:xfrm>
              <a:off x="1655887" y="3446885"/>
              <a:ext cx="309563" cy="107950"/>
            </a:xfrm>
            <a:custGeom>
              <a:avLst/>
              <a:gdLst>
                <a:gd name="T0" fmla="*/ 293688 w 195"/>
                <a:gd name="T1" fmla="*/ 96838 h 68"/>
                <a:gd name="T2" fmla="*/ 303213 w 195"/>
                <a:gd name="T3" fmla="*/ 90488 h 68"/>
                <a:gd name="T4" fmla="*/ 1588 w 195"/>
                <a:gd name="T5" fmla="*/ 0 h 68"/>
                <a:gd name="T6" fmla="*/ 0 w 195"/>
                <a:gd name="T7" fmla="*/ 12700 h 68"/>
                <a:gd name="T8" fmla="*/ 300038 w 195"/>
                <a:gd name="T9" fmla="*/ 104775 h 68"/>
                <a:gd name="T10" fmla="*/ 307975 w 195"/>
                <a:gd name="T11" fmla="*/ 96838 h 68"/>
                <a:gd name="T12" fmla="*/ 300038 w 195"/>
                <a:gd name="T13" fmla="*/ 104775 h 68"/>
                <a:gd name="T14" fmla="*/ 307975 w 195"/>
                <a:gd name="T15" fmla="*/ 106363 h 68"/>
                <a:gd name="T16" fmla="*/ 307975 w 195"/>
                <a:gd name="T17" fmla="*/ 96838 h 68"/>
                <a:gd name="T18" fmla="*/ 293688 w 195"/>
                <a:gd name="T19" fmla="*/ 96838 h 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95" h="68">
                  <a:moveTo>
                    <a:pt x="185" y="61"/>
                  </a:moveTo>
                  <a:lnTo>
                    <a:pt x="191" y="57"/>
                  </a:lnTo>
                  <a:lnTo>
                    <a:pt x="1" y="0"/>
                  </a:lnTo>
                  <a:lnTo>
                    <a:pt x="0" y="8"/>
                  </a:lnTo>
                  <a:lnTo>
                    <a:pt x="189" y="66"/>
                  </a:lnTo>
                  <a:lnTo>
                    <a:pt x="194" y="61"/>
                  </a:lnTo>
                  <a:lnTo>
                    <a:pt x="189" y="66"/>
                  </a:lnTo>
                  <a:lnTo>
                    <a:pt x="194" y="67"/>
                  </a:lnTo>
                  <a:lnTo>
                    <a:pt x="194" y="61"/>
                  </a:lnTo>
                  <a:lnTo>
                    <a:pt x="185" y="61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55" name="Freeform 17"/>
            <p:cNvSpPr>
              <a:spLocks/>
            </p:cNvSpPr>
            <p:nvPr/>
          </p:nvSpPr>
          <p:spPr bwMode="auto">
            <a:xfrm>
              <a:off x="1947987" y="2473747"/>
              <a:ext cx="26988" cy="1071563"/>
            </a:xfrm>
            <a:custGeom>
              <a:avLst/>
              <a:gdLst>
                <a:gd name="T0" fmla="*/ 3175 w 17"/>
                <a:gd name="T1" fmla="*/ 11113 h 675"/>
                <a:gd name="T2" fmla="*/ 0 w 17"/>
                <a:gd name="T3" fmla="*/ 6350 h 675"/>
                <a:gd name="T4" fmla="*/ 12700 w 17"/>
                <a:gd name="T5" fmla="*/ 1069975 h 675"/>
                <a:gd name="T6" fmla="*/ 25400 w 17"/>
                <a:gd name="T7" fmla="*/ 1069975 h 675"/>
                <a:gd name="T8" fmla="*/ 11113 w 17"/>
                <a:gd name="T9" fmla="*/ 6350 h 675"/>
                <a:gd name="T10" fmla="*/ 6350 w 17"/>
                <a:gd name="T11" fmla="*/ 0 h 675"/>
                <a:gd name="T12" fmla="*/ 11113 w 17"/>
                <a:gd name="T13" fmla="*/ 6350 h 675"/>
                <a:gd name="T14" fmla="*/ 11113 w 17"/>
                <a:gd name="T15" fmla="*/ 1588 h 675"/>
                <a:gd name="T16" fmla="*/ 6350 w 17"/>
                <a:gd name="T17" fmla="*/ 0 h 675"/>
                <a:gd name="T18" fmla="*/ 3175 w 17"/>
                <a:gd name="T19" fmla="*/ 11113 h 6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" h="675">
                  <a:moveTo>
                    <a:pt x="2" y="7"/>
                  </a:moveTo>
                  <a:lnTo>
                    <a:pt x="0" y="4"/>
                  </a:lnTo>
                  <a:lnTo>
                    <a:pt x="8" y="674"/>
                  </a:lnTo>
                  <a:lnTo>
                    <a:pt x="16" y="674"/>
                  </a:lnTo>
                  <a:lnTo>
                    <a:pt x="7" y="4"/>
                  </a:lnTo>
                  <a:lnTo>
                    <a:pt x="4" y="0"/>
                  </a:lnTo>
                  <a:lnTo>
                    <a:pt x="7" y="4"/>
                  </a:lnTo>
                  <a:lnTo>
                    <a:pt x="7" y="1"/>
                  </a:lnTo>
                  <a:lnTo>
                    <a:pt x="4" y="0"/>
                  </a:lnTo>
                  <a:lnTo>
                    <a:pt x="2" y="7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56" name="Freeform 18"/>
            <p:cNvSpPr>
              <a:spLocks/>
            </p:cNvSpPr>
            <p:nvPr/>
          </p:nvSpPr>
          <p:spPr bwMode="auto">
            <a:xfrm>
              <a:off x="1589212" y="2357860"/>
              <a:ext cx="354013" cy="115888"/>
            </a:xfrm>
            <a:custGeom>
              <a:avLst/>
              <a:gdLst>
                <a:gd name="T0" fmla="*/ 9525 w 223"/>
                <a:gd name="T1" fmla="*/ 9525 h 73"/>
                <a:gd name="T2" fmla="*/ 3175 w 223"/>
                <a:gd name="T3" fmla="*/ 12700 h 73"/>
                <a:gd name="T4" fmla="*/ 349250 w 223"/>
                <a:gd name="T5" fmla="*/ 114300 h 73"/>
                <a:gd name="T6" fmla="*/ 352425 w 223"/>
                <a:gd name="T7" fmla="*/ 103188 h 73"/>
                <a:gd name="T8" fmla="*/ 6350 w 223"/>
                <a:gd name="T9" fmla="*/ 0 h 73"/>
                <a:gd name="T10" fmla="*/ 0 w 223"/>
                <a:gd name="T11" fmla="*/ 3175 h 73"/>
                <a:gd name="T12" fmla="*/ 6350 w 223"/>
                <a:gd name="T13" fmla="*/ 0 h 73"/>
                <a:gd name="T14" fmla="*/ 1588 w 223"/>
                <a:gd name="T15" fmla="*/ 0 h 73"/>
                <a:gd name="T16" fmla="*/ 0 w 223"/>
                <a:gd name="T17" fmla="*/ 3175 h 73"/>
                <a:gd name="T18" fmla="*/ 9525 w 223"/>
                <a:gd name="T19" fmla="*/ 9525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3" h="73">
                  <a:moveTo>
                    <a:pt x="6" y="6"/>
                  </a:moveTo>
                  <a:lnTo>
                    <a:pt x="2" y="8"/>
                  </a:lnTo>
                  <a:lnTo>
                    <a:pt x="220" y="72"/>
                  </a:lnTo>
                  <a:lnTo>
                    <a:pt x="222" y="65"/>
                  </a:lnTo>
                  <a:lnTo>
                    <a:pt x="4" y="0"/>
                  </a:lnTo>
                  <a:lnTo>
                    <a:pt x="0" y="2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6" y="6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57" name="Freeform 19"/>
            <p:cNvSpPr>
              <a:spLocks/>
            </p:cNvSpPr>
            <p:nvPr/>
          </p:nvSpPr>
          <p:spPr bwMode="auto">
            <a:xfrm>
              <a:off x="1422525" y="2362622"/>
              <a:ext cx="161925" cy="219075"/>
            </a:xfrm>
            <a:custGeom>
              <a:avLst/>
              <a:gdLst>
                <a:gd name="T0" fmla="*/ 11113 w 102"/>
                <a:gd name="T1" fmla="*/ 209550 h 138"/>
                <a:gd name="T2" fmla="*/ 11113 w 102"/>
                <a:gd name="T3" fmla="*/ 217488 h 138"/>
                <a:gd name="T4" fmla="*/ 160338 w 102"/>
                <a:gd name="T5" fmla="*/ 6350 h 138"/>
                <a:gd name="T6" fmla="*/ 150813 w 102"/>
                <a:gd name="T7" fmla="*/ 0 h 138"/>
                <a:gd name="T8" fmla="*/ 0 w 102"/>
                <a:gd name="T9" fmla="*/ 209550 h 138"/>
                <a:gd name="T10" fmla="*/ 0 w 102"/>
                <a:gd name="T11" fmla="*/ 214313 h 138"/>
                <a:gd name="T12" fmla="*/ 0 w 102"/>
                <a:gd name="T13" fmla="*/ 209550 h 138"/>
                <a:gd name="T14" fmla="*/ 0 w 102"/>
                <a:gd name="T15" fmla="*/ 214313 h 138"/>
                <a:gd name="T16" fmla="*/ 11113 w 102"/>
                <a:gd name="T17" fmla="*/ 209550 h 1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2" h="138">
                  <a:moveTo>
                    <a:pt x="7" y="132"/>
                  </a:moveTo>
                  <a:lnTo>
                    <a:pt x="7" y="137"/>
                  </a:lnTo>
                  <a:lnTo>
                    <a:pt x="101" y="4"/>
                  </a:lnTo>
                  <a:lnTo>
                    <a:pt x="95" y="0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7" y="132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58" name="Freeform 20"/>
            <p:cNvSpPr>
              <a:spLocks/>
            </p:cNvSpPr>
            <p:nvPr/>
          </p:nvSpPr>
          <p:spPr bwMode="auto">
            <a:xfrm>
              <a:off x="1422525" y="2586460"/>
              <a:ext cx="228600" cy="862013"/>
            </a:xfrm>
            <a:custGeom>
              <a:avLst/>
              <a:gdLst>
                <a:gd name="T0" fmla="*/ 222250 w 144"/>
                <a:gd name="T1" fmla="*/ 844550 h 543"/>
                <a:gd name="T2" fmla="*/ 227013 w 144"/>
                <a:gd name="T3" fmla="*/ 850900 h 543"/>
                <a:gd name="T4" fmla="*/ 11113 w 144"/>
                <a:gd name="T5" fmla="*/ 0 h 543"/>
                <a:gd name="T6" fmla="*/ 0 w 144"/>
                <a:gd name="T7" fmla="*/ 3175 h 543"/>
                <a:gd name="T8" fmla="*/ 214313 w 144"/>
                <a:gd name="T9" fmla="*/ 855663 h 543"/>
                <a:gd name="T10" fmla="*/ 219075 w 144"/>
                <a:gd name="T11" fmla="*/ 860425 h 543"/>
                <a:gd name="T12" fmla="*/ 214313 w 144"/>
                <a:gd name="T13" fmla="*/ 855663 h 543"/>
                <a:gd name="T14" fmla="*/ 214313 w 144"/>
                <a:gd name="T15" fmla="*/ 857250 h 543"/>
                <a:gd name="T16" fmla="*/ 219075 w 144"/>
                <a:gd name="T17" fmla="*/ 860425 h 543"/>
                <a:gd name="T18" fmla="*/ 222250 w 144"/>
                <a:gd name="T19" fmla="*/ 844550 h 5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4" h="543">
                  <a:moveTo>
                    <a:pt x="140" y="532"/>
                  </a:moveTo>
                  <a:lnTo>
                    <a:pt x="143" y="536"/>
                  </a:lnTo>
                  <a:lnTo>
                    <a:pt x="7" y="0"/>
                  </a:lnTo>
                  <a:lnTo>
                    <a:pt x="0" y="2"/>
                  </a:lnTo>
                  <a:lnTo>
                    <a:pt x="135" y="539"/>
                  </a:lnTo>
                  <a:lnTo>
                    <a:pt x="138" y="542"/>
                  </a:lnTo>
                  <a:lnTo>
                    <a:pt x="135" y="539"/>
                  </a:lnTo>
                  <a:lnTo>
                    <a:pt x="135" y="540"/>
                  </a:lnTo>
                  <a:lnTo>
                    <a:pt x="138" y="542"/>
                  </a:lnTo>
                  <a:lnTo>
                    <a:pt x="140" y="532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59" name="Freeform 21"/>
            <p:cNvSpPr>
              <a:spLocks/>
            </p:cNvSpPr>
            <p:nvPr/>
          </p:nvSpPr>
          <p:spPr bwMode="auto">
            <a:xfrm>
              <a:off x="1963862" y="2327697"/>
              <a:ext cx="314325" cy="1217613"/>
            </a:xfrm>
            <a:custGeom>
              <a:avLst/>
              <a:gdLst>
                <a:gd name="T0" fmla="*/ 0 w 198"/>
                <a:gd name="T1" fmla="*/ 144463 h 767"/>
                <a:gd name="T2" fmla="*/ 12700 w 198"/>
                <a:gd name="T3" fmla="*/ 1216025 h 767"/>
                <a:gd name="T4" fmla="*/ 157163 w 198"/>
                <a:gd name="T5" fmla="*/ 1082675 h 767"/>
                <a:gd name="T6" fmla="*/ 312738 w 198"/>
                <a:gd name="T7" fmla="*/ 320675 h 767"/>
                <a:gd name="T8" fmla="*/ 161925 w 198"/>
                <a:gd name="T9" fmla="*/ 0 h 767"/>
                <a:gd name="T10" fmla="*/ 0 w 198"/>
                <a:gd name="T11" fmla="*/ 144463 h 7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8" h="767">
                  <a:moveTo>
                    <a:pt x="0" y="91"/>
                  </a:moveTo>
                  <a:lnTo>
                    <a:pt x="8" y="766"/>
                  </a:lnTo>
                  <a:lnTo>
                    <a:pt x="99" y="682"/>
                  </a:lnTo>
                  <a:lnTo>
                    <a:pt x="197" y="202"/>
                  </a:lnTo>
                  <a:lnTo>
                    <a:pt x="102" y="0"/>
                  </a:lnTo>
                  <a:lnTo>
                    <a:pt x="0" y="91"/>
                  </a:lnTo>
                </a:path>
              </a:pathLst>
            </a:custGeom>
            <a:solidFill>
              <a:srgbClr val="00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60" name="Freeform 22"/>
            <p:cNvSpPr>
              <a:spLocks/>
            </p:cNvSpPr>
            <p:nvPr/>
          </p:nvSpPr>
          <p:spPr bwMode="auto">
            <a:xfrm>
              <a:off x="1957512" y="2473747"/>
              <a:ext cx="26988" cy="1085850"/>
            </a:xfrm>
            <a:custGeom>
              <a:avLst/>
              <a:gdLst>
                <a:gd name="T0" fmla="*/ 14288 w 17"/>
                <a:gd name="T1" fmla="*/ 1065213 h 684"/>
                <a:gd name="T2" fmla="*/ 25400 w 17"/>
                <a:gd name="T3" fmla="*/ 1068388 h 684"/>
                <a:gd name="T4" fmla="*/ 14288 w 17"/>
                <a:gd name="T5" fmla="*/ 0 h 684"/>
                <a:gd name="T6" fmla="*/ 0 w 17"/>
                <a:gd name="T7" fmla="*/ 0 h 684"/>
                <a:gd name="T8" fmla="*/ 14288 w 17"/>
                <a:gd name="T9" fmla="*/ 1068388 h 684"/>
                <a:gd name="T10" fmla="*/ 20638 w 17"/>
                <a:gd name="T11" fmla="*/ 1073150 h 684"/>
                <a:gd name="T12" fmla="*/ 14288 w 17"/>
                <a:gd name="T13" fmla="*/ 1068388 h 684"/>
                <a:gd name="T14" fmla="*/ 14288 w 17"/>
                <a:gd name="T15" fmla="*/ 1084263 h 684"/>
                <a:gd name="T16" fmla="*/ 20638 w 17"/>
                <a:gd name="T17" fmla="*/ 1073150 h 684"/>
                <a:gd name="T18" fmla="*/ 14288 w 17"/>
                <a:gd name="T19" fmla="*/ 1065213 h 6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" h="684">
                  <a:moveTo>
                    <a:pt x="9" y="671"/>
                  </a:moveTo>
                  <a:lnTo>
                    <a:pt x="16" y="673"/>
                  </a:lnTo>
                  <a:lnTo>
                    <a:pt x="9" y="0"/>
                  </a:lnTo>
                  <a:lnTo>
                    <a:pt x="0" y="0"/>
                  </a:lnTo>
                  <a:lnTo>
                    <a:pt x="9" y="673"/>
                  </a:lnTo>
                  <a:lnTo>
                    <a:pt x="13" y="676"/>
                  </a:lnTo>
                  <a:lnTo>
                    <a:pt x="9" y="673"/>
                  </a:lnTo>
                  <a:lnTo>
                    <a:pt x="9" y="683"/>
                  </a:lnTo>
                  <a:lnTo>
                    <a:pt x="13" y="676"/>
                  </a:lnTo>
                  <a:lnTo>
                    <a:pt x="9" y="671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61" name="Freeform 23"/>
            <p:cNvSpPr>
              <a:spLocks/>
            </p:cNvSpPr>
            <p:nvPr/>
          </p:nvSpPr>
          <p:spPr bwMode="auto">
            <a:xfrm>
              <a:off x="1973387" y="3419897"/>
              <a:ext cx="146050" cy="131763"/>
            </a:xfrm>
            <a:custGeom>
              <a:avLst/>
              <a:gdLst>
                <a:gd name="T0" fmla="*/ 131763 w 92"/>
                <a:gd name="T1" fmla="*/ 0 h 83"/>
                <a:gd name="T2" fmla="*/ 133350 w 92"/>
                <a:gd name="T3" fmla="*/ 0 h 83"/>
                <a:gd name="T4" fmla="*/ 0 w 92"/>
                <a:gd name="T5" fmla="*/ 120650 h 83"/>
                <a:gd name="T6" fmla="*/ 6350 w 92"/>
                <a:gd name="T7" fmla="*/ 130175 h 83"/>
                <a:gd name="T8" fmla="*/ 144463 w 92"/>
                <a:gd name="T9" fmla="*/ 4763 h 83"/>
                <a:gd name="T10" fmla="*/ 144463 w 92"/>
                <a:gd name="T11" fmla="*/ 3175 h 83"/>
                <a:gd name="T12" fmla="*/ 144463 w 92"/>
                <a:gd name="T13" fmla="*/ 4763 h 83"/>
                <a:gd name="T14" fmla="*/ 144463 w 92"/>
                <a:gd name="T15" fmla="*/ 3175 h 83"/>
                <a:gd name="T16" fmla="*/ 131763 w 92"/>
                <a:gd name="T17" fmla="*/ 0 h 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2" h="83">
                  <a:moveTo>
                    <a:pt x="83" y="0"/>
                  </a:moveTo>
                  <a:lnTo>
                    <a:pt x="84" y="0"/>
                  </a:lnTo>
                  <a:lnTo>
                    <a:pt x="0" y="76"/>
                  </a:lnTo>
                  <a:lnTo>
                    <a:pt x="4" y="82"/>
                  </a:lnTo>
                  <a:lnTo>
                    <a:pt x="91" y="3"/>
                  </a:lnTo>
                  <a:lnTo>
                    <a:pt x="91" y="2"/>
                  </a:lnTo>
                  <a:lnTo>
                    <a:pt x="91" y="3"/>
                  </a:lnTo>
                  <a:lnTo>
                    <a:pt x="91" y="2"/>
                  </a:lnTo>
                  <a:lnTo>
                    <a:pt x="83" y="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62" name="Freeform 24"/>
            <p:cNvSpPr>
              <a:spLocks/>
            </p:cNvSpPr>
            <p:nvPr/>
          </p:nvSpPr>
          <p:spPr bwMode="auto">
            <a:xfrm>
              <a:off x="2119437" y="2648372"/>
              <a:ext cx="165100" cy="762000"/>
            </a:xfrm>
            <a:custGeom>
              <a:avLst/>
              <a:gdLst>
                <a:gd name="T0" fmla="*/ 150813 w 104"/>
                <a:gd name="T1" fmla="*/ 3175 h 480"/>
                <a:gd name="T2" fmla="*/ 150813 w 104"/>
                <a:gd name="T3" fmla="*/ 1588 h 480"/>
                <a:gd name="T4" fmla="*/ 0 w 104"/>
                <a:gd name="T5" fmla="*/ 757238 h 480"/>
                <a:gd name="T6" fmla="*/ 11113 w 104"/>
                <a:gd name="T7" fmla="*/ 760413 h 480"/>
                <a:gd name="T8" fmla="*/ 163513 w 104"/>
                <a:gd name="T9" fmla="*/ 1588 h 480"/>
                <a:gd name="T10" fmla="*/ 163513 w 104"/>
                <a:gd name="T11" fmla="*/ 0 h 480"/>
                <a:gd name="T12" fmla="*/ 163513 w 104"/>
                <a:gd name="T13" fmla="*/ 1588 h 480"/>
                <a:gd name="T14" fmla="*/ 163513 w 104"/>
                <a:gd name="T15" fmla="*/ 0 h 480"/>
                <a:gd name="T16" fmla="*/ 150813 w 104"/>
                <a:gd name="T17" fmla="*/ 3175 h 4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" h="480">
                  <a:moveTo>
                    <a:pt x="95" y="2"/>
                  </a:moveTo>
                  <a:lnTo>
                    <a:pt x="95" y="1"/>
                  </a:lnTo>
                  <a:lnTo>
                    <a:pt x="0" y="477"/>
                  </a:lnTo>
                  <a:lnTo>
                    <a:pt x="7" y="479"/>
                  </a:lnTo>
                  <a:lnTo>
                    <a:pt x="103" y="1"/>
                  </a:lnTo>
                  <a:lnTo>
                    <a:pt x="103" y="0"/>
                  </a:lnTo>
                  <a:lnTo>
                    <a:pt x="103" y="1"/>
                  </a:lnTo>
                  <a:lnTo>
                    <a:pt x="103" y="0"/>
                  </a:lnTo>
                  <a:lnTo>
                    <a:pt x="95" y="2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63" name="Freeform 25"/>
            <p:cNvSpPr>
              <a:spLocks/>
            </p:cNvSpPr>
            <p:nvPr/>
          </p:nvSpPr>
          <p:spPr bwMode="auto">
            <a:xfrm>
              <a:off x="2125787" y="2314997"/>
              <a:ext cx="158750" cy="325438"/>
            </a:xfrm>
            <a:custGeom>
              <a:avLst/>
              <a:gdLst>
                <a:gd name="T0" fmla="*/ 9525 w 100"/>
                <a:gd name="T1" fmla="*/ 14288 h 205"/>
                <a:gd name="T2" fmla="*/ 0 w 100"/>
                <a:gd name="T3" fmla="*/ 11113 h 205"/>
                <a:gd name="T4" fmla="*/ 144463 w 100"/>
                <a:gd name="T5" fmla="*/ 323850 h 205"/>
                <a:gd name="T6" fmla="*/ 157163 w 100"/>
                <a:gd name="T7" fmla="*/ 319088 h 205"/>
                <a:gd name="T8" fmla="*/ 11113 w 100"/>
                <a:gd name="T9" fmla="*/ 6350 h 205"/>
                <a:gd name="T10" fmla="*/ 0 w 100"/>
                <a:gd name="T11" fmla="*/ 3175 h 205"/>
                <a:gd name="T12" fmla="*/ 11113 w 100"/>
                <a:gd name="T13" fmla="*/ 6350 h 205"/>
                <a:gd name="T14" fmla="*/ 6350 w 100"/>
                <a:gd name="T15" fmla="*/ 0 h 205"/>
                <a:gd name="T16" fmla="*/ 0 w 100"/>
                <a:gd name="T17" fmla="*/ 3175 h 205"/>
                <a:gd name="T18" fmla="*/ 9525 w 100"/>
                <a:gd name="T19" fmla="*/ 14288 h 2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0" h="205">
                  <a:moveTo>
                    <a:pt x="6" y="9"/>
                  </a:moveTo>
                  <a:lnTo>
                    <a:pt x="0" y="7"/>
                  </a:lnTo>
                  <a:lnTo>
                    <a:pt x="91" y="204"/>
                  </a:lnTo>
                  <a:lnTo>
                    <a:pt x="99" y="201"/>
                  </a:lnTo>
                  <a:lnTo>
                    <a:pt x="7" y="4"/>
                  </a:lnTo>
                  <a:lnTo>
                    <a:pt x="0" y="2"/>
                  </a:lnTo>
                  <a:lnTo>
                    <a:pt x="7" y="4"/>
                  </a:lnTo>
                  <a:lnTo>
                    <a:pt x="4" y="0"/>
                  </a:lnTo>
                  <a:lnTo>
                    <a:pt x="0" y="2"/>
                  </a:lnTo>
                  <a:lnTo>
                    <a:pt x="6" y="9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64" name="Freeform 26"/>
            <p:cNvSpPr>
              <a:spLocks/>
            </p:cNvSpPr>
            <p:nvPr/>
          </p:nvSpPr>
          <p:spPr bwMode="auto">
            <a:xfrm>
              <a:off x="1954337" y="2321347"/>
              <a:ext cx="171450" cy="144463"/>
            </a:xfrm>
            <a:custGeom>
              <a:avLst/>
              <a:gdLst>
                <a:gd name="T0" fmla="*/ 14288 w 108"/>
                <a:gd name="T1" fmla="*/ 138113 h 91"/>
                <a:gd name="T2" fmla="*/ 11113 w 108"/>
                <a:gd name="T3" fmla="*/ 142875 h 91"/>
                <a:gd name="T4" fmla="*/ 169863 w 108"/>
                <a:gd name="T5" fmla="*/ 7938 h 91"/>
                <a:gd name="T6" fmla="*/ 158750 w 108"/>
                <a:gd name="T7" fmla="*/ 0 h 91"/>
                <a:gd name="T8" fmla="*/ 1588 w 108"/>
                <a:gd name="T9" fmla="*/ 133350 h 91"/>
                <a:gd name="T10" fmla="*/ 1588 w 108"/>
                <a:gd name="T11" fmla="*/ 138113 h 91"/>
                <a:gd name="T12" fmla="*/ 1588 w 108"/>
                <a:gd name="T13" fmla="*/ 133350 h 91"/>
                <a:gd name="T14" fmla="*/ 0 w 108"/>
                <a:gd name="T15" fmla="*/ 134938 h 91"/>
                <a:gd name="T16" fmla="*/ 1588 w 108"/>
                <a:gd name="T17" fmla="*/ 138113 h 91"/>
                <a:gd name="T18" fmla="*/ 14288 w 108"/>
                <a:gd name="T19" fmla="*/ 13811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8" h="91">
                  <a:moveTo>
                    <a:pt x="9" y="87"/>
                  </a:moveTo>
                  <a:lnTo>
                    <a:pt x="7" y="90"/>
                  </a:lnTo>
                  <a:lnTo>
                    <a:pt x="107" y="5"/>
                  </a:lnTo>
                  <a:lnTo>
                    <a:pt x="100" y="0"/>
                  </a:lnTo>
                  <a:lnTo>
                    <a:pt x="1" y="84"/>
                  </a:lnTo>
                  <a:lnTo>
                    <a:pt x="1" y="87"/>
                  </a:lnTo>
                  <a:lnTo>
                    <a:pt x="1" y="84"/>
                  </a:lnTo>
                  <a:lnTo>
                    <a:pt x="0" y="85"/>
                  </a:lnTo>
                  <a:lnTo>
                    <a:pt x="1" y="87"/>
                  </a:lnTo>
                  <a:lnTo>
                    <a:pt x="9" y="87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65" name="Freeform 27"/>
            <p:cNvSpPr>
              <a:spLocks/>
            </p:cNvSpPr>
            <p:nvPr/>
          </p:nvSpPr>
          <p:spPr bwMode="auto">
            <a:xfrm>
              <a:off x="1582862" y="2322935"/>
              <a:ext cx="536575" cy="142875"/>
            </a:xfrm>
            <a:custGeom>
              <a:avLst/>
              <a:gdLst>
                <a:gd name="T0" fmla="*/ 365125 w 338"/>
                <a:gd name="T1" fmla="*/ 141288 h 90"/>
                <a:gd name="T2" fmla="*/ 0 w 338"/>
                <a:gd name="T3" fmla="*/ 42863 h 90"/>
                <a:gd name="T4" fmla="*/ 534988 w 338"/>
                <a:gd name="T5" fmla="*/ 0 h 90"/>
                <a:gd name="T6" fmla="*/ 365125 w 338"/>
                <a:gd name="T7" fmla="*/ 141288 h 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38" h="90">
                  <a:moveTo>
                    <a:pt x="230" y="89"/>
                  </a:moveTo>
                  <a:lnTo>
                    <a:pt x="0" y="27"/>
                  </a:lnTo>
                  <a:lnTo>
                    <a:pt x="337" y="0"/>
                  </a:lnTo>
                  <a:lnTo>
                    <a:pt x="230" y="89"/>
                  </a:lnTo>
                </a:path>
              </a:pathLst>
            </a:custGeom>
            <a:solidFill>
              <a:srgbClr val="33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66" name="Freeform 28"/>
            <p:cNvSpPr>
              <a:spLocks/>
            </p:cNvSpPr>
            <p:nvPr/>
          </p:nvSpPr>
          <p:spPr bwMode="auto">
            <a:xfrm>
              <a:off x="1551112" y="2365797"/>
              <a:ext cx="396875" cy="103188"/>
            </a:xfrm>
            <a:custGeom>
              <a:avLst/>
              <a:gdLst>
                <a:gd name="T0" fmla="*/ 31750 w 250"/>
                <a:gd name="T1" fmla="*/ 0 h 65"/>
                <a:gd name="T2" fmla="*/ 31750 w 250"/>
                <a:gd name="T3" fmla="*/ 9525 h 65"/>
                <a:gd name="T4" fmla="*/ 390525 w 250"/>
                <a:gd name="T5" fmla="*/ 101600 h 65"/>
                <a:gd name="T6" fmla="*/ 395288 w 250"/>
                <a:gd name="T7" fmla="*/ 90488 h 65"/>
                <a:gd name="T8" fmla="*/ 34925 w 250"/>
                <a:gd name="T9" fmla="*/ 0 h 65"/>
                <a:gd name="T10" fmla="*/ 34925 w 250"/>
                <a:gd name="T11" fmla="*/ 9525 h 65"/>
                <a:gd name="T12" fmla="*/ 31750 w 250"/>
                <a:gd name="T13" fmla="*/ 0 h 65"/>
                <a:gd name="T14" fmla="*/ 0 w 250"/>
                <a:gd name="T15" fmla="*/ 0 h 65"/>
                <a:gd name="T16" fmla="*/ 31750 w 250"/>
                <a:gd name="T17" fmla="*/ 9525 h 65"/>
                <a:gd name="T18" fmla="*/ 31750 w 250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0" h="65">
                  <a:moveTo>
                    <a:pt x="20" y="0"/>
                  </a:moveTo>
                  <a:lnTo>
                    <a:pt x="20" y="6"/>
                  </a:lnTo>
                  <a:lnTo>
                    <a:pt x="246" y="64"/>
                  </a:lnTo>
                  <a:lnTo>
                    <a:pt x="249" y="57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20" y="0"/>
                  </a:lnTo>
                  <a:lnTo>
                    <a:pt x="0" y="0"/>
                  </a:lnTo>
                  <a:lnTo>
                    <a:pt x="20" y="6"/>
                  </a:lnTo>
                  <a:lnTo>
                    <a:pt x="20" y="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67" name="Freeform 29"/>
            <p:cNvSpPr>
              <a:spLocks/>
            </p:cNvSpPr>
            <p:nvPr/>
          </p:nvSpPr>
          <p:spPr bwMode="auto">
            <a:xfrm>
              <a:off x="1582862" y="2313410"/>
              <a:ext cx="555625" cy="52388"/>
            </a:xfrm>
            <a:custGeom>
              <a:avLst/>
              <a:gdLst>
                <a:gd name="T0" fmla="*/ 539750 w 350"/>
                <a:gd name="T1" fmla="*/ 11113 h 33"/>
                <a:gd name="T2" fmla="*/ 534988 w 350"/>
                <a:gd name="T3" fmla="*/ 0 h 33"/>
                <a:gd name="T4" fmla="*/ 0 w 350"/>
                <a:gd name="T5" fmla="*/ 41275 h 33"/>
                <a:gd name="T6" fmla="*/ 1588 w 350"/>
                <a:gd name="T7" fmla="*/ 50800 h 33"/>
                <a:gd name="T8" fmla="*/ 534988 w 350"/>
                <a:gd name="T9" fmla="*/ 11113 h 33"/>
                <a:gd name="T10" fmla="*/ 528638 w 350"/>
                <a:gd name="T11" fmla="*/ 0 h 33"/>
                <a:gd name="T12" fmla="*/ 539750 w 350"/>
                <a:gd name="T13" fmla="*/ 11113 h 33"/>
                <a:gd name="T14" fmla="*/ 554038 w 350"/>
                <a:gd name="T15" fmla="*/ 0 h 33"/>
                <a:gd name="T16" fmla="*/ 534988 w 350"/>
                <a:gd name="T17" fmla="*/ 0 h 33"/>
                <a:gd name="T18" fmla="*/ 539750 w 350"/>
                <a:gd name="T19" fmla="*/ 11113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50" h="33">
                  <a:moveTo>
                    <a:pt x="340" y="7"/>
                  </a:moveTo>
                  <a:lnTo>
                    <a:pt x="337" y="0"/>
                  </a:lnTo>
                  <a:lnTo>
                    <a:pt x="0" y="26"/>
                  </a:lnTo>
                  <a:lnTo>
                    <a:pt x="1" y="32"/>
                  </a:lnTo>
                  <a:lnTo>
                    <a:pt x="337" y="7"/>
                  </a:lnTo>
                  <a:lnTo>
                    <a:pt x="333" y="0"/>
                  </a:lnTo>
                  <a:lnTo>
                    <a:pt x="340" y="7"/>
                  </a:lnTo>
                  <a:lnTo>
                    <a:pt x="349" y="0"/>
                  </a:lnTo>
                  <a:lnTo>
                    <a:pt x="337" y="0"/>
                  </a:lnTo>
                  <a:lnTo>
                    <a:pt x="340" y="7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68" name="Freeform 30"/>
            <p:cNvSpPr>
              <a:spLocks/>
            </p:cNvSpPr>
            <p:nvPr/>
          </p:nvSpPr>
          <p:spPr bwMode="auto">
            <a:xfrm>
              <a:off x="1954337" y="2314997"/>
              <a:ext cx="171450" cy="158750"/>
            </a:xfrm>
            <a:custGeom>
              <a:avLst/>
              <a:gdLst>
                <a:gd name="T0" fmla="*/ 1588 w 108"/>
                <a:gd name="T1" fmla="*/ 153988 h 100"/>
                <a:gd name="T2" fmla="*/ 9525 w 108"/>
                <a:gd name="T3" fmla="*/ 153988 h 100"/>
                <a:gd name="T4" fmla="*/ 169863 w 108"/>
                <a:gd name="T5" fmla="*/ 11113 h 100"/>
                <a:gd name="T6" fmla="*/ 158750 w 108"/>
                <a:gd name="T7" fmla="*/ 0 h 100"/>
                <a:gd name="T8" fmla="*/ 0 w 108"/>
                <a:gd name="T9" fmla="*/ 142875 h 100"/>
                <a:gd name="T10" fmla="*/ 6350 w 108"/>
                <a:gd name="T11" fmla="*/ 142875 h 100"/>
                <a:gd name="T12" fmla="*/ 1588 w 108"/>
                <a:gd name="T13" fmla="*/ 153988 h 100"/>
                <a:gd name="T14" fmla="*/ 6350 w 108"/>
                <a:gd name="T15" fmla="*/ 157163 h 100"/>
                <a:gd name="T16" fmla="*/ 9525 w 108"/>
                <a:gd name="T17" fmla="*/ 153988 h 100"/>
                <a:gd name="T18" fmla="*/ 1588 w 108"/>
                <a:gd name="T19" fmla="*/ 153988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8" h="100">
                  <a:moveTo>
                    <a:pt x="1" y="97"/>
                  </a:moveTo>
                  <a:lnTo>
                    <a:pt x="6" y="97"/>
                  </a:lnTo>
                  <a:lnTo>
                    <a:pt x="107" y="7"/>
                  </a:lnTo>
                  <a:lnTo>
                    <a:pt x="100" y="0"/>
                  </a:lnTo>
                  <a:lnTo>
                    <a:pt x="0" y="90"/>
                  </a:lnTo>
                  <a:lnTo>
                    <a:pt x="4" y="90"/>
                  </a:lnTo>
                  <a:lnTo>
                    <a:pt x="1" y="97"/>
                  </a:lnTo>
                  <a:lnTo>
                    <a:pt x="4" y="99"/>
                  </a:lnTo>
                  <a:lnTo>
                    <a:pt x="6" y="97"/>
                  </a:lnTo>
                  <a:lnTo>
                    <a:pt x="1" y="97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69" name="Freeform 31"/>
            <p:cNvSpPr>
              <a:spLocks/>
            </p:cNvSpPr>
            <p:nvPr/>
          </p:nvSpPr>
          <p:spPr bwMode="auto">
            <a:xfrm>
              <a:off x="2554412" y="1165647"/>
              <a:ext cx="639763" cy="357188"/>
            </a:xfrm>
            <a:custGeom>
              <a:avLst/>
              <a:gdLst>
                <a:gd name="T0" fmla="*/ 0 w 403"/>
                <a:gd name="T1" fmla="*/ 0 h 225"/>
                <a:gd name="T2" fmla="*/ 411163 w 403"/>
                <a:gd name="T3" fmla="*/ 355600 h 225"/>
                <a:gd name="T4" fmla="*/ 638175 w 403"/>
                <a:gd name="T5" fmla="*/ 166688 h 225"/>
                <a:gd name="T6" fmla="*/ 0 w 403"/>
                <a:gd name="T7" fmla="*/ 0 h 2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03" h="225">
                  <a:moveTo>
                    <a:pt x="0" y="0"/>
                  </a:moveTo>
                  <a:lnTo>
                    <a:pt x="259" y="224"/>
                  </a:lnTo>
                  <a:lnTo>
                    <a:pt x="402" y="105"/>
                  </a:lnTo>
                  <a:lnTo>
                    <a:pt x="0" y="0"/>
                  </a:lnTo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70" name="Freeform 32"/>
            <p:cNvSpPr>
              <a:spLocks/>
            </p:cNvSpPr>
            <p:nvPr/>
          </p:nvSpPr>
          <p:spPr bwMode="auto">
            <a:xfrm>
              <a:off x="2552825" y="1159297"/>
              <a:ext cx="411163" cy="374650"/>
            </a:xfrm>
            <a:custGeom>
              <a:avLst/>
              <a:gdLst>
                <a:gd name="T0" fmla="*/ 398463 w 259"/>
                <a:gd name="T1" fmla="*/ 357188 h 236"/>
                <a:gd name="T2" fmla="*/ 409575 w 259"/>
                <a:gd name="T3" fmla="*/ 357188 h 236"/>
                <a:gd name="T4" fmla="*/ 6350 w 259"/>
                <a:gd name="T5" fmla="*/ 0 h 236"/>
                <a:gd name="T6" fmla="*/ 0 w 259"/>
                <a:gd name="T7" fmla="*/ 11113 h 236"/>
                <a:gd name="T8" fmla="*/ 398463 w 259"/>
                <a:gd name="T9" fmla="*/ 368300 h 236"/>
                <a:gd name="T10" fmla="*/ 409575 w 259"/>
                <a:gd name="T11" fmla="*/ 368300 h 236"/>
                <a:gd name="T12" fmla="*/ 398463 w 259"/>
                <a:gd name="T13" fmla="*/ 368300 h 236"/>
                <a:gd name="T14" fmla="*/ 404813 w 259"/>
                <a:gd name="T15" fmla="*/ 373063 h 236"/>
                <a:gd name="T16" fmla="*/ 409575 w 259"/>
                <a:gd name="T17" fmla="*/ 368300 h 236"/>
                <a:gd name="T18" fmla="*/ 398463 w 259"/>
                <a:gd name="T19" fmla="*/ 357188 h 2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9" h="236">
                  <a:moveTo>
                    <a:pt x="251" y="225"/>
                  </a:moveTo>
                  <a:lnTo>
                    <a:pt x="258" y="225"/>
                  </a:lnTo>
                  <a:lnTo>
                    <a:pt x="4" y="0"/>
                  </a:lnTo>
                  <a:lnTo>
                    <a:pt x="0" y="7"/>
                  </a:lnTo>
                  <a:lnTo>
                    <a:pt x="251" y="232"/>
                  </a:lnTo>
                  <a:lnTo>
                    <a:pt x="258" y="232"/>
                  </a:lnTo>
                  <a:lnTo>
                    <a:pt x="251" y="232"/>
                  </a:lnTo>
                  <a:lnTo>
                    <a:pt x="255" y="235"/>
                  </a:lnTo>
                  <a:lnTo>
                    <a:pt x="258" y="232"/>
                  </a:lnTo>
                  <a:lnTo>
                    <a:pt x="251" y="225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71" name="Freeform 33"/>
            <p:cNvSpPr>
              <a:spLocks/>
            </p:cNvSpPr>
            <p:nvPr/>
          </p:nvSpPr>
          <p:spPr bwMode="auto">
            <a:xfrm>
              <a:off x="2971925" y="1330747"/>
              <a:ext cx="231775" cy="196850"/>
            </a:xfrm>
            <a:custGeom>
              <a:avLst/>
              <a:gdLst>
                <a:gd name="T0" fmla="*/ 214313 w 146"/>
                <a:gd name="T1" fmla="*/ 12700 h 124"/>
                <a:gd name="T2" fmla="*/ 211138 w 146"/>
                <a:gd name="T3" fmla="*/ 1588 h 124"/>
                <a:gd name="T4" fmla="*/ 0 w 146"/>
                <a:gd name="T5" fmla="*/ 185738 h 124"/>
                <a:gd name="T6" fmla="*/ 9525 w 146"/>
                <a:gd name="T7" fmla="*/ 195263 h 124"/>
                <a:gd name="T8" fmla="*/ 222250 w 146"/>
                <a:gd name="T9" fmla="*/ 11113 h 124"/>
                <a:gd name="T10" fmla="*/ 219075 w 146"/>
                <a:gd name="T11" fmla="*/ 0 h 124"/>
                <a:gd name="T12" fmla="*/ 222250 w 146"/>
                <a:gd name="T13" fmla="*/ 11113 h 124"/>
                <a:gd name="T14" fmla="*/ 230188 w 146"/>
                <a:gd name="T15" fmla="*/ 1588 h 124"/>
                <a:gd name="T16" fmla="*/ 219075 w 146"/>
                <a:gd name="T17" fmla="*/ 0 h 124"/>
                <a:gd name="T18" fmla="*/ 214313 w 146"/>
                <a:gd name="T19" fmla="*/ 12700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6" h="124">
                  <a:moveTo>
                    <a:pt x="135" y="8"/>
                  </a:moveTo>
                  <a:lnTo>
                    <a:pt x="133" y="1"/>
                  </a:lnTo>
                  <a:lnTo>
                    <a:pt x="0" y="117"/>
                  </a:lnTo>
                  <a:lnTo>
                    <a:pt x="6" y="123"/>
                  </a:lnTo>
                  <a:lnTo>
                    <a:pt x="140" y="7"/>
                  </a:lnTo>
                  <a:lnTo>
                    <a:pt x="138" y="0"/>
                  </a:lnTo>
                  <a:lnTo>
                    <a:pt x="140" y="7"/>
                  </a:lnTo>
                  <a:lnTo>
                    <a:pt x="145" y="1"/>
                  </a:lnTo>
                  <a:lnTo>
                    <a:pt x="138" y="0"/>
                  </a:lnTo>
                  <a:lnTo>
                    <a:pt x="135" y="8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72" name="Freeform 34"/>
            <p:cNvSpPr>
              <a:spLocks/>
            </p:cNvSpPr>
            <p:nvPr/>
          </p:nvSpPr>
          <p:spPr bwMode="auto">
            <a:xfrm>
              <a:off x="2527425" y="1151360"/>
              <a:ext cx="666750" cy="180975"/>
            </a:xfrm>
            <a:custGeom>
              <a:avLst/>
              <a:gdLst>
                <a:gd name="T0" fmla="*/ 28575 w 420"/>
                <a:gd name="T1" fmla="*/ 6350 h 114"/>
                <a:gd name="T2" fmla="*/ 23813 w 420"/>
                <a:gd name="T3" fmla="*/ 17463 h 114"/>
                <a:gd name="T4" fmla="*/ 658813 w 420"/>
                <a:gd name="T5" fmla="*/ 179388 h 114"/>
                <a:gd name="T6" fmla="*/ 665163 w 420"/>
                <a:gd name="T7" fmla="*/ 165100 h 114"/>
                <a:gd name="T8" fmla="*/ 26988 w 420"/>
                <a:gd name="T9" fmla="*/ 6350 h 114"/>
                <a:gd name="T10" fmla="*/ 20638 w 420"/>
                <a:gd name="T11" fmla="*/ 17463 h 114"/>
                <a:gd name="T12" fmla="*/ 26988 w 420"/>
                <a:gd name="T13" fmla="*/ 6350 h 114"/>
                <a:gd name="T14" fmla="*/ 0 w 420"/>
                <a:gd name="T15" fmla="*/ 0 h 114"/>
                <a:gd name="T16" fmla="*/ 20638 w 420"/>
                <a:gd name="T17" fmla="*/ 17463 h 114"/>
                <a:gd name="T18" fmla="*/ 28575 w 420"/>
                <a:gd name="T19" fmla="*/ 6350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0" h="114">
                  <a:moveTo>
                    <a:pt x="18" y="4"/>
                  </a:moveTo>
                  <a:lnTo>
                    <a:pt x="15" y="11"/>
                  </a:lnTo>
                  <a:lnTo>
                    <a:pt x="415" y="113"/>
                  </a:lnTo>
                  <a:lnTo>
                    <a:pt x="419" y="104"/>
                  </a:lnTo>
                  <a:lnTo>
                    <a:pt x="17" y="4"/>
                  </a:lnTo>
                  <a:lnTo>
                    <a:pt x="13" y="11"/>
                  </a:lnTo>
                  <a:lnTo>
                    <a:pt x="17" y="4"/>
                  </a:lnTo>
                  <a:lnTo>
                    <a:pt x="0" y="0"/>
                  </a:lnTo>
                  <a:lnTo>
                    <a:pt x="13" y="11"/>
                  </a:lnTo>
                  <a:lnTo>
                    <a:pt x="18" y="4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73" name="Freeform 35"/>
            <p:cNvSpPr>
              <a:spLocks/>
            </p:cNvSpPr>
            <p:nvPr/>
          </p:nvSpPr>
          <p:spPr bwMode="auto">
            <a:xfrm>
              <a:off x="2833812" y="1343447"/>
              <a:ext cx="366713" cy="1130300"/>
            </a:xfrm>
            <a:custGeom>
              <a:avLst/>
              <a:gdLst>
                <a:gd name="T0" fmla="*/ 136525 w 231"/>
                <a:gd name="T1" fmla="*/ 188913 h 712"/>
                <a:gd name="T2" fmla="*/ 0 w 231"/>
                <a:gd name="T3" fmla="*/ 657225 h 712"/>
                <a:gd name="T4" fmla="*/ 174625 w 231"/>
                <a:gd name="T5" fmla="*/ 1128713 h 712"/>
                <a:gd name="T6" fmla="*/ 365125 w 231"/>
                <a:gd name="T7" fmla="*/ 958850 h 712"/>
                <a:gd name="T8" fmla="*/ 357188 w 231"/>
                <a:gd name="T9" fmla="*/ 0 h 712"/>
                <a:gd name="T10" fmla="*/ 136525 w 231"/>
                <a:gd name="T11" fmla="*/ 188913 h 7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1" h="712">
                  <a:moveTo>
                    <a:pt x="86" y="119"/>
                  </a:moveTo>
                  <a:lnTo>
                    <a:pt x="0" y="414"/>
                  </a:lnTo>
                  <a:lnTo>
                    <a:pt x="110" y="711"/>
                  </a:lnTo>
                  <a:lnTo>
                    <a:pt x="230" y="604"/>
                  </a:lnTo>
                  <a:lnTo>
                    <a:pt x="225" y="0"/>
                  </a:lnTo>
                  <a:lnTo>
                    <a:pt x="86" y="119"/>
                  </a:lnTo>
                </a:path>
              </a:pathLst>
            </a:custGeom>
            <a:solidFill>
              <a:srgbClr val="FF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74" name="Freeform 36"/>
            <p:cNvSpPr>
              <a:spLocks/>
            </p:cNvSpPr>
            <p:nvPr/>
          </p:nvSpPr>
          <p:spPr bwMode="auto">
            <a:xfrm>
              <a:off x="2821112" y="1533947"/>
              <a:ext cx="142875" cy="463550"/>
            </a:xfrm>
            <a:custGeom>
              <a:avLst/>
              <a:gdLst>
                <a:gd name="T0" fmla="*/ 11113 w 90"/>
                <a:gd name="T1" fmla="*/ 457200 h 292"/>
                <a:gd name="T2" fmla="*/ 11113 w 90"/>
                <a:gd name="T3" fmla="*/ 461963 h 292"/>
                <a:gd name="T4" fmla="*/ 141288 w 90"/>
                <a:gd name="T5" fmla="*/ 3175 h 292"/>
                <a:gd name="T6" fmla="*/ 128588 w 90"/>
                <a:gd name="T7" fmla="*/ 0 h 292"/>
                <a:gd name="T8" fmla="*/ 1588 w 90"/>
                <a:gd name="T9" fmla="*/ 457200 h 292"/>
                <a:gd name="T10" fmla="*/ 1588 w 90"/>
                <a:gd name="T11" fmla="*/ 461963 h 292"/>
                <a:gd name="T12" fmla="*/ 1588 w 90"/>
                <a:gd name="T13" fmla="*/ 457200 h 292"/>
                <a:gd name="T14" fmla="*/ 0 w 90"/>
                <a:gd name="T15" fmla="*/ 458788 h 292"/>
                <a:gd name="T16" fmla="*/ 1588 w 90"/>
                <a:gd name="T17" fmla="*/ 461963 h 292"/>
                <a:gd name="T18" fmla="*/ 11113 w 90"/>
                <a:gd name="T19" fmla="*/ 457200 h 2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" h="292">
                  <a:moveTo>
                    <a:pt x="7" y="288"/>
                  </a:moveTo>
                  <a:lnTo>
                    <a:pt x="7" y="291"/>
                  </a:lnTo>
                  <a:lnTo>
                    <a:pt x="89" y="2"/>
                  </a:lnTo>
                  <a:lnTo>
                    <a:pt x="81" y="0"/>
                  </a:lnTo>
                  <a:lnTo>
                    <a:pt x="1" y="288"/>
                  </a:lnTo>
                  <a:lnTo>
                    <a:pt x="1" y="291"/>
                  </a:lnTo>
                  <a:lnTo>
                    <a:pt x="1" y="288"/>
                  </a:lnTo>
                  <a:lnTo>
                    <a:pt x="0" y="289"/>
                  </a:lnTo>
                  <a:lnTo>
                    <a:pt x="1" y="291"/>
                  </a:lnTo>
                  <a:lnTo>
                    <a:pt x="7" y="288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75" name="Freeform 37"/>
            <p:cNvSpPr>
              <a:spLocks/>
            </p:cNvSpPr>
            <p:nvPr/>
          </p:nvSpPr>
          <p:spPr bwMode="auto">
            <a:xfrm>
              <a:off x="2825875" y="2003847"/>
              <a:ext cx="182563" cy="479425"/>
            </a:xfrm>
            <a:custGeom>
              <a:avLst/>
              <a:gdLst>
                <a:gd name="T0" fmla="*/ 168275 w 115"/>
                <a:gd name="T1" fmla="*/ 460375 h 302"/>
                <a:gd name="T2" fmla="*/ 180975 w 115"/>
                <a:gd name="T3" fmla="*/ 461963 h 302"/>
                <a:gd name="T4" fmla="*/ 9525 w 115"/>
                <a:gd name="T5" fmla="*/ 0 h 302"/>
                <a:gd name="T6" fmla="*/ 0 w 115"/>
                <a:gd name="T7" fmla="*/ 3175 h 302"/>
                <a:gd name="T8" fmla="*/ 168275 w 115"/>
                <a:gd name="T9" fmla="*/ 469900 h 302"/>
                <a:gd name="T10" fmla="*/ 177800 w 115"/>
                <a:gd name="T11" fmla="*/ 473075 h 302"/>
                <a:gd name="T12" fmla="*/ 168275 w 115"/>
                <a:gd name="T13" fmla="*/ 469900 h 302"/>
                <a:gd name="T14" fmla="*/ 169863 w 115"/>
                <a:gd name="T15" fmla="*/ 477838 h 302"/>
                <a:gd name="T16" fmla="*/ 177800 w 115"/>
                <a:gd name="T17" fmla="*/ 473075 h 302"/>
                <a:gd name="T18" fmla="*/ 168275 w 115"/>
                <a:gd name="T19" fmla="*/ 460375 h 3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5" h="302">
                  <a:moveTo>
                    <a:pt x="106" y="290"/>
                  </a:moveTo>
                  <a:lnTo>
                    <a:pt x="114" y="291"/>
                  </a:lnTo>
                  <a:lnTo>
                    <a:pt x="6" y="0"/>
                  </a:lnTo>
                  <a:lnTo>
                    <a:pt x="0" y="2"/>
                  </a:lnTo>
                  <a:lnTo>
                    <a:pt x="106" y="296"/>
                  </a:lnTo>
                  <a:lnTo>
                    <a:pt x="112" y="298"/>
                  </a:lnTo>
                  <a:lnTo>
                    <a:pt x="106" y="296"/>
                  </a:lnTo>
                  <a:lnTo>
                    <a:pt x="107" y="301"/>
                  </a:lnTo>
                  <a:lnTo>
                    <a:pt x="112" y="298"/>
                  </a:lnTo>
                  <a:lnTo>
                    <a:pt x="106" y="29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76" name="Freeform 38"/>
            <p:cNvSpPr>
              <a:spLocks/>
            </p:cNvSpPr>
            <p:nvPr/>
          </p:nvSpPr>
          <p:spPr bwMode="auto">
            <a:xfrm>
              <a:off x="3010025" y="2307060"/>
              <a:ext cx="195263" cy="171450"/>
            </a:xfrm>
            <a:custGeom>
              <a:avLst/>
              <a:gdLst>
                <a:gd name="T0" fmla="*/ 177800 w 123"/>
                <a:gd name="T1" fmla="*/ 6350 h 108"/>
                <a:gd name="T2" fmla="*/ 180975 w 123"/>
                <a:gd name="T3" fmla="*/ 0 h 108"/>
                <a:gd name="T4" fmla="*/ 0 w 123"/>
                <a:gd name="T5" fmla="*/ 157163 h 108"/>
                <a:gd name="T6" fmla="*/ 9525 w 123"/>
                <a:gd name="T7" fmla="*/ 169863 h 108"/>
                <a:gd name="T8" fmla="*/ 188913 w 123"/>
                <a:gd name="T9" fmla="*/ 11113 h 108"/>
                <a:gd name="T10" fmla="*/ 193675 w 123"/>
                <a:gd name="T11" fmla="*/ 6350 h 108"/>
                <a:gd name="T12" fmla="*/ 188913 w 123"/>
                <a:gd name="T13" fmla="*/ 11113 h 108"/>
                <a:gd name="T14" fmla="*/ 193675 w 123"/>
                <a:gd name="T15" fmla="*/ 7938 h 108"/>
                <a:gd name="T16" fmla="*/ 193675 w 123"/>
                <a:gd name="T17" fmla="*/ 6350 h 108"/>
                <a:gd name="T18" fmla="*/ 177800 w 123"/>
                <a:gd name="T19" fmla="*/ 6350 h 1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23" h="108">
                  <a:moveTo>
                    <a:pt x="112" y="4"/>
                  </a:moveTo>
                  <a:lnTo>
                    <a:pt x="114" y="0"/>
                  </a:lnTo>
                  <a:lnTo>
                    <a:pt x="0" y="99"/>
                  </a:lnTo>
                  <a:lnTo>
                    <a:pt x="6" y="107"/>
                  </a:lnTo>
                  <a:lnTo>
                    <a:pt x="119" y="7"/>
                  </a:lnTo>
                  <a:lnTo>
                    <a:pt x="122" y="4"/>
                  </a:lnTo>
                  <a:lnTo>
                    <a:pt x="119" y="7"/>
                  </a:lnTo>
                  <a:lnTo>
                    <a:pt x="122" y="5"/>
                  </a:lnTo>
                  <a:lnTo>
                    <a:pt x="122" y="4"/>
                  </a:lnTo>
                  <a:lnTo>
                    <a:pt x="112" y="4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77" name="Freeform 39"/>
            <p:cNvSpPr>
              <a:spLocks/>
            </p:cNvSpPr>
            <p:nvPr/>
          </p:nvSpPr>
          <p:spPr bwMode="auto">
            <a:xfrm>
              <a:off x="3198937" y="1329160"/>
              <a:ext cx="26988" cy="971550"/>
            </a:xfrm>
            <a:custGeom>
              <a:avLst/>
              <a:gdLst>
                <a:gd name="T0" fmla="*/ 12700 w 17"/>
                <a:gd name="T1" fmla="*/ 17463 h 612"/>
                <a:gd name="T2" fmla="*/ 0 w 17"/>
                <a:gd name="T3" fmla="*/ 14288 h 612"/>
                <a:gd name="T4" fmla="*/ 6350 w 17"/>
                <a:gd name="T5" fmla="*/ 969963 h 612"/>
                <a:gd name="T6" fmla="*/ 25400 w 17"/>
                <a:gd name="T7" fmla="*/ 969963 h 612"/>
                <a:gd name="T8" fmla="*/ 19050 w 17"/>
                <a:gd name="T9" fmla="*/ 14288 h 612"/>
                <a:gd name="T10" fmla="*/ 0 w 17"/>
                <a:gd name="T11" fmla="*/ 7938 h 612"/>
                <a:gd name="T12" fmla="*/ 19050 w 17"/>
                <a:gd name="T13" fmla="*/ 14288 h 612"/>
                <a:gd name="T14" fmla="*/ 19050 w 17"/>
                <a:gd name="T15" fmla="*/ 0 h 612"/>
                <a:gd name="T16" fmla="*/ 0 w 17"/>
                <a:gd name="T17" fmla="*/ 7938 h 612"/>
                <a:gd name="T18" fmla="*/ 12700 w 17"/>
                <a:gd name="T19" fmla="*/ 17463 h 6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" h="612">
                  <a:moveTo>
                    <a:pt x="8" y="11"/>
                  </a:moveTo>
                  <a:lnTo>
                    <a:pt x="0" y="9"/>
                  </a:lnTo>
                  <a:lnTo>
                    <a:pt x="4" y="611"/>
                  </a:lnTo>
                  <a:lnTo>
                    <a:pt x="16" y="611"/>
                  </a:lnTo>
                  <a:lnTo>
                    <a:pt x="12" y="9"/>
                  </a:lnTo>
                  <a:lnTo>
                    <a:pt x="0" y="5"/>
                  </a:lnTo>
                  <a:lnTo>
                    <a:pt x="12" y="9"/>
                  </a:lnTo>
                  <a:lnTo>
                    <a:pt x="12" y="0"/>
                  </a:lnTo>
                  <a:lnTo>
                    <a:pt x="0" y="5"/>
                  </a:lnTo>
                  <a:lnTo>
                    <a:pt x="8" y="11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78" name="Freeform 40"/>
            <p:cNvSpPr>
              <a:spLocks/>
            </p:cNvSpPr>
            <p:nvPr/>
          </p:nvSpPr>
          <p:spPr bwMode="auto">
            <a:xfrm>
              <a:off x="2967162" y="1338685"/>
              <a:ext cx="230188" cy="188913"/>
            </a:xfrm>
            <a:custGeom>
              <a:avLst/>
              <a:gdLst>
                <a:gd name="T0" fmla="*/ 11113 w 145"/>
                <a:gd name="T1" fmla="*/ 184150 h 119"/>
                <a:gd name="T2" fmla="*/ 11113 w 145"/>
                <a:gd name="T3" fmla="*/ 187325 h 119"/>
                <a:gd name="T4" fmla="*/ 228600 w 145"/>
                <a:gd name="T5" fmla="*/ 7938 h 119"/>
                <a:gd name="T6" fmla="*/ 217488 w 145"/>
                <a:gd name="T7" fmla="*/ 0 h 119"/>
                <a:gd name="T8" fmla="*/ 1588 w 145"/>
                <a:gd name="T9" fmla="*/ 177800 h 119"/>
                <a:gd name="T10" fmla="*/ 0 w 145"/>
                <a:gd name="T11" fmla="*/ 179388 h 119"/>
                <a:gd name="T12" fmla="*/ 1588 w 145"/>
                <a:gd name="T13" fmla="*/ 177800 h 119"/>
                <a:gd name="T14" fmla="*/ 0 w 145"/>
                <a:gd name="T15" fmla="*/ 177800 h 119"/>
                <a:gd name="T16" fmla="*/ 0 w 145"/>
                <a:gd name="T17" fmla="*/ 179388 h 119"/>
                <a:gd name="T18" fmla="*/ 11113 w 145"/>
                <a:gd name="T19" fmla="*/ 184150 h 1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5" h="119">
                  <a:moveTo>
                    <a:pt x="7" y="116"/>
                  </a:moveTo>
                  <a:lnTo>
                    <a:pt x="7" y="118"/>
                  </a:lnTo>
                  <a:lnTo>
                    <a:pt x="144" y="5"/>
                  </a:lnTo>
                  <a:lnTo>
                    <a:pt x="137" y="0"/>
                  </a:lnTo>
                  <a:lnTo>
                    <a:pt x="1" y="112"/>
                  </a:lnTo>
                  <a:lnTo>
                    <a:pt x="0" y="113"/>
                  </a:lnTo>
                  <a:lnTo>
                    <a:pt x="1" y="112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7" y="116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79" name="Freeform 41"/>
            <p:cNvSpPr>
              <a:spLocks/>
            </p:cNvSpPr>
            <p:nvPr/>
          </p:nvSpPr>
          <p:spPr bwMode="auto">
            <a:xfrm>
              <a:off x="1327275" y="940222"/>
              <a:ext cx="763588" cy="166688"/>
            </a:xfrm>
            <a:custGeom>
              <a:avLst/>
              <a:gdLst>
                <a:gd name="T0" fmla="*/ 0 w 481"/>
                <a:gd name="T1" fmla="*/ 165100 h 105"/>
                <a:gd name="T2" fmla="*/ 214313 w 481"/>
                <a:gd name="T3" fmla="*/ 0 h 105"/>
                <a:gd name="T4" fmla="*/ 762000 w 481"/>
                <a:gd name="T5" fmla="*/ 152400 h 105"/>
                <a:gd name="T6" fmla="*/ 0 w 481"/>
                <a:gd name="T7" fmla="*/ 165100 h 10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81" h="105">
                  <a:moveTo>
                    <a:pt x="0" y="104"/>
                  </a:moveTo>
                  <a:lnTo>
                    <a:pt x="135" y="0"/>
                  </a:lnTo>
                  <a:lnTo>
                    <a:pt x="480" y="96"/>
                  </a:lnTo>
                  <a:lnTo>
                    <a:pt x="0" y="104"/>
                  </a:lnTo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0" name="Freeform 42"/>
            <p:cNvSpPr>
              <a:spLocks/>
            </p:cNvSpPr>
            <p:nvPr/>
          </p:nvSpPr>
          <p:spPr bwMode="auto">
            <a:xfrm>
              <a:off x="1322512" y="932285"/>
              <a:ext cx="212725" cy="177800"/>
            </a:xfrm>
            <a:custGeom>
              <a:avLst/>
              <a:gdLst>
                <a:gd name="T0" fmla="*/ 207963 w 134"/>
                <a:gd name="T1" fmla="*/ 0 h 112"/>
                <a:gd name="T2" fmla="*/ 203200 w 134"/>
                <a:gd name="T3" fmla="*/ 0 h 112"/>
                <a:gd name="T4" fmla="*/ 0 w 134"/>
                <a:gd name="T5" fmla="*/ 166688 h 112"/>
                <a:gd name="T6" fmla="*/ 6350 w 134"/>
                <a:gd name="T7" fmla="*/ 176213 h 112"/>
                <a:gd name="T8" fmla="*/ 211138 w 134"/>
                <a:gd name="T9" fmla="*/ 11113 h 112"/>
                <a:gd name="T10" fmla="*/ 206375 w 134"/>
                <a:gd name="T11" fmla="*/ 11113 h 112"/>
                <a:gd name="T12" fmla="*/ 207963 w 134"/>
                <a:gd name="T13" fmla="*/ 0 h 112"/>
                <a:gd name="T14" fmla="*/ 206375 w 134"/>
                <a:gd name="T15" fmla="*/ 0 h 112"/>
                <a:gd name="T16" fmla="*/ 203200 w 134"/>
                <a:gd name="T17" fmla="*/ 0 h 112"/>
                <a:gd name="T18" fmla="*/ 207963 w 134"/>
                <a:gd name="T19" fmla="*/ 0 h 1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4" h="112">
                  <a:moveTo>
                    <a:pt x="131" y="0"/>
                  </a:moveTo>
                  <a:lnTo>
                    <a:pt x="128" y="0"/>
                  </a:lnTo>
                  <a:lnTo>
                    <a:pt x="0" y="105"/>
                  </a:lnTo>
                  <a:lnTo>
                    <a:pt x="4" y="111"/>
                  </a:lnTo>
                  <a:lnTo>
                    <a:pt x="133" y="7"/>
                  </a:lnTo>
                  <a:lnTo>
                    <a:pt x="130" y="7"/>
                  </a:lnTo>
                  <a:lnTo>
                    <a:pt x="131" y="0"/>
                  </a:lnTo>
                  <a:lnTo>
                    <a:pt x="130" y="0"/>
                  </a:lnTo>
                  <a:lnTo>
                    <a:pt x="128" y="0"/>
                  </a:lnTo>
                  <a:lnTo>
                    <a:pt x="131" y="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1" name="Freeform 43"/>
            <p:cNvSpPr>
              <a:spLocks/>
            </p:cNvSpPr>
            <p:nvPr/>
          </p:nvSpPr>
          <p:spPr bwMode="auto">
            <a:xfrm>
              <a:off x="1544762" y="932285"/>
              <a:ext cx="588963" cy="169863"/>
            </a:xfrm>
            <a:custGeom>
              <a:avLst/>
              <a:gdLst>
                <a:gd name="T0" fmla="*/ 547688 w 371"/>
                <a:gd name="T1" fmla="*/ 168275 h 107"/>
                <a:gd name="T2" fmla="*/ 549275 w 371"/>
                <a:gd name="T3" fmla="*/ 153988 h 107"/>
                <a:gd name="T4" fmla="*/ 1588 w 371"/>
                <a:gd name="T5" fmla="*/ 0 h 107"/>
                <a:gd name="T6" fmla="*/ 0 w 371"/>
                <a:gd name="T7" fmla="*/ 11113 h 107"/>
                <a:gd name="T8" fmla="*/ 547688 w 371"/>
                <a:gd name="T9" fmla="*/ 168275 h 107"/>
                <a:gd name="T10" fmla="*/ 547688 w 371"/>
                <a:gd name="T11" fmla="*/ 153988 h 107"/>
                <a:gd name="T12" fmla="*/ 547688 w 371"/>
                <a:gd name="T13" fmla="*/ 168275 h 107"/>
                <a:gd name="T14" fmla="*/ 587375 w 371"/>
                <a:gd name="T15" fmla="*/ 165100 h 107"/>
                <a:gd name="T16" fmla="*/ 549275 w 371"/>
                <a:gd name="T17" fmla="*/ 153988 h 107"/>
                <a:gd name="T18" fmla="*/ 547688 w 371"/>
                <a:gd name="T19" fmla="*/ 168275 h 1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71" h="107">
                  <a:moveTo>
                    <a:pt x="345" y="106"/>
                  </a:moveTo>
                  <a:lnTo>
                    <a:pt x="346" y="97"/>
                  </a:lnTo>
                  <a:lnTo>
                    <a:pt x="1" y="0"/>
                  </a:lnTo>
                  <a:lnTo>
                    <a:pt x="0" y="7"/>
                  </a:lnTo>
                  <a:lnTo>
                    <a:pt x="345" y="106"/>
                  </a:lnTo>
                  <a:lnTo>
                    <a:pt x="345" y="97"/>
                  </a:lnTo>
                  <a:lnTo>
                    <a:pt x="345" y="106"/>
                  </a:lnTo>
                  <a:lnTo>
                    <a:pt x="370" y="104"/>
                  </a:lnTo>
                  <a:lnTo>
                    <a:pt x="346" y="97"/>
                  </a:lnTo>
                  <a:lnTo>
                    <a:pt x="345" y="106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2" name="Freeform 44"/>
            <p:cNvSpPr>
              <a:spLocks/>
            </p:cNvSpPr>
            <p:nvPr/>
          </p:nvSpPr>
          <p:spPr bwMode="auto">
            <a:xfrm>
              <a:off x="1306637" y="1100560"/>
              <a:ext cx="784225" cy="26988"/>
            </a:xfrm>
            <a:custGeom>
              <a:avLst/>
              <a:gdLst>
                <a:gd name="T0" fmla="*/ 15875 w 494"/>
                <a:gd name="T1" fmla="*/ 12700 h 17"/>
                <a:gd name="T2" fmla="*/ 20638 w 494"/>
                <a:gd name="T3" fmla="*/ 25400 h 17"/>
                <a:gd name="T4" fmla="*/ 782638 w 494"/>
                <a:gd name="T5" fmla="*/ 12700 h 17"/>
                <a:gd name="T6" fmla="*/ 782638 w 494"/>
                <a:gd name="T7" fmla="*/ 0 h 17"/>
                <a:gd name="T8" fmla="*/ 20638 w 494"/>
                <a:gd name="T9" fmla="*/ 11113 h 17"/>
                <a:gd name="T10" fmla="*/ 23813 w 494"/>
                <a:gd name="T11" fmla="*/ 22225 h 17"/>
                <a:gd name="T12" fmla="*/ 15875 w 494"/>
                <a:gd name="T13" fmla="*/ 12700 h 17"/>
                <a:gd name="T14" fmla="*/ 0 w 494"/>
                <a:gd name="T15" fmla="*/ 25400 h 17"/>
                <a:gd name="T16" fmla="*/ 20638 w 494"/>
                <a:gd name="T17" fmla="*/ 25400 h 17"/>
                <a:gd name="T18" fmla="*/ 15875 w 494"/>
                <a:gd name="T19" fmla="*/ 1270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4" h="17">
                  <a:moveTo>
                    <a:pt x="10" y="8"/>
                  </a:moveTo>
                  <a:lnTo>
                    <a:pt x="13" y="16"/>
                  </a:lnTo>
                  <a:lnTo>
                    <a:pt x="493" y="8"/>
                  </a:lnTo>
                  <a:lnTo>
                    <a:pt x="493" y="0"/>
                  </a:lnTo>
                  <a:lnTo>
                    <a:pt x="13" y="7"/>
                  </a:lnTo>
                  <a:lnTo>
                    <a:pt x="15" y="14"/>
                  </a:lnTo>
                  <a:lnTo>
                    <a:pt x="10" y="8"/>
                  </a:lnTo>
                  <a:lnTo>
                    <a:pt x="0" y="16"/>
                  </a:lnTo>
                  <a:lnTo>
                    <a:pt x="13" y="16"/>
                  </a:lnTo>
                  <a:lnTo>
                    <a:pt x="10" y="8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3" name="Freeform 45"/>
            <p:cNvSpPr>
              <a:spLocks/>
            </p:cNvSpPr>
            <p:nvPr/>
          </p:nvSpPr>
          <p:spPr bwMode="auto">
            <a:xfrm>
              <a:off x="1327275" y="1108497"/>
              <a:ext cx="763588" cy="123825"/>
            </a:xfrm>
            <a:custGeom>
              <a:avLst/>
              <a:gdLst>
                <a:gd name="T0" fmla="*/ 0 w 481"/>
                <a:gd name="T1" fmla="*/ 12700 h 78"/>
                <a:gd name="T2" fmla="*/ 0 w 481"/>
                <a:gd name="T3" fmla="*/ 122238 h 78"/>
                <a:gd name="T4" fmla="*/ 762000 w 481"/>
                <a:gd name="T5" fmla="*/ 98425 h 78"/>
                <a:gd name="T6" fmla="*/ 762000 w 481"/>
                <a:gd name="T7" fmla="*/ 0 h 78"/>
                <a:gd name="T8" fmla="*/ 0 w 481"/>
                <a:gd name="T9" fmla="*/ 1270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1" h="78">
                  <a:moveTo>
                    <a:pt x="0" y="8"/>
                  </a:moveTo>
                  <a:lnTo>
                    <a:pt x="0" y="77"/>
                  </a:lnTo>
                  <a:lnTo>
                    <a:pt x="480" y="62"/>
                  </a:lnTo>
                  <a:lnTo>
                    <a:pt x="480" y="0"/>
                  </a:lnTo>
                  <a:lnTo>
                    <a:pt x="0" y="8"/>
                  </a:lnTo>
                </a:path>
              </a:pathLst>
            </a:custGeom>
            <a:solidFill>
              <a:srgbClr val="FF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4" name="Freeform 46"/>
            <p:cNvSpPr>
              <a:spLocks/>
            </p:cNvSpPr>
            <p:nvPr/>
          </p:nvSpPr>
          <p:spPr bwMode="auto">
            <a:xfrm>
              <a:off x="1319337" y="1124372"/>
              <a:ext cx="1588" cy="114300"/>
            </a:xfrm>
            <a:custGeom>
              <a:avLst/>
              <a:gdLst>
                <a:gd name="T0" fmla="*/ 0 w 1"/>
                <a:gd name="T1" fmla="*/ 98425 h 72"/>
                <a:gd name="T2" fmla="*/ 0 w 1"/>
                <a:gd name="T3" fmla="*/ 106363 h 72"/>
                <a:gd name="T4" fmla="*/ 0 w 1"/>
                <a:gd name="T5" fmla="*/ 0 h 72"/>
                <a:gd name="T6" fmla="*/ 0 w 1"/>
                <a:gd name="T7" fmla="*/ 0 h 72"/>
                <a:gd name="T8" fmla="*/ 0 w 1"/>
                <a:gd name="T9" fmla="*/ 106363 h 72"/>
                <a:gd name="T10" fmla="*/ 0 w 1"/>
                <a:gd name="T11" fmla="*/ 111125 h 72"/>
                <a:gd name="T12" fmla="*/ 0 w 1"/>
                <a:gd name="T13" fmla="*/ 106363 h 72"/>
                <a:gd name="T14" fmla="*/ 0 w 1"/>
                <a:gd name="T15" fmla="*/ 112713 h 72"/>
                <a:gd name="T16" fmla="*/ 0 w 1"/>
                <a:gd name="T17" fmla="*/ 111125 h 72"/>
                <a:gd name="T18" fmla="*/ 0 w 1"/>
                <a:gd name="T19" fmla="*/ 98425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" h="72">
                  <a:moveTo>
                    <a:pt x="0" y="62"/>
                  </a:moveTo>
                  <a:lnTo>
                    <a:pt x="0" y="67"/>
                  </a:lnTo>
                  <a:lnTo>
                    <a:pt x="0" y="0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0" y="67"/>
                  </a:lnTo>
                  <a:lnTo>
                    <a:pt x="0" y="71"/>
                  </a:lnTo>
                  <a:lnTo>
                    <a:pt x="0" y="70"/>
                  </a:lnTo>
                  <a:lnTo>
                    <a:pt x="0" y="62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5" name="Freeform 47"/>
            <p:cNvSpPr>
              <a:spLocks/>
            </p:cNvSpPr>
            <p:nvPr/>
          </p:nvSpPr>
          <p:spPr bwMode="auto">
            <a:xfrm>
              <a:off x="1327275" y="1210097"/>
              <a:ext cx="774700" cy="26988"/>
            </a:xfrm>
            <a:custGeom>
              <a:avLst/>
              <a:gdLst>
                <a:gd name="T0" fmla="*/ 755650 w 488"/>
                <a:gd name="T1" fmla="*/ 3175 h 17"/>
                <a:gd name="T2" fmla="*/ 765175 w 488"/>
                <a:gd name="T3" fmla="*/ 0 h 17"/>
                <a:gd name="T4" fmla="*/ 0 w 488"/>
                <a:gd name="T5" fmla="*/ 15875 h 17"/>
                <a:gd name="T6" fmla="*/ 0 w 488"/>
                <a:gd name="T7" fmla="*/ 25400 h 17"/>
                <a:gd name="T8" fmla="*/ 765175 w 488"/>
                <a:gd name="T9" fmla="*/ 7938 h 17"/>
                <a:gd name="T10" fmla="*/ 773113 w 488"/>
                <a:gd name="T11" fmla="*/ 3175 h 17"/>
                <a:gd name="T12" fmla="*/ 765175 w 488"/>
                <a:gd name="T13" fmla="*/ 7938 h 17"/>
                <a:gd name="T14" fmla="*/ 773113 w 488"/>
                <a:gd name="T15" fmla="*/ 7938 h 17"/>
                <a:gd name="T16" fmla="*/ 773113 w 488"/>
                <a:gd name="T17" fmla="*/ 3175 h 17"/>
                <a:gd name="T18" fmla="*/ 755650 w 488"/>
                <a:gd name="T19" fmla="*/ 3175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88" h="17">
                  <a:moveTo>
                    <a:pt x="476" y="2"/>
                  </a:moveTo>
                  <a:lnTo>
                    <a:pt x="482" y="0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482" y="5"/>
                  </a:lnTo>
                  <a:lnTo>
                    <a:pt x="487" y="2"/>
                  </a:lnTo>
                  <a:lnTo>
                    <a:pt x="482" y="5"/>
                  </a:lnTo>
                  <a:lnTo>
                    <a:pt x="487" y="5"/>
                  </a:lnTo>
                  <a:lnTo>
                    <a:pt x="487" y="2"/>
                  </a:lnTo>
                  <a:lnTo>
                    <a:pt x="476" y="2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6" name="Freeform 48"/>
            <p:cNvSpPr>
              <a:spLocks/>
            </p:cNvSpPr>
            <p:nvPr/>
          </p:nvSpPr>
          <p:spPr bwMode="auto">
            <a:xfrm>
              <a:off x="2100387" y="1102147"/>
              <a:ext cx="1588" cy="101600"/>
            </a:xfrm>
            <a:custGeom>
              <a:avLst/>
              <a:gdLst>
                <a:gd name="T0" fmla="*/ 0 w 1"/>
                <a:gd name="T1" fmla="*/ 12700 h 64"/>
                <a:gd name="T2" fmla="*/ 0 w 1"/>
                <a:gd name="T3" fmla="*/ 4763 h 64"/>
                <a:gd name="T4" fmla="*/ 0 w 1"/>
                <a:gd name="T5" fmla="*/ 100013 h 64"/>
                <a:gd name="T6" fmla="*/ 0 w 1"/>
                <a:gd name="T7" fmla="*/ 100013 h 64"/>
                <a:gd name="T8" fmla="*/ 0 w 1"/>
                <a:gd name="T9" fmla="*/ 4763 h 64"/>
                <a:gd name="T10" fmla="*/ 0 w 1"/>
                <a:gd name="T11" fmla="*/ 0 h 64"/>
                <a:gd name="T12" fmla="*/ 0 w 1"/>
                <a:gd name="T13" fmla="*/ 4763 h 64"/>
                <a:gd name="T14" fmla="*/ 0 w 1"/>
                <a:gd name="T15" fmla="*/ 0 h 64"/>
                <a:gd name="T16" fmla="*/ 0 w 1"/>
                <a:gd name="T17" fmla="*/ 0 h 64"/>
                <a:gd name="T18" fmla="*/ 0 w 1"/>
                <a:gd name="T19" fmla="*/ 12700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" h="64">
                  <a:moveTo>
                    <a:pt x="0" y="8"/>
                  </a:moveTo>
                  <a:lnTo>
                    <a:pt x="0" y="3"/>
                  </a:lnTo>
                  <a:lnTo>
                    <a:pt x="0" y="6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7" name="Freeform 49"/>
            <p:cNvSpPr>
              <a:spLocks/>
            </p:cNvSpPr>
            <p:nvPr/>
          </p:nvSpPr>
          <p:spPr bwMode="auto">
            <a:xfrm>
              <a:off x="1319337" y="1105322"/>
              <a:ext cx="771525" cy="26988"/>
            </a:xfrm>
            <a:custGeom>
              <a:avLst/>
              <a:gdLst>
                <a:gd name="T0" fmla="*/ 15875 w 486"/>
                <a:gd name="T1" fmla="*/ 17463 h 17"/>
                <a:gd name="T2" fmla="*/ 6350 w 486"/>
                <a:gd name="T3" fmla="*/ 25400 h 17"/>
                <a:gd name="T4" fmla="*/ 769938 w 486"/>
                <a:gd name="T5" fmla="*/ 9525 h 17"/>
                <a:gd name="T6" fmla="*/ 769938 w 486"/>
                <a:gd name="T7" fmla="*/ 0 h 17"/>
                <a:gd name="T8" fmla="*/ 6350 w 486"/>
                <a:gd name="T9" fmla="*/ 9525 h 17"/>
                <a:gd name="T10" fmla="*/ 0 w 486"/>
                <a:gd name="T11" fmla="*/ 17463 h 17"/>
                <a:gd name="T12" fmla="*/ 6350 w 486"/>
                <a:gd name="T13" fmla="*/ 9525 h 17"/>
                <a:gd name="T14" fmla="*/ 0 w 486"/>
                <a:gd name="T15" fmla="*/ 9525 h 17"/>
                <a:gd name="T16" fmla="*/ 0 w 486"/>
                <a:gd name="T17" fmla="*/ 17463 h 17"/>
                <a:gd name="T18" fmla="*/ 15875 w 486"/>
                <a:gd name="T19" fmla="*/ 17463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86" h="17">
                  <a:moveTo>
                    <a:pt x="10" y="11"/>
                  </a:moveTo>
                  <a:lnTo>
                    <a:pt x="4" y="16"/>
                  </a:lnTo>
                  <a:lnTo>
                    <a:pt x="485" y="6"/>
                  </a:lnTo>
                  <a:lnTo>
                    <a:pt x="485" y="0"/>
                  </a:lnTo>
                  <a:lnTo>
                    <a:pt x="4" y="6"/>
                  </a:lnTo>
                  <a:lnTo>
                    <a:pt x="0" y="11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11"/>
                  </a:lnTo>
                  <a:lnTo>
                    <a:pt x="10" y="11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8" name="Freeform 50"/>
            <p:cNvSpPr>
              <a:spLocks/>
            </p:cNvSpPr>
            <p:nvPr/>
          </p:nvSpPr>
          <p:spPr bwMode="auto">
            <a:xfrm>
              <a:off x="2502025" y="1170410"/>
              <a:ext cx="460375" cy="531813"/>
            </a:xfrm>
            <a:custGeom>
              <a:avLst/>
              <a:gdLst>
                <a:gd name="T0" fmla="*/ 458788 w 290"/>
                <a:gd name="T1" fmla="*/ 355600 h 335"/>
                <a:gd name="T2" fmla="*/ 398463 w 290"/>
                <a:gd name="T3" fmla="*/ 530225 h 335"/>
                <a:gd name="T4" fmla="*/ 0 w 290"/>
                <a:gd name="T5" fmla="*/ 109538 h 335"/>
                <a:gd name="T6" fmla="*/ 52388 w 290"/>
                <a:gd name="T7" fmla="*/ 0 h 335"/>
                <a:gd name="T8" fmla="*/ 458788 w 290"/>
                <a:gd name="T9" fmla="*/ 355600 h 3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0" h="335">
                  <a:moveTo>
                    <a:pt x="289" y="224"/>
                  </a:moveTo>
                  <a:lnTo>
                    <a:pt x="251" y="334"/>
                  </a:lnTo>
                  <a:lnTo>
                    <a:pt x="0" y="69"/>
                  </a:lnTo>
                  <a:lnTo>
                    <a:pt x="33" y="0"/>
                  </a:lnTo>
                  <a:lnTo>
                    <a:pt x="289" y="224"/>
                  </a:lnTo>
                </a:path>
              </a:pathLst>
            </a:cu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9" name="Freeform 51"/>
            <p:cNvSpPr>
              <a:spLocks/>
            </p:cNvSpPr>
            <p:nvPr/>
          </p:nvSpPr>
          <p:spPr bwMode="auto">
            <a:xfrm>
              <a:off x="2910012" y="1533947"/>
              <a:ext cx="53975" cy="180975"/>
            </a:xfrm>
            <a:custGeom>
              <a:avLst/>
              <a:gdLst>
                <a:gd name="T0" fmla="*/ 0 w 34"/>
                <a:gd name="T1" fmla="*/ 169863 h 114"/>
                <a:gd name="T2" fmla="*/ 7938 w 34"/>
                <a:gd name="T3" fmla="*/ 166688 h 114"/>
                <a:gd name="T4" fmla="*/ 52388 w 34"/>
                <a:gd name="T5" fmla="*/ 3175 h 114"/>
                <a:gd name="T6" fmla="*/ 42863 w 34"/>
                <a:gd name="T7" fmla="*/ 0 h 114"/>
                <a:gd name="T8" fmla="*/ 0 w 34"/>
                <a:gd name="T9" fmla="*/ 165100 h 114"/>
                <a:gd name="T10" fmla="*/ 6350 w 34"/>
                <a:gd name="T11" fmla="*/ 161925 h 114"/>
                <a:gd name="T12" fmla="*/ 0 w 34"/>
                <a:gd name="T13" fmla="*/ 169863 h 114"/>
                <a:gd name="T14" fmla="*/ 4763 w 34"/>
                <a:gd name="T15" fmla="*/ 179388 h 114"/>
                <a:gd name="T16" fmla="*/ 7938 w 34"/>
                <a:gd name="T17" fmla="*/ 166688 h 114"/>
                <a:gd name="T18" fmla="*/ 0 w 34"/>
                <a:gd name="T19" fmla="*/ 169863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4" h="114">
                  <a:moveTo>
                    <a:pt x="0" y="107"/>
                  </a:moveTo>
                  <a:lnTo>
                    <a:pt x="5" y="105"/>
                  </a:lnTo>
                  <a:lnTo>
                    <a:pt x="33" y="2"/>
                  </a:lnTo>
                  <a:lnTo>
                    <a:pt x="27" y="0"/>
                  </a:lnTo>
                  <a:lnTo>
                    <a:pt x="0" y="104"/>
                  </a:lnTo>
                  <a:lnTo>
                    <a:pt x="4" y="102"/>
                  </a:lnTo>
                  <a:lnTo>
                    <a:pt x="0" y="107"/>
                  </a:lnTo>
                  <a:lnTo>
                    <a:pt x="3" y="113"/>
                  </a:lnTo>
                  <a:lnTo>
                    <a:pt x="5" y="105"/>
                  </a:lnTo>
                  <a:lnTo>
                    <a:pt x="0" y="107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0" name="Freeform 52"/>
            <p:cNvSpPr>
              <a:spLocks/>
            </p:cNvSpPr>
            <p:nvPr/>
          </p:nvSpPr>
          <p:spPr bwMode="auto">
            <a:xfrm>
              <a:off x="2497262" y="1278360"/>
              <a:ext cx="406400" cy="428625"/>
            </a:xfrm>
            <a:custGeom>
              <a:avLst/>
              <a:gdLst>
                <a:gd name="T0" fmla="*/ 1588 w 256"/>
                <a:gd name="T1" fmla="*/ 1588 h 270"/>
                <a:gd name="T2" fmla="*/ 1588 w 256"/>
                <a:gd name="T3" fmla="*/ 7938 h 270"/>
                <a:gd name="T4" fmla="*/ 393700 w 256"/>
                <a:gd name="T5" fmla="*/ 427038 h 270"/>
                <a:gd name="T6" fmla="*/ 404813 w 256"/>
                <a:gd name="T7" fmla="*/ 419100 h 270"/>
                <a:gd name="T8" fmla="*/ 12700 w 256"/>
                <a:gd name="T9" fmla="*/ 0 h 270"/>
                <a:gd name="T10" fmla="*/ 12700 w 256"/>
                <a:gd name="T11" fmla="*/ 6350 h 270"/>
                <a:gd name="T12" fmla="*/ 1588 w 256"/>
                <a:gd name="T13" fmla="*/ 1588 h 270"/>
                <a:gd name="T14" fmla="*/ 0 w 256"/>
                <a:gd name="T15" fmla="*/ 6350 h 270"/>
                <a:gd name="T16" fmla="*/ 1588 w 256"/>
                <a:gd name="T17" fmla="*/ 7938 h 270"/>
                <a:gd name="T18" fmla="*/ 1588 w 256"/>
                <a:gd name="T19" fmla="*/ 1588 h 2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6" h="270">
                  <a:moveTo>
                    <a:pt x="1" y="1"/>
                  </a:moveTo>
                  <a:lnTo>
                    <a:pt x="1" y="5"/>
                  </a:lnTo>
                  <a:lnTo>
                    <a:pt x="248" y="269"/>
                  </a:lnTo>
                  <a:lnTo>
                    <a:pt x="255" y="264"/>
                  </a:lnTo>
                  <a:lnTo>
                    <a:pt x="8" y="0"/>
                  </a:lnTo>
                  <a:lnTo>
                    <a:pt x="8" y="4"/>
                  </a:lnTo>
                  <a:lnTo>
                    <a:pt x="1" y="1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1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1" name="Freeform 53"/>
            <p:cNvSpPr>
              <a:spLocks/>
            </p:cNvSpPr>
            <p:nvPr/>
          </p:nvSpPr>
          <p:spPr bwMode="auto">
            <a:xfrm>
              <a:off x="2497262" y="1159297"/>
              <a:ext cx="57150" cy="112713"/>
            </a:xfrm>
            <a:custGeom>
              <a:avLst/>
              <a:gdLst>
                <a:gd name="T0" fmla="*/ 53975 w 36"/>
                <a:gd name="T1" fmla="*/ 4763 h 71"/>
                <a:gd name="T2" fmla="*/ 44450 w 36"/>
                <a:gd name="T3" fmla="*/ 7938 h 71"/>
                <a:gd name="T4" fmla="*/ 0 w 36"/>
                <a:gd name="T5" fmla="*/ 106363 h 71"/>
                <a:gd name="T6" fmla="*/ 7938 w 36"/>
                <a:gd name="T7" fmla="*/ 111125 h 71"/>
                <a:gd name="T8" fmla="*/ 55563 w 36"/>
                <a:gd name="T9" fmla="*/ 12700 h 71"/>
                <a:gd name="T10" fmla="*/ 44450 w 36"/>
                <a:gd name="T11" fmla="*/ 14288 h 71"/>
                <a:gd name="T12" fmla="*/ 53975 w 36"/>
                <a:gd name="T13" fmla="*/ 4763 h 71"/>
                <a:gd name="T14" fmla="*/ 46038 w 36"/>
                <a:gd name="T15" fmla="*/ 0 h 71"/>
                <a:gd name="T16" fmla="*/ 44450 w 36"/>
                <a:gd name="T17" fmla="*/ 7938 h 71"/>
                <a:gd name="T18" fmla="*/ 53975 w 36"/>
                <a:gd name="T19" fmla="*/ 4763 h 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" h="71">
                  <a:moveTo>
                    <a:pt x="34" y="3"/>
                  </a:moveTo>
                  <a:lnTo>
                    <a:pt x="28" y="5"/>
                  </a:lnTo>
                  <a:lnTo>
                    <a:pt x="0" y="67"/>
                  </a:lnTo>
                  <a:lnTo>
                    <a:pt x="5" y="70"/>
                  </a:lnTo>
                  <a:lnTo>
                    <a:pt x="35" y="8"/>
                  </a:lnTo>
                  <a:lnTo>
                    <a:pt x="28" y="9"/>
                  </a:lnTo>
                  <a:lnTo>
                    <a:pt x="34" y="3"/>
                  </a:lnTo>
                  <a:lnTo>
                    <a:pt x="29" y="0"/>
                  </a:lnTo>
                  <a:lnTo>
                    <a:pt x="28" y="5"/>
                  </a:lnTo>
                  <a:lnTo>
                    <a:pt x="34" y="3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2" name="Freeform 54"/>
            <p:cNvSpPr>
              <a:spLocks/>
            </p:cNvSpPr>
            <p:nvPr/>
          </p:nvSpPr>
          <p:spPr bwMode="auto">
            <a:xfrm>
              <a:off x="2552825" y="1165647"/>
              <a:ext cx="415925" cy="361950"/>
            </a:xfrm>
            <a:custGeom>
              <a:avLst/>
              <a:gdLst>
                <a:gd name="T0" fmla="*/ 411163 w 262"/>
                <a:gd name="T1" fmla="*/ 357188 h 228"/>
                <a:gd name="T2" fmla="*/ 411163 w 262"/>
                <a:gd name="T3" fmla="*/ 350838 h 228"/>
                <a:gd name="T4" fmla="*/ 9525 w 262"/>
                <a:gd name="T5" fmla="*/ 0 h 228"/>
                <a:gd name="T6" fmla="*/ 0 w 262"/>
                <a:gd name="T7" fmla="*/ 7938 h 228"/>
                <a:gd name="T8" fmla="*/ 400050 w 262"/>
                <a:gd name="T9" fmla="*/ 360363 h 228"/>
                <a:gd name="T10" fmla="*/ 398463 w 262"/>
                <a:gd name="T11" fmla="*/ 352425 h 228"/>
                <a:gd name="T12" fmla="*/ 411163 w 262"/>
                <a:gd name="T13" fmla="*/ 357188 h 228"/>
                <a:gd name="T14" fmla="*/ 414338 w 262"/>
                <a:gd name="T15" fmla="*/ 352425 h 228"/>
                <a:gd name="T16" fmla="*/ 411163 w 262"/>
                <a:gd name="T17" fmla="*/ 350838 h 228"/>
                <a:gd name="T18" fmla="*/ 411163 w 262"/>
                <a:gd name="T19" fmla="*/ 357188 h 2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62" h="228">
                  <a:moveTo>
                    <a:pt x="259" y="225"/>
                  </a:moveTo>
                  <a:lnTo>
                    <a:pt x="259" y="221"/>
                  </a:lnTo>
                  <a:lnTo>
                    <a:pt x="6" y="0"/>
                  </a:lnTo>
                  <a:lnTo>
                    <a:pt x="0" y="5"/>
                  </a:lnTo>
                  <a:lnTo>
                    <a:pt x="252" y="227"/>
                  </a:lnTo>
                  <a:lnTo>
                    <a:pt x="251" y="222"/>
                  </a:lnTo>
                  <a:lnTo>
                    <a:pt x="259" y="225"/>
                  </a:lnTo>
                  <a:lnTo>
                    <a:pt x="261" y="222"/>
                  </a:lnTo>
                  <a:lnTo>
                    <a:pt x="259" y="221"/>
                  </a:lnTo>
                  <a:lnTo>
                    <a:pt x="259" y="225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3" name="Freeform 55"/>
            <p:cNvSpPr>
              <a:spLocks/>
            </p:cNvSpPr>
            <p:nvPr/>
          </p:nvSpPr>
          <p:spPr bwMode="auto">
            <a:xfrm>
              <a:off x="1185987" y="1222797"/>
              <a:ext cx="1144588" cy="466725"/>
            </a:xfrm>
            <a:custGeom>
              <a:avLst/>
              <a:gdLst>
                <a:gd name="T0" fmla="*/ 130175 w 721"/>
                <a:gd name="T1" fmla="*/ 25400 h 294"/>
                <a:gd name="T2" fmla="*/ 0 w 721"/>
                <a:gd name="T3" fmla="*/ 147638 h 294"/>
                <a:gd name="T4" fmla="*/ 604838 w 721"/>
                <a:gd name="T5" fmla="*/ 465138 h 294"/>
                <a:gd name="T6" fmla="*/ 1143000 w 721"/>
                <a:gd name="T7" fmla="*/ 73025 h 294"/>
                <a:gd name="T8" fmla="*/ 912813 w 721"/>
                <a:gd name="T9" fmla="*/ 0 h 294"/>
                <a:gd name="T10" fmla="*/ 130175 w 721"/>
                <a:gd name="T11" fmla="*/ 25400 h 2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1" h="294">
                  <a:moveTo>
                    <a:pt x="82" y="16"/>
                  </a:moveTo>
                  <a:lnTo>
                    <a:pt x="0" y="93"/>
                  </a:lnTo>
                  <a:lnTo>
                    <a:pt x="381" y="293"/>
                  </a:lnTo>
                  <a:lnTo>
                    <a:pt x="720" y="46"/>
                  </a:lnTo>
                  <a:lnTo>
                    <a:pt x="575" y="0"/>
                  </a:lnTo>
                  <a:lnTo>
                    <a:pt x="82" y="16"/>
                  </a:lnTo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4" name="Freeform 56"/>
            <p:cNvSpPr>
              <a:spLocks/>
            </p:cNvSpPr>
            <p:nvPr/>
          </p:nvSpPr>
          <p:spPr bwMode="auto">
            <a:xfrm>
              <a:off x="1173287" y="1245022"/>
              <a:ext cx="136525" cy="122238"/>
            </a:xfrm>
            <a:custGeom>
              <a:avLst/>
              <a:gdLst>
                <a:gd name="T0" fmla="*/ 14288 w 86"/>
                <a:gd name="T1" fmla="*/ 109538 h 77"/>
                <a:gd name="T2" fmla="*/ 14288 w 86"/>
                <a:gd name="T3" fmla="*/ 119063 h 77"/>
                <a:gd name="T4" fmla="*/ 134938 w 86"/>
                <a:gd name="T5" fmla="*/ 7938 h 77"/>
                <a:gd name="T6" fmla="*/ 127000 w 86"/>
                <a:gd name="T7" fmla="*/ 0 h 77"/>
                <a:gd name="T8" fmla="*/ 6350 w 86"/>
                <a:gd name="T9" fmla="*/ 111125 h 77"/>
                <a:gd name="T10" fmla="*/ 6350 w 86"/>
                <a:gd name="T11" fmla="*/ 120650 h 77"/>
                <a:gd name="T12" fmla="*/ 6350 w 86"/>
                <a:gd name="T13" fmla="*/ 111125 h 77"/>
                <a:gd name="T14" fmla="*/ 0 w 86"/>
                <a:gd name="T15" fmla="*/ 115888 h 77"/>
                <a:gd name="T16" fmla="*/ 6350 w 86"/>
                <a:gd name="T17" fmla="*/ 120650 h 77"/>
                <a:gd name="T18" fmla="*/ 14288 w 86"/>
                <a:gd name="T19" fmla="*/ 109538 h 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6" h="77">
                  <a:moveTo>
                    <a:pt x="9" y="69"/>
                  </a:moveTo>
                  <a:lnTo>
                    <a:pt x="9" y="75"/>
                  </a:lnTo>
                  <a:lnTo>
                    <a:pt x="85" y="5"/>
                  </a:lnTo>
                  <a:lnTo>
                    <a:pt x="80" y="0"/>
                  </a:lnTo>
                  <a:lnTo>
                    <a:pt x="4" y="70"/>
                  </a:lnTo>
                  <a:lnTo>
                    <a:pt x="4" y="76"/>
                  </a:lnTo>
                  <a:lnTo>
                    <a:pt x="4" y="70"/>
                  </a:lnTo>
                  <a:lnTo>
                    <a:pt x="0" y="73"/>
                  </a:lnTo>
                  <a:lnTo>
                    <a:pt x="4" y="76"/>
                  </a:lnTo>
                  <a:lnTo>
                    <a:pt x="9" y="69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5" name="Freeform 57"/>
            <p:cNvSpPr>
              <a:spLocks/>
            </p:cNvSpPr>
            <p:nvPr/>
          </p:nvSpPr>
          <p:spPr bwMode="auto">
            <a:xfrm>
              <a:off x="1181225" y="1367260"/>
              <a:ext cx="609600" cy="328613"/>
            </a:xfrm>
            <a:custGeom>
              <a:avLst/>
              <a:gdLst>
                <a:gd name="T0" fmla="*/ 596900 w 384"/>
                <a:gd name="T1" fmla="*/ 312738 h 207"/>
                <a:gd name="T2" fmla="*/ 604838 w 384"/>
                <a:gd name="T3" fmla="*/ 312738 h 207"/>
                <a:gd name="T4" fmla="*/ 6350 w 384"/>
                <a:gd name="T5" fmla="*/ 0 h 207"/>
                <a:gd name="T6" fmla="*/ 0 w 384"/>
                <a:gd name="T7" fmla="*/ 11113 h 207"/>
                <a:gd name="T8" fmla="*/ 596900 w 384"/>
                <a:gd name="T9" fmla="*/ 323850 h 207"/>
                <a:gd name="T10" fmla="*/ 608013 w 384"/>
                <a:gd name="T11" fmla="*/ 323850 h 207"/>
                <a:gd name="T12" fmla="*/ 596900 w 384"/>
                <a:gd name="T13" fmla="*/ 323850 h 207"/>
                <a:gd name="T14" fmla="*/ 601663 w 384"/>
                <a:gd name="T15" fmla="*/ 327025 h 207"/>
                <a:gd name="T16" fmla="*/ 608013 w 384"/>
                <a:gd name="T17" fmla="*/ 323850 h 207"/>
                <a:gd name="T18" fmla="*/ 596900 w 384"/>
                <a:gd name="T19" fmla="*/ 312738 h 2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4" h="207">
                  <a:moveTo>
                    <a:pt x="376" y="197"/>
                  </a:moveTo>
                  <a:lnTo>
                    <a:pt x="381" y="197"/>
                  </a:lnTo>
                  <a:lnTo>
                    <a:pt x="4" y="0"/>
                  </a:lnTo>
                  <a:lnTo>
                    <a:pt x="0" y="7"/>
                  </a:lnTo>
                  <a:lnTo>
                    <a:pt x="376" y="204"/>
                  </a:lnTo>
                  <a:lnTo>
                    <a:pt x="383" y="204"/>
                  </a:lnTo>
                  <a:lnTo>
                    <a:pt x="376" y="204"/>
                  </a:lnTo>
                  <a:lnTo>
                    <a:pt x="379" y="206"/>
                  </a:lnTo>
                  <a:lnTo>
                    <a:pt x="383" y="204"/>
                  </a:lnTo>
                  <a:lnTo>
                    <a:pt x="376" y="197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6" name="Freeform 58"/>
            <p:cNvSpPr>
              <a:spLocks/>
            </p:cNvSpPr>
            <p:nvPr/>
          </p:nvSpPr>
          <p:spPr bwMode="auto">
            <a:xfrm>
              <a:off x="1795587" y="1289472"/>
              <a:ext cx="549275" cy="404813"/>
            </a:xfrm>
            <a:custGeom>
              <a:avLst/>
              <a:gdLst>
                <a:gd name="T0" fmla="*/ 528638 w 346"/>
                <a:gd name="T1" fmla="*/ 11113 h 255"/>
                <a:gd name="T2" fmla="*/ 525463 w 346"/>
                <a:gd name="T3" fmla="*/ 0 h 255"/>
                <a:gd name="T4" fmla="*/ 0 w 346"/>
                <a:gd name="T5" fmla="*/ 390525 h 255"/>
                <a:gd name="T6" fmla="*/ 9525 w 346"/>
                <a:gd name="T7" fmla="*/ 403225 h 255"/>
                <a:gd name="T8" fmla="*/ 536575 w 346"/>
                <a:gd name="T9" fmla="*/ 11113 h 255"/>
                <a:gd name="T10" fmla="*/ 533400 w 346"/>
                <a:gd name="T11" fmla="*/ 0 h 255"/>
                <a:gd name="T12" fmla="*/ 536575 w 346"/>
                <a:gd name="T13" fmla="*/ 11113 h 255"/>
                <a:gd name="T14" fmla="*/ 547688 w 346"/>
                <a:gd name="T15" fmla="*/ 1588 h 255"/>
                <a:gd name="T16" fmla="*/ 533400 w 346"/>
                <a:gd name="T17" fmla="*/ 0 h 255"/>
                <a:gd name="T18" fmla="*/ 528638 w 346"/>
                <a:gd name="T19" fmla="*/ 11113 h 25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46" h="255">
                  <a:moveTo>
                    <a:pt x="333" y="7"/>
                  </a:moveTo>
                  <a:lnTo>
                    <a:pt x="331" y="0"/>
                  </a:lnTo>
                  <a:lnTo>
                    <a:pt x="0" y="246"/>
                  </a:lnTo>
                  <a:lnTo>
                    <a:pt x="6" y="254"/>
                  </a:lnTo>
                  <a:lnTo>
                    <a:pt x="338" y="7"/>
                  </a:lnTo>
                  <a:lnTo>
                    <a:pt x="336" y="0"/>
                  </a:lnTo>
                  <a:lnTo>
                    <a:pt x="338" y="7"/>
                  </a:lnTo>
                  <a:lnTo>
                    <a:pt x="345" y="1"/>
                  </a:lnTo>
                  <a:lnTo>
                    <a:pt x="336" y="0"/>
                  </a:lnTo>
                  <a:lnTo>
                    <a:pt x="333" y="7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7" name="Freeform 59"/>
            <p:cNvSpPr>
              <a:spLocks/>
            </p:cNvSpPr>
            <p:nvPr/>
          </p:nvSpPr>
          <p:spPr bwMode="auto">
            <a:xfrm>
              <a:off x="2113087" y="1214860"/>
              <a:ext cx="222250" cy="74613"/>
            </a:xfrm>
            <a:custGeom>
              <a:avLst/>
              <a:gdLst>
                <a:gd name="T0" fmla="*/ 0 w 140"/>
                <a:gd name="T1" fmla="*/ 11113 h 47"/>
                <a:gd name="T2" fmla="*/ 0 w 140"/>
                <a:gd name="T3" fmla="*/ 11113 h 47"/>
                <a:gd name="T4" fmla="*/ 215900 w 140"/>
                <a:gd name="T5" fmla="*/ 73025 h 47"/>
                <a:gd name="T6" fmla="*/ 220663 w 140"/>
                <a:gd name="T7" fmla="*/ 61913 h 47"/>
                <a:gd name="T8" fmla="*/ 1588 w 140"/>
                <a:gd name="T9" fmla="*/ 0 h 47"/>
                <a:gd name="T10" fmla="*/ 0 w 140"/>
                <a:gd name="T11" fmla="*/ 0 h 47"/>
                <a:gd name="T12" fmla="*/ 1588 w 140"/>
                <a:gd name="T13" fmla="*/ 0 h 47"/>
                <a:gd name="T14" fmla="*/ 1588 w 140"/>
                <a:gd name="T15" fmla="*/ 0 h 47"/>
                <a:gd name="T16" fmla="*/ 0 w 140"/>
                <a:gd name="T17" fmla="*/ 0 h 47"/>
                <a:gd name="T18" fmla="*/ 0 w 140"/>
                <a:gd name="T19" fmla="*/ 11113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0" h="47">
                  <a:moveTo>
                    <a:pt x="0" y="7"/>
                  </a:moveTo>
                  <a:lnTo>
                    <a:pt x="0" y="7"/>
                  </a:lnTo>
                  <a:lnTo>
                    <a:pt x="136" y="46"/>
                  </a:lnTo>
                  <a:lnTo>
                    <a:pt x="139" y="39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7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8" name="Freeform 60"/>
            <p:cNvSpPr>
              <a:spLocks/>
            </p:cNvSpPr>
            <p:nvPr/>
          </p:nvSpPr>
          <p:spPr bwMode="auto">
            <a:xfrm>
              <a:off x="1316162" y="1216447"/>
              <a:ext cx="779463" cy="28575"/>
            </a:xfrm>
            <a:custGeom>
              <a:avLst/>
              <a:gdLst>
                <a:gd name="T0" fmla="*/ 6350 w 491"/>
                <a:gd name="T1" fmla="*/ 25400 h 18"/>
                <a:gd name="T2" fmla="*/ 1588 w 491"/>
                <a:gd name="T3" fmla="*/ 26988 h 18"/>
                <a:gd name="T4" fmla="*/ 777875 w 491"/>
                <a:gd name="T5" fmla="*/ 7938 h 18"/>
                <a:gd name="T6" fmla="*/ 777875 w 491"/>
                <a:gd name="T7" fmla="*/ 0 h 18"/>
                <a:gd name="T8" fmla="*/ 1588 w 491"/>
                <a:gd name="T9" fmla="*/ 17463 h 18"/>
                <a:gd name="T10" fmla="*/ 0 w 491"/>
                <a:gd name="T11" fmla="*/ 17463 h 18"/>
                <a:gd name="T12" fmla="*/ 1588 w 491"/>
                <a:gd name="T13" fmla="*/ 17463 h 18"/>
                <a:gd name="T14" fmla="*/ 0 w 491"/>
                <a:gd name="T15" fmla="*/ 17463 h 18"/>
                <a:gd name="T16" fmla="*/ 6350 w 491"/>
                <a:gd name="T17" fmla="*/ 2540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1" h="18">
                  <a:moveTo>
                    <a:pt x="4" y="16"/>
                  </a:moveTo>
                  <a:lnTo>
                    <a:pt x="1" y="17"/>
                  </a:lnTo>
                  <a:lnTo>
                    <a:pt x="490" y="5"/>
                  </a:lnTo>
                  <a:lnTo>
                    <a:pt x="490" y="0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4" y="16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9" name="Freeform 61"/>
            <p:cNvSpPr>
              <a:spLocks/>
            </p:cNvSpPr>
            <p:nvPr/>
          </p:nvSpPr>
          <p:spPr bwMode="auto">
            <a:xfrm>
              <a:off x="1181225" y="1376785"/>
              <a:ext cx="608013" cy="403225"/>
            </a:xfrm>
            <a:custGeom>
              <a:avLst/>
              <a:gdLst>
                <a:gd name="T0" fmla="*/ 0 w 383"/>
                <a:gd name="T1" fmla="*/ 0 h 254"/>
                <a:gd name="T2" fmla="*/ 0 w 383"/>
                <a:gd name="T3" fmla="*/ 84138 h 254"/>
                <a:gd name="T4" fmla="*/ 606425 w 383"/>
                <a:gd name="T5" fmla="*/ 401638 h 254"/>
                <a:gd name="T6" fmla="*/ 603250 w 383"/>
                <a:gd name="T7" fmla="*/ 309563 h 254"/>
                <a:gd name="T8" fmla="*/ 0 w 383"/>
                <a:gd name="T9" fmla="*/ 0 h 2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3" h="254">
                  <a:moveTo>
                    <a:pt x="0" y="0"/>
                  </a:moveTo>
                  <a:lnTo>
                    <a:pt x="0" y="53"/>
                  </a:lnTo>
                  <a:lnTo>
                    <a:pt x="382" y="253"/>
                  </a:lnTo>
                  <a:lnTo>
                    <a:pt x="380" y="195"/>
                  </a:lnTo>
                  <a:lnTo>
                    <a:pt x="0" y="0"/>
                  </a:lnTo>
                </a:path>
              </a:pathLst>
            </a:custGeom>
            <a:solidFill>
              <a:srgbClr val="66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00" name="Freeform 62"/>
            <p:cNvSpPr>
              <a:spLocks/>
            </p:cNvSpPr>
            <p:nvPr/>
          </p:nvSpPr>
          <p:spPr bwMode="auto">
            <a:xfrm>
              <a:off x="1174875" y="1376785"/>
              <a:ext cx="26988" cy="77788"/>
            </a:xfrm>
            <a:custGeom>
              <a:avLst/>
              <a:gdLst>
                <a:gd name="T0" fmla="*/ 6350 w 17"/>
                <a:gd name="T1" fmla="*/ 65088 h 49"/>
                <a:gd name="T2" fmla="*/ 0 w 17"/>
                <a:gd name="T3" fmla="*/ 71438 h 49"/>
                <a:gd name="T4" fmla="*/ 0 w 17"/>
                <a:gd name="T5" fmla="*/ 0 h 49"/>
                <a:gd name="T6" fmla="*/ 25400 w 17"/>
                <a:gd name="T7" fmla="*/ 0 h 49"/>
                <a:gd name="T8" fmla="*/ 25400 w 17"/>
                <a:gd name="T9" fmla="*/ 71438 h 49"/>
                <a:gd name="T10" fmla="*/ 19050 w 17"/>
                <a:gd name="T11" fmla="*/ 76200 h 49"/>
                <a:gd name="T12" fmla="*/ 25400 w 17"/>
                <a:gd name="T13" fmla="*/ 71438 h 49"/>
                <a:gd name="T14" fmla="*/ 25400 w 17"/>
                <a:gd name="T15" fmla="*/ 74613 h 49"/>
                <a:gd name="T16" fmla="*/ 19050 w 17"/>
                <a:gd name="T17" fmla="*/ 76200 h 49"/>
                <a:gd name="T18" fmla="*/ 6350 w 17"/>
                <a:gd name="T19" fmla="*/ 65088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" h="49">
                  <a:moveTo>
                    <a:pt x="4" y="41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45"/>
                  </a:lnTo>
                  <a:lnTo>
                    <a:pt x="12" y="48"/>
                  </a:lnTo>
                  <a:lnTo>
                    <a:pt x="16" y="45"/>
                  </a:lnTo>
                  <a:lnTo>
                    <a:pt x="16" y="47"/>
                  </a:lnTo>
                  <a:lnTo>
                    <a:pt x="12" y="48"/>
                  </a:lnTo>
                  <a:lnTo>
                    <a:pt x="4" y="41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01" name="Freeform 63"/>
            <p:cNvSpPr>
              <a:spLocks/>
            </p:cNvSpPr>
            <p:nvPr/>
          </p:nvSpPr>
          <p:spPr bwMode="auto">
            <a:xfrm>
              <a:off x="1181225" y="1456160"/>
              <a:ext cx="615950" cy="333375"/>
            </a:xfrm>
            <a:custGeom>
              <a:avLst/>
              <a:gdLst>
                <a:gd name="T0" fmla="*/ 596900 w 388"/>
                <a:gd name="T1" fmla="*/ 319088 h 210"/>
                <a:gd name="T2" fmla="*/ 608013 w 388"/>
                <a:gd name="T3" fmla="*/ 314325 h 210"/>
                <a:gd name="T4" fmla="*/ 6350 w 388"/>
                <a:gd name="T5" fmla="*/ 0 h 210"/>
                <a:gd name="T6" fmla="*/ 0 w 388"/>
                <a:gd name="T7" fmla="*/ 11113 h 210"/>
                <a:gd name="T8" fmla="*/ 600075 w 388"/>
                <a:gd name="T9" fmla="*/ 327025 h 210"/>
                <a:gd name="T10" fmla="*/ 611188 w 388"/>
                <a:gd name="T11" fmla="*/ 319088 h 210"/>
                <a:gd name="T12" fmla="*/ 600075 w 388"/>
                <a:gd name="T13" fmla="*/ 327025 h 210"/>
                <a:gd name="T14" fmla="*/ 614363 w 388"/>
                <a:gd name="T15" fmla="*/ 331788 h 210"/>
                <a:gd name="T16" fmla="*/ 611188 w 388"/>
                <a:gd name="T17" fmla="*/ 319088 h 210"/>
                <a:gd name="T18" fmla="*/ 596900 w 388"/>
                <a:gd name="T19" fmla="*/ 319088 h 2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8" h="210">
                  <a:moveTo>
                    <a:pt x="376" y="201"/>
                  </a:moveTo>
                  <a:lnTo>
                    <a:pt x="383" y="198"/>
                  </a:lnTo>
                  <a:lnTo>
                    <a:pt x="4" y="0"/>
                  </a:lnTo>
                  <a:lnTo>
                    <a:pt x="0" y="7"/>
                  </a:lnTo>
                  <a:lnTo>
                    <a:pt x="378" y="206"/>
                  </a:lnTo>
                  <a:lnTo>
                    <a:pt x="385" y="201"/>
                  </a:lnTo>
                  <a:lnTo>
                    <a:pt x="378" y="206"/>
                  </a:lnTo>
                  <a:lnTo>
                    <a:pt x="387" y="209"/>
                  </a:lnTo>
                  <a:lnTo>
                    <a:pt x="385" y="201"/>
                  </a:lnTo>
                  <a:lnTo>
                    <a:pt x="376" y="201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02" name="Freeform 64"/>
            <p:cNvSpPr>
              <a:spLocks/>
            </p:cNvSpPr>
            <p:nvPr/>
          </p:nvSpPr>
          <p:spPr bwMode="auto">
            <a:xfrm>
              <a:off x="1789237" y="1689522"/>
              <a:ext cx="1588" cy="90488"/>
            </a:xfrm>
            <a:custGeom>
              <a:avLst/>
              <a:gdLst>
                <a:gd name="T0" fmla="*/ 0 w 1"/>
                <a:gd name="T1" fmla="*/ 9525 h 57"/>
                <a:gd name="T2" fmla="*/ 0 w 1"/>
                <a:gd name="T3" fmla="*/ 4763 h 57"/>
                <a:gd name="T4" fmla="*/ 0 w 1"/>
                <a:gd name="T5" fmla="*/ 88900 h 57"/>
                <a:gd name="T6" fmla="*/ 0 w 1"/>
                <a:gd name="T7" fmla="*/ 88900 h 57"/>
                <a:gd name="T8" fmla="*/ 0 w 1"/>
                <a:gd name="T9" fmla="*/ 4763 h 57"/>
                <a:gd name="T10" fmla="*/ 0 w 1"/>
                <a:gd name="T11" fmla="*/ 0 h 57"/>
                <a:gd name="T12" fmla="*/ 0 w 1"/>
                <a:gd name="T13" fmla="*/ 4763 h 57"/>
                <a:gd name="T14" fmla="*/ 0 w 1"/>
                <a:gd name="T15" fmla="*/ 0 h 57"/>
                <a:gd name="T16" fmla="*/ 0 w 1"/>
                <a:gd name="T17" fmla="*/ 0 h 57"/>
                <a:gd name="T18" fmla="*/ 0 w 1"/>
                <a:gd name="T19" fmla="*/ 9525 h 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" h="57">
                  <a:moveTo>
                    <a:pt x="0" y="6"/>
                  </a:moveTo>
                  <a:lnTo>
                    <a:pt x="0" y="3"/>
                  </a:lnTo>
                  <a:lnTo>
                    <a:pt x="0" y="56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03" name="Freeform 65"/>
            <p:cNvSpPr>
              <a:spLocks/>
            </p:cNvSpPr>
            <p:nvPr/>
          </p:nvSpPr>
          <p:spPr bwMode="auto">
            <a:xfrm>
              <a:off x="1179637" y="1367260"/>
              <a:ext cx="609600" cy="322263"/>
            </a:xfrm>
            <a:custGeom>
              <a:avLst/>
              <a:gdLst>
                <a:gd name="T0" fmla="*/ 12700 w 384"/>
                <a:gd name="T1" fmla="*/ 7938 h 203"/>
                <a:gd name="T2" fmla="*/ 1588 w 384"/>
                <a:gd name="T3" fmla="*/ 15875 h 203"/>
                <a:gd name="T4" fmla="*/ 600075 w 384"/>
                <a:gd name="T5" fmla="*/ 320675 h 203"/>
                <a:gd name="T6" fmla="*/ 608013 w 384"/>
                <a:gd name="T7" fmla="*/ 307975 h 203"/>
                <a:gd name="T8" fmla="*/ 9525 w 384"/>
                <a:gd name="T9" fmla="*/ 3175 h 203"/>
                <a:gd name="T10" fmla="*/ 0 w 384"/>
                <a:gd name="T11" fmla="*/ 7938 h 203"/>
                <a:gd name="T12" fmla="*/ 9525 w 384"/>
                <a:gd name="T13" fmla="*/ 3175 h 203"/>
                <a:gd name="T14" fmla="*/ 0 w 384"/>
                <a:gd name="T15" fmla="*/ 0 h 203"/>
                <a:gd name="T16" fmla="*/ 0 w 384"/>
                <a:gd name="T17" fmla="*/ 7938 h 203"/>
                <a:gd name="T18" fmla="*/ 12700 w 384"/>
                <a:gd name="T19" fmla="*/ 7938 h 2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4" h="203">
                  <a:moveTo>
                    <a:pt x="8" y="5"/>
                  </a:moveTo>
                  <a:lnTo>
                    <a:pt x="1" y="10"/>
                  </a:lnTo>
                  <a:lnTo>
                    <a:pt x="378" y="202"/>
                  </a:lnTo>
                  <a:lnTo>
                    <a:pt x="383" y="194"/>
                  </a:lnTo>
                  <a:lnTo>
                    <a:pt x="6" y="2"/>
                  </a:lnTo>
                  <a:lnTo>
                    <a:pt x="0" y="5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5"/>
                  </a:lnTo>
                  <a:lnTo>
                    <a:pt x="8" y="5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04" name="Freeform 66"/>
            <p:cNvSpPr>
              <a:spLocks/>
            </p:cNvSpPr>
            <p:nvPr/>
          </p:nvSpPr>
          <p:spPr bwMode="auto">
            <a:xfrm>
              <a:off x="1840037" y="1257722"/>
              <a:ext cx="1058863" cy="561975"/>
            </a:xfrm>
            <a:custGeom>
              <a:avLst/>
              <a:gdLst>
                <a:gd name="T0" fmla="*/ 1057275 w 667"/>
                <a:gd name="T1" fmla="*/ 450850 h 354"/>
                <a:gd name="T2" fmla="*/ 625475 w 667"/>
                <a:gd name="T3" fmla="*/ 1588 h 354"/>
                <a:gd name="T4" fmla="*/ 557213 w 667"/>
                <a:gd name="T5" fmla="*/ 0 h 354"/>
                <a:gd name="T6" fmla="*/ 0 w 667"/>
                <a:gd name="T7" fmla="*/ 404813 h 354"/>
                <a:gd name="T8" fmla="*/ 101600 w 667"/>
                <a:gd name="T9" fmla="*/ 473075 h 354"/>
                <a:gd name="T10" fmla="*/ 142875 w 667"/>
                <a:gd name="T11" fmla="*/ 428625 h 354"/>
                <a:gd name="T12" fmla="*/ 868363 w 667"/>
                <a:gd name="T13" fmla="*/ 458788 h 354"/>
                <a:gd name="T14" fmla="*/ 915988 w 667"/>
                <a:gd name="T15" fmla="*/ 560388 h 354"/>
                <a:gd name="T16" fmla="*/ 1057275 w 667"/>
                <a:gd name="T17" fmla="*/ 450850 h 3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67" h="354">
                  <a:moveTo>
                    <a:pt x="666" y="284"/>
                  </a:moveTo>
                  <a:lnTo>
                    <a:pt x="394" y="1"/>
                  </a:lnTo>
                  <a:lnTo>
                    <a:pt x="351" y="0"/>
                  </a:lnTo>
                  <a:lnTo>
                    <a:pt x="0" y="255"/>
                  </a:lnTo>
                  <a:lnTo>
                    <a:pt x="64" y="298"/>
                  </a:lnTo>
                  <a:lnTo>
                    <a:pt x="90" y="270"/>
                  </a:lnTo>
                  <a:lnTo>
                    <a:pt x="547" y="289"/>
                  </a:lnTo>
                  <a:lnTo>
                    <a:pt x="577" y="353"/>
                  </a:lnTo>
                  <a:lnTo>
                    <a:pt x="666" y="284"/>
                  </a:lnTo>
                </a:path>
              </a:pathLst>
            </a:custGeom>
            <a:solidFill>
              <a:srgbClr val="99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05" name="Freeform 67"/>
            <p:cNvSpPr>
              <a:spLocks/>
            </p:cNvSpPr>
            <p:nvPr/>
          </p:nvSpPr>
          <p:spPr bwMode="auto">
            <a:xfrm>
              <a:off x="2470275" y="1252960"/>
              <a:ext cx="433388" cy="460375"/>
            </a:xfrm>
            <a:custGeom>
              <a:avLst/>
              <a:gdLst>
                <a:gd name="T0" fmla="*/ 3175 w 273"/>
                <a:gd name="T1" fmla="*/ 11113 h 290"/>
                <a:gd name="T2" fmla="*/ 0 w 273"/>
                <a:gd name="T3" fmla="*/ 7938 h 290"/>
                <a:gd name="T4" fmla="*/ 420688 w 273"/>
                <a:gd name="T5" fmla="*/ 458788 h 290"/>
                <a:gd name="T6" fmla="*/ 431800 w 273"/>
                <a:gd name="T7" fmla="*/ 449263 h 290"/>
                <a:gd name="T8" fmla="*/ 9525 w 273"/>
                <a:gd name="T9" fmla="*/ 1588 h 290"/>
                <a:gd name="T10" fmla="*/ 3175 w 273"/>
                <a:gd name="T11" fmla="*/ 0 h 290"/>
                <a:gd name="T12" fmla="*/ 9525 w 273"/>
                <a:gd name="T13" fmla="*/ 1588 h 290"/>
                <a:gd name="T14" fmla="*/ 6350 w 273"/>
                <a:gd name="T15" fmla="*/ 0 h 290"/>
                <a:gd name="T16" fmla="*/ 3175 w 273"/>
                <a:gd name="T17" fmla="*/ 0 h 290"/>
                <a:gd name="T18" fmla="*/ 3175 w 273"/>
                <a:gd name="T19" fmla="*/ 11113 h 2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73" h="290">
                  <a:moveTo>
                    <a:pt x="2" y="7"/>
                  </a:moveTo>
                  <a:lnTo>
                    <a:pt x="0" y="5"/>
                  </a:lnTo>
                  <a:lnTo>
                    <a:pt x="265" y="289"/>
                  </a:lnTo>
                  <a:lnTo>
                    <a:pt x="272" y="283"/>
                  </a:lnTo>
                  <a:lnTo>
                    <a:pt x="6" y="1"/>
                  </a:lnTo>
                  <a:lnTo>
                    <a:pt x="2" y="0"/>
                  </a:lnTo>
                  <a:lnTo>
                    <a:pt x="6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7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06" name="Freeform 68"/>
            <p:cNvSpPr>
              <a:spLocks/>
            </p:cNvSpPr>
            <p:nvPr/>
          </p:nvSpPr>
          <p:spPr bwMode="auto">
            <a:xfrm>
              <a:off x="2400425" y="1251372"/>
              <a:ext cx="60325" cy="26988"/>
            </a:xfrm>
            <a:custGeom>
              <a:avLst/>
              <a:gdLst>
                <a:gd name="T0" fmla="*/ 4763 w 38"/>
                <a:gd name="T1" fmla="*/ 25400 h 17"/>
                <a:gd name="T2" fmla="*/ 3175 w 38"/>
                <a:gd name="T3" fmla="*/ 25400 h 17"/>
                <a:gd name="T4" fmla="*/ 58738 w 38"/>
                <a:gd name="T5" fmla="*/ 25400 h 17"/>
                <a:gd name="T6" fmla="*/ 58738 w 38"/>
                <a:gd name="T7" fmla="*/ 0 h 17"/>
                <a:gd name="T8" fmla="*/ 3175 w 38"/>
                <a:gd name="T9" fmla="*/ 0 h 17"/>
                <a:gd name="T10" fmla="*/ 0 w 38"/>
                <a:gd name="T11" fmla="*/ 0 h 17"/>
                <a:gd name="T12" fmla="*/ 3175 w 38"/>
                <a:gd name="T13" fmla="*/ 0 h 17"/>
                <a:gd name="T14" fmla="*/ 0 w 38"/>
                <a:gd name="T15" fmla="*/ 0 h 17"/>
                <a:gd name="T16" fmla="*/ 0 w 38"/>
                <a:gd name="T17" fmla="*/ 0 h 17"/>
                <a:gd name="T18" fmla="*/ 4763 w 38"/>
                <a:gd name="T19" fmla="*/ 2540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17">
                  <a:moveTo>
                    <a:pt x="3" y="16"/>
                  </a:moveTo>
                  <a:lnTo>
                    <a:pt x="2" y="16"/>
                  </a:lnTo>
                  <a:lnTo>
                    <a:pt x="37" y="16"/>
                  </a:lnTo>
                  <a:lnTo>
                    <a:pt x="37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3" y="16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07" name="Freeform 69"/>
            <p:cNvSpPr>
              <a:spLocks/>
            </p:cNvSpPr>
            <p:nvPr/>
          </p:nvSpPr>
          <p:spPr bwMode="auto">
            <a:xfrm>
              <a:off x="1825750" y="1251372"/>
              <a:ext cx="569913" cy="415925"/>
            </a:xfrm>
            <a:custGeom>
              <a:avLst/>
              <a:gdLst>
                <a:gd name="T0" fmla="*/ 15875 w 359"/>
                <a:gd name="T1" fmla="*/ 401638 h 262"/>
                <a:gd name="T2" fmla="*/ 15875 w 359"/>
                <a:gd name="T3" fmla="*/ 414338 h 262"/>
                <a:gd name="T4" fmla="*/ 568325 w 359"/>
                <a:gd name="T5" fmla="*/ 11113 h 262"/>
                <a:gd name="T6" fmla="*/ 560388 w 359"/>
                <a:gd name="T7" fmla="*/ 0 h 262"/>
                <a:gd name="T8" fmla="*/ 6350 w 359"/>
                <a:gd name="T9" fmla="*/ 401638 h 262"/>
                <a:gd name="T10" fmla="*/ 6350 w 359"/>
                <a:gd name="T11" fmla="*/ 414338 h 262"/>
                <a:gd name="T12" fmla="*/ 6350 w 359"/>
                <a:gd name="T13" fmla="*/ 401638 h 262"/>
                <a:gd name="T14" fmla="*/ 0 w 359"/>
                <a:gd name="T15" fmla="*/ 406400 h 262"/>
                <a:gd name="T16" fmla="*/ 6350 w 359"/>
                <a:gd name="T17" fmla="*/ 414338 h 262"/>
                <a:gd name="T18" fmla="*/ 15875 w 359"/>
                <a:gd name="T19" fmla="*/ 401638 h 2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59" h="262">
                  <a:moveTo>
                    <a:pt x="10" y="253"/>
                  </a:moveTo>
                  <a:lnTo>
                    <a:pt x="10" y="261"/>
                  </a:lnTo>
                  <a:lnTo>
                    <a:pt x="358" y="7"/>
                  </a:lnTo>
                  <a:lnTo>
                    <a:pt x="353" y="0"/>
                  </a:lnTo>
                  <a:lnTo>
                    <a:pt x="4" y="253"/>
                  </a:lnTo>
                  <a:lnTo>
                    <a:pt x="4" y="261"/>
                  </a:lnTo>
                  <a:lnTo>
                    <a:pt x="4" y="253"/>
                  </a:lnTo>
                  <a:lnTo>
                    <a:pt x="0" y="256"/>
                  </a:lnTo>
                  <a:lnTo>
                    <a:pt x="4" y="261"/>
                  </a:lnTo>
                  <a:lnTo>
                    <a:pt x="10" y="253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08" name="Freeform 70"/>
            <p:cNvSpPr>
              <a:spLocks/>
            </p:cNvSpPr>
            <p:nvPr/>
          </p:nvSpPr>
          <p:spPr bwMode="auto">
            <a:xfrm>
              <a:off x="1832100" y="1670472"/>
              <a:ext cx="101600" cy="68263"/>
            </a:xfrm>
            <a:custGeom>
              <a:avLst/>
              <a:gdLst>
                <a:gd name="T0" fmla="*/ 90488 w 64"/>
                <a:gd name="T1" fmla="*/ 53975 h 43"/>
                <a:gd name="T2" fmla="*/ 96838 w 64"/>
                <a:gd name="T3" fmla="*/ 53975 h 43"/>
                <a:gd name="T4" fmla="*/ 6350 w 64"/>
                <a:gd name="T5" fmla="*/ 0 h 43"/>
                <a:gd name="T6" fmla="*/ 0 w 64"/>
                <a:gd name="T7" fmla="*/ 9525 h 43"/>
                <a:gd name="T8" fmla="*/ 92075 w 64"/>
                <a:gd name="T9" fmla="*/ 65088 h 43"/>
                <a:gd name="T10" fmla="*/ 100013 w 64"/>
                <a:gd name="T11" fmla="*/ 61913 h 43"/>
                <a:gd name="T12" fmla="*/ 92075 w 64"/>
                <a:gd name="T13" fmla="*/ 65088 h 43"/>
                <a:gd name="T14" fmla="*/ 95250 w 64"/>
                <a:gd name="T15" fmla="*/ 66675 h 43"/>
                <a:gd name="T16" fmla="*/ 100013 w 64"/>
                <a:gd name="T17" fmla="*/ 61913 h 43"/>
                <a:gd name="T18" fmla="*/ 90488 w 64"/>
                <a:gd name="T19" fmla="*/ 53975 h 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4" h="43">
                  <a:moveTo>
                    <a:pt x="57" y="34"/>
                  </a:moveTo>
                  <a:lnTo>
                    <a:pt x="61" y="34"/>
                  </a:lnTo>
                  <a:lnTo>
                    <a:pt x="4" y="0"/>
                  </a:lnTo>
                  <a:lnTo>
                    <a:pt x="0" y="6"/>
                  </a:lnTo>
                  <a:lnTo>
                    <a:pt x="58" y="41"/>
                  </a:lnTo>
                  <a:lnTo>
                    <a:pt x="63" y="39"/>
                  </a:lnTo>
                  <a:lnTo>
                    <a:pt x="58" y="41"/>
                  </a:lnTo>
                  <a:lnTo>
                    <a:pt x="60" y="42"/>
                  </a:lnTo>
                  <a:lnTo>
                    <a:pt x="63" y="39"/>
                  </a:lnTo>
                  <a:lnTo>
                    <a:pt x="57" y="34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09" name="Freeform 71"/>
            <p:cNvSpPr>
              <a:spLocks/>
            </p:cNvSpPr>
            <p:nvPr/>
          </p:nvSpPr>
          <p:spPr bwMode="auto">
            <a:xfrm>
              <a:off x="1938462" y="1689522"/>
              <a:ext cx="36513" cy="46038"/>
            </a:xfrm>
            <a:custGeom>
              <a:avLst/>
              <a:gdLst>
                <a:gd name="T0" fmla="*/ 31750 w 23"/>
                <a:gd name="T1" fmla="*/ 0 h 29"/>
                <a:gd name="T2" fmla="*/ 25400 w 23"/>
                <a:gd name="T3" fmla="*/ 0 h 29"/>
                <a:gd name="T4" fmla="*/ 0 w 23"/>
                <a:gd name="T5" fmla="*/ 36513 h 29"/>
                <a:gd name="T6" fmla="*/ 6350 w 23"/>
                <a:gd name="T7" fmla="*/ 44450 h 29"/>
                <a:gd name="T8" fmla="*/ 34925 w 23"/>
                <a:gd name="T9" fmla="*/ 7938 h 29"/>
                <a:gd name="T10" fmla="*/ 31750 w 23"/>
                <a:gd name="T11" fmla="*/ 7938 h 29"/>
                <a:gd name="T12" fmla="*/ 31750 w 23"/>
                <a:gd name="T13" fmla="*/ 0 h 29"/>
                <a:gd name="T14" fmla="*/ 26988 w 23"/>
                <a:gd name="T15" fmla="*/ 0 h 29"/>
                <a:gd name="T16" fmla="*/ 25400 w 23"/>
                <a:gd name="T17" fmla="*/ 0 h 29"/>
                <a:gd name="T18" fmla="*/ 31750 w 23"/>
                <a:gd name="T19" fmla="*/ 0 h 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9">
                  <a:moveTo>
                    <a:pt x="20" y="0"/>
                  </a:moveTo>
                  <a:lnTo>
                    <a:pt x="16" y="0"/>
                  </a:lnTo>
                  <a:lnTo>
                    <a:pt x="0" y="23"/>
                  </a:lnTo>
                  <a:lnTo>
                    <a:pt x="4" y="28"/>
                  </a:lnTo>
                  <a:lnTo>
                    <a:pt x="22" y="5"/>
                  </a:lnTo>
                  <a:lnTo>
                    <a:pt x="20" y="5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20" y="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10" name="Freeform 72"/>
            <p:cNvSpPr>
              <a:spLocks/>
            </p:cNvSpPr>
            <p:nvPr/>
          </p:nvSpPr>
          <p:spPr bwMode="auto">
            <a:xfrm>
              <a:off x="1986087" y="1689522"/>
              <a:ext cx="728663" cy="33338"/>
            </a:xfrm>
            <a:custGeom>
              <a:avLst/>
              <a:gdLst>
                <a:gd name="T0" fmla="*/ 727075 w 459"/>
                <a:gd name="T1" fmla="*/ 25400 h 21"/>
                <a:gd name="T2" fmla="*/ 719138 w 459"/>
                <a:gd name="T3" fmla="*/ 20638 h 21"/>
                <a:gd name="T4" fmla="*/ 0 w 459"/>
                <a:gd name="T5" fmla="*/ 0 h 21"/>
                <a:gd name="T6" fmla="*/ 0 w 459"/>
                <a:gd name="T7" fmla="*/ 7938 h 21"/>
                <a:gd name="T8" fmla="*/ 719138 w 459"/>
                <a:gd name="T9" fmla="*/ 31750 h 21"/>
                <a:gd name="T10" fmla="*/ 712788 w 459"/>
                <a:gd name="T11" fmla="*/ 28575 h 21"/>
                <a:gd name="T12" fmla="*/ 727075 w 459"/>
                <a:gd name="T13" fmla="*/ 25400 h 21"/>
                <a:gd name="T14" fmla="*/ 723900 w 459"/>
                <a:gd name="T15" fmla="*/ 20638 h 21"/>
                <a:gd name="T16" fmla="*/ 719138 w 459"/>
                <a:gd name="T17" fmla="*/ 20638 h 21"/>
                <a:gd name="T18" fmla="*/ 727075 w 459"/>
                <a:gd name="T19" fmla="*/ 2540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59" h="21">
                  <a:moveTo>
                    <a:pt x="458" y="16"/>
                  </a:moveTo>
                  <a:lnTo>
                    <a:pt x="453" y="13"/>
                  </a:lnTo>
                  <a:lnTo>
                    <a:pt x="0" y="0"/>
                  </a:lnTo>
                  <a:lnTo>
                    <a:pt x="0" y="5"/>
                  </a:lnTo>
                  <a:lnTo>
                    <a:pt x="453" y="20"/>
                  </a:lnTo>
                  <a:lnTo>
                    <a:pt x="449" y="18"/>
                  </a:lnTo>
                  <a:lnTo>
                    <a:pt x="458" y="16"/>
                  </a:lnTo>
                  <a:lnTo>
                    <a:pt x="456" y="13"/>
                  </a:lnTo>
                  <a:lnTo>
                    <a:pt x="453" y="13"/>
                  </a:lnTo>
                  <a:lnTo>
                    <a:pt x="458" y="16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11" name="Freeform 73"/>
            <p:cNvSpPr>
              <a:spLocks/>
            </p:cNvSpPr>
            <p:nvPr/>
          </p:nvSpPr>
          <p:spPr bwMode="auto">
            <a:xfrm>
              <a:off x="2717925" y="1726035"/>
              <a:ext cx="44450" cy="106363"/>
            </a:xfrm>
            <a:custGeom>
              <a:avLst/>
              <a:gdLst>
                <a:gd name="T0" fmla="*/ 31750 w 28"/>
                <a:gd name="T1" fmla="*/ 88900 h 67"/>
                <a:gd name="T2" fmla="*/ 42863 w 28"/>
                <a:gd name="T3" fmla="*/ 90488 h 67"/>
                <a:gd name="T4" fmla="*/ 9525 w 28"/>
                <a:gd name="T5" fmla="*/ 0 h 67"/>
                <a:gd name="T6" fmla="*/ 0 w 28"/>
                <a:gd name="T7" fmla="*/ 3175 h 67"/>
                <a:gd name="T8" fmla="*/ 31750 w 28"/>
                <a:gd name="T9" fmla="*/ 98425 h 67"/>
                <a:gd name="T10" fmla="*/ 41275 w 28"/>
                <a:gd name="T11" fmla="*/ 100013 h 67"/>
                <a:gd name="T12" fmla="*/ 31750 w 28"/>
                <a:gd name="T13" fmla="*/ 98425 h 67"/>
                <a:gd name="T14" fmla="*/ 34925 w 28"/>
                <a:gd name="T15" fmla="*/ 104775 h 67"/>
                <a:gd name="T16" fmla="*/ 41275 w 28"/>
                <a:gd name="T17" fmla="*/ 100013 h 67"/>
                <a:gd name="T18" fmla="*/ 31750 w 28"/>
                <a:gd name="T19" fmla="*/ 88900 h 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8" h="67">
                  <a:moveTo>
                    <a:pt x="20" y="56"/>
                  </a:moveTo>
                  <a:lnTo>
                    <a:pt x="27" y="57"/>
                  </a:lnTo>
                  <a:lnTo>
                    <a:pt x="6" y="0"/>
                  </a:lnTo>
                  <a:lnTo>
                    <a:pt x="0" y="2"/>
                  </a:lnTo>
                  <a:lnTo>
                    <a:pt x="20" y="62"/>
                  </a:lnTo>
                  <a:lnTo>
                    <a:pt x="26" y="63"/>
                  </a:lnTo>
                  <a:lnTo>
                    <a:pt x="20" y="62"/>
                  </a:lnTo>
                  <a:lnTo>
                    <a:pt x="22" y="66"/>
                  </a:lnTo>
                  <a:lnTo>
                    <a:pt x="26" y="63"/>
                  </a:lnTo>
                  <a:lnTo>
                    <a:pt x="20" y="56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12" name="Freeform 74"/>
            <p:cNvSpPr>
              <a:spLocks/>
            </p:cNvSpPr>
            <p:nvPr/>
          </p:nvSpPr>
          <p:spPr bwMode="auto">
            <a:xfrm>
              <a:off x="2763962" y="1716510"/>
              <a:ext cx="147638" cy="109538"/>
            </a:xfrm>
            <a:custGeom>
              <a:avLst/>
              <a:gdLst>
                <a:gd name="T0" fmla="*/ 130175 w 93"/>
                <a:gd name="T1" fmla="*/ 7938 h 69"/>
                <a:gd name="T2" fmla="*/ 133350 w 93"/>
                <a:gd name="T3" fmla="*/ 0 h 69"/>
                <a:gd name="T4" fmla="*/ 0 w 93"/>
                <a:gd name="T5" fmla="*/ 96838 h 69"/>
                <a:gd name="T6" fmla="*/ 9525 w 93"/>
                <a:gd name="T7" fmla="*/ 107950 h 69"/>
                <a:gd name="T8" fmla="*/ 141288 w 93"/>
                <a:gd name="T9" fmla="*/ 7938 h 69"/>
                <a:gd name="T10" fmla="*/ 141288 w 93"/>
                <a:gd name="T11" fmla="*/ 0 h 69"/>
                <a:gd name="T12" fmla="*/ 141288 w 93"/>
                <a:gd name="T13" fmla="*/ 7938 h 69"/>
                <a:gd name="T14" fmla="*/ 146050 w 93"/>
                <a:gd name="T15" fmla="*/ 4763 h 69"/>
                <a:gd name="T16" fmla="*/ 141288 w 93"/>
                <a:gd name="T17" fmla="*/ 0 h 69"/>
                <a:gd name="T18" fmla="*/ 130175 w 93"/>
                <a:gd name="T19" fmla="*/ 7938 h 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" h="69">
                  <a:moveTo>
                    <a:pt x="82" y="5"/>
                  </a:moveTo>
                  <a:lnTo>
                    <a:pt x="84" y="0"/>
                  </a:lnTo>
                  <a:lnTo>
                    <a:pt x="0" y="61"/>
                  </a:lnTo>
                  <a:lnTo>
                    <a:pt x="6" y="68"/>
                  </a:lnTo>
                  <a:lnTo>
                    <a:pt x="89" y="5"/>
                  </a:lnTo>
                  <a:lnTo>
                    <a:pt x="89" y="0"/>
                  </a:lnTo>
                  <a:lnTo>
                    <a:pt x="89" y="5"/>
                  </a:lnTo>
                  <a:lnTo>
                    <a:pt x="92" y="3"/>
                  </a:lnTo>
                  <a:lnTo>
                    <a:pt x="89" y="0"/>
                  </a:lnTo>
                  <a:lnTo>
                    <a:pt x="82" y="5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13" name="Freeform 75"/>
            <p:cNvSpPr>
              <a:spLocks/>
            </p:cNvSpPr>
            <p:nvPr/>
          </p:nvSpPr>
          <p:spPr bwMode="auto">
            <a:xfrm>
              <a:off x="1990850" y="1692697"/>
              <a:ext cx="723900" cy="254000"/>
            </a:xfrm>
            <a:custGeom>
              <a:avLst/>
              <a:gdLst>
                <a:gd name="T0" fmla="*/ 0 w 456"/>
                <a:gd name="T1" fmla="*/ 0 h 160"/>
                <a:gd name="T2" fmla="*/ 460375 w 456"/>
                <a:gd name="T3" fmla="*/ 252413 h 160"/>
                <a:gd name="T4" fmla="*/ 722313 w 456"/>
                <a:gd name="T5" fmla="*/ 33338 h 160"/>
                <a:gd name="T6" fmla="*/ 0 w 456"/>
                <a:gd name="T7" fmla="*/ 0 h 16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6" h="160">
                  <a:moveTo>
                    <a:pt x="0" y="0"/>
                  </a:moveTo>
                  <a:lnTo>
                    <a:pt x="290" y="159"/>
                  </a:lnTo>
                  <a:lnTo>
                    <a:pt x="455" y="21"/>
                  </a:lnTo>
                  <a:lnTo>
                    <a:pt x="0" y="0"/>
                  </a:lnTo>
                </a:path>
              </a:pathLst>
            </a:custGeom>
            <a:solidFill>
              <a:srgbClr val="99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14" name="Freeform 76"/>
            <p:cNvSpPr>
              <a:spLocks/>
            </p:cNvSpPr>
            <p:nvPr/>
          </p:nvSpPr>
          <p:spPr bwMode="auto">
            <a:xfrm>
              <a:off x="1986087" y="1687935"/>
              <a:ext cx="468313" cy="266700"/>
            </a:xfrm>
            <a:custGeom>
              <a:avLst/>
              <a:gdLst>
                <a:gd name="T0" fmla="*/ 455613 w 295"/>
                <a:gd name="T1" fmla="*/ 252413 h 168"/>
                <a:gd name="T2" fmla="*/ 466725 w 295"/>
                <a:gd name="T3" fmla="*/ 252413 h 168"/>
                <a:gd name="T4" fmla="*/ 6350 w 295"/>
                <a:gd name="T5" fmla="*/ 0 h 168"/>
                <a:gd name="T6" fmla="*/ 0 w 295"/>
                <a:gd name="T7" fmla="*/ 7938 h 168"/>
                <a:gd name="T8" fmla="*/ 458788 w 295"/>
                <a:gd name="T9" fmla="*/ 261938 h 168"/>
                <a:gd name="T10" fmla="*/ 466725 w 295"/>
                <a:gd name="T11" fmla="*/ 261938 h 168"/>
                <a:gd name="T12" fmla="*/ 458788 w 295"/>
                <a:gd name="T13" fmla="*/ 261938 h 168"/>
                <a:gd name="T14" fmla="*/ 463550 w 295"/>
                <a:gd name="T15" fmla="*/ 265113 h 168"/>
                <a:gd name="T16" fmla="*/ 466725 w 295"/>
                <a:gd name="T17" fmla="*/ 261938 h 168"/>
                <a:gd name="T18" fmla="*/ 455613 w 295"/>
                <a:gd name="T19" fmla="*/ 252413 h 1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95" h="168">
                  <a:moveTo>
                    <a:pt x="287" y="159"/>
                  </a:moveTo>
                  <a:lnTo>
                    <a:pt x="294" y="159"/>
                  </a:lnTo>
                  <a:lnTo>
                    <a:pt x="4" y="0"/>
                  </a:lnTo>
                  <a:lnTo>
                    <a:pt x="0" y="5"/>
                  </a:lnTo>
                  <a:lnTo>
                    <a:pt x="289" y="165"/>
                  </a:lnTo>
                  <a:lnTo>
                    <a:pt x="294" y="165"/>
                  </a:lnTo>
                  <a:lnTo>
                    <a:pt x="289" y="165"/>
                  </a:lnTo>
                  <a:lnTo>
                    <a:pt x="292" y="167"/>
                  </a:lnTo>
                  <a:lnTo>
                    <a:pt x="294" y="165"/>
                  </a:lnTo>
                  <a:lnTo>
                    <a:pt x="287" y="159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15" name="Freeform 77"/>
            <p:cNvSpPr>
              <a:spLocks/>
            </p:cNvSpPr>
            <p:nvPr/>
          </p:nvSpPr>
          <p:spPr bwMode="auto">
            <a:xfrm>
              <a:off x="2455987" y="1721272"/>
              <a:ext cx="276225" cy="230188"/>
            </a:xfrm>
            <a:custGeom>
              <a:avLst/>
              <a:gdLst>
                <a:gd name="T0" fmla="*/ 258763 w 174"/>
                <a:gd name="T1" fmla="*/ 12700 h 145"/>
                <a:gd name="T2" fmla="*/ 252413 w 174"/>
                <a:gd name="T3" fmla="*/ 1588 h 145"/>
                <a:gd name="T4" fmla="*/ 0 w 174"/>
                <a:gd name="T5" fmla="*/ 219075 h 145"/>
                <a:gd name="T6" fmla="*/ 9525 w 174"/>
                <a:gd name="T7" fmla="*/ 228600 h 145"/>
                <a:gd name="T8" fmla="*/ 260350 w 174"/>
                <a:gd name="T9" fmla="*/ 11113 h 145"/>
                <a:gd name="T10" fmla="*/ 258763 w 174"/>
                <a:gd name="T11" fmla="*/ 0 h 145"/>
                <a:gd name="T12" fmla="*/ 260350 w 174"/>
                <a:gd name="T13" fmla="*/ 11113 h 145"/>
                <a:gd name="T14" fmla="*/ 274638 w 174"/>
                <a:gd name="T15" fmla="*/ 0 h 145"/>
                <a:gd name="T16" fmla="*/ 258763 w 174"/>
                <a:gd name="T17" fmla="*/ 0 h 145"/>
                <a:gd name="T18" fmla="*/ 258763 w 174"/>
                <a:gd name="T19" fmla="*/ 12700 h 1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4" h="145">
                  <a:moveTo>
                    <a:pt x="163" y="8"/>
                  </a:moveTo>
                  <a:lnTo>
                    <a:pt x="159" y="1"/>
                  </a:lnTo>
                  <a:lnTo>
                    <a:pt x="0" y="138"/>
                  </a:lnTo>
                  <a:lnTo>
                    <a:pt x="6" y="144"/>
                  </a:lnTo>
                  <a:lnTo>
                    <a:pt x="164" y="7"/>
                  </a:lnTo>
                  <a:lnTo>
                    <a:pt x="163" y="0"/>
                  </a:lnTo>
                  <a:lnTo>
                    <a:pt x="164" y="7"/>
                  </a:lnTo>
                  <a:lnTo>
                    <a:pt x="173" y="0"/>
                  </a:lnTo>
                  <a:lnTo>
                    <a:pt x="163" y="0"/>
                  </a:lnTo>
                  <a:lnTo>
                    <a:pt x="163" y="8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16" name="Freeform 78"/>
            <p:cNvSpPr>
              <a:spLocks/>
            </p:cNvSpPr>
            <p:nvPr/>
          </p:nvSpPr>
          <p:spPr bwMode="auto">
            <a:xfrm>
              <a:off x="1960687" y="1686347"/>
              <a:ext cx="754063" cy="36513"/>
            </a:xfrm>
            <a:custGeom>
              <a:avLst/>
              <a:gdLst>
                <a:gd name="T0" fmla="*/ 30163 w 475"/>
                <a:gd name="T1" fmla="*/ 0 h 23"/>
                <a:gd name="T2" fmla="*/ 26988 w 475"/>
                <a:gd name="T3" fmla="*/ 9525 h 23"/>
                <a:gd name="T4" fmla="*/ 752475 w 475"/>
                <a:gd name="T5" fmla="*/ 34925 h 23"/>
                <a:gd name="T6" fmla="*/ 752475 w 475"/>
                <a:gd name="T7" fmla="*/ 23813 h 23"/>
                <a:gd name="T8" fmla="*/ 26988 w 475"/>
                <a:gd name="T9" fmla="*/ 0 h 23"/>
                <a:gd name="T10" fmla="*/ 23813 w 475"/>
                <a:gd name="T11" fmla="*/ 7938 h 23"/>
                <a:gd name="T12" fmla="*/ 26988 w 475"/>
                <a:gd name="T13" fmla="*/ 0 h 23"/>
                <a:gd name="T14" fmla="*/ 0 w 475"/>
                <a:gd name="T15" fmla="*/ 0 h 23"/>
                <a:gd name="T16" fmla="*/ 23813 w 475"/>
                <a:gd name="T17" fmla="*/ 7938 h 23"/>
                <a:gd name="T18" fmla="*/ 30163 w 475"/>
                <a:gd name="T19" fmla="*/ 0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75" h="23">
                  <a:moveTo>
                    <a:pt x="19" y="0"/>
                  </a:moveTo>
                  <a:lnTo>
                    <a:pt x="17" y="6"/>
                  </a:lnTo>
                  <a:lnTo>
                    <a:pt x="474" y="22"/>
                  </a:lnTo>
                  <a:lnTo>
                    <a:pt x="474" y="15"/>
                  </a:lnTo>
                  <a:lnTo>
                    <a:pt x="17" y="0"/>
                  </a:lnTo>
                  <a:lnTo>
                    <a:pt x="15" y="5"/>
                  </a:lnTo>
                  <a:lnTo>
                    <a:pt x="17" y="0"/>
                  </a:lnTo>
                  <a:lnTo>
                    <a:pt x="0" y="0"/>
                  </a:lnTo>
                  <a:lnTo>
                    <a:pt x="15" y="5"/>
                  </a:lnTo>
                  <a:lnTo>
                    <a:pt x="19" y="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17" name="Freeform 79"/>
            <p:cNvSpPr>
              <a:spLocks/>
            </p:cNvSpPr>
            <p:nvPr/>
          </p:nvSpPr>
          <p:spPr bwMode="auto">
            <a:xfrm>
              <a:off x="677987" y="1759372"/>
              <a:ext cx="984250" cy="488950"/>
            </a:xfrm>
            <a:custGeom>
              <a:avLst/>
              <a:gdLst>
                <a:gd name="T0" fmla="*/ 0 w 620"/>
                <a:gd name="T1" fmla="*/ 76200 h 308"/>
                <a:gd name="T2" fmla="*/ 92075 w 620"/>
                <a:gd name="T3" fmla="*/ 0 h 308"/>
                <a:gd name="T4" fmla="*/ 982663 w 620"/>
                <a:gd name="T5" fmla="*/ 30163 h 308"/>
                <a:gd name="T6" fmla="*/ 420688 w 620"/>
                <a:gd name="T7" fmla="*/ 441325 h 308"/>
                <a:gd name="T8" fmla="*/ 411163 w 620"/>
                <a:gd name="T9" fmla="*/ 487363 h 308"/>
                <a:gd name="T10" fmla="*/ 247650 w 620"/>
                <a:gd name="T11" fmla="*/ 431800 h 308"/>
                <a:gd name="T12" fmla="*/ 228600 w 620"/>
                <a:gd name="T13" fmla="*/ 358775 h 308"/>
                <a:gd name="T14" fmla="*/ 0 w 620"/>
                <a:gd name="T15" fmla="*/ 76200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20" h="308">
                  <a:moveTo>
                    <a:pt x="0" y="48"/>
                  </a:moveTo>
                  <a:lnTo>
                    <a:pt x="58" y="0"/>
                  </a:lnTo>
                  <a:lnTo>
                    <a:pt x="619" y="19"/>
                  </a:lnTo>
                  <a:lnTo>
                    <a:pt x="265" y="278"/>
                  </a:lnTo>
                  <a:lnTo>
                    <a:pt x="259" y="307"/>
                  </a:lnTo>
                  <a:lnTo>
                    <a:pt x="156" y="272"/>
                  </a:lnTo>
                  <a:lnTo>
                    <a:pt x="144" y="226"/>
                  </a:lnTo>
                  <a:lnTo>
                    <a:pt x="0" y="48"/>
                  </a:lnTo>
                </a:path>
              </a:pathLst>
            </a:custGeom>
            <a:solidFill>
              <a:srgbClr val="CC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18" name="Freeform 80"/>
            <p:cNvSpPr>
              <a:spLocks/>
            </p:cNvSpPr>
            <p:nvPr/>
          </p:nvSpPr>
          <p:spPr bwMode="auto">
            <a:xfrm>
              <a:off x="674812" y="1751435"/>
              <a:ext cx="90488" cy="80963"/>
            </a:xfrm>
            <a:custGeom>
              <a:avLst/>
              <a:gdLst>
                <a:gd name="T0" fmla="*/ 84138 w 57"/>
                <a:gd name="T1" fmla="*/ 0 h 51"/>
                <a:gd name="T2" fmla="*/ 80963 w 57"/>
                <a:gd name="T3" fmla="*/ 0 h 51"/>
                <a:gd name="T4" fmla="*/ 0 w 57"/>
                <a:gd name="T5" fmla="*/ 69850 h 51"/>
                <a:gd name="T6" fmla="*/ 6350 w 57"/>
                <a:gd name="T7" fmla="*/ 79375 h 51"/>
                <a:gd name="T8" fmla="*/ 88900 w 57"/>
                <a:gd name="T9" fmla="*/ 12700 h 51"/>
                <a:gd name="T10" fmla="*/ 84138 w 57"/>
                <a:gd name="T11" fmla="*/ 12700 h 51"/>
                <a:gd name="T12" fmla="*/ 84138 w 57"/>
                <a:gd name="T13" fmla="*/ 0 h 51"/>
                <a:gd name="T14" fmla="*/ 80963 w 57"/>
                <a:gd name="T15" fmla="*/ 0 h 51"/>
                <a:gd name="T16" fmla="*/ 80963 w 57"/>
                <a:gd name="T17" fmla="*/ 0 h 51"/>
                <a:gd name="T18" fmla="*/ 84138 w 57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" h="51">
                  <a:moveTo>
                    <a:pt x="53" y="0"/>
                  </a:moveTo>
                  <a:lnTo>
                    <a:pt x="51" y="0"/>
                  </a:lnTo>
                  <a:lnTo>
                    <a:pt x="0" y="44"/>
                  </a:lnTo>
                  <a:lnTo>
                    <a:pt x="4" y="50"/>
                  </a:lnTo>
                  <a:lnTo>
                    <a:pt x="56" y="8"/>
                  </a:lnTo>
                  <a:lnTo>
                    <a:pt x="53" y="8"/>
                  </a:lnTo>
                  <a:lnTo>
                    <a:pt x="53" y="0"/>
                  </a:lnTo>
                  <a:lnTo>
                    <a:pt x="51" y="0"/>
                  </a:lnTo>
                  <a:lnTo>
                    <a:pt x="53" y="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19" name="Freeform 81"/>
            <p:cNvSpPr>
              <a:spLocks/>
            </p:cNvSpPr>
            <p:nvPr/>
          </p:nvSpPr>
          <p:spPr bwMode="auto">
            <a:xfrm>
              <a:off x="773237" y="1756197"/>
              <a:ext cx="909638" cy="30163"/>
            </a:xfrm>
            <a:custGeom>
              <a:avLst/>
              <a:gdLst>
                <a:gd name="T0" fmla="*/ 893763 w 573"/>
                <a:gd name="T1" fmla="*/ 28575 h 19"/>
                <a:gd name="T2" fmla="*/ 889000 w 573"/>
                <a:gd name="T3" fmla="*/ 19050 h 19"/>
                <a:gd name="T4" fmla="*/ 0 w 573"/>
                <a:gd name="T5" fmla="*/ 0 h 19"/>
                <a:gd name="T6" fmla="*/ 0 w 573"/>
                <a:gd name="T7" fmla="*/ 7938 h 19"/>
                <a:gd name="T8" fmla="*/ 889000 w 573"/>
                <a:gd name="T9" fmla="*/ 28575 h 19"/>
                <a:gd name="T10" fmla="*/ 882650 w 573"/>
                <a:gd name="T11" fmla="*/ 19050 h 19"/>
                <a:gd name="T12" fmla="*/ 893763 w 573"/>
                <a:gd name="T13" fmla="*/ 28575 h 19"/>
                <a:gd name="T14" fmla="*/ 908050 w 573"/>
                <a:gd name="T15" fmla="*/ 19050 h 19"/>
                <a:gd name="T16" fmla="*/ 889000 w 573"/>
                <a:gd name="T17" fmla="*/ 19050 h 19"/>
                <a:gd name="T18" fmla="*/ 893763 w 573"/>
                <a:gd name="T19" fmla="*/ 28575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3" h="19">
                  <a:moveTo>
                    <a:pt x="563" y="18"/>
                  </a:moveTo>
                  <a:lnTo>
                    <a:pt x="560" y="12"/>
                  </a:lnTo>
                  <a:lnTo>
                    <a:pt x="0" y="0"/>
                  </a:lnTo>
                  <a:lnTo>
                    <a:pt x="0" y="5"/>
                  </a:lnTo>
                  <a:lnTo>
                    <a:pt x="560" y="18"/>
                  </a:lnTo>
                  <a:lnTo>
                    <a:pt x="556" y="12"/>
                  </a:lnTo>
                  <a:lnTo>
                    <a:pt x="563" y="18"/>
                  </a:lnTo>
                  <a:lnTo>
                    <a:pt x="572" y="12"/>
                  </a:lnTo>
                  <a:lnTo>
                    <a:pt x="560" y="12"/>
                  </a:lnTo>
                  <a:lnTo>
                    <a:pt x="563" y="18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20" name="Freeform 82"/>
            <p:cNvSpPr>
              <a:spLocks/>
            </p:cNvSpPr>
            <p:nvPr/>
          </p:nvSpPr>
          <p:spPr bwMode="auto">
            <a:xfrm>
              <a:off x="1101850" y="1786360"/>
              <a:ext cx="566738" cy="422275"/>
            </a:xfrm>
            <a:custGeom>
              <a:avLst/>
              <a:gdLst>
                <a:gd name="T0" fmla="*/ 12700 w 357"/>
                <a:gd name="T1" fmla="*/ 415925 h 266"/>
                <a:gd name="T2" fmla="*/ 9525 w 357"/>
                <a:gd name="T3" fmla="*/ 420688 h 266"/>
                <a:gd name="T4" fmla="*/ 565150 w 357"/>
                <a:gd name="T5" fmla="*/ 11113 h 266"/>
                <a:gd name="T6" fmla="*/ 554038 w 357"/>
                <a:gd name="T7" fmla="*/ 0 h 266"/>
                <a:gd name="T8" fmla="*/ 0 w 357"/>
                <a:gd name="T9" fmla="*/ 407988 h 266"/>
                <a:gd name="T10" fmla="*/ 0 w 357"/>
                <a:gd name="T11" fmla="*/ 411163 h 266"/>
                <a:gd name="T12" fmla="*/ 0 w 357"/>
                <a:gd name="T13" fmla="*/ 407988 h 266"/>
                <a:gd name="T14" fmla="*/ 0 w 357"/>
                <a:gd name="T15" fmla="*/ 411163 h 266"/>
                <a:gd name="T16" fmla="*/ 12700 w 357"/>
                <a:gd name="T17" fmla="*/ 415925 h 2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7" h="266">
                  <a:moveTo>
                    <a:pt x="8" y="262"/>
                  </a:moveTo>
                  <a:lnTo>
                    <a:pt x="6" y="265"/>
                  </a:lnTo>
                  <a:lnTo>
                    <a:pt x="356" y="7"/>
                  </a:lnTo>
                  <a:lnTo>
                    <a:pt x="349" y="0"/>
                  </a:lnTo>
                  <a:lnTo>
                    <a:pt x="0" y="257"/>
                  </a:lnTo>
                  <a:lnTo>
                    <a:pt x="0" y="259"/>
                  </a:lnTo>
                  <a:lnTo>
                    <a:pt x="0" y="257"/>
                  </a:lnTo>
                  <a:lnTo>
                    <a:pt x="0" y="259"/>
                  </a:lnTo>
                  <a:lnTo>
                    <a:pt x="8" y="262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21" name="Freeform 83"/>
            <p:cNvSpPr>
              <a:spLocks/>
            </p:cNvSpPr>
            <p:nvPr/>
          </p:nvSpPr>
          <p:spPr bwMode="auto">
            <a:xfrm>
              <a:off x="1087562" y="2213397"/>
              <a:ext cx="26988" cy="42863"/>
            </a:xfrm>
            <a:custGeom>
              <a:avLst/>
              <a:gdLst>
                <a:gd name="T0" fmla="*/ 6350 w 17"/>
                <a:gd name="T1" fmla="*/ 38100 h 27"/>
                <a:gd name="T2" fmla="*/ 12700 w 17"/>
                <a:gd name="T3" fmla="*/ 34925 h 27"/>
                <a:gd name="T4" fmla="*/ 25400 w 17"/>
                <a:gd name="T5" fmla="*/ 1588 h 27"/>
                <a:gd name="T6" fmla="*/ 12700 w 17"/>
                <a:gd name="T7" fmla="*/ 0 h 27"/>
                <a:gd name="T8" fmla="*/ 0 w 17"/>
                <a:gd name="T9" fmla="*/ 31750 h 27"/>
                <a:gd name="T10" fmla="*/ 6350 w 17"/>
                <a:gd name="T11" fmla="*/ 28575 h 27"/>
                <a:gd name="T12" fmla="*/ 6350 w 17"/>
                <a:gd name="T13" fmla="*/ 38100 h 27"/>
                <a:gd name="T14" fmla="*/ 9525 w 17"/>
                <a:gd name="T15" fmla="*/ 41275 h 27"/>
                <a:gd name="T16" fmla="*/ 12700 w 17"/>
                <a:gd name="T17" fmla="*/ 34925 h 27"/>
                <a:gd name="T18" fmla="*/ 6350 w 17"/>
                <a:gd name="T19" fmla="*/ 38100 h 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" h="27">
                  <a:moveTo>
                    <a:pt x="4" y="24"/>
                  </a:moveTo>
                  <a:lnTo>
                    <a:pt x="8" y="22"/>
                  </a:lnTo>
                  <a:lnTo>
                    <a:pt x="16" y="1"/>
                  </a:lnTo>
                  <a:lnTo>
                    <a:pt x="8" y="0"/>
                  </a:lnTo>
                  <a:lnTo>
                    <a:pt x="0" y="20"/>
                  </a:lnTo>
                  <a:lnTo>
                    <a:pt x="4" y="18"/>
                  </a:lnTo>
                  <a:lnTo>
                    <a:pt x="4" y="24"/>
                  </a:lnTo>
                  <a:lnTo>
                    <a:pt x="6" y="26"/>
                  </a:lnTo>
                  <a:lnTo>
                    <a:pt x="8" y="22"/>
                  </a:lnTo>
                  <a:lnTo>
                    <a:pt x="4" y="24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22" name="Freeform 84"/>
            <p:cNvSpPr>
              <a:spLocks/>
            </p:cNvSpPr>
            <p:nvPr/>
          </p:nvSpPr>
          <p:spPr bwMode="auto">
            <a:xfrm>
              <a:off x="922462" y="2199110"/>
              <a:ext cx="160338" cy="53975"/>
            </a:xfrm>
            <a:custGeom>
              <a:avLst/>
              <a:gdLst>
                <a:gd name="T0" fmla="*/ 0 w 101"/>
                <a:gd name="T1" fmla="*/ 4763 h 34"/>
                <a:gd name="T2" fmla="*/ 3175 w 101"/>
                <a:gd name="T3" fmla="*/ 7938 h 34"/>
                <a:gd name="T4" fmla="*/ 155575 w 101"/>
                <a:gd name="T5" fmla="*/ 52388 h 34"/>
                <a:gd name="T6" fmla="*/ 158750 w 101"/>
                <a:gd name="T7" fmla="*/ 42863 h 34"/>
                <a:gd name="T8" fmla="*/ 6350 w 101"/>
                <a:gd name="T9" fmla="*/ 0 h 34"/>
                <a:gd name="T10" fmla="*/ 11113 w 101"/>
                <a:gd name="T11" fmla="*/ 3175 h 34"/>
                <a:gd name="T12" fmla="*/ 0 w 101"/>
                <a:gd name="T13" fmla="*/ 4763 h 34"/>
                <a:gd name="T14" fmla="*/ 0 w 101"/>
                <a:gd name="T15" fmla="*/ 7938 h 34"/>
                <a:gd name="T16" fmla="*/ 3175 w 101"/>
                <a:gd name="T17" fmla="*/ 7938 h 34"/>
                <a:gd name="T18" fmla="*/ 0 w 101"/>
                <a:gd name="T19" fmla="*/ 4763 h 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1" h="34">
                  <a:moveTo>
                    <a:pt x="0" y="3"/>
                  </a:moveTo>
                  <a:lnTo>
                    <a:pt x="2" y="5"/>
                  </a:lnTo>
                  <a:lnTo>
                    <a:pt x="98" y="33"/>
                  </a:lnTo>
                  <a:lnTo>
                    <a:pt x="100" y="27"/>
                  </a:lnTo>
                  <a:lnTo>
                    <a:pt x="4" y="0"/>
                  </a:lnTo>
                  <a:lnTo>
                    <a:pt x="7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5"/>
                  </a:lnTo>
                  <a:lnTo>
                    <a:pt x="0" y="3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23" name="Freeform 85"/>
            <p:cNvSpPr>
              <a:spLocks/>
            </p:cNvSpPr>
            <p:nvPr/>
          </p:nvSpPr>
          <p:spPr bwMode="auto">
            <a:xfrm>
              <a:off x="905000" y="2124497"/>
              <a:ext cx="26988" cy="68263"/>
            </a:xfrm>
            <a:custGeom>
              <a:avLst/>
              <a:gdLst>
                <a:gd name="T0" fmla="*/ 1588 w 17"/>
                <a:gd name="T1" fmla="*/ 6350 h 43"/>
                <a:gd name="T2" fmla="*/ 0 w 17"/>
                <a:gd name="T3" fmla="*/ 4763 h 43"/>
                <a:gd name="T4" fmla="*/ 12700 w 17"/>
                <a:gd name="T5" fmla="*/ 66675 h 43"/>
                <a:gd name="T6" fmla="*/ 25400 w 17"/>
                <a:gd name="T7" fmla="*/ 65088 h 43"/>
                <a:gd name="T8" fmla="*/ 11113 w 17"/>
                <a:gd name="T9" fmla="*/ 3175 h 43"/>
                <a:gd name="T10" fmla="*/ 11113 w 17"/>
                <a:gd name="T11" fmla="*/ 0 h 43"/>
                <a:gd name="T12" fmla="*/ 11113 w 17"/>
                <a:gd name="T13" fmla="*/ 3175 h 43"/>
                <a:gd name="T14" fmla="*/ 11113 w 17"/>
                <a:gd name="T15" fmla="*/ 0 h 43"/>
                <a:gd name="T16" fmla="*/ 11113 w 17"/>
                <a:gd name="T17" fmla="*/ 0 h 43"/>
                <a:gd name="T18" fmla="*/ 1588 w 17"/>
                <a:gd name="T19" fmla="*/ 6350 h 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" h="43">
                  <a:moveTo>
                    <a:pt x="1" y="4"/>
                  </a:moveTo>
                  <a:lnTo>
                    <a:pt x="0" y="3"/>
                  </a:lnTo>
                  <a:lnTo>
                    <a:pt x="8" y="42"/>
                  </a:lnTo>
                  <a:lnTo>
                    <a:pt x="16" y="41"/>
                  </a:lnTo>
                  <a:lnTo>
                    <a:pt x="7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0"/>
                  </a:lnTo>
                  <a:lnTo>
                    <a:pt x="1" y="4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24" name="Freeform 86"/>
            <p:cNvSpPr>
              <a:spLocks/>
            </p:cNvSpPr>
            <p:nvPr/>
          </p:nvSpPr>
          <p:spPr bwMode="auto">
            <a:xfrm>
              <a:off x="671637" y="1835572"/>
              <a:ext cx="228600" cy="284163"/>
            </a:xfrm>
            <a:custGeom>
              <a:avLst/>
              <a:gdLst>
                <a:gd name="T0" fmla="*/ 3175 w 144"/>
                <a:gd name="T1" fmla="*/ 0 h 179"/>
                <a:gd name="T2" fmla="*/ 1588 w 144"/>
                <a:gd name="T3" fmla="*/ 7938 h 179"/>
                <a:gd name="T4" fmla="*/ 215900 w 144"/>
                <a:gd name="T5" fmla="*/ 282575 h 179"/>
                <a:gd name="T6" fmla="*/ 227013 w 144"/>
                <a:gd name="T7" fmla="*/ 273050 h 179"/>
                <a:gd name="T8" fmla="*/ 14288 w 144"/>
                <a:gd name="T9" fmla="*/ 0 h 179"/>
                <a:gd name="T10" fmla="*/ 11113 w 144"/>
                <a:gd name="T11" fmla="*/ 7938 h 179"/>
                <a:gd name="T12" fmla="*/ 3175 w 144"/>
                <a:gd name="T13" fmla="*/ 0 h 179"/>
                <a:gd name="T14" fmla="*/ 0 w 144"/>
                <a:gd name="T15" fmla="*/ 3175 h 179"/>
                <a:gd name="T16" fmla="*/ 1588 w 144"/>
                <a:gd name="T17" fmla="*/ 7938 h 179"/>
                <a:gd name="T18" fmla="*/ 3175 w 144"/>
                <a:gd name="T19" fmla="*/ 0 h 1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4" h="179">
                  <a:moveTo>
                    <a:pt x="2" y="0"/>
                  </a:moveTo>
                  <a:lnTo>
                    <a:pt x="1" y="5"/>
                  </a:lnTo>
                  <a:lnTo>
                    <a:pt x="136" y="178"/>
                  </a:lnTo>
                  <a:lnTo>
                    <a:pt x="143" y="172"/>
                  </a:lnTo>
                  <a:lnTo>
                    <a:pt x="9" y="0"/>
                  </a:lnTo>
                  <a:lnTo>
                    <a:pt x="7" y="5"/>
                  </a:lnTo>
                  <a:lnTo>
                    <a:pt x="2" y="0"/>
                  </a:lnTo>
                  <a:lnTo>
                    <a:pt x="0" y="2"/>
                  </a:lnTo>
                  <a:lnTo>
                    <a:pt x="1" y="5"/>
                  </a:lnTo>
                  <a:lnTo>
                    <a:pt x="2" y="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25" name="Freeform 87"/>
            <p:cNvSpPr>
              <a:spLocks/>
            </p:cNvSpPr>
            <p:nvPr/>
          </p:nvSpPr>
          <p:spPr bwMode="auto">
            <a:xfrm>
              <a:off x="931987" y="2200697"/>
              <a:ext cx="150813" cy="222250"/>
            </a:xfrm>
            <a:custGeom>
              <a:avLst/>
              <a:gdLst>
                <a:gd name="T0" fmla="*/ 149225 w 95"/>
                <a:gd name="T1" fmla="*/ 55563 h 140"/>
                <a:gd name="T2" fmla="*/ 53975 w 95"/>
                <a:gd name="T3" fmla="*/ 220663 h 140"/>
                <a:gd name="T4" fmla="*/ 0 w 95"/>
                <a:gd name="T5" fmla="*/ 0 h 140"/>
                <a:gd name="T6" fmla="*/ 149225 w 95"/>
                <a:gd name="T7" fmla="*/ 55563 h 1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5" h="140">
                  <a:moveTo>
                    <a:pt x="94" y="35"/>
                  </a:moveTo>
                  <a:lnTo>
                    <a:pt x="34" y="139"/>
                  </a:lnTo>
                  <a:lnTo>
                    <a:pt x="0" y="0"/>
                  </a:lnTo>
                  <a:lnTo>
                    <a:pt x="94" y="35"/>
                  </a:lnTo>
                </a:path>
              </a:pathLst>
            </a:custGeom>
            <a:solidFill>
              <a:srgbClr val="99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26" name="Freeform 88"/>
            <p:cNvSpPr>
              <a:spLocks/>
            </p:cNvSpPr>
            <p:nvPr/>
          </p:nvSpPr>
          <p:spPr bwMode="auto">
            <a:xfrm>
              <a:off x="984375" y="2254672"/>
              <a:ext cx="101600" cy="184150"/>
            </a:xfrm>
            <a:custGeom>
              <a:avLst/>
              <a:gdLst>
                <a:gd name="T0" fmla="*/ 0 w 64"/>
                <a:gd name="T1" fmla="*/ 165100 h 116"/>
                <a:gd name="T2" fmla="*/ 11113 w 64"/>
                <a:gd name="T3" fmla="*/ 168275 h 116"/>
                <a:gd name="T4" fmla="*/ 100013 w 64"/>
                <a:gd name="T5" fmla="*/ 6350 h 116"/>
                <a:gd name="T6" fmla="*/ 87313 w 64"/>
                <a:gd name="T7" fmla="*/ 0 h 116"/>
                <a:gd name="T8" fmla="*/ 0 w 64"/>
                <a:gd name="T9" fmla="*/ 161925 h 116"/>
                <a:gd name="T10" fmla="*/ 11113 w 64"/>
                <a:gd name="T11" fmla="*/ 163513 h 116"/>
                <a:gd name="T12" fmla="*/ 0 w 64"/>
                <a:gd name="T13" fmla="*/ 165100 h 116"/>
                <a:gd name="T14" fmla="*/ 1588 w 64"/>
                <a:gd name="T15" fmla="*/ 182563 h 116"/>
                <a:gd name="T16" fmla="*/ 11113 w 64"/>
                <a:gd name="T17" fmla="*/ 168275 h 116"/>
                <a:gd name="T18" fmla="*/ 0 w 64"/>
                <a:gd name="T19" fmla="*/ 165100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4" h="116">
                  <a:moveTo>
                    <a:pt x="0" y="104"/>
                  </a:moveTo>
                  <a:lnTo>
                    <a:pt x="7" y="106"/>
                  </a:lnTo>
                  <a:lnTo>
                    <a:pt x="63" y="4"/>
                  </a:lnTo>
                  <a:lnTo>
                    <a:pt x="55" y="0"/>
                  </a:lnTo>
                  <a:lnTo>
                    <a:pt x="0" y="102"/>
                  </a:lnTo>
                  <a:lnTo>
                    <a:pt x="7" y="103"/>
                  </a:lnTo>
                  <a:lnTo>
                    <a:pt x="0" y="104"/>
                  </a:lnTo>
                  <a:lnTo>
                    <a:pt x="1" y="115"/>
                  </a:lnTo>
                  <a:lnTo>
                    <a:pt x="7" y="106"/>
                  </a:lnTo>
                  <a:lnTo>
                    <a:pt x="0" y="104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27" name="Freeform 89"/>
            <p:cNvSpPr>
              <a:spLocks/>
            </p:cNvSpPr>
            <p:nvPr/>
          </p:nvSpPr>
          <p:spPr bwMode="auto">
            <a:xfrm>
              <a:off x="922462" y="2191172"/>
              <a:ext cx="63500" cy="231775"/>
            </a:xfrm>
            <a:custGeom>
              <a:avLst/>
              <a:gdLst>
                <a:gd name="T0" fmla="*/ 9525 w 40"/>
                <a:gd name="T1" fmla="*/ 3175 h 146"/>
                <a:gd name="T2" fmla="*/ 0 w 40"/>
                <a:gd name="T3" fmla="*/ 11113 h 146"/>
                <a:gd name="T4" fmla="*/ 50800 w 40"/>
                <a:gd name="T5" fmla="*/ 230188 h 146"/>
                <a:gd name="T6" fmla="*/ 61913 w 40"/>
                <a:gd name="T7" fmla="*/ 227013 h 146"/>
                <a:gd name="T8" fmla="*/ 12700 w 40"/>
                <a:gd name="T9" fmla="*/ 7938 h 146"/>
                <a:gd name="T10" fmla="*/ 4763 w 40"/>
                <a:gd name="T11" fmla="*/ 15875 h 146"/>
                <a:gd name="T12" fmla="*/ 9525 w 40"/>
                <a:gd name="T13" fmla="*/ 3175 h 146"/>
                <a:gd name="T14" fmla="*/ 0 w 40"/>
                <a:gd name="T15" fmla="*/ 0 h 146"/>
                <a:gd name="T16" fmla="*/ 0 w 40"/>
                <a:gd name="T17" fmla="*/ 11113 h 146"/>
                <a:gd name="T18" fmla="*/ 9525 w 40"/>
                <a:gd name="T19" fmla="*/ 3175 h 1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" h="146">
                  <a:moveTo>
                    <a:pt x="6" y="2"/>
                  </a:moveTo>
                  <a:lnTo>
                    <a:pt x="0" y="7"/>
                  </a:lnTo>
                  <a:lnTo>
                    <a:pt x="32" y="145"/>
                  </a:lnTo>
                  <a:lnTo>
                    <a:pt x="39" y="143"/>
                  </a:lnTo>
                  <a:lnTo>
                    <a:pt x="8" y="5"/>
                  </a:lnTo>
                  <a:lnTo>
                    <a:pt x="3" y="10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lnTo>
                    <a:pt x="6" y="2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28" name="Freeform 90"/>
            <p:cNvSpPr>
              <a:spLocks/>
            </p:cNvSpPr>
            <p:nvPr/>
          </p:nvSpPr>
          <p:spPr bwMode="auto">
            <a:xfrm>
              <a:off x="931987" y="2197522"/>
              <a:ext cx="157163" cy="55563"/>
            </a:xfrm>
            <a:custGeom>
              <a:avLst/>
              <a:gdLst>
                <a:gd name="T0" fmla="*/ 152400 w 99"/>
                <a:gd name="T1" fmla="*/ 52388 h 35"/>
                <a:gd name="T2" fmla="*/ 150813 w 99"/>
                <a:gd name="T3" fmla="*/ 44450 h 35"/>
                <a:gd name="T4" fmla="*/ 3175 w 99"/>
                <a:gd name="T5" fmla="*/ 0 h 35"/>
                <a:gd name="T6" fmla="*/ 0 w 99"/>
                <a:gd name="T7" fmla="*/ 7938 h 35"/>
                <a:gd name="T8" fmla="*/ 142875 w 99"/>
                <a:gd name="T9" fmla="*/ 53975 h 35"/>
                <a:gd name="T10" fmla="*/ 139700 w 99"/>
                <a:gd name="T11" fmla="*/ 46038 h 35"/>
                <a:gd name="T12" fmla="*/ 152400 w 99"/>
                <a:gd name="T13" fmla="*/ 52388 h 35"/>
                <a:gd name="T14" fmla="*/ 155575 w 99"/>
                <a:gd name="T15" fmla="*/ 46038 h 35"/>
                <a:gd name="T16" fmla="*/ 150813 w 99"/>
                <a:gd name="T17" fmla="*/ 44450 h 35"/>
                <a:gd name="T18" fmla="*/ 152400 w 99"/>
                <a:gd name="T19" fmla="*/ 52388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9" h="35">
                  <a:moveTo>
                    <a:pt x="96" y="33"/>
                  </a:moveTo>
                  <a:lnTo>
                    <a:pt x="95" y="28"/>
                  </a:lnTo>
                  <a:lnTo>
                    <a:pt x="2" y="0"/>
                  </a:lnTo>
                  <a:lnTo>
                    <a:pt x="0" y="5"/>
                  </a:lnTo>
                  <a:lnTo>
                    <a:pt x="90" y="34"/>
                  </a:lnTo>
                  <a:lnTo>
                    <a:pt x="88" y="29"/>
                  </a:lnTo>
                  <a:lnTo>
                    <a:pt x="96" y="33"/>
                  </a:lnTo>
                  <a:lnTo>
                    <a:pt x="98" y="29"/>
                  </a:lnTo>
                  <a:lnTo>
                    <a:pt x="95" y="28"/>
                  </a:lnTo>
                  <a:lnTo>
                    <a:pt x="96" y="33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29" name="Freeform 91"/>
            <p:cNvSpPr>
              <a:spLocks/>
            </p:cNvSpPr>
            <p:nvPr/>
          </p:nvSpPr>
          <p:spPr bwMode="auto">
            <a:xfrm>
              <a:off x="1106612" y="1770485"/>
              <a:ext cx="1336675" cy="477838"/>
            </a:xfrm>
            <a:custGeom>
              <a:avLst/>
              <a:gdLst>
                <a:gd name="T0" fmla="*/ 593725 w 842"/>
                <a:gd name="T1" fmla="*/ 0 h 301"/>
                <a:gd name="T2" fmla="*/ 838200 w 842"/>
                <a:gd name="T3" fmla="*/ 0 h 301"/>
                <a:gd name="T4" fmla="*/ 1335088 w 842"/>
                <a:gd name="T5" fmla="*/ 284163 h 301"/>
                <a:gd name="T6" fmla="*/ 1249363 w 842"/>
                <a:gd name="T7" fmla="*/ 339725 h 301"/>
                <a:gd name="T8" fmla="*/ 207963 w 842"/>
                <a:gd name="T9" fmla="*/ 476250 h 301"/>
                <a:gd name="T10" fmla="*/ 0 w 842"/>
                <a:gd name="T11" fmla="*/ 436563 h 301"/>
                <a:gd name="T12" fmla="*/ 593725 w 842"/>
                <a:gd name="T13" fmla="*/ 0 h 3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42" h="301">
                  <a:moveTo>
                    <a:pt x="374" y="0"/>
                  </a:moveTo>
                  <a:lnTo>
                    <a:pt x="528" y="0"/>
                  </a:lnTo>
                  <a:lnTo>
                    <a:pt x="841" y="179"/>
                  </a:lnTo>
                  <a:lnTo>
                    <a:pt x="787" y="214"/>
                  </a:lnTo>
                  <a:lnTo>
                    <a:pt x="131" y="300"/>
                  </a:lnTo>
                  <a:lnTo>
                    <a:pt x="0" y="275"/>
                  </a:lnTo>
                  <a:lnTo>
                    <a:pt x="374" y="0"/>
                  </a:lnTo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0" name="Freeform 92"/>
            <p:cNvSpPr>
              <a:spLocks/>
            </p:cNvSpPr>
            <p:nvPr/>
          </p:nvSpPr>
          <p:spPr bwMode="auto">
            <a:xfrm>
              <a:off x="1711450" y="1762547"/>
              <a:ext cx="231775" cy="1588"/>
            </a:xfrm>
            <a:custGeom>
              <a:avLst/>
              <a:gdLst>
                <a:gd name="T0" fmla="*/ 230188 w 146"/>
                <a:gd name="T1" fmla="*/ 0 h 1"/>
                <a:gd name="T2" fmla="*/ 227013 w 146"/>
                <a:gd name="T3" fmla="*/ 0 h 1"/>
                <a:gd name="T4" fmla="*/ 0 w 146"/>
                <a:gd name="T5" fmla="*/ 0 h 1"/>
                <a:gd name="T6" fmla="*/ 0 w 146"/>
                <a:gd name="T7" fmla="*/ 0 h 1"/>
                <a:gd name="T8" fmla="*/ 227013 w 146"/>
                <a:gd name="T9" fmla="*/ 0 h 1"/>
                <a:gd name="T10" fmla="*/ 222250 w 146"/>
                <a:gd name="T11" fmla="*/ 0 h 1"/>
                <a:gd name="T12" fmla="*/ 230188 w 146"/>
                <a:gd name="T13" fmla="*/ 0 h 1"/>
                <a:gd name="T14" fmla="*/ 227013 w 146"/>
                <a:gd name="T15" fmla="*/ 0 h 1"/>
                <a:gd name="T16" fmla="*/ 230188 w 146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6" h="1">
                  <a:moveTo>
                    <a:pt x="145" y="0"/>
                  </a:moveTo>
                  <a:lnTo>
                    <a:pt x="143" y="0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0" y="0"/>
                  </a:lnTo>
                  <a:lnTo>
                    <a:pt x="145" y="0"/>
                  </a:lnTo>
                  <a:lnTo>
                    <a:pt x="143" y="0"/>
                  </a:lnTo>
                  <a:lnTo>
                    <a:pt x="145" y="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1" name="Freeform 93"/>
            <p:cNvSpPr>
              <a:spLocks/>
            </p:cNvSpPr>
            <p:nvPr/>
          </p:nvSpPr>
          <p:spPr bwMode="auto">
            <a:xfrm>
              <a:off x="1954337" y="1764135"/>
              <a:ext cx="503238" cy="292100"/>
            </a:xfrm>
            <a:custGeom>
              <a:avLst/>
              <a:gdLst>
                <a:gd name="T0" fmla="*/ 493713 w 317"/>
                <a:gd name="T1" fmla="*/ 290513 h 184"/>
                <a:gd name="T2" fmla="*/ 493713 w 317"/>
                <a:gd name="T3" fmla="*/ 277813 h 184"/>
                <a:gd name="T4" fmla="*/ 6350 w 317"/>
                <a:gd name="T5" fmla="*/ 0 h 184"/>
                <a:gd name="T6" fmla="*/ 0 w 317"/>
                <a:gd name="T7" fmla="*/ 7938 h 184"/>
                <a:gd name="T8" fmla="*/ 485775 w 317"/>
                <a:gd name="T9" fmla="*/ 290513 h 184"/>
                <a:gd name="T10" fmla="*/ 485775 w 317"/>
                <a:gd name="T11" fmla="*/ 277813 h 184"/>
                <a:gd name="T12" fmla="*/ 493713 w 317"/>
                <a:gd name="T13" fmla="*/ 290513 h 184"/>
                <a:gd name="T14" fmla="*/ 501650 w 317"/>
                <a:gd name="T15" fmla="*/ 285750 h 184"/>
                <a:gd name="T16" fmla="*/ 493713 w 317"/>
                <a:gd name="T17" fmla="*/ 277813 h 184"/>
                <a:gd name="T18" fmla="*/ 493713 w 317"/>
                <a:gd name="T19" fmla="*/ 290513 h 1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" h="184">
                  <a:moveTo>
                    <a:pt x="311" y="183"/>
                  </a:moveTo>
                  <a:lnTo>
                    <a:pt x="311" y="175"/>
                  </a:lnTo>
                  <a:lnTo>
                    <a:pt x="4" y="0"/>
                  </a:lnTo>
                  <a:lnTo>
                    <a:pt x="0" y="5"/>
                  </a:lnTo>
                  <a:lnTo>
                    <a:pt x="306" y="183"/>
                  </a:lnTo>
                  <a:lnTo>
                    <a:pt x="306" y="175"/>
                  </a:lnTo>
                  <a:lnTo>
                    <a:pt x="311" y="183"/>
                  </a:lnTo>
                  <a:lnTo>
                    <a:pt x="316" y="180"/>
                  </a:lnTo>
                  <a:lnTo>
                    <a:pt x="311" y="175"/>
                  </a:lnTo>
                  <a:lnTo>
                    <a:pt x="311" y="183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2" name="Freeform 94"/>
            <p:cNvSpPr>
              <a:spLocks/>
            </p:cNvSpPr>
            <p:nvPr/>
          </p:nvSpPr>
          <p:spPr bwMode="auto">
            <a:xfrm>
              <a:off x="2368675" y="2054647"/>
              <a:ext cx="82550" cy="60325"/>
            </a:xfrm>
            <a:custGeom>
              <a:avLst/>
              <a:gdLst>
                <a:gd name="T0" fmla="*/ 1588 w 52"/>
                <a:gd name="T1" fmla="*/ 58738 h 38"/>
                <a:gd name="T2" fmla="*/ 3175 w 52"/>
                <a:gd name="T3" fmla="*/ 58738 h 38"/>
                <a:gd name="T4" fmla="*/ 80963 w 52"/>
                <a:gd name="T5" fmla="*/ 9525 h 38"/>
                <a:gd name="T6" fmla="*/ 73025 w 52"/>
                <a:gd name="T7" fmla="*/ 0 h 38"/>
                <a:gd name="T8" fmla="*/ 0 w 52"/>
                <a:gd name="T9" fmla="*/ 47625 h 38"/>
                <a:gd name="T10" fmla="*/ 1588 w 52"/>
                <a:gd name="T11" fmla="*/ 47625 h 38"/>
                <a:gd name="T12" fmla="*/ 1588 w 52"/>
                <a:gd name="T13" fmla="*/ 58738 h 38"/>
                <a:gd name="T14" fmla="*/ 3175 w 52"/>
                <a:gd name="T15" fmla="*/ 58738 h 38"/>
                <a:gd name="T16" fmla="*/ 1588 w 52"/>
                <a:gd name="T17" fmla="*/ 58738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" h="38">
                  <a:moveTo>
                    <a:pt x="1" y="37"/>
                  </a:moveTo>
                  <a:lnTo>
                    <a:pt x="2" y="37"/>
                  </a:lnTo>
                  <a:lnTo>
                    <a:pt x="51" y="6"/>
                  </a:lnTo>
                  <a:lnTo>
                    <a:pt x="46" y="0"/>
                  </a:lnTo>
                  <a:lnTo>
                    <a:pt x="0" y="30"/>
                  </a:lnTo>
                  <a:lnTo>
                    <a:pt x="1" y="30"/>
                  </a:lnTo>
                  <a:lnTo>
                    <a:pt x="1" y="37"/>
                  </a:lnTo>
                  <a:lnTo>
                    <a:pt x="2" y="37"/>
                  </a:lnTo>
                  <a:lnTo>
                    <a:pt x="1" y="37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3" name="Freeform 95"/>
            <p:cNvSpPr>
              <a:spLocks/>
            </p:cNvSpPr>
            <p:nvPr/>
          </p:nvSpPr>
          <p:spPr bwMode="auto">
            <a:xfrm>
              <a:off x="1316162" y="2116560"/>
              <a:ext cx="1041400" cy="139700"/>
            </a:xfrm>
            <a:custGeom>
              <a:avLst/>
              <a:gdLst>
                <a:gd name="T0" fmla="*/ 0 w 656"/>
                <a:gd name="T1" fmla="*/ 138113 h 88"/>
                <a:gd name="T2" fmla="*/ 1588 w 656"/>
                <a:gd name="T3" fmla="*/ 138113 h 88"/>
                <a:gd name="T4" fmla="*/ 1039813 w 656"/>
                <a:gd name="T5" fmla="*/ 9525 h 88"/>
                <a:gd name="T6" fmla="*/ 1039813 w 656"/>
                <a:gd name="T7" fmla="*/ 0 h 88"/>
                <a:gd name="T8" fmla="*/ 0 w 656"/>
                <a:gd name="T9" fmla="*/ 123825 h 88"/>
                <a:gd name="T10" fmla="*/ 1588 w 656"/>
                <a:gd name="T11" fmla="*/ 123825 h 88"/>
                <a:gd name="T12" fmla="*/ 0 w 656"/>
                <a:gd name="T13" fmla="*/ 138113 h 88"/>
                <a:gd name="T14" fmla="*/ 1588 w 656"/>
                <a:gd name="T15" fmla="*/ 138113 h 88"/>
                <a:gd name="T16" fmla="*/ 0 w 656"/>
                <a:gd name="T17" fmla="*/ 138113 h 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6" h="88">
                  <a:moveTo>
                    <a:pt x="0" y="87"/>
                  </a:moveTo>
                  <a:lnTo>
                    <a:pt x="1" y="87"/>
                  </a:lnTo>
                  <a:lnTo>
                    <a:pt x="655" y="6"/>
                  </a:lnTo>
                  <a:lnTo>
                    <a:pt x="655" y="0"/>
                  </a:lnTo>
                  <a:lnTo>
                    <a:pt x="0" y="78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1" y="87"/>
                  </a:lnTo>
                  <a:lnTo>
                    <a:pt x="0" y="87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4" name="Freeform 96"/>
            <p:cNvSpPr>
              <a:spLocks/>
            </p:cNvSpPr>
            <p:nvPr/>
          </p:nvSpPr>
          <p:spPr bwMode="auto">
            <a:xfrm>
              <a:off x="1092325" y="2213397"/>
              <a:ext cx="211138" cy="42863"/>
            </a:xfrm>
            <a:custGeom>
              <a:avLst/>
              <a:gdLst>
                <a:gd name="T0" fmla="*/ 9525 w 133"/>
                <a:gd name="T1" fmla="*/ 0 h 27"/>
                <a:gd name="T2" fmla="*/ 14288 w 133"/>
                <a:gd name="T3" fmla="*/ 9525 h 27"/>
                <a:gd name="T4" fmla="*/ 206375 w 133"/>
                <a:gd name="T5" fmla="*/ 41275 h 27"/>
                <a:gd name="T6" fmla="*/ 209550 w 133"/>
                <a:gd name="T7" fmla="*/ 30163 h 27"/>
                <a:gd name="T8" fmla="*/ 14288 w 133"/>
                <a:gd name="T9" fmla="*/ 0 h 27"/>
                <a:gd name="T10" fmla="*/ 19050 w 133"/>
                <a:gd name="T11" fmla="*/ 7938 h 27"/>
                <a:gd name="T12" fmla="*/ 9525 w 133"/>
                <a:gd name="T13" fmla="*/ 0 h 27"/>
                <a:gd name="T14" fmla="*/ 0 w 133"/>
                <a:gd name="T15" fmla="*/ 6350 h 27"/>
                <a:gd name="T16" fmla="*/ 14288 w 133"/>
                <a:gd name="T17" fmla="*/ 9525 h 27"/>
                <a:gd name="T18" fmla="*/ 9525 w 133"/>
                <a:gd name="T19" fmla="*/ 0 h 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3" h="27">
                  <a:moveTo>
                    <a:pt x="6" y="0"/>
                  </a:moveTo>
                  <a:lnTo>
                    <a:pt x="9" y="6"/>
                  </a:lnTo>
                  <a:lnTo>
                    <a:pt x="130" y="26"/>
                  </a:lnTo>
                  <a:lnTo>
                    <a:pt x="132" y="19"/>
                  </a:lnTo>
                  <a:lnTo>
                    <a:pt x="9" y="0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4"/>
                  </a:lnTo>
                  <a:lnTo>
                    <a:pt x="9" y="6"/>
                  </a:lnTo>
                  <a:lnTo>
                    <a:pt x="6" y="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5" name="Freeform 97"/>
            <p:cNvSpPr>
              <a:spLocks/>
            </p:cNvSpPr>
            <p:nvPr/>
          </p:nvSpPr>
          <p:spPr bwMode="auto">
            <a:xfrm>
              <a:off x="1101850" y="1762547"/>
              <a:ext cx="598488" cy="449263"/>
            </a:xfrm>
            <a:custGeom>
              <a:avLst/>
              <a:gdLst>
                <a:gd name="T0" fmla="*/ 590550 w 377"/>
                <a:gd name="T1" fmla="*/ 0 h 283"/>
                <a:gd name="T2" fmla="*/ 588963 w 377"/>
                <a:gd name="T3" fmla="*/ 1588 h 283"/>
                <a:gd name="T4" fmla="*/ 0 w 377"/>
                <a:gd name="T5" fmla="*/ 434975 h 283"/>
                <a:gd name="T6" fmla="*/ 9525 w 377"/>
                <a:gd name="T7" fmla="*/ 447675 h 283"/>
                <a:gd name="T8" fmla="*/ 596900 w 377"/>
                <a:gd name="T9" fmla="*/ 11113 h 283"/>
                <a:gd name="T10" fmla="*/ 590550 w 377"/>
                <a:gd name="T11" fmla="*/ 14288 h 283"/>
                <a:gd name="T12" fmla="*/ 590550 w 377"/>
                <a:gd name="T13" fmla="*/ 0 h 283"/>
                <a:gd name="T14" fmla="*/ 588963 w 377"/>
                <a:gd name="T15" fmla="*/ 0 h 283"/>
                <a:gd name="T16" fmla="*/ 588963 w 377"/>
                <a:gd name="T17" fmla="*/ 1588 h 283"/>
                <a:gd name="T18" fmla="*/ 590550 w 377"/>
                <a:gd name="T19" fmla="*/ 0 h 28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77" h="283">
                  <a:moveTo>
                    <a:pt x="372" y="0"/>
                  </a:moveTo>
                  <a:lnTo>
                    <a:pt x="371" y="1"/>
                  </a:lnTo>
                  <a:lnTo>
                    <a:pt x="0" y="274"/>
                  </a:lnTo>
                  <a:lnTo>
                    <a:pt x="6" y="282"/>
                  </a:lnTo>
                  <a:lnTo>
                    <a:pt x="376" y="7"/>
                  </a:lnTo>
                  <a:lnTo>
                    <a:pt x="372" y="9"/>
                  </a:lnTo>
                  <a:lnTo>
                    <a:pt x="372" y="0"/>
                  </a:lnTo>
                  <a:lnTo>
                    <a:pt x="371" y="0"/>
                  </a:lnTo>
                  <a:lnTo>
                    <a:pt x="371" y="1"/>
                  </a:lnTo>
                  <a:lnTo>
                    <a:pt x="372" y="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6" name="Freeform 98"/>
            <p:cNvSpPr>
              <a:spLocks/>
            </p:cNvSpPr>
            <p:nvPr/>
          </p:nvSpPr>
          <p:spPr bwMode="auto">
            <a:xfrm>
              <a:off x="1357437" y="2365797"/>
              <a:ext cx="184150" cy="211138"/>
            </a:xfrm>
            <a:custGeom>
              <a:avLst/>
              <a:gdLst>
                <a:gd name="T0" fmla="*/ 61913 w 116"/>
                <a:gd name="T1" fmla="*/ 209550 h 133"/>
                <a:gd name="T2" fmla="*/ 0 w 116"/>
                <a:gd name="T3" fmla="*/ 0 h 133"/>
                <a:gd name="T4" fmla="*/ 182563 w 116"/>
                <a:gd name="T5" fmla="*/ 41275 h 133"/>
                <a:gd name="T6" fmla="*/ 61913 w 116"/>
                <a:gd name="T7" fmla="*/ 209550 h 1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6" h="133">
                  <a:moveTo>
                    <a:pt x="39" y="132"/>
                  </a:moveTo>
                  <a:lnTo>
                    <a:pt x="0" y="0"/>
                  </a:lnTo>
                  <a:lnTo>
                    <a:pt x="115" y="26"/>
                  </a:lnTo>
                  <a:lnTo>
                    <a:pt x="39" y="132"/>
                  </a:lnTo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7" name="Freeform 99"/>
            <p:cNvSpPr>
              <a:spLocks/>
            </p:cNvSpPr>
            <p:nvPr/>
          </p:nvSpPr>
          <p:spPr bwMode="auto">
            <a:xfrm>
              <a:off x="1346325" y="2357860"/>
              <a:ext cx="73025" cy="223838"/>
            </a:xfrm>
            <a:custGeom>
              <a:avLst/>
              <a:gdLst>
                <a:gd name="T0" fmla="*/ 9525 w 46"/>
                <a:gd name="T1" fmla="*/ 1588 h 141"/>
                <a:gd name="T2" fmla="*/ 3175 w 46"/>
                <a:gd name="T3" fmla="*/ 7938 h 141"/>
                <a:gd name="T4" fmla="*/ 60325 w 46"/>
                <a:gd name="T5" fmla="*/ 222250 h 141"/>
                <a:gd name="T6" fmla="*/ 71438 w 46"/>
                <a:gd name="T7" fmla="*/ 219075 h 141"/>
                <a:gd name="T8" fmla="*/ 14288 w 46"/>
                <a:gd name="T9" fmla="*/ 6350 h 141"/>
                <a:gd name="T10" fmla="*/ 4763 w 46"/>
                <a:gd name="T11" fmla="*/ 12700 h 141"/>
                <a:gd name="T12" fmla="*/ 9525 w 46"/>
                <a:gd name="T13" fmla="*/ 1588 h 141"/>
                <a:gd name="T14" fmla="*/ 0 w 46"/>
                <a:gd name="T15" fmla="*/ 0 h 141"/>
                <a:gd name="T16" fmla="*/ 3175 w 46"/>
                <a:gd name="T17" fmla="*/ 7938 h 141"/>
                <a:gd name="T18" fmla="*/ 9525 w 46"/>
                <a:gd name="T19" fmla="*/ 1588 h 14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141">
                  <a:moveTo>
                    <a:pt x="6" y="1"/>
                  </a:moveTo>
                  <a:lnTo>
                    <a:pt x="2" y="5"/>
                  </a:lnTo>
                  <a:lnTo>
                    <a:pt x="38" y="140"/>
                  </a:lnTo>
                  <a:lnTo>
                    <a:pt x="45" y="138"/>
                  </a:lnTo>
                  <a:lnTo>
                    <a:pt x="9" y="4"/>
                  </a:lnTo>
                  <a:lnTo>
                    <a:pt x="3" y="8"/>
                  </a:lnTo>
                  <a:lnTo>
                    <a:pt x="6" y="1"/>
                  </a:lnTo>
                  <a:lnTo>
                    <a:pt x="0" y="0"/>
                  </a:lnTo>
                  <a:lnTo>
                    <a:pt x="2" y="5"/>
                  </a:lnTo>
                  <a:lnTo>
                    <a:pt x="6" y="1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8" name="Freeform 100"/>
            <p:cNvSpPr>
              <a:spLocks/>
            </p:cNvSpPr>
            <p:nvPr/>
          </p:nvSpPr>
          <p:spPr bwMode="auto">
            <a:xfrm>
              <a:off x="1351087" y="2359447"/>
              <a:ext cx="201613" cy="47625"/>
            </a:xfrm>
            <a:custGeom>
              <a:avLst/>
              <a:gdLst>
                <a:gd name="T0" fmla="*/ 195263 w 127"/>
                <a:gd name="T1" fmla="*/ 44450 h 30"/>
                <a:gd name="T2" fmla="*/ 192088 w 127"/>
                <a:gd name="T3" fmla="*/ 33338 h 30"/>
                <a:gd name="T4" fmla="*/ 3175 w 127"/>
                <a:gd name="T5" fmla="*/ 0 h 30"/>
                <a:gd name="T6" fmla="*/ 0 w 127"/>
                <a:gd name="T7" fmla="*/ 7938 h 30"/>
                <a:gd name="T8" fmla="*/ 187325 w 127"/>
                <a:gd name="T9" fmla="*/ 46038 h 30"/>
                <a:gd name="T10" fmla="*/ 184150 w 127"/>
                <a:gd name="T11" fmla="*/ 36513 h 30"/>
                <a:gd name="T12" fmla="*/ 195263 w 127"/>
                <a:gd name="T13" fmla="*/ 44450 h 30"/>
                <a:gd name="T14" fmla="*/ 200025 w 127"/>
                <a:gd name="T15" fmla="*/ 36513 h 30"/>
                <a:gd name="T16" fmla="*/ 192088 w 127"/>
                <a:gd name="T17" fmla="*/ 33338 h 30"/>
                <a:gd name="T18" fmla="*/ 195263 w 127"/>
                <a:gd name="T19" fmla="*/ 44450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27" h="30">
                  <a:moveTo>
                    <a:pt x="123" y="28"/>
                  </a:moveTo>
                  <a:lnTo>
                    <a:pt x="121" y="21"/>
                  </a:lnTo>
                  <a:lnTo>
                    <a:pt x="2" y="0"/>
                  </a:lnTo>
                  <a:lnTo>
                    <a:pt x="0" y="5"/>
                  </a:lnTo>
                  <a:lnTo>
                    <a:pt x="118" y="29"/>
                  </a:lnTo>
                  <a:lnTo>
                    <a:pt x="116" y="23"/>
                  </a:lnTo>
                  <a:lnTo>
                    <a:pt x="123" y="28"/>
                  </a:lnTo>
                  <a:lnTo>
                    <a:pt x="126" y="23"/>
                  </a:lnTo>
                  <a:lnTo>
                    <a:pt x="121" y="21"/>
                  </a:lnTo>
                  <a:lnTo>
                    <a:pt x="123" y="28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9" name="Freeform 101"/>
            <p:cNvSpPr>
              <a:spLocks/>
            </p:cNvSpPr>
            <p:nvPr/>
          </p:nvSpPr>
          <p:spPr bwMode="auto">
            <a:xfrm>
              <a:off x="1422525" y="2407072"/>
              <a:ext cx="125413" cy="188913"/>
            </a:xfrm>
            <a:custGeom>
              <a:avLst/>
              <a:gdLst>
                <a:gd name="T0" fmla="*/ 0 w 79"/>
                <a:gd name="T1" fmla="*/ 173038 h 119"/>
                <a:gd name="T2" fmla="*/ 7938 w 79"/>
                <a:gd name="T3" fmla="*/ 174625 h 119"/>
                <a:gd name="T4" fmla="*/ 123825 w 79"/>
                <a:gd name="T5" fmla="*/ 7938 h 119"/>
                <a:gd name="T6" fmla="*/ 114300 w 79"/>
                <a:gd name="T7" fmla="*/ 0 h 119"/>
                <a:gd name="T8" fmla="*/ 0 w 79"/>
                <a:gd name="T9" fmla="*/ 168275 h 119"/>
                <a:gd name="T10" fmla="*/ 11113 w 79"/>
                <a:gd name="T11" fmla="*/ 169863 h 119"/>
                <a:gd name="T12" fmla="*/ 0 w 79"/>
                <a:gd name="T13" fmla="*/ 173038 h 119"/>
                <a:gd name="T14" fmla="*/ 1588 w 79"/>
                <a:gd name="T15" fmla="*/ 187325 h 119"/>
                <a:gd name="T16" fmla="*/ 7938 w 79"/>
                <a:gd name="T17" fmla="*/ 174625 h 119"/>
                <a:gd name="T18" fmla="*/ 0 w 79"/>
                <a:gd name="T19" fmla="*/ 173038 h 1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" h="119">
                  <a:moveTo>
                    <a:pt x="0" y="109"/>
                  </a:moveTo>
                  <a:lnTo>
                    <a:pt x="5" y="110"/>
                  </a:lnTo>
                  <a:lnTo>
                    <a:pt x="78" y="5"/>
                  </a:lnTo>
                  <a:lnTo>
                    <a:pt x="72" y="0"/>
                  </a:lnTo>
                  <a:lnTo>
                    <a:pt x="0" y="106"/>
                  </a:lnTo>
                  <a:lnTo>
                    <a:pt x="7" y="107"/>
                  </a:lnTo>
                  <a:lnTo>
                    <a:pt x="0" y="109"/>
                  </a:lnTo>
                  <a:lnTo>
                    <a:pt x="1" y="118"/>
                  </a:lnTo>
                  <a:lnTo>
                    <a:pt x="5" y="110"/>
                  </a:lnTo>
                  <a:lnTo>
                    <a:pt x="0" y="109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0" name="Freeform 102"/>
            <p:cNvSpPr>
              <a:spLocks/>
            </p:cNvSpPr>
            <p:nvPr/>
          </p:nvSpPr>
          <p:spPr bwMode="auto">
            <a:xfrm>
              <a:off x="2160712" y="2205460"/>
              <a:ext cx="184150" cy="420688"/>
            </a:xfrm>
            <a:custGeom>
              <a:avLst/>
              <a:gdLst>
                <a:gd name="T0" fmla="*/ 0 w 116"/>
                <a:gd name="T1" fmla="*/ 157163 h 265"/>
                <a:gd name="T2" fmla="*/ 182563 w 116"/>
                <a:gd name="T3" fmla="*/ 0 h 265"/>
                <a:gd name="T4" fmla="*/ 120650 w 116"/>
                <a:gd name="T5" fmla="*/ 419100 h 265"/>
                <a:gd name="T6" fmla="*/ 0 w 116"/>
                <a:gd name="T7" fmla="*/ 157163 h 2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6" h="265">
                  <a:moveTo>
                    <a:pt x="0" y="99"/>
                  </a:moveTo>
                  <a:lnTo>
                    <a:pt x="115" y="0"/>
                  </a:lnTo>
                  <a:lnTo>
                    <a:pt x="76" y="264"/>
                  </a:lnTo>
                  <a:lnTo>
                    <a:pt x="0" y="99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1" name="Freeform 103"/>
            <p:cNvSpPr>
              <a:spLocks/>
            </p:cNvSpPr>
            <p:nvPr/>
          </p:nvSpPr>
          <p:spPr bwMode="auto">
            <a:xfrm>
              <a:off x="2155950" y="2189585"/>
              <a:ext cx="201613" cy="174625"/>
            </a:xfrm>
            <a:custGeom>
              <a:avLst/>
              <a:gdLst>
                <a:gd name="T0" fmla="*/ 196850 w 127"/>
                <a:gd name="T1" fmla="*/ 17463 h 110"/>
                <a:gd name="T2" fmla="*/ 184150 w 127"/>
                <a:gd name="T3" fmla="*/ 11113 h 110"/>
                <a:gd name="T4" fmla="*/ 0 w 127"/>
                <a:gd name="T5" fmla="*/ 160338 h 110"/>
                <a:gd name="T6" fmla="*/ 6350 w 127"/>
                <a:gd name="T7" fmla="*/ 173038 h 110"/>
                <a:gd name="T8" fmla="*/ 195263 w 127"/>
                <a:gd name="T9" fmla="*/ 20638 h 110"/>
                <a:gd name="T10" fmla="*/ 184150 w 127"/>
                <a:gd name="T11" fmla="*/ 15875 h 110"/>
                <a:gd name="T12" fmla="*/ 196850 w 127"/>
                <a:gd name="T13" fmla="*/ 17463 h 110"/>
                <a:gd name="T14" fmla="*/ 200025 w 127"/>
                <a:gd name="T15" fmla="*/ 0 h 110"/>
                <a:gd name="T16" fmla="*/ 184150 w 127"/>
                <a:gd name="T17" fmla="*/ 11113 h 110"/>
                <a:gd name="T18" fmla="*/ 196850 w 127"/>
                <a:gd name="T19" fmla="*/ 17463 h 1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27" h="110">
                  <a:moveTo>
                    <a:pt x="124" y="11"/>
                  </a:moveTo>
                  <a:lnTo>
                    <a:pt x="116" y="7"/>
                  </a:lnTo>
                  <a:lnTo>
                    <a:pt x="0" y="101"/>
                  </a:lnTo>
                  <a:lnTo>
                    <a:pt x="4" y="109"/>
                  </a:lnTo>
                  <a:lnTo>
                    <a:pt x="123" y="13"/>
                  </a:lnTo>
                  <a:lnTo>
                    <a:pt x="116" y="10"/>
                  </a:lnTo>
                  <a:lnTo>
                    <a:pt x="124" y="11"/>
                  </a:lnTo>
                  <a:lnTo>
                    <a:pt x="126" y="0"/>
                  </a:lnTo>
                  <a:lnTo>
                    <a:pt x="116" y="7"/>
                  </a:lnTo>
                  <a:lnTo>
                    <a:pt x="124" y="11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2" name="Freeform 104"/>
            <p:cNvSpPr>
              <a:spLocks/>
            </p:cNvSpPr>
            <p:nvPr/>
          </p:nvSpPr>
          <p:spPr bwMode="auto">
            <a:xfrm>
              <a:off x="2284537" y="2205460"/>
              <a:ext cx="68263" cy="444500"/>
            </a:xfrm>
            <a:custGeom>
              <a:avLst/>
              <a:gdLst>
                <a:gd name="T0" fmla="*/ 0 w 43"/>
                <a:gd name="T1" fmla="*/ 423863 h 280"/>
                <a:gd name="T2" fmla="*/ 9525 w 43"/>
                <a:gd name="T3" fmla="*/ 422275 h 280"/>
                <a:gd name="T4" fmla="*/ 66675 w 43"/>
                <a:gd name="T5" fmla="*/ 1588 h 280"/>
                <a:gd name="T6" fmla="*/ 55563 w 43"/>
                <a:gd name="T7" fmla="*/ 0 h 280"/>
                <a:gd name="T8" fmla="*/ 0 w 43"/>
                <a:gd name="T9" fmla="*/ 419100 h 280"/>
                <a:gd name="T10" fmla="*/ 9525 w 43"/>
                <a:gd name="T11" fmla="*/ 415925 h 280"/>
                <a:gd name="T12" fmla="*/ 0 w 43"/>
                <a:gd name="T13" fmla="*/ 423863 h 280"/>
                <a:gd name="T14" fmla="*/ 4763 w 43"/>
                <a:gd name="T15" fmla="*/ 442913 h 280"/>
                <a:gd name="T16" fmla="*/ 9525 w 43"/>
                <a:gd name="T17" fmla="*/ 422275 h 280"/>
                <a:gd name="T18" fmla="*/ 0 w 43"/>
                <a:gd name="T19" fmla="*/ 423863 h 2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80">
                  <a:moveTo>
                    <a:pt x="0" y="267"/>
                  </a:moveTo>
                  <a:lnTo>
                    <a:pt x="6" y="266"/>
                  </a:lnTo>
                  <a:lnTo>
                    <a:pt x="42" y="1"/>
                  </a:lnTo>
                  <a:lnTo>
                    <a:pt x="35" y="0"/>
                  </a:lnTo>
                  <a:lnTo>
                    <a:pt x="0" y="264"/>
                  </a:lnTo>
                  <a:lnTo>
                    <a:pt x="6" y="262"/>
                  </a:lnTo>
                  <a:lnTo>
                    <a:pt x="0" y="267"/>
                  </a:lnTo>
                  <a:lnTo>
                    <a:pt x="3" y="279"/>
                  </a:lnTo>
                  <a:lnTo>
                    <a:pt x="6" y="266"/>
                  </a:lnTo>
                  <a:lnTo>
                    <a:pt x="0" y="267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3" name="Freeform 105"/>
            <p:cNvSpPr>
              <a:spLocks/>
            </p:cNvSpPr>
            <p:nvPr/>
          </p:nvSpPr>
          <p:spPr bwMode="auto">
            <a:xfrm>
              <a:off x="2151187" y="2364210"/>
              <a:ext cx="133350" cy="266700"/>
            </a:xfrm>
            <a:custGeom>
              <a:avLst/>
              <a:gdLst>
                <a:gd name="T0" fmla="*/ 1588 w 84"/>
                <a:gd name="T1" fmla="*/ 0 h 168"/>
                <a:gd name="T2" fmla="*/ 0 w 84"/>
                <a:gd name="T3" fmla="*/ 6350 h 168"/>
                <a:gd name="T4" fmla="*/ 119063 w 84"/>
                <a:gd name="T5" fmla="*/ 265113 h 168"/>
                <a:gd name="T6" fmla="*/ 131763 w 84"/>
                <a:gd name="T7" fmla="*/ 257175 h 168"/>
                <a:gd name="T8" fmla="*/ 11113 w 84"/>
                <a:gd name="T9" fmla="*/ 1588 h 168"/>
                <a:gd name="T10" fmla="*/ 9525 w 84"/>
                <a:gd name="T11" fmla="*/ 11113 h 168"/>
                <a:gd name="T12" fmla="*/ 1588 w 84"/>
                <a:gd name="T13" fmla="*/ 0 h 168"/>
                <a:gd name="T14" fmla="*/ 0 w 84"/>
                <a:gd name="T15" fmla="*/ 1588 h 168"/>
                <a:gd name="T16" fmla="*/ 0 w 84"/>
                <a:gd name="T17" fmla="*/ 6350 h 168"/>
                <a:gd name="T18" fmla="*/ 1588 w 84"/>
                <a:gd name="T19" fmla="*/ 0 h 1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4" h="168">
                  <a:moveTo>
                    <a:pt x="1" y="0"/>
                  </a:moveTo>
                  <a:lnTo>
                    <a:pt x="0" y="4"/>
                  </a:lnTo>
                  <a:lnTo>
                    <a:pt x="75" y="167"/>
                  </a:lnTo>
                  <a:lnTo>
                    <a:pt x="83" y="162"/>
                  </a:lnTo>
                  <a:lnTo>
                    <a:pt x="7" y="1"/>
                  </a:lnTo>
                  <a:lnTo>
                    <a:pt x="6" y="7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1" y="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4" name="Freeform 106"/>
            <p:cNvSpPr>
              <a:spLocks/>
            </p:cNvSpPr>
            <p:nvPr/>
          </p:nvSpPr>
          <p:spPr bwMode="auto">
            <a:xfrm>
              <a:off x="2382962" y="1730797"/>
              <a:ext cx="427038" cy="1225550"/>
            </a:xfrm>
            <a:custGeom>
              <a:avLst/>
              <a:gdLst>
                <a:gd name="T0" fmla="*/ 336550 w 269"/>
                <a:gd name="T1" fmla="*/ 0 h 772"/>
                <a:gd name="T2" fmla="*/ 425450 w 269"/>
                <a:gd name="T3" fmla="*/ 260350 h 772"/>
                <a:gd name="T4" fmla="*/ 174625 w 269"/>
                <a:gd name="T5" fmla="*/ 1147763 h 772"/>
                <a:gd name="T6" fmla="*/ 107950 w 269"/>
                <a:gd name="T7" fmla="*/ 1223963 h 772"/>
                <a:gd name="T8" fmla="*/ 98425 w 269"/>
                <a:gd name="T9" fmla="*/ 1123950 h 772"/>
                <a:gd name="T10" fmla="*/ 0 w 269"/>
                <a:gd name="T11" fmla="*/ 954088 h 772"/>
                <a:gd name="T12" fmla="*/ 73025 w 269"/>
                <a:gd name="T13" fmla="*/ 225425 h 772"/>
                <a:gd name="T14" fmla="*/ 336550 w 269"/>
                <a:gd name="T15" fmla="*/ 0 h 7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9" h="772">
                  <a:moveTo>
                    <a:pt x="212" y="0"/>
                  </a:moveTo>
                  <a:lnTo>
                    <a:pt x="268" y="164"/>
                  </a:lnTo>
                  <a:lnTo>
                    <a:pt x="110" y="723"/>
                  </a:lnTo>
                  <a:lnTo>
                    <a:pt x="68" y="771"/>
                  </a:lnTo>
                  <a:lnTo>
                    <a:pt x="62" y="708"/>
                  </a:lnTo>
                  <a:lnTo>
                    <a:pt x="0" y="601"/>
                  </a:lnTo>
                  <a:lnTo>
                    <a:pt x="46" y="142"/>
                  </a:lnTo>
                  <a:lnTo>
                    <a:pt x="212" y="0"/>
                  </a:lnTo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5" name="Freeform 107"/>
            <p:cNvSpPr>
              <a:spLocks/>
            </p:cNvSpPr>
            <p:nvPr/>
          </p:nvSpPr>
          <p:spPr bwMode="auto">
            <a:xfrm>
              <a:off x="2722687" y="1730797"/>
              <a:ext cx="93663" cy="254000"/>
            </a:xfrm>
            <a:custGeom>
              <a:avLst/>
              <a:gdLst>
                <a:gd name="T0" fmla="*/ 92075 w 59"/>
                <a:gd name="T1" fmla="*/ 252413 h 160"/>
                <a:gd name="T2" fmla="*/ 92075 w 59"/>
                <a:gd name="T3" fmla="*/ 247650 h 160"/>
                <a:gd name="T4" fmla="*/ 11113 w 59"/>
                <a:gd name="T5" fmla="*/ 0 h 160"/>
                <a:gd name="T6" fmla="*/ 0 w 59"/>
                <a:gd name="T7" fmla="*/ 1588 h 160"/>
                <a:gd name="T8" fmla="*/ 79375 w 59"/>
                <a:gd name="T9" fmla="*/ 252413 h 160"/>
                <a:gd name="T10" fmla="*/ 79375 w 59"/>
                <a:gd name="T11" fmla="*/ 247650 h 160"/>
                <a:gd name="T12" fmla="*/ 92075 w 59"/>
                <a:gd name="T13" fmla="*/ 252413 h 160"/>
                <a:gd name="T14" fmla="*/ 92075 w 59"/>
                <a:gd name="T15" fmla="*/ 249238 h 160"/>
                <a:gd name="T16" fmla="*/ 92075 w 59"/>
                <a:gd name="T17" fmla="*/ 247650 h 160"/>
                <a:gd name="T18" fmla="*/ 92075 w 59"/>
                <a:gd name="T19" fmla="*/ 252413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9" h="160">
                  <a:moveTo>
                    <a:pt x="58" y="159"/>
                  </a:moveTo>
                  <a:lnTo>
                    <a:pt x="58" y="156"/>
                  </a:lnTo>
                  <a:lnTo>
                    <a:pt x="7" y="0"/>
                  </a:lnTo>
                  <a:lnTo>
                    <a:pt x="0" y="1"/>
                  </a:lnTo>
                  <a:lnTo>
                    <a:pt x="50" y="159"/>
                  </a:lnTo>
                  <a:lnTo>
                    <a:pt x="50" y="156"/>
                  </a:lnTo>
                  <a:lnTo>
                    <a:pt x="58" y="159"/>
                  </a:lnTo>
                  <a:lnTo>
                    <a:pt x="58" y="157"/>
                  </a:lnTo>
                  <a:lnTo>
                    <a:pt x="58" y="156"/>
                  </a:lnTo>
                  <a:lnTo>
                    <a:pt x="58" y="159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6" name="Freeform 108"/>
            <p:cNvSpPr>
              <a:spLocks/>
            </p:cNvSpPr>
            <p:nvPr/>
          </p:nvSpPr>
          <p:spPr bwMode="auto">
            <a:xfrm>
              <a:off x="2560762" y="1994322"/>
              <a:ext cx="255588" cy="889000"/>
            </a:xfrm>
            <a:custGeom>
              <a:avLst/>
              <a:gdLst>
                <a:gd name="T0" fmla="*/ 9525 w 161"/>
                <a:gd name="T1" fmla="*/ 887413 h 560"/>
                <a:gd name="T2" fmla="*/ 11113 w 161"/>
                <a:gd name="T3" fmla="*/ 884238 h 560"/>
                <a:gd name="T4" fmla="*/ 254000 w 161"/>
                <a:gd name="T5" fmla="*/ 3175 h 560"/>
                <a:gd name="T6" fmla="*/ 241300 w 161"/>
                <a:gd name="T7" fmla="*/ 0 h 560"/>
                <a:gd name="T8" fmla="*/ 0 w 161"/>
                <a:gd name="T9" fmla="*/ 879475 h 560"/>
                <a:gd name="T10" fmla="*/ 0 w 161"/>
                <a:gd name="T11" fmla="*/ 877888 h 560"/>
                <a:gd name="T12" fmla="*/ 9525 w 161"/>
                <a:gd name="T13" fmla="*/ 887413 h 560"/>
                <a:gd name="T14" fmla="*/ 11113 w 161"/>
                <a:gd name="T15" fmla="*/ 887413 h 560"/>
                <a:gd name="T16" fmla="*/ 11113 w 161"/>
                <a:gd name="T17" fmla="*/ 884238 h 560"/>
                <a:gd name="T18" fmla="*/ 9525 w 161"/>
                <a:gd name="T19" fmla="*/ 887413 h 5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1" h="560">
                  <a:moveTo>
                    <a:pt x="6" y="559"/>
                  </a:moveTo>
                  <a:lnTo>
                    <a:pt x="7" y="557"/>
                  </a:lnTo>
                  <a:lnTo>
                    <a:pt x="160" y="2"/>
                  </a:lnTo>
                  <a:lnTo>
                    <a:pt x="152" y="0"/>
                  </a:lnTo>
                  <a:lnTo>
                    <a:pt x="0" y="554"/>
                  </a:lnTo>
                  <a:lnTo>
                    <a:pt x="0" y="553"/>
                  </a:lnTo>
                  <a:lnTo>
                    <a:pt x="6" y="559"/>
                  </a:lnTo>
                  <a:lnTo>
                    <a:pt x="7" y="559"/>
                  </a:lnTo>
                  <a:lnTo>
                    <a:pt x="7" y="557"/>
                  </a:lnTo>
                  <a:lnTo>
                    <a:pt x="6" y="559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7" name="Freeform 109"/>
            <p:cNvSpPr>
              <a:spLocks/>
            </p:cNvSpPr>
            <p:nvPr/>
          </p:nvSpPr>
          <p:spPr bwMode="auto">
            <a:xfrm>
              <a:off x="2489325" y="2886497"/>
              <a:ext cx="66675" cy="85725"/>
            </a:xfrm>
            <a:custGeom>
              <a:avLst/>
              <a:gdLst>
                <a:gd name="T0" fmla="*/ 0 w 42"/>
                <a:gd name="T1" fmla="*/ 68263 h 54"/>
                <a:gd name="T2" fmla="*/ 9525 w 42"/>
                <a:gd name="T3" fmla="*/ 73025 h 54"/>
                <a:gd name="T4" fmla="*/ 65088 w 42"/>
                <a:gd name="T5" fmla="*/ 7938 h 54"/>
                <a:gd name="T6" fmla="*/ 55563 w 42"/>
                <a:gd name="T7" fmla="*/ 0 h 54"/>
                <a:gd name="T8" fmla="*/ 0 w 42"/>
                <a:gd name="T9" fmla="*/ 65088 h 54"/>
                <a:gd name="T10" fmla="*/ 9525 w 42"/>
                <a:gd name="T11" fmla="*/ 66675 h 54"/>
                <a:gd name="T12" fmla="*/ 0 w 42"/>
                <a:gd name="T13" fmla="*/ 68263 h 54"/>
                <a:gd name="T14" fmla="*/ 0 w 42"/>
                <a:gd name="T15" fmla="*/ 84138 h 54"/>
                <a:gd name="T16" fmla="*/ 9525 w 42"/>
                <a:gd name="T17" fmla="*/ 73025 h 54"/>
                <a:gd name="T18" fmla="*/ 0 w 42"/>
                <a:gd name="T19" fmla="*/ 68263 h 5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54">
                  <a:moveTo>
                    <a:pt x="0" y="43"/>
                  </a:moveTo>
                  <a:lnTo>
                    <a:pt x="6" y="46"/>
                  </a:lnTo>
                  <a:lnTo>
                    <a:pt x="41" y="5"/>
                  </a:lnTo>
                  <a:lnTo>
                    <a:pt x="35" y="0"/>
                  </a:lnTo>
                  <a:lnTo>
                    <a:pt x="0" y="41"/>
                  </a:lnTo>
                  <a:lnTo>
                    <a:pt x="6" y="42"/>
                  </a:lnTo>
                  <a:lnTo>
                    <a:pt x="0" y="43"/>
                  </a:lnTo>
                  <a:lnTo>
                    <a:pt x="0" y="53"/>
                  </a:lnTo>
                  <a:lnTo>
                    <a:pt x="6" y="46"/>
                  </a:lnTo>
                  <a:lnTo>
                    <a:pt x="0" y="43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8" name="Freeform 110"/>
            <p:cNvSpPr>
              <a:spLocks/>
            </p:cNvSpPr>
            <p:nvPr/>
          </p:nvSpPr>
          <p:spPr bwMode="auto">
            <a:xfrm>
              <a:off x="2481387" y="2864272"/>
              <a:ext cx="26988" cy="92075"/>
            </a:xfrm>
            <a:custGeom>
              <a:avLst/>
              <a:gdLst>
                <a:gd name="T0" fmla="*/ 0 w 17"/>
                <a:gd name="T1" fmla="*/ 4763 h 58"/>
                <a:gd name="T2" fmla="*/ 0 w 17"/>
                <a:gd name="T3" fmla="*/ 3175 h 58"/>
                <a:gd name="T4" fmla="*/ 12700 w 17"/>
                <a:gd name="T5" fmla="*/ 90488 h 58"/>
                <a:gd name="T6" fmla="*/ 25400 w 17"/>
                <a:gd name="T7" fmla="*/ 88900 h 58"/>
                <a:gd name="T8" fmla="*/ 12700 w 17"/>
                <a:gd name="T9" fmla="*/ 0 h 58"/>
                <a:gd name="T10" fmla="*/ 12700 w 17"/>
                <a:gd name="T11" fmla="*/ 0 h 58"/>
                <a:gd name="T12" fmla="*/ 12700 w 17"/>
                <a:gd name="T13" fmla="*/ 0 h 58"/>
                <a:gd name="T14" fmla="*/ 12700 w 17"/>
                <a:gd name="T15" fmla="*/ 0 h 58"/>
                <a:gd name="T16" fmla="*/ 0 w 17"/>
                <a:gd name="T17" fmla="*/ 4763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58">
                  <a:moveTo>
                    <a:pt x="0" y="3"/>
                  </a:moveTo>
                  <a:lnTo>
                    <a:pt x="0" y="2"/>
                  </a:lnTo>
                  <a:lnTo>
                    <a:pt x="8" y="57"/>
                  </a:lnTo>
                  <a:lnTo>
                    <a:pt x="16" y="56"/>
                  </a:lnTo>
                  <a:lnTo>
                    <a:pt x="8" y="0"/>
                  </a:lnTo>
                  <a:lnTo>
                    <a:pt x="0" y="3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9" name="Freeform 111"/>
            <p:cNvSpPr>
              <a:spLocks/>
            </p:cNvSpPr>
            <p:nvPr/>
          </p:nvSpPr>
          <p:spPr bwMode="auto">
            <a:xfrm>
              <a:off x="2376612" y="2691235"/>
              <a:ext cx="98425" cy="168275"/>
            </a:xfrm>
            <a:custGeom>
              <a:avLst/>
              <a:gdLst>
                <a:gd name="T0" fmla="*/ 1588 w 62"/>
                <a:gd name="T1" fmla="*/ 1588 h 106"/>
                <a:gd name="T2" fmla="*/ 1588 w 62"/>
                <a:gd name="T3" fmla="*/ 6350 h 106"/>
                <a:gd name="T4" fmla="*/ 87313 w 62"/>
                <a:gd name="T5" fmla="*/ 166688 h 106"/>
                <a:gd name="T6" fmla="*/ 96838 w 62"/>
                <a:gd name="T7" fmla="*/ 158750 h 106"/>
                <a:gd name="T8" fmla="*/ 11113 w 62"/>
                <a:gd name="T9" fmla="*/ 0 h 106"/>
                <a:gd name="T10" fmla="*/ 12700 w 62"/>
                <a:gd name="T11" fmla="*/ 3175 h 106"/>
                <a:gd name="T12" fmla="*/ 1588 w 62"/>
                <a:gd name="T13" fmla="*/ 1588 h 106"/>
                <a:gd name="T14" fmla="*/ 0 w 62"/>
                <a:gd name="T15" fmla="*/ 3175 h 106"/>
                <a:gd name="T16" fmla="*/ 1588 w 62"/>
                <a:gd name="T17" fmla="*/ 6350 h 106"/>
                <a:gd name="T18" fmla="*/ 1588 w 62"/>
                <a:gd name="T19" fmla="*/ 1588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106">
                  <a:moveTo>
                    <a:pt x="1" y="1"/>
                  </a:moveTo>
                  <a:lnTo>
                    <a:pt x="1" y="4"/>
                  </a:lnTo>
                  <a:lnTo>
                    <a:pt x="55" y="105"/>
                  </a:lnTo>
                  <a:lnTo>
                    <a:pt x="61" y="100"/>
                  </a:lnTo>
                  <a:lnTo>
                    <a:pt x="7" y="0"/>
                  </a:lnTo>
                  <a:lnTo>
                    <a:pt x="8" y="2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1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50" name="Freeform 112"/>
            <p:cNvSpPr>
              <a:spLocks/>
            </p:cNvSpPr>
            <p:nvPr/>
          </p:nvSpPr>
          <p:spPr bwMode="auto">
            <a:xfrm>
              <a:off x="2376612" y="1954635"/>
              <a:ext cx="77788" cy="728663"/>
            </a:xfrm>
            <a:custGeom>
              <a:avLst/>
              <a:gdLst>
                <a:gd name="T0" fmla="*/ 66675 w 49"/>
                <a:gd name="T1" fmla="*/ 0 h 459"/>
                <a:gd name="T2" fmla="*/ 63500 w 49"/>
                <a:gd name="T3" fmla="*/ 3175 h 459"/>
                <a:gd name="T4" fmla="*/ 0 w 49"/>
                <a:gd name="T5" fmla="*/ 723900 h 459"/>
                <a:gd name="T6" fmla="*/ 11113 w 49"/>
                <a:gd name="T7" fmla="*/ 727075 h 459"/>
                <a:gd name="T8" fmla="*/ 76200 w 49"/>
                <a:gd name="T9" fmla="*/ 6350 h 459"/>
                <a:gd name="T10" fmla="*/ 73025 w 49"/>
                <a:gd name="T11" fmla="*/ 11113 h 459"/>
                <a:gd name="T12" fmla="*/ 66675 w 49"/>
                <a:gd name="T13" fmla="*/ 0 h 459"/>
                <a:gd name="T14" fmla="*/ 63500 w 49"/>
                <a:gd name="T15" fmla="*/ 1588 h 459"/>
                <a:gd name="T16" fmla="*/ 63500 w 49"/>
                <a:gd name="T17" fmla="*/ 3175 h 459"/>
                <a:gd name="T18" fmla="*/ 66675 w 49"/>
                <a:gd name="T19" fmla="*/ 0 h 4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59">
                  <a:moveTo>
                    <a:pt x="42" y="0"/>
                  </a:moveTo>
                  <a:lnTo>
                    <a:pt x="40" y="2"/>
                  </a:lnTo>
                  <a:lnTo>
                    <a:pt x="0" y="456"/>
                  </a:lnTo>
                  <a:lnTo>
                    <a:pt x="7" y="458"/>
                  </a:lnTo>
                  <a:lnTo>
                    <a:pt x="48" y="4"/>
                  </a:lnTo>
                  <a:lnTo>
                    <a:pt x="46" y="7"/>
                  </a:lnTo>
                  <a:lnTo>
                    <a:pt x="42" y="0"/>
                  </a:lnTo>
                  <a:lnTo>
                    <a:pt x="40" y="1"/>
                  </a:lnTo>
                  <a:lnTo>
                    <a:pt x="40" y="2"/>
                  </a:lnTo>
                  <a:lnTo>
                    <a:pt x="42" y="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51" name="Freeform 113"/>
            <p:cNvSpPr>
              <a:spLocks/>
            </p:cNvSpPr>
            <p:nvPr/>
          </p:nvSpPr>
          <p:spPr bwMode="auto">
            <a:xfrm>
              <a:off x="2455987" y="1719685"/>
              <a:ext cx="268288" cy="234950"/>
            </a:xfrm>
            <a:custGeom>
              <a:avLst/>
              <a:gdLst>
                <a:gd name="T0" fmla="*/ 266700 w 169"/>
                <a:gd name="T1" fmla="*/ 11113 h 148"/>
                <a:gd name="T2" fmla="*/ 255588 w 169"/>
                <a:gd name="T3" fmla="*/ 6350 h 148"/>
                <a:gd name="T4" fmla="*/ 0 w 169"/>
                <a:gd name="T5" fmla="*/ 220663 h 148"/>
                <a:gd name="T6" fmla="*/ 6350 w 169"/>
                <a:gd name="T7" fmla="*/ 233363 h 148"/>
                <a:gd name="T8" fmla="*/ 263525 w 169"/>
                <a:gd name="T9" fmla="*/ 17463 h 148"/>
                <a:gd name="T10" fmla="*/ 252413 w 169"/>
                <a:gd name="T11" fmla="*/ 12700 h 148"/>
                <a:gd name="T12" fmla="*/ 266700 w 169"/>
                <a:gd name="T13" fmla="*/ 11113 h 148"/>
                <a:gd name="T14" fmla="*/ 263525 w 169"/>
                <a:gd name="T15" fmla="*/ 0 h 148"/>
                <a:gd name="T16" fmla="*/ 255588 w 169"/>
                <a:gd name="T17" fmla="*/ 6350 h 148"/>
                <a:gd name="T18" fmla="*/ 266700 w 169"/>
                <a:gd name="T19" fmla="*/ 11113 h 1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9" h="148">
                  <a:moveTo>
                    <a:pt x="168" y="7"/>
                  </a:moveTo>
                  <a:lnTo>
                    <a:pt x="161" y="4"/>
                  </a:lnTo>
                  <a:lnTo>
                    <a:pt x="0" y="139"/>
                  </a:lnTo>
                  <a:lnTo>
                    <a:pt x="4" y="147"/>
                  </a:lnTo>
                  <a:lnTo>
                    <a:pt x="166" y="11"/>
                  </a:lnTo>
                  <a:lnTo>
                    <a:pt x="159" y="8"/>
                  </a:lnTo>
                  <a:lnTo>
                    <a:pt x="168" y="7"/>
                  </a:lnTo>
                  <a:lnTo>
                    <a:pt x="166" y="0"/>
                  </a:lnTo>
                  <a:lnTo>
                    <a:pt x="161" y="4"/>
                  </a:lnTo>
                  <a:lnTo>
                    <a:pt x="168" y="7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52" name="Freeform 114"/>
            <p:cNvSpPr>
              <a:spLocks/>
            </p:cNvSpPr>
            <p:nvPr/>
          </p:nvSpPr>
          <p:spPr bwMode="auto">
            <a:xfrm>
              <a:off x="1359025" y="2210222"/>
              <a:ext cx="979488" cy="190500"/>
            </a:xfrm>
            <a:custGeom>
              <a:avLst/>
              <a:gdLst>
                <a:gd name="T0" fmla="*/ 0 w 617"/>
                <a:gd name="T1" fmla="*/ 142875 h 120"/>
                <a:gd name="T2" fmla="*/ 977900 w 617"/>
                <a:gd name="T3" fmla="*/ 0 h 120"/>
                <a:gd name="T4" fmla="*/ 787400 w 617"/>
                <a:gd name="T5" fmla="*/ 147638 h 120"/>
                <a:gd name="T6" fmla="*/ 760413 w 617"/>
                <a:gd name="T7" fmla="*/ 103188 h 120"/>
                <a:gd name="T8" fmla="*/ 225425 w 617"/>
                <a:gd name="T9" fmla="*/ 150813 h 120"/>
                <a:gd name="T10" fmla="*/ 195263 w 617"/>
                <a:gd name="T11" fmla="*/ 188913 h 120"/>
                <a:gd name="T12" fmla="*/ 0 w 617"/>
                <a:gd name="T13" fmla="*/ 142875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17" h="120">
                  <a:moveTo>
                    <a:pt x="0" y="90"/>
                  </a:moveTo>
                  <a:lnTo>
                    <a:pt x="616" y="0"/>
                  </a:lnTo>
                  <a:lnTo>
                    <a:pt x="496" y="93"/>
                  </a:lnTo>
                  <a:lnTo>
                    <a:pt x="479" y="65"/>
                  </a:lnTo>
                  <a:lnTo>
                    <a:pt x="142" y="95"/>
                  </a:lnTo>
                  <a:lnTo>
                    <a:pt x="123" y="119"/>
                  </a:lnTo>
                  <a:lnTo>
                    <a:pt x="0" y="90"/>
                  </a:lnTo>
                </a:path>
              </a:pathLst>
            </a:custGeom>
            <a:solidFill>
              <a:srgbClr val="FF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53" name="Freeform 115"/>
            <p:cNvSpPr>
              <a:spLocks/>
            </p:cNvSpPr>
            <p:nvPr/>
          </p:nvSpPr>
          <p:spPr bwMode="auto">
            <a:xfrm>
              <a:off x="1357437" y="2200697"/>
              <a:ext cx="1001713" cy="158750"/>
            </a:xfrm>
            <a:custGeom>
              <a:avLst/>
              <a:gdLst>
                <a:gd name="T0" fmla="*/ 982663 w 631"/>
                <a:gd name="T1" fmla="*/ 12700 h 100"/>
                <a:gd name="T2" fmla="*/ 977900 w 631"/>
                <a:gd name="T3" fmla="*/ 1588 h 100"/>
                <a:gd name="T4" fmla="*/ 0 w 631"/>
                <a:gd name="T5" fmla="*/ 142875 h 100"/>
                <a:gd name="T6" fmla="*/ 1588 w 631"/>
                <a:gd name="T7" fmla="*/ 157163 h 100"/>
                <a:gd name="T8" fmla="*/ 977900 w 631"/>
                <a:gd name="T9" fmla="*/ 15875 h 100"/>
                <a:gd name="T10" fmla="*/ 971550 w 631"/>
                <a:gd name="T11" fmla="*/ 3175 h 100"/>
                <a:gd name="T12" fmla="*/ 982663 w 631"/>
                <a:gd name="T13" fmla="*/ 12700 h 100"/>
                <a:gd name="T14" fmla="*/ 1000125 w 631"/>
                <a:gd name="T15" fmla="*/ 0 h 100"/>
                <a:gd name="T16" fmla="*/ 977900 w 631"/>
                <a:gd name="T17" fmla="*/ 1588 h 100"/>
                <a:gd name="T18" fmla="*/ 982663 w 631"/>
                <a:gd name="T19" fmla="*/ 1270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31" h="100">
                  <a:moveTo>
                    <a:pt x="619" y="8"/>
                  </a:moveTo>
                  <a:lnTo>
                    <a:pt x="616" y="1"/>
                  </a:lnTo>
                  <a:lnTo>
                    <a:pt x="0" y="90"/>
                  </a:lnTo>
                  <a:lnTo>
                    <a:pt x="1" y="99"/>
                  </a:lnTo>
                  <a:lnTo>
                    <a:pt x="616" y="10"/>
                  </a:lnTo>
                  <a:lnTo>
                    <a:pt x="612" y="2"/>
                  </a:lnTo>
                  <a:lnTo>
                    <a:pt x="619" y="8"/>
                  </a:lnTo>
                  <a:lnTo>
                    <a:pt x="630" y="0"/>
                  </a:lnTo>
                  <a:lnTo>
                    <a:pt x="616" y="1"/>
                  </a:lnTo>
                  <a:lnTo>
                    <a:pt x="619" y="8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54" name="Freeform 116"/>
            <p:cNvSpPr>
              <a:spLocks/>
            </p:cNvSpPr>
            <p:nvPr/>
          </p:nvSpPr>
          <p:spPr bwMode="auto">
            <a:xfrm>
              <a:off x="2151187" y="2205460"/>
              <a:ext cx="193675" cy="161925"/>
            </a:xfrm>
            <a:custGeom>
              <a:avLst/>
              <a:gdLst>
                <a:gd name="T0" fmla="*/ 0 w 122"/>
                <a:gd name="T1" fmla="*/ 150813 h 102"/>
                <a:gd name="T2" fmla="*/ 9525 w 122"/>
                <a:gd name="T3" fmla="*/ 155575 h 102"/>
                <a:gd name="T4" fmla="*/ 192088 w 122"/>
                <a:gd name="T5" fmla="*/ 7938 h 102"/>
                <a:gd name="T6" fmla="*/ 180975 w 122"/>
                <a:gd name="T7" fmla="*/ 0 h 102"/>
                <a:gd name="T8" fmla="*/ 1588 w 122"/>
                <a:gd name="T9" fmla="*/ 142875 h 102"/>
                <a:gd name="T10" fmla="*/ 11113 w 122"/>
                <a:gd name="T11" fmla="*/ 146050 h 102"/>
                <a:gd name="T12" fmla="*/ 0 w 122"/>
                <a:gd name="T13" fmla="*/ 150813 h 102"/>
                <a:gd name="T14" fmla="*/ 3175 w 122"/>
                <a:gd name="T15" fmla="*/ 160338 h 102"/>
                <a:gd name="T16" fmla="*/ 9525 w 122"/>
                <a:gd name="T17" fmla="*/ 155575 h 102"/>
                <a:gd name="T18" fmla="*/ 0 w 122"/>
                <a:gd name="T19" fmla="*/ 150813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22" h="102">
                  <a:moveTo>
                    <a:pt x="0" y="95"/>
                  </a:moveTo>
                  <a:lnTo>
                    <a:pt x="6" y="98"/>
                  </a:lnTo>
                  <a:lnTo>
                    <a:pt x="121" y="5"/>
                  </a:lnTo>
                  <a:lnTo>
                    <a:pt x="114" y="0"/>
                  </a:lnTo>
                  <a:lnTo>
                    <a:pt x="1" y="90"/>
                  </a:lnTo>
                  <a:lnTo>
                    <a:pt x="7" y="92"/>
                  </a:lnTo>
                  <a:lnTo>
                    <a:pt x="0" y="95"/>
                  </a:lnTo>
                  <a:lnTo>
                    <a:pt x="2" y="101"/>
                  </a:lnTo>
                  <a:lnTo>
                    <a:pt x="6" y="98"/>
                  </a:lnTo>
                  <a:lnTo>
                    <a:pt x="0" y="95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55" name="Freeform 117"/>
            <p:cNvSpPr>
              <a:spLocks/>
            </p:cNvSpPr>
            <p:nvPr/>
          </p:nvSpPr>
          <p:spPr bwMode="auto">
            <a:xfrm>
              <a:off x="2125787" y="2313410"/>
              <a:ext cx="26988" cy="46038"/>
            </a:xfrm>
            <a:custGeom>
              <a:avLst/>
              <a:gdLst>
                <a:gd name="T0" fmla="*/ 4763 w 17"/>
                <a:gd name="T1" fmla="*/ 11113 h 29"/>
                <a:gd name="T2" fmla="*/ 0 w 17"/>
                <a:gd name="T3" fmla="*/ 6350 h 29"/>
                <a:gd name="T4" fmla="*/ 17463 w 17"/>
                <a:gd name="T5" fmla="*/ 44450 h 29"/>
                <a:gd name="T6" fmla="*/ 25400 w 17"/>
                <a:gd name="T7" fmla="*/ 41275 h 29"/>
                <a:gd name="T8" fmla="*/ 7938 w 17"/>
                <a:gd name="T9" fmla="*/ 3175 h 29"/>
                <a:gd name="T10" fmla="*/ 4763 w 17"/>
                <a:gd name="T11" fmla="*/ 0 h 29"/>
                <a:gd name="T12" fmla="*/ 7938 w 17"/>
                <a:gd name="T13" fmla="*/ 3175 h 29"/>
                <a:gd name="T14" fmla="*/ 6350 w 17"/>
                <a:gd name="T15" fmla="*/ 0 h 29"/>
                <a:gd name="T16" fmla="*/ 4763 w 17"/>
                <a:gd name="T17" fmla="*/ 0 h 29"/>
                <a:gd name="T18" fmla="*/ 4763 w 17"/>
                <a:gd name="T19" fmla="*/ 11113 h 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" h="29">
                  <a:moveTo>
                    <a:pt x="3" y="7"/>
                  </a:moveTo>
                  <a:lnTo>
                    <a:pt x="0" y="4"/>
                  </a:lnTo>
                  <a:lnTo>
                    <a:pt x="11" y="28"/>
                  </a:lnTo>
                  <a:lnTo>
                    <a:pt x="16" y="26"/>
                  </a:lnTo>
                  <a:lnTo>
                    <a:pt x="5" y="2"/>
                  </a:lnTo>
                  <a:lnTo>
                    <a:pt x="3" y="0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7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56" name="Freeform 118"/>
            <p:cNvSpPr>
              <a:spLocks/>
            </p:cNvSpPr>
            <p:nvPr/>
          </p:nvSpPr>
          <p:spPr bwMode="auto">
            <a:xfrm>
              <a:off x="1582862" y="2313410"/>
              <a:ext cx="536575" cy="52388"/>
            </a:xfrm>
            <a:custGeom>
              <a:avLst/>
              <a:gdLst>
                <a:gd name="T0" fmla="*/ 9525 w 338"/>
                <a:gd name="T1" fmla="*/ 49213 h 33"/>
                <a:gd name="T2" fmla="*/ 4763 w 338"/>
                <a:gd name="T3" fmla="*/ 50800 h 33"/>
                <a:gd name="T4" fmla="*/ 534988 w 338"/>
                <a:gd name="T5" fmla="*/ 11113 h 33"/>
                <a:gd name="T6" fmla="*/ 534988 w 338"/>
                <a:gd name="T7" fmla="*/ 0 h 33"/>
                <a:gd name="T8" fmla="*/ 4763 w 338"/>
                <a:gd name="T9" fmla="*/ 38100 h 33"/>
                <a:gd name="T10" fmla="*/ 0 w 338"/>
                <a:gd name="T11" fmla="*/ 41275 h 33"/>
                <a:gd name="T12" fmla="*/ 4763 w 338"/>
                <a:gd name="T13" fmla="*/ 38100 h 33"/>
                <a:gd name="T14" fmla="*/ 0 w 338"/>
                <a:gd name="T15" fmla="*/ 38100 h 33"/>
                <a:gd name="T16" fmla="*/ 0 w 338"/>
                <a:gd name="T17" fmla="*/ 41275 h 33"/>
                <a:gd name="T18" fmla="*/ 9525 w 338"/>
                <a:gd name="T19" fmla="*/ 49213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8" h="33">
                  <a:moveTo>
                    <a:pt x="6" y="31"/>
                  </a:moveTo>
                  <a:lnTo>
                    <a:pt x="3" y="32"/>
                  </a:lnTo>
                  <a:lnTo>
                    <a:pt x="337" y="7"/>
                  </a:lnTo>
                  <a:lnTo>
                    <a:pt x="337" y="0"/>
                  </a:lnTo>
                  <a:lnTo>
                    <a:pt x="3" y="24"/>
                  </a:lnTo>
                  <a:lnTo>
                    <a:pt x="0" y="26"/>
                  </a:lnTo>
                  <a:lnTo>
                    <a:pt x="3" y="24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6" y="31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57" name="Freeform 119"/>
            <p:cNvSpPr>
              <a:spLocks/>
            </p:cNvSpPr>
            <p:nvPr/>
          </p:nvSpPr>
          <p:spPr bwMode="auto">
            <a:xfrm>
              <a:off x="1551112" y="2365797"/>
              <a:ext cx="31750" cy="41275"/>
            </a:xfrm>
            <a:custGeom>
              <a:avLst/>
              <a:gdLst>
                <a:gd name="T0" fmla="*/ 3175 w 20"/>
                <a:gd name="T1" fmla="*/ 39688 h 26"/>
                <a:gd name="T2" fmla="*/ 6350 w 20"/>
                <a:gd name="T3" fmla="*/ 38100 h 26"/>
                <a:gd name="T4" fmla="*/ 30163 w 20"/>
                <a:gd name="T5" fmla="*/ 6350 h 26"/>
                <a:gd name="T6" fmla="*/ 22225 w 20"/>
                <a:gd name="T7" fmla="*/ 0 h 26"/>
                <a:gd name="T8" fmla="*/ 0 w 20"/>
                <a:gd name="T9" fmla="*/ 30163 h 26"/>
                <a:gd name="T10" fmla="*/ 4763 w 20"/>
                <a:gd name="T11" fmla="*/ 28575 h 26"/>
                <a:gd name="T12" fmla="*/ 3175 w 20"/>
                <a:gd name="T13" fmla="*/ 39688 h 26"/>
                <a:gd name="T14" fmla="*/ 4763 w 20"/>
                <a:gd name="T15" fmla="*/ 39688 h 26"/>
                <a:gd name="T16" fmla="*/ 6350 w 20"/>
                <a:gd name="T17" fmla="*/ 38100 h 26"/>
                <a:gd name="T18" fmla="*/ 3175 w 20"/>
                <a:gd name="T19" fmla="*/ 39688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" h="26">
                  <a:moveTo>
                    <a:pt x="2" y="25"/>
                  </a:moveTo>
                  <a:lnTo>
                    <a:pt x="4" y="24"/>
                  </a:lnTo>
                  <a:lnTo>
                    <a:pt x="19" y="4"/>
                  </a:lnTo>
                  <a:lnTo>
                    <a:pt x="14" y="0"/>
                  </a:lnTo>
                  <a:lnTo>
                    <a:pt x="0" y="19"/>
                  </a:lnTo>
                  <a:lnTo>
                    <a:pt x="3" y="18"/>
                  </a:lnTo>
                  <a:lnTo>
                    <a:pt x="2" y="25"/>
                  </a:lnTo>
                  <a:lnTo>
                    <a:pt x="3" y="25"/>
                  </a:lnTo>
                  <a:lnTo>
                    <a:pt x="4" y="24"/>
                  </a:lnTo>
                  <a:lnTo>
                    <a:pt x="2" y="25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58" name="Freeform 120"/>
            <p:cNvSpPr>
              <a:spLocks/>
            </p:cNvSpPr>
            <p:nvPr/>
          </p:nvSpPr>
          <p:spPr bwMode="auto">
            <a:xfrm>
              <a:off x="1322512" y="2357860"/>
              <a:ext cx="223838" cy="49213"/>
            </a:xfrm>
            <a:custGeom>
              <a:avLst/>
              <a:gdLst>
                <a:gd name="T0" fmla="*/ 28575 w 141"/>
                <a:gd name="T1" fmla="*/ 0 h 31"/>
                <a:gd name="T2" fmla="*/ 28575 w 141"/>
                <a:gd name="T3" fmla="*/ 11113 h 31"/>
                <a:gd name="T4" fmla="*/ 219075 w 141"/>
                <a:gd name="T5" fmla="*/ 47625 h 31"/>
                <a:gd name="T6" fmla="*/ 222250 w 141"/>
                <a:gd name="T7" fmla="*/ 34925 h 31"/>
                <a:gd name="T8" fmla="*/ 31750 w 141"/>
                <a:gd name="T9" fmla="*/ 0 h 31"/>
                <a:gd name="T10" fmla="*/ 31750 w 141"/>
                <a:gd name="T11" fmla="*/ 11113 h 31"/>
                <a:gd name="T12" fmla="*/ 28575 w 141"/>
                <a:gd name="T13" fmla="*/ 0 h 31"/>
                <a:gd name="T14" fmla="*/ 0 w 141"/>
                <a:gd name="T15" fmla="*/ 4763 h 31"/>
                <a:gd name="T16" fmla="*/ 28575 w 141"/>
                <a:gd name="T17" fmla="*/ 11113 h 31"/>
                <a:gd name="T18" fmla="*/ 28575 w 141"/>
                <a:gd name="T19" fmla="*/ 0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1" h="31">
                  <a:moveTo>
                    <a:pt x="18" y="0"/>
                  </a:moveTo>
                  <a:lnTo>
                    <a:pt x="18" y="7"/>
                  </a:lnTo>
                  <a:lnTo>
                    <a:pt x="138" y="30"/>
                  </a:lnTo>
                  <a:lnTo>
                    <a:pt x="140" y="22"/>
                  </a:lnTo>
                  <a:lnTo>
                    <a:pt x="20" y="0"/>
                  </a:lnTo>
                  <a:lnTo>
                    <a:pt x="20" y="7"/>
                  </a:lnTo>
                  <a:lnTo>
                    <a:pt x="18" y="0"/>
                  </a:lnTo>
                  <a:lnTo>
                    <a:pt x="0" y="3"/>
                  </a:lnTo>
                  <a:lnTo>
                    <a:pt x="18" y="7"/>
                  </a:lnTo>
                  <a:lnTo>
                    <a:pt x="18" y="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59" name="Freeform 121"/>
            <p:cNvSpPr>
              <a:spLocks/>
            </p:cNvSpPr>
            <p:nvPr/>
          </p:nvSpPr>
          <p:spPr bwMode="auto">
            <a:xfrm>
              <a:off x="1316162" y="2124497"/>
              <a:ext cx="1041400" cy="223838"/>
            </a:xfrm>
            <a:custGeom>
              <a:avLst/>
              <a:gdLst>
                <a:gd name="T0" fmla="*/ 0 w 656"/>
                <a:gd name="T1" fmla="*/ 130175 h 141"/>
                <a:gd name="T2" fmla="*/ 1039813 w 656"/>
                <a:gd name="T3" fmla="*/ 0 h 141"/>
                <a:gd name="T4" fmla="*/ 1022350 w 656"/>
                <a:gd name="T5" fmla="*/ 80963 h 141"/>
                <a:gd name="T6" fmla="*/ 30163 w 656"/>
                <a:gd name="T7" fmla="*/ 222250 h 141"/>
                <a:gd name="T8" fmla="*/ 0 w 656"/>
                <a:gd name="T9" fmla="*/ 130175 h 1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6" h="141">
                  <a:moveTo>
                    <a:pt x="0" y="82"/>
                  </a:moveTo>
                  <a:lnTo>
                    <a:pt x="655" y="0"/>
                  </a:lnTo>
                  <a:lnTo>
                    <a:pt x="644" y="51"/>
                  </a:lnTo>
                  <a:lnTo>
                    <a:pt x="19" y="140"/>
                  </a:lnTo>
                  <a:lnTo>
                    <a:pt x="0" y="82"/>
                  </a:lnTo>
                </a:path>
              </a:pathLst>
            </a:custGeom>
            <a:solidFill>
              <a:srgbClr val="CC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60" name="Freeform 122"/>
            <p:cNvSpPr>
              <a:spLocks/>
            </p:cNvSpPr>
            <p:nvPr/>
          </p:nvSpPr>
          <p:spPr bwMode="auto">
            <a:xfrm>
              <a:off x="1316162" y="2113385"/>
              <a:ext cx="1050925" cy="142875"/>
            </a:xfrm>
            <a:custGeom>
              <a:avLst/>
              <a:gdLst>
                <a:gd name="T0" fmla="*/ 1049338 w 662"/>
                <a:gd name="T1" fmla="*/ 7938 h 90"/>
                <a:gd name="T2" fmla="*/ 1041400 w 662"/>
                <a:gd name="T3" fmla="*/ 0 h 90"/>
                <a:gd name="T4" fmla="*/ 0 w 662"/>
                <a:gd name="T5" fmla="*/ 130175 h 90"/>
                <a:gd name="T6" fmla="*/ 1588 w 662"/>
                <a:gd name="T7" fmla="*/ 141288 h 90"/>
                <a:gd name="T8" fmla="*/ 1041400 w 662"/>
                <a:gd name="T9" fmla="*/ 12700 h 90"/>
                <a:gd name="T10" fmla="*/ 1035050 w 662"/>
                <a:gd name="T11" fmla="*/ 4763 h 90"/>
                <a:gd name="T12" fmla="*/ 1049338 w 662"/>
                <a:gd name="T13" fmla="*/ 7938 h 90"/>
                <a:gd name="T14" fmla="*/ 1049338 w 662"/>
                <a:gd name="T15" fmla="*/ 0 h 90"/>
                <a:gd name="T16" fmla="*/ 1041400 w 662"/>
                <a:gd name="T17" fmla="*/ 0 h 90"/>
                <a:gd name="T18" fmla="*/ 1049338 w 662"/>
                <a:gd name="T19" fmla="*/ 7938 h 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62" h="90">
                  <a:moveTo>
                    <a:pt x="661" y="5"/>
                  </a:moveTo>
                  <a:lnTo>
                    <a:pt x="656" y="0"/>
                  </a:lnTo>
                  <a:lnTo>
                    <a:pt x="0" y="82"/>
                  </a:lnTo>
                  <a:lnTo>
                    <a:pt x="1" y="89"/>
                  </a:lnTo>
                  <a:lnTo>
                    <a:pt x="656" y="8"/>
                  </a:lnTo>
                  <a:lnTo>
                    <a:pt x="652" y="3"/>
                  </a:lnTo>
                  <a:lnTo>
                    <a:pt x="661" y="5"/>
                  </a:lnTo>
                  <a:lnTo>
                    <a:pt x="661" y="0"/>
                  </a:lnTo>
                  <a:lnTo>
                    <a:pt x="656" y="0"/>
                  </a:lnTo>
                  <a:lnTo>
                    <a:pt x="661" y="5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61" name="Freeform 123"/>
            <p:cNvSpPr>
              <a:spLocks/>
            </p:cNvSpPr>
            <p:nvPr/>
          </p:nvSpPr>
          <p:spPr bwMode="auto">
            <a:xfrm>
              <a:off x="2351212" y="2121322"/>
              <a:ext cx="26988" cy="80963"/>
            </a:xfrm>
            <a:custGeom>
              <a:avLst/>
              <a:gdLst>
                <a:gd name="T0" fmla="*/ 4763 w 17"/>
                <a:gd name="T1" fmla="*/ 79375 h 51"/>
                <a:gd name="T2" fmla="*/ 12700 w 17"/>
                <a:gd name="T3" fmla="*/ 74613 h 51"/>
                <a:gd name="T4" fmla="*/ 25400 w 17"/>
                <a:gd name="T5" fmla="*/ 0 h 51"/>
                <a:gd name="T6" fmla="*/ 12700 w 17"/>
                <a:gd name="T7" fmla="*/ 0 h 51"/>
                <a:gd name="T8" fmla="*/ 0 w 17"/>
                <a:gd name="T9" fmla="*/ 73025 h 51"/>
                <a:gd name="T10" fmla="*/ 4763 w 17"/>
                <a:gd name="T11" fmla="*/ 68263 h 51"/>
                <a:gd name="T12" fmla="*/ 4763 w 17"/>
                <a:gd name="T13" fmla="*/ 79375 h 51"/>
                <a:gd name="T14" fmla="*/ 9525 w 17"/>
                <a:gd name="T15" fmla="*/ 79375 h 51"/>
                <a:gd name="T16" fmla="*/ 12700 w 17"/>
                <a:gd name="T17" fmla="*/ 74613 h 51"/>
                <a:gd name="T18" fmla="*/ 4763 w 17"/>
                <a:gd name="T19" fmla="*/ 79375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" h="51">
                  <a:moveTo>
                    <a:pt x="3" y="50"/>
                  </a:moveTo>
                  <a:lnTo>
                    <a:pt x="8" y="47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46"/>
                  </a:lnTo>
                  <a:lnTo>
                    <a:pt x="3" y="43"/>
                  </a:lnTo>
                  <a:lnTo>
                    <a:pt x="3" y="50"/>
                  </a:lnTo>
                  <a:lnTo>
                    <a:pt x="6" y="50"/>
                  </a:lnTo>
                  <a:lnTo>
                    <a:pt x="8" y="47"/>
                  </a:lnTo>
                  <a:lnTo>
                    <a:pt x="3" y="5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62" name="Freeform 124"/>
            <p:cNvSpPr>
              <a:spLocks/>
            </p:cNvSpPr>
            <p:nvPr/>
          </p:nvSpPr>
          <p:spPr bwMode="auto">
            <a:xfrm>
              <a:off x="1346325" y="2203872"/>
              <a:ext cx="995363" cy="152400"/>
            </a:xfrm>
            <a:custGeom>
              <a:avLst/>
              <a:gdLst>
                <a:gd name="T0" fmla="*/ 0 w 627"/>
                <a:gd name="T1" fmla="*/ 146050 h 96"/>
                <a:gd name="T2" fmla="*/ 6350 w 627"/>
                <a:gd name="T3" fmla="*/ 150813 h 96"/>
                <a:gd name="T4" fmla="*/ 993775 w 627"/>
                <a:gd name="T5" fmla="*/ 9525 h 96"/>
                <a:gd name="T6" fmla="*/ 993775 w 627"/>
                <a:gd name="T7" fmla="*/ 0 h 96"/>
                <a:gd name="T8" fmla="*/ 4763 w 627"/>
                <a:gd name="T9" fmla="*/ 136525 h 96"/>
                <a:gd name="T10" fmla="*/ 12700 w 627"/>
                <a:gd name="T11" fmla="*/ 141288 h 96"/>
                <a:gd name="T12" fmla="*/ 0 w 627"/>
                <a:gd name="T13" fmla="*/ 146050 h 96"/>
                <a:gd name="T14" fmla="*/ 1588 w 627"/>
                <a:gd name="T15" fmla="*/ 150813 h 96"/>
                <a:gd name="T16" fmla="*/ 6350 w 627"/>
                <a:gd name="T17" fmla="*/ 150813 h 96"/>
                <a:gd name="T18" fmla="*/ 0 w 627"/>
                <a:gd name="T19" fmla="*/ 146050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7" h="96">
                  <a:moveTo>
                    <a:pt x="0" y="92"/>
                  </a:moveTo>
                  <a:lnTo>
                    <a:pt x="4" y="95"/>
                  </a:lnTo>
                  <a:lnTo>
                    <a:pt x="626" y="6"/>
                  </a:lnTo>
                  <a:lnTo>
                    <a:pt x="626" y="0"/>
                  </a:lnTo>
                  <a:lnTo>
                    <a:pt x="3" y="86"/>
                  </a:lnTo>
                  <a:lnTo>
                    <a:pt x="8" y="89"/>
                  </a:lnTo>
                  <a:lnTo>
                    <a:pt x="0" y="92"/>
                  </a:lnTo>
                  <a:lnTo>
                    <a:pt x="1" y="95"/>
                  </a:lnTo>
                  <a:lnTo>
                    <a:pt x="4" y="95"/>
                  </a:lnTo>
                  <a:lnTo>
                    <a:pt x="0" y="92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63" name="Freeform 125"/>
            <p:cNvSpPr>
              <a:spLocks/>
            </p:cNvSpPr>
            <p:nvPr/>
          </p:nvSpPr>
          <p:spPr bwMode="auto">
            <a:xfrm>
              <a:off x="1308225" y="2257847"/>
              <a:ext cx="36513" cy="93663"/>
            </a:xfrm>
            <a:custGeom>
              <a:avLst/>
              <a:gdLst>
                <a:gd name="T0" fmla="*/ 4763 w 23"/>
                <a:gd name="T1" fmla="*/ 0 h 59"/>
                <a:gd name="T2" fmla="*/ 0 w 23"/>
                <a:gd name="T3" fmla="*/ 4763 h 59"/>
                <a:gd name="T4" fmla="*/ 25400 w 23"/>
                <a:gd name="T5" fmla="*/ 92075 h 59"/>
                <a:gd name="T6" fmla="*/ 34925 w 23"/>
                <a:gd name="T7" fmla="*/ 87313 h 59"/>
                <a:gd name="T8" fmla="*/ 11113 w 23"/>
                <a:gd name="T9" fmla="*/ 3175 h 59"/>
                <a:gd name="T10" fmla="*/ 6350 w 23"/>
                <a:gd name="T11" fmla="*/ 9525 h 59"/>
                <a:gd name="T12" fmla="*/ 4763 w 23"/>
                <a:gd name="T13" fmla="*/ 0 h 59"/>
                <a:gd name="T14" fmla="*/ 0 w 23"/>
                <a:gd name="T15" fmla="*/ 0 h 59"/>
                <a:gd name="T16" fmla="*/ 0 w 23"/>
                <a:gd name="T17" fmla="*/ 4763 h 59"/>
                <a:gd name="T18" fmla="*/ 4763 w 23"/>
                <a:gd name="T19" fmla="*/ 0 h 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59">
                  <a:moveTo>
                    <a:pt x="3" y="0"/>
                  </a:moveTo>
                  <a:lnTo>
                    <a:pt x="0" y="3"/>
                  </a:lnTo>
                  <a:lnTo>
                    <a:pt x="16" y="58"/>
                  </a:lnTo>
                  <a:lnTo>
                    <a:pt x="22" y="55"/>
                  </a:lnTo>
                  <a:lnTo>
                    <a:pt x="7" y="2"/>
                  </a:lnTo>
                  <a:lnTo>
                    <a:pt x="4" y="6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64" name="Freeform 126"/>
            <p:cNvSpPr>
              <a:spLocks/>
            </p:cNvSpPr>
            <p:nvPr/>
          </p:nvSpPr>
          <p:spPr bwMode="auto">
            <a:xfrm>
              <a:off x="2608387" y="1999085"/>
              <a:ext cx="368300" cy="766763"/>
            </a:xfrm>
            <a:custGeom>
              <a:avLst/>
              <a:gdLst>
                <a:gd name="T0" fmla="*/ 209550 w 232"/>
                <a:gd name="T1" fmla="*/ 0 h 483"/>
                <a:gd name="T2" fmla="*/ 0 w 232"/>
                <a:gd name="T3" fmla="*/ 765175 h 483"/>
                <a:gd name="T4" fmla="*/ 366713 w 232"/>
                <a:gd name="T5" fmla="*/ 420688 h 483"/>
                <a:gd name="T6" fmla="*/ 209550 w 232"/>
                <a:gd name="T7" fmla="*/ 0 h 4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2" h="483">
                  <a:moveTo>
                    <a:pt x="132" y="0"/>
                  </a:moveTo>
                  <a:lnTo>
                    <a:pt x="0" y="482"/>
                  </a:lnTo>
                  <a:lnTo>
                    <a:pt x="231" y="265"/>
                  </a:lnTo>
                  <a:lnTo>
                    <a:pt x="132" y="0"/>
                  </a:lnTo>
                </a:path>
              </a:pathLst>
            </a:custGeom>
            <a:solidFill>
              <a:srgbClr val="FF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65" name="Freeform 127"/>
            <p:cNvSpPr>
              <a:spLocks/>
            </p:cNvSpPr>
            <p:nvPr/>
          </p:nvSpPr>
          <p:spPr bwMode="auto">
            <a:xfrm>
              <a:off x="2595687" y="1995910"/>
              <a:ext cx="225425" cy="790575"/>
            </a:xfrm>
            <a:custGeom>
              <a:avLst/>
              <a:gdLst>
                <a:gd name="T0" fmla="*/ 6350 w 142"/>
                <a:gd name="T1" fmla="*/ 762000 h 498"/>
                <a:gd name="T2" fmla="*/ 17463 w 142"/>
                <a:gd name="T3" fmla="*/ 769938 h 498"/>
                <a:gd name="T4" fmla="*/ 223838 w 142"/>
                <a:gd name="T5" fmla="*/ 3175 h 498"/>
                <a:gd name="T6" fmla="*/ 211138 w 142"/>
                <a:gd name="T7" fmla="*/ 0 h 498"/>
                <a:gd name="T8" fmla="*/ 3175 w 142"/>
                <a:gd name="T9" fmla="*/ 766763 h 498"/>
                <a:gd name="T10" fmla="*/ 17463 w 142"/>
                <a:gd name="T11" fmla="*/ 771525 h 498"/>
                <a:gd name="T12" fmla="*/ 3175 w 142"/>
                <a:gd name="T13" fmla="*/ 766763 h 498"/>
                <a:gd name="T14" fmla="*/ 0 w 142"/>
                <a:gd name="T15" fmla="*/ 788988 h 498"/>
                <a:gd name="T16" fmla="*/ 17463 w 142"/>
                <a:gd name="T17" fmla="*/ 771525 h 498"/>
                <a:gd name="T18" fmla="*/ 6350 w 142"/>
                <a:gd name="T19" fmla="*/ 762000 h 49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2" h="498">
                  <a:moveTo>
                    <a:pt x="4" y="480"/>
                  </a:moveTo>
                  <a:lnTo>
                    <a:pt x="11" y="485"/>
                  </a:lnTo>
                  <a:lnTo>
                    <a:pt x="141" y="2"/>
                  </a:lnTo>
                  <a:lnTo>
                    <a:pt x="133" y="0"/>
                  </a:lnTo>
                  <a:lnTo>
                    <a:pt x="2" y="483"/>
                  </a:lnTo>
                  <a:lnTo>
                    <a:pt x="11" y="486"/>
                  </a:lnTo>
                  <a:lnTo>
                    <a:pt x="2" y="483"/>
                  </a:lnTo>
                  <a:lnTo>
                    <a:pt x="0" y="497"/>
                  </a:lnTo>
                  <a:lnTo>
                    <a:pt x="11" y="486"/>
                  </a:lnTo>
                  <a:lnTo>
                    <a:pt x="4" y="48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66" name="Freeform 128"/>
            <p:cNvSpPr>
              <a:spLocks/>
            </p:cNvSpPr>
            <p:nvPr/>
          </p:nvSpPr>
          <p:spPr bwMode="auto">
            <a:xfrm>
              <a:off x="2605212" y="2422947"/>
              <a:ext cx="381000" cy="347663"/>
            </a:xfrm>
            <a:custGeom>
              <a:avLst/>
              <a:gdLst>
                <a:gd name="T0" fmla="*/ 363538 w 240"/>
                <a:gd name="T1" fmla="*/ 6350 h 219"/>
                <a:gd name="T2" fmla="*/ 365125 w 240"/>
                <a:gd name="T3" fmla="*/ 0 h 219"/>
                <a:gd name="T4" fmla="*/ 0 w 240"/>
                <a:gd name="T5" fmla="*/ 336550 h 219"/>
                <a:gd name="T6" fmla="*/ 9525 w 240"/>
                <a:gd name="T7" fmla="*/ 346075 h 219"/>
                <a:gd name="T8" fmla="*/ 376238 w 240"/>
                <a:gd name="T9" fmla="*/ 7938 h 219"/>
                <a:gd name="T10" fmla="*/ 376238 w 240"/>
                <a:gd name="T11" fmla="*/ 1588 h 219"/>
                <a:gd name="T12" fmla="*/ 376238 w 240"/>
                <a:gd name="T13" fmla="*/ 7938 h 219"/>
                <a:gd name="T14" fmla="*/ 379413 w 240"/>
                <a:gd name="T15" fmla="*/ 6350 h 219"/>
                <a:gd name="T16" fmla="*/ 376238 w 240"/>
                <a:gd name="T17" fmla="*/ 1588 h 219"/>
                <a:gd name="T18" fmla="*/ 363538 w 240"/>
                <a:gd name="T19" fmla="*/ 6350 h 2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0" h="219">
                  <a:moveTo>
                    <a:pt x="229" y="4"/>
                  </a:moveTo>
                  <a:lnTo>
                    <a:pt x="230" y="0"/>
                  </a:lnTo>
                  <a:lnTo>
                    <a:pt x="0" y="212"/>
                  </a:lnTo>
                  <a:lnTo>
                    <a:pt x="6" y="218"/>
                  </a:lnTo>
                  <a:lnTo>
                    <a:pt x="237" y="5"/>
                  </a:lnTo>
                  <a:lnTo>
                    <a:pt x="237" y="1"/>
                  </a:lnTo>
                  <a:lnTo>
                    <a:pt x="237" y="5"/>
                  </a:lnTo>
                  <a:lnTo>
                    <a:pt x="239" y="4"/>
                  </a:lnTo>
                  <a:lnTo>
                    <a:pt x="237" y="1"/>
                  </a:lnTo>
                  <a:lnTo>
                    <a:pt x="229" y="4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67" name="Freeform 129"/>
            <p:cNvSpPr>
              <a:spLocks/>
            </p:cNvSpPr>
            <p:nvPr/>
          </p:nvSpPr>
          <p:spPr bwMode="auto">
            <a:xfrm>
              <a:off x="2821112" y="1976860"/>
              <a:ext cx="160338" cy="441325"/>
            </a:xfrm>
            <a:custGeom>
              <a:avLst/>
              <a:gdLst>
                <a:gd name="T0" fmla="*/ 11113 w 101"/>
                <a:gd name="T1" fmla="*/ 22225 h 278"/>
                <a:gd name="T2" fmla="*/ 0 w 101"/>
                <a:gd name="T3" fmla="*/ 22225 h 278"/>
                <a:gd name="T4" fmla="*/ 146050 w 101"/>
                <a:gd name="T5" fmla="*/ 439738 h 278"/>
                <a:gd name="T6" fmla="*/ 158750 w 101"/>
                <a:gd name="T7" fmla="*/ 434975 h 278"/>
                <a:gd name="T8" fmla="*/ 11113 w 101"/>
                <a:gd name="T9" fmla="*/ 17463 h 278"/>
                <a:gd name="T10" fmla="*/ 0 w 101"/>
                <a:gd name="T11" fmla="*/ 17463 h 278"/>
                <a:gd name="T12" fmla="*/ 11113 w 101"/>
                <a:gd name="T13" fmla="*/ 17463 h 278"/>
                <a:gd name="T14" fmla="*/ 6350 w 101"/>
                <a:gd name="T15" fmla="*/ 0 h 278"/>
                <a:gd name="T16" fmla="*/ 0 w 101"/>
                <a:gd name="T17" fmla="*/ 17463 h 278"/>
                <a:gd name="T18" fmla="*/ 11113 w 101"/>
                <a:gd name="T19" fmla="*/ 22225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1" h="278">
                  <a:moveTo>
                    <a:pt x="7" y="14"/>
                  </a:moveTo>
                  <a:lnTo>
                    <a:pt x="0" y="14"/>
                  </a:lnTo>
                  <a:lnTo>
                    <a:pt x="92" y="277"/>
                  </a:lnTo>
                  <a:lnTo>
                    <a:pt x="100" y="274"/>
                  </a:lnTo>
                  <a:lnTo>
                    <a:pt x="7" y="11"/>
                  </a:lnTo>
                  <a:lnTo>
                    <a:pt x="0" y="11"/>
                  </a:lnTo>
                  <a:lnTo>
                    <a:pt x="7" y="11"/>
                  </a:lnTo>
                  <a:lnTo>
                    <a:pt x="4" y="0"/>
                  </a:lnTo>
                  <a:lnTo>
                    <a:pt x="0" y="11"/>
                  </a:lnTo>
                  <a:lnTo>
                    <a:pt x="7" y="14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68" name="Freeform 130"/>
            <p:cNvSpPr>
              <a:spLocks/>
            </p:cNvSpPr>
            <p:nvPr/>
          </p:nvSpPr>
          <p:spPr bwMode="auto">
            <a:xfrm>
              <a:off x="2765550" y="1721272"/>
              <a:ext cx="133350" cy="260350"/>
            </a:xfrm>
            <a:custGeom>
              <a:avLst/>
              <a:gdLst>
                <a:gd name="T0" fmla="*/ 53975 w 84"/>
                <a:gd name="T1" fmla="*/ 258763 h 164"/>
                <a:gd name="T2" fmla="*/ 0 w 84"/>
                <a:gd name="T3" fmla="*/ 107950 h 164"/>
                <a:gd name="T4" fmla="*/ 131763 w 84"/>
                <a:gd name="T5" fmla="*/ 0 h 164"/>
                <a:gd name="T6" fmla="*/ 53975 w 84"/>
                <a:gd name="T7" fmla="*/ 258763 h 1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4" h="164">
                  <a:moveTo>
                    <a:pt x="34" y="163"/>
                  </a:moveTo>
                  <a:lnTo>
                    <a:pt x="0" y="68"/>
                  </a:lnTo>
                  <a:lnTo>
                    <a:pt x="83" y="0"/>
                  </a:lnTo>
                  <a:lnTo>
                    <a:pt x="34" y="163"/>
                  </a:lnTo>
                </a:path>
              </a:pathLst>
            </a:custGeom>
            <a:solidFill>
              <a:srgbClr val="CC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69" name="Freeform 131"/>
            <p:cNvSpPr>
              <a:spLocks/>
            </p:cNvSpPr>
            <p:nvPr/>
          </p:nvSpPr>
          <p:spPr bwMode="auto">
            <a:xfrm>
              <a:off x="2760787" y="1830810"/>
              <a:ext cx="60325" cy="152400"/>
            </a:xfrm>
            <a:custGeom>
              <a:avLst/>
              <a:gdLst>
                <a:gd name="T0" fmla="*/ 0 w 38"/>
                <a:gd name="T1" fmla="*/ 0 h 96"/>
                <a:gd name="T2" fmla="*/ 0 w 38"/>
                <a:gd name="T3" fmla="*/ 4763 h 96"/>
                <a:gd name="T4" fmla="*/ 47625 w 38"/>
                <a:gd name="T5" fmla="*/ 150813 h 96"/>
                <a:gd name="T6" fmla="*/ 58738 w 38"/>
                <a:gd name="T7" fmla="*/ 146050 h 96"/>
                <a:gd name="T8" fmla="*/ 12700 w 38"/>
                <a:gd name="T9" fmla="*/ 0 h 96"/>
                <a:gd name="T10" fmla="*/ 9525 w 38"/>
                <a:gd name="T11" fmla="*/ 7938 h 96"/>
                <a:gd name="T12" fmla="*/ 0 w 38"/>
                <a:gd name="T13" fmla="*/ 0 h 96"/>
                <a:gd name="T14" fmla="*/ 0 w 38"/>
                <a:gd name="T15" fmla="*/ 0 h 96"/>
                <a:gd name="T16" fmla="*/ 0 w 38"/>
                <a:gd name="T17" fmla="*/ 4763 h 96"/>
                <a:gd name="T18" fmla="*/ 0 w 38"/>
                <a:gd name="T19" fmla="*/ 0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96">
                  <a:moveTo>
                    <a:pt x="0" y="0"/>
                  </a:moveTo>
                  <a:lnTo>
                    <a:pt x="0" y="3"/>
                  </a:lnTo>
                  <a:lnTo>
                    <a:pt x="30" y="95"/>
                  </a:lnTo>
                  <a:lnTo>
                    <a:pt x="37" y="92"/>
                  </a:lnTo>
                  <a:lnTo>
                    <a:pt x="8" y="0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70" name="Freeform 132"/>
            <p:cNvSpPr>
              <a:spLocks/>
            </p:cNvSpPr>
            <p:nvPr/>
          </p:nvSpPr>
          <p:spPr bwMode="auto">
            <a:xfrm>
              <a:off x="2763962" y="1702222"/>
              <a:ext cx="147638" cy="123825"/>
            </a:xfrm>
            <a:custGeom>
              <a:avLst/>
              <a:gdLst>
                <a:gd name="T0" fmla="*/ 141288 w 93"/>
                <a:gd name="T1" fmla="*/ 17463 h 78"/>
                <a:gd name="T2" fmla="*/ 130175 w 93"/>
                <a:gd name="T3" fmla="*/ 12700 h 78"/>
                <a:gd name="T4" fmla="*/ 0 w 93"/>
                <a:gd name="T5" fmla="*/ 112713 h 78"/>
                <a:gd name="T6" fmla="*/ 7938 w 93"/>
                <a:gd name="T7" fmla="*/ 122238 h 78"/>
                <a:gd name="T8" fmla="*/ 138113 w 93"/>
                <a:gd name="T9" fmla="*/ 20638 h 78"/>
                <a:gd name="T10" fmla="*/ 128588 w 93"/>
                <a:gd name="T11" fmla="*/ 14288 h 78"/>
                <a:gd name="T12" fmla="*/ 141288 w 93"/>
                <a:gd name="T13" fmla="*/ 17463 h 78"/>
                <a:gd name="T14" fmla="*/ 146050 w 93"/>
                <a:gd name="T15" fmla="*/ 0 h 78"/>
                <a:gd name="T16" fmla="*/ 130175 w 93"/>
                <a:gd name="T17" fmla="*/ 12700 h 78"/>
                <a:gd name="T18" fmla="*/ 141288 w 93"/>
                <a:gd name="T19" fmla="*/ 17463 h 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" h="78">
                  <a:moveTo>
                    <a:pt x="89" y="11"/>
                  </a:moveTo>
                  <a:lnTo>
                    <a:pt x="82" y="8"/>
                  </a:lnTo>
                  <a:lnTo>
                    <a:pt x="0" y="71"/>
                  </a:lnTo>
                  <a:lnTo>
                    <a:pt x="5" y="77"/>
                  </a:lnTo>
                  <a:lnTo>
                    <a:pt x="87" y="13"/>
                  </a:lnTo>
                  <a:lnTo>
                    <a:pt x="81" y="9"/>
                  </a:lnTo>
                  <a:lnTo>
                    <a:pt x="89" y="11"/>
                  </a:lnTo>
                  <a:lnTo>
                    <a:pt x="92" y="0"/>
                  </a:lnTo>
                  <a:lnTo>
                    <a:pt x="82" y="8"/>
                  </a:lnTo>
                  <a:lnTo>
                    <a:pt x="89" y="11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71" name="Freeform 133"/>
            <p:cNvSpPr>
              <a:spLocks/>
            </p:cNvSpPr>
            <p:nvPr/>
          </p:nvSpPr>
          <p:spPr bwMode="auto">
            <a:xfrm>
              <a:off x="2821112" y="1719685"/>
              <a:ext cx="85725" cy="282575"/>
            </a:xfrm>
            <a:custGeom>
              <a:avLst/>
              <a:gdLst>
                <a:gd name="T0" fmla="*/ 0 w 54"/>
                <a:gd name="T1" fmla="*/ 261938 h 178"/>
                <a:gd name="T2" fmla="*/ 11113 w 54"/>
                <a:gd name="T3" fmla="*/ 260350 h 178"/>
                <a:gd name="T4" fmla="*/ 84138 w 54"/>
                <a:gd name="T5" fmla="*/ 3175 h 178"/>
                <a:gd name="T6" fmla="*/ 71438 w 54"/>
                <a:gd name="T7" fmla="*/ 0 h 178"/>
                <a:gd name="T8" fmla="*/ 0 w 54"/>
                <a:gd name="T9" fmla="*/ 257175 h 178"/>
                <a:gd name="T10" fmla="*/ 11113 w 54"/>
                <a:gd name="T11" fmla="*/ 257175 h 178"/>
                <a:gd name="T12" fmla="*/ 0 w 54"/>
                <a:gd name="T13" fmla="*/ 261938 h 178"/>
                <a:gd name="T14" fmla="*/ 6350 w 54"/>
                <a:gd name="T15" fmla="*/ 280988 h 178"/>
                <a:gd name="T16" fmla="*/ 11113 w 54"/>
                <a:gd name="T17" fmla="*/ 260350 h 178"/>
                <a:gd name="T18" fmla="*/ 0 w 54"/>
                <a:gd name="T19" fmla="*/ 261938 h 1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178">
                  <a:moveTo>
                    <a:pt x="0" y="165"/>
                  </a:moveTo>
                  <a:lnTo>
                    <a:pt x="7" y="164"/>
                  </a:lnTo>
                  <a:lnTo>
                    <a:pt x="53" y="2"/>
                  </a:lnTo>
                  <a:lnTo>
                    <a:pt x="45" y="0"/>
                  </a:lnTo>
                  <a:lnTo>
                    <a:pt x="0" y="162"/>
                  </a:lnTo>
                  <a:lnTo>
                    <a:pt x="7" y="162"/>
                  </a:lnTo>
                  <a:lnTo>
                    <a:pt x="0" y="165"/>
                  </a:lnTo>
                  <a:lnTo>
                    <a:pt x="4" y="177"/>
                  </a:lnTo>
                  <a:lnTo>
                    <a:pt x="7" y="164"/>
                  </a:lnTo>
                  <a:lnTo>
                    <a:pt x="0" y="165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72" name="Freeform 134"/>
            <p:cNvSpPr>
              <a:spLocks/>
            </p:cNvSpPr>
            <p:nvPr/>
          </p:nvSpPr>
          <p:spPr bwMode="auto">
            <a:xfrm>
              <a:off x="835150" y="1460922"/>
              <a:ext cx="912813" cy="322263"/>
            </a:xfrm>
            <a:custGeom>
              <a:avLst/>
              <a:gdLst>
                <a:gd name="T0" fmla="*/ 338138 w 575"/>
                <a:gd name="T1" fmla="*/ 0 h 203"/>
                <a:gd name="T2" fmla="*/ 911225 w 575"/>
                <a:gd name="T3" fmla="*/ 292100 h 203"/>
                <a:gd name="T4" fmla="*/ 868363 w 575"/>
                <a:gd name="T5" fmla="*/ 292100 h 203"/>
                <a:gd name="T6" fmla="*/ 830263 w 575"/>
                <a:gd name="T7" fmla="*/ 320675 h 203"/>
                <a:gd name="T8" fmla="*/ 0 w 575"/>
                <a:gd name="T9" fmla="*/ 279400 h 203"/>
                <a:gd name="T10" fmla="*/ 338138 w 575"/>
                <a:gd name="T11" fmla="*/ 0 h 20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5" h="203">
                  <a:moveTo>
                    <a:pt x="213" y="0"/>
                  </a:moveTo>
                  <a:lnTo>
                    <a:pt x="574" y="184"/>
                  </a:lnTo>
                  <a:lnTo>
                    <a:pt x="547" y="184"/>
                  </a:lnTo>
                  <a:lnTo>
                    <a:pt x="523" y="202"/>
                  </a:lnTo>
                  <a:lnTo>
                    <a:pt x="0" y="176"/>
                  </a:lnTo>
                  <a:lnTo>
                    <a:pt x="213" y="0"/>
                  </a:lnTo>
                </a:path>
              </a:pathLst>
            </a:custGeom>
            <a:solidFill>
              <a:srgbClr val="00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73" name="Freeform 135"/>
            <p:cNvSpPr>
              <a:spLocks/>
            </p:cNvSpPr>
            <p:nvPr/>
          </p:nvSpPr>
          <p:spPr bwMode="auto">
            <a:xfrm>
              <a:off x="1179637" y="1452985"/>
              <a:ext cx="593725" cy="307975"/>
            </a:xfrm>
            <a:custGeom>
              <a:avLst/>
              <a:gdLst>
                <a:gd name="T0" fmla="*/ 563563 w 374"/>
                <a:gd name="T1" fmla="*/ 306388 h 194"/>
                <a:gd name="T2" fmla="*/ 566738 w 374"/>
                <a:gd name="T3" fmla="*/ 292100 h 194"/>
                <a:gd name="T4" fmla="*/ 4763 w 374"/>
                <a:gd name="T5" fmla="*/ 0 h 194"/>
                <a:gd name="T6" fmla="*/ 0 w 374"/>
                <a:gd name="T7" fmla="*/ 11113 h 194"/>
                <a:gd name="T8" fmla="*/ 563563 w 374"/>
                <a:gd name="T9" fmla="*/ 306388 h 194"/>
                <a:gd name="T10" fmla="*/ 563563 w 374"/>
                <a:gd name="T11" fmla="*/ 292100 h 194"/>
                <a:gd name="T12" fmla="*/ 563563 w 374"/>
                <a:gd name="T13" fmla="*/ 306388 h 194"/>
                <a:gd name="T14" fmla="*/ 592138 w 374"/>
                <a:gd name="T15" fmla="*/ 306388 h 194"/>
                <a:gd name="T16" fmla="*/ 566738 w 374"/>
                <a:gd name="T17" fmla="*/ 292100 h 194"/>
                <a:gd name="T18" fmla="*/ 563563 w 374"/>
                <a:gd name="T19" fmla="*/ 306388 h 1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74" h="194">
                  <a:moveTo>
                    <a:pt x="355" y="193"/>
                  </a:moveTo>
                  <a:lnTo>
                    <a:pt x="357" y="184"/>
                  </a:lnTo>
                  <a:lnTo>
                    <a:pt x="3" y="0"/>
                  </a:lnTo>
                  <a:lnTo>
                    <a:pt x="0" y="7"/>
                  </a:lnTo>
                  <a:lnTo>
                    <a:pt x="355" y="193"/>
                  </a:lnTo>
                  <a:lnTo>
                    <a:pt x="355" y="184"/>
                  </a:lnTo>
                  <a:lnTo>
                    <a:pt x="355" y="193"/>
                  </a:lnTo>
                  <a:lnTo>
                    <a:pt x="373" y="193"/>
                  </a:lnTo>
                  <a:lnTo>
                    <a:pt x="357" y="184"/>
                  </a:lnTo>
                  <a:lnTo>
                    <a:pt x="355" y="193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74" name="Freeform 136"/>
            <p:cNvSpPr>
              <a:spLocks/>
            </p:cNvSpPr>
            <p:nvPr/>
          </p:nvSpPr>
          <p:spPr bwMode="auto">
            <a:xfrm>
              <a:off x="1714625" y="1759372"/>
              <a:ext cx="33338" cy="1588"/>
            </a:xfrm>
            <a:custGeom>
              <a:avLst/>
              <a:gdLst>
                <a:gd name="T0" fmla="*/ 6350 w 21"/>
                <a:gd name="T1" fmla="*/ 0 h 1"/>
                <a:gd name="T2" fmla="*/ 1588 w 21"/>
                <a:gd name="T3" fmla="*/ 0 h 1"/>
                <a:gd name="T4" fmla="*/ 31750 w 21"/>
                <a:gd name="T5" fmla="*/ 0 h 1"/>
                <a:gd name="T6" fmla="*/ 31750 w 21"/>
                <a:gd name="T7" fmla="*/ 0 h 1"/>
                <a:gd name="T8" fmla="*/ 1588 w 21"/>
                <a:gd name="T9" fmla="*/ 0 h 1"/>
                <a:gd name="T10" fmla="*/ 0 w 21"/>
                <a:gd name="T11" fmla="*/ 0 h 1"/>
                <a:gd name="T12" fmla="*/ 1588 w 21"/>
                <a:gd name="T13" fmla="*/ 0 h 1"/>
                <a:gd name="T14" fmla="*/ 0 w 21"/>
                <a:gd name="T15" fmla="*/ 0 h 1"/>
                <a:gd name="T16" fmla="*/ 0 w 21"/>
                <a:gd name="T17" fmla="*/ 0 h 1"/>
                <a:gd name="T18" fmla="*/ 6350 w 21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" h="1">
                  <a:moveTo>
                    <a:pt x="4" y="0"/>
                  </a:moveTo>
                  <a:lnTo>
                    <a:pt x="1" y="0"/>
                  </a:lnTo>
                  <a:lnTo>
                    <a:pt x="2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4" y="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75" name="Freeform 137"/>
            <p:cNvSpPr>
              <a:spLocks/>
            </p:cNvSpPr>
            <p:nvPr/>
          </p:nvSpPr>
          <p:spPr bwMode="auto">
            <a:xfrm>
              <a:off x="1679700" y="1762547"/>
              <a:ext cx="28575" cy="26988"/>
            </a:xfrm>
            <a:custGeom>
              <a:avLst/>
              <a:gdLst>
                <a:gd name="T0" fmla="*/ 0 w 18"/>
                <a:gd name="T1" fmla="*/ 23813 h 17"/>
                <a:gd name="T2" fmla="*/ 3175 w 18"/>
                <a:gd name="T3" fmla="*/ 23813 h 17"/>
                <a:gd name="T4" fmla="*/ 26988 w 18"/>
                <a:gd name="T5" fmla="*/ 4763 h 17"/>
                <a:gd name="T6" fmla="*/ 20638 w 18"/>
                <a:gd name="T7" fmla="*/ 0 h 17"/>
                <a:gd name="T8" fmla="*/ 0 w 18"/>
                <a:gd name="T9" fmla="*/ 15875 h 17"/>
                <a:gd name="T10" fmla="*/ 0 w 18"/>
                <a:gd name="T11" fmla="*/ 15875 h 17"/>
                <a:gd name="T12" fmla="*/ 0 w 18"/>
                <a:gd name="T13" fmla="*/ 23813 h 17"/>
                <a:gd name="T14" fmla="*/ 1588 w 18"/>
                <a:gd name="T15" fmla="*/ 25400 h 17"/>
                <a:gd name="T16" fmla="*/ 3175 w 18"/>
                <a:gd name="T17" fmla="*/ 23813 h 17"/>
                <a:gd name="T18" fmla="*/ 0 w 18"/>
                <a:gd name="T19" fmla="*/ 23813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" h="17">
                  <a:moveTo>
                    <a:pt x="0" y="15"/>
                  </a:moveTo>
                  <a:lnTo>
                    <a:pt x="2" y="15"/>
                  </a:lnTo>
                  <a:lnTo>
                    <a:pt x="17" y="3"/>
                  </a:lnTo>
                  <a:lnTo>
                    <a:pt x="13" y="0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2" y="15"/>
                  </a:lnTo>
                  <a:lnTo>
                    <a:pt x="0" y="15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76" name="Freeform 138"/>
            <p:cNvSpPr>
              <a:spLocks/>
            </p:cNvSpPr>
            <p:nvPr/>
          </p:nvSpPr>
          <p:spPr bwMode="auto">
            <a:xfrm>
              <a:off x="819275" y="1748260"/>
              <a:ext cx="846138" cy="39688"/>
            </a:xfrm>
            <a:custGeom>
              <a:avLst/>
              <a:gdLst>
                <a:gd name="T0" fmla="*/ 12700 w 533"/>
                <a:gd name="T1" fmla="*/ 0 h 25"/>
                <a:gd name="T2" fmla="*/ 15875 w 533"/>
                <a:gd name="T3" fmla="*/ 7938 h 25"/>
                <a:gd name="T4" fmla="*/ 844550 w 533"/>
                <a:gd name="T5" fmla="*/ 38100 h 25"/>
                <a:gd name="T6" fmla="*/ 844550 w 533"/>
                <a:gd name="T7" fmla="*/ 28575 h 25"/>
                <a:gd name="T8" fmla="*/ 15875 w 533"/>
                <a:gd name="T9" fmla="*/ 0 h 25"/>
                <a:gd name="T10" fmla="*/ 20638 w 533"/>
                <a:gd name="T11" fmla="*/ 7938 h 25"/>
                <a:gd name="T12" fmla="*/ 12700 w 533"/>
                <a:gd name="T13" fmla="*/ 0 h 25"/>
                <a:gd name="T14" fmla="*/ 0 w 533"/>
                <a:gd name="T15" fmla="*/ 7938 h 25"/>
                <a:gd name="T16" fmla="*/ 15875 w 533"/>
                <a:gd name="T17" fmla="*/ 7938 h 25"/>
                <a:gd name="T18" fmla="*/ 12700 w 533"/>
                <a:gd name="T19" fmla="*/ 0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33" h="25">
                  <a:moveTo>
                    <a:pt x="8" y="0"/>
                  </a:moveTo>
                  <a:lnTo>
                    <a:pt x="10" y="5"/>
                  </a:lnTo>
                  <a:lnTo>
                    <a:pt x="532" y="24"/>
                  </a:lnTo>
                  <a:lnTo>
                    <a:pt x="532" y="18"/>
                  </a:lnTo>
                  <a:lnTo>
                    <a:pt x="10" y="0"/>
                  </a:lnTo>
                  <a:lnTo>
                    <a:pt x="13" y="5"/>
                  </a:lnTo>
                  <a:lnTo>
                    <a:pt x="8" y="0"/>
                  </a:lnTo>
                  <a:lnTo>
                    <a:pt x="0" y="5"/>
                  </a:lnTo>
                  <a:lnTo>
                    <a:pt x="10" y="5"/>
                  </a:lnTo>
                  <a:lnTo>
                    <a:pt x="8" y="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77" name="Freeform 139"/>
            <p:cNvSpPr>
              <a:spLocks/>
            </p:cNvSpPr>
            <p:nvPr/>
          </p:nvSpPr>
          <p:spPr bwMode="auto">
            <a:xfrm>
              <a:off x="835150" y="1452985"/>
              <a:ext cx="339725" cy="293688"/>
            </a:xfrm>
            <a:custGeom>
              <a:avLst/>
              <a:gdLst>
                <a:gd name="T0" fmla="*/ 334963 w 214"/>
                <a:gd name="T1" fmla="*/ 1588 h 185"/>
                <a:gd name="T2" fmla="*/ 327025 w 214"/>
                <a:gd name="T3" fmla="*/ 1588 h 185"/>
                <a:gd name="T4" fmla="*/ 0 w 214"/>
                <a:gd name="T5" fmla="*/ 279400 h 185"/>
                <a:gd name="T6" fmla="*/ 6350 w 214"/>
                <a:gd name="T7" fmla="*/ 292100 h 185"/>
                <a:gd name="T8" fmla="*/ 338138 w 214"/>
                <a:gd name="T9" fmla="*/ 12700 h 185"/>
                <a:gd name="T10" fmla="*/ 330200 w 214"/>
                <a:gd name="T11" fmla="*/ 12700 h 185"/>
                <a:gd name="T12" fmla="*/ 334963 w 214"/>
                <a:gd name="T13" fmla="*/ 1588 h 185"/>
                <a:gd name="T14" fmla="*/ 333375 w 214"/>
                <a:gd name="T15" fmla="*/ 0 h 185"/>
                <a:gd name="T16" fmla="*/ 327025 w 214"/>
                <a:gd name="T17" fmla="*/ 1588 h 185"/>
                <a:gd name="T18" fmla="*/ 334963 w 214"/>
                <a:gd name="T19" fmla="*/ 1588 h 1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4" h="185">
                  <a:moveTo>
                    <a:pt x="211" y="1"/>
                  </a:moveTo>
                  <a:lnTo>
                    <a:pt x="206" y="1"/>
                  </a:lnTo>
                  <a:lnTo>
                    <a:pt x="0" y="176"/>
                  </a:lnTo>
                  <a:lnTo>
                    <a:pt x="4" y="184"/>
                  </a:lnTo>
                  <a:lnTo>
                    <a:pt x="213" y="8"/>
                  </a:lnTo>
                  <a:lnTo>
                    <a:pt x="208" y="8"/>
                  </a:lnTo>
                  <a:lnTo>
                    <a:pt x="211" y="1"/>
                  </a:lnTo>
                  <a:lnTo>
                    <a:pt x="210" y="0"/>
                  </a:lnTo>
                  <a:lnTo>
                    <a:pt x="206" y="1"/>
                  </a:lnTo>
                  <a:lnTo>
                    <a:pt x="211" y="1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78" name="Freeform 140"/>
            <p:cNvSpPr>
              <a:spLocks/>
            </p:cNvSpPr>
            <p:nvPr/>
          </p:nvSpPr>
          <p:spPr bwMode="auto">
            <a:xfrm>
              <a:off x="1106612" y="2213397"/>
              <a:ext cx="211138" cy="46038"/>
            </a:xfrm>
            <a:custGeom>
              <a:avLst/>
              <a:gdLst>
                <a:gd name="T0" fmla="*/ 206375 w 133"/>
                <a:gd name="T1" fmla="*/ 38100 h 29"/>
                <a:gd name="T2" fmla="*/ 209550 w 133"/>
                <a:gd name="T3" fmla="*/ 34925 h 29"/>
                <a:gd name="T4" fmla="*/ 3175 w 133"/>
                <a:gd name="T5" fmla="*/ 0 h 29"/>
                <a:gd name="T6" fmla="*/ 0 w 133"/>
                <a:gd name="T7" fmla="*/ 7938 h 29"/>
                <a:gd name="T8" fmla="*/ 206375 w 133"/>
                <a:gd name="T9" fmla="*/ 44450 h 29"/>
                <a:gd name="T10" fmla="*/ 206375 w 133"/>
                <a:gd name="T11" fmla="*/ 38100 h 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3" h="29">
                  <a:moveTo>
                    <a:pt x="130" y="24"/>
                  </a:moveTo>
                  <a:lnTo>
                    <a:pt x="132" y="22"/>
                  </a:lnTo>
                  <a:lnTo>
                    <a:pt x="2" y="0"/>
                  </a:lnTo>
                  <a:lnTo>
                    <a:pt x="0" y="5"/>
                  </a:lnTo>
                  <a:lnTo>
                    <a:pt x="130" y="28"/>
                  </a:lnTo>
                  <a:lnTo>
                    <a:pt x="130" y="24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79" name="Freeform 141"/>
            <p:cNvSpPr>
              <a:spLocks/>
            </p:cNvSpPr>
            <p:nvPr/>
          </p:nvSpPr>
          <p:spPr bwMode="auto">
            <a:xfrm>
              <a:off x="1052637" y="2221335"/>
              <a:ext cx="334963" cy="542925"/>
            </a:xfrm>
            <a:custGeom>
              <a:avLst/>
              <a:gdLst>
                <a:gd name="T0" fmla="*/ 49213 w 211"/>
                <a:gd name="T1" fmla="*/ 0 h 342"/>
                <a:gd name="T2" fmla="*/ 257175 w 211"/>
                <a:gd name="T3" fmla="*/ 36513 h 342"/>
                <a:gd name="T4" fmla="*/ 333375 w 211"/>
                <a:gd name="T5" fmla="*/ 273050 h 342"/>
                <a:gd name="T6" fmla="*/ 130175 w 211"/>
                <a:gd name="T7" fmla="*/ 541338 h 342"/>
                <a:gd name="T8" fmla="*/ 0 w 211"/>
                <a:gd name="T9" fmla="*/ 92075 h 342"/>
                <a:gd name="T10" fmla="*/ 49213 w 211"/>
                <a:gd name="T11" fmla="*/ 0 h 3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1" h="342">
                  <a:moveTo>
                    <a:pt x="31" y="0"/>
                  </a:moveTo>
                  <a:lnTo>
                    <a:pt x="162" y="23"/>
                  </a:lnTo>
                  <a:lnTo>
                    <a:pt x="210" y="172"/>
                  </a:lnTo>
                  <a:lnTo>
                    <a:pt x="82" y="341"/>
                  </a:lnTo>
                  <a:lnTo>
                    <a:pt x="0" y="58"/>
                  </a:lnTo>
                  <a:lnTo>
                    <a:pt x="31" y="0"/>
                  </a:lnTo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80" name="Freeform 142"/>
            <p:cNvSpPr>
              <a:spLocks/>
            </p:cNvSpPr>
            <p:nvPr/>
          </p:nvSpPr>
          <p:spPr bwMode="auto">
            <a:xfrm>
              <a:off x="1106612" y="2214985"/>
              <a:ext cx="209550" cy="38100"/>
            </a:xfrm>
            <a:custGeom>
              <a:avLst/>
              <a:gdLst>
                <a:gd name="T0" fmla="*/ 207963 w 132"/>
                <a:gd name="T1" fmla="*/ 30163 h 24"/>
                <a:gd name="T2" fmla="*/ 203200 w 132"/>
                <a:gd name="T3" fmla="*/ 26988 h 24"/>
                <a:gd name="T4" fmla="*/ 0 w 132"/>
                <a:gd name="T5" fmla="*/ 0 h 24"/>
                <a:gd name="T6" fmla="*/ 0 w 132"/>
                <a:gd name="T7" fmla="*/ 7938 h 24"/>
                <a:gd name="T8" fmla="*/ 200025 w 132"/>
                <a:gd name="T9" fmla="*/ 36513 h 24"/>
                <a:gd name="T10" fmla="*/ 195263 w 132"/>
                <a:gd name="T11" fmla="*/ 34925 h 24"/>
                <a:gd name="T12" fmla="*/ 207963 w 132"/>
                <a:gd name="T13" fmla="*/ 30163 h 24"/>
                <a:gd name="T14" fmla="*/ 207963 w 132"/>
                <a:gd name="T15" fmla="*/ 26988 h 24"/>
                <a:gd name="T16" fmla="*/ 203200 w 132"/>
                <a:gd name="T17" fmla="*/ 26988 h 24"/>
                <a:gd name="T18" fmla="*/ 207963 w 132"/>
                <a:gd name="T19" fmla="*/ 30163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2" h="24">
                  <a:moveTo>
                    <a:pt x="131" y="19"/>
                  </a:moveTo>
                  <a:lnTo>
                    <a:pt x="128" y="17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6" y="23"/>
                  </a:lnTo>
                  <a:lnTo>
                    <a:pt x="123" y="22"/>
                  </a:lnTo>
                  <a:lnTo>
                    <a:pt x="131" y="19"/>
                  </a:lnTo>
                  <a:lnTo>
                    <a:pt x="131" y="17"/>
                  </a:lnTo>
                  <a:lnTo>
                    <a:pt x="128" y="17"/>
                  </a:lnTo>
                  <a:lnTo>
                    <a:pt x="131" y="19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81" name="Freeform 143"/>
            <p:cNvSpPr>
              <a:spLocks/>
            </p:cNvSpPr>
            <p:nvPr/>
          </p:nvSpPr>
          <p:spPr bwMode="auto">
            <a:xfrm>
              <a:off x="1314575" y="2257847"/>
              <a:ext cx="79375" cy="236538"/>
            </a:xfrm>
            <a:custGeom>
              <a:avLst/>
              <a:gdLst>
                <a:gd name="T0" fmla="*/ 76200 w 50"/>
                <a:gd name="T1" fmla="*/ 234950 h 149"/>
                <a:gd name="T2" fmla="*/ 76200 w 50"/>
                <a:gd name="T3" fmla="*/ 230188 h 149"/>
                <a:gd name="T4" fmla="*/ 9525 w 50"/>
                <a:gd name="T5" fmla="*/ 0 h 149"/>
                <a:gd name="T6" fmla="*/ 0 w 50"/>
                <a:gd name="T7" fmla="*/ 3175 h 149"/>
                <a:gd name="T8" fmla="*/ 63500 w 50"/>
                <a:gd name="T9" fmla="*/ 231775 h 149"/>
                <a:gd name="T10" fmla="*/ 66675 w 50"/>
                <a:gd name="T11" fmla="*/ 227013 h 149"/>
                <a:gd name="T12" fmla="*/ 76200 w 50"/>
                <a:gd name="T13" fmla="*/ 234950 h 149"/>
                <a:gd name="T14" fmla="*/ 77788 w 50"/>
                <a:gd name="T15" fmla="*/ 231775 h 149"/>
                <a:gd name="T16" fmla="*/ 76200 w 50"/>
                <a:gd name="T17" fmla="*/ 230188 h 149"/>
                <a:gd name="T18" fmla="*/ 76200 w 50"/>
                <a:gd name="T19" fmla="*/ 234950 h 1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0" h="149">
                  <a:moveTo>
                    <a:pt x="48" y="148"/>
                  </a:moveTo>
                  <a:lnTo>
                    <a:pt x="48" y="145"/>
                  </a:lnTo>
                  <a:lnTo>
                    <a:pt x="6" y="0"/>
                  </a:lnTo>
                  <a:lnTo>
                    <a:pt x="0" y="2"/>
                  </a:lnTo>
                  <a:lnTo>
                    <a:pt x="40" y="146"/>
                  </a:lnTo>
                  <a:lnTo>
                    <a:pt x="42" y="143"/>
                  </a:lnTo>
                  <a:lnTo>
                    <a:pt x="48" y="148"/>
                  </a:lnTo>
                  <a:lnTo>
                    <a:pt x="49" y="146"/>
                  </a:lnTo>
                  <a:lnTo>
                    <a:pt x="48" y="145"/>
                  </a:lnTo>
                  <a:lnTo>
                    <a:pt x="48" y="148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82" name="Freeform 144"/>
            <p:cNvSpPr>
              <a:spLocks/>
            </p:cNvSpPr>
            <p:nvPr/>
          </p:nvSpPr>
          <p:spPr bwMode="auto">
            <a:xfrm>
              <a:off x="1181225" y="2499147"/>
              <a:ext cx="207963" cy="277813"/>
            </a:xfrm>
            <a:custGeom>
              <a:avLst/>
              <a:gdLst>
                <a:gd name="T0" fmla="*/ 0 w 131"/>
                <a:gd name="T1" fmla="*/ 263525 h 175"/>
                <a:gd name="T2" fmla="*/ 11113 w 131"/>
                <a:gd name="T3" fmla="*/ 266700 h 175"/>
                <a:gd name="T4" fmla="*/ 206375 w 131"/>
                <a:gd name="T5" fmla="*/ 6350 h 175"/>
                <a:gd name="T6" fmla="*/ 195263 w 131"/>
                <a:gd name="T7" fmla="*/ 0 h 175"/>
                <a:gd name="T8" fmla="*/ 0 w 131"/>
                <a:gd name="T9" fmla="*/ 258763 h 175"/>
                <a:gd name="T10" fmla="*/ 11113 w 131"/>
                <a:gd name="T11" fmla="*/ 258763 h 175"/>
                <a:gd name="T12" fmla="*/ 0 w 131"/>
                <a:gd name="T13" fmla="*/ 263525 h 175"/>
                <a:gd name="T14" fmla="*/ 1588 w 131"/>
                <a:gd name="T15" fmla="*/ 276225 h 175"/>
                <a:gd name="T16" fmla="*/ 11113 w 131"/>
                <a:gd name="T17" fmla="*/ 266700 h 175"/>
                <a:gd name="T18" fmla="*/ 0 w 131"/>
                <a:gd name="T19" fmla="*/ 263525 h 1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" h="175">
                  <a:moveTo>
                    <a:pt x="0" y="166"/>
                  </a:moveTo>
                  <a:lnTo>
                    <a:pt x="7" y="168"/>
                  </a:lnTo>
                  <a:lnTo>
                    <a:pt x="130" y="4"/>
                  </a:lnTo>
                  <a:lnTo>
                    <a:pt x="123" y="0"/>
                  </a:lnTo>
                  <a:lnTo>
                    <a:pt x="0" y="163"/>
                  </a:lnTo>
                  <a:lnTo>
                    <a:pt x="7" y="163"/>
                  </a:lnTo>
                  <a:lnTo>
                    <a:pt x="0" y="166"/>
                  </a:lnTo>
                  <a:lnTo>
                    <a:pt x="1" y="174"/>
                  </a:lnTo>
                  <a:lnTo>
                    <a:pt x="7" y="168"/>
                  </a:lnTo>
                  <a:lnTo>
                    <a:pt x="0" y="166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83" name="Freeform 145"/>
            <p:cNvSpPr>
              <a:spLocks/>
            </p:cNvSpPr>
            <p:nvPr/>
          </p:nvSpPr>
          <p:spPr bwMode="auto">
            <a:xfrm>
              <a:off x="1044700" y="2314997"/>
              <a:ext cx="138113" cy="450850"/>
            </a:xfrm>
            <a:custGeom>
              <a:avLst/>
              <a:gdLst>
                <a:gd name="T0" fmla="*/ 0 w 87"/>
                <a:gd name="T1" fmla="*/ 0 h 284"/>
                <a:gd name="T2" fmla="*/ 0 w 87"/>
                <a:gd name="T3" fmla="*/ 1588 h 284"/>
                <a:gd name="T4" fmla="*/ 123825 w 87"/>
                <a:gd name="T5" fmla="*/ 449263 h 284"/>
                <a:gd name="T6" fmla="*/ 136525 w 87"/>
                <a:gd name="T7" fmla="*/ 444500 h 284"/>
                <a:gd name="T8" fmla="*/ 11113 w 87"/>
                <a:gd name="T9" fmla="*/ 0 h 284"/>
                <a:gd name="T10" fmla="*/ 11113 w 87"/>
                <a:gd name="T11" fmla="*/ 3175 h 284"/>
                <a:gd name="T12" fmla="*/ 0 w 87"/>
                <a:gd name="T13" fmla="*/ 0 h 284"/>
                <a:gd name="T14" fmla="*/ 0 w 87"/>
                <a:gd name="T15" fmla="*/ 1588 h 284"/>
                <a:gd name="T16" fmla="*/ 0 w 87"/>
                <a:gd name="T17" fmla="*/ 0 h 2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7" h="284">
                  <a:moveTo>
                    <a:pt x="0" y="0"/>
                  </a:moveTo>
                  <a:lnTo>
                    <a:pt x="0" y="1"/>
                  </a:lnTo>
                  <a:lnTo>
                    <a:pt x="78" y="283"/>
                  </a:lnTo>
                  <a:lnTo>
                    <a:pt x="86" y="280"/>
                  </a:lnTo>
                  <a:lnTo>
                    <a:pt x="7" y="0"/>
                  </a:lnTo>
                  <a:lnTo>
                    <a:pt x="7" y="2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84" name="Freeform 146"/>
            <p:cNvSpPr>
              <a:spLocks/>
            </p:cNvSpPr>
            <p:nvPr/>
          </p:nvSpPr>
          <p:spPr bwMode="auto">
            <a:xfrm>
              <a:off x="1044700" y="2213397"/>
              <a:ext cx="52388" cy="95250"/>
            </a:xfrm>
            <a:custGeom>
              <a:avLst/>
              <a:gdLst>
                <a:gd name="T0" fmla="*/ 44450 w 33"/>
                <a:gd name="T1" fmla="*/ 0 h 60"/>
                <a:gd name="T2" fmla="*/ 39688 w 33"/>
                <a:gd name="T3" fmla="*/ 3175 h 60"/>
                <a:gd name="T4" fmla="*/ 0 w 33"/>
                <a:gd name="T5" fmla="*/ 88900 h 60"/>
                <a:gd name="T6" fmla="*/ 9525 w 33"/>
                <a:gd name="T7" fmla="*/ 93663 h 60"/>
                <a:gd name="T8" fmla="*/ 50800 w 33"/>
                <a:gd name="T9" fmla="*/ 9525 h 60"/>
                <a:gd name="T10" fmla="*/ 44450 w 33"/>
                <a:gd name="T11" fmla="*/ 12700 h 60"/>
                <a:gd name="T12" fmla="*/ 44450 w 33"/>
                <a:gd name="T13" fmla="*/ 0 h 60"/>
                <a:gd name="T14" fmla="*/ 42863 w 33"/>
                <a:gd name="T15" fmla="*/ 0 h 60"/>
                <a:gd name="T16" fmla="*/ 39688 w 33"/>
                <a:gd name="T17" fmla="*/ 3175 h 60"/>
                <a:gd name="T18" fmla="*/ 44450 w 33"/>
                <a:gd name="T19" fmla="*/ 0 h 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" h="60">
                  <a:moveTo>
                    <a:pt x="28" y="0"/>
                  </a:moveTo>
                  <a:lnTo>
                    <a:pt x="25" y="2"/>
                  </a:lnTo>
                  <a:lnTo>
                    <a:pt x="0" y="56"/>
                  </a:lnTo>
                  <a:lnTo>
                    <a:pt x="6" y="59"/>
                  </a:lnTo>
                  <a:lnTo>
                    <a:pt x="32" y="6"/>
                  </a:lnTo>
                  <a:lnTo>
                    <a:pt x="28" y="8"/>
                  </a:lnTo>
                  <a:lnTo>
                    <a:pt x="28" y="0"/>
                  </a:lnTo>
                  <a:lnTo>
                    <a:pt x="27" y="0"/>
                  </a:lnTo>
                  <a:lnTo>
                    <a:pt x="25" y="2"/>
                  </a:lnTo>
                  <a:lnTo>
                    <a:pt x="28" y="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85" name="Freeform 147"/>
            <p:cNvSpPr>
              <a:spLocks/>
            </p:cNvSpPr>
            <p:nvPr/>
          </p:nvSpPr>
          <p:spPr bwMode="auto">
            <a:xfrm>
              <a:off x="708150" y="2638847"/>
              <a:ext cx="466725" cy="457200"/>
            </a:xfrm>
            <a:custGeom>
              <a:avLst/>
              <a:gdLst>
                <a:gd name="T0" fmla="*/ 0 w 294"/>
                <a:gd name="T1" fmla="*/ 382588 h 288"/>
                <a:gd name="T2" fmla="*/ 241300 w 294"/>
                <a:gd name="T3" fmla="*/ 455613 h 288"/>
                <a:gd name="T4" fmla="*/ 465138 w 294"/>
                <a:gd name="T5" fmla="*/ 136525 h 288"/>
                <a:gd name="T6" fmla="*/ 422275 w 294"/>
                <a:gd name="T7" fmla="*/ 0 h 288"/>
                <a:gd name="T8" fmla="*/ 173038 w 294"/>
                <a:gd name="T9" fmla="*/ 22225 h 288"/>
                <a:gd name="T10" fmla="*/ 0 w 294"/>
                <a:gd name="T11" fmla="*/ 382588 h 2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4" h="288">
                  <a:moveTo>
                    <a:pt x="0" y="241"/>
                  </a:moveTo>
                  <a:lnTo>
                    <a:pt x="152" y="287"/>
                  </a:lnTo>
                  <a:lnTo>
                    <a:pt x="293" y="86"/>
                  </a:lnTo>
                  <a:lnTo>
                    <a:pt x="266" y="0"/>
                  </a:lnTo>
                  <a:lnTo>
                    <a:pt x="109" y="14"/>
                  </a:lnTo>
                  <a:lnTo>
                    <a:pt x="0" y="241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86" name="Freeform 148"/>
            <p:cNvSpPr>
              <a:spLocks/>
            </p:cNvSpPr>
            <p:nvPr/>
          </p:nvSpPr>
          <p:spPr bwMode="auto">
            <a:xfrm>
              <a:off x="703387" y="3029372"/>
              <a:ext cx="246063" cy="73025"/>
            </a:xfrm>
            <a:custGeom>
              <a:avLst/>
              <a:gdLst>
                <a:gd name="T0" fmla="*/ 233363 w 155"/>
                <a:gd name="T1" fmla="*/ 60325 h 46"/>
                <a:gd name="T2" fmla="*/ 239713 w 155"/>
                <a:gd name="T3" fmla="*/ 58738 h 46"/>
                <a:gd name="T4" fmla="*/ 3175 w 155"/>
                <a:gd name="T5" fmla="*/ 0 h 46"/>
                <a:gd name="T6" fmla="*/ 0 w 155"/>
                <a:gd name="T7" fmla="*/ 9525 h 46"/>
                <a:gd name="T8" fmla="*/ 236538 w 155"/>
                <a:gd name="T9" fmla="*/ 71438 h 46"/>
                <a:gd name="T10" fmla="*/ 244475 w 155"/>
                <a:gd name="T11" fmla="*/ 66675 h 46"/>
                <a:gd name="T12" fmla="*/ 236538 w 155"/>
                <a:gd name="T13" fmla="*/ 71438 h 46"/>
                <a:gd name="T14" fmla="*/ 241300 w 155"/>
                <a:gd name="T15" fmla="*/ 71438 h 46"/>
                <a:gd name="T16" fmla="*/ 244475 w 155"/>
                <a:gd name="T17" fmla="*/ 66675 h 46"/>
                <a:gd name="T18" fmla="*/ 233363 w 155"/>
                <a:gd name="T19" fmla="*/ 60325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5" h="46">
                  <a:moveTo>
                    <a:pt x="147" y="38"/>
                  </a:moveTo>
                  <a:lnTo>
                    <a:pt x="151" y="37"/>
                  </a:lnTo>
                  <a:lnTo>
                    <a:pt x="2" y="0"/>
                  </a:lnTo>
                  <a:lnTo>
                    <a:pt x="0" y="6"/>
                  </a:lnTo>
                  <a:lnTo>
                    <a:pt x="149" y="45"/>
                  </a:lnTo>
                  <a:lnTo>
                    <a:pt x="154" y="42"/>
                  </a:lnTo>
                  <a:lnTo>
                    <a:pt x="149" y="45"/>
                  </a:lnTo>
                  <a:lnTo>
                    <a:pt x="152" y="45"/>
                  </a:lnTo>
                  <a:lnTo>
                    <a:pt x="154" y="42"/>
                  </a:lnTo>
                  <a:lnTo>
                    <a:pt x="147" y="38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87" name="Freeform 149"/>
            <p:cNvSpPr>
              <a:spLocks/>
            </p:cNvSpPr>
            <p:nvPr/>
          </p:nvSpPr>
          <p:spPr bwMode="auto">
            <a:xfrm>
              <a:off x="952625" y="2778547"/>
              <a:ext cx="230188" cy="317500"/>
            </a:xfrm>
            <a:custGeom>
              <a:avLst/>
              <a:gdLst>
                <a:gd name="T0" fmla="*/ 215900 w 145"/>
                <a:gd name="T1" fmla="*/ 3175 h 200"/>
                <a:gd name="T2" fmla="*/ 215900 w 145"/>
                <a:gd name="T3" fmla="*/ 0 h 200"/>
                <a:gd name="T4" fmla="*/ 0 w 145"/>
                <a:gd name="T5" fmla="*/ 307975 h 200"/>
                <a:gd name="T6" fmla="*/ 9525 w 145"/>
                <a:gd name="T7" fmla="*/ 315913 h 200"/>
                <a:gd name="T8" fmla="*/ 228600 w 145"/>
                <a:gd name="T9" fmla="*/ 6350 h 200"/>
                <a:gd name="T10" fmla="*/ 228600 w 145"/>
                <a:gd name="T11" fmla="*/ 1588 h 200"/>
                <a:gd name="T12" fmla="*/ 228600 w 145"/>
                <a:gd name="T13" fmla="*/ 6350 h 200"/>
                <a:gd name="T14" fmla="*/ 228600 w 145"/>
                <a:gd name="T15" fmla="*/ 3175 h 200"/>
                <a:gd name="T16" fmla="*/ 228600 w 145"/>
                <a:gd name="T17" fmla="*/ 1588 h 200"/>
                <a:gd name="T18" fmla="*/ 215900 w 145"/>
                <a:gd name="T19" fmla="*/ 3175 h 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5" h="200">
                  <a:moveTo>
                    <a:pt x="136" y="2"/>
                  </a:moveTo>
                  <a:lnTo>
                    <a:pt x="136" y="0"/>
                  </a:lnTo>
                  <a:lnTo>
                    <a:pt x="0" y="194"/>
                  </a:lnTo>
                  <a:lnTo>
                    <a:pt x="6" y="199"/>
                  </a:lnTo>
                  <a:lnTo>
                    <a:pt x="144" y="4"/>
                  </a:lnTo>
                  <a:lnTo>
                    <a:pt x="144" y="1"/>
                  </a:lnTo>
                  <a:lnTo>
                    <a:pt x="144" y="4"/>
                  </a:lnTo>
                  <a:lnTo>
                    <a:pt x="144" y="2"/>
                  </a:lnTo>
                  <a:lnTo>
                    <a:pt x="144" y="1"/>
                  </a:lnTo>
                  <a:lnTo>
                    <a:pt x="136" y="2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88" name="Freeform 150"/>
            <p:cNvSpPr>
              <a:spLocks/>
            </p:cNvSpPr>
            <p:nvPr/>
          </p:nvSpPr>
          <p:spPr bwMode="auto">
            <a:xfrm>
              <a:off x="1138362" y="2632497"/>
              <a:ext cx="44450" cy="138113"/>
            </a:xfrm>
            <a:custGeom>
              <a:avLst/>
              <a:gdLst>
                <a:gd name="T0" fmla="*/ 4763 w 28"/>
                <a:gd name="T1" fmla="*/ 12700 h 87"/>
                <a:gd name="T2" fmla="*/ 0 w 28"/>
                <a:gd name="T3" fmla="*/ 7938 h 87"/>
                <a:gd name="T4" fmla="*/ 31750 w 28"/>
                <a:gd name="T5" fmla="*/ 136525 h 87"/>
                <a:gd name="T6" fmla="*/ 42863 w 28"/>
                <a:gd name="T7" fmla="*/ 134938 h 87"/>
                <a:gd name="T8" fmla="*/ 9525 w 28"/>
                <a:gd name="T9" fmla="*/ 4763 h 87"/>
                <a:gd name="T10" fmla="*/ 3175 w 28"/>
                <a:gd name="T11" fmla="*/ 0 h 87"/>
                <a:gd name="T12" fmla="*/ 9525 w 28"/>
                <a:gd name="T13" fmla="*/ 4763 h 87"/>
                <a:gd name="T14" fmla="*/ 6350 w 28"/>
                <a:gd name="T15" fmla="*/ 0 h 87"/>
                <a:gd name="T16" fmla="*/ 3175 w 28"/>
                <a:gd name="T17" fmla="*/ 0 h 87"/>
                <a:gd name="T18" fmla="*/ 4763 w 28"/>
                <a:gd name="T19" fmla="*/ 12700 h 8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8" h="87">
                  <a:moveTo>
                    <a:pt x="3" y="8"/>
                  </a:moveTo>
                  <a:lnTo>
                    <a:pt x="0" y="5"/>
                  </a:lnTo>
                  <a:lnTo>
                    <a:pt x="20" y="86"/>
                  </a:lnTo>
                  <a:lnTo>
                    <a:pt x="27" y="85"/>
                  </a:lnTo>
                  <a:lnTo>
                    <a:pt x="6" y="3"/>
                  </a:lnTo>
                  <a:lnTo>
                    <a:pt x="2" y="0"/>
                  </a:lnTo>
                  <a:lnTo>
                    <a:pt x="6" y="3"/>
                  </a:lnTo>
                  <a:lnTo>
                    <a:pt x="4" y="0"/>
                  </a:lnTo>
                  <a:lnTo>
                    <a:pt x="2" y="0"/>
                  </a:lnTo>
                  <a:lnTo>
                    <a:pt x="3" y="8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89" name="Freeform 151"/>
            <p:cNvSpPr>
              <a:spLocks/>
            </p:cNvSpPr>
            <p:nvPr/>
          </p:nvSpPr>
          <p:spPr bwMode="auto">
            <a:xfrm>
              <a:off x="881187" y="2634085"/>
              <a:ext cx="249238" cy="26988"/>
            </a:xfrm>
            <a:custGeom>
              <a:avLst/>
              <a:gdLst>
                <a:gd name="T0" fmla="*/ 12700 w 157"/>
                <a:gd name="T1" fmla="*/ 22225 h 17"/>
                <a:gd name="T2" fmla="*/ 6350 w 157"/>
                <a:gd name="T3" fmla="*/ 25400 h 17"/>
                <a:gd name="T4" fmla="*/ 247650 w 157"/>
                <a:gd name="T5" fmla="*/ 7938 h 17"/>
                <a:gd name="T6" fmla="*/ 244475 w 157"/>
                <a:gd name="T7" fmla="*/ 0 h 17"/>
                <a:gd name="T8" fmla="*/ 3175 w 157"/>
                <a:gd name="T9" fmla="*/ 15875 h 17"/>
                <a:gd name="T10" fmla="*/ 0 w 157"/>
                <a:gd name="T11" fmla="*/ 17463 h 17"/>
                <a:gd name="T12" fmla="*/ 3175 w 157"/>
                <a:gd name="T13" fmla="*/ 15875 h 17"/>
                <a:gd name="T14" fmla="*/ 1588 w 157"/>
                <a:gd name="T15" fmla="*/ 15875 h 17"/>
                <a:gd name="T16" fmla="*/ 0 w 157"/>
                <a:gd name="T17" fmla="*/ 17463 h 17"/>
                <a:gd name="T18" fmla="*/ 12700 w 157"/>
                <a:gd name="T19" fmla="*/ 22225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7" h="17">
                  <a:moveTo>
                    <a:pt x="8" y="14"/>
                  </a:moveTo>
                  <a:lnTo>
                    <a:pt x="4" y="16"/>
                  </a:lnTo>
                  <a:lnTo>
                    <a:pt x="156" y="5"/>
                  </a:lnTo>
                  <a:lnTo>
                    <a:pt x="154" y="0"/>
                  </a:lnTo>
                  <a:lnTo>
                    <a:pt x="2" y="10"/>
                  </a:lnTo>
                  <a:lnTo>
                    <a:pt x="0" y="11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8" y="14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90" name="Freeform 152"/>
            <p:cNvSpPr>
              <a:spLocks/>
            </p:cNvSpPr>
            <p:nvPr/>
          </p:nvSpPr>
          <p:spPr bwMode="auto">
            <a:xfrm>
              <a:off x="700212" y="2659485"/>
              <a:ext cx="180975" cy="368300"/>
            </a:xfrm>
            <a:custGeom>
              <a:avLst/>
              <a:gdLst>
                <a:gd name="T0" fmla="*/ 9525 w 114"/>
                <a:gd name="T1" fmla="*/ 354013 h 232"/>
                <a:gd name="T2" fmla="*/ 14288 w 114"/>
                <a:gd name="T3" fmla="*/ 363538 h 232"/>
                <a:gd name="T4" fmla="*/ 179388 w 114"/>
                <a:gd name="T5" fmla="*/ 6350 h 232"/>
                <a:gd name="T6" fmla="*/ 166688 w 114"/>
                <a:gd name="T7" fmla="*/ 0 h 232"/>
                <a:gd name="T8" fmla="*/ 1588 w 114"/>
                <a:gd name="T9" fmla="*/ 357188 h 232"/>
                <a:gd name="T10" fmla="*/ 3175 w 114"/>
                <a:gd name="T11" fmla="*/ 366713 h 232"/>
                <a:gd name="T12" fmla="*/ 1588 w 114"/>
                <a:gd name="T13" fmla="*/ 357188 h 232"/>
                <a:gd name="T14" fmla="*/ 0 w 114"/>
                <a:gd name="T15" fmla="*/ 363538 h 232"/>
                <a:gd name="T16" fmla="*/ 3175 w 114"/>
                <a:gd name="T17" fmla="*/ 366713 h 232"/>
                <a:gd name="T18" fmla="*/ 9525 w 114"/>
                <a:gd name="T19" fmla="*/ 354013 h 2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4" h="232">
                  <a:moveTo>
                    <a:pt x="6" y="223"/>
                  </a:moveTo>
                  <a:lnTo>
                    <a:pt x="9" y="229"/>
                  </a:lnTo>
                  <a:lnTo>
                    <a:pt x="113" y="4"/>
                  </a:lnTo>
                  <a:lnTo>
                    <a:pt x="105" y="0"/>
                  </a:lnTo>
                  <a:lnTo>
                    <a:pt x="1" y="225"/>
                  </a:lnTo>
                  <a:lnTo>
                    <a:pt x="2" y="231"/>
                  </a:lnTo>
                  <a:lnTo>
                    <a:pt x="1" y="225"/>
                  </a:lnTo>
                  <a:lnTo>
                    <a:pt x="0" y="229"/>
                  </a:lnTo>
                  <a:lnTo>
                    <a:pt x="2" y="231"/>
                  </a:lnTo>
                  <a:lnTo>
                    <a:pt x="6" y="223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91" name="Freeform 153"/>
            <p:cNvSpPr>
              <a:spLocks/>
            </p:cNvSpPr>
            <p:nvPr/>
          </p:nvSpPr>
          <p:spPr bwMode="auto">
            <a:xfrm>
              <a:off x="889125" y="2473747"/>
              <a:ext cx="241300" cy="176213"/>
            </a:xfrm>
            <a:custGeom>
              <a:avLst/>
              <a:gdLst>
                <a:gd name="T0" fmla="*/ 100013 w 152"/>
                <a:gd name="T1" fmla="*/ 0 h 111"/>
                <a:gd name="T2" fmla="*/ 198438 w 152"/>
                <a:gd name="T3" fmla="*/ 15875 h 111"/>
                <a:gd name="T4" fmla="*/ 239713 w 152"/>
                <a:gd name="T5" fmla="*/ 157163 h 111"/>
                <a:gd name="T6" fmla="*/ 0 w 152"/>
                <a:gd name="T7" fmla="*/ 174625 h 111"/>
                <a:gd name="T8" fmla="*/ 100013 w 152"/>
                <a:gd name="T9" fmla="*/ 0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2" h="111">
                  <a:moveTo>
                    <a:pt x="63" y="0"/>
                  </a:moveTo>
                  <a:lnTo>
                    <a:pt x="125" y="10"/>
                  </a:lnTo>
                  <a:lnTo>
                    <a:pt x="151" y="99"/>
                  </a:lnTo>
                  <a:lnTo>
                    <a:pt x="0" y="110"/>
                  </a:lnTo>
                  <a:lnTo>
                    <a:pt x="63" y="0"/>
                  </a:lnTo>
                </a:path>
              </a:pathLst>
            </a:custGeom>
            <a:solidFill>
              <a:srgbClr val="99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92" name="Freeform 154"/>
            <p:cNvSpPr>
              <a:spLocks/>
            </p:cNvSpPr>
            <p:nvPr/>
          </p:nvSpPr>
          <p:spPr bwMode="auto">
            <a:xfrm>
              <a:off x="995487" y="2465810"/>
              <a:ext cx="98425" cy="26988"/>
            </a:xfrm>
            <a:custGeom>
              <a:avLst/>
              <a:gdLst>
                <a:gd name="T0" fmla="*/ 96838 w 62"/>
                <a:gd name="T1" fmla="*/ 19050 h 17"/>
                <a:gd name="T2" fmla="*/ 92075 w 62"/>
                <a:gd name="T3" fmla="*/ 14288 h 17"/>
                <a:gd name="T4" fmla="*/ 1588 w 62"/>
                <a:gd name="T5" fmla="*/ 0 h 17"/>
                <a:gd name="T6" fmla="*/ 0 w 62"/>
                <a:gd name="T7" fmla="*/ 9525 h 17"/>
                <a:gd name="T8" fmla="*/ 88900 w 62"/>
                <a:gd name="T9" fmla="*/ 25400 h 17"/>
                <a:gd name="T10" fmla="*/ 84138 w 62"/>
                <a:gd name="T11" fmla="*/ 19050 h 17"/>
                <a:gd name="T12" fmla="*/ 96838 w 62"/>
                <a:gd name="T13" fmla="*/ 19050 h 17"/>
                <a:gd name="T14" fmla="*/ 96838 w 62"/>
                <a:gd name="T15" fmla="*/ 14288 h 17"/>
                <a:gd name="T16" fmla="*/ 92075 w 62"/>
                <a:gd name="T17" fmla="*/ 14288 h 17"/>
                <a:gd name="T18" fmla="*/ 96838 w 62"/>
                <a:gd name="T19" fmla="*/ 1905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17">
                  <a:moveTo>
                    <a:pt x="61" y="12"/>
                  </a:moveTo>
                  <a:lnTo>
                    <a:pt x="58" y="9"/>
                  </a:lnTo>
                  <a:lnTo>
                    <a:pt x="1" y="0"/>
                  </a:lnTo>
                  <a:lnTo>
                    <a:pt x="0" y="6"/>
                  </a:lnTo>
                  <a:lnTo>
                    <a:pt x="56" y="16"/>
                  </a:lnTo>
                  <a:lnTo>
                    <a:pt x="53" y="12"/>
                  </a:lnTo>
                  <a:lnTo>
                    <a:pt x="61" y="12"/>
                  </a:lnTo>
                  <a:lnTo>
                    <a:pt x="61" y="9"/>
                  </a:lnTo>
                  <a:lnTo>
                    <a:pt x="58" y="9"/>
                  </a:lnTo>
                  <a:lnTo>
                    <a:pt x="61" y="12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93" name="Freeform 155"/>
            <p:cNvSpPr>
              <a:spLocks/>
            </p:cNvSpPr>
            <p:nvPr/>
          </p:nvSpPr>
          <p:spPr bwMode="auto">
            <a:xfrm>
              <a:off x="1095500" y="2488035"/>
              <a:ext cx="44450" cy="150813"/>
            </a:xfrm>
            <a:custGeom>
              <a:avLst/>
              <a:gdLst>
                <a:gd name="T0" fmla="*/ 36513 w 28"/>
                <a:gd name="T1" fmla="*/ 149225 h 95"/>
                <a:gd name="T2" fmla="*/ 41275 w 28"/>
                <a:gd name="T3" fmla="*/ 142875 h 95"/>
                <a:gd name="T4" fmla="*/ 7938 w 28"/>
                <a:gd name="T5" fmla="*/ 0 h 95"/>
                <a:gd name="T6" fmla="*/ 0 w 28"/>
                <a:gd name="T7" fmla="*/ 1588 h 95"/>
                <a:gd name="T8" fmla="*/ 31750 w 28"/>
                <a:gd name="T9" fmla="*/ 147638 h 95"/>
                <a:gd name="T10" fmla="*/ 34925 w 28"/>
                <a:gd name="T11" fmla="*/ 138113 h 95"/>
                <a:gd name="T12" fmla="*/ 36513 w 28"/>
                <a:gd name="T13" fmla="*/ 149225 h 95"/>
                <a:gd name="T14" fmla="*/ 42863 w 28"/>
                <a:gd name="T15" fmla="*/ 149225 h 95"/>
                <a:gd name="T16" fmla="*/ 41275 w 28"/>
                <a:gd name="T17" fmla="*/ 142875 h 95"/>
                <a:gd name="T18" fmla="*/ 36513 w 28"/>
                <a:gd name="T19" fmla="*/ 149225 h 9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8" h="95">
                  <a:moveTo>
                    <a:pt x="23" y="94"/>
                  </a:moveTo>
                  <a:lnTo>
                    <a:pt x="26" y="90"/>
                  </a:lnTo>
                  <a:lnTo>
                    <a:pt x="5" y="0"/>
                  </a:lnTo>
                  <a:lnTo>
                    <a:pt x="0" y="1"/>
                  </a:lnTo>
                  <a:lnTo>
                    <a:pt x="20" y="93"/>
                  </a:lnTo>
                  <a:lnTo>
                    <a:pt x="22" y="87"/>
                  </a:lnTo>
                  <a:lnTo>
                    <a:pt x="23" y="94"/>
                  </a:lnTo>
                  <a:lnTo>
                    <a:pt x="27" y="94"/>
                  </a:lnTo>
                  <a:lnTo>
                    <a:pt x="26" y="90"/>
                  </a:lnTo>
                  <a:lnTo>
                    <a:pt x="23" y="94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94" name="Freeform 156"/>
            <p:cNvSpPr>
              <a:spLocks/>
            </p:cNvSpPr>
            <p:nvPr/>
          </p:nvSpPr>
          <p:spPr bwMode="auto">
            <a:xfrm>
              <a:off x="879600" y="2638847"/>
              <a:ext cx="252413" cy="26988"/>
            </a:xfrm>
            <a:custGeom>
              <a:avLst/>
              <a:gdLst>
                <a:gd name="T0" fmla="*/ 3175 w 159"/>
                <a:gd name="T1" fmla="*/ 14288 h 17"/>
                <a:gd name="T2" fmla="*/ 11113 w 159"/>
                <a:gd name="T3" fmla="*/ 22225 h 17"/>
                <a:gd name="T4" fmla="*/ 250825 w 159"/>
                <a:gd name="T5" fmla="*/ 9525 h 17"/>
                <a:gd name="T6" fmla="*/ 247650 w 159"/>
                <a:gd name="T7" fmla="*/ 0 h 17"/>
                <a:gd name="T8" fmla="*/ 9525 w 159"/>
                <a:gd name="T9" fmla="*/ 12700 h 17"/>
                <a:gd name="T10" fmla="*/ 17463 w 159"/>
                <a:gd name="T11" fmla="*/ 20638 h 17"/>
                <a:gd name="T12" fmla="*/ 3175 w 159"/>
                <a:gd name="T13" fmla="*/ 14288 h 17"/>
                <a:gd name="T14" fmla="*/ 0 w 159"/>
                <a:gd name="T15" fmla="*/ 25400 h 17"/>
                <a:gd name="T16" fmla="*/ 11113 w 159"/>
                <a:gd name="T17" fmla="*/ 22225 h 17"/>
                <a:gd name="T18" fmla="*/ 3175 w 159"/>
                <a:gd name="T19" fmla="*/ 14288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9" h="17">
                  <a:moveTo>
                    <a:pt x="2" y="9"/>
                  </a:moveTo>
                  <a:lnTo>
                    <a:pt x="7" y="14"/>
                  </a:lnTo>
                  <a:lnTo>
                    <a:pt x="158" y="6"/>
                  </a:lnTo>
                  <a:lnTo>
                    <a:pt x="156" y="0"/>
                  </a:lnTo>
                  <a:lnTo>
                    <a:pt x="6" y="8"/>
                  </a:lnTo>
                  <a:lnTo>
                    <a:pt x="11" y="13"/>
                  </a:lnTo>
                  <a:lnTo>
                    <a:pt x="2" y="9"/>
                  </a:lnTo>
                  <a:lnTo>
                    <a:pt x="0" y="16"/>
                  </a:lnTo>
                  <a:lnTo>
                    <a:pt x="7" y="14"/>
                  </a:lnTo>
                  <a:lnTo>
                    <a:pt x="2" y="9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95" name="Freeform 157"/>
            <p:cNvSpPr>
              <a:spLocks/>
            </p:cNvSpPr>
            <p:nvPr/>
          </p:nvSpPr>
          <p:spPr bwMode="auto">
            <a:xfrm>
              <a:off x="881187" y="2465810"/>
              <a:ext cx="104775" cy="188913"/>
            </a:xfrm>
            <a:custGeom>
              <a:avLst/>
              <a:gdLst>
                <a:gd name="T0" fmla="*/ 98425 w 66"/>
                <a:gd name="T1" fmla="*/ 0 h 119"/>
                <a:gd name="T2" fmla="*/ 90488 w 66"/>
                <a:gd name="T3" fmla="*/ 1588 h 119"/>
                <a:gd name="T4" fmla="*/ 0 w 66"/>
                <a:gd name="T5" fmla="*/ 179388 h 119"/>
                <a:gd name="T6" fmla="*/ 11113 w 66"/>
                <a:gd name="T7" fmla="*/ 187325 h 119"/>
                <a:gd name="T8" fmla="*/ 103188 w 66"/>
                <a:gd name="T9" fmla="*/ 7938 h 119"/>
                <a:gd name="T10" fmla="*/ 95250 w 66"/>
                <a:gd name="T11" fmla="*/ 11113 h 119"/>
                <a:gd name="T12" fmla="*/ 98425 w 66"/>
                <a:gd name="T13" fmla="*/ 0 h 119"/>
                <a:gd name="T14" fmla="*/ 93663 w 66"/>
                <a:gd name="T15" fmla="*/ 0 h 119"/>
                <a:gd name="T16" fmla="*/ 90488 w 66"/>
                <a:gd name="T17" fmla="*/ 1588 h 119"/>
                <a:gd name="T18" fmla="*/ 98425 w 66"/>
                <a:gd name="T19" fmla="*/ 0 h 1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6" h="119">
                  <a:moveTo>
                    <a:pt x="62" y="0"/>
                  </a:moveTo>
                  <a:lnTo>
                    <a:pt x="57" y="1"/>
                  </a:lnTo>
                  <a:lnTo>
                    <a:pt x="0" y="113"/>
                  </a:lnTo>
                  <a:lnTo>
                    <a:pt x="7" y="118"/>
                  </a:lnTo>
                  <a:lnTo>
                    <a:pt x="65" y="5"/>
                  </a:lnTo>
                  <a:lnTo>
                    <a:pt x="60" y="7"/>
                  </a:lnTo>
                  <a:lnTo>
                    <a:pt x="62" y="0"/>
                  </a:lnTo>
                  <a:lnTo>
                    <a:pt x="59" y="0"/>
                  </a:lnTo>
                  <a:lnTo>
                    <a:pt x="57" y="1"/>
                  </a:lnTo>
                  <a:lnTo>
                    <a:pt x="62" y="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96" name="Freeform 158"/>
            <p:cNvSpPr>
              <a:spLocks/>
            </p:cNvSpPr>
            <p:nvPr/>
          </p:nvSpPr>
          <p:spPr bwMode="auto">
            <a:xfrm>
              <a:off x="990725" y="2314997"/>
              <a:ext cx="95250" cy="160338"/>
            </a:xfrm>
            <a:custGeom>
              <a:avLst/>
              <a:gdLst>
                <a:gd name="T0" fmla="*/ 1588 w 60"/>
                <a:gd name="T1" fmla="*/ 141288 h 101"/>
                <a:gd name="T2" fmla="*/ 0 w 60"/>
                <a:gd name="T3" fmla="*/ 106363 h 101"/>
                <a:gd name="T4" fmla="*/ 52388 w 60"/>
                <a:gd name="T5" fmla="*/ 0 h 101"/>
                <a:gd name="T6" fmla="*/ 93663 w 60"/>
                <a:gd name="T7" fmla="*/ 158750 h 101"/>
                <a:gd name="T8" fmla="*/ 1588 w 60"/>
                <a:gd name="T9" fmla="*/ 141288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" h="101">
                  <a:moveTo>
                    <a:pt x="1" y="89"/>
                  </a:moveTo>
                  <a:lnTo>
                    <a:pt x="0" y="67"/>
                  </a:lnTo>
                  <a:lnTo>
                    <a:pt x="33" y="0"/>
                  </a:lnTo>
                  <a:lnTo>
                    <a:pt x="59" y="100"/>
                  </a:lnTo>
                  <a:lnTo>
                    <a:pt x="1" y="89"/>
                  </a:lnTo>
                </a:path>
              </a:pathLst>
            </a:custGeom>
            <a:solidFill>
              <a:srgbClr val="66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97" name="Freeform 159"/>
            <p:cNvSpPr>
              <a:spLocks/>
            </p:cNvSpPr>
            <p:nvPr/>
          </p:nvSpPr>
          <p:spPr bwMode="auto">
            <a:xfrm>
              <a:off x="982787" y="2429297"/>
              <a:ext cx="26988" cy="28575"/>
            </a:xfrm>
            <a:custGeom>
              <a:avLst/>
              <a:gdLst>
                <a:gd name="T0" fmla="*/ 0 w 17"/>
                <a:gd name="T1" fmla="*/ 0 h 18"/>
                <a:gd name="T2" fmla="*/ 0 w 17"/>
                <a:gd name="T3" fmla="*/ 0 h 18"/>
                <a:gd name="T4" fmla="*/ 0 w 17"/>
                <a:gd name="T5" fmla="*/ 26988 h 18"/>
                <a:gd name="T6" fmla="*/ 25400 w 17"/>
                <a:gd name="T7" fmla="*/ 26988 h 18"/>
                <a:gd name="T8" fmla="*/ 25400 w 17"/>
                <a:gd name="T9" fmla="*/ 0 h 18"/>
                <a:gd name="T10" fmla="*/ 25400 w 17"/>
                <a:gd name="T11" fmla="*/ 1588 h 18"/>
                <a:gd name="T12" fmla="*/ 0 w 17"/>
                <a:gd name="T13" fmla="*/ 0 h 18"/>
                <a:gd name="T14" fmla="*/ 0 w 17"/>
                <a:gd name="T15" fmla="*/ 0 h 18"/>
                <a:gd name="T16" fmla="*/ 0 w 17"/>
                <a:gd name="T17" fmla="*/ 0 h 18"/>
                <a:gd name="T18" fmla="*/ 0 w 17"/>
                <a:gd name="T19" fmla="*/ 0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" h="18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0" y="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98" name="Freeform 160"/>
            <p:cNvSpPr>
              <a:spLocks/>
            </p:cNvSpPr>
            <p:nvPr/>
          </p:nvSpPr>
          <p:spPr bwMode="auto">
            <a:xfrm>
              <a:off x="984375" y="2299122"/>
              <a:ext cx="57150" cy="122238"/>
            </a:xfrm>
            <a:custGeom>
              <a:avLst/>
              <a:gdLst>
                <a:gd name="T0" fmla="*/ 55563 w 36"/>
                <a:gd name="T1" fmla="*/ 14288 h 77"/>
                <a:gd name="T2" fmla="*/ 47625 w 36"/>
                <a:gd name="T3" fmla="*/ 12700 h 77"/>
                <a:gd name="T4" fmla="*/ 0 w 36"/>
                <a:gd name="T5" fmla="*/ 115888 h 77"/>
                <a:gd name="T6" fmla="*/ 9525 w 36"/>
                <a:gd name="T7" fmla="*/ 120650 h 77"/>
                <a:gd name="T8" fmla="*/ 55563 w 36"/>
                <a:gd name="T9" fmla="*/ 15875 h 77"/>
                <a:gd name="T10" fmla="*/ 47625 w 36"/>
                <a:gd name="T11" fmla="*/ 15875 h 77"/>
                <a:gd name="T12" fmla="*/ 55563 w 36"/>
                <a:gd name="T13" fmla="*/ 14288 h 77"/>
                <a:gd name="T14" fmla="*/ 53975 w 36"/>
                <a:gd name="T15" fmla="*/ 0 h 77"/>
                <a:gd name="T16" fmla="*/ 47625 w 36"/>
                <a:gd name="T17" fmla="*/ 12700 h 77"/>
                <a:gd name="T18" fmla="*/ 55563 w 36"/>
                <a:gd name="T19" fmla="*/ 14288 h 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" h="77">
                  <a:moveTo>
                    <a:pt x="35" y="9"/>
                  </a:moveTo>
                  <a:lnTo>
                    <a:pt x="30" y="8"/>
                  </a:lnTo>
                  <a:lnTo>
                    <a:pt x="0" y="73"/>
                  </a:lnTo>
                  <a:lnTo>
                    <a:pt x="6" y="76"/>
                  </a:lnTo>
                  <a:lnTo>
                    <a:pt x="35" y="10"/>
                  </a:lnTo>
                  <a:lnTo>
                    <a:pt x="30" y="10"/>
                  </a:lnTo>
                  <a:lnTo>
                    <a:pt x="35" y="9"/>
                  </a:lnTo>
                  <a:lnTo>
                    <a:pt x="34" y="0"/>
                  </a:lnTo>
                  <a:lnTo>
                    <a:pt x="30" y="8"/>
                  </a:lnTo>
                  <a:lnTo>
                    <a:pt x="35" y="9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99" name="Freeform 161"/>
            <p:cNvSpPr>
              <a:spLocks/>
            </p:cNvSpPr>
            <p:nvPr/>
          </p:nvSpPr>
          <p:spPr bwMode="auto">
            <a:xfrm>
              <a:off x="1046287" y="2314997"/>
              <a:ext cx="50800" cy="166688"/>
            </a:xfrm>
            <a:custGeom>
              <a:avLst/>
              <a:gdLst>
                <a:gd name="T0" fmla="*/ 41275 w 32"/>
                <a:gd name="T1" fmla="*/ 165100 h 105"/>
                <a:gd name="T2" fmla="*/ 44450 w 32"/>
                <a:gd name="T3" fmla="*/ 155575 h 105"/>
                <a:gd name="T4" fmla="*/ 7938 w 32"/>
                <a:gd name="T5" fmla="*/ 0 h 105"/>
                <a:gd name="T6" fmla="*/ 0 w 32"/>
                <a:gd name="T7" fmla="*/ 1588 h 105"/>
                <a:gd name="T8" fmla="*/ 36513 w 32"/>
                <a:gd name="T9" fmla="*/ 160338 h 105"/>
                <a:gd name="T10" fmla="*/ 41275 w 32"/>
                <a:gd name="T11" fmla="*/ 150813 h 105"/>
                <a:gd name="T12" fmla="*/ 41275 w 32"/>
                <a:gd name="T13" fmla="*/ 165100 h 105"/>
                <a:gd name="T14" fmla="*/ 49213 w 32"/>
                <a:gd name="T15" fmla="*/ 165100 h 105"/>
                <a:gd name="T16" fmla="*/ 44450 w 32"/>
                <a:gd name="T17" fmla="*/ 155575 h 105"/>
                <a:gd name="T18" fmla="*/ 41275 w 32"/>
                <a:gd name="T19" fmla="*/ 165100 h 1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2" h="105">
                  <a:moveTo>
                    <a:pt x="26" y="104"/>
                  </a:moveTo>
                  <a:lnTo>
                    <a:pt x="28" y="98"/>
                  </a:lnTo>
                  <a:lnTo>
                    <a:pt x="5" y="0"/>
                  </a:lnTo>
                  <a:lnTo>
                    <a:pt x="0" y="1"/>
                  </a:lnTo>
                  <a:lnTo>
                    <a:pt x="23" y="101"/>
                  </a:lnTo>
                  <a:lnTo>
                    <a:pt x="26" y="95"/>
                  </a:lnTo>
                  <a:lnTo>
                    <a:pt x="26" y="104"/>
                  </a:lnTo>
                  <a:lnTo>
                    <a:pt x="31" y="104"/>
                  </a:lnTo>
                  <a:lnTo>
                    <a:pt x="28" y="98"/>
                  </a:lnTo>
                  <a:lnTo>
                    <a:pt x="26" y="104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00" name="Freeform 162"/>
            <p:cNvSpPr>
              <a:spLocks/>
            </p:cNvSpPr>
            <p:nvPr/>
          </p:nvSpPr>
          <p:spPr bwMode="auto">
            <a:xfrm>
              <a:off x="984375" y="2464222"/>
              <a:ext cx="101600" cy="26988"/>
            </a:xfrm>
            <a:custGeom>
              <a:avLst/>
              <a:gdLst>
                <a:gd name="T0" fmla="*/ 0 w 64"/>
                <a:gd name="T1" fmla="*/ 6350 h 17"/>
                <a:gd name="T2" fmla="*/ 3175 w 64"/>
                <a:gd name="T3" fmla="*/ 11113 h 17"/>
                <a:gd name="T4" fmla="*/ 100013 w 64"/>
                <a:gd name="T5" fmla="*/ 25400 h 17"/>
                <a:gd name="T6" fmla="*/ 100013 w 64"/>
                <a:gd name="T7" fmla="*/ 12700 h 17"/>
                <a:gd name="T8" fmla="*/ 6350 w 64"/>
                <a:gd name="T9" fmla="*/ 0 h 17"/>
                <a:gd name="T10" fmla="*/ 11113 w 64"/>
                <a:gd name="T11" fmla="*/ 6350 h 17"/>
                <a:gd name="T12" fmla="*/ 0 w 64"/>
                <a:gd name="T13" fmla="*/ 6350 h 17"/>
                <a:gd name="T14" fmla="*/ 0 w 64"/>
                <a:gd name="T15" fmla="*/ 7938 h 17"/>
                <a:gd name="T16" fmla="*/ 3175 w 64"/>
                <a:gd name="T17" fmla="*/ 11113 h 17"/>
                <a:gd name="T18" fmla="*/ 0 w 64"/>
                <a:gd name="T19" fmla="*/ 635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4" h="17">
                  <a:moveTo>
                    <a:pt x="0" y="4"/>
                  </a:moveTo>
                  <a:lnTo>
                    <a:pt x="2" y="7"/>
                  </a:lnTo>
                  <a:lnTo>
                    <a:pt x="63" y="16"/>
                  </a:lnTo>
                  <a:lnTo>
                    <a:pt x="63" y="8"/>
                  </a:lnTo>
                  <a:lnTo>
                    <a:pt x="4" y="0"/>
                  </a:lnTo>
                  <a:lnTo>
                    <a:pt x="7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7"/>
                  </a:lnTo>
                  <a:lnTo>
                    <a:pt x="0" y="4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01" name="Freeform 163"/>
            <p:cNvSpPr>
              <a:spLocks/>
            </p:cNvSpPr>
            <p:nvPr/>
          </p:nvSpPr>
          <p:spPr bwMode="auto">
            <a:xfrm>
              <a:off x="1903537" y="1697460"/>
              <a:ext cx="539750" cy="349250"/>
            </a:xfrm>
            <a:custGeom>
              <a:avLst/>
              <a:gdLst>
                <a:gd name="T0" fmla="*/ 80963 w 340"/>
                <a:gd name="T1" fmla="*/ 0 h 220"/>
                <a:gd name="T2" fmla="*/ 0 w 340"/>
                <a:gd name="T3" fmla="*/ 69850 h 220"/>
                <a:gd name="T4" fmla="*/ 44450 w 340"/>
                <a:gd name="T5" fmla="*/ 69850 h 220"/>
                <a:gd name="T6" fmla="*/ 530225 w 340"/>
                <a:gd name="T7" fmla="*/ 347663 h 220"/>
                <a:gd name="T8" fmla="*/ 538163 w 340"/>
                <a:gd name="T9" fmla="*/ 252413 h 220"/>
                <a:gd name="T10" fmla="*/ 80963 w 340"/>
                <a:gd name="T11" fmla="*/ 0 h 2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0" h="220">
                  <a:moveTo>
                    <a:pt x="51" y="0"/>
                  </a:moveTo>
                  <a:lnTo>
                    <a:pt x="0" y="44"/>
                  </a:lnTo>
                  <a:lnTo>
                    <a:pt x="28" y="44"/>
                  </a:lnTo>
                  <a:lnTo>
                    <a:pt x="334" y="219"/>
                  </a:lnTo>
                  <a:lnTo>
                    <a:pt x="339" y="159"/>
                  </a:lnTo>
                  <a:lnTo>
                    <a:pt x="51" y="0"/>
                  </a:lnTo>
                </a:path>
              </a:pathLst>
            </a:custGeom>
            <a:solidFill>
              <a:srgbClr val="66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02" name="Freeform 164"/>
            <p:cNvSpPr>
              <a:spLocks/>
            </p:cNvSpPr>
            <p:nvPr/>
          </p:nvSpPr>
          <p:spPr bwMode="auto">
            <a:xfrm>
              <a:off x="1884487" y="1689522"/>
              <a:ext cx="90488" cy="74613"/>
            </a:xfrm>
            <a:custGeom>
              <a:avLst/>
              <a:gdLst>
                <a:gd name="T0" fmla="*/ 15875 w 57"/>
                <a:gd name="T1" fmla="*/ 60325 h 47"/>
                <a:gd name="T2" fmla="*/ 17463 w 57"/>
                <a:gd name="T3" fmla="*/ 71438 h 47"/>
                <a:gd name="T4" fmla="*/ 88900 w 57"/>
                <a:gd name="T5" fmla="*/ 9525 h 47"/>
                <a:gd name="T6" fmla="*/ 80963 w 57"/>
                <a:gd name="T7" fmla="*/ 0 h 47"/>
                <a:gd name="T8" fmla="*/ 11113 w 57"/>
                <a:gd name="T9" fmla="*/ 61913 h 47"/>
                <a:gd name="T10" fmla="*/ 15875 w 57"/>
                <a:gd name="T11" fmla="*/ 73025 h 47"/>
                <a:gd name="T12" fmla="*/ 11113 w 57"/>
                <a:gd name="T13" fmla="*/ 61913 h 47"/>
                <a:gd name="T14" fmla="*/ 0 w 57"/>
                <a:gd name="T15" fmla="*/ 73025 h 47"/>
                <a:gd name="T16" fmla="*/ 15875 w 57"/>
                <a:gd name="T17" fmla="*/ 73025 h 47"/>
                <a:gd name="T18" fmla="*/ 15875 w 57"/>
                <a:gd name="T19" fmla="*/ 60325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" h="47">
                  <a:moveTo>
                    <a:pt x="10" y="38"/>
                  </a:moveTo>
                  <a:lnTo>
                    <a:pt x="11" y="45"/>
                  </a:lnTo>
                  <a:lnTo>
                    <a:pt x="56" y="6"/>
                  </a:lnTo>
                  <a:lnTo>
                    <a:pt x="51" y="0"/>
                  </a:lnTo>
                  <a:lnTo>
                    <a:pt x="7" y="39"/>
                  </a:lnTo>
                  <a:lnTo>
                    <a:pt x="10" y="46"/>
                  </a:lnTo>
                  <a:lnTo>
                    <a:pt x="7" y="39"/>
                  </a:lnTo>
                  <a:lnTo>
                    <a:pt x="0" y="46"/>
                  </a:lnTo>
                  <a:lnTo>
                    <a:pt x="10" y="46"/>
                  </a:lnTo>
                  <a:lnTo>
                    <a:pt x="10" y="38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03" name="Freeform 165"/>
            <p:cNvSpPr>
              <a:spLocks/>
            </p:cNvSpPr>
            <p:nvPr/>
          </p:nvSpPr>
          <p:spPr bwMode="auto">
            <a:xfrm>
              <a:off x="1903537" y="1762547"/>
              <a:ext cx="36513" cy="1588"/>
            </a:xfrm>
            <a:custGeom>
              <a:avLst/>
              <a:gdLst>
                <a:gd name="T0" fmla="*/ 34925 w 23"/>
                <a:gd name="T1" fmla="*/ 0 h 1"/>
                <a:gd name="T2" fmla="*/ 30163 w 23"/>
                <a:gd name="T3" fmla="*/ 0 h 1"/>
                <a:gd name="T4" fmla="*/ 0 w 23"/>
                <a:gd name="T5" fmla="*/ 0 h 1"/>
                <a:gd name="T6" fmla="*/ 0 w 23"/>
                <a:gd name="T7" fmla="*/ 0 h 1"/>
                <a:gd name="T8" fmla="*/ 30163 w 23"/>
                <a:gd name="T9" fmla="*/ 0 h 1"/>
                <a:gd name="T10" fmla="*/ 28575 w 23"/>
                <a:gd name="T11" fmla="*/ 0 h 1"/>
                <a:gd name="T12" fmla="*/ 34925 w 23"/>
                <a:gd name="T13" fmla="*/ 0 h 1"/>
                <a:gd name="T14" fmla="*/ 33338 w 23"/>
                <a:gd name="T15" fmla="*/ 0 h 1"/>
                <a:gd name="T16" fmla="*/ 30163 w 23"/>
                <a:gd name="T17" fmla="*/ 0 h 1"/>
                <a:gd name="T18" fmla="*/ 34925 w 23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1">
                  <a:moveTo>
                    <a:pt x="22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22" y="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04" name="Freeform 166"/>
            <p:cNvSpPr>
              <a:spLocks/>
            </p:cNvSpPr>
            <p:nvPr/>
          </p:nvSpPr>
          <p:spPr bwMode="auto">
            <a:xfrm>
              <a:off x="1946400" y="1764135"/>
              <a:ext cx="496888" cy="292100"/>
            </a:xfrm>
            <a:custGeom>
              <a:avLst/>
              <a:gdLst>
                <a:gd name="T0" fmla="*/ 481013 w 313"/>
                <a:gd name="T1" fmla="*/ 277813 h 184"/>
                <a:gd name="T2" fmla="*/ 492125 w 313"/>
                <a:gd name="T3" fmla="*/ 273050 h 184"/>
                <a:gd name="T4" fmla="*/ 6350 w 313"/>
                <a:gd name="T5" fmla="*/ 0 h 184"/>
                <a:gd name="T6" fmla="*/ 0 w 313"/>
                <a:gd name="T7" fmla="*/ 7938 h 184"/>
                <a:gd name="T8" fmla="*/ 484188 w 313"/>
                <a:gd name="T9" fmla="*/ 285750 h 184"/>
                <a:gd name="T10" fmla="*/ 495300 w 313"/>
                <a:gd name="T11" fmla="*/ 280988 h 184"/>
                <a:gd name="T12" fmla="*/ 484188 w 313"/>
                <a:gd name="T13" fmla="*/ 285750 h 184"/>
                <a:gd name="T14" fmla="*/ 492125 w 313"/>
                <a:gd name="T15" fmla="*/ 290513 h 184"/>
                <a:gd name="T16" fmla="*/ 495300 w 313"/>
                <a:gd name="T17" fmla="*/ 280988 h 184"/>
                <a:gd name="T18" fmla="*/ 481013 w 313"/>
                <a:gd name="T19" fmla="*/ 277813 h 1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3" h="184">
                  <a:moveTo>
                    <a:pt x="303" y="175"/>
                  </a:moveTo>
                  <a:lnTo>
                    <a:pt x="310" y="172"/>
                  </a:lnTo>
                  <a:lnTo>
                    <a:pt x="4" y="0"/>
                  </a:lnTo>
                  <a:lnTo>
                    <a:pt x="0" y="5"/>
                  </a:lnTo>
                  <a:lnTo>
                    <a:pt x="305" y="180"/>
                  </a:lnTo>
                  <a:lnTo>
                    <a:pt x="312" y="177"/>
                  </a:lnTo>
                  <a:lnTo>
                    <a:pt x="305" y="180"/>
                  </a:lnTo>
                  <a:lnTo>
                    <a:pt x="310" y="183"/>
                  </a:lnTo>
                  <a:lnTo>
                    <a:pt x="312" y="177"/>
                  </a:lnTo>
                  <a:lnTo>
                    <a:pt x="303" y="175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05" name="Freeform 167"/>
            <p:cNvSpPr>
              <a:spLocks/>
            </p:cNvSpPr>
            <p:nvPr/>
          </p:nvSpPr>
          <p:spPr bwMode="auto">
            <a:xfrm>
              <a:off x="2441700" y="1954635"/>
              <a:ext cx="26988" cy="92075"/>
            </a:xfrm>
            <a:custGeom>
              <a:avLst/>
              <a:gdLst>
                <a:gd name="T0" fmla="*/ 14288 w 17"/>
                <a:gd name="T1" fmla="*/ 9525 h 58"/>
                <a:gd name="T2" fmla="*/ 9525 w 17"/>
                <a:gd name="T3" fmla="*/ 3175 h 58"/>
                <a:gd name="T4" fmla="*/ 0 w 17"/>
                <a:gd name="T5" fmla="*/ 88900 h 58"/>
                <a:gd name="T6" fmla="*/ 14288 w 17"/>
                <a:gd name="T7" fmla="*/ 90488 h 58"/>
                <a:gd name="T8" fmla="*/ 25400 w 17"/>
                <a:gd name="T9" fmla="*/ 4763 h 58"/>
                <a:gd name="T10" fmla="*/ 19050 w 17"/>
                <a:gd name="T11" fmla="*/ 0 h 58"/>
                <a:gd name="T12" fmla="*/ 25400 w 17"/>
                <a:gd name="T13" fmla="*/ 4763 h 58"/>
                <a:gd name="T14" fmla="*/ 25400 w 17"/>
                <a:gd name="T15" fmla="*/ 0 h 58"/>
                <a:gd name="T16" fmla="*/ 19050 w 17"/>
                <a:gd name="T17" fmla="*/ 0 h 58"/>
                <a:gd name="T18" fmla="*/ 14288 w 17"/>
                <a:gd name="T19" fmla="*/ 9525 h 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" h="58">
                  <a:moveTo>
                    <a:pt x="9" y="6"/>
                  </a:moveTo>
                  <a:lnTo>
                    <a:pt x="6" y="2"/>
                  </a:lnTo>
                  <a:lnTo>
                    <a:pt x="0" y="56"/>
                  </a:lnTo>
                  <a:lnTo>
                    <a:pt x="9" y="57"/>
                  </a:lnTo>
                  <a:lnTo>
                    <a:pt x="16" y="3"/>
                  </a:lnTo>
                  <a:lnTo>
                    <a:pt x="12" y="0"/>
                  </a:lnTo>
                  <a:lnTo>
                    <a:pt x="16" y="3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9" y="6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06" name="Freeform 168"/>
            <p:cNvSpPr>
              <a:spLocks/>
            </p:cNvSpPr>
            <p:nvPr/>
          </p:nvSpPr>
          <p:spPr bwMode="auto">
            <a:xfrm>
              <a:off x="1984500" y="1687935"/>
              <a:ext cx="461963" cy="266700"/>
            </a:xfrm>
            <a:custGeom>
              <a:avLst/>
              <a:gdLst>
                <a:gd name="T0" fmla="*/ 6350 w 291"/>
                <a:gd name="T1" fmla="*/ 12700 h 168"/>
                <a:gd name="T2" fmla="*/ 0 w 291"/>
                <a:gd name="T3" fmla="*/ 12700 h 168"/>
                <a:gd name="T4" fmla="*/ 452438 w 291"/>
                <a:gd name="T5" fmla="*/ 265113 h 168"/>
                <a:gd name="T6" fmla="*/ 460375 w 291"/>
                <a:gd name="T7" fmla="*/ 252413 h 168"/>
                <a:gd name="T8" fmla="*/ 6350 w 291"/>
                <a:gd name="T9" fmla="*/ 1588 h 168"/>
                <a:gd name="T10" fmla="*/ 0 w 291"/>
                <a:gd name="T11" fmla="*/ 1588 h 168"/>
                <a:gd name="T12" fmla="*/ 6350 w 291"/>
                <a:gd name="T13" fmla="*/ 1588 h 168"/>
                <a:gd name="T14" fmla="*/ 1588 w 291"/>
                <a:gd name="T15" fmla="*/ 0 h 168"/>
                <a:gd name="T16" fmla="*/ 0 w 291"/>
                <a:gd name="T17" fmla="*/ 1588 h 168"/>
                <a:gd name="T18" fmla="*/ 6350 w 291"/>
                <a:gd name="T19" fmla="*/ 12700 h 1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91" h="168">
                  <a:moveTo>
                    <a:pt x="4" y="8"/>
                  </a:moveTo>
                  <a:lnTo>
                    <a:pt x="0" y="8"/>
                  </a:lnTo>
                  <a:lnTo>
                    <a:pt x="285" y="167"/>
                  </a:lnTo>
                  <a:lnTo>
                    <a:pt x="290" y="159"/>
                  </a:lnTo>
                  <a:lnTo>
                    <a:pt x="4" y="1"/>
                  </a:lnTo>
                  <a:lnTo>
                    <a:pt x="0" y="1"/>
                  </a:lnTo>
                  <a:lnTo>
                    <a:pt x="4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4" y="8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07" name="Freeform 169"/>
            <p:cNvSpPr>
              <a:spLocks/>
            </p:cNvSpPr>
            <p:nvPr/>
          </p:nvSpPr>
          <p:spPr bwMode="auto">
            <a:xfrm>
              <a:off x="1271712" y="2499147"/>
              <a:ext cx="349250" cy="855663"/>
            </a:xfrm>
            <a:custGeom>
              <a:avLst/>
              <a:gdLst>
                <a:gd name="T0" fmla="*/ 347663 w 220"/>
                <a:gd name="T1" fmla="*/ 854075 h 539"/>
                <a:gd name="T2" fmla="*/ 171450 w 220"/>
                <a:gd name="T3" fmla="*/ 768350 h 539"/>
                <a:gd name="T4" fmla="*/ 0 w 220"/>
                <a:gd name="T5" fmla="*/ 160338 h 539"/>
                <a:gd name="T6" fmla="*/ 122238 w 220"/>
                <a:gd name="T7" fmla="*/ 0 h 539"/>
                <a:gd name="T8" fmla="*/ 347663 w 220"/>
                <a:gd name="T9" fmla="*/ 854075 h 5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0" h="539">
                  <a:moveTo>
                    <a:pt x="219" y="538"/>
                  </a:moveTo>
                  <a:lnTo>
                    <a:pt x="108" y="484"/>
                  </a:lnTo>
                  <a:lnTo>
                    <a:pt x="0" y="101"/>
                  </a:lnTo>
                  <a:lnTo>
                    <a:pt x="77" y="0"/>
                  </a:lnTo>
                  <a:lnTo>
                    <a:pt x="219" y="538"/>
                  </a:lnTo>
                </a:path>
              </a:pathLst>
            </a:custGeom>
            <a:solidFill>
              <a:srgbClr val="33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08" name="Freeform 170"/>
            <p:cNvSpPr>
              <a:spLocks/>
            </p:cNvSpPr>
            <p:nvPr/>
          </p:nvSpPr>
          <p:spPr bwMode="auto">
            <a:xfrm>
              <a:off x="1443162" y="3277022"/>
              <a:ext cx="177800" cy="85725"/>
            </a:xfrm>
            <a:custGeom>
              <a:avLst/>
              <a:gdLst>
                <a:gd name="T0" fmla="*/ 0 w 112"/>
                <a:gd name="T1" fmla="*/ 4763 h 54"/>
                <a:gd name="T2" fmla="*/ 3175 w 112"/>
                <a:gd name="T3" fmla="*/ 9525 h 54"/>
                <a:gd name="T4" fmla="*/ 171450 w 112"/>
                <a:gd name="T5" fmla="*/ 84138 h 54"/>
                <a:gd name="T6" fmla="*/ 176213 w 112"/>
                <a:gd name="T7" fmla="*/ 71438 h 54"/>
                <a:gd name="T8" fmla="*/ 9525 w 112"/>
                <a:gd name="T9" fmla="*/ 0 h 54"/>
                <a:gd name="T10" fmla="*/ 11113 w 112"/>
                <a:gd name="T11" fmla="*/ 3175 h 54"/>
                <a:gd name="T12" fmla="*/ 0 w 112"/>
                <a:gd name="T13" fmla="*/ 4763 h 54"/>
                <a:gd name="T14" fmla="*/ 1588 w 112"/>
                <a:gd name="T15" fmla="*/ 7938 h 54"/>
                <a:gd name="T16" fmla="*/ 3175 w 112"/>
                <a:gd name="T17" fmla="*/ 9525 h 54"/>
                <a:gd name="T18" fmla="*/ 0 w 112"/>
                <a:gd name="T19" fmla="*/ 4763 h 5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2" h="54">
                  <a:moveTo>
                    <a:pt x="0" y="3"/>
                  </a:moveTo>
                  <a:lnTo>
                    <a:pt x="2" y="6"/>
                  </a:lnTo>
                  <a:lnTo>
                    <a:pt x="108" y="53"/>
                  </a:lnTo>
                  <a:lnTo>
                    <a:pt x="111" y="45"/>
                  </a:lnTo>
                  <a:lnTo>
                    <a:pt x="6" y="0"/>
                  </a:lnTo>
                  <a:lnTo>
                    <a:pt x="7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6"/>
                  </a:lnTo>
                  <a:lnTo>
                    <a:pt x="0" y="3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09" name="Freeform 171"/>
            <p:cNvSpPr>
              <a:spLocks/>
            </p:cNvSpPr>
            <p:nvPr/>
          </p:nvSpPr>
          <p:spPr bwMode="auto">
            <a:xfrm>
              <a:off x="1263775" y="2659485"/>
              <a:ext cx="177800" cy="611188"/>
            </a:xfrm>
            <a:custGeom>
              <a:avLst/>
              <a:gdLst>
                <a:gd name="T0" fmla="*/ 1588 w 112"/>
                <a:gd name="T1" fmla="*/ 0 h 385"/>
                <a:gd name="T2" fmla="*/ 0 w 112"/>
                <a:gd name="T3" fmla="*/ 3175 h 385"/>
                <a:gd name="T4" fmla="*/ 163513 w 112"/>
                <a:gd name="T5" fmla="*/ 609600 h 385"/>
                <a:gd name="T6" fmla="*/ 176213 w 112"/>
                <a:gd name="T7" fmla="*/ 606425 h 385"/>
                <a:gd name="T8" fmla="*/ 11113 w 112"/>
                <a:gd name="T9" fmla="*/ 1588 h 385"/>
                <a:gd name="T10" fmla="*/ 11113 w 112"/>
                <a:gd name="T11" fmla="*/ 6350 h 385"/>
                <a:gd name="T12" fmla="*/ 1588 w 112"/>
                <a:gd name="T13" fmla="*/ 0 h 385"/>
                <a:gd name="T14" fmla="*/ 0 w 112"/>
                <a:gd name="T15" fmla="*/ 1588 h 385"/>
                <a:gd name="T16" fmla="*/ 0 w 112"/>
                <a:gd name="T17" fmla="*/ 3175 h 385"/>
                <a:gd name="T18" fmla="*/ 1588 w 112"/>
                <a:gd name="T19" fmla="*/ 0 h 3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2" h="385">
                  <a:moveTo>
                    <a:pt x="1" y="0"/>
                  </a:moveTo>
                  <a:lnTo>
                    <a:pt x="0" y="2"/>
                  </a:lnTo>
                  <a:lnTo>
                    <a:pt x="103" y="384"/>
                  </a:lnTo>
                  <a:lnTo>
                    <a:pt x="111" y="382"/>
                  </a:lnTo>
                  <a:lnTo>
                    <a:pt x="7" y="1"/>
                  </a:lnTo>
                  <a:lnTo>
                    <a:pt x="7" y="4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10" name="Freeform 172"/>
            <p:cNvSpPr>
              <a:spLocks/>
            </p:cNvSpPr>
            <p:nvPr/>
          </p:nvSpPr>
          <p:spPr bwMode="auto">
            <a:xfrm>
              <a:off x="1270125" y="2481685"/>
              <a:ext cx="119063" cy="173038"/>
            </a:xfrm>
            <a:custGeom>
              <a:avLst/>
              <a:gdLst>
                <a:gd name="T0" fmla="*/ 117475 w 75"/>
                <a:gd name="T1" fmla="*/ 12700 h 109"/>
                <a:gd name="T2" fmla="*/ 107950 w 75"/>
                <a:gd name="T3" fmla="*/ 11113 h 109"/>
                <a:gd name="T4" fmla="*/ 0 w 75"/>
                <a:gd name="T5" fmla="*/ 163513 h 109"/>
                <a:gd name="T6" fmla="*/ 7938 w 75"/>
                <a:gd name="T7" fmla="*/ 171450 h 109"/>
                <a:gd name="T8" fmla="*/ 117475 w 75"/>
                <a:gd name="T9" fmla="*/ 17463 h 109"/>
                <a:gd name="T10" fmla="*/ 104775 w 75"/>
                <a:gd name="T11" fmla="*/ 17463 h 109"/>
                <a:gd name="T12" fmla="*/ 117475 w 75"/>
                <a:gd name="T13" fmla="*/ 12700 h 109"/>
                <a:gd name="T14" fmla="*/ 114300 w 75"/>
                <a:gd name="T15" fmla="*/ 0 h 109"/>
                <a:gd name="T16" fmla="*/ 107950 w 75"/>
                <a:gd name="T17" fmla="*/ 11113 h 109"/>
                <a:gd name="T18" fmla="*/ 117475 w 75"/>
                <a:gd name="T19" fmla="*/ 12700 h 1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5" h="109">
                  <a:moveTo>
                    <a:pt x="74" y="8"/>
                  </a:moveTo>
                  <a:lnTo>
                    <a:pt x="68" y="7"/>
                  </a:lnTo>
                  <a:lnTo>
                    <a:pt x="0" y="103"/>
                  </a:lnTo>
                  <a:lnTo>
                    <a:pt x="5" y="108"/>
                  </a:lnTo>
                  <a:lnTo>
                    <a:pt x="74" y="11"/>
                  </a:lnTo>
                  <a:lnTo>
                    <a:pt x="66" y="11"/>
                  </a:lnTo>
                  <a:lnTo>
                    <a:pt x="74" y="8"/>
                  </a:lnTo>
                  <a:lnTo>
                    <a:pt x="72" y="0"/>
                  </a:lnTo>
                  <a:lnTo>
                    <a:pt x="68" y="7"/>
                  </a:lnTo>
                  <a:lnTo>
                    <a:pt x="74" y="8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11" name="Freeform 173"/>
            <p:cNvSpPr>
              <a:spLocks/>
            </p:cNvSpPr>
            <p:nvPr/>
          </p:nvSpPr>
          <p:spPr bwMode="auto">
            <a:xfrm>
              <a:off x="1392362" y="2495972"/>
              <a:ext cx="236538" cy="873125"/>
            </a:xfrm>
            <a:custGeom>
              <a:avLst/>
              <a:gdLst>
                <a:gd name="T0" fmla="*/ 222250 w 149"/>
                <a:gd name="T1" fmla="*/ 863600 h 550"/>
                <a:gd name="T2" fmla="*/ 231775 w 149"/>
                <a:gd name="T3" fmla="*/ 854075 h 550"/>
                <a:gd name="T4" fmla="*/ 11113 w 149"/>
                <a:gd name="T5" fmla="*/ 0 h 550"/>
                <a:gd name="T6" fmla="*/ 0 w 149"/>
                <a:gd name="T7" fmla="*/ 3175 h 550"/>
                <a:gd name="T8" fmla="*/ 219075 w 149"/>
                <a:gd name="T9" fmla="*/ 858838 h 550"/>
                <a:gd name="T10" fmla="*/ 227013 w 149"/>
                <a:gd name="T11" fmla="*/ 849313 h 550"/>
                <a:gd name="T12" fmla="*/ 222250 w 149"/>
                <a:gd name="T13" fmla="*/ 863600 h 550"/>
                <a:gd name="T14" fmla="*/ 234950 w 149"/>
                <a:gd name="T15" fmla="*/ 871538 h 550"/>
                <a:gd name="T16" fmla="*/ 231775 w 149"/>
                <a:gd name="T17" fmla="*/ 854075 h 550"/>
                <a:gd name="T18" fmla="*/ 222250 w 149"/>
                <a:gd name="T19" fmla="*/ 863600 h 5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9" h="550">
                  <a:moveTo>
                    <a:pt x="140" y="544"/>
                  </a:moveTo>
                  <a:lnTo>
                    <a:pt x="146" y="538"/>
                  </a:lnTo>
                  <a:lnTo>
                    <a:pt x="7" y="0"/>
                  </a:lnTo>
                  <a:lnTo>
                    <a:pt x="0" y="2"/>
                  </a:lnTo>
                  <a:lnTo>
                    <a:pt x="138" y="541"/>
                  </a:lnTo>
                  <a:lnTo>
                    <a:pt x="143" y="535"/>
                  </a:lnTo>
                  <a:lnTo>
                    <a:pt x="140" y="544"/>
                  </a:lnTo>
                  <a:lnTo>
                    <a:pt x="148" y="549"/>
                  </a:lnTo>
                  <a:lnTo>
                    <a:pt x="146" y="538"/>
                  </a:lnTo>
                  <a:lnTo>
                    <a:pt x="140" y="544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12" name="Freeform 174"/>
            <p:cNvSpPr>
              <a:spLocks/>
            </p:cNvSpPr>
            <p:nvPr/>
          </p:nvSpPr>
          <p:spPr bwMode="auto">
            <a:xfrm>
              <a:off x="1005012" y="2662660"/>
              <a:ext cx="406400" cy="528638"/>
            </a:xfrm>
            <a:custGeom>
              <a:avLst/>
              <a:gdLst>
                <a:gd name="T0" fmla="*/ 0 w 256"/>
                <a:gd name="T1" fmla="*/ 374650 h 333"/>
                <a:gd name="T2" fmla="*/ 404813 w 256"/>
                <a:gd name="T3" fmla="*/ 527050 h 333"/>
                <a:gd name="T4" fmla="*/ 257175 w 256"/>
                <a:gd name="T5" fmla="*/ 0 h 333"/>
                <a:gd name="T6" fmla="*/ 0 w 256"/>
                <a:gd name="T7" fmla="*/ 374650 h 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6" h="333">
                  <a:moveTo>
                    <a:pt x="0" y="236"/>
                  </a:moveTo>
                  <a:lnTo>
                    <a:pt x="255" y="332"/>
                  </a:lnTo>
                  <a:lnTo>
                    <a:pt x="162" y="0"/>
                  </a:lnTo>
                  <a:lnTo>
                    <a:pt x="0" y="236"/>
                  </a:lnTo>
                </a:path>
              </a:pathLst>
            </a:custGeom>
            <a:solidFill>
              <a:srgbClr val="CC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13" name="Freeform 175"/>
            <p:cNvSpPr>
              <a:spLocks/>
            </p:cNvSpPr>
            <p:nvPr/>
          </p:nvSpPr>
          <p:spPr bwMode="auto">
            <a:xfrm>
              <a:off x="1001837" y="3040485"/>
              <a:ext cx="422275" cy="161925"/>
            </a:xfrm>
            <a:custGeom>
              <a:avLst/>
              <a:gdLst>
                <a:gd name="T0" fmla="*/ 404813 w 266"/>
                <a:gd name="T1" fmla="*/ 150813 h 102"/>
                <a:gd name="T2" fmla="*/ 412750 w 266"/>
                <a:gd name="T3" fmla="*/ 142875 h 102"/>
                <a:gd name="T4" fmla="*/ 4763 w 266"/>
                <a:gd name="T5" fmla="*/ 0 h 102"/>
                <a:gd name="T6" fmla="*/ 0 w 266"/>
                <a:gd name="T7" fmla="*/ 11113 h 102"/>
                <a:gd name="T8" fmla="*/ 406400 w 266"/>
                <a:gd name="T9" fmla="*/ 155575 h 102"/>
                <a:gd name="T10" fmla="*/ 417513 w 266"/>
                <a:gd name="T11" fmla="*/ 147638 h 102"/>
                <a:gd name="T12" fmla="*/ 406400 w 266"/>
                <a:gd name="T13" fmla="*/ 155575 h 102"/>
                <a:gd name="T14" fmla="*/ 420688 w 266"/>
                <a:gd name="T15" fmla="*/ 160338 h 102"/>
                <a:gd name="T16" fmla="*/ 417513 w 266"/>
                <a:gd name="T17" fmla="*/ 147638 h 102"/>
                <a:gd name="T18" fmla="*/ 404813 w 266"/>
                <a:gd name="T19" fmla="*/ 150813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66" h="102">
                  <a:moveTo>
                    <a:pt x="255" y="95"/>
                  </a:moveTo>
                  <a:lnTo>
                    <a:pt x="260" y="90"/>
                  </a:lnTo>
                  <a:lnTo>
                    <a:pt x="3" y="0"/>
                  </a:lnTo>
                  <a:lnTo>
                    <a:pt x="0" y="7"/>
                  </a:lnTo>
                  <a:lnTo>
                    <a:pt x="256" y="98"/>
                  </a:lnTo>
                  <a:lnTo>
                    <a:pt x="263" y="93"/>
                  </a:lnTo>
                  <a:lnTo>
                    <a:pt x="256" y="98"/>
                  </a:lnTo>
                  <a:lnTo>
                    <a:pt x="265" y="101"/>
                  </a:lnTo>
                  <a:lnTo>
                    <a:pt x="263" y="93"/>
                  </a:lnTo>
                  <a:lnTo>
                    <a:pt x="255" y="95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14" name="Freeform 176"/>
            <p:cNvSpPr>
              <a:spLocks/>
            </p:cNvSpPr>
            <p:nvPr/>
          </p:nvSpPr>
          <p:spPr bwMode="auto">
            <a:xfrm>
              <a:off x="1263775" y="2648372"/>
              <a:ext cx="155575" cy="542925"/>
            </a:xfrm>
            <a:custGeom>
              <a:avLst/>
              <a:gdLst>
                <a:gd name="T0" fmla="*/ 11113 w 98"/>
                <a:gd name="T1" fmla="*/ 17463 h 342"/>
                <a:gd name="T2" fmla="*/ 0 w 98"/>
                <a:gd name="T3" fmla="*/ 15875 h 342"/>
                <a:gd name="T4" fmla="*/ 141288 w 98"/>
                <a:gd name="T5" fmla="*/ 541338 h 342"/>
                <a:gd name="T6" fmla="*/ 153988 w 98"/>
                <a:gd name="T7" fmla="*/ 538163 h 342"/>
                <a:gd name="T8" fmla="*/ 11113 w 98"/>
                <a:gd name="T9" fmla="*/ 14288 h 342"/>
                <a:gd name="T10" fmla="*/ 1588 w 98"/>
                <a:gd name="T11" fmla="*/ 11113 h 342"/>
                <a:gd name="T12" fmla="*/ 11113 w 98"/>
                <a:gd name="T13" fmla="*/ 14288 h 342"/>
                <a:gd name="T14" fmla="*/ 9525 w 98"/>
                <a:gd name="T15" fmla="*/ 0 h 342"/>
                <a:gd name="T16" fmla="*/ 1588 w 98"/>
                <a:gd name="T17" fmla="*/ 11113 h 342"/>
                <a:gd name="T18" fmla="*/ 11113 w 98"/>
                <a:gd name="T19" fmla="*/ 17463 h 3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8" h="342">
                  <a:moveTo>
                    <a:pt x="7" y="11"/>
                  </a:moveTo>
                  <a:lnTo>
                    <a:pt x="0" y="10"/>
                  </a:lnTo>
                  <a:lnTo>
                    <a:pt x="89" y="341"/>
                  </a:lnTo>
                  <a:lnTo>
                    <a:pt x="97" y="339"/>
                  </a:lnTo>
                  <a:lnTo>
                    <a:pt x="7" y="9"/>
                  </a:lnTo>
                  <a:lnTo>
                    <a:pt x="1" y="7"/>
                  </a:lnTo>
                  <a:lnTo>
                    <a:pt x="7" y="9"/>
                  </a:lnTo>
                  <a:lnTo>
                    <a:pt x="6" y="0"/>
                  </a:lnTo>
                  <a:lnTo>
                    <a:pt x="1" y="7"/>
                  </a:lnTo>
                  <a:lnTo>
                    <a:pt x="7" y="11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15" name="Freeform 177"/>
            <p:cNvSpPr>
              <a:spLocks/>
            </p:cNvSpPr>
            <p:nvPr/>
          </p:nvSpPr>
          <p:spPr bwMode="auto">
            <a:xfrm>
              <a:off x="990725" y="2659485"/>
              <a:ext cx="271463" cy="381000"/>
            </a:xfrm>
            <a:custGeom>
              <a:avLst/>
              <a:gdLst>
                <a:gd name="T0" fmla="*/ 14288 w 171"/>
                <a:gd name="T1" fmla="*/ 366713 h 240"/>
                <a:gd name="T2" fmla="*/ 17463 w 171"/>
                <a:gd name="T3" fmla="*/ 376238 h 240"/>
                <a:gd name="T4" fmla="*/ 269875 w 171"/>
                <a:gd name="T5" fmla="*/ 6350 h 240"/>
                <a:gd name="T6" fmla="*/ 258763 w 171"/>
                <a:gd name="T7" fmla="*/ 0 h 240"/>
                <a:gd name="T8" fmla="*/ 6350 w 171"/>
                <a:gd name="T9" fmla="*/ 369888 h 240"/>
                <a:gd name="T10" fmla="*/ 9525 w 171"/>
                <a:gd name="T11" fmla="*/ 379413 h 240"/>
                <a:gd name="T12" fmla="*/ 6350 w 171"/>
                <a:gd name="T13" fmla="*/ 369888 h 240"/>
                <a:gd name="T14" fmla="*/ 0 w 171"/>
                <a:gd name="T15" fmla="*/ 376238 h 240"/>
                <a:gd name="T16" fmla="*/ 9525 w 171"/>
                <a:gd name="T17" fmla="*/ 379413 h 240"/>
                <a:gd name="T18" fmla="*/ 14288 w 171"/>
                <a:gd name="T19" fmla="*/ 366713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1" h="240">
                  <a:moveTo>
                    <a:pt x="9" y="231"/>
                  </a:moveTo>
                  <a:lnTo>
                    <a:pt x="11" y="237"/>
                  </a:lnTo>
                  <a:lnTo>
                    <a:pt x="170" y="4"/>
                  </a:lnTo>
                  <a:lnTo>
                    <a:pt x="163" y="0"/>
                  </a:lnTo>
                  <a:lnTo>
                    <a:pt x="4" y="233"/>
                  </a:lnTo>
                  <a:lnTo>
                    <a:pt x="6" y="239"/>
                  </a:lnTo>
                  <a:lnTo>
                    <a:pt x="4" y="233"/>
                  </a:lnTo>
                  <a:lnTo>
                    <a:pt x="0" y="237"/>
                  </a:lnTo>
                  <a:lnTo>
                    <a:pt x="6" y="239"/>
                  </a:lnTo>
                  <a:lnTo>
                    <a:pt x="9" y="231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16" name="Freeform 178"/>
            <p:cNvSpPr>
              <a:spLocks/>
            </p:cNvSpPr>
            <p:nvPr/>
          </p:nvSpPr>
          <p:spPr bwMode="auto">
            <a:xfrm>
              <a:off x="978025" y="3042072"/>
              <a:ext cx="88900" cy="38100"/>
            </a:xfrm>
            <a:custGeom>
              <a:avLst/>
              <a:gdLst>
                <a:gd name="T0" fmla="*/ 0 w 56"/>
                <a:gd name="T1" fmla="*/ 36513 h 24"/>
                <a:gd name="T2" fmla="*/ 87313 w 56"/>
                <a:gd name="T3" fmla="*/ 25400 h 24"/>
                <a:gd name="T4" fmla="*/ 22225 w 56"/>
                <a:gd name="T5" fmla="*/ 0 h 24"/>
                <a:gd name="T6" fmla="*/ 0 w 56"/>
                <a:gd name="T7" fmla="*/ 36513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" h="24">
                  <a:moveTo>
                    <a:pt x="0" y="23"/>
                  </a:moveTo>
                  <a:lnTo>
                    <a:pt x="55" y="16"/>
                  </a:lnTo>
                  <a:lnTo>
                    <a:pt x="14" y="0"/>
                  </a:lnTo>
                  <a:lnTo>
                    <a:pt x="0" y="23"/>
                  </a:lnTo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17" name="Freeform 179"/>
            <p:cNvSpPr>
              <a:spLocks/>
            </p:cNvSpPr>
            <p:nvPr/>
          </p:nvSpPr>
          <p:spPr bwMode="auto">
            <a:xfrm>
              <a:off x="971675" y="3072235"/>
              <a:ext cx="122238" cy="26988"/>
            </a:xfrm>
            <a:custGeom>
              <a:avLst/>
              <a:gdLst>
                <a:gd name="T0" fmla="*/ 95250 w 77"/>
                <a:gd name="T1" fmla="*/ 12700 h 17"/>
                <a:gd name="T2" fmla="*/ 95250 w 77"/>
                <a:gd name="T3" fmla="*/ 0 h 17"/>
                <a:gd name="T4" fmla="*/ 0 w 77"/>
                <a:gd name="T5" fmla="*/ 14288 h 17"/>
                <a:gd name="T6" fmla="*/ 1588 w 77"/>
                <a:gd name="T7" fmla="*/ 25400 h 17"/>
                <a:gd name="T8" fmla="*/ 96838 w 77"/>
                <a:gd name="T9" fmla="*/ 12700 h 17"/>
                <a:gd name="T10" fmla="*/ 100013 w 77"/>
                <a:gd name="T11" fmla="*/ 0 h 17"/>
                <a:gd name="T12" fmla="*/ 96838 w 77"/>
                <a:gd name="T13" fmla="*/ 12700 h 17"/>
                <a:gd name="T14" fmla="*/ 120650 w 77"/>
                <a:gd name="T15" fmla="*/ 6350 h 17"/>
                <a:gd name="T16" fmla="*/ 100013 w 77"/>
                <a:gd name="T17" fmla="*/ 0 h 17"/>
                <a:gd name="T18" fmla="*/ 95250 w 77"/>
                <a:gd name="T19" fmla="*/ 1270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7" h="17">
                  <a:moveTo>
                    <a:pt x="60" y="8"/>
                  </a:moveTo>
                  <a:lnTo>
                    <a:pt x="60" y="0"/>
                  </a:lnTo>
                  <a:lnTo>
                    <a:pt x="0" y="9"/>
                  </a:lnTo>
                  <a:lnTo>
                    <a:pt x="1" y="16"/>
                  </a:lnTo>
                  <a:lnTo>
                    <a:pt x="61" y="8"/>
                  </a:lnTo>
                  <a:lnTo>
                    <a:pt x="63" y="0"/>
                  </a:lnTo>
                  <a:lnTo>
                    <a:pt x="61" y="8"/>
                  </a:lnTo>
                  <a:lnTo>
                    <a:pt x="76" y="4"/>
                  </a:lnTo>
                  <a:lnTo>
                    <a:pt x="63" y="0"/>
                  </a:lnTo>
                  <a:lnTo>
                    <a:pt x="60" y="8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18" name="Freeform 180"/>
            <p:cNvSpPr>
              <a:spLocks/>
            </p:cNvSpPr>
            <p:nvPr/>
          </p:nvSpPr>
          <p:spPr bwMode="auto">
            <a:xfrm>
              <a:off x="997075" y="3034135"/>
              <a:ext cx="74613" cy="39688"/>
            </a:xfrm>
            <a:custGeom>
              <a:avLst/>
              <a:gdLst>
                <a:gd name="T0" fmla="*/ 9525 w 47"/>
                <a:gd name="T1" fmla="*/ 9525 h 25"/>
                <a:gd name="T2" fmla="*/ 3175 w 47"/>
                <a:gd name="T3" fmla="*/ 11113 h 25"/>
                <a:gd name="T4" fmla="*/ 68263 w 47"/>
                <a:gd name="T5" fmla="*/ 38100 h 25"/>
                <a:gd name="T6" fmla="*/ 73025 w 47"/>
                <a:gd name="T7" fmla="*/ 26988 h 25"/>
                <a:gd name="T8" fmla="*/ 7938 w 47"/>
                <a:gd name="T9" fmla="*/ 1588 h 25"/>
                <a:gd name="T10" fmla="*/ 0 w 47"/>
                <a:gd name="T11" fmla="*/ 4763 h 25"/>
                <a:gd name="T12" fmla="*/ 7938 w 47"/>
                <a:gd name="T13" fmla="*/ 1588 h 25"/>
                <a:gd name="T14" fmla="*/ 3175 w 47"/>
                <a:gd name="T15" fmla="*/ 0 h 25"/>
                <a:gd name="T16" fmla="*/ 0 w 47"/>
                <a:gd name="T17" fmla="*/ 4763 h 25"/>
                <a:gd name="T18" fmla="*/ 9525 w 47"/>
                <a:gd name="T19" fmla="*/ 9525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7" h="25">
                  <a:moveTo>
                    <a:pt x="6" y="6"/>
                  </a:moveTo>
                  <a:lnTo>
                    <a:pt x="2" y="7"/>
                  </a:lnTo>
                  <a:lnTo>
                    <a:pt x="43" y="24"/>
                  </a:lnTo>
                  <a:lnTo>
                    <a:pt x="46" y="17"/>
                  </a:lnTo>
                  <a:lnTo>
                    <a:pt x="5" y="1"/>
                  </a:lnTo>
                  <a:lnTo>
                    <a:pt x="0" y="3"/>
                  </a:lnTo>
                  <a:lnTo>
                    <a:pt x="5" y="1"/>
                  </a:lnTo>
                  <a:lnTo>
                    <a:pt x="2" y="0"/>
                  </a:lnTo>
                  <a:lnTo>
                    <a:pt x="0" y="3"/>
                  </a:lnTo>
                  <a:lnTo>
                    <a:pt x="6" y="6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19" name="Freeform 181"/>
            <p:cNvSpPr>
              <a:spLocks/>
            </p:cNvSpPr>
            <p:nvPr/>
          </p:nvSpPr>
          <p:spPr bwMode="auto">
            <a:xfrm>
              <a:off x="962150" y="3040485"/>
              <a:ext cx="34925" cy="49213"/>
            </a:xfrm>
            <a:custGeom>
              <a:avLst/>
              <a:gdLst>
                <a:gd name="T0" fmla="*/ 6350 w 22"/>
                <a:gd name="T1" fmla="*/ 36513 h 31"/>
                <a:gd name="T2" fmla="*/ 12700 w 22"/>
                <a:gd name="T3" fmla="*/ 44450 h 31"/>
                <a:gd name="T4" fmla="*/ 33338 w 22"/>
                <a:gd name="T5" fmla="*/ 4763 h 31"/>
                <a:gd name="T6" fmla="*/ 23813 w 22"/>
                <a:gd name="T7" fmla="*/ 0 h 31"/>
                <a:gd name="T8" fmla="*/ 1588 w 22"/>
                <a:gd name="T9" fmla="*/ 38100 h 31"/>
                <a:gd name="T10" fmla="*/ 7938 w 22"/>
                <a:gd name="T11" fmla="*/ 46038 h 31"/>
                <a:gd name="T12" fmla="*/ 1588 w 22"/>
                <a:gd name="T13" fmla="*/ 38100 h 31"/>
                <a:gd name="T14" fmla="*/ 0 w 22"/>
                <a:gd name="T15" fmla="*/ 47625 h 31"/>
                <a:gd name="T16" fmla="*/ 7938 w 22"/>
                <a:gd name="T17" fmla="*/ 46038 h 31"/>
                <a:gd name="T18" fmla="*/ 6350 w 22"/>
                <a:gd name="T19" fmla="*/ 36513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" h="31">
                  <a:moveTo>
                    <a:pt x="4" y="23"/>
                  </a:moveTo>
                  <a:lnTo>
                    <a:pt x="8" y="28"/>
                  </a:lnTo>
                  <a:lnTo>
                    <a:pt x="21" y="3"/>
                  </a:lnTo>
                  <a:lnTo>
                    <a:pt x="15" y="0"/>
                  </a:lnTo>
                  <a:lnTo>
                    <a:pt x="1" y="24"/>
                  </a:lnTo>
                  <a:lnTo>
                    <a:pt x="5" y="2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5" y="29"/>
                  </a:lnTo>
                  <a:lnTo>
                    <a:pt x="4" y="23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20" name="Freeform 182"/>
            <p:cNvSpPr>
              <a:spLocks/>
            </p:cNvSpPr>
            <p:nvPr/>
          </p:nvSpPr>
          <p:spPr bwMode="auto">
            <a:xfrm>
              <a:off x="2160712" y="2673772"/>
              <a:ext cx="196850" cy="587375"/>
            </a:xfrm>
            <a:custGeom>
              <a:avLst/>
              <a:gdLst>
                <a:gd name="T0" fmla="*/ 0 w 124"/>
                <a:gd name="T1" fmla="*/ 585788 h 370"/>
                <a:gd name="T2" fmla="*/ 149225 w 124"/>
                <a:gd name="T3" fmla="*/ 446088 h 370"/>
                <a:gd name="T4" fmla="*/ 195263 w 124"/>
                <a:gd name="T5" fmla="*/ 98425 h 370"/>
                <a:gd name="T6" fmla="*/ 119063 w 124"/>
                <a:gd name="T7" fmla="*/ 0 h 370"/>
                <a:gd name="T8" fmla="*/ 0 w 124"/>
                <a:gd name="T9" fmla="*/ 585788 h 3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" h="370">
                  <a:moveTo>
                    <a:pt x="0" y="369"/>
                  </a:moveTo>
                  <a:lnTo>
                    <a:pt x="94" y="281"/>
                  </a:lnTo>
                  <a:lnTo>
                    <a:pt x="123" y="62"/>
                  </a:lnTo>
                  <a:lnTo>
                    <a:pt x="75" y="0"/>
                  </a:lnTo>
                  <a:lnTo>
                    <a:pt x="0" y="369"/>
                  </a:lnTo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21" name="Freeform 183"/>
            <p:cNvSpPr>
              <a:spLocks/>
            </p:cNvSpPr>
            <p:nvPr/>
          </p:nvSpPr>
          <p:spPr bwMode="auto">
            <a:xfrm>
              <a:off x="2155950" y="3129385"/>
              <a:ext cx="157163" cy="138113"/>
            </a:xfrm>
            <a:custGeom>
              <a:avLst/>
              <a:gdLst>
                <a:gd name="T0" fmla="*/ 142875 w 99"/>
                <a:gd name="T1" fmla="*/ 3175 h 87"/>
                <a:gd name="T2" fmla="*/ 144463 w 99"/>
                <a:gd name="T3" fmla="*/ 0 h 87"/>
                <a:gd name="T4" fmla="*/ 0 w 99"/>
                <a:gd name="T5" fmla="*/ 127000 h 87"/>
                <a:gd name="T6" fmla="*/ 9525 w 99"/>
                <a:gd name="T7" fmla="*/ 136525 h 87"/>
                <a:gd name="T8" fmla="*/ 152400 w 99"/>
                <a:gd name="T9" fmla="*/ 9525 h 87"/>
                <a:gd name="T10" fmla="*/ 155575 w 99"/>
                <a:gd name="T11" fmla="*/ 4763 h 87"/>
                <a:gd name="T12" fmla="*/ 152400 w 99"/>
                <a:gd name="T13" fmla="*/ 9525 h 87"/>
                <a:gd name="T14" fmla="*/ 155575 w 99"/>
                <a:gd name="T15" fmla="*/ 7938 h 87"/>
                <a:gd name="T16" fmla="*/ 155575 w 99"/>
                <a:gd name="T17" fmla="*/ 4763 h 87"/>
                <a:gd name="T18" fmla="*/ 142875 w 99"/>
                <a:gd name="T19" fmla="*/ 3175 h 8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9" h="87">
                  <a:moveTo>
                    <a:pt x="90" y="2"/>
                  </a:moveTo>
                  <a:lnTo>
                    <a:pt x="91" y="0"/>
                  </a:lnTo>
                  <a:lnTo>
                    <a:pt x="0" y="80"/>
                  </a:lnTo>
                  <a:lnTo>
                    <a:pt x="6" y="86"/>
                  </a:lnTo>
                  <a:lnTo>
                    <a:pt x="96" y="6"/>
                  </a:lnTo>
                  <a:lnTo>
                    <a:pt x="98" y="3"/>
                  </a:lnTo>
                  <a:lnTo>
                    <a:pt x="96" y="6"/>
                  </a:lnTo>
                  <a:lnTo>
                    <a:pt x="98" y="5"/>
                  </a:lnTo>
                  <a:lnTo>
                    <a:pt x="98" y="3"/>
                  </a:lnTo>
                  <a:lnTo>
                    <a:pt x="90" y="2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22" name="Freeform 184"/>
            <p:cNvSpPr>
              <a:spLocks/>
            </p:cNvSpPr>
            <p:nvPr/>
          </p:nvSpPr>
          <p:spPr bwMode="auto">
            <a:xfrm>
              <a:off x="2311525" y="2769022"/>
              <a:ext cx="47625" cy="354013"/>
            </a:xfrm>
            <a:custGeom>
              <a:avLst/>
              <a:gdLst>
                <a:gd name="T0" fmla="*/ 38100 w 30"/>
                <a:gd name="T1" fmla="*/ 7938 h 223"/>
                <a:gd name="T2" fmla="*/ 34925 w 30"/>
                <a:gd name="T3" fmla="*/ 3175 h 223"/>
                <a:gd name="T4" fmla="*/ 0 w 30"/>
                <a:gd name="T5" fmla="*/ 349250 h 223"/>
                <a:gd name="T6" fmla="*/ 9525 w 30"/>
                <a:gd name="T7" fmla="*/ 352425 h 223"/>
                <a:gd name="T8" fmla="*/ 46038 w 30"/>
                <a:gd name="T9" fmla="*/ 3175 h 223"/>
                <a:gd name="T10" fmla="*/ 46038 w 30"/>
                <a:gd name="T11" fmla="*/ 0 h 223"/>
                <a:gd name="T12" fmla="*/ 46038 w 30"/>
                <a:gd name="T13" fmla="*/ 3175 h 223"/>
                <a:gd name="T14" fmla="*/ 46038 w 30"/>
                <a:gd name="T15" fmla="*/ 1588 h 223"/>
                <a:gd name="T16" fmla="*/ 46038 w 30"/>
                <a:gd name="T17" fmla="*/ 0 h 223"/>
                <a:gd name="T18" fmla="*/ 38100 w 30"/>
                <a:gd name="T19" fmla="*/ 7938 h 2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0" h="223">
                  <a:moveTo>
                    <a:pt x="24" y="5"/>
                  </a:moveTo>
                  <a:lnTo>
                    <a:pt x="22" y="2"/>
                  </a:lnTo>
                  <a:lnTo>
                    <a:pt x="0" y="220"/>
                  </a:lnTo>
                  <a:lnTo>
                    <a:pt x="6" y="222"/>
                  </a:lnTo>
                  <a:lnTo>
                    <a:pt x="29" y="2"/>
                  </a:lnTo>
                  <a:lnTo>
                    <a:pt x="29" y="0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4" y="5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23" name="Freeform 185"/>
            <p:cNvSpPr>
              <a:spLocks/>
            </p:cNvSpPr>
            <p:nvPr/>
          </p:nvSpPr>
          <p:spPr bwMode="auto">
            <a:xfrm>
              <a:off x="2278187" y="2656310"/>
              <a:ext cx="80963" cy="109538"/>
            </a:xfrm>
            <a:custGeom>
              <a:avLst/>
              <a:gdLst>
                <a:gd name="T0" fmla="*/ 9525 w 51"/>
                <a:gd name="T1" fmla="*/ 14288 h 69"/>
                <a:gd name="T2" fmla="*/ 0 w 51"/>
                <a:gd name="T3" fmla="*/ 17463 h 69"/>
                <a:gd name="T4" fmla="*/ 69850 w 51"/>
                <a:gd name="T5" fmla="*/ 107950 h 69"/>
                <a:gd name="T6" fmla="*/ 79375 w 51"/>
                <a:gd name="T7" fmla="*/ 98425 h 69"/>
                <a:gd name="T8" fmla="*/ 9525 w 51"/>
                <a:gd name="T9" fmla="*/ 9525 h 69"/>
                <a:gd name="T10" fmla="*/ 0 w 51"/>
                <a:gd name="T11" fmla="*/ 12700 h 69"/>
                <a:gd name="T12" fmla="*/ 9525 w 51"/>
                <a:gd name="T13" fmla="*/ 9525 h 69"/>
                <a:gd name="T14" fmla="*/ 0 w 51"/>
                <a:gd name="T15" fmla="*/ 0 h 69"/>
                <a:gd name="T16" fmla="*/ 0 w 51"/>
                <a:gd name="T17" fmla="*/ 12700 h 69"/>
                <a:gd name="T18" fmla="*/ 9525 w 51"/>
                <a:gd name="T19" fmla="*/ 14288 h 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1" h="69">
                  <a:moveTo>
                    <a:pt x="6" y="9"/>
                  </a:moveTo>
                  <a:lnTo>
                    <a:pt x="0" y="11"/>
                  </a:lnTo>
                  <a:lnTo>
                    <a:pt x="44" y="68"/>
                  </a:lnTo>
                  <a:lnTo>
                    <a:pt x="50" y="62"/>
                  </a:lnTo>
                  <a:lnTo>
                    <a:pt x="6" y="6"/>
                  </a:lnTo>
                  <a:lnTo>
                    <a:pt x="0" y="8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8"/>
                  </a:lnTo>
                  <a:lnTo>
                    <a:pt x="6" y="9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24" name="Freeform 186"/>
            <p:cNvSpPr>
              <a:spLocks/>
            </p:cNvSpPr>
            <p:nvPr/>
          </p:nvSpPr>
          <p:spPr bwMode="auto">
            <a:xfrm>
              <a:off x="2149600" y="2670597"/>
              <a:ext cx="130175" cy="609600"/>
            </a:xfrm>
            <a:custGeom>
              <a:avLst/>
              <a:gdLst>
                <a:gd name="T0" fmla="*/ 3175 w 82"/>
                <a:gd name="T1" fmla="*/ 584200 h 384"/>
                <a:gd name="T2" fmla="*/ 15875 w 82"/>
                <a:gd name="T3" fmla="*/ 588963 h 384"/>
                <a:gd name="T4" fmla="*/ 128588 w 82"/>
                <a:gd name="T5" fmla="*/ 1588 h 384"/>
                <a:gd name="T6" fmla="*/ 115888 w 82"/>
                <a:gd name="T7" fmla="*/ 0 h 384"/>
                <a:gd name="T8" fmla="*/ 3175 w 82"/>
                <a:gd name="T9" fmla="*/ 587375 h 384"/>
                <a:gd name="T10" fmla="*/ 14288 w 82"/>
                <a:gd name="T11" fmla="*/ 592138 h 384"/>
                <a:gd name="T12" fmla="*/ 3175 w 82"/>
                <a:gd name="T13" fmla="*/ 587375 h 384"/>
                <a:gd name="T14" fmla="*/ 0 w 82"/>
                <a:gd name="T15" fmla="*/ 608013 h 384"/>
                <a:gd name="T16" fmla="*/ 14288 w 82"/>
                <a:gd name="T17" fmla="*/ 592138 h 384"/>
                <a:gd name="T18" fmla="*/ 3175 w 82"/>
                <a:gd name="T19" fmla="*/ 584200 h 3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2" h="384">
                  <a:moveTo>
                    <a:pt x="2" y="368"/>
                  </a:moveTo>
                  <a:lnTo>
                    <a:pt x="10" y="371"/>
                  </a:lnTo>
                  <a:lnTo>
                    <a:pt x="81" y="1"/>
                  </a:lnTo>
                  <a:lnTo>
                    <a:pt x="73" y="0"/>
                  </a:lnTo>
                  <a:lnTo>
                    <a:pt x="2" y="370"/>
                  </a:lnTo>
                  <a:lnTo>
                    <a:pt x="9" y="373"/>
                  </a:lnTo>
                  <a:lnTo>
                    <a:pt x="2" y="370"/>
                  </a:lnTo>
                  <a:lnTo>
                    <a:pt x="0" y="383"/>
                  </a:lnTo>
                  <a:lnTo>
                    <a:pt x="9" y="373"/>
                  </a:lnTo>
                  <a:lnTo>
                    <a:pt x="2" y="368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25" name="Freeform 187"/>
            <p:cNvSpPr>
              <a:spLocks/>
            </p:cNvSpPr>
            <p:nvPr/>
          </p:nvSpPr>
          <p:spPr bwMode="auto">
            <a:xfrm>
              <a:off x="2290887" y="2062585"/>
              <a:ext cx="147638" cy="695325"/>
            </a:xfrm>
            <a:custGeom>
              <a:avLst/>
              <a:gdLst>
                <a:gd name="T0" fmla="*/ 73025 w 93"/>
                <a:gd name="T1" fmla="*/ 63500 h 438"/>
                <a:gd name="T2" fmla="*/ 146050 w 93"/>
                <a:gd name="T3" fmla="*/ 0 h 438"/>
                <a:gd name="T4" fmla="*/ 71438 w 93"/>
                <a:gd name="T5" fmla="*/ 693738 h 438"/>
                <a:gd name="T6" fmla="*/ 0 w 93"/>
                <a:gd name="T7" fmla="*/ 596900 h 438"/>
                <a:gd name="T8" fmla="*/ 73025 w 93"/>
                <a:gd name="T9" fmla="*/ 63500 h 4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3" h="438">
                  <a:moveTo>
                    <a:pt x="46" y="40"/>
                  </a:moveTo>
                  <a:lnTo>
                    <a:pt x="92" y="0"/>
                  </a:lnTo>
                  <a:lnTo>
                    <a:pt x="45" y="437"/>
                  </a:lnTo>
                  <a:lnTo>
                    <a:pt x="0" y="376"/>
                  </a:lnTo>
                  <a:lnTo>
                    <a:pt x="46" y="40"/>
                  </a:lnTo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26" name="Freeform 188"/>
            <p:cNvSpPr>
              <a:spLocks/>
            </p:cNvSpPr>
            <p:nvPr/>
          </p:nvSpPr>
          <p:spPr bwMode="auto">
            <a:xfrm>
              <a:off x="2365500" y="2046710"/>
              <a:ext cx="77788" cy="76200"/>
            </a:xfrm>
            <a:custGeom>
              <a:avLst/>
              <a:gdLst>
                <a:gd name="T0" fmla="*/ 74613 w 49"/>
                <a:gd name="T1" fmla="*/ 14288 h 48"/>
                <a:gd name="T2" fmla="*/ 65088 w 49"/>
                <a:gd name="T3" fmla="*/ 7938 h 48"/>
                <a:gd name="T4" fmla="*/ 0 w 49"/>
                <a:gd name="T5" fmla="*/ 63500 h 48"/>
                <a:gd name="T6" fmla="*/ 7938 w 49"/>
                <a:gd name="T7" fmla="*/ 74613 h 48"/>
                <a:gd name="T8" fmla="*/ 71438 w 49"/>
                <a:gd name="T9" fmla="*/ 17463 h 48"/>
                <a:gd name="T10" fmla="*/ 61913 w 49"/>
                <a:gd name="T11" fmla="*/ 11113 h 48"/>
                <a:gd name="T12" fmla="*/ 74613 w 49"/>
                <a:gd name="T13" fmla="*/ 14288 h 48"/>
                <a:gd name="T14" fmla="*/ 76200 w 49"/>
                <a:gd name="T15" fmla="*/ 0 h 48"/>
                <a:gd name="T16" fmla="*/ 65088 w 49"/>
                <a:gd name="T17" fmla="*/ 7938 h 48"/>
                <a:gd name="T18" fmla="*/ 74613 w 49"/>
                <a:gd name="T19" fmla="*/ 14288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47" y="9"/>
                  </a:moveTo>
                  <a:lnTo>
                    <a:pt x="41" y="5"/>
                  </a:lnTo>
                  <a:lnTo>
                    <a:pt x="0" y="40"/>
                  </a:lnTo>
                  <a:lnTo>
                    <a:pt x="5" y="47"/>
                  </a:lnTo>
                  <a:lnTo>
                    <a:pt x="45" y="11"/>
                  </a:lnTo>
                  <a:lnTo>
                    <a:pt x="39" y="7"/>
                  </a:lnTo>
                  <a:lnTo>
                    <a:pt x="47" y="9"/>
                  </a:lnTo>
                  <a:lnTo>
                    <a:pt x="48" y="0"/>
                  </a:lnTo>
                  <a:lnTo>
                    <a:pt x="41" y="5"/>
                  </a:lnTo>
                  <a:lnTo>
                    <a:pt x="47" y="9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27" name="Freeform 189"/>
            <p:cNvSpPr>
              <a:spLocks/>
            </p:cNvSpPr>
            <p:nvPr/>
          </p:nvSpPr>
          <p:spPr bwMode="auto">
            <a:xfrm>
              <a:off x="2362325" y="2060997"/>
              <a:ext cx="80963" cy="714375"/>
            </a:xfrm>
            <a:custGeom>
              <a:avLst/>
              <a:gdLst>
                <a:gd name="T0" fmla="*/ 1588 w 51"/>
                <a:gd name="T1" fmla="*/ 700088 h 450"/>
                <a:gd name="T2" fmla="*/ 11113 w 51"/>
                <a:gd name="T3" fmla="*/ 695325 h 450"/>
                <a:gd name="T4" fmla="*/ 79375 w 51"/>
                <a:gd name="T5" fmla="*/ 1588 h 450"/>
                <a:gd name="T6" fmla="*/ 66675 w 51"/>
                <a:gd name="T7" fmla="*/ 0 h 450"/>
                <a:gd name="T8" fmla="*/ 0 w 51"/>
                <a:gd name="T9" fmla="*/ 693738 h 450"/>
                <a:gd name="T10" fmla="*/ 11113 w 51"/>
                <a:gd name="T11" fmla="*/ 690563 h 450"/>
                <a:gd name="T12" fmla="*/ 1588 w 51"/>
                <a:gd name="T13" fmla="*/ 700088 h 450"/>
                <a:gd name="T14" fmla="*/ 7938 w 51"/>
                <a:gd name="T15" fmla="*/ 712788 h 450"/>
                <a:gd name="T16" fmla="*/ 11113 w 51"/>
                <a:gd name="T17" fmla="*/ 695325 h 450"/>
                <a:gd name="T18" fmla="*/ 1588 w 51"/>
                <a:gd name="T19" fmla="*/ 700088 h 4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1" h="450">
                  <a:moveTo>
                    <a:pt x="1" y="441"/>
                  </a:moveTo>
                  <a:lnTo>
                    <a:pt x="7" y="438"/>
                  </a:lnTo>
                  <a:lnTo>
                    <a:pt x="50" y="1"/>
                  </a:lnTo>
                  <a:lnTo>
                    <a:pt x="42" y="0"/>
                  </a:lnTo>
                  <a:lnTo>
                    <a:pt x="0" y="437"/>
                  </a:lnTo>
                  <a:lnTo>
                    <a:pt x="7" y="435"/>
                  </a:lnTo>
                  <a:lnTo>
                    <a:pt x="1" y="441"/>
                  </a:lnTo>
                  <a:lnTo>
                    <a:pt x="5" y="449"/>
                  </a:lnTo>
                  <a:lnTo>
                    <a:pt x="7" y="438"/>
                  </a:lnTo>
                  <a:lnTo>
                    <a:pt x="1" y="441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28" name="Freeform 190"/>
            <p:cNvSpPr>
              <a:spLocks/>
            </p:cNvSpPr>
            <p:nvPr/>
          </p:nvSpPr>
          <p:spPr bwMode="auto">
            <a:xfrm>
              <a:off x="2282950" y="2667422"/>
              <a:ext cx="76200" cy="96838"/>
            </a:xfrm>
            <a:custGeom>
              <a:avLst/>
              <a:gdLst>
                <a:gd name="T0" fmla="*/ 0 w 48"/>
                <a:gd name="T1" fmla="*/ 0 h 61"/>
                <a:gd name="T2" fmla="*/ 0 w 48"/>
                <a:gd name="T3" fmla="*/ 7938 h 61"/>
                <a:gd name="T4" fmla="*/ 65088 w 48"/>
                <a:gd name="T5" fmla="*/ 95250 h 61"/>
                <a:gd name="T6" fmla="*/ 74613 w 48"/>
                <a:gd name="T7" fmla="*/ 85725 h 61"/>
                <a:gd name="T8" fmla="*/ 9525 w 48"/>
                <a:gd name="T9" fmla="*/ 0 h 61"/>
                <a:gd name="T10" fmla="*/ 12700 w 48"/>
                <a:gd name="T11" fmla="*/ 3175 h 61"/>
                <a:gd name="T12" fmla="*/ 0 w 48"/>
                <a:gd name="T13" fmla="*/ 0 h 61"/>
                <a:gd name="T14" fmla="*/ 0 w 48"/>
                <a:gd name="T15" fmla="*/ 3175 h 61"/>
                <a:gd name="T16" fmla="*/ 0 w 48"/>
                <a:gd name="T17" fmla="*/ 7938 h 61"/>
                <a:gd name="T18" fmla="*/ 0 w 48"/>
                <a:gd name="T19" fmla="*/ 0 h 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8" h="61">
                  <a:moveTo>
                    <a:pt x="0" y="0"/>
                  </a:moveTo>
                  <a:lnTo>
                    <a:pt x="0" y="5"/>
                  </a:lnTo>
                  <a:lnTo>
                    <a:pt x="41" y="60"/>
                  </a:lnTo>
                  <a:lnTo>
                    <a:pt x="47" y="54"/>
                  </a:lnTo>
                  <a:lnTo>
                    <a:pt x="6" y="0"/>
                  </a:lnTo>
                  <a:lnTo>
                    <a:pt x="8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29" name="Freeform 191"/>
            <p:cNvSpPr>
              <a:spLocks/>
            </p:cNvSpPr>
            <p:nvPr/>
          </p:nvSpPr>
          <p:spPr bwMode="auto">
            <a:xfrm>
              <a:off x="2284537" y="2124497"/>
              <a:ext cx="82550" cy="534988"/>
            </a:xfrm>
            <a:custGeom>
              <a:avLst/>
              <a:gdLst>
                <a:gd name="T0" fmla="*/ 68263 w 52"/>
                <a:gd name="T1" fmla="*/ 0 h 337"/>
                <a:gd name="T2" fmla="*/ 68263 w 52"/>
                <a:gd name="T3" fmla="*/ 3175 h 337"/>
                <a:gd name="T4" fmla="*/ 0 w 52"/>
                <a:gd name="T5" fmla="*/ 530225 h 337"/>
                <a:gd name="T6" fmla="*/ 11113 w 52"/>
                <a:gd name="T7" fmla="*/ 533400 h 337"/>
                <a:gd name="T8" fmla="*/ 80963 w 52"/>
                <a:gd name="T9" fmla="*/ 6350 h 337"/>
                <a:gd name="T10" fmla="*/ 77788 w 52"/>
                <a:gd name="T11" fmla="*/ 11113 h 337"/>
                <a:gd name="T12" fmla="*/ 68263 w 52"/>
                <a:gd name="T13" fmla="*/ 0 h 337"/>
                <a:gd name="T14" fmla="*/ 68263 w 52"/>
                <a:gd name="T15" fmla="*/ 1588 h 337"/>
                <a:gd name="T16" fmla="*/ 68263 w 52"/>
                <a:gd name="T17" fmla="*/ 3175 h 337"/>
                <a:gd name="T18" fmla="*/ 68263 w 52"/>
                <a:gd name="T19" fmla="*/ 0 h 3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2" h="337">
                  <a:moveTo>
                    <a:pt x="43" y="0"/>
                  </a:moveTo>
                  <a:lnTo>
                    <a:pt x="43" y="2"/>
                  </a:lnTo>
                  <a:lnTo>
                    <a:pt x="0" y="334"/>
                  </a:lnTo>
                  <a:lnTo>
                    <a:pt x="7" y="336"/>
                  </a:lnTo>
                  <a:lnTo>
                    <a:pt x="51" y="4"/>
                  </a:lnTo>
                  <a:lnTo>
                    <a:pt x="49" y="7"/>
                  </a:lnTo>
                  <a:lnTo>
                    <a:pt x="43" y="0"/>
                  </a:lnTo>
                  <a:lnTo>
                    <a:pt x="43" y="1"/>
                  </a:lnTo>
                  <a:lnTo>
                    <a:pt x="43" y="2"/>
                  </a:lnTo>
                  <a:lnTo>
                    <a:pt x="43" y="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30" name="Freeform 192"/>
            <p:cNvSpPr>
              <a:spLocks/>
            </p:cNvSpPr>
            <p:nvPr/>
          </p:nvSpPr>
          <p:spPr bwMode="auto">
            <a:xfrm>
              <a:off x="2333750" y="2689647"/>
              <a:ext cx="152400" cy="341313"/>
            </a:xfrm>
            <a:custGeom>
              <a:avLst/>
              <a:gdLst>
                <a:gd name="T0" fmla="*/ 42863 w 96"/>
                <a:gd name="T1" fmla="*/ 0 h 215"/>
                <a:gd name="T2" fmla="*/ 150813 w 96"/>
                <a:gd name="T3" fmla="*/ 185738 h 215"/>
                <a:gd name="T4" fmla="*/ 0 w 96"/>
                <a:gd name="T5" fmla="*/ 339725 h 215"/>
                <a:gd name="T6" fmla="*/ 42863 w 96"/>
                <a:gd name="T7" fmla="*/ 0 h 2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6" h="215">
                  <a:moveTo>
                    <a:pt x="27" y="0"/>
                  </a:moveTo>
                  <a:lnTo>
                    <a:pt x="95" y="117"/>
                  </a:lnTo>
                  <a:lnTo>
                    <a:pt x="0" y="214"/>
                  </a:lnTo>
                  <a:lnTo>
                    <a:pt x="27" y="0"/>
                  </a:lnTo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31" name="Freeform 193"/>
            <p:cNvSpPr>
              <a:spLocks/>
            </p:cNvSpPr>
            <p:nvPr/>
          </p:nvSpPr>
          <p:spPr bwMode="auto">
            <a:xfrm>
              <a:off x="2376612" y="2683297"/>
              <a:ext cx="119063" cy="193675"/>
            </a:xfrm>
            <a:custGeom>
              <a:avLst/>
              <a:gdLst>
                <a:gd name="T0" fmla="*/ 114300 w 75"/>
                <a:gd name="T1" fmla="*/ 192088 h 122"/>
                <a:gd name="T2" fmla="*/ 114300 w 75"/>
                <a:gd name="T3" fmla="*/ 182563 h 122"/>
                <a:gd name="T4" fmla="*/ 7938 w 75"/>
                <a:gd name="T5" fmla="*/ 0 h 122"/>
                <a:gd name="T6" fmla="*/ 0 w 75"/>
                <a:gd name="T7" fmla="*/ 6350 h 122"/>
                <a:gd name="T8" fmla="*/ 104775 w 75"/>
                <a:gd name="T9" fmla="*/ 188913 h 122"/>
                <a:gd name="T10" fmla="*/ 107950 w 75"/>
                <a:gd name="T11" fmla="*/ 182563 h 122"/>
                <a:gd name="T12" fmla="*/ 114300 w 75"/>
                <a:gd name="T13" fmla="*/ 192088 h 122"/>
                <a:gd name="T14" fmla="*/ 117475 w 75"/>
                <a:gd name="T15" fmla="*/ 187325 h 122"/>
                <a:gd name="T16" fmla="*/ 114300 w 75"/>
                <a:gd name="T17" fmla="*/ 182563 h 122"/>
                <a:gd name="T18" fmla="*/ 114300 w 75"/>
                <a:gd name="T19" fmla="*/ 192088 h 1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5" h="122">
                  <a:moveTo>
                    <a:pt x="72" y="121"/>
                  </a:moveTo>
                  <a:lnTo>
                    <a:pt x="72" y="115"/>
                  </a:lnTo>
                  <a:lnTo>
                    <a:pt x="5" y="0"/>
                  </a:lnTo>
                  <a:lnTo>
                    <a:pt x="0" y="4"/>
                  </a:lnTo>
                  <a:lnTo>
                    <a:pt x="66" y="119"/>
                  </a:lnTo>
                  <a:lnTo>
                    <a:pt x="68" y="115"/>
                  </a:lnTo>
                  <a:lnTo>
                    <a:pt x="72" y="121"/>
                  </a:lnTo>
                  <a:lnTo>
                    <a:pt x="74" y="118"/>
                  </a:lnTo>
                  <a:lnTo>
                    <a:pt x="72" y="115"/>
                  </a:lnTo>
                  <a:lnTo>
                    <a:pt x="72" y="121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32" name="Freeform 194"/>
            <p:cNvSpPr>
              <a:spLocks/>
            </p:cNvSpPr>
            <p:nvPr/>
          </p:nvSpPr>
          <p:spPr bwMode="auto">
            <a:xfrm>
              <a:off x="2322637" y="2878560"/>
              <a:ext cx="168275" cy="171450"/>
            </a:xfrm>
            <a:custGeom>
              <a:avLst/>
              <a:gdLst>
                <a:gd name="T0" fmla="*/ 1588 w 106"/>
                <a:gd name="T1" fmla="*/ 149225 h 108"/>
                <a:gd name="T2" fmla="*/ 11113 w 106"/>
                <a:gd name="T3" fmla="*/ 155575 h 108"/>
                <a:gd name="T4" fmla="*/ 166688 w 106"/>
                <a:gd name="T5" fmla="*/ 7938 h 108"/>
                <a:gd name="T6" fmla="*/ 158750 w 106"/>
                <a:gd name="T7" fmla="*/ 0 h 108"/>
                <a:gd name="T8" fmla="*/ 1588 w 106"/>
                <a:gd name="T9" fmla="*/ 147638 h 108"/>
                <a:gd name="T10" fmla="*/ 14288 w 106"/>
                <a:gd name="T11" fmla="*/ 150813 h 108"/>
                <a:gd name="T12" fmla="*/ 1588 w 106"/>
                <a:gd name="T13" fmla="*/ 149225 h 108"/>
                <a:gd name="T14" fmla="*/ 0 w 106"/>
                <a:gd name="T15" fmla="*/ 169863 h 108"/>
                <a:gd name="T16" fmla="*/ 11113 w 106"/>
                <a:gd name="T17" fmla="*/ 155575 h 108"/>
                <a:gd name="T18" fmla="*/ 1588 w 106"/>
                <a:gd name="T19" fmla="*/ 149225 h 1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6" h="108">
                  <a:moveTo>
                    <a:pt x="1" y="94"/>
                  </a:moveTo>
                  <a:lnTo>
                    <a:pt x="7" y="98"/>
                  </a:lnTo>
                  <a:lnTo>
                    <a:pt x="105" y="5"/>
                  </a:lnTo>
                  <a:lnTo>
                    <a:pt x="100" y="0"/>
                  </a:lnTo>
                  <a:lnTo>
                    <a:pt x="1" y="93"/>
                  </a:lnTo>
                  <a:lnTo>
                    <a:pt x="9" y="95"/>
                  </a:lnTo>
                  <a:lnTo>
                    <a:pt x="1" y="94"/>
                  </a:lnTo>
                  <a:lnTo>
                    <a:pt x="0" y="107"/>
                  </a:lnTo>
                  <a:lnTo>
                    <a:pt x="7" y="98"/>
                  </a:lnTo>
                  <a:lnTo>
                    <a:pt x="1" y="94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33" name="Freeform 195"/>
            <p:cNvSpPr>
              <a:spLocks/>
            </p:cNvSpPr>
            <p:nvPr/>
          </p:nvSpPr>
          <p:spPr bwMode="auto">
            <a:xfrm>
              <a:off x="2325812" y="2667422"/>
              <a:ext cx="44450" cy="363538"/>
            </a:xfrm>
            <a:custGeom>
              <a:avLst/>
              <a:gdLst>
                <a:gd name="T0" fmla="*/ 42863 w 28"/>
                <a:gd name="T1" fmla="*/ 15875 h 229"/>
                <a:gd name="T2" fmla="*/ 31750 w 28"/>
                <a:gd name="T3" fmla="*/ 19050 h 229"/>
                <a:gd name="T4" fmla="*/ 0 w 28"/>
                <a:gd name="T5" fmla="*/ 358775 h 229"/>
                <a:gd name="T6" fmla="*/ 9525 w 28"/>
                <a:gd name="T7" fmla="*/ 361950 h 229"/>
                <a:gd name="T8" fmla="*/ 42863 w 28"/>
                <a:gd name="T9" fmla="*/ 19050 h 229"/>
                <a:gd name="T10" fmla="*/ 34925 w 28"/>
                <a:gd name="T11" fmla="*/ 22225 h 229"/>
                <a:gd name="T12" fmla="*/ 42863 w 28"/>
                <a:gd name="T13" fmla="*/ 15875 h 229"/>
                <a:gd name="T14" fmla="*/ 34925 w 28"/>
                <a:gd name="T15" fmla="*/ 0 h 229"/>
                <a:gd name="T16" fmla="*/ 31750 w 28"/>
                <a:gd name="T17" fmla="*/ 19050 h 229"/>
                <a:gd name="T18" fmla="*/ 42863 w 28"/>
                <a:gd name="T19" fmla="*/ 15875 h 2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8" h="229">
                  <a:moveTo>
                    <a:pt x="27" y="10"/>
                  </a:moveTo>
                  <a:lnTo>
                    <a:pt x="20" y="12"/>
                  </a:lnTo>
                  <a:lnTo>
                    <a:pt x="0" y="226"/>
                  </a:lnTo>
                  <a:lnTo>
                    <a:pt x="6" y="228"/>
                  </a:lnTo>
                  <a:lnTo>
                    <a:pt x="27" y="12"/>
                  </a:lnTo>
                  <a:lnTo>
                    <a:pt x="22" y="14"/>
                  </a:lnTo>
                  <a:lnTo>
                    <a:pt x="27" y="10"/>
                  </a:lnTo>
                  <a:lnTo>
                    <a:pt x="22" y="0"/>
                  </a:lnTo>
                  <a:lnTo>
                    <a:pt x="20" y="12"/>
                  </a:lnTo>
                  <a:lnTo>
                    <a:pt x="27" y="1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34" name="Freeform 196"/>
            <p:cNvSpPr>
              <a:spLocks/>
            </p:cNvSpPr>
            <p:nvPr/>
          </p:nvSpPr>
          <p:spPr bwMode="auto">
            <a:xfrm>
              <a:off x="2406775" y="2881735"/>
              <a:ext cx="79375" cy="82550"/>
            </a:xfrm>
            <a:custGeom>
              <a:avLst/>
              <a:gdLst>
                <a:gd name="T0" fmla="*/ 77788 w 50"/>
                <a:gd name="T1" fmla="*/ 0 h 52"/>
                <a:gd name="T2" fmla="*/ 76200 w 50"/>
                <a:gd name="T3" fmla="*/ 76200 h 52"/>
                <a:gd name="T4" fmla="*/ 0 w 50"/>
                <a:gd name="T5" fmla="*/ 80963 h 52"/>
                <a:gd name="T6" fmla="*/ 77788 w 50"/>
                <a:gd name="T7" fmla="*/ 0 h 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52">
                  <a:moveTo>
                    <a:pt x="49" y="0"/>
                  </a:moveTo>
                  <a:lnTo>
                    <a:pt x="48" y="48"/>
                  </a:lnTo>
                  <a:lnTo>
                    <a:pt x="0" y="51"/>
                  </a:lnTo>
                  <a:lnTo>
                    <a:pt x="49" y="0"/>
                  </a:lnTo>
                </a:path>
              </a:pathLst>
            </a:custGeom>
            <a:solidFill>
              <a:srgbClr val="66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35" name="Freeform 197"/>
            <p:cNvSpPr>
              <a:spLocks/>
            </p:cNvSpPr>
            <p:nvPr/>
          </p:nvSpPr>
          <p:spPr bwMode="auto">
            <a:xfrm>
              <a:off x="2489325" y="2881735"/>
              <a:ext cx="26988" cy="82550"/>
            </a:xfrm>
            <a:custGeom>
              <a:avLst/>
              <a:gdLst>
                <a:gd name="T0" fmla="*/ 7938 w 17"/>
                <a:gd name="T1" fmla="*/ 80963 h 52"/>
                <a:gd name="T2" fmla="*/ 15875 w 17"/>
                <a:gd name="T3" fmla="*/ 76200 h 52"/>
                <a:gd name="T4" fmla="*/ 25400 w 17"/>
                <a:gd name="T5" fmla="*/ 0 h 52"/>
                <a:gd name="T6" fmla="*/ 7938 w 17"/>
                <a:gd name="T7" fmla="*/ 0 h 52"/>
                <a:gd name="T8" fmla="*/ 0 w 17"/>
                <a:gd name="T9" fmla="*/ 76200 h 52"/>
                <a:gd name="T10" fmla="*/ 7938 w 17"/>
                <a:gd name="T11" fmla="*/ 69850 h 52"/>
                <a:gd name="T12" fmla="*/ 7938 w 17"/>
                <a:gd name="T13" fmla="*/ 80963 h 52"/>
                <a:gd name="T14" fmla="*/ 15875 w 17"/>
                <a:gd name="T15" fmla="*/ 80963 h 52"/>
                <a:gd name="T16" fmla="*/ 15875 w 17"/>
                <a:gd name="T17" fmla="*/ 76200 h 52"/>
                <a:gd name="T18" fmla="*/ 7938 w 17"/>
                <a:gd name="T19" fmla="*/ 80963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" h="52">
                  <a:moveTo>
                    <a:pt x="5" y="51"/>
                  </a:moveTo>
                  <a:lnTo>
                    <a:pt x="10" y="48"/>
                  </a:lnTo>
                  <a:lnTo>
                    <a:pt x="16" y="0"/>
                  </a:lnTo>
                  <a:lnTo>
                    <a:pt x="5" y="0"/>
                  </a:lnTo>
                  <a:lnTo>
                    <a:pt x="0" y="48"/>
                  </a:lnTo>
                  <a:lnTo>
                    <a:pt x="5" y="44"/>
                  </a:lnTo>
                  <a:lnTo>
                    <a:pt x="5" y="51"/>
                  </a:lnTo>
                  <a:lnTo>
                    <a:pt x="10" y="51"/>
                  </a:lnTo>
                  <a:lnTo>
                    <a:pt x="10" y="48"/>
                  </a:lnTo>
                  <a:lnTo>
                    <a:pt x="5" y="51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36" name="Freeform 198"/>
            <p:cNvSpPr>
              <a:spLocks/>
            </p:cNvSpPr>
            <p:nvPr/>
          </p:nvSpPr>
          <p:spPr bwMode="auto">
            <a:xfrm>
              <a:off x="2386137" y="2964285"/>
              <a:ext cx="96838" cy="26988"/>
            </a:xfrm>
            <a:custGeom>
              <a:avLst/>
              <a:gdLst>
                <a:gd name="T0" fmla="*/ 11113 w 61"/>
                <a:gd name="T1" fmla="*/ 9525 h 17"/>
                <a:gd name="T2" fmla="*/ 15875 w 61"/>
                <a:gd name="T3" fmla="*/ 19050 h 17"/>
                <a:gd name="T4" fmla="*/ 95250 w 61"/>
                <a:gd name="T5" fmla="*/ 14288 h 17"/>
                <a:gd name="T6" fmla="*/ 95250 w 61"/>
                <a:gd name="T7" fmla="*/ 0 h 17"/>
                <a:gd name="T8" fmla="*/ 12700 w 61"/>
                <a:gd name="T9" fmla="*/ 9525 h 17"/>
                <a:gd name="T10" fmla="*/ 19050 w 61"/>
                <a:gd name="T11" fmla="*/ 19050 h 17"/>
                <a:gd name="T12" fmla="*/ 11113 w 61"/>
                <a:gd name="T13" fmla="*/ 9525 h 17"/>
                <a:gd name="T14" fmla="*/ 0 w 61"/>
                <a:gd name="T15" fmla="*/ 25400 h 17"/>
                <a:gd name="T16" fmla="*/ 15875 w 61"/>
                <a:gd name="T17" fmla="*/ 19050 h 17"/>
                <a:gd name="T18" fmla="*/ 11113 w 61"/>
                <a:gd name="T19" fmla="*/ 9525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1" h="17">
                  <a:moveTo>
                    <a:pt x="7" y="6"/>
                  </a:moveTo>
                  <a:lnTo>
                    <a:pt x="10" y="12"/>
                  </a:lnTo>
                  <a:lnTo>
                    <a:pt x="60" y="9"/>
                  </a:lnTo>
                  <a:lnTo>
                    <a:pt x="60" y="0"/>
                  </a:lnTo>
                  <a:lnTo>
                    <a:pt x="8" y="6"/>
                  </a:lnTo>
                  <a:lnTo>
                    <a:pt x="12" y="12"/>
                  </a:lnTo>
                  <a:lnTo>
                    <a:pt x="7" y="6"/>
                  </a:lnTo>
                  <a:lnTo>
                    <a:pt x="0" y="16"/>
                  </a:lnTo>
                  <a:lnTo>
                    <a:pt x="10" y="12"/>
                  </a:lnTo>
                  <a:lnTo>
                    <a:pt x="7" y="6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37" name="Freeform 199"/>
            <p:cNvSpPr>
              <a:spLocks/>
            </p:cNvSpPr>
            <p:nvPr/>
          </p:nvSpPr>
          <p:spPr bwMode="auto">
            <a:xfrm>
              <a:off x="2400425" y="2862685"/>
              <a:ext cx="95250" cy="104775"/>
            </a:xfrm>
            <a:custGeom>
              <a:avLst/>
              <a:gdLst>
                <a:gd name="T0" fmla="*/ 93663 w 60"/>
                <a:gd name="T1" fmla="*/ 15875 h 66"/>
                <a:gd name="T2" fmla="*/ 84138 w 60"/>
                <a:gd name="T3" fmla="*/ 12700 h 66"/>
                <a:gd name="T4" fmla="*/ 0 w 60"/>
                <a:gd name="T5" fmla="*/ 96838 h 66"/>
                <a:gd name="T6" fmla="*/ 6350 w 60"/>
                <a:gd name="T7" fmla="*/ 103188 h 66"/>
                <a:gd name="T8" fmla="*/ 90488 w 60"/>
                <a:gd name="T9" fmla="*/ 20638 h 66"/>
                <a:gd name="T10" fmla="*/ 80963 w 60"/>
                <a:gd name="T11" fmla="*/ 15875 h 66"/>
                <a:gd name="T12" fmla="*/ 93663 w 60"/>
                <a:gd name="T13" fmla="*/ 15875 h 66"/>
                <a:gd name="T14" fmla="*/ 93663 w 60"/>
                <a:gd name="T15" fmla="*/ 0 h 66"/>
                <a:gd name="T16" fmla="*/ 84138 w 60"/>
                <a:gd name="T17" fmla="*/ 12700 h 66"/>
                <a:gd name="T18" fmla="*/ 93663 w 60"/>
                <a:gd name="T19" fmla="*/ 15875 h 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66">
                  <a:moveTo>
                    <a:pt x="59" y="10"/>
                  </a:moveTo>
                  <a:lnTo>
                    <a:pt x="53" y="8"/>
                  </a:lnTo>
                  <a:lnTo>
                    <a:pt x="0" y="61"/>
                  </a:lnTo>
                  <a:lnTo>
                    <a:pt x="4" y="65"/>
                  </a:lnTo>
                  <a:lnTo>
                    <a:pt x="57" y="13"/>
                  </a:lnTo>
                  <a:lnTo>
                    <a:pt x="51" y="10"/>
                  </a:lnTo>
                  <a:lnTo>
                    <a:pt x="59" y="10"/>
                  </a:lnTo>
                  <a:lnTo>
                    <a:pt x="59" y="0"/>
                  </a:lnTo>
                  <a:lnTo>
                    <a:pt x="53" y="8"/>
                  </a:lnTo>
                  <a:lnTo>
                    <a:pt x="59" y="1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38" name="Freeform 200"/>
            <p:cNvSpPr>
              <a:spLocks/>
            </p:cNvSpPr>
            <p:nvPr/>
          </p:nvSpPr>
          <p:spPr bwMode="auto">
            <a:xfrm>
              <a:off x="1800350" y="1672060"/>
              <a:ext cx="33338" cy="77788"/>
            </a:xfrm>
            <a:custGeom>
              <a:avLst/>
              <a:gdLst>
                <a:gd name="T0" fmla="*/ 30163 w 21"/>
                <a:gd name="T1" fmla="*/ 0 h 49"/>
                <a:gd name="T2" fmla="*/ 0 w 21"/>
                <a:gd name="T3" fmla="*/ 20638 h 49"/>
                <a:gd name="T4" fmla="*/ 0 w 21"/>
                <a:gd name="T5" fmla="*/ 76200 h 49"/>
                <a:gd name="T6" fmla="*/ 31750 w 21"/>
                <a:gd name="T7" fmla="*/ 74613 h 49"/>
                <a:gd name="T8" fmla="*/ 30163 w 21"/>
                <a:gd name="T9" fmla="*/ 0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49">
                  <a:moveTo>
                    <a:pt x="19" y="0"/>
                  </a:moveTo>
                  <a:lnTo>
                    <a:pt x="0" y="13"/>
                  </a:lnTo>
                  <a:lnTo>
                    <a:pt x="0" y="48"/>
                  </a:lnTo>
                  <a:lnTo>
                    <a:pt x="20" y="47"/>
                  </a:lnTo>
                  <a:lnTo>
                    <a:pt x="19" y="0"/>
                  </a:lnTo>
                </a:path>
              </a:pathLst>
            </a:custGeom>
            <a:solidFill>
              <a:srgbClr val="99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39" name="Freeform 201"/>
            <p:cNvSpPr>
              <a:spLocks/>
            </p:cNvSpPr>
            <p:nvPr/>
          </p:nvSpPr>
          <p:spPr bwMode="auto">
            <a:xfrm>
              <a:off x="1789237" y="1664122"/>
              <a:ext cx="50800" cy="26988"/>
            </a:xfrm>
            <a:custGeom>
              <a:avLst/>
              <a:gdLst>
                <a:gd name="T0" fmla="*/ 12700 w 32"/>
                <a:gd name="T1" fmla="*/ 22225 h 17"/>
                <a:gd name="T2" fmla="*/ 7938 w 32"/>
                <a:gd name="T3" fmla="*/ 25400 h 17"/>
                <a:gd name="T4" fmla="*/ 49213 w 32"/>
                <a:gd name="T5" fmla="*/ 7938 h 17"/>
                <a:gd name="T6" fmla="*/ 42863 w 32"/>
                <a:gd name="T7" fmla="*/ 0 h 17"/>
                <a:gd name="T8" fmla="*/ 0 w 32"/>
                <a:gd name="T9" fmla="*/ 17463 h 17"/>
                <a:gd name="T10" fmla="*/ 0 w 32"/>
                <a:gd name="T11" fmla="*/ 22225 h 17"/>
                <a:gd name="T12" fmla="*/ 0 w 32"/>
                <a:gd name="T13" fmla="*/ 17463 h 17"/>
                <a:gd name="T14" fmla="*/ 0 w 32"/>
                <a:gd name="T15" fmla="*/ 19050 h 17"/>
                <a:gd name="T16" fmla="*/ 0 w 32"/>
                <a:gd name="T17" fmla="*/ 22225 h 17"/>
                <a:gd name="T18" fmla="*/ 12700 w 32"/>
                <a:gd name="T19" fmla="*/ 22225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2" h="17">
                  <a:moveTo>
                    <a:pt x="8" y="14"/>
                  </a:moveTo>
                  <a:lnTo>
                    <a:pt x="5" y="16"/>
                  </a:lnTo>
                  <a:lnTo>
                    <a:pt x="31" y="5"/>
                  </a:lnTo>
                  <a:lnTo>
                    <a:pt x="27" y="0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8" y="14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40" name="Freeform 202"/>
            <p:cNvSpPr>
              <a:spLocks/>
            </p:cNvSpPr>
            <p:nvPr/>
          </p:nvSpPr>
          <p:spPr bwMode="auto">
            <a:xfrm>
              <a:off x="1789237" y="1697460"/>
              <a:ext cx="1588" cy="61913"/>
            </a:xfrm>
            <a:custGeom>
              <a:avLst/>
              <a:gdLst>
                <a:gd name="T0" fmla="*/ 0 w 1"/>
                <a:gd name="T1" fmla="*/ 47625 h 39"/>
                <a:gd name="T2" fmla="*/ 0 w 1"/>
                <a:gd name="T3" fmla="*/ 52388 h 39"/>
                <a:gd name="T4" fmla="*/ 0 w 1"/>
                <a:gd name="T5" fmla="*/ 0 h 39"/>
                <a:gd name="T6" fmla="*/ 0 w 1"/>
                <a:gd name="T7" fmla="*/ 0 h 39"/>
                <a:gd name="T8" fmla="*/ 0 w 1"/>
                <a:gd name="T9" fmla="*/ 52388 h 39"/>
                <a:gd name="T10" fmla="*/ 0 w 1"/>
                <a:gd name="T11" fmla="*/ 58738 h 39"/>
                <a:gd name="T12" fmla="*/ 0 w 1"/>
                <a:gd name="T13" fmla="*/ 52388 h 39"/>
                <a:gd name="T14" fmla="*/ 0 w 1"/>
                <a:gd name="T15" fmla="*/ 60325 h 39"/>
                <a:gd name="T16" fmla="*/ 0 w 1"/>
                <a:gd name="T17" fmla="*/ 58738 h 39"/>
                <a:gd name="T18" fmla="*/ 0 w 1"/>
                <a:gd name="T19" fmla="*/ 47625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" h="39">
                  <a:moveTo>
                    <a:pt x="0" y="30"/>
                  </a:moveTo>
                  <a:lnTo>
                    <a:pt x="0" y="33"/>
                  </a:lnTo>
                  <a:lnTo>
                    <a:pt x="0" y="0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0" y="3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41" name="Freeform 203"/>
            <p:cNvSpPr>
              <a:spLocks/>
            </p:cNvSpPr>
            <p:nvPr/>
          </p:nvSpPr>
          <p:spPr bwMode="auto">
            <a:xfrm>
              <a:off x="1797175" y="1751435"/>
              <a:ext cx="49213" cy="26988"/>
            </a:xfrm>
            <a:custGeom>
              <a:avLst/>
              <a:gdLst>
                <a:gd name="T0" fmla="*/ 36513 w 31"/>
                <a:gd name="T1" fmla="*/ 7938 h 17"/>
                <a:gd name="T2" fmla="*/ 41275 w 31"/>
                <a:gd name="T3" fmla="*/ 0 h 17"/>
                <a:gd name="T4" fmla="*/ 0 w 31"/>
                <a:gd name="T5" fmla="*/ 7938 h 17"/>
                <a:gd name="T6" fmla="*/ 0 w 31"/>
                <a:gd name="T7" fmla="*/ 25400 h 17"/>
                <a:gd name="T8" fmla="*/ 42863 w 31"/>
                <a:gd name="T9" fmla="*/ 25400 h 17"/>
                <a:gd name="T10" fmla="*/ 47625 w 31"/>
                <a:gd name="T11" fmla="*/ 7938 h 17"/>
                <a:gd name="T12" fmla="*/ 42863 w 31"/>
                <a:gd name="T13" fmla="*/ 25400 h 17"/>
                <a:gd name="T14" fmla="*/ 47625 w 31"/>
                <a:gd name="T15" fmla="*/ 25400 h 17"/>
                <a:gd name="T16" fmla="*/ 47625 w 31"/>
                <a:gd name="T17" fmla="*/ 7938 h 17"/>
                <a:gd name="T18" fmla="*/ 36513 w 31"/>
                <a:gd name="T19" fmla="*/ 7938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" h="17">
                  <a:moveTo>
                    <a:pt x="23" y="5"/>
                  </a:moveTo>
                  <a:lnTo>
                    <a:pt x="26" y="0"/>
                  </a:lnTo>
                  <a:lnTo>
                    <a:pt x="0" y="5"/>
                  </a:lnTo>
                  <a:lnTo>
                    <a:pt x="0" y="16"/>
                  </a:lnTo>
                  <a:lnTo>
                    <a:pt x="27" y="16"/>
                  </a:lnTo>
                  <a:lnTo>
                    <a:pt x="30" y="5"/>
                  </a:lnTo>
                  <a:lnTo>
                    <a:pt x="27" y="16"/>
                  </a:lnTo>
                  <a:lnTo>
                    <a:pt x="30" y="16"/>
                  </a:lnTo>
                  <a:lnTo>
                    <a:pt x="30" y="5"/>
                  </a:lnTo>
                  <a:lnTo>
                    <a:pt x="23" y="5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42" name="Freeform 204"/>
            <p:cNvSpPr>
              <a:spLocks/>
            </p:cNvSpPr>
            <p:nvPr/>
          </p:nvSpPr>
          <p:spPr bwMode="auto">
            <a:xfrm>
              <a:off x="1844800" y="1657772"/>
              <a:ext cx="1588" cy="88900"/>
            </a:xfrm>
            <a:custGeom>
              <a:avLst/>
              <a:gdLst>
                <a:gd name="T0" fmla="*/ 0 w 1"/>
                <a:gd name="T1" fmla="*/ 14288 h 56"/>
                <a:gd name="T2" fmla="*/ 0 w 1"/>
                <a:gd name="T3" fmla="*/ 9525 h 56"/>
                <a:gd name="T4" fmla="*/ 0 w 1"/>
                <a:gd name="T5" fmla="*/ 87313 h 56"/>
                <a:gd name="T6" fmla="*/ 0 w 1"/>
                <a:gd name="T7" fmla="*/ 87313 h 56"/>
                <a:gd name="T8" fmla="*/ 0 w 1"/>
                <a:gd name="T9" fmla="*/ 9525 h 56"/>
                <a:gd name="T10" fmla="*/ 0 w 1"/>
                <a:gd name="T11" fmla="*/ 3175 h 56"/>
                <a:gd name="T12" fmla="*/ 0 w 1"/>
                <a:gd name="T13" fmla="*/ 9525 h 56"/>
                <a:gd name="T14" fmla="*/ 0 w 1"/>
                <a:gd name="T15" fmla="*/ 0 h 56"/>
                <a:gd name="T16" fmla="*/ 0 w 1"/>
                <a:gd name="T17" fmla="*/ 3175 h 56"/>
                <a:gd name="T18" fmla="*/ 0 w 1"/>
                <a:gd name="T19" fmla="*/ 14288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" h="56">
                  <a:moveTo>
                    <a:pt x="0" y="9"/>
                  </a:moveTo>
                  <a:lnTo>
                    <a:pt x="0" y="6"/>
                  </a:lnTo>
                  <a:lnTo>
                    <a:pt x="0" y="55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9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43" name="Freeform 205"/>
            <p:cNvSpPr>
              <a:spLocks/>
            </p:cNvSpPr>
            <p:nvPr/>
          </p:nvSpPr>
          <p:spPr bwMode="auto">
            <a:xfrm>
              <a:off x="1849562" y="1672060"/>
              <a:ext cx="71438" cy="77788"/>
            </a:xfrm>
            <a:custGeom>
              <a:avLst/>
              <a:gdLst>
                <a:gd name="T0" fmla="*/ 0 w 45"/>
                <a:gd name="T1" fmla="*/ 0 h 49"/>
                <a:gd name="T2" fmla="*/ 69850 w 45"/>
                <a:gd name="T3" fmla="*/ 53975 h 49"/>
                <a:gd name="T4" fmla="*/ 44450 w 45"/>
                <a:gd name="T5" fmla="*/ 76200 h 49"/>
                <a:gd name="T6" fmla="*/ 0 w 45"/>
                <a:gd name="T7" fmla="*/ 76200 h 49"/>
                <a:gd name="T8" fmla="*/ 0 w 45"/>
                <a:gd name="T9" fmla="*/ 0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49">
                  <a:moveTo>
                    <a:pt x="0" y="0"/>
                  </a:moveTo>
                  <a:lnTo>
                    <a:pt x="44" y="34"/>
                  </a:lnTo>
                  <a:lnTo>
                    <a:pt x="28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44" name="Freeform 206"/>
            <p:cNvSpPr>
              <a:spLocks/>
            </p:cNvSpPr>
            <p:nvPr/>
          </p:nvSpPr>
          <p:spPr bwMode="auto">
            <a:xfrm>
              <a:off x="1844800" y="1670472"/>
              <a:ext cx="88900" cy="58738"/>
            </a:xfrm>
            <a:custGeom>
              <a:avLst/>
              <a:gdLst>
                <a:gd name="T0" fmla="*/ 82550 w 56"/>
                <a:gd name="T1" fmla="*/ 57150 h 37"/>
                <a:gd name="T2" fmla="*/ 79375 w 56"/>
                <a:gd name="T3" fmla="*/ 47625 h 37"/>
                <a:gd name="T4" fmla="*/ 6350 w 56"/>
                <a:gd name="T5" fmla="*/ 0 h 37"/>
                <a:gd name="T6" fmla="*/ 0 w 56"/>
                <a:gd name="T7" fmla="*/ 7938 h 37"/>
                <a:gd name="T8" fmla="*/ 73025 w 56"/>
                <a:gd name="T9" fmla="*/ 57150 h 37"/>
                <a:gd name="T10" fmla="*/ 73025 w 56"/>
                <a:gd name="T11" fmla="*/ 47625 h 37"/>
                <a:gd name="T12" fmla="*/ 82550 w 56"/>
                <a:gd name="T13" fmla="*/ 57150 h 37"/>
                <a:gd name="T14" fmla="*/ 87313 w 56"/>
                <a:gd name="T15" fmla="*/ 50800 h 37"/>
                <a:gd name="T16" fmla="*/ 79375 w 56"/>
                <a:gd name="T17" fmla="*/ 47625 h 37"/>
                <a:gd name="T18" fmla="*/ 82550 w 56"/>
                <a:gd name="T19" fmla="*/ 57150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6" h="37">
                  <a:moveTo>
                    <a:pt x="52" y="36"/>
                  </a:moveTo>
                  <a:lnTo>
                    <a:pt x="50" y="30"/>
                  </a:lnTo>
                  <a:lnTo>
                    <a:pt x="4" y="0"/>
                  </a:lnTo>
                  <a:lnTo>
                    <a:pt x="0" y="5"/>
                  </a:lnTo>
                  <a:lnTo>
                    <a:pt x="46" y="36"/>
                  </a:lnTo>
                  <a:lnTo>
                    <a:pt x="46" y="30"/>
                  </a:lnTo>
                  <a:lnTo>
                    <a:pt x="52" y="36"/>
                  </a:lnTo>
                  <a:lnTo>
                    <a:pt x="55" y="32"/>
                  </a:lnTo>
                  <a:lnTo>
                    <a:pt x="50" y="30"/>
                  </a:lnTo>
                  <a:lnTo>
                    <a:pt x="52" y="36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45" name="Freeform 207"/>
            <p:cNvSpPr>
              <a:spLocks/>
            </p:cNvSpPr>
            <p:nvPr/>
          </p:nvSpPr>
          <p:spPr bwMode="auto">
            <a:xfrm>
              <a:off x="1900362" y="1730797"/>
              <a:ext cx="30163" cy="28575"/>
            </a:xfrm>
            <a:custGeom>
              <a:avLst/>
              <a:gdLst>
                <a:gd name="T0" fmla="*/ 1588 w 19"/>
                <a:gd name="T1" fmla="*/ 26988 h 18"/>
                <a:gd name="T2" fmla="*/ 6350 w 19"/>
                <a:gd name="T3" fmla="*/ 25400 h 18"/>
                <a:gd name="T4" fmla="*/ 28575 w 19"/>
                <a:gd name="T5" fmla="*/ 6350 h 18"/>
                <a:gd name="T6" fmla="*/ 20638 w 19"/>
                <a:gd name="T7" fmla="*/ 0 h 18"/>
                <a:gd name="T8" fmla="*/ 0 w 19"/>
                <a:gd name="T9" fmla="*/ 17463 h 18"/>
                <a:gd name="T10" fmla="*/ 1588 w 19"/>
                <a:gd name="T11" fmla="*/ 15875 h 18"/>
                <a:gd name="T12" fmla="*/ 1588 w 19"/>
                <a:gd name="T13" fmla="*/ 26988 h 18"/>
                <a:gd name="T14" fmla="*/ 4763 w 19"/>
                <a:gd name="T15" fmla="*/ 26988 h 18"/>
                <a:gd name="T16" fmla="*/ 6350 w 19"/>
                <a:gd name="T17" fmla="*/ 25400 h 18"/>
                <a:gd name="T18" fmla="*/ 1588 w 19"/>
                <a:gd name="T19" fmla="*/ 26988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9" h="18">
                  <a:moveTo>
                    <a:pt x="1" y="17"/>
                  </a:moveTo>
                  <a:lnTo>
                    <a:pt x="4" y="16"/>
                  </a:lnTo>
                  <a:lnTo>
                    <a:pt x="18" y="4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1" y="17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1" y="17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46" name="Freeform 208"/>
            <p:cNvSpPr>
              <a:spLocks/>
            </p:cNvSpPr>
            <p:nvPr/>
          </p:nvSpPr>
          <p:spPr bwMode="auto">
            <a:xfrm>
              <a:off x="1844800" y="1756197"/>
              <a:ext cx="44450" cy="26988"/>
            </a:xfrm>
            <a:custGeom>
              <a:avLst/>
              <a:gdLst>
                <a:gd name="T0" fmla="*/ 0 w 28"/>
                <a:gd name="T1" fmla="*/ 0 h 17"/>
                <a:gd name="T2" fmla="*/ 3175 w 28"/>
                <a:gd name="T3" fmla="*/ 25400 h 17"/>
                <a:gd name="T4" fmla="*/ 42863 w 28"/>
                <a:gd name="T5" fmla="*/ 25400 h 17"/>
                <a:gd name="T6" fmla="*/ 42863 w 28"/>
                <a:gd name="T7" fmla="*/ 0 h 17"/>
                <a:gd name="T8" fmla="*/ 3175 w 28"/>
                <a:gd name="T9" fmla="*/ 0 h 17"/>
                <a:gd name="T10" fmla="*/ 9525 w 28"/>
                <a:gd name="T11" fmla="*/ 0 h 17"/>
                <a:gd name="T12" fmla="*/ 0 w 28"/>
                <a:gd name="T13" fmla="*/ 0 h 17"/>
                <a:gd name="T14" fmla="*/ 0 w 28"/>
                <a:gd name="T15" fmla="*/ 25400 h 17"/>
                <a:gd name="T16" fmla="*/ 3175 w 28"/>
                <a:gd name="T17" fmla="*/ 25400 h 17"/>
                <a:gd name="T18" fmla="*/ 0 w 28"/>
                <a:gd name="T19" fmla="*/ 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8" h="17">
                  <a:moveTo>
                    <a:pt x="0" y="0"/>
                  </a:moveTo>
                  <a:lnTo>
                    <a:pt x="2" y="16"/>
                  </a:lnTo>
                  <a:lnTo>
                    <a:pt x="27" y="16"/>
                  </a:lnTo>
                  <a:lnTo>
                    <a:pt x="27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0" y="0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47" name="Freeform 209"/>
            <p:cNvSpPr>
              <a:spLocks/>
            </p:cNvSpPr>
            <p:nvPr/>
          </p:nvSpPr>
          <p:spPr bwMode="auto">
            <a:xfrm>
              <a:off x="1840037" y="1662535"/>
              <a:ext cx="26988" cy="87313"/>
            </a:xfrm>
            <a:custGeom>
              <a:avLst/>
              <a:gdLst>
                <a:gd name="T0" fmla="*/ 15875 w 17"/>
                <a:gd name="T1" fmla="*/ 4763 h 55"/>
                <a:gd name="T2" fmla="*/ 0 w 17"/>
                <a:gd name="T3" fmla="*/ 9525 h 55"/>
                <a:gd name="T4" fmla="*/ 7938 w 17"/>
                <a:gd name="T5" fmla="*/ 85725 h 55"/>
                <a:gd name="T6" fmla="*/ 25400 w 17"/>
                <a:gd name="T7" fmla="*/ 85725 h 55"/>
                <a:gd name="T8" fmla="*/ 25400 w 17"/>
                <a:gd name="T9" fmla="*/ 9525 h 55"/>
                <a:gd name="T10" fmla="*/ 7938 w 17"/>
                <a:gd name="T11" fmla="*/ 15875 h 55"/>
                <a:gd name="T12" fmla="*/ 15875 w 17"/>
                <a:gd name="T13" fmla="*/ 4763 h 55"/>
                <a:gd name="T14" fmla="*/ 0 w 17"/>
                <a:gd name="T15" fmla="*/ 0 h 55"/>
                <a:gd name="T16" fmla="*/ 0 w 17"/>
                <a:gd name="T17" fmla="*/ 9525 h 55"/>
                <a:gd name="T18" fmla="*/ 15875 w 17"/>
                <a:gd name="T19" fmla="*/ 4763 h 5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" h="55">
                  <a:moveTo>
                    <a:pt x="10" y="3"/>
                  </a:moveTo>
                  <a:lnTo>
                    <a:pt x="0" y="6"/>
                  </a:lnTo>
                  <a:lnTo>
                    <a:pt x="5" y="54"/>
                  </a:lnTo>
                  <a:lnTo>
                    <a:pt x="16" y="54"/>
                  </a:lnTo>
                  <a:lnTo>
                    <a:pt x="16" y="6"/>
                  </a:lnTo>
                  <a:lnTo>
                    <a:pt x="5" y="10"/>
                  </a:lnTo>
                  <a:lnTo>
                    <a:pt x="10" y="3"/>
                  </a:lnTo>
                  <a:lnTo>
                    <a:pt x="0" y="0"/>
                  </a:lnTo>
                  <a:lnTo>
                    <a:pt x="0" y="6"/>
                  </a:lnTo>
                  <a:lnTo>
                    <a:pt x="10" y="3"/>
                  </a:lnTo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48" name="Freeform 210"/>
            <p:cNvSpPr>
              <a:spLocks/>
            </p:cNvSpPr>
            <p:nvPr/>
          </p:nvSpPr>
          <p:spPr bwMode="auto">
            <a:xfrm>
              <a:off x="2614737" y="559222"/>
              <a:ext cx="501650" cy="450850"/>
            </a:xfrm>
            <a:custGeom>
              <a:avLst/>
              <a:gdLst>
                <a:gd name="T0" fmla="*/ 0 w 316"/>
                <a:gd name="T1" fmla="*/ 449263 h 284"/>
                <a:gd name="T2" fmla="*/ 80963 w 316"/>
                <a:gd name="T3" fmla="*/ 211138 h 284"/>
                <a:gd name="T4" fmla="*/ 138113 w 316"/>
                <a:gd name="T5" fmla="*/ 273050 h 284"/>
                <a:gd name="T6" fmla="*/ 371475 w 316"/>
                <a:gd name="T7" fmla="*/ 0 h 284"/>
                <a:gd name="T8" fmla="*/ 385763 w 316"/>
                <a:gd name="T9" fmla="*/ 107950 h 284"/>
                <a:gd name="T10" fmla="*/ 500063 w 316"/>
                <a:gd name="T11" fmla="*/ 136525 h 284"/>
                <a:gd name="T12" fmla="*/ 195263 w 316"/>
                <a:gd name="T13" fmla="*/ 334963 h 284"/>
                <a:gd name="T14" fmla="*/ 254000 w 316"/>
                <a:gd name="T15" fmla="*/ 395288 h 284"/>
                <a:gd name="T16" fmla="*/ 0 w 316"/>
                <a:gd name="T17" fmla="*/ 449263 h 2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6" h="284">
                  <a:moveTo>
                    <a:pt x="0" y="283"/>
                  </a:moveTo>
                  <a:lnTo>
                    <a:pt x="51" y="133"/>
                  </a:lnTo>
                  <a:lnTo>
                    <a:pt x="87" y="172"/>
                  </a:lnTo>
                  <a:lnTo>
                    <a:pt x="234" y="0"/>
                  </a:lnTo>
                  <a:lnTo>
                    <a:pt x="243" y="68"/>
                  </a:lnTo>
                  <a:lnTo>
                    <a:pt x="315" y="86"/>
                  </a:lnTo>
                  <a:lnTo>
                    <a:pt x="123" y="211"/>
                  </a:lnTo>
                  <a:lnTo>
                    <a:pt x="160" y="249"/>
                  </a:lnTo>
                  <a:lnTo>
                    <a:pt x="0" y="283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49" name="Freeform 211"/>
            <p:cNvSpPr>
              <a:spLocks/>
            </p:cNvSpPr>
            <p:nvPr/>
          </p:nvSpPr>
          <p:spPr bwMode="auto">
            <a:xfrm>
              <a:off x="2608387" y="762422"/>
              <a:ext cx="80963" cy="250825"/>
            </a:xfrm>
            <a:custGeom>
              <a:avLst/>
              <a:gdLst>
                <a:gd name="T0" fmla="*/ 79375 w 51"/>
                <a:gd name="T1" fmla="*/ 7938 h 158"/>
                <a:gd name="T2" fmla="*/ 66675 w 51"/>
                <a:gd name="T3" fmla="*/ 11113 h 158"/>
                <a:gd name="T4" fmla="*/ 0 w 51"/>
                <a:gd name="T5" fmla="*/ 244475 h 158"/>
                <a:gd name="T6" fmla="*/ 11113 w 51"/>
                <a:gd name="T7" fmla="*/ 249238 h 158"/>
                <a:gd name="T8" fmla="*/ 79375 w 51"/>
                <a:gd name="T9" fmla="*/ 15875 h 158"/>
                <a:gd name="T10" fmla="*/ 69850 w 51"/>
                <a:gd name="T11" fmla="*/ 17463 h 158"/>
                <a:gd name="T12" fmla="*/ 79375 w 51"/>
                <a:gd name="T13" fmla="*/ 7938 h 158"/>
                <a:gd name="T14" fmla="*/ 71438 w 51"/>
                <a:gd name="T15" fmla="*/ 0 h 158"/>
                <a:gd name="T16" fmla="*/ 66675 w 51"/>
                <a:gd name="T17" fmla="*/ 11113 h 158"/>
                <a:gd name="T18" fmla="*/ 79375 w 51"/>
                <a:gd name="T19" fmla="*/ 7938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1" h="158">
                  <a:moveTo>
                    <a:pt x="50" y="5"/>
                  </a:moveTo>
                  <a:lnTo>
                    <a:pt x="42" y="7"/>
                  </a:lnTo>
                  <a:lnTo>
                    <a:pt x="0" y="154"/>
                  </a:lnTo>
                  <a:lnTo>
                    <a:pt x="7" y="157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50" y="5"/>
                  </a:lnTo>
                  <a:lnTo>
                    <a:pt x="45" y="0"/>
                  </a:lnTo>
                  <a:lnTo>
                    <a:pt x="42" y="7"/>
                  </a:lnTo>
                  <a:lnTo>
                    <a:pt x="50" y="5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50" name="Freeform 212"/>
            <p:cNvSpPr>
              <a:spLocks/>
            </p:cNvSpPr>
            <p:nvPr/>
          </p:nvSpPr>
          <p:spPr bwMode="auto">
            <a:xfrm>
              <a:off x="2692525" y="773535"/>
              <a:ext cx="55563" cy="66675"/>
            </a:xfrm>
            <a:custGeom>
              <a:avLst/>
              <a:gdLst>
                <a:gd name="T0" fmla="*/ 44450 w 35"/>
                <a:gd name="T1" fmla="*/ 52388 h 42"/>
                <a:gd name="T2" fmla="*/ 53975 w 35"/>
                <a:gd name="T3" fmla="*/ 52388 h 42"/>
                <a:gd name="T4" fmla="*/ 7938 w 35"/>
                <a:gd name="T5" fmla="*/ 0 h 42"/>
                <a:gd name="T6" fmla="*/ 0 w 35"/>
                <a:gd name="T7" fmla="*/ 6350 h 42"/>
                <a:gd name="T8" fmla="*/ 44450 w 35"/>
                <a:gd name="T9" fmla="*/ 60325 h 42"/>
                <a:gd name="T10" fmla="*/ 53975 w 35"/>
                <a:gd name="T11" fmla="*/ 60325 h 42"/>
                <a:gd name="T12" fmla="*/ 44450 w 35"/>
                <a:gd name="T13" fmla="*/ 60325 h 42"/>
                <a:gd name="T14" fmla="*/ 49213 w 35"/>
                <a:gd name="T15" fmla="*/ 65088 h 42"/>
                <a:gd name="T16" fmla="*/ 53975 w 35"/>
                <a:gd name="T17" fmla="*/ 60325 h 42"/>
                <a:gd name="T18" fmla="*/ 44450 w 35"/>
                <a:gd name="T19" fmla="*/ 52388 h 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5" h="42">
                  <a:moveTo>
                    <a:pt x="28" y="33"/>
                  </a:moveTo>
                  <a:lnTo>
                    <a:pt x="34" y="33"/>
                  </a:lnTo>
                  <a:lnTo>
                    <a:pt x="5" y="0"/>
                  </a:lnTo>
                  <a:lnTo>
                    <a:pt x="0" y="4"/>
                  </a:lnTo>
                  <a:lnTo>
                    <a:pt x="28" y="38"/>
                  </a:lnTo>
                  <a:lnTo>
                    <a:pt x="34" y="38"/>
                  </a:lnTo>
                  <a:lnTo>
                    <a:pt x="28" y="38"/>
                  </a:lnTo>
                  <a:lnTo>
                    <a:pt x="31" y="41"/>
                  </a:lnTo>
                  <a:lnTo>
                    <a:pt x="34" y="38"/>
                  </a:lnTo>
                  <a:lnTo>
                    <a:pt x="28" y="33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51" name="Freeform 213"/>
            <p:cNvSpPr>
              <a:spLocks/>
            </p:cNvSpPr>
            <p:nvPr/>
          </p:nvSpPr>
          <p:spPr bwMode="auto">
            <a:xfrm>
              <a:off x="2751262" y="541760"/>
              <a:ext cx="242888" cy="292100"/>
            </a:xfrm>
            <a:custGeom>
              <a:avLst/>
              <a:gdLst>
                <a:gd name="T0" fmla="*/ 241300 w 153"/>
                <a:gd name="T1" fmla="*/ 15875 h 184"/>
                <a:gd name="T2" fmla="*/ 227013 w 153"/>
                <a:gd name="T3" fmla="*/ 11113 h 184"/>
                <a:gd name="T4" fmla="*/ 0 w 153"/>
                <a:gd name="T5" fmla="*/ 280988 h 184"/>
                <a:gd name="T6" fmla="*/ 9525 w 153"/>
                <a:gd name="T7" fmla="*/ 290513 h 184"/>
                <a:gd name="T8" fmla="*/ 241300 w 153"/>
                <a:gd name="T9" fmla="*/ 19050 h 184"/>
                <a:gd name="T10" fmla="*/ 227013 w 153"/>
                <a:gd name="T11" fmla="*/ 15875 h 184"/>
                <a:gd name="T12" fmla="*/ 241300 w 153"/>
                <a:gd name="T13" fmla="*/ 15875 h 184"/>
                <a:gd name="T14" fmla="*/ 238125 w 153"/>
                <a:gd name="T15" fmla="*/ 0 h 184"/>
                <a:gd name="T16" fmla="*/ 227013 w 153"/>
                <a:gd name="T17" fmla="*/ 11113 h 184"/>
                <a:gd name="T18" fmla="*/ 241300 w 153"/>
                <a:gd name="T19" fmla="*/ 15875 h 1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" h="184">
                  <a:moveTo>
                    <a:pt x="152" y="10"/>
                  </a:moveTo>
                  <a:lnTo>
                    <a:pt x="143" y="7"/>
                  </a:lnTo>
                  <a:lnTo>
                    <a:pt x="0" y="177"/>
                  </a:lnTo>
                  <a:lnTo>
                    <a:pt x="6" y="183"/>
                  </a:lnTo>
                  <a:lnTo>
                    <a:pt x="152" y="12"/>
                  </a:lnTo>
                  <a:lnTo>
                    <a:pt x="143" y="10"/>
                  </a:lnTo>
                  <a:lnTo>
                    <a:pt x="152" y="10"/>
                  </a:lnTo>
                  <a:lnTo>
                    <a:pt x="150" y="0"/>
                  </a:lnTo>
                  <a:lnTo>
                    <a:pt x="143" y="7"/>
                  </a:lnTo>
                  <a:lnTo>
                    <a:pt x="152" y="10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52" name="Freeform 214"/>
            <p:cNvSpPr>
              <a:spLocks/>
            </p:cNvSpPr>
            <p:nvPr/>
          </p:nvSpPr>
          <p:spPr bwMode="auto">
            <a:xfrm>
              <a:off x="2997325" y="559222"/>
              <a:ext cx="26988" cy="107950"/>
            </a:xfrm>
            <a:custGeom>
              <a:avLst/>
              <a:gdLst>
                <a:gd name="T0" fmla="*/ 20638 w 17"/>
                <a:gd name="T1" fmla="*/ 92075 h 68"/>
                <a:gd name="T2" fmla="*/ 25400 w 17"/>
                <a:gd name="T3" fmla="*/ 100013 h 68"/>
                <a:gd name="T4" fmla="*/ 9525 w 17"/>
                <a:gd name="T5" fmla="*/ 0 h 68"/>
                <a:gd name="T6" fmla="*/ 0 w 17"/>
                <a:gd name="T7" fmla="*/ 0 h 68"/>
                <a:gd name="T8" fmla="*/ 14288 w 17"/>
                <a:gd name="T9" fmla="*/ 100013 h 68"/>
                <a:gd name="T10" fmla="*/ 17463 w 17"/>
                <a:gd name="T11" fmla="*/ 106363 h 68"/>
                <a:gd name="T12" fmla="*/ 14288 w 17"/>
                <a:gd name="T13" fmla="*/ 100013 h 68"/>
                <a:gd name="T14" fmla="*/ 14288 w 17"/>
                <a:gd name="T15" fmla="*/ 104775 h 68"/>
                <a:gd name="T16" fmla="*/ 17463 w 17"/>
                <a:gd name="T17" fmla="*/ 106363 h 68"/>
                <a:gd name="T18" fmla="*/ 20638 w 17"/>
                <a:gd name="T19" fmla="*/ 92075 h 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" h="68">
                  <a:moveTo>
                    <a:pt x="13" y="58"/>
                  </a:moveTo>
                  <a:lnTo>
                    <a:pt x="16" y="63"/>
                  </a:lnTo>
                  <a:lnTo>
                    <a:pt x="6" y="0"/>
                  </a:lnTo>
                  <a:lnTo>
                    <a:pt x="0" y="0"/>
                  </a:lnTo>
                  <a:lnTo>
                    <a:pt x="9" y="63"/>
                  </a:lnTo>
                  <a:lnTo>
                    <a:pt x="11" y="67"/>
                  </a:lnTo>
                  <a:lnTo>
                    <a:pt x="9" y="63"/>
                  </a:lnTo>
                  <a:lnTo>
                    <a:pt x="9" y="66"/>
                  </a:lnTo>
                  <a:lnTo>
                    <a:pt x="11" y="67"/>
                  </a:lnTo>
                  <a:lnTo>
                    <a:pt x="13" y="58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53" name="Freeform 215"/>
            <p:cNvSpPr>
              <a:spLocks/>
            </p:cNvSpPr>
            <p:nvPr/>
          </p:nvSpPr>
          <p:spPr bwMode="auto">
            <a:xfrm>
              <a:off x="3017962" y="665585"/>
              <a:ext cx="122238" cy="30163"/>
            </a:xfrm>
            <a:custGeom>
              <a:avLst/>
              <a:gdLst>
                <a:gd name="T0" fmla="*/ 107950 w 77"/>
                <a:gd name="T1" fmla="*/ 28575 h 19"/>
                <a:gd name="T2" fmla="*/ 104775 w 77"/>
                <a:gd name="T3" fmla="*/ 19050 h 19"/>
                <a:gd name="T4" fmla="*/ 1588 w 77"/>
                <a:gd name="T5" fmla="*/ 0 h 19"/>
                <a:gd name="T6" fmla="*/ 0 w 77"/>
                <a:gd name="T7" fmla="*/ 9525 h 19"/>
                <a:gd name="T8" fmla="*/ 103188 w 77"/>
                <a:gd name="T9" fmla="*/ 28575 h 19"/>
                <a:gd name="T10" fmla="*/ 100013 w 77"/>
                <a:gd name="T11" fmla="*/ 19050 h 19"/>
                <a:gd name="T12" fmla="*/ 107950 w 77"/>
                <a:gd name="T13" fmla="*/ 28575 h 19"/>
                <a:gd name="T14" fmla="*/ 120650 w 77"/>
                <a:gd name="T15" fmla="*/ 22225 h 19"/>
                <a:gd name="T16" fmla="*/ 104775 w 77"/>
                <a:gd name="T17" fmla="*/ 19050 h 19"/>
                <a:gd name="T18" fmla="*/ 107950 w 77"/>
                <a:gd name="T19" fmla="*/ 28575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7" h="19">
                  <a:moveTo>
                    <a:pt x="68" y="18"/>
                  </a:moveTo>
                  <a:lnTo>
                    <a:pt x="66" y="12"/>
                  </a:lnTo>
                  <a:lnTo>
                    <a:pt x="1" y="0"/>
                  </a:lnTo>
                  <a:lnTo>
                    <a:pt x="0" y="6"/>
                  </a:lnTo>
                  <a:lnTo>
                    <a:pt x="65" y="18"/>
                  </a:lnTo>
                  <a:lnTo>
                    <a:pt x="63" y="12"/>
                  </a:lnTo>
                  <a:lnTo>
                    <a:pt x="68" y="18"/>
                  </a:lnTo>
                  <a:lnTo>
                    <a:pt x="76" y="14"/>
                  </a:lnTo>
                  <a:lnTo>
                    <a:pt x="66" y="12"/>
                  </a:lnTo>
                  <a:lnTo>
                    <a:pt x="68" y="18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54" name="Freeform 216"/>
            <p:cNvSpPr>
              <a:spLocks/>
            </p:cNvSpPr>
            <p:nvPr/>
          </p:nvSpPr>
          <p:spPr bwMode="auto">
            <a:xfrm>
              <a:off x="2806825" y="695747"/>
              <a:ext cx="319088" cy="204788"/>
            </a:xfrm>
            <a:custGeom>
              <a:avLst/>
              <a:gdLst>
                <a:gd name="T0" fmla="*/ 14288 w 201"/>
                <a:gd name="T1" fmla="*/ 190500 h 129"/>
                <a:gd name="T2" fmla="*/ 12700 w 201"/>
                <a:gd name="T3" fmla="*/ 203200 h 129"/>
                <a:gd name="T4" fmla="*/ 317500 w 201"/>
                <a:gd name="T5" fmla="*/ 11113 h 129"/>
                <a:gd name="T6" fmla="*/ 309563 w 201"/>
                <a:gd name="T7" fmla="*/ 0 h 129"/>
                <a:gd name="T8" fmla="*/ 3175 w 201"/>
                <a:gd name="T9" fmla="*/ 190500 h 129"/>
                <a:gd name="T10" fmla="*/ 3175 w 201"/>
                <a:gd name="T11" fmla="*/ 200025 h 129"/>
                <a:gd name="T12" fmla="*/ 3175 w 201"/>
                <a:gd name="T13" fmla="*/ 190500 h 129"/>
                <a:gd name="T14" fmla="*/ 0 w 201"/>
                <a:gd name="T15" fmla="*/ 195263 h 129"/>
                <a:gd name="T16" fmla="*/ 3175 w 201"/>
                <a:gd name="T17" fmla="*/ 200025 h 129"/>
                <a:gd name="T18" fmla="*/ 14288 w 201"/>
                <a:gd name="T19" fmla="*/ 190500 h 1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1" h="129">
                  <a:moveTo>
                    <a:pt x="9" y="120"/>
                  </a:moveTo>
                  <a:lnTo>
                    <a:pt x="8" y="128"/>
                  </a:lnTo>
                  <a:lnTo>
                    <a:pt x="200" y="7"/>
                  </a:lnTo>
                  <a:lnTo>
                    <a:pt x="195" y="0"/>
                  </a:lnTo>
                  <a:lnTo>
                    <a:pt x="2" y="120"/>
                  </a:lnTo>
                  <a:lnTo>
                    <a:pt x="2" y="126"/>
                  </a:lnTo>
                  <a:lnTo>
                    <a:pt x="2" y="120"/>
                  </a:lnTo>
                  <a:lnTo>
                    <a:pt x="0" y="123"/>
                  </a:lnTo>
                  <a:lnTo>
                    <a:pt x="2" y="126"/>
                  </a:lnTo>
                  <a:lnTo>
                    <a:pt x="9" y="120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55" name="Freeform 217"/>
            <p:cNvSpPr>
              <a:spLocks/>
            </p:cNvSpPr>
            <p:nvPr/>
          </p:nvSpPr>
          <p:spPr bwMode="auto">
            <a:xfrm>
              <a:off x="2808412" y="900535"/>
              <a:ext cx="66675" cy="61913"/>
            </a:xfrm>
            <a:custGeom>
              <a:avLst/>
              <a:gdLst>
                <a:gd name="T0" fmla="*/ 55563 w 42"/>
                <a:gd name="T1" fmla="*/ 60325 h 39"/>
                <a:gd name="T2" fmla="*/ 60325 w 42"/>
                <a:gd name="T3" fmla="*/ 49213 h 39"/>
                <a:gd name="T4" fmla="*/ 7938 w 42"/>
                <a:gd name="T5" fmla="*/ 0 h 39"/>
                <a:gd name="T6" fmla="*/ 0 w 42"/>
                <a:gd name="T7" fmla="*/ 6350 h 39"/>
                <a:gd name="T8" fmla="*/ 47625 w 42"/>
                <a:gd name="T9" fmla="*/ 58738 h 39"/>
                <a:gd name="T10" fmla="*/ 52388 w 42"/>
                <a:gd name="T11" fmla="*/ 49213 h 39"/>
                <a:gd name="T12" fmla="*/ 55563 w 42"/>
                <a:gd name="T13" fmla="*/ 60325 h 39"/>
                <a:gd name="T14" fmla="*/ 65088 w 42"/>
                <a:gd name="T15" fmla="*/ 58738 h 39"/>
                <a:gd name="T16" fmla="*/ 60325 w 42"/>
                <a:gd name="T17" fmla="*/ 49213 h 39"/>
                <a:gd name="T18" fmla="*/ 55563 w 42"/>
                <a:gd name="T19" fmla="*/ 60325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39">
                  <a:moveTo>
                    <a:pt x="35" y="38"/>
                  </a:moveTo>
                  <a:lnTo>
                    <a:pt x="38" y="31"/>
                  </a:lnTo>
                  <a:lnTo>
                    <a:pt x="5" y="0"/>
                  </a:lnTo>
                  <a:lnTo>
                    <a:pt x="0" y="4"/>
                  </a:lnTo>
                  <a:lnTo>
                    <a:pt x="30" y="37"/>
                  </a:lnTo>
                  <a:lnTo>
                    <a:pt x="33" y="31"/>
                  </a:lnTo>
                  <a:lnTo>
                    <a:pt x="35" y="38"/>
                  </a:lnTo>
                  <a:lnTo>
                    <a:pt x="41" y="37"/>
                  </a:lnTo>
                  <a:lnTo>
                    <a:pt x="38" y="31"/>
                  </a:lnTo>
                  <a:lnTo>
                    <a:pt x="35" y="38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56" name="Freeform 218"/>
            <p:cNvSpPr>
              <a:spLocks/>
            </p:cNvSpPr>
            <p:nvPr/>
          </p:nvSpPr>
          <p:spPr bwMode="auto">
            <a:xfrm>
              <a:off x="2605212" y="962447"/>
              <a:ext cx="260350" cy="57150"/>
            </a:xfrm>
            <a:custGeom>
              <a:avLst/>
              <a:gdLst>
                <a:gd name="T0" fmla="*/ 3175 w 164"/>
                <a:gd name="T1" fmla="*/ 44450 h 36"/>
                <a:gd name="T2" fmla="*/ 12700 w 164"/>
                <a:gd name="T3" fmla="*/ 50800 h 36"/>
                <a:gd name="T4" fmla="*/ 258763 w 164"/>
                <a:gd name="T5" fmla="*/ 9525 h 36"/>
                <a:gd name="T6" fmla="*/ 255588 w 164"/>
                <a:gd name="T7" fmla="*/ 0 h 36"/>
                <a:gd name="T8" fmla="*/ 9525 w 164"/>
                <a:gd name="T9" fmla="*/ 41275 h 36"/>
                <a:gd name="T10" fmla="*/ 17463 w 164"/>
                <a:gd name="T11" fmla="*/ 49213 h 36"/>
                <a:gd name="T12" fmla="*/ 3175 w 164"/>
                <a:gd name="T13" fmla="*/ 44450 h 36"/>
                <a:gd name="T14" fmla="*/ 0 w 164"/>
                <a:gd name="T15" fmla="*/ 55563 h 36"/>
                <a:gd name="T16" fmla="*/ 12700 w 164"/>
                <a:gd name="T17" fmla="*/ 50800 h 36"/>
                <a:gd name="T18" fmla="*/ 3175 w 164"/>
                <a:gd name="T19" fmla="*/ 44450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4" h="36">
                  <a:moveTo>
                    <a:pt x="2" y="28"/>
                  </a:moveTo>
                  <a:lnTo>
                    <a:pt x="8" y="32"/>
                  </a:lnTo>
                  <a:lnTo>
                    <a:pt x="163" y="6"/>
                  </a:lnTo>
                  <a:lnTo>
                    <a:pt x="161" y="0"/>
                  </a:lnTo>
                  <a:lnTo>
                    <a:pt x="6" y="26"/>
                  </a:lnTo>
                  <a:lnTo>
                    <a:pt x="11" y="31"/>
                  </a:lnTo>
                  <a:lnTo>
                    <a:pt x="2" y="28"/>
                  </a:lnTo>
                  <a:lnTo>
                    <a:pt x="0" y="35"/>
                  </a:lnTo>
                  <a:lnTo>
                    <a:pt x="8" y="32"/>
                  </a:lnTo>
                  <a:lnTo>
                    <a:pt x="2" y="28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57" name="Freeform 219"/>
            <p:cNvSpPr>
              <a:spLocks/>
            </p:cNvSpPr>
            <p:nvPr/>
          </p:nvSpPr>
          <p:spPr bwMode="auto">
            <a:xfrm>
              <a:off x="509712" y="1210097"/>
              <a:ext cx="355600" cy="228600"/>
            </a:xfrm>
            <a:custGeom>
              <a:avLst/>
              <a:gdLst>
                <a:gd name="T0" fmla="*/ 354013 w 224"/>
                <a:gd name="T1" fmla="*/ 223838 h 144"/>
                <a:gd name="T2" fmla="*/ 269875 w 224"/>
                <a:gd name="T3" fmla="*/ 88900 h 144"/>
                <a:gd name="T4" fmla="*/ 242888 w 224"/>
                <a:gd name="T5" fmla="*/ 136525 h 144"/>
                <a:gd name="T6" fmla="*/ 58738 w 224"/>
                <a:gd name="T7" fmla="*/ 0 h 144"/>
                <a:gd name="T8" fmla="*/ 63500 w 224"/>
                <a:gd name="T9" fmla="*/ 69850 h 144"/>
                <a:gd name="T10" fmla="*/ 0 w 224"/>
                <a:gd name="T11" fmla="*/ 104775 h 144"/>
                <a:gd name="T12" fmla="*/ 214313 w 224"/>
                <a:gd name="T13" fmla="*/ 180975 h 144"/>
                <a:gd name="T14" fmla="*/ 188913 w 224"/>
                <a:gd name="T15" fmla="*/ 227013 h 144"/>
                <a:gd name="T16" fmla="*/ 354013 w 224"/>
                <a:gd name="T17" fmla="*/ 223838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4" h="144">
                  <a:moveTo>
                    <a:pt x="223" y="141"/>
                  </a:moveTo>
                  <a:lnTo>
                    <a:pt x="170" y="56"/>
                  </a:lnTo>
                  <a:lnTo>
                    <a:pt x="153" y="86"/>
                  </a:lnTo>
                  <a:lnTo>
                    <a:pt x="37" y="0"/>
                  </a:lnTo>
                  <a:lnTo>
                    <a:pt x="40" y="44"/>
                  </a:lnTo>
                  <a:lnTo>
                    <a:pt x="0" y="66"/>
                  </a:lnTo>
                  <a:lnTo>
                    <a:pt x="135" y="114"/>
                  </a:lnTo>
                  <a:lnTo>
                    <a:pt x="119" y="143"/>
                  </a:lnTo>
                  <a:lnTo>
                    <a:pt x="223" y="141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58" name="Freeform 220"/>
            <p:cNvSpPr>
              <a:spLocks/>
            </p:cNvSpPr>
            <p:nvPr/>
          </p:nvSpPr>
          <p:spPr bwMode="auto">
            <a:xfrm>
              <a:off x="789112" y="1292647"/>
              <a:ext cx="80963" cy="147638"/>
            </a:xfrm>
            <a:custGeom>
              <a:avLst/>
              <a:gdLst>
                <a:gd name="T0" fmla="*/ 7938 w 51"/>
                <a:gd name="T1" fmla="*/ 17463 h 93"/>
                <a:gd name="T2" fmla="*/ 0 w 51"/>
                <a:gd name="T3" fmla="*/ 17463 h 93"/>
                <a:gd name="T4" fmla="*/ 69850 w 51"/>
                <a:gd name="T5" fmla="*/ 146050 h 93"/>
                <a:gd name="T6" fmla="*/ 79375 w 51"/>
                <a:gd name="T7" fmla="*/ 139700 h 93"/>
                <a:gd name="T8" fmla="*/ 7938 w 51"/>
                <a:gd name="T9" fmla="*/ 9525 h 93"/>
                <a:gd name="T10" fmla="*/ 0 w 51"/>
                <a:gd name="T11" fmla="*/ 9525 h 93"/>
                <a:gd name="T12" fmla="*/ 7938 w 51"/>
                <a:gd name="T13" fmla="*/ 9525 h 93"/>
                <a:gd name="T14" fmla="*/ 3175 w 51"/>
                <a:gd name="T15" fmla="*/ 0 h 93"/>
                <a:gd name="T16" fmla="*/ 0 w 51"/>
                <a:gd name="T17" fmla="*/ 9525 h 93"/>
                <a:gd name="T18" fmla="*/ 7938 w 51"/>
                <a:gd name="T19" fmla="*/ 17463 h 9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1" h="93">
                  <a:moveTo>
                    <a:pt x="5" y="11"/>
                  </a:moveTo>
                  <a:lnTo>
                    <a:pt x="0" y="11"/>
                  </a:lnTo>
                  <a:lnTo>
                    <a:pt x="44" y="92"/>
                  </a:lnTo>
                  <a:lnTo>
                    <a:pt x="50" y="88"/>
                  </a:lnTo>
                  <a:lnTo>
                    <a:pt x="5" y="6"/>
                  </a:lnTo>
                  <a:lnTo>
                    <a:pt x="0" y="6"/>
                  </a:lnTo>
                  <a:lnTo>
                    <a:pt x="5" y="6"/>
                  </a:lnTo>
                  <a:lnTo>
                    <a:pt x="2" y="0"/>
                  </a:lnTo>
                  <a:lnTo>
                    <a:pt x="0" y="6"/>
                  </a:lnTo>
                  <a:lnTo>
                    <a:pt x="5" y="11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59" name="Freeform 221"/>
            <p:cNvSpPr>
              <a:spLocks/>
            </p:cNvSpPr>
            <p:nvPr/>
          </p:nvSpPr>
          <p:spPr bwMode="auto">
            <a:xfrm>
              <a:off x="758950" y="1305347"/>
              <a:ext cx="26988" cy="47625"/>
            </a:xfrm>
            <a:custGeom>
              <a:avLst/>
              <a:gdLst>
                <a:gd name="T0" fmla="*/ 1588 w 17"/>
                <a:gd name="T1" fmla="*/ 44450 h 30"/>
                <a:gd name="T2" fmla="*/ 7938 w 17"/>
                <a:gd name="T3" fmla="*/ 41275 h 30"/>
                <a:gd name="T4" fmla="*/ 25400 w 17"/>
                <a:gd name="T5" fmla="*/ 4763 h 30"/>
                <a:gd name="T6" fmla="*/ 17463 w 17"/>
                <a:gd name="T7" fmla="*/ 0 h 30"/>
                <a:gd name="T8" fmla="*/ 0 w 17"/>
                <a:gd name="T9" fmla="*/ 36513 h 30"/>
                <a:gd name="T10" fmla="*/ 6350 w 17"/>
                <a:gd name="T11" fmla="*/ 33338 h 30"/>
                <a:gd name="T12" fmla="*/ 1588 w 17"/>
                <a:gd name="T13" fmla="*/ 44450 h 30"/>
                <a:gd name="T14" fmla="*/ 4763 w 17"/>
                <a:gd name="T15" fmla="*/ 46038 h 30"/>
                <a:gd name="T16" fmla="*/ 7938 w 17"/>
                <a:gd name="T17" fmla="*/ 41275 h 30"/>
                <a:gd name="T18" fmla="*/ 1588 w 17"/>
                <a:gd name="T19" fmla="*/ 44450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" h="30">
                  <a:moveTo>
                    <a:pt x="1" y="28"/>
                  </a:moveTo>
                  <a:lnTo>
                    <a:pt x="5" y="26"/>
                  </a:lnTo>
                  <a:lnTo>
                    <a:pt x="16" y="3"/>
                  </a:lnTo>
                  <a:lnTo>
                    <a:pt x="11" y="0"/>
                  </a:lnTo>
                  <a:lnTo>
                    <a:pt x="0" y="23"/>
                  </a:lnTo>
                  <a:lnTo>
                    <a:pt x="4" y="21"/>
                  </a:lnTo>
                  <a:lnTo>
                    <a:pt x="1" y="28"/>
                  </a:lnTo>
                  <a:lnTo>
                    <a:pt x="3" y="29"/>
                  </a:lnTo>
                  <a:lnTo>
                    <a:pt x="5" y="26"/>
                  </a:lnTo>
                  <a:lnTo>
                    <a:pt x="1" y="28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60" name="Freeform 222"/>
            <p:cNvSpPr>
              <a:spLocks/>
            </p:cNvSpPr>
            <p:nvPr/>
          </p:nvSpPr>
          <p:spPr bwMode="auto">
            <a:xfrm>
              <a:off x="562100" y="1197397"/>
              <a:ext cx="192088" cy="150813"/>
            </a:xfrm>
            <a:custGeom>
              <a:avLst/>
              <a:gdLst>
                <a:gd name="T0" fmla="*/ 14288 w 121"/>
                <a:gd name="T1" fmla="*/ 12700 h 95"/>
                <a:gd name="T2" fmla="*/ 3175 w 121"/>
                <a:gd name="T3" fmla="*/ 17463 h 95"/>
                <a:gd name="T4" fmla="*/ 182563 w 121"/>
                <a:gd name="T5" fmla="*/ 149225 h 95"/>
                <a:gd name="T6" fmla="*/ 190500 w 121"/>
                <a:gd name="T7" fmla="*/ 138113 h 95"/>
                <a:gd name="T8" fmla="*/ 11113 w 121"/>
                <a:gd name="T9" fmla="*/ 7938 h 95"/>
                <a:gd name="T10" fmla="*/ 1588 w 121"/>
                <a:gd name="T11" fmla="*/ 14288 h 95"/>
                <a:gd name="T12" fmla="*/ 11113 w 121"/>
                <a:gd name="T13" fmla="*/ 7938 h 95"/>
                <a:gd name="T14" fmla="*/ 0 w 121"/>
                <a:gd name="T15" fmla="*/ 0 h 95"/>
                <a:gd name="T16" fmla="*/ 1588 w 121"/>
                <a:gd name="T17" fmla="*/ 14288 h 95"/>
                <a:gd name="T18" fmla="*/ 14288 w 121"/>
                <a:gd name="T19" fmla="*/ 12700 h 9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21" h="95">
                  <a:moveTo>
                    <a:pt x="9" y="8"/>
                  </a:moveTo>
                  <a:lnTo>
                    <a:pt x="2" y="11"/>
                  </a:lnTo>
                  <a:lnTo>
                    <a:pt x="115" y="94"/>
                  </a:lnTo>
                  <a:lnTo>
                    <a:pt x="120" y="87"/>
                  </a:lnTo>
                  <a:lnTo>
                    <a:pt x="7" y="5"/>
                  </a:lnTo>
                  <a:lnTo>
                    <a:pt x="1" y="9"/>
                  </a:lnTo>
                  <a:lnTo>
                    <a:pt x="7" y="5"/>
                  </a:lnTo>
                  <a:lnTo>
                    <a:pt x="0" y="0"/>
                  </a:lnTo>
                  <a:lnTo>
                    <a:pt x="1" y="9"/>
                  </a:lnTo>
                  <a:lnTo>
                    <a:pt x="9" y="8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61" name="Freeform 223"/>
            <p:cNvSpPr>
              <a:spLocks/>
            </p:cNvSpPr>
            <p:nvPr/>
          </p:nvSpPr>
          <p:spPr bwMode="auto">
            <a:xfrm>
              <a:off x="562100" y="1210097"/>
              <a:ext cx="26988" cy="69850"/>
            </a:xfrm>
            <a:custGeom>
              <a:avLst/>
              <a:gdLst>
                <a:gd name="T0" fmla="*/ 19050 w 17"/>
                <a:gd name="T1" fmla="*/ 68263 h 44"/>
                <a:gd name="T2" fmla="*/ 25400 w 17"/>
                <a:gd name="T3" fmla="*/ 61913 h 44"/>
                <a:gd name="T4" fmla="*/ 14288 w 17"/>
                <a:gd name="T5" fmla="*/ 0 h 44"/>
                <a:gd name="T6" fmla="*/ 0 w 17"/>
                <a:gd name="T7" fmla="*/ 0 h 44"/>
                <a:gd name="T8" fmla="*/ 9525 w 17"/>
                <a:gd name="T9" fmla="*/ 61913 h 44"/>
                <a:gd name="T10" fmla="*/ 14288 w 17"/>
                <a:gd name="T11" fmla="*/ 55563 h 44"/>
                <a:gd name="T12" fmla="*/ 19050 w 17"/>
                <a:gd name="T13" fmla="*/ 68263 h 44"/>
                <a:gd name="T14" fmla="*/ 25400 w 17"/>
                <a:gd name="T15" fmla="*/ 63500 h 44"/>
                <a:gd name="T16" fmla="*/ 25400 w 17"/>
                <a:gd name="T17" fmla="*/ 61913 h 44"/>
                <a:gd name="T18" fmla="*/ 19050 w 17"/>
                <a:gd name="T19" fmla="*/ 68263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" h="44">
                  <a:moveTo>
                    <a:pt x="12" y="43"/>
                  </a:moveTo>
                  <a:lnTo>
                    <a:pt x="16" y="39"/>
                  </a:lnTo>
                  <a:lnTo>
                    <a:pt x="9" y="0"/>
                  </a:lnTo>
                  <a:lnTo>
                    <a:pt x="0" y="0"/>
                  </a:lnTo>
                  <a:lnTo>
                    <a:pt x="6" y="39"/>
                  </a:lnTo>
                  <a:lnTo>
                    <a:pt x="9" y="35"/>
                  </a:lnTo>
                  <a:lnTo>
                    <a:pt x="12" y="43"/>
                  </a:lnTo>
                  <a:lnTo>
                    <a:pt x="16" y="40"/>
                  </a:lnTo>
                  <a:lnTo>
                    <a:pt x="16" y="39"/>
                  </a:lnTo>
                  <a:lnTo>
                    <a:pt x="12" y="43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62" name="Freeform 224"/>
            <p:cNvSpPr>
              <a:spLocks/>
            </p:cNvSpPr>
            <p:nvPr/>
          </p:nvSpPr>
          <p:spPr bwMode="auto">
            <a:xfrm>
              <a:off x="490662" y="1278360"/>
              <a:ext cx="73025" cy="34925"/>
            </a:xfrm>
            <a:custGeom>
              <a:avLst/>
              <a:gdLst>
                <a:gd name="T0" fmla="*/ 17463 w 46"/>
                <a:gd name="T1" fmla="*/ 23813 h 22"/>
                <a:gd name="T2" fmla="*/ 17463 w 46"/>
                <a:gd name="T3" fmla="*/ 33338 h 22"/>
                <a:gd name="T4" fmla="*/ 71438 w 46"/>
                <a:gd name="T5" fmla="*/ 9525 h 22"/>
                <a:gd name="T6" fmla="*/ 66675 w 46"/>
                <a:gd name="T7" fmla="*/ 0 h 22"/>
                <a:gd name="T8" fmla="*/ 12700 w 46"/>
                <a:gd name="T9" fmla="*/ 23813 h 22"/>
                <a:gd name="T10" fmla="*/ 12700 w 46"/>
                <a:gd name="T11" fmla="*/ 33338 h 22"/>
                <a:gd name="T12" fmla="*/ 12700 w 46"/>
                <a:gd name="T13" fmla="*/ 23813 h 22"/>
                <a:gd name="T14" fmla="*/ 0 w 46"/>
                <a:gd name="T15" fmla="*/ 30163 h 22"/>
                <a:gd name="T16" fmla="*/ 12700 w 46"/>
                <a:gd name="T17" fmla="*/ 33338 h 22"/>
                <a:gd name="T18" fmla="*/ 17463 w 46"/>
                <a:gd name="T19" fmla="*/ 23813 h 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22">
                  <a:moveTo>
                    <a:pt x="11" y="15"/>
                  </a:moveTo>
                  <a:lnTo>
                    <a:pt x="11" y="21"/>
                  </a:lnTo>
                  <a:lnTo>
                    <a:pt x="45" y="6"/>
                  </a:lnTo>
                  <a:lnTo>
                    <a:pt x="42" y="0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8" y="15"/>
                  </a:lnTo>
                  <a:lnTo>
                    <a:pt x="0" y="19"/>
                  </a:lnTo>
                  <a:lnTo>
                    <a:pt x="8" y="21"/>
                  </a:lnTo>
                  <a:lnTo>
                    <a:pt x="11" y="15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63" name="Freeform 225"/>
            <p:cNvSpPr>
              <a:spLocks/>
            </p:cNvSpPr>
            <p:nvPr/>
          </p:nvSpPr>
          <p:spPr bwMode="auto">
            <a:xfrm>
              <a:off x="509712" y="1314872"/>
              <a:ext cx="220663" cy="84138"/>
            </a:xfrm>
            <a:custGeom>
              <a:avLst/>
              <a:gdLst>
                <a:gd name="T0" fmla="*/ 215900 w 139"/>
                <a:gd name="T1" fmla="*/ 80963 h 53"/>
                <a:gd name="T2" fmla="*/ 211138 w 139"/>
                <a:gd name="T3" fmla="*/ 71438 h 53"/>
                <a:gd name="T4" fmla="*/ 3175 w 139"/>
                <a:gd name="T5" fmla="*/ 0 h 53"/>
                <a:gd name="T6" fmla="*/ 0 w 139"/>
                <a:gd name="T7" fmla="*/ 9525 h 53"/>
                <a:gd name="T8" fmla="*/ 206375 w 139"/>
                <a:gd name="T9" fmla="*/ 82550 h 53"/>
                <a:gd name="T10" fmla="*/ 203200 w 139"/>
                <a:gd name="T11" fmla="*/ 73025 h 53"/>
                <a:gd name="T12" fmla="*/ 215900 w 139"/>
                <a:gd name="T13" fmla="*/ 80963 h 53"/>
                <a:gd name="T14" fmla="*/ 219075 w 139"/>
                <a:gd name="T15" fmla="*/ 73025 h 53"/>
                <a:gd name="T16" fmla="*/ 211138 w 139"/>
                <a:gd name="T17" fmla="*/ 71438 h 53"/>
                <a:gd name="T18" fmla="*/ 215900 w 139"/>
                <a:gd name="T19" fmla="*/ 80963 h 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9" h="53">
                  <a:moveTo>
                    <a:pt x="136" y="51"/>
                  </a:moveTo>
                  <a:lnTo>
                    <a:pt x="133" y="45"/>
                  </a:lnTo>
                  <a:lnTo>
                    <a:pt x="2" y="0"/>
                  </a:lnTo>
                  <a:lnTo>
                    <a:pt x="0" y="6"/>
                  </a:lnTo>
                  <a:lnTo>
                    <a:pt x="130" y="52"/>
                  </a:lnTo>
                  <a:lnTo>
                    <a:pt x="128" y="46"/>
                  </a:lnTo>
                  <a:lnTo>
                    <a:pt x="136" y="51"/>
                  </a:lnTo>
                  <a:lnTo>
                    <a:pt x="138" y="46"/>
                  </a:lnTo>
                  <a:lnTo>
                    <a:pt x="133" y="45"/>
                  </a:lnTo>
                  <a:lnTo>
                    <a:pt x="136" y="51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64" name="Freeform 226"/>
            <p:cNvSpPr>
              <a:spLocks/>
            </p:cNvSpPr>
            <p:nvPr/>
          </p:nvSpPr>
          <p:spPr bwMode="auto">
            <a:xfrm>
              <a:off x="698625" y="1402185"/>
              <a:ext cx="30163" cy="44450"/>
            </a:xfrm>
            <a:custGeom>
              <a:avLst/>
              <a:gdLst>
                <a:gd name="T0" fmla="*/ 6350 w 19"/>
                <a:gd name="T1" fmla="*/ 31750 h 28"/>
                <a:gd name="T2" fmla="*/ 11113 w 19"/>
                <a:gd name="T3" fmla="*/ 39688 h 28"/>
                <a:gd name="T4" fmla="*/ 28575 w 19"/>
                <a:gd name="T5" fmla="*/ 4763 h 28"/>
                <a:gd name="T6" fmla="*/ 19050 w 19"/>
                <a:gd name="T7" fmla="*/ 0 h 28"/>
                <a:gd name="T8" fmla="*/ 1588 w 19"/>
                <a:gd name="T9" fmla="*/ 33338 h 28"/>
                <a:gd name="T10" fmla="*/ 6350 w 19"/>
                <a:gd name="T11" fmla="*/ 42863 h 28"/>
                <a:gd name="T12" fmla="*/ 1588 w 19"/>
                <a:gd name="T13" fmla="*/ 33338 h 28"/>
                <a:gd name="T14" fmla="*/ 0 w 19"/>
                <a:gd name="T15" fmla="*/ 42863 h 28"/>
                <a:gd name="T16" fmla="*/ 6350 w 19"/>
                <a:gd name="T17" fmla="*/ 42863 h 28"/>
                <a:gd name="T18" fmla="*/ 6350 w 19"/>
                <a:gd name="T19" fmla="*/ 31750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9" h="28">
                  <a:moveTo>
                    <a:pt x="4" y="20"/>
                  </a:moveTo>
                  <a:lnTo>
                    <a:pt x="7" y="25"/>
                  </a:lnTo>
                  <a:lnTo>
                    <a:pt x="18" y="3"/>
                  </a:lnTo>
                  <a:lnTo>
                    <a:pt x="12" y="0"/>
                  </a:lnTo>
                  <a:lnTo>
                    <a:pt x="1" y="21"/>
                  </a:lnTo>
                  <a:lnTo>
                    <a:pt x="4" y="27"/>
                  </a:lnTo>
                  <a:lnTo>
                    <a:pt x="1" y="21"/>
                  </a:lnTo>
                  <a:lnTo>
                    <a:pt x="0" y="27"/>
                  </a:lnTo>
                  <a:lnTo>
                    <a:pt x="4" y="27"/>
                  </a:lnTo>
                  <a:lnTo>
                    <a:pt x="4" y="20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65" name="Freeform 227"/>
            <p:cNvSpPr>
              <a:spLocks/>
            </p:cNvSpPr>
            <p:nvPr/>
          </p:nvSpPr>
          <p:spPr bwMode="auto">
            <a:xfrm>
              <a:off x="708150" y="1441872"/>
              <a:ext cx="173038" cy="26988"/>
            </a:xfrm>
            <a:custGeom>
              <a:avLst/>
              <a:gdLst>
                <a:gd name="T0" fmla="*/ 152400 w 109"/>
                <a:gd name="T1" fmla="*/ 12700 h 17"/>
                <a:gd name="T2" fmla="*/ 158750 w 109"/>
                <a:gd name="T3" fmla="*/ 0 h 17"/>
                <a:gd name="T4" fmla="*/ 0 w 109"/>
                <a:gd name="T5" fmla="*/ 0 h 17"/>
                <a:gd name="T6" fmla="*/ 0 w 109"/>
                <a:gd name="T7" fmla="*/ 25400 h 17"/>
                <a:gd name="T8" fmla="*/ 158750 w 109"/>
                <a:gd name="T9" fmla="*/ 25400 h 17"/>
                <a:gd name="T10" fmla="*/ 163513 w 109"/>
                <a:gd name="T11" fmla="*/ 12700 h 17"/>
                <a:gd name="T12" fmla="*/ 158750 w 109"/>
                <a:gd name="T13" fmla="*/ 25400 h 17"/>
                <a:gd name="T14" fmla="*/ 171450 w 109"/>
                <a:gd name="T15" fmla="*/ 25400 h 17"/>
                <a:gd name="T16" fmla="*/ 163513 w 109"/>
                <a:gd name="T17" fmla="*/ 12700 h 17"/>
                <a:gd name="T18" fmla="*/ 152400 w 109"/>
                <a:gd name="T19" fmla="*/ 1270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9" h="17">
                  <a:moveTo>
                    <a:pt x="96" y="8"/>
                  </a:moveTo>
                  <a:lnTo>
                    <a:pt x="100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00" y="16"/>
                  </a:lnTo>
                  <a:lnTo>
                    <a:pt x="103" y="8"/>
                  </a:lnTo>
                  <a:lnTo>
                    <a:pt x="100" y="16"/>
                  </a:lnTo>
                  <a:lnTo>
                    <a:pt x="108" y="16"/>
                  </a:lnTo>
                  <a:lnTo>
                    <a:pt x="103" y="8"/>
                  </a:lnTo>
                  <a:lnTo>
                    <a:pt x="96" y="8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66" name="Freeform 228"/>
            <p:cNvSpPr>
              <a:spLocks/>
            </p:cNvSpPr>
            <p:nvPr/>
          </p:nvSpPr>
          <p:spPr bwMode="auto">
            <a:xfrm>
              <a:off x="193800" y="3210347"/>
              <a:ext cx="523875" cy="515938"/>
            </a:xfrm>
            <a:custGeom>
              <a:avLst/>
              <a:gdLst>
                <a:gd name="T0" fmla="*/ 522288 w 330"/>
                <a:gd name="T1" fmla="*/ 0 h 325"/>
                <a:gd name="T2" fmla="*/ 252413 w 330"/>
                <a:gd name="T3" fmla="*/ 73025 h 325"/>
                <a:gd name="T4" fmla="*/ 319088 w 330"/>
                <a:gd name="T5" fmla="*/ 134938 h 325"/>
                <a:gd name="T6" fmla="*/ 0 w 330"/>
                <a:gd name="T7" fmla="*/ 369888 h 325"/>
                <a:gd name="T8" fmla="*/ 123825 w 330"/>
                <a:gd name="T9" fmla="*/ 390525 h 325"/>
                <a:gd name="T10" fmla="*/ 146050 w 330"/>
                <a:gd name="T11" fmla="*/ 514350 h 325"/>
                <a:gd name="T12" fmla="*/ 384175 w 330"/>
                <a:gd name="T13" fmla="*/ 201613 h 325"/>
                <a:gd name="T14" fmla="*/ 450850 w 330"/>
                <a:gd name="T15" fmla="*/ 265113 h 325"/>
                <a:gd name="T16" fmla="*/ 522288 w 330"/>
                <a:gd name="T17" fmla="*/ 0 h 3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0" h="325">
                  <a:moveTo>
                    <a:pt x="329" y="0"/>
                  </a:moveTo>
                  <a:lnTo>
                    <a:pt x="159" y="46"/>
                  </a:lnTo>
                  <a:lnTo>
                    <a:pt x="201" y="85"/>
                  </a:lnTo>
                  <a:lnTo>
                    <a:pt x="0" y="233"/>
                  </a:lnTo>
                  <a:lnTo>
                    <a:pt x="78" y="246"/>
                  </a:lnTo>
                  <a:lnTo>
                    <a:pt x="92" y="324"/>
                  </a:lnTo>
                  <a:lnTo>
                    <a:pt x="242" y="127"/>
                  </a:lnTo>
                  <a:lnTo>
                    <a:pt x="284" y="167"/>
                  </a:lnTo>
                  <a:lnTo>
                    <a:pt x="329" y="0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67" name="Freeform 229"/>
            <p:cNvSpPr>
              <a:spLocks/>
            </p:cNvSpPr>
            <p:nvPr/>
          </p:nvSpPr>
          <p:spPr bwMode="auto">
            <a:xfrm>
              <a:off x="443037" y="3203997"/>
              <a:ext cx="276225" cy="76200"/>
            </a:xfrm>
            <a:custGeom>
              <a:avLst/>
              <a:gdLst>
                <a:gd name="T0" fmla="*/ 14288 w 174"/>
                <a:gd name="T1" fmla="*/ 63500 h 48"/>
                <a:gd name="T2" fmla="*/ 11113 w 174"/>
                <a:gd name="T3" fmla="*/ 74613 h 48"/>
                <a:gd name="T4" fmla="*/ 274638 w 174"/>
                <a:gd name="T5" fmla="*/ 11113 h 48"/>
                <a:gd name="T6" fmla="*/ 271463 w 174"/>
                <a:gd name="T7" fmla="*/ 0 h 48"/>
                <a:gd name="T8" fmla="*/ 9525 w 174"/>
                <a:gd name="T9" fmla="*/ 61913 h 48"/>
                <a:gd name="T10" fmla="*/ 6350 w 174"/>
                <a:gd name="T11" fmla="*/ 73025 h 48"/>
                <a:gd name="T12" fmla="*/ 9525 w 174"/>
                <a:gd name="T13" fmla="*/ 61913 h 48"/>
                <a:gd name="T14" fmla="*/ 0 w 174"/>
                <a:gd name="T15" fmla="*/ 63500 h 48"/>
                <a:gd name="T16" fmla="*/ 6350 w 174"/>
                <a:gd name="T17" fmla="*/ 73025 h 48"/>
                <a:gd name="T18" fmla="*/ 14288 w 174"/>
                <a:gd name="T19" fmla="*/ 6350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4" h="48">
                  <a:moveTo>
                    <a:pt x="9" y="40"/>
                  </a:moveTo>
                  <a:lnTo>
                    <a:pt x="7" y="47"/>
                  </a:lnTo>
                  <a:lnTo>
                    <a:pt x="173" y="7"/>
                  </a:lnTo>
                  <a:lnTo>
                    <a:pt x="171" y="0"/>
                  </a:lnTo>
                  <a:lnTo>
                    <a:pt x="6" y="39"/>
                  </a:lnTo>
                  <a:lnTo>
                    <a:pt x="4" y="46"/>
                  </a:lnTo>
                  <a:lnTo>
                    <a:pt x="6" y="39"/>
                  </a:lnTo>
                  <a:lnTo>
                    <a:pt x="0" y="40"/>
                  </a:lnTo>
                  <a:lnTo>
                    <a:pt x="4" y="46"/>
                  </a:lnTo>
                  <a:lnTo>
                    <a:pt x="9" y="40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68" name="Freeform 230"/>
            <p:cNvSpPr>
              <a:spLocks/>
            </p:cNvSpPr>
            <p:nvPr/>
          </p:nvSpPr>
          <p:spPr bwMode="auto">
            <a:xfrm>
              <a:off x="452562" y="3281785"/>
              <a:ext cx="68263" cy="65088"/>
            </a:xfrm>
            <a:custGeom>
              <a:avLst/>
              <a:gdLst>
                <a:gd name="T0" fmla="*/ 61913 w 43"/>
                <a:gd name="T1" fmla="*/ 63500 h 41"/>
                <a:gd name="T2" fmla="*/ 61913 w 43"/>
                <a:gd name="T3" fmla="*/ 52388 h 41"/>
                <a:gd name="T4" fmla="*/ 4763 w 43"/>
                <a:gd name="T5" fmla="*/ 0 h 41"/>
                <a:gd name="T6" fmla="*/ 0 w 43"/>
                <a:gd name="T7" fmla="*/ 6350 h 41"/>
                <a:gd name="T8" fmla="*/ 52388 w 43"/>
                <a:gd name="T9" fmla="*/ 61913 h 41"/>
                <a:gd name="T10" fmla="*/ 52388 w 43"/>
                <a:gd name="T11" fmla="*/ 52388 h 41"/>
                <a:gd name="T12" fmla="*/ 61913 w 43"/>
                <a:gd name="T13" fmla="*/ 63500 h 41"/>
                <a:gd name="T14" fmla="*/ 66675 w 43"/>
                <a:gd name="T15" fmla="*/ 58738 h 41"/>
                <a:gd name="T16" fmla="*/ 61913 w 43"/>
                <a:gd name="T17" fmla="*/ 52388 h 41"/>
                <a:gd name="T18" fmla="*/ 61913 w 43"/>
                <a:gd name="T19" fmla="*/ 63500 h 4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41">
                  <a:moveTo>
                    <a:pt x="39" y="40"/>
                  </a:moveTo>
                  <a:lnTo>
                    <a:pt x="39" y="33"/>
                  </a:lnTo>
                  <a:lnTo>
                    <a:pt x="3" y="0"/>
                  </a:lnTo>
                  <a:lnTo>
                    <a:pt x="0" y="4"/>
                  </a:lnTo>
                  <a:lnTo>
                    <a:pt x="33" y="39"/>
                  </a:lnTo>
                  <a:lnTo>
                    <a:pt x="33" y="33"/>
                  </a:lnTo>
                  <a:lnTo>
                    <a:pt x="39" y="40"/>
                  </a:lnTo>
                  <a:lnTo>
                    <a:pt x="42" y="37"/>
                  </a:lnTo>
                  <a:lnTo>
                    <a:pt x="39" y="33"/>
                  </a:lnTo>
                  <a:lnTo>
                    <a:pt x="39" y="40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69" name="Freeform 231"/>
            <p:cNvSpPr>
              <a:spLocks/>
            </p:cNvSpPr>
            <p:nvPr/>
          </p:nvSpPr>
          <p:spPr bwMode="auto">
            <a:xfrm>
              <a:off x="179512" y="3346872"/>
              <a:ext cx="334963" cy="239713"/>
            </a:xfrm>
            <a:custGeom>
              <a:avLst/>
              <a:gdLst>
                <a:gd name="T0" fmla="*/ 14288 w 211"/>
                <a:gd name="T1" fmla="*/ 223838 h 151"/>
                <a:gd name="T2" fmla="*/ 20638 w 211"/>
                <a:gd name="T3" fmla="*/ 234950 h 151"/>
                <a:gd name="T4" fmla="*/ 333375 w 211"/>
                <a:gd name="T5" fmla="*/ 11113 h 151"/>
                <a:gd name="T6" fmla="*/ 322263 w 211"/>
                <a:gd name="T7" fmla="*/ 0 h 151"/>
                <a:gd name="T8" fmla="*/ 9525 w 211"/>
                <a:gd name="T9" fmla="*/ 225425 h 151"/>
                <a:gd name="T10" fmla="*/ 14288 w 211"/>
                <a:gd name="T11" fmla="*/ 238125 h 151"/>
                <a:gd name="T12" fmla="*/ 9525 w 211"/>
                <a:gd name="T13" fmla="*/ 225425 h 151"/>
                <a:gd name="T14" fmla="*/ 0 w 211"/>
                <a:gd name="T15" fmla="*/ 234950 h 151"/>
                <a:gd name="T16" fmla="*/ 14288 w 211"/>
                <a:gd name="T17" fmla="*/ 238125 h 151"/>
                <a:gd name="T18" fmla="*/ 14288 w 211"/>
                <a:gd name="T19" fmla="*/ 223838 h 1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1" h="151">
                  <a:moveTo>
                    <a:pt x="9" y="141"/>
                  </a:moveTo>
                  <a:lnTo>
                    <a:pt x="13" y="148"/>
                  </a:lnTo>
                  <a:lnTo>
                    <a:pt x="210" y="7"/>
                  </a:lnTo>
                  <a:lnTo>
                    <a:pt x="203" y="0"/>
                  </a:lnTo>
                  <a:lnTo>
                    <a:pt x="6" y="142"/>
                  </a:lnTo>
                  <a:lnTo>
                    <a:pt x="9" y="150"/>
                  </a:lnTo>
                  <a:lnTo>
                    <a:pt x="6" y="142"/>
                  </a:lnTo>
                  <a:lnTo>
                    <a:pt x="0" y="148"/>
                  </a:lnTo>
                  <a:lnTo>
                    <a:pt x="9" y="150"/>
                  </a:lnTo>
                  <a:lnTo>
                    <a:pt x="9" y="141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70" name="Freeform 232"/>
            <p:cNvSpPr>
              <a:spLocks/>
            </p:cNvSpPr>
            <p:nvPr/>
          </p:nvSpPr>
          <p:spPr bwMode="auto">
            <a:xfrm>
              <a:off x="193800" y="3584997"/>
              <a:ext cx="120650" cy="26988"/>
            </a:xfrm>
            <a:custGeom>
              <a:avLst/>
              <a:gdLst>
                <a:gd name="T0" fmla="*/ 119063 w 76"/>
                <a:gd name="T1" fmla="*/ 19050 h 17"/>
                <a:gd name="T2" fmla="*/ 114300 w 76"/>
                <a:gd name="T3" fmla="*/ 15875 h 17"/>
                <a:gd name="T4" fmla="*/ 0 w 76"/>
                <a:gd name="T5" fmla="*/ 0 h 17"/>
                <a:gd name="T6" fmla="*/ 0 w 76"/>
                <a:gd name="T7" fmla="*/ 9525 h 17"/>
                <a:gd name="T8" fmla="*/ 111125 w 76"/>
                <a:gd name="T9" fmla="*/ 25400 h 17"/>
                <a:gd name="T10" fmla="*/ 106363 w 76"/>
                <a:gd name="T11" fmla="*/ 20638 h 17"/>
                <a:gd name="T12" fmla="*/ 119063 w 76"/>
                <a:gd name="T13" fmla="*/ 19050 h 17"/>
                <a:gd name="T14" fmla="*/ 119063 w 76"/>
                <a:gd name="T15" fmla="*/ 15875 h 17"/>
                <a:gd name="T16" fmla="*/ 114300 w 76"/>
                <a:gd name="T17" fmla="*/ 15875 h 17"/>
                <a:gd name="T18" fmla="*/ 119063 w 76"/>
                <a:gd name="T19" fmla="*/ 1905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6" h="17">
                  <a:moveTo>
                    <a:pt x="75" y="12"/>
                  </a:moveTo>
                  <a:lnTo>
                    <a:pt x="72" y="10"/>
                  </a:lnTo>
                  <a:lnTo>
                    <a:pt x="0" y="0"/>
                  </a:lnTo>
                  <a:lnTo>
                    <a:pt x="0" y="6"/>
                  </a:lnTo>
                  <a:lnTo>
                    <a:pt x="70" y="16"/>
                  </a:lnTo>
                  <a:lnTo>
                    <a:pt x="67" y="13"/>
                  </a:lnTo>
                  <a:lnTo>
                    <a:pt x="75" y="12"/>
                  </a:lnTo>
                  <a:lnTo>
                    <a:pt x="75" y="10"/>
                  </a:lnTo>
                  <a:lnTo>
                    <a:pt x="72" y="10"/>
                  </a:lnTo>
                  <a:lnTo>
                    <a:pt x="75" y="12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71" name="Freeform 233"/>
            <p:cNvSpPr>
              <a:spLocks/>
            </p:cNvSpPr>
            <p:nvPr/>
          </p:nvSpPr>
          <p:spPr bwMode="auto">
            <a:xfrm>
              <a:off x="312862" y="3613572"/>
              <a:ext cx="26988" cy="130175"/>
            </a:xfrm>
            <a:custGeom>
              <a:avLst/>
              <a:gdLst>
                <a:gd name="T0" fmla="*/ 15875 w 17"/>
                <a:gd name="T1" fmla="*/ 109538 h 82"/>
                <a:gd name="T2" fmla="*/ 25400 w 17"/>
                <a:gd name="T3" fmla="*/ 109538 h 82"/>
                <a:gd name="T4" fmla="*/ 7938 w 17"/>
                <a:gd name="T5" fmla="*/ 0 h 82"/>
                <a:gd name="T6" fmla="*/ 0 w 17"/>
                <a:gd name="T7" fmla="*/ 0 h 82"/>
                <a:gd name="T8" fmla="*/ 15875 w 17"/>
                <a:gd name="T9" fmla="*/ 114300 h 82"/>
                <a:gd name="T10" fmla="*/ 25400 w 17"/>
                <a:gd name="T11" fmla="*/ 117475 h 82"/>
                <a:gd name="T12" fmla="*/ 15875 w 17"/>
                <a:gd name="T13" fmla="*/ 114300 h 82"/>
                <a:gd name="T14" fmla="*/ 17463 w 17"/>
                <a:gd name="T15" fmla="*/ 128588 h 82"/>
                <a:gd name="T16" fmla="*/ 25400 w 17"/>
                <a:gd name="T17" fmla="*/ 117475 h 82"/>
                <a:gd name="T18" fmla="*/ 15875 w 17"/>
                <a:gd name="T19" fmla="*/ 109538 h 8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" h="82">
                  <a:moveTo>
                    <a:pt x="10" y="69"/>
                  </a:moveTo>
                  <a:lnTo>
                    <a:pt x="16" y="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10" y="72"/>
                  </a:lnTo>
                  <a:lnTo>
                    <a:pt x="16" y="74"/>
                  </a:lnTo>
                  <a:lnTo>
                    <a:pt x="10" y="72"/>
                  </a:lnTo>
                  <a:lnTo>
                    <a:pt x="11" y="81"/>
                  </a:lnTo>
                  <a:lnTo>
                    <a:pt x="16" y="74"/>
                  </a:lnTo>
                  <a:lnTo>
                    <a:pt x="10" y="69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72" name="Freeform 234"/>
            <p:cNvSpPr>
              <a:spLocks/>
            </p:cNvSpPr>
            <p:nvPr/>
          </p:nvSpPr>
          <p:spPr bwMode="auto">
            <a:xfrm>
              <a:off x="343025" y="3405610"/>
              <a:ext cx="241300" cy="325438"/>
            </a:xfrm>
            <a:custGeom>
              <a:avLst/>
              <a:gdLst>
                <a:gd name="T0" fmla="*/ 239713 w 152"/>
                <a:gd name="T1" fmla="*/ 6350 h 205"/>
                <a:gd name="T2" fmla="*/ 228600 w 152"/>
                <a:gd name="T3" fmla="*/ 6350 h 205"/>
                <a:gd name="T4" fmla="*/ 0 w 152"/>
                <a:gd name="T5" fmla="*/ 314325 h 205"/>
                <a:gd name="T6" fmla="*/ 11113 w 152"/>
                <a:gd name="T7" fmla="*/ 323850 h 205"/>
                <a:gd name="T8" fmla="*/ 239713 w 152"/>
                <a:gd name="T9" fmla="*/ 12700 h 205"/>
                <a:gd name="T10" fmla="*/ 228600 w 152"/>
                <a:gd name="T11" fmla="*/ 15875 h 205"/>
                <a:gd name="T12" fmla="*/ 239713 w 152"/>
                <a:gd name="T13" fmla="*/ 6350 h 205"/>
                <a:gd name="T14" fmla="*/ 234950 w 152"/>
                <a:gd name="T15" fmla="*/ 0 h 205"/>
                <a:gd name="T16" fmla="*/ 228600 w 152"/>
                <a:gd name="T17" fmla="*/ 6350 h 205"/>
                <a:gd name="T18" fmla="*/ 239713 w 152"/>
                <a:gd name="T19" fmla="*/ 6350 h 2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2" h="205">
                  <a:moveTo>
                    <a:pt x="151" y="4"/>
                  </a:moveTo>
                  <a:lnTo>
                    <a:pt x="144" y="4"/>
                  </a:lnTo>
                  <a:lnTo>
                    <a:pt x="0" y="198"/>
                  </a:lnTo>
                  <a:lnTo>
                    <a:pt x="7" y="204"/>
                  </a:lnTo>
                  <a:lnTo>
                    <a:pt x="151" y="8"/>
                  </a:lnTo>
                  <a:lnTo>
                    <a:pt x="144" y="10"/>
                  </a:lnTo>
                  <a:lnTo>
                    <a:pt x="151" y="4"/>
                  </a:lnTo>
                  <a:lnTo>
                    <a:pt x="148" y="0"/>
                  </a:lnTo>
                  <a:lnTo>
                    <a:pt x="144" y="4"/>
                  </a:lnTo>
                  <a:lnTo>
                    <a:pt x="151" y="4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73" name="Freeform 235"/>
            <p:cNvSpPr>
              <a:spLocks/>
            </p:cNvSpPr>
            <p:nvPr/>
          </p:nvSpPr>
          <p:spPr bwMode="auto">
            <a:xfrm>
              <a:off x="584325" y="3413547"/>
              <a:ext cx="66675" cy="69850"/>
            </a:xfrm>
            <a:custGeom>
              <a:avLst/>
              <a:gdLst>
                <a:gd name="T0" fmla="*/ 53975 w 42"/>
                <a:gd name="T1" fmla="*/ 55563 h 44"/>
                <a:gd name="T2" fmla="*/ 63500 w 42"/>
                <a:gd name="T3" fmla="*/ 52388 h 44"/>
                <a:gd name="T4" fmla="*/ 7938 w 42"/>
                <a:gd name="T5" fmla="*/ 0 h 44"/>
                <a:gd name="T6" fmla="*/ 0 w 42"/>
                <a:gd name="T7" fmla="*/ 7938 h 44"/>
                <a:gd name="T8" fmla="*/ 53975 w 42"/>
                <a:gd name="T9" fmla="*/ 61913 h 44"/>
                <a:gd name="T10" fmla="*/ 65088 w 42"/>
                <a:gd name="T11" fmla="*/ 57150 h 44"/>
                <a:gd name="T12" fmla="*/ 53975 w 42"/>
                <a:gd name="T13" fmla="*/ 61913 h 44"/>
                <a:gd name="T14" fmla="*/ 60325 w 42"/>
                <a:gd name="T15" fmla="*/ 68263 h 44"/>
                <a:gd name="T16" fmla="*/ 65088 w 42"/>
                <a:gd name="T17" fmla="*/ 57150 h 44"/>
                <a:gd name="T18" fmla="*/ 53975 w 42"/>
                <a:gd name="T19" fmla="*/ 55563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44">
                  <a:moveTo>
                    <a:pt x="34" y="35"/>
                  </a:moveTo>
                  <a:lnTo>
                    <a:pt x="40" y="33"/>
                  </a:lnTo>
                  <a:lnTo>
                    <a:pt x="5" y="0"/>
                  </a:lnTo>
                  <a:lnTo>
                    <a:pt x="0" y="5"/>
                  </a:lnTo>
                  <a:lnTo>
                    <a:pt x="34" y="39"/>
                  </a:lnTo>
                  <a:lnTo>
                    <a:pt x="41" y="36"/>
                  </a:lnTo>
                  <a:lnTo>
                    <a:pt x="34" y="39"/>
                  </a:lnTo>
                  <a:lnTo>
                    <a:pt x="38" y="43"/>
                  </a:lnTo>
                  <a:lnTo>
                    <a:pt x="41" y="36"/>
                  </a:lnTo>
                  <a:lnTo>
                    <a:pt x="34" y="35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74" name="Freeform 236"/>
            <p:cNvSpPr>
              <a:spLocks/>
            </p:cNvSpPr>
            <p:nvPr/>
          </p:nvSpPr>
          <p:spPr bwMode="auto">
            <a:xfrm>
              <a:off x="655762" y="3202410"/>
              <a:ext cx="73025" cy="268288"/>
            </a:xfrm>
            <a:custGeom>
              <a:avLst/>
              <a:gdLst>
                <a:gd name="T0" fmla="*/ 65088 w 46"/>
                <a:gd name="T1" fmla="*/ 15875 h 169"/>
                <a:gd name="T2" fmla="*/ 57150 w 46"/>
                <a:gd name="T3" fmla="*/ 6350 h 169"/>
                <a:gd name="T4" fmla="*/ 0 w 46"/>
                <a:gd name="T5" fmla="*/ 263525 h 169"/>
                <a:gd name="T6" fmla="*/ 9525 w 46"/>
                <a:gd name="T7" fmla="*/ 266700 h 169"/>
                <a:gd name="T8" fmla="*/ 69850 w 46"/>
                <a:gd name="T9" fmla="*/ 11113 h 169"/>
                <a:gd name="T10" fmla="*/ 61913 w 46"/>
                <a:gd name="T11" fmla="*/ 1588 h 169"/>
                <a:gd name="T12" fmla="*/ 69850 w 46"/>
                <a:gd name="T13" fmla="*/ 11113 h 169"/>
                <a:gd name="T14" fmla="*/ 71438 w 46"/>
                <a:gd name="T15" fmla="*/ 0 h 169"/>
                <a:gd name="T16" fmla="*/ 61913 w 46"/>
                <a:gd name="T17" fmla="*/ 1588 h 169"/>
                <a:gd name="T18" fmla="*/ 65088 w 46"/>
                <a:gd name="T19" fmla="*/ 15875 h 1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169">
                  <a:moveTo>
                    <a:pt x="41" y="10"/>
                  </a:moveTo>
                  <a:lnTo>
                    <a:pt x="36" y="4"/>
                  </a:lnTo>
                  <a:lnTo>
                    <a:pt x="0" y="166"/>
                  </a:lnTo>
                  <a:lnTo>
                    <a:pt x="6" y="168"/>
                  </a:lnTo>
                  <a:lnTo>
                    <a:pt x="44" y="7"/>
                  </a:lnTo>
                  <a:lnTo>
                    <a:pt x="39" y="1"/>
                  </a:lnTo>
                  <a:lnTo>
                    <a:pt x="44" y="7"/>
                  </a:lnTo>
                  <a:lnTo>
                    <a:pt x="45" y="0"/>
                  </a:lnTo>
                  <a:lnTo>
                    <a:pt x="39" y="1"/>
                  </a:lnTo>
                  <a:lnTo>
                    <a:pt x="41" y="10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75" name="Freeform 237"/>
            <p:cNvSpPr>
              <a:spLocks/>
            </p:cNvSpPr>
            <p:nvPr/>
          </p:nvSpPr>
          <p:spPr bwMode="auto">
            <a:xfrm>
              <a:off x="2975100" y="2711872"/>
              <a:ext cx="376238" cy="261938"/>
            </a:xfrm>
            <a:custGeom>
              <a:avLst/>
              <a:gdLst>
                <a:gd name="T0" fmla="*/ 0 w 237"/>
                <a:gd name="T1" fmla="*/ 0 h 165"/>
                <a:gd name="T2" fmla="*/ 176213 w 237"/>
                <a:gd name="T3" fmla="*/ 6350 h 165"/>
                <a:gd name="T4" fmla="*/ 144463 w 237"/>
                <a:gd name="T5" fmla="*/ 52388 h 165"/>
                <a:gd name="T6" fmla="*/ 374650 w 237"/>
                <a:gd name="T7" fmla="*/ 153988 h 165"/>
                <a:gd name="T8" fmla="*/ 300038 w 237"/>
                <a:gd name="T9" fmla="*/ 182563 h 165"/>
                <a:gd name="T10" fmla="*/ 303213 w 237"/>
                <a:gd name="T11" fmla="*/ 260350 h 165"/>
                <a:gd name="T12" fmla="*/ 112713 w 237"/>
                <a:gd name="T13" fmla="*/ 101600 h 165"/>
                <a:gd name="T14" fmla="*/ 82550 w 237"/>
                <a:gd name="T15" fmla="*/ 149225 h 165"/>
                <a:gd name="T16" fmla="*/ 0 w 237"/>
                <a:gd name="T17" fmla="*/ 0 h 1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7" h="165">
                  <a:moveTo>
                    <a:pt x="0" y="0"/>
                  </a:moveTo>
                  <a:lnTo>
                    <a:pt x="111" y="4"/>
                  </a:lnTo>
                  <a:lnTo>
                    <a:pt x="91" y="33"/>
                  </a:lnTo>
                  <a:lnTo>
                    <a:pt x="236" y="97"/>
                  </a:lnTo>
                  <a:lnTo>
                    <a:pt x="189" y="115"/>
                  </a:lnTo>
                  <a:lnTo>
                    <a:pt x="191" y="164"/>
                  </a:lnTo>
                  <a:lnTo>
                    <a:pt x="71" y="64"/>
                  </a:lnTo>
                  <a:lnTo>
                    <a:pt x="52" y="94"/>
                  </a:lnTo>
                  <a:lnTo>
                    <a:pt x="0" y="0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76" name="Freeform 238"/>
            <p:cNvSpPr>
              <a:spLocks/>
            </p:cNvSpPr>
            <p:nvPr/>
          </p:nvSpPr>
          <p:spPr bwMode="auto">
            <a:xfrm>
              <a:off x="2975100" y="2703935"/>
              <a:ext cx="184150" cy="26988"/>
            </a:xfrm>
            <a:custGeom>
              <a:avLst/>
              <a:gdLst>
                <a:gd name="T0" fmla="*/ 174625 w 116"/>
                <a:gd name="T1" fmla="*/ 19050 h 17"/>
                <a:gd name="T2" fmla="*/ 169863 w 116"/>
                <a:gd name="T3" fmla="*/ 9525 h 17"/>
                <a:gd name="T4" fmla="*/ 0 w 116"/>
                <a:gd name="T5" fmla="*/ 0 h 17"/>
                <a:gd name="T6" fmla="*/ 0 w 116"/>
                <a:gd name="T7" fmla="*/ 14288 h 17"/>
                <a:gd name="T8" fmla="*/ 169863 w 116"/>
                <a:gd name="T9" fmla="*/ 25400 h 17"/>
                <a:gd name="T10" fmla="*/ 163513 w 116"/>
                <a:gd name="T11" fmla="*/ 14288 h 17"/>
                <a:gd name="T12" fmla="*/ 174625 w 116"/>
                <a:gd name="T13" fmla="*/ 19050 h 17"/>
                <a:gd name="T14" fmla="*/ 182563 w 116"/>
                <a:gd name="T15" fmla="*/ 9525 h 17"/>
                <a:gd name="T16" fmla="*/ 169863 w 116"/>
                <a:gd name="T17" fmla="*/ 9525 h 17"/>
                <a:gd name="T18" fmla="*/ 174625 w 116"/>
                <a:gd name="T19" fmla="*/ 1905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6" h="17">
                  <a:moveTo>
                    <a:pt x="110" y="12"/>
                  </a:moveTo>
                  <a:lnTo>
                    <a:pt x="107" y="6"/>
                  </a:lnTo>
                  <a:lnTo>
                    <a:pt x="0" y="0"/>
                  </a:lnTo>
                  <a:lnTo>
                    <a:pt x="0" y="9"/>
                  </a:lnTo>
                  <a:lnTo>
                    <a:pt x="107" y="16"/>
                  </a:lnTo>
                  <a:lnTo>
                    <a:pt x="103" y="9"/>
                  </a:lnTo>
                  <a:lnTo>
                    <a:pt x="110" y="12"/>
                  </a:lnTo>
                  <a:lnTo>
                    <a:pt x="115" y="6"/>
                  </a:lnTo>
                  <a:lnTo>
                    <a:pt x="107" y="6"/>
                  </a:lnTo>
                  <a:lnTo>
                    <a:pt x="110" y="12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77" name="Freeform 239"/>
            <p:cNvSpPr>
              <a:spLocks/>
            </p:cNvSpPr>
            <p:nvPr/>
          </p:nvSpPr>
          <p:spPr bwMode="auto">
            <a:xfrm>
              <a:off x="3114800" y="2716635"/>
              <a:ext cx="36513" cy="47625"/>
            </a:xfrm>
            <a:custGeom>
              <a:avLst/>
              <a:gdLst>
                <a:gd name="T0" fmla="*/ 9525 w 23"/>
                <a:gd name="T1" fmla="*/ 34925 h 30"/>
                <a:gd name="T2" fmla="*/ 11113 w 23"/>
                <a:gd name="T3" fmla="*/ 44450 h 30"/>
                <a:gd name="T4" fmla="*/ 34925 w 23"/>
                <a:gd name="T5" fmla="*/ 4763 h 30"/>
                <a:gd name="T6" fmla="*/ 26988 w 23"/>
                <a:gd name="T7" fmla="*/ 0 h 30"/>
                <a:gd name="T8" fmla="*/ 3175 w 23"/>
                <a:gd name="T9" fmla="*/ 38100 h 30"/>
                <a:gd name="T10" fmla="*/ 4763 w 23"/>
                <a:gd name="T11" fmla="*/ 46038 h 30"/>
                <a:gd name="T12" fmla="*/ 3175 w 23"/>
                <a:gd name="T13" fmla="*/ 38100 h 30"/>
                <a:gd name="T14" fmla="*/ 0 w 23"/>
                <a:gd name="T15" fmla="*/ 42863 h 30"/>
                <a:gd name="T16" fmla="*/ 4763 w 23"/>
                <a:gd name="T17" fmla="*/ 46038 h 30"/>
                <a:gd name="T18" fmla="*/ 9525 w 23"/>
                <a:gd name="T19" fmla="*/ 34925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30">
                  <a:moveTo>
                    <a:pt x="6" y="22"/>
                  </a:moveTo>
                  <a:lnTo>
                    <a:pt x="7" y="28"/>
                  </a:lnTo>
                  <a:lnTo>
                    <a:pt x="22" y="3"/>
                  </a:lnTo>
                  <a:lnTo>
                    <a:pt x="17" y="0"/>
                  </a:lnTo>
                  <a:lnTo>
                    <a:pt x="2" y="24"/>
                  </a:lnTo>
                  <a:lnTo>
                    <a:pt x="3" y="29"/>
                  </a:lnTo>
                  <a:lnTo>
                    <a:pt x="2" y="24"/>
                  </a:lnTo>
                  <a:lnTo>
                    <a:pt x="0" y="27"/>
                  </a:lnTo>
                  <a:lnTo>
                    <a:pt x="3" y="29"/>
                  </a:lnTo>
                  <a:lnTo>
                    <a:pt x="6" y="22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78" name="Freeform 240"/>
            <p:cNvSpPr>
              <a:spLocks/>
            </p:cNvSpPr>
            <p:nvPr/>
          </p:nvSpPr>
          <p:spPr bwMode="auto">
            <a:xfrm>
              <a:off x="3125912" y="2762672"/>
              <a:ext cx="239713" cy="103188"/>
            </a:xfrm>
            <a:custGeom>
              <a:avLst/>
              <a:gdLst>
                <a:gd name="T0" fmla="*/ 225425 w 151"/>
                <a:gd name="T1" fmla="*/ 101600 h 65"/>
                <a:gd name="T2" fmla="*/ 225425 w 151"/>
                <a:gd name="T3" fmla="*/ 90488 h 65"/>
                <a:gd name="T4" fmla="*/ 3175 w 151"/>
                <a:gd name="T5" fmla="*/ 0 h 65"/>
                <a:gd name="T6" fmla="*/ 0 w 151"/>
                <a:gd name="T7" fmla="*/ 12700 h 65"/>
                <a:gd name="T8" fmla="*/ 219075 w 151"/>
                <a:gd name="T9" fmla="*/ 101600 h 65"/>
                <a:gd name="T10" fmla="*/ 219075 w 151"/>
                <a:gd name="T11" fmla="*/ 90488 h 65"/>
                <a:gd name="T12" fmla="*/ 225425 w 151"/>
                <a:gd name="T13" fmla="*/ 101600 h 65"/>
                <a:gd name="T14" fmla="*/ 238125 w 151"/>
                <a:gd name="T15" fmla="*/ 96838 h 65"/>
                <a:gd name="T16" fmla="*/ 225425 w 151"/>
                <a:gd name="T17" fmla="*/ 90488 h 65"/>
                <a:gd name="T18" fmla="*/ 225425 w 151"/>
                <a:gd name="T19" fmla="*/ 10160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1" h="65">
                  <a:moveTo>
                    <a:pt x="142" y="64"/>
                  </a:moveTo>
                  <a:lnTo>
                    <a:pt x="142" y="57"/>
                  </a:lnTo>
                  <a:lnTo>
                    <a:pt x="2" y="0"/>
                  </a:lnTo>
                  <a:lnTo>
                    <a:pt x="0" y="8"/>
                  </a:lnTo>
                  <a:lnTo>
                    <a:pt x="138" y="64"/>
                  </a:lnTo>
                  <a:lnTo>
                    <a:pt x="138" y="57"/>
                  </a:lnTo>
                  <a:lnTo>
                    <a:pt x="142" y="64"/>
                  </a:lnTo>
                  <a:lnTo>
                    <a:pt x="150" y="61"/>
                  </a:lnTo>
                  <a:lnTo>
                    <a:pt x="142" y="57"/>
                  </a:lnTo>
                  <a:lnTo>
                    <a:pt x="142" y="64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79" name="Freeform 241"/>
            <p:cNvSpPr>
              <a:spLocks/>
            </p:cNvSpPr>
            <p:nvPr/>
          </p:nvSpPr>
          <p:spPr bwMode="auto">
            <a:xfrm>
              <a:off x="3284662" y="2869035"/>
              <a:ext cx="73025" cy="28575"/>
            </a:xfrm>
            <a:custGeom>
              <a:avLst/>
              <a:gdLst>
                <a:gd name="T0" fmla="*/ 12700 w 46"/>
                <a:gd name="T1" fmla="*/ 23813 h 18"/>
                <a:gd name="T2" fmla="*/ 7938 w 46"/>
                <a:gd name="T3" fmla="*/ 26988 h 18"/>
                <a:gd name="T4" fmla="*/ 71438 w 46"/>
                <a:gd name="T5" fmla="*/ 6350 h 18"/>
                <a:gd name="T6" fmla="*/ 66675 w 46"/>
                <a:gd name="T7" fmla="*/ 0 h 18"/>
                <a:gd name="T8" fmla="*/ 3175 w 46"/>
                <a:gd name="T9" fmla="*/ 19050 h 18"/>
                <a:gd name="T10" fmla="*/ 1588 w 46"/>
                <a:gd name="T11" fmla="*/ 23813 h 18"/>
                <a:gd name="T12" fmla="*/ 3175 w 46"/>
                <a:gd name="T13" fmla="*/ 19050 h 18"/>
                <a:gd name="T14" fmla="*/ 0 w 46"/>
                <a:gd name="T15" fmla="*/ 20638 h 18"/>
                <a:gd name="T16" fmla="*/ 0 w 46"/>
                <a:gd name="T17" fmla="*/ 23813 h 18"/>
                <a:gd name="T18" fmla="*/ 12700 w 46"/>
                <a:gd name="T19" fmla="*/ 23813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18">
                  <a:moveTo>
                    <a:pt x="8" y="15"/>
                  </a:moveTo>
                  <a:lnTo>
                    <a:pt x="5" y="17"/>
                  </a:lnTo>
                  <a:lnTo>
                    <a:pt x="45" y="4"/>
                  </a:lnTo>
                  <a:lnTo>
                    <a:pt x="42" y="0"/>
                  </a:lnTo>
                  <a:lnTo>
                    <a:pt x="2" y="12"/>
                  </a:lnTo>
                  <a:lnTo>
                    <a:pt x="1" y="15"/>
                  </a:lnTo>
                  <a:lnTo>
                    <a:pt x="2" y="12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8" y="15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80" name="Freeform 242"/>
            <p:cNvSpPr>
              <a:spLocks/>
            </p:cNvSpPr>
            <p:nvPr/>
          </p:nvSpPr>
          <p:spPr bwMode="auto">
            <a:xfrm>
              <a:off x="3284662" y="2907135"/>
              <a:ext cx="1588" cy="80963"/>
            </a:xfrm>
            <a:custGeom>
              <a:avLst/>
              <a:gdLst>
                <a:gd name="T0" fmla="*/ 0 w 1"/>
                <a:gd name="T1" fmla="*/ 71438 h 51"/>
                <a:gd name="T2" fmla="*/ 0 w 1"/>
                <a:gd name="T3" fmla="*/ 66675 h 51"/>
                <a:gd name="T4" fmla="*/ 0 w 1"/>
                <a:gd name="T5" fmla="*/ 0 h 51"/>
                <a:gd name="T6" fmla="*/ 0 w 1"/>
                <a:gd name="T7" fmla="*/ 0 h 51"/>
                <a:gd name="T8" fmla="*/ 0 w 1"/>
                <a:gd name="T9" fmla="*/ 66675 h 51"/>
                <a:gd name="T10" fmla="*/ 0 w 1"/>
                <a:gd name="T11" fmla="*/ 61913 h 51"/>
                <a:gd name="T12" fmla="*/ 0 w 1"/>
                <a:gd name="T13" fmla="*/ 71438 h 51"/>
                <a:gd name="T14" fmla="*/ 0 w 1"/>
                <a:gd name="T15" fmla="*/ 79375 h 51"/>
                <a:gd name="T16" fmla="*/ 0 w 1"/>
                <a:gd name="T17" fmla="*/ 66675 h 51"/>
                <a:gd name="T18" fmla="*/ 0 w 1"/>
                <a:gd name="T19" fmla="*/ 71438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" h="51">
                  <a:moveTo>
                    <a:pt x="0" y="45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0" y="42"/>
                  </a:lnTo>
                  <a:lnTo>
                    <a:pt x="0" y="39"/>
                  </a:lnTo>
                  <a:lnTo>
                    <a:pt x="0" y="45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0" y="45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81" name="Freeform 243"/>
            <p:cNvSpPr>
              <a:spLocks/>
            </p:cNvSpPr>
            <p:nvPr/>
          </p:nvSpPr>
          <p:spPr bwMode="auto">
            <a:xfrm>
              <a:off x="3087812" y="2810297"/>
              <a:ext cx="198438" cy="169863"/>
            </a:xfrm>
            <a:custGeom>
              <a:avLst/>
              <a:gdLst>
                <a:gd name="T0" fmla="*/ 11113 w 125"/>
                <a:gd name="T1" fmla="*/ 11113 h 107"/>
                <a:gd name="T2" fmla="*/ 1588 w 125"/>
                <a:gd name="T3" fmla="*/ 12700 h 107"/>
                <a:gd name="T4" fmla="*/ 185738 w 125"/>
                <a:gd name="T5" fmla="*/ 168275 h 107"/>
                <a:gd name="T6" fmla="*/ 196850 w 125"/>
                <a:gd name="T7" fmla="*/ 155575 h 107"/>
                <a:gd name="T8" fmla="*/ 9525 w 125"/>
                <a:gd name="T9" fmla="*/ 3175 h 107"/>
                <a:gd name="T10" fmla="*/ 0 w 125"/>
                <a:gd name="T11" fmla="*/ 3175 h 107"/>
                <a:gd name="T12" fmla="*/ 9525 w 125"/>
                <a:gd name="T13" fmla="*/ 3175 h 107"/>
                <a:gd name="T14" fmla="*/ 3175 w 125"/>
                <a:gd name="T15" fmla="*/ 0 h 107"/>
                <a:gd name="T16" fmla="*/ 0 w 125"/>
                <a:gd name="T17" fmla="*/ 3175 h 107"/>
                <a:gd name="T18" fmla="*/ 11113 w 125"/>
                <a:gd name="T19" fmla="*/ 11113 h 1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25" h="107">
                  <a:moveTo>
                    <a:pt x="7" y="7"/>
                  </a:moveTo>
                  <a:lnTo>
                    <a:pt x="1" y="8"/>
                  </a:lnTo>
                  <a:lnTo>
                    <a:pt x="117" y="106"/>
                  </a:lnTo>
                  <a:lnTo>
                    <a:pt x="124" y="98"/>
                  </a:lnTo>
                  <a:lnTo>
                    <a:pt x="6" y="2"/>
                  </a:lnTo>
                  <a:lnTo>
                    <a:pt x="0" y="2"/>
                  </a:lnTo>
                  <a:lnTo>
                    <a:pt x="6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7" y="7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82" name="Freeform 244"/>
            <p:cNvSpPr>
              <a:spLocks/>
            </p:cNvSpPr>
            <p:nvPr/>
          </p:nvSpPr>
          <p:spPr bwMode="auto">
            <a:xfrm>
              <a:off x="3052887" y="2813472"/>
              <a:ext cx="31750" cy="57150"/>
            </a:xfrm>
            <a:custGeom>
              <a:avLst/>
              <a:gdLst>
                <a:gd name="T0" fmla="*/ 0 w 20"/>
                <a:gd name="T1" fmla="*/ 47625 h 36"/>
                <a:gd name="T2" fmla="*/ 7938 w 20"/>
                <a:gd name="T3" fmla="*/ 47625 h 36"/>
                <a:gd name="T4" fmla="*/ 30163 w 20"/>
                <a:gd name="T5" fmla="*/ 4763 h 36"/>
                <a:gd name="T6" fmla="*/ 20638 w 20"/>
                <a:gd name="T7" fmla="*/ 0 h 36"/>
                <a:gd name="T8" fmla="*/ 0 w 20"/>
                <a:gd name="T9" fmla="*/ 41275 h 36"/>
                <a:gd name="T10" fmla="*/ 7938 w 20"/>
                <a:gd name="T11" fmla="*/ 42863 h 36"/>
                <a:gd name="T12" fmla="*/ 0 w 20"/>
                <a:gd name="T13" fmla="*/ 47625 h 36"/>
                <a:gd name="T14" fmla="*/ 1588 w 20"/>
                <a:gd name="T15" fmla="*/ 55563 h 36"/>
                <a:gd name="T16" fmla="*/ 7938 w 20"/>
                <a:gd name="T17" fmla="*/ 47625 h 36"/>
                <a:gd name="T18" fmla="*/ 0 w 20"/>
                <a:gd name="T19" fmla="*/ 47625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" h="36">
                  <a:moveTo>
                    <a:pt x="0" y="30"/>
                  </a:moveTo>
                  <a:lnTo>
                    <a:pt x="5" y="30"/>
                  </a:lnTo>
                  <a:lnTo>
                    <a:pt x="19" y="3"/>
                  </a:lnTo>
                  <a:lnTo>
                    <a:pt x="13" y="0"/>
                  </a:lnTo>
                  <a:lnTo>
                    <a:pt x="0" y="26"/>
                  </a:lnTo>
                  <a:lnTo>
                    <a:pt x="5" y="27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5" y="30"/>
                  </a:lnTo>
                  <a:lnTo>
                    <a:pt x="0" y="30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83" name="Freeform 245"/>
            <p:cNvSpPr>
              <a:spLocks/>
            </p:cNvSpPr>
            <p:nvPr/>
          </p:nvSpPr>
          <p:spPr bwMode="auto">
            <a:xfrm>
              <a:off x="2962400" y="2703935"/>
              <a:ext cx="90488" cy="155575"/>
            </a:xfrm>
            <a:custGeom>
              <a:avLst/>
              <a:gdLst>
                <a:gd name="T0" fmla="*/ 7938 w 57"/>
                <a:gd name="T1" fmla="*/ 0 h 98"/>
                <a:gd name="T2" fmla="*/ 3175 w 57"/>
                <a:gd name="T3" fmla="*/ 7938 h 98"/>
                <a:gd name="T4" fmla="*/ 76200 w 57"/>
                <a:gd name="T5" fmla="*/ 153988 h 98"/>
                <a:gd name="T6" fmla="*/ 88900 w 57"/>
                <a:gd name="T7" fmla="*/ 149225 h 98"/>
                <a:gd name="T8" fmla="*/ 15875 w 57"/>
                <a:gd name="T9" fmla="*/ 3175 h 98"/>
                <a:gd name="T10" fmla="*/ 7938 w 57"/>
                <a:gd name="T11" fmla="*/ 11113 h 98"/>
                <a:gd name="T12" fmla="*/ 7938 w 57"/>
                <a:gd name="T13" fmla="*/ 0 h 98"/>
                <a:gd name="T14" fmla="*/ 0 w 57"/>
                <a:gd name="T15" fmla="*/ 0 h 98"/>
                <a:gd name="T16" fmla="*/ 3175 w 57"/>
                <a:gd name="T17" fmla="*/ 7938 h 98"/>
                <a:gd name="T18" fmla="*/ 7938 w 57"/>
                <a:gd name="T19" fmla="*/ 0 h 9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" h="98">
                  <a:moveTo>
                    <a:pt x="5" y="0"/>
                  </a:moveTo>
                  <a:lnTo>
                    <a:pt x="2" y="5"/>
                  </a:lnTo>
                  <a:lnTo>
                    <a:pt x="48" y="97"/>
                  </a:lnTo>
                  <a:lnTo>
                    <a:pt x="56" y="94"/>
                  </a:lnTo>
                  <a:lnTo>
                    <a:pt x="10" y="2"/>
                  </a:lnTo>
                  <a:lnTo>
                    <a:pt x="5" y="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5" y="0"/>
                  </a:lnTo>
                </a:path>
              </a:pathLst>
            </a:custGeom>
            <a:solidFill>
              <a:srgbClr val="FFFF00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341" name="Прямоугольник 246"/>
          <p:cNvSpPr>
            <a:spLocks noChangeArrowheads="1"/>
          </p:cNvSpPr>
          <p:nvPr/>
        </p:nvSpPr>
        <p:spPr bwMode="auto">
          <a:xfrm>
            <a:off x="2632075" y="6115050"/>
            <a:ext cx="3302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itchFamily="18" charset="0"/>
              </a:rPr>
              <a:t>Трещиноватый породный массив</a:t>
            </a:r>
            <a:endParaRPr lang="ru-RU" altLang="ru-RU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248" y="836631"/>
            <a:ext cx="2793232" cy="136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2" name="Rectangle 63"/>
          <p:cNvSpPr>
            <a:spLocks noChangeArrowheads="1"/>
          </p:cNvSpPr>
          <p:nvPr/>
        </p:nvSpPr>
        <p:spPr bwMode="auto">
          <a:xfrm>
            <a:off x="251520" y="764059"/>
            <a:ext cx="5832326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buClr>
                <a:schemeClr val="accent2"/>
              </a:buClr>
              <a:buSzPct val="75000"/>
              <a:buFontTx/>
              <a:buNone/>
            </a:pPr>
            <a:r>
              <a:rPr lang="ru-RU" altLang="ru-RU" sz="1600" dirty="0">
                <a:latin typeface="Times New Roman" pitchFamily="18" charset="0"/>
              </a:rPr>
              <a:t>Расчет </a:t>
            </a:r>
            <a:r>
              <a:rPr lang="ru-RU" altLang="ru-RU" sz="1600" dirty="0" smtClean="0">
                <a:latin typeface="Times New Roman" pitchFamily="18" charset="0"/>
              </a:rPr>
              <a:t>целевых </a:t>
            </a:r>
            <a:r>
              <a:rPr lang="ru-RU" altLang="ru-RU" sz="1600" dirty="0" smtClean="0">
                <a:latin typeface="Times New Roman" pitchFamily="18" charset="0"/>
              </a:rPr>
              <a:t>функций как </a:t>
            </a:r>
            <a:r>
              <a:rPr lang="ru-RU" altLang="ru-RU" sz="1600" dirty="0">
                <a:latin typeface="Times New Roman" pitchFamily="18" charset="0"/>
              </a:rPr>
              <a:t>максимум </a:t>
            </a:r>
            <a:r>
              <a:rPr lang="ru-RU" altLang="ru-RU" sz="1600" dirty="0" smtClean="0">
                <a:latin typeface="Times New Roman" pitchFamily="18" charset="0"/>
              </a:rPr>
              <a:t>диссипации подобен использу</a:t>
            </a:r>
            <a:r>
              <a:rPr lang="ru-RU" altLang="ru-RU" sz="1600" dirty="0" smtClean="0">
                <a:latin typeface="Times New Roman" pitchFamily="18" charset="0"/>
              </a:rPr>
              <a:t>емому</a:t>
            </a:r>
            <a:r>
              <a:rPr lang="ru-RU" altLang="ru-RU" sz="1600" dirty="0" smtClean="0">
                <a:latin typeface="Times New Roman" pitchFamily="18" charset="0"/>
              </a:rPr>
              <a:t> </a:t>
            </a:r>
            <a:r>
              <a:rPr lang="ru-RU" altLang="ru-RU" sz="1600" dirty="0">
                <a:latin typeface="Times New Roman" pitchFamily="18" charset="0"/>
              </a:rPr>
              <a:t>в </a:t>
            </a:r>
            <a:r>
              <a:rPr lang="ru-RU" altLang="ru-RU" sz="1600" b="1" dirty="0" err="1">
                <a:latin typeface="Times New Roman" pitchFamily="18" charset="0"/>
              </a:rPr>
              <a:t>геомеханике</a:t>
            </a:r>
            <a:r>
              <a:rPr lang="ru-RU" altLang="ru-RU" sz="1600" b="1" dirty="0">
                <a:latin typeface="Times New Roman" pitchFamily="18" charset="0"/>
              </a:rPr>
              <a:t> - теории </a:t>
            </a:r>
            <a:r>
              <a:rPr lang="ru-RU" altLang="ru-RU" sz="1600" b="1" dirty="0" err="1">
                <a:latin typeface="Times New Roman" pitchFamily="18" charset="0"/>
              </a:rPr>
              <a:t>псевдопластичности</a:t>
            </a:r>
            <a:r>
              <a:rPr lang="ru-RU" altLang="ru-RU" sz="1600" b="1" dirty="0">
                <a:latin typeface="Times New Roman" pitchFamily="18" charset="0"/>
              </a:rPr>
              <a:t>. </a:t>
            </a:r>
            <a:r>
              <a:rPr lang="ru-RU" altLang="ru-RU" sz="1600" dirty="0">
                <a:latin typeface="Times New Roman" pitchFamily="18" charset="0"/>
              </a:rPr>
              <a:t>Он </a:t>
            </a:r>
            <a:r>
              <a:rPr lang="ru-RU" altLang="ru-RU" sz="1600" dirty="0" smtClean="0">
                <a:latin typeface="Times New Roman" pitchFamily="18" charset="0"/>
              </a:rPr>
              <a:t> </a:t>
            </a:r>
            <a:r>
              <a:rPr lang="ru-RU" altLang="ru-RU" sz="1600" dirty="0">
                <a:latin typeface="Times New Roman" pitchFamily="18" charset="0"/>
              </a:rPr>
              <a:t>определяет</a:t>
            </a:r>
            <a:r>
              <a:rPr lang="en-US" altLang="ru-RU" sz="1600" dirty="0">
                <a:latin typeface="Times New Roman" pitchFamily="18" charset="0"/>
              </a:rPr>
              <a:t>:</a:t>
            </a:r>
            <a:r>
              <a:rPr lang="ru-RU" altLang="ru-RU" sz="1600" dirty="0">
                <a:latin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FF0000"/>
                </a:solidFill>
                <a:latin typeface="Times New Roman" pitchFamily="18" charset="0"/>
              </a:rPr>
              <a:t>снимаемые упругие деформации</a:t>
            </a:r>
            <a:r>
              <a:rPr lang="ru-RU" altLang="ru-RU" sz="1600" dirty="0">
                <a:latin typeface="Times New Roman" pitchFamily="18" charset="0"/>
              </a:rPr>
              <a:t> </a:t>
            </a:r>
            <a:r>
              <a:rPr lang="ru-RU" altLang="ru-RU" sz="1600" b="1" u="sng" dirty="0">
                <a:latin typeface="Times New Roman" pitchFamily="18" charset="0"/>
              </a:rPr>
              <a:t>малыми по величине</a:t>
            </a:r>
            <a:r>
              <a:rPr lang="ru-RU" altLang="ru-RU" sz="1600" dirty="0">
                <a:latin typeface="Times New Roman" pitchFamily="18" charset="0"/>
              </a:rPr>
              <a:t>, которые переходят в </a:t>
            </a:r>
            <a:r>
              <a:rPr lang="ru-RU" altLang="ru-RU" sz="1600" b="1" dirty="0">
                <a:latin typeface="Times New Roman" pitchFamily="18" charset="0"/>
              </a:rPr>
              <a:t>необратимые </a:t>
            </a:r>
            <a:r>
              <a:rPr lang="en-US" altLang="ru-RU" sz="1600" b="1" dirty="0">
                <a:latin typeface="Times New Roman" pitchFamily="18" charset="0"/>
              </a:rPr>
              <a:t>- </a:t>
            </a:r>
            <a:r>
              <a:rPr lang="ru-RU" altLang="ru-RU" sz="1600" b="1" dirty="0">
                <a:latin typeface="Times New Roman" pitchFamily="18" charset="0"/>
              </a:rPr>
              <a:t>пластические</a:t>
            </a:r>
            <a:r>
              <a:rPr lang="ru-RU" altLang="ru-RU" sz="1600" dirty="0">
                <a:latin typeface="Times New Roman" pitchFamily="18" charset="0"/>
              </a:rPr>
              <a:t> (упругая энергия переходит в тепло</a:t>
            </a:r>
            <a:r>
              <a:rPr lang="ru-RU" altLang="ru-RU" sz="1600" b="1" dirty="0" smtClean="0">
                <a:latin typeface="Times New Roman" pitchFamily="18" charset="0"/>
              </a:rPr>
              <a:t>)</a:t>
            </a:r>
            <a:r>
              <a:rPr lang="ru-RU" altLang="ru-RU" sz="1600" dirty="0">
                <a:latin typeface="Times New Roman" pitchFamily="18" charset="0"/>
              </a:rPr>
              <a:t>.</a:t>
            </a:r>
            <a:endParaRPr lang="ru-RU" altLang="ru-RU" sz="1600" b="1" dirty="0">
              <a:latin typeface="Times New Roman" pitchFamily="18" charset="0"/>
            </a:endParaRPr>
          </a:p>
        </p:txBody>
      </p:sp>
      <p:sp>
        <p:nvSpPr>
          <p:cNvPr id="15363" name="Rectangle 63"/>
          <p:cNvSpPr>
            <a:spLocks noChangeArrowheads="1"/>
          </p:cNvSpPr>
          <p:nvPr/>
        </p:nvSpPr>
        <p:spPr bwMode="auto">
          <a:xfrm>
            <a:off x="222748" y="2152749"/>
            <a:ext cx="8597724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buClr>
                <a:schemeClr val="accent2"/>
              </a:buClr>
              <a:buSzPct val="75000"/>
              <a:buFontTx/>
              <a:buNone/>
            </a:pPr>
            <a:r>
              <a:rPr lang="ru-RU" altLang="ru-RU" sz="1600" dirty="0">
                <a:latin typeface="Times New Roman" pitchFamily="18" charset="0"/>
              </a:rPr>
              <a:t>На самом деле процессу хрупкого разрушения </a:t>
            </a:r>
            <a:r>
              <a:rPr lang="ru-RU" altLang="ru-RU" sz="1600" dirty="0" smtClean="0">
                <a:latin typeface="Times New Roman" pitchFamily="18" charset="0"/>
              </a:rPr>
              <a:t>пород </a:t>
            </a:r>
            <a:r>
              <a:rPr lang="ru-RU" altLang="ru-RU" sz="1600" dirty="0">
                <a:latin typeface="Times New Roman" pitchFamily="18" charset="0"/>
              </a:rPr>
              <a:t>в </a:t>
            </a:r>
            <a:r>
              <a:rPr lang="ru-RU" altLang="ru-RU" sz="1600" b="1" dirty="0">
                <a:latin typeface="Times New Roman" pitchFamily="18" charset="0"/>
              </a:rPr>
              <a:t>обратной задаче </a:t>
            </a:r>
            <a:r>
              <a:rPr lang="ru-RU" altLang="ru-RU" sz="1600" b="1" dirty="0" err="1">
                <a:latin typeface="Times New Roman" pitchFamily="18" charset="0"/>
              </a:rPr>
              <a:t>тектонофизики</a:t>
            </a:r>
            <a:r>
              <a:rPr lang="ru-RU" altLang="ru-RU" sz="1600" dirty="0">
                <a:latin typeface="Times New Roman" pitchFamily="18" charset="0"/>
              </a:rPr>
              <a:t> лучше всего отвечают представления, развиваемые в</a:t>
            </a:r>
            <a:r>
              <a:rPr lang="ru-RU" altLang="ru-RU" sz="1600" b="1" dirty="0">
                <a:latin typeface="Times New Roman" pitchFamily="18" charset="0"/>
              </a:rPr>
              <a:t> сейсмологии</a:t>
            </a:r>
            <a:r>
              <a:rPr lang="ru-RU" altLang="ru-RU" sz="1600" dirty="0">
                <a:latin typeface="Times New Roman" pitchFamily="18" charset="0"/>
              </a:rPr>
              <a:t> </a:t>
            </a:r>
            <a:r>
              <a:rPr lang="en-US" altLang="ru-RU" sz="1600" dirty="0">
                <a:latin typeface="Times New Roman" pitchFamily="18" charset="0"/>
              </a:rPr>
              <a:t>[</a:t>
            </a:r>
            <a:r>
              <a:rPr lang="ru-RU" altLang="ru-RU" sz="1600" b="1" dirty="0">
                <a:latin typeface="Times New Roman" pitchFamily="18" charset="0"/>
              </a:rPr>
              <a:t>Костров, 1978</a:t>
            </a:r>
            <a:r>
              <a:rPr lang="en-US" altLang="ru-RU" sz="1600" b="1" dirty="0">
                <a:latin typeface="Times New Roman" pitchFamily="18" charset="0"/>
              </a:rPr>
              <a:t>; </a:t>
            </a:r>
            <a:r>
              <a:rPr lang="ru-RU" altLang="ru-RU" sz="1600" b="1" dirty="0">
                <a:latin typeface="Times New Roman" pitchFamily="18" charset="0"/>
              </a:rPr>
              <a:t>Аки, </a:t>
            </a:r>
            <a:r>
              <a:rPr lang="ru-RU" altLang="ru-RU" sz="1600" b="1" dirty="0" err="1">
                <a:latin typeface="Times New Roman" pitchFamily="18" charset="0"/>
              </a:rPr>
              <a:t>Ричардс</a:t>
            </a:r>
            <a:r>
              <a:rPr lang="ru-RU" altLang="ru-RU" sz="1600" b="1" dirty="0">
                <a:latin typeface="Times New Roman" pitchFamily="18" charset="0"/>
              </a:rPr>
              <a:t>, 1983</a:t>
            </a:r>
            <a:r>
              <a:rPr lang="en-US" altLang="ru-RU" sz="1600" dirty="0">
                <a:latin typeface="Times New Roman" pitchFamily="18" charset="0"/>
              </a:rPr>
              <a:t>]</a:t>
            </a:r>
            <a:r>
              <a:rPr lang="ru-RU" altLang="ru-RU" sz="1600" dirty="0">
                <a:latin typeface="Times New Roman" pitchFamily="18" charset="0"/>
              </a:rPr>
              <a:t>. Т.е. речь идет о деформациях</a:t>
            </a:r>
            <a:r>
              <a:rPr lang="ru-RU" altLang="ru-RU" sz="1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altLang="ru-RU" sz="1600" b="1" dirty="0" err="1">
                <a:solidFill>
                  <a:srgbClr val="FF0000"/>
                </a:solidFill>
                <a:latin typeface="Times New Roman" pitchFamily="18" charset="0"/>
              </a:rPr>
              <a:t>кусковато</a:t>
            </a:r>
            <a:r>
              <a:rPr lang="ru-RU" altLang="ru-RU" sz="1600" b="1" dirty="0">
                <a:solidFill>
                  <a:srgbClr val="FF0000"/>
                </a:solidFill>
                <a:latin typeface="Times New Roman" pitchFamily="18" charset="0"/>
              </a:rPr>
              <a:t>-блочного </a:t>
            </a:r>
            <a:r>
              <a:rPr lang="en-US" altLang="ru-RU" sz="1600" b="1" dirty="0">
                <a:solidFill>
                  <a:srgbClr val="FF0000"/>
                </a:solidFill>
                <a:latin typeface="Times New Roman" pitchFamily="18" charset="0"/>
              </a:rPr>
              <a:t>[</a:t>
            </a:r>
            <a:r>
              <a:rPr lang="ru-RU" altLang="ru-RU" sz="1600" b="1" dirty="0" smtClean="0">
                <a:solidFill>
                  <a:srgbClr val="FF0000"/>
                </a:solidFill>
                <a:latin typeface="Times New Roman" pitchFamily="18" charset="0"/>
              </a:rPr>
              <a:t>Садовский, </a:t>
            </a:r>
            <a:r>
              <a:rPr lang="ru-RU" sz="1600" b="1" dirty="0" smtClean="0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Кочарян, Родионов, </a:t>
            </a:r>
            <a:r>
              <a:rPr lang="ru-RU" altLang="ru-RU" sz="1600" b="1" dirty="0" smtClean="0">
                <a:solidFill>
                  <a:srgbClr val="FF0000"/>
                </a:solidFill>
                <a:latin typeface="Times New Roman" pitchFamily="18" charset="0"/>
              </a:rPr>
              <a:t>1987</a:t>
            </a:r>
            <a:r>
              <a:rPr lang="en-US" altLang="ru-RU" sz="1600" b="1" dirty="0">
                <a:solidFill>
                  <a:srgbClr val="FF0000"/>
                </a:solidFill>
                <a:latin typeface="Times New Roman" pitchFamily="18" charset="0"/>
              </a:rPr>
              <a:t>] </a:t>
            </a:r>
            <a:r>
              <a:rPr lang="ru-RU" altLang="ru-RU" sz="1600" b="1" dirty="0">
                <a:solidFill>
                  <a:srgbClr val="FF0000"/>
                </a:solidFill>
                <a:latin typeface="Times New Roman" pitchFamily="18" charset="0"/>
              </a:rPr>
              <a:t>идеально упругого </a:t>
            </a:r>
            <a:r>
              <a:rPr lang="ru-RU" altLang="ru-RU" sz="1600" b="1" dirty="0" smtClean="0">
                <a:solidFill>
                  <a:srgbClr val="FF0000"/>
                </a:solidFill>
                <a:latin typeface="Times New Roman" pitchFamily="18" charset="0"/>
              </a:rPr>
              <a:t>массива с трением на контакта - разрывах</a:t>
            </a:r>
            <a:r>
              <a:rPr lang="ru-RU" altLang="ru-RU" sz="1600" b="1" dirty="0" smtClean="0">
                <a:latin typeface="Times New Roman" pitchFamily="18" charset="0"/>
              </a:rPr>
              <a:t>, </a:t>
            </a:r>
            <a:r>
              <a:rPr lang="ru-RU" altLang="ru-RU" sz="1600" b="1" dirty="0">
                <a:latin typeface="Times New Roman" pitchFamily="18" charset="0"/>
              </a:rPr>
              <a:t>для которого</a:t>
            </a:r>
            <a:r>
              <a:rPr lang="en-US" altLang="ru-RU" sz="1600" b="1" dirty="0">
                <a:latin typeface="Times New Roman" pitchFamily="18" charset="0"/>
              </a:rPr>
              <a:t>:</a:t>
            </a:r>
            <a:endParaRPr lang="ru-RU" altLang="ru-RU" sz="1600" dirty="0">
              <a:latin typeface="Times New Roman" pitchFamily="18" charset="0"/>
            </a:endParaRPr>
          </a:p>
        </p:txBody>
      </p:sp>
      <p:sp>
        <p:nvSpPr>
          <p:cNvPr id="15364" name="Rectangle 2"/>
          <p:cNvSpPr>
            <a:spLocks noChangeArrowheads="1"/>
          </p:cNvSpPr>
          <p:nvPr/>
        </p:nvSpPr>
        <p:spPr bwMode="auto">
          <a:xfrm>
            <a:off x="-179959" y="43284"/>
            <a:ext cx="928846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altLang="ru-RU" sz="2400" b="1" dirty="0">
                <a:latin typeface="Times New Roman" pitchFamily="18" charset="0"/>
              </a:rPr>
              <a:t>Кора – </a:t>
            </a:r>
            <a:r>
              <a:rPr lang="ru-RU" altLang="ru-RU" sz="2400" b="1" dirty="0" err="1">
                <a:latin typeface="Times New Roman" pitchFamily="18" charset="0"/>
              </a:rPr>
              <a:t>кусковато</a:t>
            </a:r>
            <a:r>
              <a:rPr lang="ru-RU" altLang="ru-RU" sz="2400" b="1" dirty="0">
                <a:latin typeface="Times New Roman" pitchFamily="18" charset="0"/>
              </a:rPr>
              <a:t>-блочная упругая </a:t>
            </a:r>
            <a:r>
              <a:rPr lang="ru-RU" altLang="ru-RU" sz="2400" b="1" dirty="0" smtClean="0">
                <a:latin typeface="Times New Roman" pitchFamily="18" charset="0"/>
              </a:rPr>
              <a:t>диссипативная система</a:t>
            </a:r>
            <a:endParaRPr lang="ru-RU" altLang="ru-RU" sz="2400" b="1" dirty="0">
              <a:latin typeface="Times New Roman" pitchFamily="18" charset="0"/>
            </a:endParaRPr>
          </a:p>
        </p:txBody>
      </p:sp>
      <p:sp>
        <p:nvSpPr>
          <p:cNvPr id="15365" name="Rectangle 63"/>
          <p:cNvSpPr>
            <a:spLocks noChangeArrowheads="1"/>
          </p:cNvSpPr>
          <p:nvPr/>
        </p:nvSpPr>
        <p:spPr bwMode="auto">
          <a:xfrm>
            <a:off x="11819" y="3304877"/>
            <a:ext cx="367240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buClr>
                <a:schemeClr val="accent2"/>
              </a:buClr>
              <a:buSzPct val="75000"/>
              <a:buFontTx/>
              <a:buAutoNum type="arabicParenR"/>
            </a:pPr>
            <a:r>
              <a:rPr lang="ru-RU" altLang="ru-RU" sz="1600" b="1" dirty="0">
                <a:latin typeface="Times New Roman" pitchFamily="18" charset="0"/>
              </a:rPr>
              <a:t>снимаемые деформации</a:t>
            </a:r>
            <a:r>
              <a:rPr lang="ru-RU" altLang="ru-RU" sz="1600" dirty="0">
                <a:latin typeface="Times New Roman" pitchFamily="18" charset="0"/>
              </a:rPr>
              <a:t> в окрестности очага землетрясений </a:t>
            </a:r>
            <a:r>
              <a:rPr lang="ru-RU" altLang="ru-RU" sz="1600" b="1" dirty="0">
                <a:solidFill>
                  <a:srgbClr val="FF0000"/>
                </a:solidFill>
                <a:latin typeface="Times New Roman" pitchFamily="18" charset="0"/>
              </a:rPr>
              <a:t>больш</a:t>
            </a:r>
            <a:r>
              <a:rPr lang="ru-RU" altLang="ru-RU" sz="1600" b="1" i="1" dirty="0">
                <a:solidFill>
                  <a:srgbClr val="FF0000"/>
                </a:solidFill>
                <a:latin typeface="Times New Roman" pitchFamily="18" charset="0"/>
              </a:rPr>
              <a:t>и</a:t>
            </a:r>
            <a:r>
              <a:rPr lang="ru-RU" altLang="ru-RU" sz="1600" b="1" dirty="0">
                <a:solidFill>
                  <a:srgbClr val="FF0000"/>
                </a:solidFill>
                <a:latin typeface="Times New Roman" pitchFamily="18" charset="0"/>
              </a:rPr>
              <a:t>е,</a:t>
            </a:r>
            <a:r>
              <a:rPr lang="ru-RU" altLang="ru-RU" sz="1600" dirty="0">
                <a:latin typeface="Times New Roman" pitchFamily="18" charset="0"/>
              </a:rPr>
              <a:t> приводящие </a:t>
            </a:r>
            <a:r>
              <a:rPr lang="ru-RU" altLang="ru-RU" sz="1600" b="1" dirty="0" smtClean="0">
                <a:solidFill>
                  <a:srgbClr val="FF0000"/>
                </a:solidFill>
                <a:latin typeface="Times New Roman" pitchFamily="18" charset="0"/>
              </a:rPr>
              <a:t>значимому </a:t>
            </a:r>
            <a:r>
              <a:rPr lang="ru-RU" altLang="ru-RU" sz="1600" b="1" dirty="0">
                <a:solidFill>
                  <a:srgbClr val="FF0000"/>
                </a:solidFill>
                <a:latin typeface="Times New Roman" pitchFamily="18" charset="0"/>
              </a:rPr>
              <a:t>падению касательных </a:t>
            </a:r>
            <a:r>
              <a:rPr lang="ru-RU" altLang="ru-RU" sz="1600" b="1" dirty="0" smtClean="0">
                <a:solidFill>
                  <a:srgbClr val="FF0000"/>
                </a:solidFill>
                <a:latin typeface="Times New Roman" pitchFamily="18" charset="0"/>
              </a:rPr>
              <a:t>напряжений</a:t>
            </a:r>
            <a:r>
              <a:rPr lang="en-US" altLang="ru-RU" sz="1600" b="1" dirty="0" smtClean="0">
                <a:solidFill>
                  <a:srgbClr val="FF0000"/>
                </a:solidFill>
                <a:latin typeface="Times New Roman" pitchFamily="18" charset="0"/>
              </a:rPr>
              <a:t>;</a:t>
            </a:r>
            <a:r>
              <a:rPr lang="ru-RU" altLang="ru-RU" sz="1600" dirty="0" smtClean="0">
                <a:latin typeface="Times New Roman" pitchFamily="18" charset="0"/>
              </a:rPr>
              <a:t> </a:t>
            </a:r>
            <a:endParaRPr lang="en-US" altLang="ru-RU" sz="1600" dirty="0">
              <a:latin typeface="Times New Roman" pitchFamily="18" charset="0"/>
            </a:endParaRPr>
          </a:p>
          <a:p>
            <a:pPr algn="just" eaLnBrk="1" hangingPunct="1">
              <a:buClr>
                <a:schemeClr val="accent2"/>
              </a:buClr>
              <a:buSzPct val="75000"/>
              <a:buFontTx/>
              <a:buAutoNum type="arabicParenR"/>
            </a:pPr>
            <a:r>
              <a:rPr lang="ru-RU" altLang="ru-RU" sz="1600" dirty="0">
                <a:latin typeface="Times New Roman" pitchFamily="18" charset="0"/>
              </a:rPr>
              <a:t>с</a:t>
            </a:r>
            <a:r>
              <a:rPr lang="ru-RU" altLang="ru-RU" sz="1600" dirty="0" smtClean="0">
                <a:latin typeface="Times New Roman" pitchFamily="18" charset="0"/>
              </a:rPr>
              <a:t>ама э</a:t>
            </a:r>
            <a:r>
              <a:rPr lang="ru-RU" altLang="ru-RU" sz="1600" b="1" dirty="0" smtClean="0">
                <a:latin typeface="Times New Roman" pitchFamily="18" charset="0"/>
              </a:rPr>
              <a:t>нергия </a:t>
            </a:r>
            <a:r>
              <a:rPr lang="ru-RU" altLang="ru-RU" sz="1600" b="1" dirty="0">
                <a:latin typeface="Times New Roman" pitchFamily="18" charset="0"/>
              </a:rPr>
              <a:t>снимаемых упругих деформаций</a:t>
            </a:r>
            <a:r>
              <a:rPr lang="ru-RU" altLang="ru-RU" sz="1600" dirty="0">
                <a:latin typeface="Times New Roman" pitchFamily="18" charset="0"/>
              </a:rPr>
              <a:t> </a:t>
            </a:r>
            <a:r>
              <a:rPr lang="ru-RU" altLang="ru-RU" sz="1600" dirty="0" smtClean="0">
                <a:latin typeface="Times New Roman" pitchFamily="18" charset="0"/>
              </a:rPr>
              <a:t>и ее соотношение с другими компонентами </a:t>
            </a:r>
            <a:r>
              <a:rPr lang="ru-RU" altLang="ru-RU" sz="1600" dirty="0" err="1" smtClean="0">
                <a:latin typeface="Times New Roman" pitchFamily="18" charset="0"/>
              </a:rPr>
              <a:t>сейсмичес</a:t>
            </a:r>
            <a:r>
              <a:rPr lang="ru-RU" altLang="ru-RU" sz="1600" dirty="0" smtClean="0">
                <a:latin typeface="Times New Roman" pitchFamily="18" charset="0"/>
              </a:rPr>
              <a:t>-кого процесса, идущими на </a:t>
            </a:r>
            <a:r>
              <a:rPr lang="ru-RU" altLang="ru-RU" sz="1600" b="1" dirty="0" smtClean="0">
                <a:latin typeface="Times New Roman" pitchFamily="18" charset="0"/>
              </a:rPr>
              <a:t>преодоление сил трения,</a:t>
            </a:r>
            <a:r>
              <a:rPr lang="ru-RU" altLang="ru-RU" sz="1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altLang="ru-RU" sz="1600" dirty="0" smtClean="0">
                <a:latin typeface="Times New Roman" pitchFamily="18" charset="0"/>
              </a:rPr>
              <a:t>на </a:t>
            </a:r>
            <a:r>
              <a:rPr lang="ru-RU" altLang="ru-RU" sz="1600" b="1" dirty="0" smtClean="0">
                <a:latin typeface="Times New Roman" pitchFamily="18" charset="0"/>
              </a:rPr>
              <a:t>увеличение поверхности разрыва</a:t>
            </a:r>
            <a:r>
              <a:rPr lang="ru-RU" altLang="ru-RU" sz="1600" dirty="0" smtClean="0">
                <a:latin typeface="Times New Roman" pitchFamily="18" charset="0"/>
              </a:rPr>
              <a:t> и </a:t>
            </a:r>
            <a:r>
              <a:rPr lang="ru-RU" altLang="ru-RU" sz="1600" b="1" dirty="0" smtClean="0">
                <a:latin typeface="Times New Roman" pitchFamily="18" charset="0"/>
              </a:rPr>
              <a:t>выделяющейся в сейсмических волнах</a:t>
            </a:r>
            <a:r>
              <a:rPr lang="ru-RU" altLang="ru-RU" sz="1600" dirty="0" smtClean="0">
                <a:latin typeface="Times New Roman" pitchFamily="18" charset="0"/>
              </a:rPr>
              <a:t> должны зависеть от напряженного состояния.</a:t>
            </a:r>
            <a:endParaRPr lang="en-US" altLang="ru-RU" sz="1600" dirty="0">
              <a:latin typeface="Times New Roman" pitchFamily="18" charset="0"/>
            </a:endParaRPr>
          </a:p>
          <a:p>
            <a:pPr algn="just" eaLnBrk="1" hangingPunct="1">
              <a:buClr>
                <a:schemeClr val="accent2"/>
              </a:buClr>
              <a:buSzPct val="75000"/>
              <a:buFontTx/>
              <a:buAutoNum type="arabicParenR"/>
            </a:pPr>
            <a:endParaRPr lang="ru-RU" altLang="ru-RU" sz="1600" dirty="0">
              <a:latin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31013" y="6448251"/>
            <a:ext cx="2133600" cy="365125"/>
          </a:xfrm>
        </p:spPr>
        <p:txBody>
          <a:bodyPr/>
          <a:lstStyle/>
          <a:p>
            <a:pPr>
              <a:defRPr/>
            </a:pPr>
            <a:fld id="{403EF2E6-5418-4515-A0D1-840CBBD979B3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grpSp>
        <p:nvGrpSpPr>
          <p:cNvPr id="9" name="Группа 8"/>
          <p:cNvGrpSpPr>
            <a:grpSpLocks noChangeAspect="1"/>
          </p:cNvGrpSpPr>
          <p:nvPr/>
        </p:nvGrpSpPr>
        <p:grpSpPr bwMode="auto">
          <a:xfrm>
            <a:off x="3708504" y="3362890"/>
            <a:ext cx="5400000" cy="3038331"/>
            <a:chOff x="179512" y="3069360"/>
            <a:chExt cx="6525595" cy="3671608"/>
          </a:xfrm>
        </p:grpSpPr>
        <p:pic>
          <p:nvPicPr>
            <p:cNvPr id="1537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140968"/>
              <a:ext cx="3291946" cy="36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7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656" y="3069360"/>
              <a:ext cx="3114451" cy="36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2843808" y="354142"/>
            <a:ext cx="29472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>
                <a:solidFill>
                  <a:srgbClr val="FF0000"/>
                </a:solidFill>
                <a:latin typeface="Times New Roman" pitchFamily="18" charset="0"/>
              </a:rPr>
              <a:t>Садовский, </a:t>
            </a:r>
            <a:r>
              <a:rPr lang="ru-RU" sz="1200" b="1" dirty="0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Кочарян, </a:t>
            </a:r>
            <a:r>
              <a:rPr lang="ru-RU" sz="1600" b="1" u="sng" dirty="0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Родионов</a:t>
            </a:r>
            <a:r>
              <a:rPr lang="ru-RU" sz="1200" b="1" dirty="0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, </a:t>
            </a:r>
            <a:r>
              <a:rPr lang="ru-RU" altLang="ru-RU" sz="1200" b="1" dirty="0">
                <a:solidFill>
                  <a:srgbClr val="FF0000"/>
                </a:solidFill>
                <a:latin typeface="Times New Roman" pitchFamily="18" charset="0"/>
              </a:rPr>
              <a:t>1987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1515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7504" y="620688"/>
            <a:ext cx="8712968" cy="1192706"/>
          </a:xfrm>
          <a:prstGeom prst="rect">
            <a:avLst/>
          </a:prstGeom>
          <a:blipFill rotWithShape="1">
            <a:blip r:embed="rId2"/>
            <a:srcRect/>
            <a:stretch>
              <a:fillRect l="-630" t="-2561" r="-560" b="-10101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sp>
        <p:nvSpPr>
          <p:cNvPr id="16390" name="Прямоугольник 5"/>
          <p:cNvSpPr>
            <a:spLocks noChangeArrowheads="1"/>
          </p:cNvSpPr>
          <p:nvPr/>
        </p:nvSpPr>
        <p:spPr bwMode="auto">
          <a:xfrm>
            <a:off x="1312863" y="3284984"/>
            <a:ext cx="30781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buClr>
                <a:schemeClr val="accent2"/>
              </a:buClr>
              <a:buSzPct val="75000"/>
              <a:buFontTx/>
              <a:buNone/>
            </a:pPr>
            <a:r>
              <a:rPr lang="ru-RU" altLang="ru-RU" sz="1400" dirty="0">
                <a:latin typeface="Times New Roman" pitchFamily="18" charset="0"/>
              </a:rPr>
              <a:t>разрывы мегаскопического масштаба (десятки метров – километры)</a:t>
            </a:r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16392" name="Прямоугольник 8"/>
          <p:cNvSpPr>
            <a:spLocks noChangeArrowheads="1"/>
          </p:cNvSpPr>
          <p:nvPr/>
        </p:nvSpPr>
        <p:spPr bwMode="auto">
          <a:xfrm>
            <a:off x="1368996" y="3841884"/>
            <a:ext cx="32750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</a:rPr>
              <a:t>коэффициенты статического и кинематического трения</a:t>
            </a:r>
            <a:endParaRPr lang="ru-RU" altLang="ru-RU" sz="1400" dirty="0"/>
          </a:p>
        </p:txBody>
      </p:sp>
      <p:sp>
        <p:nvSpPr>
          <p:cNvPr id="16394" name="Прямоугольник 10"/>
          <p:cNvSpPr>
            <a:spLocks noChangeArrowheads="1"/>
          </p:cNvSpPr>
          <p:nvPr/>
        </p:nvSpPr>
        <p:spPr bwMode="auto">
          <a:xfrm>
            <a:off x="215900" y="5406316"/>
            <a:ext cx="62283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Times New Roman" pitchFamily="18" charset="0"/>
              </a:rPr>
              <a:t>Согласно </a:t>
            </a:r>
            <a:r>
              <a:rPr lang="ru-RU" altLang="ru-RU" sz="1600" b="1" dirty="0">
                <a:latin typeface="Times New Roman" pitchFamily="18" charset="0"/>
              </a:rPr>
              <a:t>принципа наименьшего действия Гамильтона</a:t>
            </a:r>
            <a:r>
              <a:rPr lang="ru-RU" altLang="ru-RU" sz="1600" dirty="0">
                <a:latin typeface="Times New Roman" pitchFamily="18" charset="0"/>
              </a:rPr>
              <a:t> для консервативных систем (идеально-упругое </a:t>
            </a:r>
            <a:r>
              <a:rPr lang="ru-RU" altLang="ru-RU" sz="1600" dirty="0" err="1">
                <a:latin typeface="Times New Roman" pitchFamily="18" charset="0"/>
              </a:rPr>
              <a:t>кусковато</a:t>
            </a:r>
            <a:r>
              <a:rPr lang="ru-RU" altLang="ru-RU" sz="1600" dirty="0">
                <a:latin typeface="Times New Roman" pitchFamily="18" charset="0"/>
              </a:rPr>
              <a:t>-блочное тело) стационарность процесса деформирования обеспечивается при</a:t>
            </a:r>
            <a:r>
              <a:rPr lang="en-US" altLang="ru-RU" sz="1600" dirty="0">
                <a:latin typeface="Times New Roman" pitchFamily="18" charset="0"/>
              </a:rPr>
              <a:t>:</a:t>
            </a:r>
            <a:endParaRPr lang="ru-RU" altLang="ru-RU" sz="1600" dirty="0"/>
          </a:p>
        </p:txBody>
      </p:sp>
      <p:sp>
        <p:nvSpPr>
          <p:cNvPr id="16396" name="Прямоугольник 12"/>
          <p:cNvSpPr>
            <a:spLocks noChangeArrowheads="1"/>
          </p:cNvSpPr>
          <p:nvPr/>
        </p:nvSpPr>
        <p:spPr bwMode="auto">
          <a:xfrm>
            <a:off x="214314" y="6300609"/>
            <a:ext cx="60858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Times New Roman" pitchFamily="18" charset="0"/>
              </a:rPr>
              <a:t>Согласно </a:t>
            </a:r>
            <a:r>
              <a:rPr lang="ru-RU" altLang="ru-RU" sz="1600" b="1" dirty="0">
                <a:latin typeface="Times New Roman" pitchFamily="18" charset="0"/>
              </a:rPr>
              <a:t>теореме Пригожин</a:t>
            </a:r>
            <a:r>
              <a:rPr lang="ru-RU" altLang="ru-RU" sz="1600" dirty="0">
                <a:latin typeface="Times New Roman" pitchFamily="18" charset="0"/>
              </a:rPr>
              <a:t>а для неравновесной диссипативной системы стационарность процесса достигается при</a:t>
            </a:r>
            <a:r>
              <a:rPr lang="en-US" altLang="ru-RU" sz="1600" dirty="0">
                <a:latin typeface="Times New Roman" pitchFamily="18" charset="0"/>
              </a:rPr>
              <a:t>:</a:t>
            </a:r>
            <a:endParaRPr lang="ru-RU" altLang="ru-RU" sz="1600" dirty="0"/>
          </a:p>
        </p:txBody>
      </p:sp>
      <p:sp>
        <p:nvSpPr>
          <p:cNvPr id="16397" name="Rectangle 2"/>
          <p:cNvSpPr>
            <a:spLocks noChangeArrowheads="1"/>
          </p:cNvSpPr>
          <p:nvPr/>
        </p:nvSpPr>
        <p:spPr bwMode="auto">
          <a:xfrm>
            <a:off x="-252413" y="44450"/>
            <a:ext cx="928846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  <a:buFontTx/>
              <a:buNone/>
            </a:pPr>
            <a:r>
              <a:rPr lang="ru-RU" altLang="ru-RU" sz="2400" b="1">
                <a:latin typeface="Times New Roman" pitchFamily="18" charset="0"/>
              </a:rPr>
              <a:t>Максимальный принцип  </a:t>
            </a:r>
          </a:p>
          <a:p>
            <a:pPr algn="ctr" eaLnBrk="1" hangingPunct="1">
              <a:lnSpc>
                <a:spcPct val="60000"/>
              </a:lnSpc>
              <a:buFontTx/>
              <a:buNone/>
            </a:pPr>
            <a:r>
              <a:rPr lang="ru-RU" altLang="ru-RU" sz="2400" b="1">
                <a:latin typeface="Times New Roman" pitchFamily="18" charset="0"/>
              </a:rPr>
              <a:t>коровых сейсмотектонических процессов</a:t>
            </a:r>
          </a:p>
        </p:txBody>
      </p:sp>
      <p:sp>
        <p:nvSpPr>
          <p:cNvPr id="16399" name="Прямоугольник 17"/>
          <p:cNvSpPr>
            <a:spLocks noChangeArrowheads="1"/>
          </p:cNvSpPr>
          <p:nvPr/>
        </p:nvSpPr>
        <p:spPr bwMode="auto">
          <a:xfrm>
            <a:off x="755576" y="4457837"/>
            <a:ext cx="4048801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altLang="ru-RU" sz="1800" b="1" u="sng" dirty="0" smtClean="0">
                <a:solidFill>
                  <a:srgbClr val="FF0000"/>
                </a:solidFill>
                <a:latin typeface="Times New Roman" pitchFamily="18" charset="0"/>
              </a:rPr>
              <a:t>Максимум </a:t>
            </a:r>
            <a:r>
              <a:rPr lang="ru-RU" altLang="ru-RU" sz="1800" b="1" u="sng" dirty="0">
                <a:solidFill>
                  <a:srgbClr val="FF0000"/>
                </a:solidFill>
                <a:latin typeface="Times New Roman" pitchFamily="18" charset="0"/>
              </a:rPr>
              <a:t>сейсмического излучения</a:t>
            </a:r>
          </a:p>
        </p:txBody>
      </p:sp>
      <p:grpSp>
        <p:nvGrpSpPr>
          <p:cNvPr id="16401" name="Группа 21"/>
          <p:cNvGrpSpPr>
            <a:grpSpLocks/>
          </p:cNvGrpSpPr>
          <p:nvPr/>
        </p:nvGrpSpPr>
        <p:grpSpPr bwMode="auto">
          <a:xfrm>
            <a:off x="4932363" y="1484784"/>
            <a:ext cx="4175125" cy="1936750"/>
            <a:chOff x="4932040" y="2132856"/>
            <a:chExt cx="4176024" cy="1937244"/>
          </a:xfrm>
        </p:grpSpPr>
        <p:pic>
          <p:nvPicPr>
            <p:cNvPr id="1640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3"/>
            <a:stretch>
              <a:fillRect/>
            </a:stretch>
          </p:blipFill>
          <p:spPr bwMode="auto">
            <a:xfrm>
              <a:off x="5486400" y="2267919"/>
              <a:ext cx="3621664" cy="1802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406" name="Прямоугольник 23"/>
            <p:cNvSpPr>
              <a:spLocks noChangeArrowheads="1"/>
            </p:cNvSpPr>
            <p:nvPr/>
          </p:nvSpPr>
          <p:spPr bwMode="auto">
            <a:xfrm>
              <a:off x="6012160" y="2132856"/>
              <a:ext cx="199945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 b="1">
                  <a:latin typeface="Times New Roman" pitchFamily="18" charset="0"/>
                </a:rPr>
                <a:t>Диаграмма Мора</a:t>
              </a:r>
              <a:endParaRPr lang="ru-RU" altLang="ru-RU" sz="1800"/>
            </a:p>
          </p:txBody>
        </p:sp>
        <p:sp>
          <p:nvSpPr>
            <p:cNvPr id="25" name="Прямоугольник 24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932040" y="2989018"/>
              <a:ext cx="602024" cy="370038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>
                  <a:noFill/>
                </a:rPr>
                <a:t> </a:t>
              </a:r>
            </a:p>
          </p:txBody>
        </p:sp>
        <p:cxnSp>
          <p:nvCxnSpPr>
            <p:cNvPr id="26" name="Прямая соединительная линия 25"/>
            <p:cNvCxnSpPr/>
            <p:nvPr/>
          </p:nvCxnSpPr>
          <p:spPr>
            <a:xfrm flipH="1">
              <a:off x="5579879" y="3141176"/>
              <a:ext cx="1054327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Прямоугольник 26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932040" y="2636912"/>
              <a:ext cx="606961" cy="370038"/>
            </a:xfrm>
            <a:prstGeom prst="rect">
              <a:avLst/>
            </a:prstGeom>
            <a:blipFill rotWithShape="1">
              <a:blip r:embed="rId5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>
                  <a:noFill/>
                </a:rPr>
                <a:t> </a:t>
              </a:r>
            </a:p>
          </p:txBody>
        </p:sp>
        <p:sp>
          <p:nvSpPr>
            <p:cNvPr id="28" name="Прямоугольник 27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7380312" y="2882815"/>
              <a:ext cx="289438" cy="246221"/>
            </a:xfrm>
            <a:prstGeom prst="rect">
              <a:avLst/>
            </a:prstGeom>
            <a:blipFill rotWithShape="1">
              <a:blip r:embed="rId6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>
                  <a:noFill/>
                </a:rPr>
                <a:t> </a:t>
              </a:r>
            </a:p>
          </p:txBody>
        </p:sp>
      </p:grpSp>
      <p:sp>
        <p:nvSpPr>
          <p:cNvPr id="30" name="Прямоугольник 2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262762" y="3076481"/>
            <a:ext cx="1173334" cy="365293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6A4FE8-1C42-4F13-B1C5-F579981E9B8C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Прямоугольник 28"/>
              <p:cNvSpPr/>
              <p:nvPr/>
            </p:nvSpPr>
            <p:spPr>
              <a:xfrm>
                <a:off x="898161" y="1740263"/>
                <a:ext cx="3604448" cy="5640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latin typeface="Cambria Math"/>
                            </a:rPr>
                            <m:t>𝒅𝑬</m:t>
                          </m:r>
                        </m:e>
                        <m:sub>
                          <m:r>
                            <a:rPr lang="en-US" sz="2800" b="1" i="1">
                              <a:latin typeface="Cambria Math"/>
                            </a:rPr>
                            <m:t>𝒆</m:t>
                          </m:r>
                        </m:sub>
                      </m:sSub>
                      <m:sSub>
                        <m:sSubPr>
                          <m:ctrlPr>
                            <a:rPr lang="ru-RU" sz="28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latin typeface="Cambria Math"/>
                            </a:rPr>
                            <m:t>≅</m:t>
                          </m:r>
                          <m:r>
                            <a:rPr lang="en-US" sz="2800" b="1" i="1"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ru-RU" sz="2800" b="1" i="1">
                              <a:latin typeface="Cambria Math"/>
                            </a:rPr>
                            <m:t>𝒉</m:t>
                          </m:r>
                        </m:sub>
                      </m:sSub>
                      <m:r>
                        <a:rPr lang="ru-RU" sz="2800" b="1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ru-RU" sz="28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US" sz="2800" b="1" i="1">
                              <a:latin typeface="Cambria Math"/>
                            </a:rPr>
                            <m:t>𝒒</m:t>
                          </m:r>
                        </m:sub>
                      </m:sSub>
                      <m:r>
                        <a:rPr lang="en-US" sz="2800" b="1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ru-RU" sz="28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/>
                            </a:rPr>
                            <m:t>|</m:t>
                          </m:r>
                          <m:r>
                            <a:rPr lang="en-US" sz="2800" b="1" i="1" smtClean="0"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US" sz="2800" b="1" i="1">
                              <a:latin typeface="Cambria Math"/>
                            </a:rPr>
                            <m:t>𝒇</m:t>
                          </m:r>
                        </m:sub>
                      </m:sSub>
                      <m:r>
                        <a:rPr lang="en-US" sz="2800" b="1" i="1" smtClean="0">
                          <a:latin typeface="Cambria Math"/>
                        </a:rPr>
                        <m:t>|</m:t>
                      </m:r>
                    </m:oMath>
                  </m:oMathPara>
                </a14:m>
                <a:endParaRPr lang="ru-RU" sz="2800" b="1" dirty="0"/>
              </a:p>
            </p:txBody>
          </p:sp>
        </mc:Choice>
        <mc:Fallback>
          <p:sp>
            <p:nvSpPr>
              <p:cNvPr id="29" name="Прямоугольник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161" y="1740263"/>
                <a:ext cx="3604448" cy="56406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Прямоугольник 30"/>
              <p:cNvSpPr/>
              <p:nvPr/>
            </p:nvSpPr>
            <p:spPr>
              <a:xfrm>
                <a:off x="838532" y="2279268"/>
                <a:ext cx="3085396" cy="763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𝒅𝑬</m:t>
                          </m:r>
                        </m:e>
                        <m:sub>
                          <m:r>
                            <a:rPr lang="en-US" b="1" i="1">
                              <a:latin typeface="Cambria Math"/>
                            </a:rPr>
                            <m:t>𝒆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=0.5</m:t>
                      </m:r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ru-RU" i="1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ru-RU" i="1">
                                  <a:latin typeface="Cambria Math"/>
                                </a:rPr>
                                <m:t>𝑘</m:t>
                              </m:r>
                            </m:sup>
                          </m:sSubSup>
                          <m:d>
                            <m:d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ru-RU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  <m:r>
                                    <a:rPr lang="ru-RU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ru-RU" b="0" i="1" smtClean="0">
                                      <a:latin typeface="Cambria Math"/>
                                    </a:rPr>
                                    <m:t>0</m:t>
                                  </m:r>
                                  <m:r>
                                    <a:rPr lang="ru-RU" i="1">
                                      <a:latin typeface="Cambria Math"/>
                                    </a:rPr>
                                    <m:t>𝑘</m:t>
                                  </m:r>
                                </m:sup>
                              </m:sSubSup>
                              <m:r>
                                <a:rPr lang="ru-RU" i="1">
                                  <a:latin typeface="Cambria Math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ru-RU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/>
                                    </a:rPr>
                                    <m:t>𝑠𝑛</m:t>
                                  </m:r>
                                </m:sub>
                                <m:sup>
                                  <m:r>
                                    <a:rPr lang="ru-RU" b="0" i="1" smtClean="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ru-RU" i="1">
                                      <a:latin typeface="Cambria Math"/>
                                    </a:rPr>
                                    <m:t>𝑘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31" name="Прямоугольник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532" y="2279268"/>
                <a:ext cx="3085396" cy="76309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Прямоугольник 31"/>
              <p:cNvSpPr/>
              <p:nvPr/>
            </p:nvSpPr>
            <p:spPr>
              <a:xfrm>
                <a:off x="899592" y="2833900"/>
                <a:ext cx="2846548" cy="5230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4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/>
                          </a:rPr>
                          <m:t>𝑬</m:t>
                        </m:r>
                      </m:e>
                      <m:sub>
                        <m:r>
                          <a:rPr lang="en-US" sz="2400" b="1" i="1" smtClean="0">
                            <a:latin typeface="Cambria Math"/>
                          </a:rPr>
                          <m:t>𝒇</m:t>
                        </m:r>
                      </m:sub>
                    </m:sSub>
                    <m:r>
                      <a:rPr lang="ru-RU" sz="24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ru-RU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2400" b="0" i="1" smtClean="0">
                            <a:latin typeface="Cambria Math"/>
                          </a:rPr>
                          <m:t>−</m:t>
                        </m:r>
                        <m:r>
                          <a:rPr lang="ru-RU" sz="2400" i="1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𝑠</m:t>
                        </m:r>
                      </m:sub>
                    </m:sSub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ru-RU" sz="2400" i="1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Sup>
                          <m:sSubSupPr>
                            <m:ctrlPr>
                              <a:rPr lang="ru-RU" sz="24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𝛾</m:t>
                            </m:r>
                          </m:e>
                          <m:sub>
                            <m:r>
                              <a:rPr lang="ru-RU" sz="2400" i="1">
                                <a:latin typeface="Cambria Math"/>
                              </a:rPr>
                              <m:t>𝑛</m:t>
                            </m:r>
                          </m:sub>
                          <m:sup>
                            <m:r>
                              <a:rPr lang="ru-RU" sz="2400" i="1">
                                <a:latin typeface="Cambria Math"/>
                              </a:rPr>
                              <m:t>𝑘</m:t>
                            </m:r>
                          </m:sup>
                        </m:sSubSup>
                        <m:d>
                          <m:dPr>
                            <m:begChr m:val="|"/>
                            <m:endChr m:val="|"/>
                            <m:ctrlPr>
                              <a:rPr lang="ru-RU" sz="2400" i="1">
                                <a:latin typeface="Cambria Math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ru-RU" sz="24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ru-RU" sz="2400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𝑛</m:t>
                                </m:r>
                                <m:r>
                                  <a:rPr lang="ru-RU" sz="2400" i="1">
                                    <a:latin typeface="Cambria Math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ru-RU" sz="2400" i="1">
                                    <a:latin typeface="Cambria Math"/>
                                  </a:rPr>
                                  <m:t>𝑘</m:t>
                                </m:r>
                              </m:sup>
                            </m:sSubSup>
                          </m:e>
                        </m:d>
                      </m:e>
                    </m:nary>
                  </m:oMath>
                </a14:m>
                <a:r>
                  <a:rPr lang="ru-RU" sz="2400" dirty="0"/>
                  <a:t>.</a:t>
                </a:r>
              </a:p>
            </p:txBody>
          </p:sp>
        </mc:Choice>
        <mc:Fallback>
          <p:sp>
            <p:nvSpPr>
              <p:cNvPr id="32" name="Прямоугольник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2833900"/>
                <a:ext cx="2846548" cy="523092"/>
              </a:xfrm>
              <a:prstGeom prst="rect">
                <a:avLst/>
              </a:prstGeom>
              <a:blipFill rotWithShape="1">
                <a:blip r:embed="rId10"/>
                <a:stretch>
                  <a:fillRect t="-3488" r="-2355" b="-197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Прямоугольник 32"/>
              <p:cNvSpPr/>
              <p:nvPr/>
            </p:nvSpPr>
            <p:spPr>
              <a:xfrm>
                <a:off x="166241" y="3861048"/>
                <a:ext cx="1058175" cy="46166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4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ru-RU" sz="2400" b="1" i="1">
                            <a:latin typeface="Cambria Math"/>
                          </a:rPr>
                          <m:t>𝒌</m:t>
                        </m:r>
                      </m:e>
                      <m:sub>
                        <m:r>
                          <a:rPr lang="en-US" sz="2400" b="1" i="1">
                            <a:latin typeface="Cambria Math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ru-RU" sz="2400" b="1" dirty="0" smtClean="0"/>
                  <a:t>=</a:t>
                </a:r>
                <a:r>
                  <a:rPr lang="ru-RU" sz="24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2400" b="1" i="1">
                            <a:latin typeface="Cambria Math"/>
                          </a:rPr>
                          <m:t>𝒌</m:t>
                        </m:r>
                      </m:e>
                      <m:sub>
                        <m:r>
                          <a:rPr lang="en-US" sz="2400" b="1" i="1" smtClean="0">
                            <a:latin typeface="Cambria Math"/>
                          </a:rPr>
                          <m:t>𝒌</m:t>
                        </m:r>
                      </m:sub>
                    </m:sSub>
                  </m:oMath>
                </a14:m>
                <a:endParaRPr lang="ru-RU" sz="2400" b="1" dirty="0"/>
              </a:p>
            </p:txBody>
          </p:sp>
        </mc:Choice>
        <mc:Fallback>
          <p:sp>
            <p:nvSpPr>
              <p:cNvPr id="33" name="Прямоугольник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41" y="3861048"/>
                <a:ext cx="1058175" cy="461665"/>
              </a:xfrm>
              <a:prstGeom prst="rect">
                <a:avLst/>
              </a:prstGeom>
              <a:blipFill rotWithShape="1">
                <a:blip r:embed="rId11"/>
                <a:stretch>
                  <a:fillRect l="-1136" t="-8974" b="-2692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Прямоугольник 33"/>
              <p:cNvSpPr/>
              <p:nvPr/>
            </p:nvSpPr>
            <p:spPr>
              <a:xfrm>
                <a:off x="6604126" y="5631631"/>
                <a:ext cx="1551963" cy="46166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4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/>
                          </a:rPr>
                          <m:t>𝒅𝑬</m:t>
                        </m:r>
                      </m:e>
                      <m:sub>
                        <m:r>
                          <a:rPr lang="en-US" sz="2400" b="1" i="1">
                            <a:latin typeface="Cambria Math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ru-RU" sz="2400" dirty="0" smtClean="0">
                    <a:latin typeface="Times New Roman Cyr" panose="02020603050405020304" pitchFamily="18" charset="0"/>
                    <a:cs typeface="Times New Roman Cyr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n-US" sz="2400" dirty="0" smtClean="0">
                    <a:latin typeface="Times New Roman Cyr" panose="02020603050405020304" pitchFamily="18" charset="0"/>
                    <a:cs typeface="Times New Roman Cyr" panose="02020603050405020304" pitchFamily="18" charset="0"/>
                    <a:sym typeface="Wingdings" panose="05000000000000000000" pitchFamily="2" charset="2"/>
                  </a:rPr>
                  <a:t>max</a:t>
                </a:r>
                <a:endParaRPr lang="ru-RU" sz="2400" dirty="0">
                  <a:latin typeface="Times New Roman Cyr" panose="02020603050405020304" pitchFamily="18" charset="0"/>
                  <a:cs typeface="Times New Roman Cyr" panose="02020603050405020304" pitchFamily="18" charset="0"/>
                </a:endParaRPr>
              </a:p>
            </p:txBody>
          </p:sp>
        </mc:Choice>
        <mc:Fallback>
          <p:sp>
            <p:nvSpPr>
              <p:cNvPr id="34" name="Прямоугольник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126" y="5631631"/>
                <a:ext cx="1551963" cy="461665"/>
              </a:xfrm>
              <a:prstGeom prst="rect">
                <a:avLst/>
              </a:prstGeom>
              <a:blipFill rotWithShape="1">
                <a:blip r:embed="rId12"/>
                <a:stretch>
                  <a:fillRect l="-778" t="-8974" r="-3502" b="-2692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Прямоугольник 34"/>
              <p:cNvSpPr/>
              <p:nvPr/>
            </p:nvSpPr>
            <p:spPr>
              <a:xfrm>
                <a:off x="6616976" y="6237312"/>
                <a:ext cx="1699440" cy="49667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|</m:t>
                    </m:r>
                    <m:sSub>
                      <m:sSubPr>
                        <m:ctrlPr>
                          <a:rPr lang="ru-RU" sz="24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/>
                          </a:rPr>
                          <m:t>𝒅𝑬</m:t>
                        </m:r>
                      </m:e>
                      <m:sub>
                        <m:r>
                          <a:rPr lang="en-US" sz="2400" b="1" i="1" smtClean="0">
                            <a:latin typeface="Cambria Math"/>
                          </a:rPr>
                          <m:t>𝒇</m:t>
                        </m:r>
                      </m:sub>
                    </m:sSub>
                    <m:r>
                      <a:rPr lang="en-US" sz="2400" b="0" i="0" smtClean="0">
                        <a:latin typeface="Cambria Math"/>
                      </a:rPr>
                      <m:t>|</m:t>
                    </m:r>
                  </m:oMath>
                </a14:m>
                <a:r>
                  <a:rPr lang="ru-RU" sz="2400" dirty="0" smtClean="0">
                    <a:latin typeface="Times New Roman Cyr" panose="02020603050405020304" pitchFamily="18" charset="0"/>
                    <a:cs typeface="Times New Roman Cyr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n-US" sz="2400" dirty="0" smtClean="0">
                    <a:latin typeface="Times New Roman Cyr" panose="02020603050405020304" pitchFamily="18" charset="0"/>
                    <a:cs typeface="Times New Roman Cyr" panose="02020603050405020304" pitchFamily="18" charset="0"/>
                    <a:sym typeface="Wingdings" panose="05000000000000000000" pitchFamily="2" charset="2"/>
                  </a:rPr>
                  <a:t>min</a:t>
                </a:r>
                <a:endParaRPr lang="ru-RU" sz="2400" dirty="0">
                  <a:latin typeface="Times New Roman Cyr" panose="02020603050405020304" pitchFamily="18" charset="0"/>
                  <a:cs typeface="Times New Roman Cyr" panose="02020603050405020304" pitchFamily="18" charset="0"/>
                </a:endParaRPr>
              </a:p>
            </p:txBody>
          </p:sp>
        </mc:Choice>
        <mc:Fallback>
          <p:sp>
            <p:nvSpPr>
              <p:cNvPr id="35" name="Прямоугольник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6976" y="6237312"/>
                <a:ext cx="1699440" cy="496674"/>
              </a:xfrm>
              <a:prstGeom prst="rect">
                <a:avLst/>
              </a:prstGeom>
              <a:blipFill rotWithShape="1">
                <a:blip r:embed="rId13"/>
                <a:stretch>
                  <a:fillRect l="-2491" t="-8333" r="-2847" b="-1785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Прямоугольник 35"/>
              <p:cNvSpPr/>
              <p:nvPr/>
            </p:nvSpPr>
            <p:spPr>
              <a:xfrm>
                <a:off x="765704" y="4809151"/>
                <a:ext cx="4022320" cy="56406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US" sz="2800" b="1" i="1">
                              <a:latin typeface="Cambria Math"/>
                            </a:rPr>
                            <m:t>𝒒</m:t>
                          </m:r>
                        </m:sub>
                      </m:sSub>
                      <m:sSub>
                        <m:sSubPr>
                          <m:ctrlPr>
                            <a:rPr lang="ru-RU" sz="28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sz="2800" i="1">
                              <a:latin typeface="Cambria Math"/>
                            </a:rPr>
                            <m:t>≈</m:t>
                          </m:r>
                          <m:r>
                            <a:rPr lang="en-US" sz="2800" b="1" i="1">
                              <a:latin typeface="Cambria Math"/>
                            </a:rPr>
                            <m:t>𝒅𝑬</m:t>
                          </m:r>
                        </m:e>
                        <m:sub>
                          <m:r>
                            <a:rPr lang="en-US" sz="2800" b="1" i="1">
                              <a:latin typeface="Cambria Math"/>
                            </a:rPr>
                            <m:t>𝒆</m:t>
                          </m:r>
                        </m:sub>
                      </m:sSub>
                      <m:sSub>
                        <m:sSubPr>
                          <m:ctrlPr>
                            <a:rPr lang="ru-RU" sz="28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/>
                            </a:rPr>
                            <m:t>−|</m:t>
                          </m:r>
                          <m:r>
                            <a:rPr lang="en-US" sz="2800" b="1" i="1"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/>
                            </a:rPr>
                            <m:t>𝒇</m:t>
                          </m:r>
                        </m:sub>
                      </m:sSub>
                      <m:r>
                        <a:rPr lang="en-US" sz="2800" b="1" i="1" smtClean="0">
                          <a:latin typeface="Cambria Math"/>
                        </a:rPr>
                        <m:t>|</m:t>
                      </m:r>
                      <m:r>
                        <a:rPr lang="ru-RU" sz="2800" b="1" i="1" smtClean="0">
                          <a:latin typeface="Cambria Math"/>
                        </a:rPr>
                        <m:t>→</m:t>
                      </m:r>
                      <m:r>
                        <a:rPr lang="en-US" sz="2800" b="1" i="1" smtClean="0">
                          <a:latin typeface="Cambria Math"/>
                        </a:rPr>
                        <m:t>𝒎𝒂𝒙</m:t>
                      </m:r>
                    </m:oMath>
                  </m:oMathPara>
                </a14:m>
                <a:endParaRPr lang="ru-RU" sz="2800" b="1" dirty="0"/>
              </a:p>
            </p:txBody>
          </p:sp>
        </mc:Choice>
        <mc:Fallback>
          <p:sp>
            <p:nvSpPr>
              <p:cNvPr id="36" name="Прямоугольник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704" y="4809151"/>
                <a:ext cx="4022320" cy="564065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Прямоугольник 36"/>
              <p:cNvSpPr/>
              <p:nvPr/>
            </p:nvSpPr>
            <p:spPr>
              <a:xfrm>
                <a:off x="139327" y="3346539"/>
                <a:ext cx="1192313" cy="46166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𝒉</m:t>
                          </m:r>
                        </m:sub>
                      </m:sSub>
                      <m:r>
                        <a:rPr lang="ru-RU" sz="2400" b="1" i="1">
                          <a:latin typeface="Cambria Math"/>
                        </a:rPr>
                        <m:t>≈</m:t>
                      </m:r>
                      <m:r>
                        <a:rPr lang="ru-RU" sz="2400" b="1" i="1">
                          <a:latin typeface="Cambria Math"/>
                        </a:rPr>
                        <m:t>𝟎</m:t>
                      </m:r>
                    </m:oMath>
                  </m:oMathPara>
                </a14:m>
                <a:endParaRPr lang="ru-RU" sz="2400" b="1" dirty="0"/>
              </a:p>
            </p:txBody>
          </p:sp>
        </mc:Choice>
        <mc:Fallback>
          <p:sp>
            <p:nvSpPr>
              <p:cNvPr id="37" name="Прямоугольник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27" y="3346539"/>
                <a:ext cx="1192313" cy="461665"/>
              </a:xfrm>
              <a:prstGeom prst="rect">
                <a:avLst/>
              </a:prstGeom>
              <a:blipFill rotWithShape="1">
                <a:blip r:embed="rId15"/>
                <a:stretch>
                  <a:fillRect b="-128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Прямоугольник 1"/>
              <p:cNvSpPr/>
              <p:nvPr/>
            </p:nvSpPr>
            <p:spPr>
              <a:xfrm>
                <a:off x="9246780" y="3807443"/>
                <a:ext cx="2811604" cy="4049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/>
                          </a:rPr>
                          <m:t>𝑬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𝒉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r>
                          <a:rPr lang="ru-RU" i="1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)</m:t>
                    </m:r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ru-RU" i="1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Sup>
                          <m:sSubSup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/>
                              </a:rPr>
                              <m:t>𝛾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𝑛</m:t>
                            </m:r>
                          </m:sub>
                          <m:sup>
                            <m:r>
                              <a:rPr lang="ru-RU" i="1">
                                <a:latin typeface="Cambria Math"/>
                              </a:rPr>
                              <m:t>𝑘</m:t>
                            </m:r>
                          </m:sup>
                        </m:sSubSup>
                        <m:d>
                          <m:dPr>
                            <m:begChr m:val="|"/>
                            <m:endChr m:val="|"/>
                            <m:ctrlPr>
                              <a:rPr lang="ru-RU" i="1">
                                <a:latin typeface="Cambria Math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ru-RU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𝑛</m:t>
                                </m:r>
                                <m:r>
                                  <a:rPr lang="ru-RU" i="1">
                                    <a:latin typeface="Cambria Math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ru-RU" i="1">
                                    <a:latin typeface="Cambria Math"/>
                                  </a:rPr>
                                  <m:t>𝑘</m:t>
                                </m:r>
                              </m:sup>
                            </m:sSubSup>
                          </m:e>
                        </m:d>
                      </m:e>
                    </m:nary>
                  </m:oMath>
                </a14:m>
                <a:r>
                  <a:rPr lang="ru-RU" dirty="0"/>
                  <a:t>.</a:t>
                </a:r>
                <a:endParaRPr lang="ru-RU" dirty="0"/>
              </a:p>
            </p:txBody>
          </p:sp>
        </mc:Choice>
        <mc:Fallback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6780" y="3807443"/>
                <a:ext cx="2811604" cy="404983"/>
              </a:xfrm>
              <a:prstGeom prst="rect">
                <a:avLst/>
              </a:prstGeom>
              <a:blipFill rotWithShape="1">
                <a:blip r:embed="rId16"/>
                <a:stretch>
                  <a:fillRect t="-104545" b="-1681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92784"/>
            <a:ext cx="4032448" cy="202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44174</TotalTime>
  <Words>2192</Words>
  <Application>Microsoft Office PowerPoint</Application>
  <PresentationFormat>Экран (4:3)</PresentationFormat>
  <Paragraphs>226</Paragraphs>
  <Slides>17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Тема Office</vt:lpstr>
      <vt:lpstr>Формула</vt:lpstr>
      <vt:lpstr>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Новая целевая функция - максимальный принцип  в решении главной обратной задачи тектонофизики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ИФЗ РАН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Ребецкий</dc:creator>
  <cp:lastModifiedBy>Юрий Ребецкий</cp:lastModifiedBy>
  <cp:revision>529</cp:revision>
  <cp:lastPrinted>2021-03-22T16:36:29Z</cp:lastPrinted>
  <dcterms:created xsi:type="dcterms:W3CDTF">2014-02-15T16:42:23Z</dcterms:created>
  <dcterms:modified xsi:type="dcterms:W3CDTF">2026-05-21T03:02:28Z</dcterms:modified>
</cp:coreProperties>
</file>