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145707892" r:id="rId2"/>
    <p:sldId id="262" r:id="rId3"/>
    <p:sldId id="2145707953" r:id="rId4"/>
    <p:sldId id="2145707873" r:id="rId5"/>
    <p:sldId id="2145707900" r:id="rId6"/>
    <p:sldId id="2145707883" r:id="rId7"/>
    <p:sldId id="2145707890" r:id="rId8"/>
    <p:sldId id="2145707921" r:id="rId9"/>
    <p:sldId id="2145707955" r:id="rId10"/>
    <p:sldId id="2145707906" r:id="rId11"/>
    <p:sldId id="2145707925" r:id="rId12"/>
    <p:sldId id="2145707914" r:id="rId13"/>
    <p:sldId id="2145707947" r:id="rId14"/>
    <p:sldId id="2145707916" r:id="rId15"/>
    <p:sldId id="2145707934" r:id="rId16"/>
    <p:sldId id="2145707924" r:id="rId17"/>
    <p:sldId id="2145707949" r:id="rId18"/>
    <p:sldId id="2145707931" r:id="rId19"/>
    <p:sldId id="344" r:id="rId20"/>
    <p:sldId id="265" r:id="rId21"/>
    <p:sldId id="2145707938" r:id="rId22"/>
    <p:sldId id="2145707918" r:id="rId23"/>
    <p:sldId id="2145707954" r:id="rId24"/>
    <p:sldId id="2145707948" r:id="rId25"/>
    <p:sldId id="2145707902" r:id="rId26"/>
    <p:sldId id="2145707951" r:id="rId27"/>
    <p:sldId id="2145707952" r:id="rId28"/>
    <p:sldId id="2145707950" r:id="rId29"/>
  </p:sldIdLst>
  <p:sldSz cx="9144000" cy="5143500" type="screen16x9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698"/>
    <a:srgbClr val="1B0BB5"/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7" autoAdjust="0"/>
    <p:restoredTop sz="65686" autoAdjust="0"/>
  </p:normalViewPr>
  <p:slideViewPr>
    <p:cSldViewPr>
      <p:cViewPr varScale="1">
        <p:scale>
          <a:sx n="58" d="100"/>
          <a:sy n="58" d="100"/>
        </p:scale>
        <p:origin x="1470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4110"/>
          </a:xfrm>
          <a:prstGeom prst="rect">
            <a:avLst/>
          </a:prstGeom>
        </p:spPr>
        <p:txBody>
          <a:bodyPr vert="horz" lIns="90994" tIns="45496" rIns="90994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3" y="1"/>
            <a:ext cx="2929837" cy="494110"/>
          </a:xfrm>
          <a:prstGeom prst="rect">
            <a:avLst/>
          </a:prstGeom>
        </p:spPr>
        <p:txBody>
          <a:bodyPr vert="horz" lIns="90994" tIns="45496" rIns="90994" bIns="45496" rtlCol="0"/>
          <a:lstStyle>
            <a:lvl1pPr algn="r">
              <a:defRPr sz="1200"/>
            </a:lvl1pPr>
          </a:lstStyle>
          <a:p>
            <a:fld id="{BD71BDCD-EBE6-4678-8413-13BFAA387E1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4" tIns="45496" rIns="90994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40"/>
            <a:ext cx="5408930" cy="4446985"/>
          </a:xfrm>
          <a:prstGeom prst="rect">
            <a:avLst/>
          </a:prstGeom>
        </p:spPr>
        <p:txBody>
          <a:bodyPr vert="horz" lIns="90994" tIns="45496" rIns="90994" bIns="454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5"/>
            <a:ext cx="2929837" cy="494110"/>
          </a:xfrm>
          <a:prstGeom prst="rect">
            <a:avLst/>
          </a:prstGeom>
        </p:spPr>
        <p:txBody>
          <a:bodyPr vert="horz" lIns="90994" tIns="45496" rIns="90994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3" y="9386365"/>
            <a:ext cx="2929837" cy="494110"/>
          </a:xfrm>
          <a:prstGeom prst="rect">
            <a:avLst/>
          </a:prstGeom>
        </p:spPr>
        <p:txBody>
          <a:bodyPr vert="horz" lIns="90994" tIns="45496" rIns="90994" bIns="45496" rtlCol="0" anchor="b"/>
          <a:lstStyle>
            <a:lvl1pPr algn="r">
              <a:defRPr sz="1200"/>
            </a:lvl1pPr>
          </a:lstStyle>
          <a:p>
            <a:fld id="{67A570D4-9143-4E91-8959-8D963457B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42452-025-07889-z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42452-025-07889-z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pp.csrs-scrs.nrcan-rncan.gc.ca/geod/tools-outils/ppp.php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21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работах </a:t>
            </a:r>
            <a:r>
              <a:rPr lang="ru-RU" dirty="0" err="1"/>
              <a:t>Блетери</a:t>
            </a:r>
            <a:r>
              <a:rPr lang="ru-RU" dirty="0"/>
              <a:t> и Мэтью указывается на один такой возможный предвестник – эффект медленного скольжения, который проявляет себя в ГНСС определениях примерно за два часа до землетрясений с магнитудой более 7.</a:t>
            </a:r>
            <a:endParaRPr lang="en-AU" dirty="0"/>
          </a:p>
          <a:p>
            <a:pPr defTabSz="877641">
              <a:defRPr/>
            </a:pPr>
            <a:r>
              <a:rPr lang="ru-RU" dirty="0"/>
              <a:t>Они пишут «Хотя нынешние возможности приборов не позволяют нам идентифицировать </a:t>
            </a:r>
            <a:r>
              <a:rPr lang="ru-RU" dirty="0" err="1"/>
              <a:t>предвестниковое</a:t>
            </a:r>
            <a:r>
              <a:rPr lang="ru-RU" dirty="0"/>
              <a:t> </a:t>
            </a:r>
            <a:r>
              <a:rPr lang="en-AU" dirty="0"/>
              <a:t>(</a:t>
            </a:r>
            <a:r>
              <a:rPr lang="en-US" dirty="0"/>
              <a:t>precursory) </a:t>
            </a:r>
            <a:r>
              <a:rPr lang="ru-RU" dirty="0"/>
              <a:t>скольжение в масштабе отдельных землетрясений, наше наблюдение предполагает, что </a:t>
            </a:r>
            <a:r>
              <a:rPr lang="ru-RU" dirty="0" err="1"/>
              <a:t>предвестниковые</a:t>
            </a:r>
            <a:r>
              <a:rPr lang="ru-RU" dirty="0"/>
              <a:t> сигналы существуют, и что точность, необходимая для их мониторинга, не на порядки отличается от наших нынешних возможностей.»</a:t>
            </a:r>
          </a:p>
          <a:p>
            <a:pPr defTabSz="877641">
              <a:defRPr/>
            </a:pPr>
            <a:r>
              <a:rPr lang="ru-RU" dirty="0"/>
              <a:t>Эффект медленного скольжения детально описан в недавней работе </a:t>
            </a:r>
            <a:r>
              <a:rPr lang="ru-RU" dirty="0" err="1"/>
              <a:t>А.Остапчука</a:t>
            </a:r>
            <a:r>
              <a:rPr lang="ru-RU" dirty="0"/>
              <a:t> в журнале УФН.</a:t>
            </a:r>
          </a:p>
          <a:p>
            <a:endParaRPr lang="en-A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094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38">
              <a:defRPr/>
            </a:pPr>
            <a:r>
              <a:rPr lang="ru-RU" dirty="0" err="1">
                <a:solidFill>
                  <a:schemeClr val="tx1"/>
                </a:solidFill>
              </a:rPr>
              <a:t>Блетери</a:t>
            </a:r>
            <a:r>
              <a:rPr lang="ru-RU" dirty="0">
                <a:solidFill>
                  <a:schemeClr val="tx1"/>
                </a:solidFill>
              </a:rPr>
              <a:t> и Мэтью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 пишут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«Мы провели глобальный поиск кратковременных предварительных отклонений в данных GPS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defTabSz="909938">
              <a:defRPr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Мы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суммировали смещения, измеренные с помощью 3026 высокочастотных временных рядов GPS, спроецированных на направления,</a:t>
            </a:r>
          </a:p>
          <a:p>
            <a:pPr defTabSz="909938">
              <a:defRPr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ожидаемые от </a:t>
            </a:r>
            <a:r>
              <a:rPr lang="ru-RU" i="1" dirty="0" err="1">
                <a:solidFill>
                  <a:schemeClr val="tx1"/>
                </a:solidFill>
                <a:latin typeface="+mj-lt"/>
              </a:rPr>
              <a:t>предвестникового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 скольжения в гипоцентре, в течение 48 часов до 90 землетрясений (магнитуда момента ≥7)</a:t>
            </a:r>
            <a:r>
              <a:rPr lang="ru-RU" b="0" i="1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defTabSz="909938">
              <a:defRPr/>
            </a:pPr>
            <a:r>
              <a:rPr lang="ru-RU" b="0" i="1" dirty="0">
                <a:solidFill>
                  <a:schemeClr val="tx1"/>
                </a:solidFill>
                <a:latin typeface="+mj-lt"/>
              </a:rPr>
              <a:t>Наш подход показывает экспоненциальное ускорение проскальзывания в течение примерно 2 часов перед</a:t>
            </a:r>
            <a:r>
              <a:rPr lang="en-US" b="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0" i="1" dirty="0">
                <a:solidFill>
                  <a:schemeClr val="tx1"/>
                </a:solidFill>
                <a:latin typeface="+mj-lt"/>
              </a:rPr>
              <a:t>разрывами, что позволяет предположить, что крупные землетрясения начинаются с предшествующей фазы скольжения, которую повышение</a:t>
            </a:r>
            <a:r>
              <a:rPr lang="en-US" b="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0" i="1" dirty="0">
                <a:solidFill>
                  <a:schemeClr val="tx1"/>
                </a:solidFill>
                <a:latin typeface="+mj-lt"/>
              </a:rPr>
              <a:t>точности измерений и плотности может более эффективно обнаруживать и, возможно, отслеживать.»</a:t>
            </a:r>
          </a:p>
          <a:p>
            <a:pPr defTabSz="909938">
              <a:defRPr/>
            </a:pPr>
            <a:r>
              <a:rPr lang="ru-RU" dirty="0">
                <a:solidFill>
                  <a:schemeClr val="tx1"/>
                </a:solidFill>
                <a:latin typeface="+mj-lt"/>
              </a:rPr>
              <a:t>Из прошлогодней статьи видно что вероятно наибольший вес в эти выводы внесло катастрофическое японское землетрясение 2011 года и калифорнийское 2010-го.</a:t>
            </a:r>
          </a:p>
          <a:p>
            <a:pPr defTabSz="909938">
              <a:defRPr/>
            </a:pPr>
            <a:r>
              <a:rPr lang="ru-RU" dirty="0">
                <a:solidFill>
                  <a:schemeClr val="tx1"/>
                </a:solidFill>
                <a:latin typeface="+mj-lt"/>
              </a:rPr>
              <a:t>Работы подвергались критике в которой полученные французами предикторы оценивались как случайные и имеющие шумовое происхождение.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580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Нужно отметить, что использованные </a:t>
            </a:r>
            <a:r>
              <a:rPr lang="ru-RU" dirty="0" err="1"/>
              <a:t>Блетери</a:t>
            </a:r>
            <a:r>
              <a:rPr lang="ru-RU" dirty="0"/>
              <a:t> и Мэтью  временные ряды пятнадцатилетней давности относились к эпохе «</a:t>
            </a:r>
            <a:r>
              <a:rPr lang="en-AU" dirty="0"/>
              <a:t>GPS Only</a:t>
            </a:r>
            <a:r>
              <a:rPr lang="ru-RU" dirty="0"/>
              <a:t>»,</a:t>
            </a:r>
          </a:p>
          <a:p>
            <a:r>
              <a:rPr lang="ru-RU" dirty="0"/>
              <a:t>Возможно, где то уже использовались приемники </a:t>
            </a:r>
            <a:r>
              <a:rPr lang="en-AU" dirty="0"/>
              <a:t>GPS+GLONASS</a:t>
            </a:r>
            <a:r>
              <a:rPr lang="ru-RU" dirty="0"/>
              <a:t>.</a:t>
            </a:r>
          </a:p>
          <a:p>
            <a:r>
              <a:rPr lang="ru-RU" dirty="0"/>
              <a:t>Как видно из этих рисунков точность современных трех-системных измерений в разы выше точности аппаратуры </a:t>
            </a:r>
            <a:r>
              <a:rPr lang="en-AU" dirty="0"/>
              <a:t>GPS+GLONASS</a:t>
            </a:r>
            <a:r>
              <a:rPr lang="ru-RU" dirty="0"/>
              <a:t>, не говоря уже о варианте «</a:t>
            </a:r>
            <a:r>
              <a:rPr lang="en-AU" dirty="0"/>
              <a:t>GPS Only</a:t>
            </a:r>
            <a:r>
              <a:rPr lang="ru-RU" dirty="0"/>
              <a:t>».</a:t>
            </a:r>
            <a:endParaRPr lang="en-AU" dirty="0"/>
          </a:p>
          <a:p>
            <a:r>
              <a:rPr lang="ru-RU" dirty="0"/>
              <a:t>Такой значительный прогресс был достигнут канадским сервисом буквально год назад после включения в технологию обработки </a:t>
            </a:r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/>
              </a:rPr>
              <a:t>Galileo PPP-AR 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/>
              </a:rPr>
              <a:t>для</a:t>
            </a:r>
            <a:r>
              <a:rPr lang="en-US" b="0" i="0" dirty="0">
                <a:solidFill>
                  <a:srgbClr val="333333"/>
                </a:solidFill>
                <a:effectLst/>
                <a:latin typeface="Noto Sans" panose="020B0502040504020204" pitchFamily="34"/>
              </a:rPr>
              <a:t> E1/E5a 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/>
              </a:rPr>
              <a:t>измерений.</a:t>
            </a:r>
          </a:p>
          <a:p>
            <a:endParaRPr lang="en-A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85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Существенный прогресс так же достигнут в области оперативности и точности получения «быстрых» орбит, доступных для обработки уже через сутки,</a:t>
            </a:r>
          </a:p>
          <a:p>
            <a:r>
              <a:rPr lang="ru-RU" dirty="0"/>
              <a:t>и по точности лишь незначительно уступающих «точным финальным» орбитам, доступным примерно через две недели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897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решили проанализировать временные ряды за 29 июля 2025 года, полученные на двух близрасположенных пунктах с помощью двух программных сервисов.</a:t>
            </a:r>
          </a:p>
          <a:p>
            <a:r>
              <a:rPr lang="ru-RU" dirty="0"/>
              <a:t>Использование ГНСС приемников разных производителей и сервисов использующих, разные РРР алгоритмы с разными источниками орбит </a:t>
            </a:r>
          </a:p>
          <a:p>
            <a:r>
              <a:rPr lang="ru-RU" dirty="0"/>
              <a:t>и поправок часов позволит нам оценить ошибки, связанные с различиями в аппаратуре и программных алгоритмах.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19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Различия в результатах обработки измерений на пункте </a:t>
            </a:r>
            <a:r>
              <a:rPr lang="en-US" b="1" dirty="0"/>
              <a:t>SVK1</a:t>
            </a:r>
            <a:r>
              <a:rPr lang="ru-RU" dirty="0"/>
              <a:t> разными РРР сервисами на наш взгляд не велики.</a:t>
            </a:r>
          </a:p>
          <a:p>
            <a:r>
              <a:rPr lang="ru-RU" strike="sngStrike" dirty="0"/>
              <a:t>В дальнейшем мы использовали только канадский сервис поскольку он дает несколько более стабильные результаты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941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данных графиках видно, что и восточная и северная компоненты пункта </a:t>
            </a:r>
            <a:r>
              <a:rPr lang="en-US" b="1" dirty="0"/>
              <a:t>SVK1</a:t>
            </a:r>
            <a:r>
              <a:rPr lang="ru-RU" b="1" dirty="0"/>
              <a:t> </a:t>
            </a:r>
            <a:r>
              <a:rPr lang="ru-RU" dirty="0"/>
              <a:t>примерно за два часа до основного толчка испытывают</a:t>
            </a:r>
          </a:p>
          <a:p>
            <a:r>
              <a:rPr lang="ru-RU" dirty="0"/>
              <a:t>Отклонения, превышающие две сигмы относительно предыдущего времени текущих суток 29 июля 2025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25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слайде хорошо различимы четыре области плановых координат пунктов </a:t>
            </a:r>
            <a:r>
              <a:rPr lang="en-US" dirty="0"/>
              <a:t>SVK1</a:t>
            </a:r>
            <a:r>
              <a:rPr lang="ru-RU" dirty="0"/>
              <a:t> (секундные измерения) и </a:t>
            </a:r>
            <a:r>
              <a:rPr lang="en-US" dirty="0"/>
              <a:t>SVK</a:t>
            </a:r>
            <a:r>
              <a:rPr lang="ru-RU" dirty="0"/>
              <a:t>2 (30-секундные измерения)</a:t>
            </a:r>
          </a:p>
          <a:p>
            <a:r>
              <a:rPr lang="ru-RU" dirty="0"/>
              <a:t>Первая область – черные точки с начала суток до 21:25 </a:t>
            </a:r>
            <a:r>
              <a:rPr lang="en-AU" dirty="0"/>
              <a:t>UTC</a:t>
            </a:r>
            <a:r>
              <a:rPr lang="ru-RU" dirty="0"/>
              <a:t> </a:t>
            </a:r>
          </a:p>
          <a:p>
            <a:r>
              <a:rPr lang="ru-RU" dirty="0"/>
              <a:t>Вторая область – красные точки с 21:25 до 21:43 </a:t>
            </a:r>
            <a:r>
              <a:rPr lang="en-AU" dirty="0"/>
              <a:t>UTC</a:t>
            </a:r>
            <a:r>
              <a:rPr lang="ru-RU" dirty="0"/>
              <a:t> смещение в среднем на 25 мм в южном направлении</a:t>
            </a:r>
          </a:p>
          <a:p>
            <a:pPr defTabSz="909938">
              <a:defRPr/>
            </a:pPr>
            <a:r>
              <a:rPr lang="ru-RU" dirty="0"/>
              <a:t>Третья область – синие точки с 21:43 до 22:09 </a:t>
            </a:r>
            <a:r>
              <a:rPr lang="en-AU" dirty="0"/>
              <a:t>UTC</a:t>
            </a:r>
            <a:r>
              <a:rPr lang="ru-RU" dirty="0"/>
              <a:t> смещение в среднем на 19 мм в западном направлении</a:t>
            </a:r>
          </a:p>
          <a:p>
            <a:pPr defTabSz="909938">
              <a:defRPr/>
            </a:pPr>
            <a:r>
              <a:rPr lang="ru-RU" dirty="0"/>
              <a:t>Четвертая область – малиновые точки с 21:43 до 23:27 </a:t>
            </a:r>
            <a:r>
              <a:rPr lang="en-AU" dirty="0"/>
              <a:t>UTC</a:t>
            </a:r>
            <a:r>
              <a:rPr lang="ru-RU" dirty="0"/>
              <a:t> смещение в среднем на 14 мм в северо-восточном направлении</a:t>
            </a:r>
          </a:p>
          <a:p>
            <a:pPr defTabSz="909938">
              <a:defRPr/>
            </a:pPr>
            <a:r>
              <a:rPr lang="ru-RU" dirty="0"/>
              <a:t>и возврат к исходному состоянию</a:t>
            </a:r>
          </a:p>
          <a:p>
            <a:pPr defTabSz="909938">
              <a:defRPr/>
            </a:pPr>
            <a:r>
              <a:rPr lang="ru-RU" dirty="0"/>
              <a:t>Для пункта </a:t>
            </a:r>
            <a:r>
              <a:rPr lang="en-AU" dirty="0"/>
              <a:t>SVK2</a:t>
            </a:r>
            <a:r>
              <a:rPr lang="ru-RU" dirty="0"/>
              <a:t> картина в целом повторяется хотя на существенно меньшее (в 30 раз) количество точек</a:t>
            </a:r>
          </a:p>
          <a:p>
            <a:pPr defTabSz="909938">
              <a:defRPr/>
            </a:pPr>
            <a:r>
              <a:rPr lang="ru-RU" dirty="0"/>
              <a:t>Для этого пункта красная область может быть разделена на две меньших размеров</a:t>
            </a:r>
          </a:p>
          <a:p>
            <a:pPr defTabSz="909938">
              <a:defRPr/>
            </a:pPr>
            <a:r>
              <a:rPr lang="ru-RU" dirty="0"/>
              <a:t>Таким образом, на наш взгляд, гипотеза </a:t>
            </a:r>
            <a:r>
              <a:rPr lang="ru-RU" dirty="0" err="1"/>
              <a:t>Блетери</a:t>
            </a:r>
            <a:r>
              <a:rPr lang="ru-RU" dirty="0"/>
              <a:t> и Мэтью о наличии медленного скольжения </a:t>
            </a:r>
          </a:p>
          <a:p>
            <a:pPr defTabSz="909938">
              <a:defRPr/>
            </a:pPr>
            <a:r>
              <a:rPr lang="ru-RU" dirty="0"/>
              <a:t>перед мощным землетрясением по данным за 29 июля 2025 г. с пунктов </a:t>
            </a:r>
            <a:r>
              <a:rPr lang="en-AU" dirty="0"/>
              <a:t>SVK1 </a:t>
            </a:r>
            <a:r>
              <a:rPr lang="ru-RU" dirty="0"/>
              <a:t>и </a:t>
            </a:r>
            <a:r>
              <a:rPr lang="en-AU" dirty="0"/>
              <a:t>SVK2</a:t>
            </a:r>
            <a:r>
              <a:rPr lang="ru-RU" dirty="0"/>
              <a:t> подтверждается</a:t>
            </a:r>
          </a:p>
          <a:p>
            <a:pPr defTabSz="909938">
              <a:defRPr/>
            </a:pPr>
            <a:r>
              <a:rPr lang="ru-RU" b="0" dirty="0"/>
              <a:t>и наблюдается значимый эффект в плановых координатах, превышающий 3 сигмы приблизительно за два часа до основного толчка.</a:t>
            </a:r>
            <a:endParaRPr lang="en-AU" b="0" dirty="0"/>
          </a:p>
          <a:p>
            <a:pPr defTabSz="909938">
              <a:defRPr/>
            </a:pPr>
            <a:r>
              <a:rPr lang="ru-RU" b="0" dirty="0"/>
              <a:t>Эти выводы получены по результатам постобработки ГНСС измерений.</a:t>
            </a:r>
          </a:p>
          <a:p>
            <a:pPr defTabSz="909938">
              <a:defRPr/>
            </a:pPr>
            <a:r>
              <a:rPr lang="ru-RU" b="0" dirty="0"/>
              <a:t>Можно ли детектировать такие изменения координат пунктов в реальном времени</a:t>
            </a:r>
            <a:r>
              <a:rPr lang="en-AU" b="0" dirty="0"/>
              <a:t>?</a:t>
            </a:r>
            <a:endParaRPr lang="ru-RU" b="0" dirty="0"/>
          </a:p>
          <a:p>
            <a:pPr defTabSz="909938">
              <a:defRPr/>
            </a:pPr>
            <a:endParaRPr lang="ru-RU" b="0" dirty="0"/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реальном времени изменения координат можно определять либо методом РТК, либо </a:t>
            </a:r>
            <a:r>
              <a:rPr lang="en-AU" dirty="0"/>
              <a:t>PPP</a:t>
            </a:r>
            <a:r>
              <a:rPr lang="ru-RU" dirty="0"/>
              <a:t> реального времени.</a:t>
            </a:r>
          </a:p>
          <a:p>
            <a:r>
              <a:rPr lang="ru-RU" dirty="0"/>
              <a:t>Метод РТК в частности используется в японской сети </a:t>
            </a:r>
            <a:r>
              <a:rPr lang="en-AU" dirty="0"/>
              <a:t>GEONET</a:t>
            </a:r>
            <a:r>
              <a:rPr lang="ru-RU" dirty="0"/>
              <a:t>, но там это возможно из-за высокой плотности сети (станции расположены через каждые 20-30 км)</a:t>
            </a:r>
          </a:p>
          <a:p>
            <a:r>
              <a:rPr lang="ru-RU" dirty="0"/>
              <a:t>К тому же он дает смещения одного мониторингового пункта относительно другого.</a:t>
            </a:r>
          </a:p>
          <a:p>
            <a:r>
              <a:rPr lang="ru-RU" dirty="0"/>
              <a:t>Метод </a:t>
            </a:r>
            <a:r>
              <a:rPr lang="en-AU" dirty="0"/>
              <a:t>PPP</a:t>
            </a:r>
            <a:r>
              <a:rPr lang="ru-RU" dirty="0"/>
              <a:t> реального времени реализован компанией Тримбл (</a:t>
            </a:r>
            <a:r>
              <a:rPr lang="da-DK" dirty="0">
                <a:solidFill>
                  <a:srgbClr val="222222"/>
                </a:solidFill>
                <a:latin typeface="+mn-lt"/>
                <a:hlinkClick r:id="rId3"/>
              </a:rPr>
              <a:t>Centerpoint RTX</a:t>
            </a:r>
            <a:r>
              <a:rPr lang="ru-RU" dirty="0">
                <a:solidFill>
                  <a:srgbClr val="222222"/>
                </a:solidFill>
                <a:latin typeface="+mn-lt"/>
              </a:rPr>
              <a:t>).</a:t>
            </a:r>
          </a:p>
          <a:p>
            <a:r>
              <a:rPr lang="ru-RU" dirty="0">
                <a:solidFill>
                  <a:srgbClr val="222222"/>
                </a:solidFill>
              </a:rPr>
              <a:t>Итальянские исследователи </a:t>
            </a:r>
            <a:r>
              <a:rPr lang="ru-RU" dirty="0" err="1">
                <a:solidFill>
                  <a:srgbClr val="222222"/>
                </a:solidFill>
              </a:rPr>
              <a:t>Цецери</a:t>
            </a:r>
            <a:r>
              <a:rPr lang="ru-RU" dirty="0">
                <a:solidFill>
                  <a:srgbClr val="222222"/>
                </a:solidFill>
              </a:rPr>
              <a:t> и др. сравнили оба метода на  макете, воспроизводящем малые перемещения и пришли к выводу </a:t>
            </a:r>
          </a:p>
          <a:p>
            <a:r>
              <a:rPr lang="ru-RU" dirty="0">
                <a:solidFill>
                  <a:srgbClr val="222222"/>
                </a:solidFill>
              </a:rPr>
              <a:t>Что </a:t>
            </a:r>
            <a:r>
              <a:rPr lang="da-DK" dirty="0">
                <a:solidFill>
                  <a:srgbClr val="222222"/>
                </a:solidFill>
                <a:latin typeface="+mn-lt"/>
                <a:hlinkClick r:id="rId3"/>
              </a:rPr>
              <a:t>Trimble Centerpoint RTX</a:t>
            </a:r>
            <a:r>
              <a:rPr lang="ru-RU" dirty="0">
                <a:solidFill>
                  <a:srgbClr val="222222"/>
                </a:solidFill>
                <a:latin typeface="+mn-lt"/>
              </a:rPr>
              <a:t> </a:t>
            </a:r>
            <a:r>
              <a:rPr lang="ru-RU" dirty="0">
                <a:solidFill>
                  <a:srgbClr val="222222"/>
                </a:solidFill>
                <a:latin typeface="Merriweather Sans" pitchFamily="2" charset="0"/>
              </a:rPr>
              <a:t>не уступает технологии РТК и имеет плановую точность на уровне </a:t>
            </a:r>
            <a:r>
              <a:rPr lang="ru-RU" dirty="0">
                <a:solidFill>
                  <a:srgbClr val="222222"/>
                </a:solidFill>
                <a:latin typeface="+mn-lt"/>
              </a:rPr>
              <a:t>1.72 см </a:t>
            </a:r>
            <a:r>
              <a:rPr lang="en-AU" dirty="0">
                <a:solidFill>
                  <a:srgbClr val="222222"/>
                </a:solidFill>
                <a:latin typeface="+mn-lt"/>
              </a:rPr>
              <a:t>(95%)</a:t>
            </a:r>
            <a:endParaRPr lang="ru-RU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36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5800" y="4746676"/>
            <a:ext cx="5406404" cy="3883642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+mn-lt"/>
              </a:rPr>
              <a:t>Технология </a:t>
            </a:r>
            <a:r>
              <a:rPr lang="da-DK" dirty="0">
                <a:solidFill>
                  <a:srgbClr val="222222"/>
                </a:solidFill>
                <a:latin typeface="+mn-lt"/>
                <a:hlinkClick r:id="rId3"/>
              </a:rPr>
              <a:t>Trimble Centerpoint RTX</a:t>
            </a:r>
            <a:r>
              <a:rPr lang="ru-RU" dirty="0">
                <a:solidFill>
                  <a:srgbClr val="222222"/>
                </a:solidFill>
                <a:latin typeface="+mn-lt"/>
              </a:rPr>
              <a:t> позволяет доставить на ГНСС приемник высокоточные поправки орбит и часов с задержкой  всего 10-15 секунд </a:t>
            </a:r>
          </a:p>
          <a:p>
            <a:r>
              <a:rPr lang="ru-RU" dirty="0">
                <a:solidFill>
                  <a:srgbClr val="222222"/>
                </a:solidFill>
                <a:latin typeface="+mn-lt"/>
              </a:rPr>
              <a:t>и не нуждается во втором приемнике.</a:t>
            </a:r>
          </a:p>
          <a:p>
            <a:endParaRPr lang="ru-RU" dirty="0">
              <a:solidFill>
                <a:srgbClr val="22222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E5E83-FBBB-4BDE-9890-A9B9A7154E7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4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Разрешите представить нашу команду, которая включает и одного из создателей системы геодезических наблюдений на Камчатке </a:t>
            </a:r>
            <a:r>
              <a:rPr lang="ru-RU" dirty="0" err="1"/>
              <a:t>Вилория</a:t>
            </a:r>
            <a:r>
              <a:rPr lang="ru-RU" dirty="0"/>
              <a:t> Бахтиарова</a:t>
            </a:r>
          </a:p>
          <a:p>
            <a:r>
              <a:rPr lang="ru-RU" dirty="0"/>
              <a:t>А сегодня он является разработчиком системы ежесуточной обработки ГНСС измерений поступающих, в архив нашего университета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2D932-159B-4E70-BB56-BE12AB0F26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79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Такой приемник с технологией </a:t>
            </a:r>
            <a:r>
              <a:rPr lang="en-AU" dirty="0"/>
              <a:t>RTX </a:t>
            </a:r>
            <a:r>
              <a:rPr lang="ru-RU" dirty="0"/>
              <a:t>используется у нас в Казани на пункте сети </a:t>
            </a:r>
            <a:r>
              <a:rPr lang="en-AU" dirty="0"/>
              <a:t>IGS – KZN2</a:t>
            </a:r>
            <a:r>
              <a:rPr lang="ru-RU" dirty="0"/>
              <a:t>.</a:t>
            </a:r>
          </a:p>
          <a:p>
            <a:r>
              <a:rPr lang="ru-RU" dirty="0"/>
              <a:t>До прошлого года приемник поставлял качественные измерения в сеть Тримбл и сеть в </a:t>
            </a:r>
            <a:r>
              <a:rPr lang="en-AU" dirty="0"/>
              <a:t>IGS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36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данным за 2023 год мы оценили точность решений </a:t>
            </a:r>
            <a:r>
              <a:rPr lang="en-AU" dirty="0"/>
              <a:t>Trimble RTX</a:t>
            </a:r>
            <a:r>
              <a:rPr lang="ru-RU" dirty="0"/>
              <a:t>, получаемых в реальном времени (положения даны через каждые 5 минут)</a:t>
            </a:r>
          </a:p>
          <a:p>
            <a:r>
              <a:rPr lang="ru-RU" dirty="0"/>
              <a:t>и сервиса </a:t>
            </a:r>
            <a:r>
              <a:rPr lang="en-US" dirty="0"/>
              <a:t>CSRS-PPP </a:t>
            </a:r>
            <a:r>
              <a:rPr lang="ru-RU" dirty="0"/>
              <a:t>(30 сек</a:t>
            </a:r>
            <a:r>
              <a:rPr lang="en-AU" dirty="0"/>
              <a:t>, final</a:t>
            </a:r>
            <a:r>
              <a:rPr lang="ru-RU" dirty="0"/>
              <a:t> орбиты) и пришли к выводу, что сервис реального времени совсем немного уступает по точности канадскому сервису с постобработкой.</a:t>
            </a:r>
          </a:p>
          <a:p>
            <a:r>
              <a:rPr lang="ru-RU" dirty="0"/>
              <a:t>Полученную оценку точности сервиса </a:t>
            </a:r>
            <a:r>
              <a:rPr lang="en-AU" dirty="0"/>
              <a:t>Trimble RTX</a:t>
            </a:r>
            <a:r>
              <a:rPr lang="ru-RU" dirty="0"/>
              <a:t> мы применили к оценке возможности детектирования эффекта медленного скольжения</a:t>
            </a:r>
          </a:p>
          <a:p>
            <a:r>
              <a:rPr lang="ru-RU" dirty="0"/>
              <a:t>для ГНСС пунктов в Северо-Курильске.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310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Красные горизонтальные линии соответствуют точности </a:t>
            </a:r>
            <a:r>
              <a:rPr lang="en-AU" dirty="0"/>
              <a:t>Trimble RTX</a:t>
            </a:r>
            <a:r>
              <a:rPr lang="ru-RU" dirty="0"/>
              <a:t> (3 сигма 99.75%).</a:t>
            </a:r>
          </a:p>
          <a:p>
            <a:r>
              <a:rPr lang="ru-RU" dirty="0"/>
              <a:t>Красные вертикальные линии отделяют область, где смещение по северной компоненте пункта </a:t>
            </a:r>
            <a:r>
              <a:rPr lang="en-AU" dirty="0"/>
              <a:t>SVK</a:t>
            </a:r>
            <a:r>
              <a:rPr lang="ru-RU" dirty="0"/>
              <a:t>1 превышало значение 3 сигма (1.6 см).</a:t>
            </a:r>
          </a:p>
          <a:p>
            <a:r>
              <a:rPr lang="ru-RU" dirty="0"/>
              <a:t>Эта область по времени охватывала 25 минут с 21:25 до 21:50 </a:t>
            </a:r>
            <a:r>
              <a:rPr lang="en-AU" dirty="0"/>
              <a:t>UTC</a:t>
            </a:r>
            <a:r>
              <a:rPr lang="ru-RU" dirty="0"/>
              <a:t>.</a:t>
            </a:r>
          </a:p>
          <a:p>
            <a:r>
              <a:rPr lang="ru-RU" dirty="0"/>
              <a:t>Таким образом можно сделать вывод, что, если бы 29 июля 2025 года в Северо-Курильске располагался бы приемник типа </a:t>
            </a:r>
            <a:r>
              <a:rPr lang="en-AU" dirty="0"/>
              <a:t>Trimble Alloy with </a:t>
            </a:r>
            <a:r>
              <a:rPr lang="en-AU" dirty="0" err="1"/>
              <a:t>Centerpoint</a:t>
            </a:r>
            <a:r>
              <a:rPr lang="en-AU" dirty="0"/>
              <a:t> RTX</a:t>
            </a:r>
            <a:endParaRPr lang="ru-RU" dirty="0"/>
          </a:p>
          <a:p>
            <a:r>
              <a:rPr lang="ru-RU" dirty="0"/>
              <a:t>и передавал бы ежесекундно свои положения в региональный центр сбора и анализа</a:t>
            </a:r>
          </a:p>
          <a:p>
            <a:r>
              <a:rPr lang="ru-RU" dirty="0"/>
              <a:t>то примерно за час до состоявшегося в 23:24:52 </a:t>
            </a:r>
            <a:r>
              <a:rPr lang="en-AU" dirty="0"/>
              <a:t>UTC</a:t>
            </a:r>
            <a:r>
              <a:rPr lang="ru-RU" dirty="0"/>
              <a:t> сверхмощного землетрясения соответствующие службы могли бы </a:t>
            </a:r>
          </a:p>
          <a:p>
            <a:r>
              <a:rPr lang="ru-RU" dirty="0"/>
              <a:t>проанализировать поступающую информацию и сделать предупреждение о высокой вероятности сильного землетрясения в течении ближайшего часа.</a:t>
            </a:r>
          </a:p>
          <a:p>
            <a:r>
              <a:rPr lang="ru-RU" dirty="0"/>
              <a:t>Конечно это пока единичный результат который требует тщательной проверки.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68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Может быть прежде всего следует изучить поведение ГНСС станций в районах землетрясений с магнитудой более 8, происходившими в последние 10 лет.</a:t>
            </a:r>
          </a:p>
          <a:p>
            <a:r>
              <a:rPr lang="ru-RU" dirty="0"/>
              <a:t>Скорее всего на этих станциях уже используется достаточно современное ГНСС оборудование с приемом сигналов Галилео.</a:t>
            </a:r>
          </a:p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28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D3748"/>
                </a:solidFill>
                <a:effectLst/>
                <a:latin typeface="Ubuntu"/>
              </a:rPr>
              <a:t>Результаты обработки </a:t>
            </a:r>
            <a:r>
              <a:rPr lang="en-AU" b="0" i="0" dirty="0">
                <a:solidFill>
                  <a:srgbClr val="2D3748"/>
                </a:solidFill>
                <a:effectLst/>
                <a:latin typeface="Ubuntu"/>
              </a:rPr>
              <a:t>30 </a:t>
            </a:r>
            <a:r>
              <a:rPr lang="ru-RU" b="0" i="0" dirty="0">
                <a:solidFill>
                  <a:srgbClr val="2D3748"/>
                </a:solidFill>
                <a:effectLst/>
                <a:latin typeface="Ubuntu"/>
              </a:rPr>
              <a:t>секундных измерений 20 апреля текущего года станции </a:t>
            </a:r>
            <a:r>
              <a:rPr lang="en-AU" b="0" i="0" dirty="0">
                <a:solidFill>
                  <a:srgbClr val="2D3748"/>
                </a:solidFill>
                <a:effectLst/>
                <a:latin typeface="Ubuntu"/>
              </a:rPr>
              <a:t>IGS </a:t>
            </a:r>
            <a:r>
              <a:rPr lang="en-US" b="0" i="0" dirty="0">
                <a:solidFill>
                  <a:srgbClr val="2D3748"/>
                </a:solidFill>
                <a:effectLst/>
                <a:latin typeface="Ubuntu"/>
              </a:rPr>
              <a:t>MIZU00JPN</a:t>
            </a:r>
            <a:r>
              <a:rPr lang="ru-RU" b="0" i="0" dirty="0">
                <a:solidFill>
                  <a:srgbClr val="2D3748"/>
                </a:solidFill>
                <a:effectLst/>
                <a:latin typeface="Ubuntu"/>
              </a:rPr>
              <a:t>,</a:t>
            </a:r>
          </a:p>
          <a:p>
            <a:r>
              <a:rPr lang="ru-RU" b="0" i="0" dirty="0">
                <a:solidFill>
                  <a:srgbClr val="2D3748"/>
                </a:solidFill>
                <a:effectLst/>
                <a:latin typeface="Ubuntu"/>
              </a:rPr>
              <a:t>на наш взгляд, подтверждают наличие эффекта медленного скольжения до момента основного толчка </a:t>
            </a:r>
            <a:r>
              <a:rPr lang="en-US" b="1" dirty="0">
                <a:latin typeface="+mj-lt"/>
              </a:rPr>
              <a:t>M 7.4 </a:t>
            </a:r>
            <a:r>
              <a:rPr lang="ru-RU" b="0" i="0" dirty="0">
                <a:solidFill>
                  <a:srgbClr val="2D3748"/>
                </a:solidFill>
                <a:effectLst/>
                <a:latin typeface="Ubuntu"/>
              </a:rPr>
              <a:t>в </a:t>
            </a:r>
            <a:r>
              <a:rPr lang="en-US" b="1" dirty="0">
                <a:latin typeface="+mj-lt"/>
              </a:rPr>
              <a:t>07:52:59.3 UTC</a:t>
            </a:r>
            <a:endParaRPr lang="ru-RU" b="0" i="0" dirty="0">
              <a:solidFill>
                <a:srgbClr val="2D3748"/>
              </a:solidFill>
              <a:effectLst/>
              <a:latin typeface="Ubuntu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30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рамках проекта расширения сети пунктов ФАГС в дальневосточном регионе можно было бы предложить развернуть самые передовые пункты </a:t>
            </a:r>
          </a:p>
          <a:p>
            <a:r>
              <a:rPr lang="ru-RU" dirty="0"/>
              <a:t>геодезического мониторинга удовлетворяющие следующим требованиям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15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89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16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7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 проект начинался 15 лет назад с обработки 20 ГНСС станций на Юго-востоке Татарстана на месторождениях УВС ПАО Татнефть.</a:t>
            </a:r>
          </a:p>
          <a:p>
            <a:r>
              <a:rPr lang="ru-RU" dirty="0"/>
              <a:t>Сегодня мы ежесуточно обрабатываем измерения с более тысячи станций используя </a:t>
            </a:r>
            <a:r>
              <a:rPr lang="en-AU" dirty="0"/>
              <a:t>Bernese GNSS software</a:t>
            </a:r>
            <a:r>
              <a:rPr lang="ru-RU" dirty="0"/>
              <a:t> астрономического института Берн.</a:t>
            </a:r>
          </a:p>
          <a:p>
            <a:r>
              <a:rPr lang="ru-RU" dirty="0"/>
              <a:t>Основные поставщики этих измерений крупные частные компании, продвигающие ГНСС технологий в РФ (ПРИН, ГСИ, </a:t>
            </a:r>
            <a:r>
              <a:rPr lang="ru-RU" dirty="0" err="1"/>
              <a:t>Смартнет</a:t>
            </a:r>
            <a:r>
              <a:rPr lang="ru-RU" dirty="0"/>
              <a:t>).</a:t>
            </a:r>
          </a:p>
          <a:p>
            <a:r>
              <a:rPr lang="ru-RU" dirty="0"/>
              <a:t>Основной результат – точные глобальные координаты и скорости пунктов позволяющие нам изучать региональную геодинамику преимущественно европейской части РФ.</a:t>
            </a:r>
          </a:p>
          <a:p>
            <a:r>
              <a:rPr lang="ru-RU" dirty="0"/>
              <a:t>Измерения и временные ряды находятся в открытом доступе на нашем </a:t>
            </a:r>
            <a:r>
              <a:rPr lang="en-AU" dirty="0"/>
              <a:t>FTP</a:t>
            </a:r>
            <a:r>
              <a:rPr lang="ru-RU" dirty="0"/>
              <a:t> сервере.</a:t>
            </a:r>
          </a:p>
          <a:p>
            <a:r>
              <a:rPr lang="ru-RU" dirty="0"/>
              <a:t>После прошлогоднего сверхмощного землетрясения на Камчатке мы решили посмотреть на наши временные ряды станций на Дальнем востоке страны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9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38">
              <a:defRPr/>
            </a:pPr>
            <a:r>
              <a:rPr lang="ru-RU" dirty="0">
                <a:latin typeface="+mj-lt"/>
              </a:rPr>
              <a:t>Плотность ГНСС станций здесь, конечно, существенно ниже, чем на западе РФ но в последние годы их количество существенно выросло,</a:t>
            </a:r>
          </a:p>
          <a:p>
            <a:pPr defTabSz="909938">
              <a:defRPr/>
            </a:pPr>
            <a:r>
              <a:rPr lang="ru-RU" dirty="0">
                <a:latin typeface="+mj-lt"/>
              </a:rPr>
              <a:t>Особенно следует отметить расширение на ДВ сети пунктов ФАГС, оснащенных самыми передовыми ГНСС приемниками.</a:t>
            </a:r>
          </a:p>
          <a:p>
            <a:pPr defTabSz="909938">
              <a:defRPr/>
            </a:pPr>
            <a:r>
              <a:rPr lang="ru-RU" dirty="0">
                <a:latin typeface="+mj-lt"/>
              </a:rPr>
              <a:t>Специализированная мониторинговая сеть </a:t>
            </a:r>
            <a:r>
              <a:rPr lang="en-US" b="1" dirty="0">
                <a:latin typeface="+mj-lt"/>
              </a:rPr>
              <a:t>KAMNET</a:t>
            </a:r>
            <a:r>
              <a:rPr lang="ru-RU" b="1" dirty="0">
                <a:latin typeface="+mj-lt"/>
              </a:rPr>
              <a:t> </a:t>
            </a:r>
            <a:r>
              <a:rPr lang="ru-RU" dirty="0">
                <a:latin typeface="+mj-lt"/>
              </a:rPr>
              <a:t>также непрерывно собирает и обрабатывает ГНСС измерения, но в открытом доступе, к сожалению, их нет.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43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На данном слайде  представлен </a:t>
            </a:r>
            <a:r>
              <a:rPr lang="ru-RU" dirty="0"/>
              <a:t>общий вид пунктов ФАГС </a:t>
            </a:r>
            <a:r>
              <a:rPr lang="ru-RU" b="1" dirty="0"/>
              <a:t> </a:t>
            </a:r>
            <a:r>
              <a:rPr lang="en-US" dirty="0">
                <a:latin typeface="+mj-lt"/>
              </a:rPr>
              <a:t>SVK1 </a:t>
            </a:r>
            <a:r>
              <a:rPr lang="ru-RU" dirty="0">
                <a:latin typeface="+mj-lt"/>
              </a:rPr>
              <a:t>и </a:t>
            </a:r>
            <a:r>
              <a:rPr lang="en-US" dirty="0">
                <a:latin typeface="+mj-lt"/>
              </a:rPr>
              <a:t>SVK2</a:t>
            </a:r>
            <a:r>
              <a:rPr lang="ru-RU" dirty="0">
                <a:latin typeface="+mj-lt"/>
              </a:rPr>
              <a:t>,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расположенных в Северо-Курильске.</a:t>
            </a:r>
          </a:p>
          <a:p>
            <a:r>
              <a:rPr lang="ru-RU" dirty="0">
                <a:latin typeface="+mj-lt"/>
              </a:rPr>
              <a:t>Эти два пункта были заложены рядом для обеспечения дублирования получения данных с труднодоступных территорий.</a:t>
            </a:r>
          </a:p>
          <a:p>
            <a:r>
              <a:rPr lang="ru-RU" dirty="0">
                <a:latin typeface="+mj-lt"/>
              </a:rPr>
              <a:t>Аналогичные парные пункты были заложены ППК </a:t>
            </a:r>
            <a:r>
              <a:rPr lang="ru-RU" dirty="0" err="1">
                <a:latin typeface="+mj-lt"/>
              </a:rPr>
              <a:t>Роскадастр</a:t>
            </a:r>
            <a:r>
              <a:rPr lang="ru-RU" dirty="0">
                <a:latin typeface="+mj-lt"/>
              </a:rPr>
              <a:t> на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Северной Земле, на Чукотке и в ряде других мест.</a:t>
            </a: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В нашем случае,  ГНСС приемники и антенны были разных производителей, это позволило оценить влияние внутренних ошибок аппаратуры на точность позиционирования.</a:t>
            </a:r>
          </a:p>
          <a:p>
            <a:r>
              <a:rPr lang="ru-RU" dirty="0">
                <a:latin typeface="+mj-lt"/>
              </a:rPr>
              <a:t>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7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38">
              <a:defRPr/>
            </a:pPr>
            <a:r>
              <a:rPr lang="ru-RU" dirty="0">
                <a:latin typeface="+mj-lt"/>
              </a:rPr>
              <a:t>Пункты ФСГС, как правило, имеют существенно более простые конструкции закрепления антенн, но это все же позволяет получить достаточно качественные временные ряды изменений координат, как видно на примере  пункта 41РТ в Петропавловск-Камчатском.</a:t>
            </a:r>
          </a:p>
          <a:p>
            <a:pPr defTabSz="909938">
              <a:defRPr/>
            </a:pPr>
            <a:r>
              <a:rPr lang="ru-RU" dirty="0">
                <a:latin typeface="+mj-lt"/>
              </a:rPr>
              <a:t>Здесь хорошо видно влияние на положение пункта </a:t>
            </a:r>
            <a:r>
              <a:rPr lang="ru-RU" dirty="0" err="1">
                <a:latin typeface="+mj-lt"/>
              </a:rPr>
              <a:t>форшока</a:t>
            </a:r>
            <a:r>
              <a:rPr lang="ru-RU" dirty="0">
                <a:latin typeface="+mj-lt"/>
              </a:rPr>
              <a:t> за 10 дней до основного толчка и последовавших после него </a:t>
            </a:r>
            <a:r>
              <a:rPr lang="ru-RU" dirty="0" err="1">
                <a:latin typeface="+mj-lt"/>
              </a:rPr>
              <a:t>автошоков</a:t>
            </a:r>
            <a:r>
              <a:rPr lang="ru-RU" dirty="0">
                <a:latin typeface="+mj-lt"/>
              </a:rPr>
              <a:t> через 45 и 50 дней.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24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>
                <a:latin typeface="+mj-lt"/>
              </a:rPr>
              <a:t>На данном слайде показаны плановые и высотные смещения </a:t>
            </a:r>
            <a:r>
              <a:rPr lang="en-AU" dirty="0">
                <a:latin typeface="+mj-lt"/>
              </a:rPr>
              <a:t>25 </a:t>
            </a:r>
            <a:r>
              <a:rPr lang="ru-RU" dirty="0">
                <a:latin typeface="+mj-lt"/>
              </a:rPr>
              <a:t>ГНСС станций в Дальневосточном регионе в период с 28 июля по 1 августа 2025 г.</a:t>
            </a:r>
          </a:p>
          <a:p>
            <a:pPr algn="l"/>
            <a:r>
              <a:rPr lang="ru-RU" dirty="0">
                <a:latin typeface="+mj-lt"/>
              </a:rPr>
              <a:t>Помимо ПО </a:t>
            </a:r>
            <a:r>
              <a:rPr lang="en-AU" dirty="0">
                <a:latin typeface="+mj-lt"/>
              </a:rPr>
              <a:t>Bernese </a:t>
            </a:r>
            <a:r>
              <a:rPr lang="ru-RU" dirty="0">
                <a:latin typeface="+mj-lt"/>
              </a:rPr>
              <a:t>нами использовалось и отечественное ПО </a:t>
            </a:r>
            <a:r>
              <a:rPr lang="en-AU" dirty="0" err="1">
                <a:latin typeface="+mj-lt"/>
              </a:rPr>
              <a:t>InnoGNSS</a:t>
            </a:r>
            <a:r>
              <a:rPr lang="ru-RU" dirty="0">
                <a:latin typeface="+mj-lt"/>
              </a:rPr>
              <a:t>, разработанное в Университете Иннополис.</a:t>
            </a:r>
          </a:p>
          <a:p>
            <a:pPr algn="l"/>
            <a:r>
              <a:rPr lang="ru-RU" dirty="0">
                <a:latin typeface="+mj-lt"/>
              </a:rPr>
              <a:t>При обработке суточных статических измерений результаты практически совпали.</a:t>
            </a:r>
          </a:p>
          <a:p>
            <a:pPr algn="l"/>
            <a:r>
              <a:rPr lang="ru-RU" dirty="0">
                <a:latin typeface="+mj-lt"/>
              </a:rPr>
              <a:t>Следует отметить наличие достаточно большого количества равномерно расположенных ГНСС пунктов на о. Сахалин.</a:t>
            </a:r>
            <a:endParaRPr lang="en-US" dirty="0">
              <a:latin typeface="+mj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87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>
                <a:latin typeface="+mj-lt"/>
              </a:rPr>
              <a:t>Для пунктов 41</a:t>
            </a:r>
            <a:r>
              <a:rPr lang="en-AU" dirty="0">
                <a:latin typeface="+mj-lt"/>
              </a:rPr>
              <a:t>PT VODO SVK1 </a:t>
            </a:r>
            <a:r>
              <a:rPr lang="ru-RU" dirty="0">
                <a:latin typeface="+mj-lt"/>
              </a:rPr>
              <a:t>нам были  предоставлены и секундные измерения позволившие из кинематической обработки оценить время задержки прихода волны поверхностных деформаций с момента землетрясения.</a:t>
            </a:r>
          </a:p>
          <a:p>
            <a:r>
              <a:rPr lang="ru-RU" dirty="0">
                <a:latin typeface="+mj-lt"/>
              </a:rPr>
              <a:t>Для получения кинематических решений использовался канадский он-лайн РРР сервис </a:t>
            </a:r>
            <a:r>
              <a:rPr lang="en-US" dirty="0">
                <a:hlinkClick r:id="rId3"/>
              </a:rPr>
              <a:t>Canadian Spatial Reference System</a:t>
            </a:r>
            <a:r>
              <a:rPr lang="ru-RU" dirty="0">
                <a:hlinkClick r:id="rId3"/>
              </a:rPr>
              <a:t> </a:t>
            </a:r>
            <a:r>
              <a:rPr lang="en-US" dirty="0">
                <a:hlinkClick r:id="rId3"/>
              </a:rPr>
              <a:t>Precise Point Positioning, </a:t>
            </a:r>
            <a:endParaRPr lang="ru-RU" dirty="0"/>
          </a:p>
          <a:p>
            <a:pPr algn="l"/>
            <a:r>
              <a:rPr lang="ru-RU" dirty="0">
                <a:latin typeface="+mj-lt"/>
              </a:rPr>
              <a:t>также базирующийся на решениях швейцарского центра </a:t>
            </a:r>
            <a:r>
              <a:rPr lang="en-AU" dirty="0">
                <a:latin typeface="+mj-lt"/>
              </a:rPr>
              <a:t>CODE</a:t>
            </a:r>
            <a:r>
              <a:rPr lang="ru-RU" dirty="0">
                <a:latin typeface="+mj-lt"/>
              </a:rPr>
              <a:t>.</a:t>
            </a:r>
          </a:p>
          <a:p>
            <a:pPr algn="l"/>
            <a:r>
              <a:rPr lang="ru-RU" dirty="0">
                <a:latin typeface="+mj-lt"/>
              </a:rPr>
              <a:t>Такой тип решений в настоящее время позволяет достаточно точно оценить ежесекундное поведение пунктов как за несколько часов до землетрясения, так и сразу после него.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87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Прогресс в области ГНСС технологий достигнутый в последние годы, позволяет по новому взглянуть на роль геодезических методов в изучении процессов непосредственно до и после мощных землетрясений.</a:t>
            </a:r>
          </a:p>
          <a:p>
            <a:r>
              <a:rPr lang="ru-RU" dirty="0"/>
              <a:t>Разумеется встает вопрос – нельзя ли обнаружить в таких кинематических временных рядах геодезические предвестники непосредственно за несколько часов перед землетрясением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7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580240" y="213130"/>
            <a:ext cx="8001000" cy="61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7065" y="939404"/>
            <a:ext cx="8001000" cy="34611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7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dg256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fn.ru/ru/articles/2026/2/d/" TargetMode="External"/><Relationship Id="rId5" Type="http://schemas.openxmlformats.org/officeDocument/2006/relationships/hyperlink" Target="https://seismica.library.mcgill.ca/article/view/1383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42452-025-07889-z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network.igs.org/KZN200RUS" TargetMode="Externa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79.133.181.166/map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ftp://178.213.241.23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://www.bernese.unibe.ch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ernese.unibe.ch/" TargetMode="External"/><Relationship Id="rId5" Type="http://schemas.openxmlformats.org/officeDocument/2006/relationships/image" Target="../media/image9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hyperlink" Target="https://webapp.csrs-scrs.nrcan-rncan.gc.ca/geod/tools-outils/ppp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781360"/>
            <a:ext cx="83529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Загретдинов Р.В.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PT Sans" panose="020B0503020203020204" pitchFamily="34" charset="-52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Казанский федеральный университет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PT Sans" panose="020B0503020203020204" pitchFamily="34" charset="-52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  <a:buSzPts val="1100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PT Sans" panose="020B0503020203020204" pitchFamily="34" charset="-52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  <a:buSzPts val="1100"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PT Sans" panose="020B0503020203020204" pitchFamily="34" charset="-52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«Триггерные эффекты в геосистемах»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18-22 мая 2026, Коломна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339753" y="2058086"/>
            <a:ext cx="446449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F35FA31-2CBF-4D1B-BE9D-357D5EFFAFB2}"/>
              </a:ext>
            </a:extLst>
          </p:cNvPr>
          <p:cNvSpPr txBox="1"/>
          <p:nvPr/>
        </p:nvSpPr>
        <p:spPr>
          <a:xfrm>
            <a:off x="105540" y="1118641"/>
            <a:ext cx="90384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Оценка предвестников Камчатского землетрясения 29 июля 2025 года по результатам обработки ГНСС измерений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21BE41-EDE7-41CD-8893-38F02004D6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-308570"/>
            <a:ext cx="1931983" cy="205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8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976DD-5A98-9E75-F48C-D2A0A3DCA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138BB3-AB4F-B351-513B-16799C01D2A3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8C0C1-1B69-4935-93F9-D0D333548861}"/>
              </a:ext>
            </a:extLst>
          </p:cNvPr>
          <p:cNvSpPr txBox="1"/>
          <p:nvPr/>
        </p:nvSpPr>
        <p:spPr>
          <a:xfrm>
            <a:off x="1100667" y="51470"/>
            <a:ext cx="77299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Фаза, предшествующая крупным землетрясениям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7431B-0FB1-4666-BE2C-2B9505371B46}"/>
              </a:ext>
            </a:extLst>
          </p:cNvPr>
          <p:cNvSpPr txBox="1"/>
          <p:nvPr/>
        </p:nvSpPr>
        <p:spPr>
          <a:xfrm>
            <a:off x="1100667" y="315618"/>
            <a:ext cx="77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The precursory phase of large earthquakes </a:t>
            </a:r>
            <a:r>
              <a:rPr lang="en-US" dirty="0">
                <a:hlinkClick r:id="rId3"/>
              </a:rPr>
              <a:t>Quentin </a:t>
            </a:r>
            <a:r>
              <a:rPr lang="en-US" dirty="0" err="1">
                <a:hlinkClick r:id="rId3"/>
              </a:rPr>
              <a:t>Bletery</a:t>
            </a:r>
            <a:r>
              <a:rPr lang="en-US" dirty="0">
                <a:hlinkClick r:id="rId3"/>
              </a:rPr>
              <a:t> and Jean-Mathieu </a:t>
            </a:r>
            <a:r>
              <a:rPr lang="en-US" dirty="0" err="1">
                <a:hlinkClick r:id="rId3"/>
              </a:rPr>
              <a:t>Nocquet</a:t>
            </a:r>
            <a:r>
              <a:rPr lang="en-US" dirty="0">
                <a:hlinkClick r:id="rId3"/>
              </a:rPr>
              <a:t>, Science 381, 297–301 (2023)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B94BE2-688A-4122-84B9-F7D9B9696F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54B04A-F8F0-40E3-A555-8659F07DAAC8}"/>
              </a:ext>
            </a:extLst>
          </p:cNvPr>
          <p:cNvSpPr txBox="1"/>
          <p:nvPr/>
        </p:nvSpPr>
        <p:spPr>
          <a:xfrm>
            <a:off x="1084816" y="1581002"/>
            <a:ext cx="6768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SourceSansPro-Bold"/>
                <a:hlinkClick r:id="rId5"/>
              </a:rPr>
              <a:t>Do large earthquakes start with a precursory phase of</a:t>
            </a:r>
            <a:r>
              <a:rPr lang="ru-RU" sz="1800" b="1" i="0" u="none" strike="noStrike" baseline="0" dirty="0">
                <a:latin typeface="SourceSansPro-Bold"/>
                <a:hlinkClick r:id="rId5"/>
              </a:rPr>
              <a:t> </a:t>
            </a:r>
            <a:r>
              <a:rPr lang="da-DK" sz="1800" b="1" i="0" u="none" strike="noStrike" baseline="0" dirty="0">
                <a:latin typeface="SourceSansPro-Bold"/>
                <a:hlinkClick r:id="rId5"/>
              </a:rPr>
              <a:t>slow slip?</a:t>
            </a:r>
            <a:r>
              <a:rPr lang="ru-RU" sz="1800" b="1" i="0" u="none" strike="noStrike" baseline="0" dirty="0">
                <a:latin typeface="SourceSansPro-Bold"/>
                <a:hlinkClick r:id="rId5"/>
              </a:rPr>
              <a:t> </a:t>
            </a:r>
            <a:r>
              <a:rPr lang="en-US" sz="1800" i="0" u="none" strike="noStrike" baseline="0" dirty="0" err="1">
                <a:latin typeface="SourceSansPro-Bold"/>
                <a:hlinkClick r:id="rId5"/>
              </a:rPr>
              <a:t>Bletery</a:t>
            </a:r>
            <a:r>
              <a:rPr lang="en-US" sz="1800" i="0" u="none" strike="noStrike" baseline="0" dirty="0">
                <a:latin typeface="SourceSansPro-Bold"/>
                <a:hlinkClick r:id="rId5"/>
              </a:rPr>
              <a:t>, Q., &amp; </a:t>
            </a:r>
            <a:r>
              <a:rPr lang="en-US" sz="1800" i="0" u="none" strike="noStrike" baseline="0" dirty="0" err="1">
                <a:latin typeface="SourceSansPro-Bold"/>
                <a:hlinkClick r:id="rId5"/>
              </a:rPr>
              <a:t>Nocquet</a:t>
            </a:r>
            <a:r>
              <a:rPr lang="en-US" sz="1800" i="0" u="none" strike="noStrike" baseline="0" dirty="0">
                <a:latin typeface="SourceSansPro-Bold"/>
                <a:hlinkClick r:id="rId5"/>
              </a:rPr>
              <a:t>, J.-M. (2025). </a:t>
            </a:r>
            <a:r>
              <a:rPr lang="en-US" sz="1800" i="0" u="none" strike="noStrike" baseline="0" dirty="0" err="1">
                <a:hlinkClick r:id="rId5"/>
              </a:rPr>
              <a:t>Seismica</a:t>
            </a:r>
            <a:r>
              <a:rPr lang="en-US" sz="1800" i="0" u="none" strike="noStrike" baseline="0" dirty="0">
                <a:latin typeface="SourceSansPro-Bold"/>
                <a:hlinkClick r:id="rId5"/>
              </a:rPr>
              <a:t>, 3(2).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75F011-68D9-4730-B29B-7DD56F268024}"/>
              </a:ext>
            </a:extLst>
          </p:cNvPr>
          <p:cNvSpPr txBox="1"/>
          <p:nvPr/>
        </p:nvSpPr>
        <p:spPr>
          <a:xfrm>
            <a:off x="1094500" y="969562"/>
            <a:ext cx="7921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Начинаются ли крупные землетрясения с предшествующей фазы медленного скольжения?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2C8B7-4CF0-449D-8D78-683613BD971C}"/>
              </a:ext>
            </a:extLst>
          </p:cNvPr>
          <p:cNvSpPr txBox="1"/>
          <p:nvPr/>
        </p:nvSpPr>
        <p:spPr>
          <a:xfrm>
            <a:off x="1094500" y="2570080"/>
            <a:ext cx="7921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D9DF5D-91B1-4B12-89F9-D865F70DACA1}"/>
              </a:ext>
            </a:extLst>
          </p:cNvPr>
          <p:cNvSpPr txBox="1"/>
          <p:nvPr/>
        </p:nvSpPr>
        <p:spPr>
          <a:xfrm>
            <a:off x="1084816" y="3462047"/>
            <a:ext cx="7921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Медленное скольжение по тектоническим разломам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C214C7-18E1-4860-8CEE-913DDE31DA35}"/>
              </a:ext>
            </a:extLst>
          </p:cNvPr>
          <p:cNvSpPr txBox="1"/>
          <p:nvPr/>
        </p:nvSpPr>
        <p:spPr>
          <a:xfrm>
            <a:off x="1084816" y="3781232"/>
            <a:ext cx="7365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Остапчук А.А. Успехи физических наук 196 173–181 (2026)</a:t>
            </a:r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283236-B5DE-48F0-BF0B-2F63051AA42E}"/>
              </a:ext>
            </a:extLst>
          </p:cNvPr>
          <p:cNvSpPr txBox="1"/>
          <p:nvPr/>
        </p:nvSpPr>
        <p:spPr>
          <a:xfrm>
            <a:off x="1084816" y="4151973"/>
            <a:ext cx="8041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 работе представлен обзор современных представлений о физике медленного скольжения и рассмотрена пространственно-временная взаимосвязь медленного скольжения и обычных землетрясений. </a:t>
            </a:r>
            <a:endParaRPr lang="en-A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44CE1B-49A9-4C1D-A377-6663EC10AC97}"/>
              </a:ext>
            </a:extLst>
          </p:cNvPr>
          <p:cNvSpPr txBox="1"/>
          <p:nvPr/>
        </p:nvSpPr>
        <p:spPr>
          <a:xfrm>
            <a:off x="1094500" y="2219533"/>
            <a:ext cx="80412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Хотя нынешние возможности приборов не позволяют нам идентифицировать </a:t>
            </a:r>
            <a:r>
              <a:rPr lang="ru-RU" sz="1600" dirty="0" err="1"/>
              <a:t>предвестниковое</a:t>
            </a:r>
            <a:r>
              <a:rPr lang="ru-RU" sz="1600" dirty="0"/>
              <a:t> </a:t>
            </a:r>
            <a:r>
              <a:rPr lang="en-AU" sz="1600" dirty="0"/>
              <a:t>(</a:t>
            </a:r>
            <a:r>
              <a:rPr lang="en-US" sz="1600" dirty="0"/>
              <a:t>precursory) </a:t>
            </a:r>
            <a:r>
              <a:rPr lang="ru-RU" sz="1600" dirty="0"/>
              <a:t>скольжение в масштабе отдельных землетрясений, наше наблюдение предполагает, что </a:t>
            </a:r>
            <a:r>
              <a:rPr lang="ru-RU" sz="1600" dirty="0" err="1"/>
              <a:t>предвестниковые</a:t>
            </a:r>
            <a:r>
              <a:rPr lang="ru-RU" sz="1600" dirty="0"/>
              <a:t> сигналы существуют, и что точность, необходимая для их мониторинга, не на порядки отличается от наших нынешних возможностей.</a:t>
            </a:r>
          </a:p>
        </p:txBody>
      </p:sp>
    </p:spTree>
    <p:extLst>
      <p:ext uri="{BB962C8B-B14F-4D97-AF65-F5344CB8AC3E}">
        <p14:creationId xmlns:p14="http://schemas.microsoft.com/office/powerpoint/2010/main" val="263117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976DD-5A98-9E75-F48C-D2A0A3DCA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138BB3-AB4F-B351-513B-16799C01D2A3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8C0C1-1B69-4935-93F9-D0D333548861}"/>
              </a:ext>
            </a:extLst>
          </p:cNvPr>
          <p:cNvSpPr txBox="1"/>
          <p:nvPr/>
        </p:nvSpPr>
        <p:spPr>
          <a:xfrm>
            <a:off x="731034" y="63381"/>
            <a:ext cx="8574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Distribution of the 3026 GPS stations with complete records </a:t>
            </a:r>
            <a:endParaRPr lang="ru-RU" sz="2400" b="1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in the 2 days preceding the 90 earthquakes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B94BE2-688A-4122-84B9-F7D9B9696F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80016-5F6F-4DC8-8CB3-6BCCC2BA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624" y="981971"/>
            <a:ext cx="3766842" cy="20747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FDB6E8-F274-4C48-B008-CEFBF773D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031701"/>
            <a:ext cx="4545721" cy="4125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B38488-DB8B-4D7F-B747-0ED090E58901}"/>
              </a:ext>
            </a:extLst>
          </p:cNvPr>
          <p:cNvSpPr txBox="1"/>
          <p:nvPr/>
        </p:nvSpPr>
        <p:spPr>
          <a:xfrm>
            <a:off x="5349624" y="3284366"/>
            <a:ext cx="36085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Bletery</a:t>
            </a:r>
            <a:r>
              <a:rPr lang="en-US" dirty="0"/>
              <a:t> Q. et. al. (2023) “</a:t>
            </a:r>
            <a:r>
              <a:rPr lang="en-US" i="1" dirty="0"/>
              <a:t>We investigated the existence of precursory signals in high-rate (5-min) GPS data recorded in the 48 hours preceding moment magnitude (Mw) ≥ 7.0 earthquakes worldwide”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46138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43279F-B1AA-2A06-D43D-9B3B8ACA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38" y="370764"/>
            <a:ext cx="7848871" cy="857250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Оценка точности кинематического решения сервиса </a:t>
            </a:r>
            <a:r>
              <a:rPr lang="en-US" sz="2400" b="1" dirty="0"/>
              <a:t>CSRS-PPP</a:t>
            </a:r>
            <a:br>
              <a:rPr lang="en-US" sz="2400" b="1" dirty="0"/>
            </a:br>
            <a:r>
              <a:rPr lang="ru-RU" sz="2400" b="1" dirty="0"/>
              <a:t>для приемников разного типа</a:t>
            </a:r>
            <a:br>
              <a:rPr lang="ru-RU" sz="2400" b="1" dirty="0"/>
            </a:br>
            <a:r>
              <a:rPr lang="ru-RU" sz="2400" b="1" dirty="0"/>
              <a:t>1</a:t>
            </a:r>
            <a:r>
              <a:rPr lang="en-AU" sz="2400" b="1" dirty="0"/>
              <a:t> </a:t>
            </a:r>
            <a:r>
              <a:rPr lang="en-US" sz="2400" b="1" dirty="0"/>
              <a:t>- GPS, 2 -</a:t>
            </a:r>
            <a:r>
              <a:rPr lang="ru-RU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GPS+GLONASS</a:t>
            </a:r>
            <a:r>
              <a:rPr lang="en-US" sz="2400" b="1" dirty="0"/>
              <a:t>, 4 - </a:t>
            </a:r>
            <a:r>
              <a:rPr lang="en-US" sz="2400" b="1" dirty="0">
                <a:solidFill>
                  <a:srgbClr val="C808B6"/>
                </a:solidFill>
              </a:rPr>
              <a:t>GPS+GLONASS+GALILEO</a:t>
            </a:r>
            <a:br>
              <a:rPr lang="en-US" sz="2400" b="1" dirty="0"/>
            </a:br>
            <a:endParaRPr lang="ru-RU" sz="2400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DAE3C7-A900-5F91-AEBA-2E5EBEADE5CE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текст, диаграмм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66B6FB9-96FA-4043-BCAC-3DC11EC7B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307" r="6688" b="2333"/>
          <a:stretch/>
        </p:blipFill>
        <p:spPr>
          <a:xfrm>
            <a:off x="833245" y="1598778"/>
            <a:ext cx="8275259" cy="3524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FFE21F-841D-4860-AA47-BC81325CF7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43279F-B1AA-2A06-D43D-9B3B8ACA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2" y="62472"/>
            <a:ext cx="8640959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Плановые и высотные решения сервиса </a:t>
            </a:r>
            <a:r>
              <a:rPr lang="en-US" sz="2000" b="1" dirty="0"/>
              <a:t>CSRS-PPP </a:t>
            </a:r>
            <a:r>
              <a:rPr lang="ru-RU" sz="2000" b="1" dirty="0"/>
              <a:t>в зависимости от </a:t>
            </a:r>
            <a:br>
              <a:rPr lang="ru-RU" sz="2000" b="1" dirty="0"/>
            </a:br>
            <a:r>
              <a:rPr lang="ru-RU" sz="2000" b="1" dirty="0"/>
              <a:t>типов орбит </a:t>
            </a:r>
            <a:r>
              <a:rPr lang="en-US" sz="2000" b="1" dirty="0"/>
              <a:t>Ultra-rapid</a:t>
            </a:r>
            <a:r>
              <a:rPr lang="ru-RU" sz="2000" b="1" dirty="0"/>
              <a:t>, </a:t>
            </a:r>
            <a:r>
              <a:rPr lang="en-US" sz="2000" b="1" dirty="0"/>
              <a:t>Rapid</a:t>
            </a:r>
            <a:r>
              <a:rPr lang="ru-RU" sz="2000" b="1" dirty="0"/>
              <a:t>, </a:t>
            </a:r>
            <a:r>
              <a:rPr lang="en-US" sz="2000" b="1" dirty="0"/>
              <a:t>Final </a:t>
            </a:r>
            <a:r>
              <a:rPr lang="ru-RU" sz="2000" b="1" dirty="0"/>
              <a:t>на примере пункта </a:t>
            </a:r>
            <a:r>
              <a:rPr lang="en-US" sz="2000" b="1" dirty="0"/>
              <a:t>ITRP</a:t>
            </a:r>
            <a:r>
              <a:rPr lang="ru-RU" sz="2000" b="1" dirty="0"/>
              <a:t> </a:t>
            </a:r>
            <a:r>
              <a:rPr lang="en-AU" sz="2000" b="1" dirty="0"/>
              <a:t>19</a:t>
            </a:r>
            <a:r>
              <a:rPr lang="ru-RU" sz="2000" b="1" dirty="0"/>
              <a:t> апреля 2026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DAE3C7-A900-5F91-AEBA-2E5EBEADE5CE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FFE21F-841D-4860-AA47-BC81325CF7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7E8E417-C59D-4D6D-8605-29DB685AF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658771"/>
              </p:ext>
            </p:extLst>
          </p:nvPr>
        </p:nvGraphicFramePr>
        <p:xfrm>
          <a:off x="1043608" y="3974728"/>
          <a:ext cx="7900988" cy="1168772"/>
        </p:xfrm>
        <a:graphic>
          <a:graphicData uri="http://schemas.openxmlformats.org/drawingml/2006/table">
            <a:tbl>
              <a:tblPr/>
              <a:tblGrid>
                <a:gridCol w="1564284">
                  <a:extLst>
                    <a:ext uri="{9D8B030D-6E8A-4147-A177-3AD203B41FA5}">
                      <a16:colId xmlns:a16="http://schemas.microsoft.com/office/drawing/2014/main" val="405972912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92696649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40754722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423031602"/>
                    </a:ext>
                  </a:extLst>
                </a:gridCol>
              </a:tblGrid>
              <a:tr h="2182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Products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GNSS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Availability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Latency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58383"/>
                  </a:ext>
                </a:extLst>
              </a:tr>
              <a:tr h="218271">
                <a:tc>
                  <a:txBody>
                    <a:bodyPr/>
                    <a:lstStyle/>
                    <a:p>
                      <a:pPr fontAlgn="t"/>
                      <a:r>
                        <a:rPr lang="en-US" sz="1050" b="1">
                          <a:effectLst/>
                        </a:rPr>
                        <a:t>Ultra-rapid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 dirty="0">
                          <a:effectLst/>
                        </a:rPr>
                        <a:t>GPS GLONASS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>
                          <a:effectLst/>
                        </a:rPr>
                        <a:t>Hourly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 dirty="0">
                          <a:effectLst/>
                        </a:rPr>
                        <a:t>90 minutes after the hour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599336"/>
                  </a:ext>
                </a:extLst>
              </a:tr>
              <a:tr h="229635">
                <a:tc>
                  <a:txBody>
                    <a:bodyPr/>
                    <a:lstStyle/>
                    <a:p>
                      <a:pPr fontAlgn="t"/>
                      <a:r>
                        <a:rPr lang="en-US" sz="1050" b="1">
                          <a:effectLst/>
                        </a:rPr>
                        <a:t>Rapid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 dirty="0">
                          <a:effectLst/>
                        </a:rPr>
                        <a:t>GPS GLONASS Galileo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 dirty="0">
                          <a:effectLst/>
                        </a:rPr>
                        <a:t>Daily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>
                          <a:effectLst/>
                        </a:rPr>
                        <a:t>17-18 hours after the end of the day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515024"/>
                  </a:ext>
                </a:extLst>
              </a:tr>
              <a:tr h="218271">
                <a:tc>
                  <a:txBody>
                    <a:bodyPr/>
                    <a:lstStyle/>
                    <a:p>
                      <a:pPr fontAlgn="t"/>
                      <a:r>
                        <a:rPr lang="en-US" sz="1050" b="1" dirty="0">
                          <a:effectLst/>
                        </a:rPr>
                        <a:t>Final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>
                          <a:effectLst/>
                        </a:rPr>
                        <a:t>GPS GLONASS Galileo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 dirty="0">
                          <a:effectLst/>
                        </a:rPr>
                        <a:t>Weekly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50" b="1" dirty="0">
                          <a:effectLst/>
                        </a:rPr>
                        <a:t>12-15 days after the end of the week</a:t>
                      </a:r>
                    </a:p>
                  </a:txBody>
                  <a:tcPr marL="59419" marR="59419" marT="59419" marB="594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733519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70D0B7-4789-48C5-958A-777A26BE88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5201" r="9957" b="3239"/>
          <a:stretch/>
        </p:blipFill>
        <p:spPr>
          <a:xfrm>
            <a:off x="5014452" y="863863"/>
            <a:ext cx="4034116" cy="30325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45502A-F23D-4CF7-8906-C24604E18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5201" r="8981" b="2401"/>
          <a:stretch/>
        </p:blipFill>
        <p:spPr>
          <a:xfrm>
            <a:off x="909102" y="863863"/>
            <a:ext cx="3994723" cy="30325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1268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43279F-B1AA-2A06-D43D-9B3B8ACA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767" y="-19489"/>
            <a:ext cx="6380466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ГНСС оборудование на пунктах </a:t>
            </a:r>
            <a:r>
              <a:rPr lang="en-AU" sz="2400" b="1" dirty="0"/>
              <a:t>SVK1 </a:t>
            </a:r>
            <a:r>
              <a:rPr lang="ru-RU" sz="2400" b="1" dirty="0"/>
              <a:t>и</a:t>
            </a:r>
            <a:r>
              <a:rPr lang="en-AU" sz="2400" b="1" dirty="0"/>
              <a:t> SVK2</a:t>
            </a:r>
            <a:r>
              <a:rPr lang="ru-RU" sz="2400" b="1" dirty="0"/>
              <a:t> Кинематические сервисы </a:t>
            </a:r>
            <a:r>
              <a:rPr lang="en-US" sz="2400" b="1" dirty="0"/>
              <a:t>PPP</a:t>
            </a:r>
            <a:r>
              <a:rPr lang="ru-RU" sz="2400" b="1" dirty="0"/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DAE3C7-A900-5F91-AEBA-2E5EBEADE5CE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MSShafigullin\Desktop\2020\Презентация КФУ\kfu_logo_circle_rus.png">
            <a:extLst>
              <a:ext uri="{FF2B5EF4-FFF2-40B4-BE49-F238E27FC236}">
                <a16:creationId xmlns:a16="http://schemas.microsoft.com/office/drawing/2014/main" id="{C5ADEBAB-9C3A-37E5-77AD-0AF6CC21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F4B9F8-6A81-473C-844D-7E932DD73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155" y="4093287"/>
            <a:ext cx="3714872" cy="993416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131675-E42E-4015-BB14-6CE865B6FCD5}"/>
              </a:ext>
            </a:extLst>
          </p:cNvPr>
          <p:cNvGrpSpPr/>
          <p:nvPr/>
        </p:nvGrpSpPr>
        <p:grpSpPr>
          <a:xfrm>
            <a:off x="5095155" y="2230098"/>
            <a:ext cx="3898280" cy="695499"/>
            <a:chOff x="4922192" y="3316411"/>
            <a:chExt cx="3672418" cy="6072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A5B523F-AD0E-417C-AD06-1AD93F8D25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8" t="62752" r="10178" b="11745"/>
            <a:stretch/>
          </p:blipFill>
          <p:spPr bwMode="auto">
            <a:xfrm>
              <a:off x="4922192" y="3316411"/>
              <a:ext cx="3610248" cy="60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D729127-7F96-4FF5-A775-8DCC3ECB31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t="62752" r="1920" b="11745"/>
            <a:stretch/>
          </p:blipFill>
          <p:spPr bwMode="auto">
            <a:xfrm>
              <a:off x="7668344" y="3316411"/>
              <a:ext cx="926266" cy="60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9DB73F8-7819-4C3E-B80E-303E0340B215}"/>
              </a:ext>
            </a:extLst>
          </p:cNvPr>
          <p:cNvGrpSpPr/>
          <p:nvPr/>
        </p:nvGrpSpPr>
        <p:grpSpPr>
          <a:xfrm>
            <a:off x="137267" y="771551"/>
            <a:ext cx="2542913" cy="2383450"/>
            <a:chOff x="1168591" y="2859781"/>
            <a:chExt cx="2320855" cy="215333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65BC4FD-2BD9-4629-ADB5-ACDC032D7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8591" y="2859782"/>
              <a:ext cx="876356" cy="215333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FC71518-7855-42B8-8698-A1098188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6243" y="2859781"/>
              <a:ext cx="1323203" cy="2153333"/>
            </a:xfrm>
            <a:prstGeom prst="rect">
              <a:avLst/>
            </a:prstGeom>
          </p:spPr>
        </p:pic>
      </p:grpSp>
      <p:grpSp>
        <p:nvGrpSpPr>
          <p:cNvPr id="1024" name="Группа 1023">
            <a:extLst>
              <a:ext uri="{FF2B5EF4-FFF2-40B4-BE49-F238E27FC236}">
                <a16:creationId xmlns:a16="http://schemas.microsoft.com/office/drawing/2014/main" id="{7B8E18BB-AC5D-4909-A264-8AE8734795C7}"/>
              </a:ext>
            </a:extLst>
          </p:cNvPr>
          <p:cNvGrpSpPr/>
          <p:nvPr/>
        </p:nvGrpSpPr>
        <p:grpSpPr>
          <a:xfrm>
            <a:off x="137267" y="3213256"/>
            <a:ext cx="2542913" cy="1911306"/>
            <a:chOff x="356891" y="3213256"/>
            <a:chExt cx="2323289" cy="176006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382D8C7-77B3-4A6C-9985-AF2B7AD5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891" y="3226313"/>
              <a:ext cx="859322" cy="172819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CAE5710-DE09-4150-B7EE-6190B090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6977" y="3213256"/>
              <a:ext cx="1323203" cy="176006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A5B8ED-48DB-463E-A00D-7C1936070192}"/>
              </a:ext>
            </a:extLst>
          </p:cNvPr>
          <p:cNvSpPr txBox="1"/>
          <p:nvPr/>
        </p:nvSpPr>
        <p:spPr>
          <a:xfrm>
            <a:off x="2883832" y="1256673"/>
            <a:ext cx="1391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R1</a:t>
            </a:r>
            <a:r>
              <a:rPr lang="ru-RU" b="1" dirty="0"/>
              <a:t> - </a:t>
            </a:r>
            <a:r>
              <a:rPr lang="en-US" b="1" dirty="0"/>
              <a:t>SVK1</a:t>
            </a:r>
          </a:p>
          <a:p>
            <a:r>
              <a:rPr lang="en-US" dirty="0"/>
              <a:t>Leica GR50</a:t>
            </a:r>
          </a:p>
          <a:p>
            <a:r>
              <a:rPr lang="da-DK" dirty="0"/>
              <a:t>LEIAR20</a:t>
            </a:r>
            <a:endParaRPr lang="ru-RU" dirty="0"/>
          </a:p>
          <a:p>
            <a:r>
              <a:rPr lang="ru-RU" dirty="0"/>
              <a:t>СЧР Ч1-2010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6D044-6BB4-45DE-A389-F5BCFE841D89}"/>
              </a:ext>
            </a:extLst>
          </p:cNvPr>
          <p:cNvSpPr txBox="1"/>
          <p:nvPr/>
        </p:nvSpPr>
        <p:spPr>
          <a:xfrm>
            <a:off x="2882848" y="3337402"/>
            <a:ext cx="1871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R2</a:t>
            </a:r>
            <a:r>
              <a:rPr lang="ru-RU" b="1" dirty="0"/>
              <a:t> - </a:t>
            </a:r>
            <a:r>
              <a:rPr lang="en-US" b="1" dirty="0"/>
              <a:t>SVK2</a:t>
            </a:r>
          </a:p>
          <a:p>
            <a:r>
              <a:rPr lang="en-US" dirty="0"/>
              <a:t>Javad Omega3</a:t>
            </a:r>
          </a:p>
          <a:p>
            <a:pPr>
              <a:tabLst>
                <a:tab pos="801688" algn="l"/>
              </a:tabLst>
            </a:pPr>
            <a:r>
              <a:rPr lang="da-DK" dirty="0"/>
              <a:t>JAVRINGANT_G5T</a:t>
            </a:r>
            <a:endParaRPr lang="ru-RU" dirty="0"/>
          </a:p>
          <a:p>
            <a:pPr>
              <a:tabLst>
                <a:tab pos="801688" algn="l"/>
              </a:tabLst>
            </a:pPr>
            <a:r>
              <a:rPr lang="ru-RU" dirty="0"/>
              <a:t>СЧР Ч1-2010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BD4AD4-B6A5-45FB-8008-B4AF1499B623}"/>
              </a:ext>
            </a:extLst>
          </p:cNvPr>
          <p:cNvSpPr txBox="1"/>
          <p:nvPr/>
        </p:nvSpPr>
        <p:spPr>
          <a:xfrm>
            <a:off x="5008577" y="1171993"/>
            <a:ext cx="4078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S1</a:t>
            </a:r>
            <a:r>
              <a:rPr lang="en-US" dirty="0"/>
              <a:t> - Canadian Spatial Reference System – </a:t>
            </a:r>
          </a:p>
          <a:p>
            <a:r>
              <a:rPr lang="en-US" dirty="0"/>
              <a:t>Precise Point Positioning </a:t>
            </a:r>
            <a:endParaRPr lang="ru-RU" dirty="0"/>
          </a:p>
          <a:p>
            <a:r>
              <a:rPr lang="ru-RU" dirty="0"/>
              <a:t>Решения - </a:t>
            </a:r>
            <a:r>
              <a:rPr lang="da-DK" dirty="0"/>
              <a:t>IGS GPS</a:t>
            </a:r>
            <a:r>
              <a:rPr lang="ru-RU" dirty="0"/>
              <a:t> и </a:t>
            </a:r>
            <a:r>
              <a:rPr lang="en-US" dirty="0"/>
              <a:t>CODE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40BBB1-E2D8-47FE-8ADC-C392ADB735F3}"/>
              </a:ext>
            </a:extLst>
          </p:cNvPr>
          <p:cNvSpPr txBox="1"/>
          <p:nvPr/>
        </p:nvSpPr>
        <p:spPr>
          <a:xfrm>
            <a:off x="5008577" y="3337402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S2</a:t>
            </a:r>
            <a:r>
              <a:rPr lang="en-US" dirty="0"/>
              <a:t> – </a:t>
            </a:r>
            <a:r>
              <a:rPr lang="ru-RU" dirty="0"/>
              <a:t>Роскосмос (СДКМ-КФД-В)</a:t>
            </a:r>
          </a:p>
          <a:p>
            <a:r>
              <a:rPr lang="ru-RU" dirty="0"/>
              <a:t>Орбиты - ИАЦ КВНО и СВО ЭВИ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744E95F-CF5B-4FE2-B71C-26645E287E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3604" y="3369311"/>
            <a:ext cx="909208" cy="5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51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40C3A9-6DA1-4E37-89A0-DD29D5C735A5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28280-20BF-46FB-9739-000D29E6C6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E34C834F-6E18-41D1-BDB8-1CF1DED4674C}"/>
              </a:ext>
            </a:extLst>
          </p:cNvPr>
          <p:cNvSpPr txBox="1">
            <a:spLocks/>
          </p:cNvSpPr>
          <p:nvPr/>
        </p:nvSpPr>
        <p:spPr>
          <a:xfrm>
            <a:off x="1613801" y="13049"/>
            <a:ext cx="6380466" cy="8572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30 секундная кинематика для </a:t>
            </a:r>
            <a:r>
              <a:rPr lang="en-US" sz="2400" b="1" dirty="0"/>
              <a:t>SVK1</a:t>
            </a:r>
            <a:r>
              <a:rPr lang="ru-RU" sz="2400" b="1" dirty="0"/>
              <a:t> 29 июля 2025</a:t>
            </a:r>
            <a:endParaRPr lang="en-US" sz="2400" b="1" dirty="0"/>
          </a:p>
          <a:p>
            <a:r>
              <a:rPr lang="ru-RU" sz="2400" b="1" dirty="0"/>
              <a:t> Обработка </a:t>
            </a:r>
            <a:r>
              <a:rPr lang="da-DK" sz="2400" b="1" dirty="0"/>
              <a:t>CSRS-PPP</a:t>
            </a:r>
            <a:r>
              <a:rPr lang="en-US" sz="2400" b="1" dirty="0"/>
              <a:t> </a:t>
            </a:r>
            <a:r>
              <a:rPr lang="ru-RU" sz="2400" b="1" dirty="0"/>
              <a:t>и </a:t>
            </a:r>
            <a:r>
              <a:rPr lang="da-DK" sz="2400" b="1" dirty="0"/>
              <a:t>WebPPP</a:t>
            </a:r>
            <a:r>
              <a:rPr lang="ru-RU" sz="2400" b="1" dirty="0"/>
              <a:t>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B3FAA8-3FB1-40CD-B24B-0A23F3443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" t="10800" r="50787" b="10800"/>
          <a:stretch/>
        </p:blipFill>
        <p:spPr>
          <a:xfrm>
            <a:off x="1835695" y="844525"/>
            <a:ext cx="5936679" cy="4298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3779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700992-F4BF-47B7-998F-C71FDF3F8CE4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286A9-CAEA-410E-BEC3-C76DA0A9CF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8AB5F-1203-465D-B36C-06FF66554CF3}"/>
              </a:ext>
            </a:extLst>
          </p:cNvPr>
          <p:cNvSpPr txBox="1"/>
          <p:nvPr/>
        </p:nvSpPr>
        <p:spPr>
          <a:xfrm>
            <a:off x="505119" y="267494"/>
            <a:ext cx="8574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+mj-lt"/>
              </a:rPr>
              <a:t>SVK1 – </a:t>
            </a:r>
            <a:r>
              <a:rPr lang="ru-RU" sz="2400" b="1" dirty="0">
                <a:effectLst/>
                <a:latin typeface="+mj-lt"/>
              </a:rPr>
              <a:t>1 секундная кинематика 29 июля 2025</a:t>
            </a:r>
            <a:endParaRPr lang="en-AU" sz="2400" b="1" dirty="0">
              <a:effectLst/>
              <a:latin typeface="+mj-lt"/>
            </a:endParaRPr>
          </a:p>
          <a:p>
            <a:pPr algn="ctr"/>
            <a:r>
              <a:rPr lang="ru-RU" sz="2400" b="1" dirty="0">
                <a:latin typeface="+mj-lt"/>
              </a:rPr>
              <a:t>Смещения по северной и восточной компоненте</a:t>
            </a:r>
            <a:endParaRPr lang="en-AU" sz="2400" b="1" dirty="0">
              <a:latin typeface="+mj-lt"/>
            </a:endParaRPr>
          </a:p>
          <a:p>
            <a:pPr algn="ctr"/>
            <a:r>
              <a:rPr lang="ru-RU" sz="2400" b="1" dirty="0">
                <a:latin typeface="+mj-lt"/>
              </a:rPr>
              <a:t>плюс/минус две сигмы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10D1DA-4B12-4148-A51E-2096990793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5367"/>
          <a:stretch/>
        </p:blipFill>
        <p:spPr>
          <a:xfrm>
            <a:off x="4736430" y="1754438"/>
            <a:ext cx="4407572" cy="33713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C97302-8902-4638-96E7-B17148D95C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313" r="5459"/>
          <a:stretch/>
        </p:blipFill>
        <p:spPr>
          <a:xfrm>
            <a:off x="411567" y="1759127"/>
            <a:ext cx="4324863" cy="33666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FA901B0-3CE4-4E6D-8A59-C04CDF430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09186"/>
              </p:ext>
            </p:extLst>
          </p:nvPr>
        </p:nvGraphicFramePr>
        <p:xfrm>
          <a:off x="1259632" y="3842370"/>
          <a:ext cx="1172214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2214">
                  <a:extLst>
                    <a:ext uri="{9D8B030D-6E8A-4147-A177-3AD203B41FA5}">
                      <a16:colId xmlns:a16="http://schemas.microsoft.com/office/drawing/2014/main" val="729795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Deviation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4559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0.0042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0150509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F62B9826-295F-4958-83BA-30DB53FA1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685021"/>
              </p:ext>
            </p:extLst>
          </p:nvPr>
        </p:nvGraphicFramePr>
        <p:xfrm>
          <a:off x="5580112" y="3816846"/>
          <a:ext cx="1152128" cy="432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58439639"/>
                    </a:ext>
                  </a:extLst>
                </a:gridCol>
              </a:tblGrid>
              <a:tr h="2415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Deviation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1051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0.0047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088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112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700992-F4BF-47B7-998F-C71FDF3F8CE4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286A9-CAEA-410E-BEC3-C76DA0A9CF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8AB5F-1203-465D-B36C-06FF66554CF3}"/>
              </a:ext>
            </a:extLst>
          </p:cNvPr>
          <p:cNvSpPr txBox="1"/>
          <p:nvPr/>
        </p:nvSpPr>
        <p:spPr>
          <a:xfrm>
            <a:off x="788571" y="58106"/>
            <a:ext cx="8574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+mj-lt"/>
              </a:rPr>
              <a:t>SVK1 – </a:t>
            </a:r>
            <a:r>
              <a:rPr lang="ru-RU" sz="2400" b="1" dirty="0">
                <a:effectLst/>
                <a:latin typeface="+mj-lt"/>
              </a:rPr>
              <a:t>1 секундная кинематика 29 июля 2025</a:t>
            </a:r>
            <a:endParaRPr lang="en-AU" sz="2400" b="1" dirty="0">
              <a:effectLst/>
              <a:latin typeface="+mj-lt"/>
            </a:endParaRPr>
          </a:p>
          <a:p>
            <a:pPr algn="ctr"/>
            <a:r>
              <a:rPr lang="en-US" sz="2400" b="1" dirty="0">
                <a:effectLst/>
                <a:latin typeface="+mj-lt"/>
              </a:rPr>
              <a:t>SVK2 – </a:t>
            </a:r>
            <a:r>
              <a:rPr lang="en-AU" sz="2400" b="1" dirty="0">
                <a:latin typeface="+mj-lt"/>
              </a:rPr>
              <a:t>30</a:t>
            </a:r>
            <a:r>
              <a:rPr lang="ru-RU" sz="2400" b="1" dirty="0">
                <a:effectLst/>
                <a:latin typeface="+mj-lt"/>
              </a:rPr>
              <a:t> секундная кинематика</a:t>
            </a:r>
            <a:endParaRPr lang="en-AU" sz="2400" b="1" dirty="0">
              <a:effectLst/>
              <a:latin typeface="+mj-lt"/>
            </a:endParaRPr>
          </a:p>
          <a:p>
            <a:pPr algn="ctr"/>
            <a:r>
              <a:rPr lang="ru-RU" sz="2400" b="1" dirty="0">
                <a:latin typeface="+mj-lt"/>
              </a:rPr>
              <a:t>Смещения по северной и восточной компоненте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1EFDFE-55B5-4450-A201-ABAD8F66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6601" r="5984" b="3800"/>
          <a:stretch/>
        </p:blipFill>
        <p:spPr>
          <a:xfrm>
            <a:off x="883105" y="2180492"/>
            <a:ext cx="4127599" cy="2935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86C9A8-11E3-45FC-9D67-7992D671305B}"/>
              </a:ext>
            </a:extLst>
          </p:cNvPr>
          <p:cNvSpPr txBox="1"/>
          <p:nvPr/>
        </p:nvSpPr>
        <p:spPr>
          <a:xfrm>
            <a:off x="2483768" y="1409343"/>
            <a:ext cx="151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SVK1</a:t>
            </a:r>
          </a:p>
          <a:p>
            <a:r>
              <a:rPr lang="en-US" dirty="0"/>
              <a:t>Leica GR50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D1642D-B528-45CC-8021-706A7A97E29E}"/>
              </a:ext>
            </a:extLst>
          </p:cNvPr>
          <p:cNvSpPr txBox="1"/>
          <p:nvPr/>
        </p:nvSpPr>
        <p:spPr>
          <a:xfrm>
            <a:off x="6254564" y="1403527"/>
            <a:ext cx="1728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SVK2</a:t>
            </a:r>
          </a:p>
          <a:p>
            <a:r>
              <a:rPr lang="en-US" dirty="0"/>
              <a:t>Javad Omega3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5D9160-8CBA-40C6-848D-974B1D580B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6601" r="8004" b="2401"/>
          <a:stretch/>
        </p:blipFill>
        <p:spPr>
          <a:xfrm>
            <a:off x="5090088" y="2195979"/>
            <a:ext cx="4000479" cy="2921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76B6810C-B2A3-4C85-9CD1-044E15056850}"/>
              </a:ext>
            </a:extLst>
          </p:cNvPr>
          <p:cNvSpPr/>
          <p:nvPr/>
        </p:nvSpPr>
        <p:spPr>
          <a:xfrm>
            <a:off x="7164288" y="3219822"/>
            <a:ext cx="432048" cy="648072"/>
          </a:xfrm>
          <a:prstGeom prst="ellipse">
            <a:avLst/>
          </a:prstGeom>
          <a:solidFill>
            <a:srgbClr val="FF0000">
              <a:alpha val="7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06C8833-2D17-4199-8026-DA042BE2EE3B}"/>
              </a:ext>
            </a:extLst>
          </p:cNvPr>
          <p:cNvSpPr/>
          <p:nvPr/>
        </p:nvSpPr>
        <p:spPr>
          <a:xfrm>
            <a:off x="7090328" y="3931057"/>
            <a:ext cx="579967" cy="368885"/>
          </a:xfrm>
          <a:prstGeom prst="ellipse">
            <a:avLst/>
          </a:prstGeom>
          <a:solidFill>
            <a:srgbClr val="FF0000">
              <a:alpha val="7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B72DC2D-0918-4E7D-B127-25FB9A076B12}"/>
              </a:ext>
            </a:extLst>
          </p:cNvPr>
          <p:cNvSpPr/>
          <p:nvPr/>
        </p:nvSpPr>
        <p:spPr>
          <a:xfrm rot="1979466">
            <a:off x="6355193" y="3522198"/>
            <a:ext cx="764764" cy="510095"/>
          </a:xfrm>
          <a:prstGeom prst="ellipse">
            <a:avLst/>
          </a:prstGeom>
          <a:solidFill>
            <a:srgbClr val="1B0BB5">
              <a:alpha val="7000"/>
            </a:srgb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9052E4C-BBCE-4BA7-8F73-789F48CF257B}"/>
              </a:ext>
            </a:extLst>
          </p:cNvPr>
          <p:cNvSpPr/>
          <p:nvPr/>
        </p:nvSpPr>
        <p:spPr>
          <a:xfrm rot="1551399">
            <a:off x="6769084" y="2668652"/>
            <a:ext cx="417273" cy="927865"/>
          </a:xfrm>
          <a:prstGeom prst="ellipse">
            <a:avLst/>
          </a:prstGeom>
          <a:solidFill>
            <a:srgbClr val="BA0698">
              <a:alpha val="8000"/>
            </a:srgbClr>
          </a:solidFill>
          <a:ln>
            <a:solidFill>
              <a:srgbClr val="BA0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75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82868-D642-4F6E-9989-74A4CA824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12" y="-92546"/>
            <a:ext cx="8306831" cy="1152128"/>
          </a:xfrm>
        </p:spPr>
        <p:txBody>
          <a:bodyPr>
            <a:normAutofit/>
          </a:bodyPr>
          <a:lstStyle/>
          <a:p>
            <a:r>
              <a:rPr lang="da-DK" sz="1800" b="0" i="0" dirty="0">
                <a:solidFill>
                  <a:srgbClr val="222222"/>
                </a:solidFill>
                <a:effectLst/>
                <a:latin typeface="Merriweather Sans" pitchFamily="2" charset="0"/>
                <a:hlinkClick r:id="rId3"/>
              </a:rPr>
              <a:t>Cecere, G., De Martino, P., Riccardi, U. </a:t>
            </a:r>
            <a:r>
              <a:rPr lang="da-DK" sz="1800" b="0" i="1" dirty="0">
                <a:solidFill>
                  <a:srgbClr val="222222"/>
                </a:solidFill>
                <a:effectLst/>
                <a:latin typeface="Merriweather Sans" pitchFamily="2" charset="0"/>
                <a:hlinkClick r:id="rId3"/>
              </a:rPr>
              <a:t>et al.</a:t>
            </a:r>
            <a:r>
              <a:rPr lang="da-DK" sz="1800" b="0" i="0" dirty="0">
                <a:solidFill>
                  <a:srgbClr val="222222"/>
                </a:solidFill>
                <a:effectLst/>
                <a:latin typeface="Merriweather Sans" pitchFamily="2" charset="0"/>
                <a:hlinkClick r:id="rId3"/>
              </a:rPr>
              <a:t> Evaluation of Trimble Centerpoint RTX correction service for real-time GNSS monitoring: a field-based comparison with RTK positioning. </a:t>
            </a:r>
            <a:r>
              <a:rPr lang="da-DK" sz="1800" b="0" i="1" dirty="0">
                <a:solidFill>
                  <a:srgbClr val="222222"/>
                </a:solidFill>
                <a:effectLst/>
                <a:latin typeface="Merriweather Sans" pitchFamily="2" charset="0"/>
                <a:hlinkClick r:id="rId3"/>
              </a:rPr>
              <a:t>Discov Appl Sci</a:t>
            </a:r>
            <a:r>
              <a:rPr lang="da-DK" sz="1800" b="0" i="0" dirty="0">
                <a:solidFill>
                  <a:srgbClr val="222222"/>
                </a:solidFill>
                <a:effectLst/>
                <a:latin typeface="Merriweather Sans" pitchFamily="2" charset="0"/>
                <a:hlinkClick r:id="rId3"/>
              </a:rPr>
              <a:t> </a:t>
            </a:r>
            <a:r>
              <a:rPr lang="da-DK" sz="1800" b="1" i="0" dirty="0">
                <a:solidFill>
                  <a:srgbClr val="222222"/>
                </a:solidFill>
                <a:effectLst/>
                <a:latin typeface="Merriweather Sans" pitchFamily="2" charset="0"/>
                <a:hlinkClick r:id="rId3"/>
              </a:rPr>
              <a:t>7</a:t>
            </a:r>
            <a:r>
              <a:rPr lang="da-DK" sz="1800" b="0" i="0" dirty="0">
                <a:solidFill>
                  <a:srgbClr val="222222"/>
                </a:solidFill>
                <a:effectLst/>
                <a:latin typeface="Merriweather Sans" pitchFamily="2" charset="0"/>
                <a:hlinkClick r:id="rId3"/>
              </a:rPr>
              <a:t>, 1331 (2025)</a:t>
            </a:r>
            <a:endParaRPr lang="ru-RU" sz="1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FB093C-A168-4FDC-9FC2-94AD8CA4E0E7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137141-D790-412B-B285-792C1F88BC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2D151A-5124-4182-B410-F0A0716040DF}"/>
              </a:ext>
            </a:extLst>
          </p:cNvPr>
          <p:cNvSpPr txBox="1"/>
          <p:nvPr/>
        </p:nvSpPr>
        <p:spPr>
          <a:xfrm>
            <a:off x="1115614" y="987574"/>
            <a:ext cx="74676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Merriweather Sans" pitchFamily="2" charset="0"/>
              </a:rPr>
              <a:t>Real-time geodetic monitoring is crucial for applications such as earthquake and landslide early warning systems, yet traditional methods often face limitations due to infrastructure dependencies.</a:t>
            </a:r>
            <a:endParaRPr lang="ru-RU" sz="1400" dirty="0"/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C76EB47F-E74A-421A-84BD-84AA526F8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71411"/>
            <a:ext cx="3110633" cy="3298091"/>
          </a:xfrm>
          <a:prstGeom prst="rect">
            <a:avLst/>
          </a:prstGeom>
          <a:ln w="12700">
            <a:solidFill>
              <a:srgbClr val="4F81BD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7EE79B4A-5D59-43AE-B920-ED5445710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87333"/>
            <a:ext cx="4752528" cy="3272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571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orld map satellite 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5566"/>
            <a:ext cx="6858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249" y="-47164"/>
            <a:ext cx="8326693" cy="613173"/>
          </a:xfrm>
        </p:spPr>
        <p:txBody>
          <a:bodyPr/>
          <a:lstStyle/>
          <a:p>
            <a:r>
              <a:rPr lang="ru-RU" sz="2400" b="1" dirty="0">
                <a:ea typeface="Open Sans" panose="020B0606030504020204" pitchFamily="34" charset="0"/>
              </a:rPr>
              <a:t>Глобальная сеть ГНСС станций </a:t>
            </a:r>
            <a:r>
              <a:rPr lang="en-AU" sz="2400" b="1" dirty="0">
                <a:ea typeface="Open Sans" panose="020B0606030504020204" pitchFamily="34" charset="0"/>
              </a:rPr>
              <a:t>Trimble </a:t>
            </a:r>
            <a:r>
              <a:rPr lang="ru-RU" sz="2400" b="1" dirty="0">
                <a:ea typeface="Open Sans" panose="020B0606030504020204" pitchFamily="34" charset="0"/>
              </a:rPr>
              <a:t>(более 100)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82787" y="458005"/>
            <a:ext cx="7023970" cy="435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ea typeface="Open Sans" panose="020B0606030504020204" pitchFamily="34" charset="0"/>
              </a:rPr>
              <a:t>В центре обработки – точные орбиты и часы ИСЗ</a:t>
            </a:r>
            <a:endParaRPr lang="en-US" dirty="0">
              <a:ea typeface="Open Sans" panose="020B0606030504020204" pitchFamily="34" charset="0"/>
            </a:endParaRPr>
          </a:p>
          <a:p>
            <a:endParaRPr lang="ru-RU" dirty="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232396" y="2165897"/>
            <a:ext cx="52388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1380869" y="1445836"/>
            <a:ext cx="53579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1888386" y="1655871"/>
            <a:ext cx="52388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1869601" y="1742300"/>
            <a:ext cx="52388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1904879" y="1872565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587723" y="1812327"/>
            <a:ext cx="52388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2722309" y="1757559"/>
            <a:ext cx="5357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2894069" y="1696132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2639715" y="2035679"/>
            <a:ext cx="5357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2457989" y="1792792"/>
            <a:ext cx="53579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3204026" y="1691809"/>
            <a:ext cx="52388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2913604" y="2233588"/>
            <a:ext cx="52388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2504909" y="2586234"/>
            <a:ext cx="52388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2805962" y="2480974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19" name="Oval 23"/>
          <p:cNvSpPr>
            <a:spLocks noChangeArrowheads="1"/>
          </p:cNvSpPr>
          <p:nvPr/>
        </p:nvSpPr>
        <p:spPr bwMode="auto">
          <a:xfrm>
            <a:off x="2720192" y="2572916"/>
            <a:ext cx="52388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 flipH="1">
            <a:off x="3227884" y="3110815"/>
            <a:ext cx="55959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1" name="Oval 27"/>
          <p:cNvSpPr>
            <a:spLocks noChangeArrowheads="1"/>
          </p:cNvSpPr>
          <p:nvPr/>
        </p:nvSpPr>
        <p:spPr bwMode="auto">
          <a:xfrm flipH="1">
            <a:off x="3030991" y="2878642"/>
            <a:ext cx="5596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 flipH="1">
            <a:off x="2871402" y="3172727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3" name="Oval 30"/>
          <p:cNvSpPr>
            <a:spLocks noChangeArrowheads="1"/>
          </p:cNvSpPr>
          <p:nvPr/>
        </p:nvSpPr>
        <p:spPr bwMode="auto">
          <a:xfrm flipH="1">
            <a:off x="3114775" y="3254440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4" name="Oval 31"/>
          <p:cNvSpPr>
            <a:spLocks noChangeArrowheads="1"/>
          </p:cNvSpPr>
          <p:nvPr/>
        </p:nvSpPr>
        <p:spPr bwMode="auto">
          <a:xfrm flipH="1">
            <a:off x="4758808" y="3050092"/>
            <a:ext cx="5596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5" name="Oval 32"/>
          <p:cNvSpPr>
            <a:spLocks noChangeArrowheads="1"/>
          </p:cNvSpPr>
          <p:nvPr/>
        </p:nvSpPr>
        <p:spPr bwMode="auto">
          <a:xfrm flipH="1">
            <a:off x="4822616" y="3117473"/>
            <a:ext cx="55960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 flipH="1">
            <a:off x="4657825" y="2956033"/>
            <a:ext cx="5715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7" name="Oval 34"/>
          <p:cNvSpPr>
            <a:spLocks noChangeArrowheads="1"/>
          </p:cNvSpPr>
          <p:nvPr/>
        </p:nvSpPr>
        <p:spPr bwMode="auto">
          <a:xfrm flipH="1">
            <a:off x="4938813" y="2630992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8" name="Oval 35"/>
          <p:cNvSpPr>
            <a:spLocks noChangeArrowheads="1"/>
          </p:cNvSpPr>
          <p:nvPr/>
        </p:nvSpPr>
        <p:spPr bwMode="auto">
          <a:xfrm flipH="1">
            <a:off x="3705325" y="1818986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29" name="Oval 37"/>
          <p:cNvSpPr>
            <a:spLocks noChangeArrowheads="1"/>
          </p:cNvSpPr>
          <p:nvPr/>
        </p:nvSpPr>
        <p:spPr bwMode="auto">
          <a:xfrm flipH="1">
            <a:off x="4042272" y="1818986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0" name="Oval 39"/>
          <p:cNvSpPr>
            <a:spLocks noChangeArrowheads="1"/>
          </p:cNvSpPr>
          <p:nvPr/>
        </p:nvSpPr>
        <p:spPr bwMode="auto">
          <a:xfrm flipH="1">
            <a:off x="4154191" y="1818986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1" name="Oval 42"/>
          <p:cNvSpPr>
            <a:spLocks noChangeArrowheads="1"/>
          </p:cNvSpPr>
          <p:nvPr/>
        </p:nvSpPr>
        <p:spPr bwMode="auto">
          <a:xfrm flipH="1">
            <a:off x="4210150" y="1601102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2" name="Oval 43"/>
          <p:cNvSpPr>
            <a:spLocks noChangeArrowheads="1"/>
          </p:cNvSpPr>
          <p:nvPr/>
        </p:nvSpPr>
        <p:spPr bwMode="auto">
          <a:xfrm flipH="1">
            <a:off x="4154191" y="1492755"/>
            <a:ext cx="5596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3" name="Oval 44"/>
          <p:cNvSpPr>
            <a:spLocks noChangeArrowheads="1"/>
          </p:cNvSpPr>
          <p:nvPr/>
        </p:nvSpPr>
        <p:spPr bwMode="auto">
          <a:xfrm flipH="1">
            <a:off x="4378028" y="1601102"/>
            <a:ext cx="5596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4" name="Oval 45"/>
          <p:cNvSpPr>
            <a:spLocks noChangeArrowheads="1"/>
          </p:cNvSpPr>
          <p:nvPr/>
        </p:nvSpPr>
        <p:spPr bwMode="auto">
          <a:xfrm flipH="1">
            <a:off x="4447305" y="1662529"/>
            <a:ext cx="55959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5" name="Oval 49"/>
          <p:cNvSpPr>
            <a:spLocks noChangeArrowheads="1"/>
          </p:cNvSpPr>
          <p:nvPr/>
        </p:nvSpPr>
        <p:spPr bwMode="auto">
          <a:xfrm flipH="1">
            <a:off x="4988113" y="2144027"/>
            <a:ext cx="55960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6" name="Oval 54"/>
          <p:cNvSpPr>
            <a:spLocks noChangeArrowheads="1"/>
          </p:cNvSpPr>
          <p:nvPr/>
        </p:nvSpPr>
        <p:spPr bwMode="auto">
          <a:xfrm flipH="1">
            <a:off x="4714975" y="1330829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7" name="Oval 56"/>
          <p:cNvSpPr>
            <a:spLocks noChangeArrowheads="1"/>
          </p:cNvSpPr>
          <p:nvPr/>
        </p:nvSpPr>
        <p:spPr bwMode="auto">
          <a:xfrm flipH="1">
            <a:off x="3817244" y="1384408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8" name="Oval 59"/>
          <p:cNvSpPr>
            <a:spLocks noChangeArrowheads="1"/>
          </p:cNvSpPr>
          <p:nvPr/>
        </p:nvSpPr>
        <p:spPr bwMode="auto">
          <a:xfrm flipH="1">
            <a:off x="6989244" y="3268948"/>
            <a:ext cx="55959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39" name="Oval 60"/>
          <p:cNvSpPr>
            <a:spLocks noChangeArrowheads="1"/>
          </p:cNvSpPr>
          <p:nvPr/>
        </p:nvSpPr>
        <p:spPr bwMode="auto">
          <a:xfrm flipH="1">
            <a:off x="7135250" y="3096702"/>
            <a:ext cx="5596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0" name="Oval 61"/>
          <p:cNvSpPr>
            <a:spLocks noChangeArrowheads="1"/>
          </p:cNvSpPr>
          <p:nvPr/>
        </p:nvSpPr>
        <p:spPr bwMode="auto">
          <a:xfrm flipH="1">
            <a:off x="7628434" y="2898618"/>
            <a:ext cx="5715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1" name="Oval 62"/>
          <p:cNvSpPr>
            <a:spLocks noChangeArrowheads="1"/>
          </p:cNvSpPr>
          <p:nvPr/>
        </p:nvSpPr>
        <p:spPr bwMode="auto">
          <a:xfrm flipH="1">
            <a:off x="7517706" y="3355817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2" name="Oval 65"/>
          <p:cNvSpPr>
            <a:spLocks noChangeArrowheads="1"/>
          </p:cNvSpPr>
          <p:nvPr/>
        </p:nvSpPr>
        <p:spPr bwMode="auto">
          <a:xfrm flipH="1">
            <a:off x="6198934" y="2529304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3" name="Oval 66"/>
          <p:cNvSpPr>
            <a:spLocks noChangeArrowheads="1"/>
          </p:cNvSpPr>
          <p:nvPr/>
        </p:nvSpPr>
        <p:spPr bwMode="auto">
          <a:xfrm flipH="1">
            <a:off x="6142534" y="2329499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4" name="Oval 67"/>
          <p:cNvSpPr>
            <a:spLocks noChangeArrowheads="1"/>
          </p:cNvSpPr>
          <p:nvPr/>
        </p:nvSpPr>
        <p:spPr bwMode="auto">
          <a:xfrm flipH="1">
            <a:off x="6537116" y="2129034"/>
            <a:ext cx="5596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5" name="Oval 69"/>
          <p:cNvSpPr>
            <a:spLocks noChangeArrowheads="1"/>
          </p:cNvSpPr>
          <p:nvPr/>
        </p:nvSpPr>
        <p:spPr bwMode="auto">
          <a:xfrm flipH="1">
            <a:off x="6894304" y="1899199"/>
            <a:ext cx="55959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6" name="Oval 70"/>
          <p:cNvSpPr>
            <a:spLocks noChangeArrowheads="1"/>
          </p:cNvSpPr>
          <p:nvPr/>
        </p:nvSpPr>
        <p:spPr bwMode="auto">
          <a:xfrm flipH="1">
            <a:off x="5792711" y="1611596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8" name="Oval 74"/>
          <p:cNvSpPr>
            <a:spLocks noChangeArrowheads="1"/>
          </p:cNvSpPr>
          <p:nvPr/>
        </p:nvSpPr>
        <p:spPr bwMode="auto">
          <a:xfrm flipH="1">
            <a:off x="3176046" y="4032137"/>
            <a:ext cx="55960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49" name="Oval 12"/>
          <p:cNvSpPr>
            <a:spLocks noChangeArrowheads="1"/>
          </p:cNvSpPr>
          <p:nvPr/>
        </p:nvSpPr>
        <p:spPr bwMode="auto">
          <a:xfrm>
            <a:off x="2089646" y="1621342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0" name="Oval 12"/>
          <p:cNvSpPr>
            <a:spLocks noChangeArrowheads="1"/>
          </p:cNvSpPr>
          <p:nvPr/>
        </p:nvSpPr>
        <p:spPr bwMode="auto">
          <a:xfrm>
            <a:off x="2098201" y="1570851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1" name="Oval 12"/>
          <p:cNvSpPr>
            <a:spLocks noChangeArrowheads="1"/>
          </p:cNvSpPr>
          <p:nvPr/>
        </p:nvSpPr>
        <p:spPr bwMode="auto">
          <a:xfrm>
            <a:off x="1930633" y="1507042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2" name="Oval 9"/>
          <p:cNvSpPr>
            <a:spLocks noChangeArrowheads="1"/>
          </p:cNvSpPr>
          <p:nvPr/>
        </p:nvSpPr>
        <p:spPr bwMode="auto">
          <a:xfrm>
            <a:off x="2388713" y="1634659"/>
            <a:ext cx="52388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auto">
          <a:xfrm>
            <a:off x="2762129" y="1863259"/>
            <a:ext cx="52388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4" name="Oval 9"/>
          <p:cNvSpPr>
            <a:spLocks noChangeArrowheads="1"/>
          </p:cNvSpPr>
          <p:nvPr/>
        </p:nvSpPr>
        <p:spPr bwMode="auto">
          <a:xfrm>
            <a:off x="2254438" y="1833539"/>
            <a:ext cx="52388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3017363" y="1735642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6" name="Oval 15"/>
          <p:cNvSpPr>
            <a:spLocks noChangeArrowheads="1"/>
          </p:cNvSpPr>
          <p:nvPr/>
        </p:nvSpPr>
        <p:spPr bwMode="auto">
          <a:xfrm>
            <a:off x="2966872" y="1715667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383871" y="2881024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8" name="Oval 15"/>
          <p:cNvSpPr>
            <a:spLocks noChangeArrowheads="1"/>
          </p:cNvSpPr>
          <p:nvPr/>
        </p:nvSpPr>
        <p:spPr bwMode="auto">
          <a:xfrm>
            <a:off x="2162009" y="3063409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59" name="Oval 15"/>
          <p:cNvSpPr>
            <a:spLocks noChangeArrowheads="1"/>
          </p:cNvSpPr>
          <p:nvPr/>
        </p:nvSpPr>
        <p:spPr bwMode="auto">
          <a:xfrm>
            <a:off x="2362079" y="2186184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0" name="Oval 15"/>
          <p:cNvSpPr>
            <a:spLocks noChangeArrowheads="1"/>
          </p:cNvSpPr>
          <p:nvPr/>
        </p:nvSpPr>
        <p:spPr bwMode="auto">
          <a:xfrm>
            <a:off x="2333459" y="2206159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2867785" y="2172867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2" name="Oval 15"/>
          <p:cNvSpPr>
            <a:spLocks noChangeArrowheads="1"/>
          </p:cNvSpPr>
          <p:nvPr/>
        </p:nvSpPr>
        <p:spPr bwMode="auto">
          <a:xfrm>
            <a:off x="3225988" y="2471934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3" name="Oval 15"/>
          <p:cNvSpPr>
            <a:spLocks noChangeArrowheads="1"/>
          </p:cNvSpPr>
          <p:nvPr/>
        </p:nvSpPr>
        <p:spPr bwMode="auto">
          <a:xfrm>
            <a:off x="3918446" y="1348909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4" name="Oval 15"/>
          <p:cNvSpPr>
            <a:spLocks noChangeArrowheads="1"/>
          </p:cNvSpPr>
          <p:nvPr/>
        </p:nvSpPr>
        <p:spPr bwMode="auto">
          <a:xfrm>
            <a:off x="3775526" y="2252374"/>
            <a:ext cx="52388" cy="5476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 flipH="1">
            <a:off x="6429475" y="3167963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6" name="Oval 64"/>
          <p:cNvSpPr>
            <a:spLocks noChangeArrowheads="1"/>
          </p:cNvSpPr>
          <p:nvPr/>
        </p:nvSpPr>
        <p:spPr bwMode="auto">
          <a:xfrm flipH="1">
            <a:off x="6448260" y="2939363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7" name="Oval 64"/>
          <p:cNvSpPr>
            <a:spLocks noChangeArrowheads="1"/>
          </p:cNvSpPr>
          <p:nvPr/>
        </p:nvSpPr>
        <p:spPr bwMode="auto">
          <a:xfrm flipH="1">
            <a:off x="6728542" y="2786744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8" name="Oval 70"/>
          <p:cNvSpPr>
            <a:spLocks noChangeArrowheads="1"/>
          </p:cNvSpPr>
          <p:nvPr/>
        </p:nvSpPr>
        <p:spPr bwMode="auto">
          <a:xfrm flipH="1">
            <a:off x="6263493" y="1651858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69" name="Oval 70"/>
          <p:cNvSpPr>
            <a:spLocks noChangeArrowheads="1"/>
          </p:cNvSpPr>
          <p:nvPr/>
        </p:nvSpPr>
        <p:spPr bwMode="auto">
          <a:xfrm flipH="1">
            <a:off x="5636034" y="1768934"/>
            <a:ext cx="55959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0" name="Oval 32"/>
          <p:cNvSpPr>
            <a:spLocks noChangeArrowheads="1"/>
          </p:cNvSpPr>
          <p:nvPr/>
        </p:nvSpPr>
        <p:spPr bwMode="auto">
          <a:xfrm flipH="1">
            <a:off x="5323649" y="2959650"/>
            <a:ext cx="55960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1" name="Oval 32"/>
          <p:cNvSpPr>
            <a:spLocks noChangeArrowheads="1"/>
          </p:cNvSpPr>
          <p:nvPr/>
        </p:nvSpPr>
        <p:spPr bwMode="auto">
          <a:xfrm flipH="1">
            <a:off x="4465209" y="2713851"/>
            <a:ext cx="55960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2" name="Oval 49"/>
          <p:cNvSpPr>
            <a:spLocks noChangeArrowheads="1"/>
          </p:cNvSpPr>
          <p:nvPr/>
        </p:nvSpPr>
        <p:spPr bwMode="auto">
          <a:xfrm flipH="1">
            <a:off x="5184301" y="2085201"/>
            <a:ext cx="55960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3" name="Oval 49"/>
          <p:cNvSpPr>
            <a:spLocks noChangeArrowheads="1"/>
          </p:cNvSpPr>
          <p:nvPr/>
        </p:nvSpPr>
        <p:spPr bwMode="auto">
          <a:xfrm flipH="1">
            <a:off x="5076660" y="1900434"/>
            <a:ext cx="55960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4" name="Oval 39"/>
          <p:cNvSpPr>
            <a:spLocks noChangeArrowheads="1"/>
          </p:cNvSpPr>
          <p:nvPr/>
        </p:nvSpPr>
        <p:spPr bwMode="auto">
          <a:xfrm flipH="1">
            <a:off x="4237799" y="2451647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5" name="Oval 39"/>
          <p:cNvSpPr>
            <a:spLocks noChangeArrowheads="1"/>
          </p:cNvSpPr>
          <p:nvPr/>
        </p:nvSpPr>
        <p:spPr bwMode="auto">
          <a:xfrm flipH="1">
            <a:off x="4237799" y="2324030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6" name="Oval 39"/>
          <p:cNvSpPr>
            <a:spLocks noChangeArrowheads="1"/>
          </p:cNvSpPr>
          <p:nvPr/>
        </p:nvSpPr>
        <p:spPr bwMode="auto">
          <a:xfrm flipH="1">
            <a:off x="4027984" y="2034709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7" name="Oval 39"/>
          <p:cNvSpPr>
            <a:spLocks noChangeArrowheads="1"/>
          </p:cNvSpPr>
          <p:nvPr/>
        </p:nvSpPr>
        <p:spPr bwMode="auto">
          <a:xfrm flipH="1">
            <a:off x="4479716" y="1876576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8" name="Oval 39"/>
          <p:cNvSpPr>
            <a:spLocks noChangeArrowheads="1"/>
          </p:cNvSpPr>
          <p:nvPr/>
        </p:nvSpPr>
        <p:spPr bwMode="auto">
          <a:xfrm flipH="1">
            <a:off x="4543525" y="1503955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79" name="Oval 39"/>
          <p:cNvSpPr>
            <a:spLocks noChangeArrowheads="1"/>
          </p:cNvSpPr>
          <p:nvPr/>
        </p:nvSpPr>
        <p:spPr bwMode="auto">
          <a:xfrm flipH="1">
            <a:off x="4567382" y="1642112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0" name="Oval 39"/>
          <p:cNvSpPr>
            <a:spLocks noChangeArrowheads="1"/>
          </p:cNvSpPr>
          <p:nvPr/>
        </p:nvSpPr>
        <p:spPr bwMode="auto">
          <a:xfrm flipH="1">
            <a:off x="4657825" y="1876576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1" name="Oval 39"/>
          <p:cNvSpPr>
            <a:spLocks noChangeArrowheads="1"/>
          </p:cNvSpPr>
          <p:nvPr/>
        </p:nvSpPr>
        <p:spPr bwMode="auto">
          <a:xfrm flipH="1">
            <a:off x="4651166" y="1829966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2" name="Oval 39"/>
          <p:cNvSpPr>
            <a:spLocks noChangeArrowheads="1"/>
          </p:cNvSpPr>
          <p:nvPr/>
        </p:nvSpPr>
        <p:spPr bwMode="auto">
          <a:xfrm flipH="1">
            <a:off x="4772125" y="1262038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3" name="Oval 39"/>
          <p:cNvSpPr>
            <a:spLocks noChangeArrowheads="1"/>
          </p:cNvSpPr>
          <p:nvPr/>
        </p:nvSpPr>
        <p:spPr bwMode="auto">
          <a:xfrm flipH="1">
            <a:off x="4676610" y="1487066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4" name="Oval 39"/>
          <p:cNvSpPr>
            <a:spLocks noChangeArrowheads="1"/>
          </p:cNvSpPr>
          <p:nvPr/>
        </p:nvSpPr>
        <p:spPr bwMode="auto">
          <a:xfrm flipH="1">
            <a:off x="4757617" y="1399400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5" name="Oval 39"/>
          <p:cNvSpPr>
            <a:spLocks noChangeArrowheads="1"/>
          </p:cNvSpPr>
          <p:nvPr/>
        </p:nvSpPr>
        <p:spPr bwMode="auto">
          <a:xfrm flipH="1">
            <a:off x="4809299" y="1628000"/>
            <a:ext cx="55960" cy="53579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CB561572-A2AE-423D-8F3B-DBAAA77FC65D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3AC10672-BD1F-40CA-8466-230E86925F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88" name="Oval 32">
            <a:extLst>
              <a:ext uri="{FF2B5EF4-FFF2-40B4-BE49-F238E27FC236}">
                <a16:creationId xmlns:a16="http://schemas.microsoft.com/office/drawing/2014/main" id="{330B40EE-22B0-4415-821A-093B37BF2FA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48020" y="1607870"/>
            <a:ext cx="55960" cy="5357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Frutiger LT CYR 55 Roman" pitchFamily="2" charset="0"/>
            </a:endParaRPr>
          </a:p>
        </p:txBody>
      </p:sp>
      <p:grpSp>
        <p:nvGrpSpPr>
          <p:cNvPr id="89" name="Uplink">
            <a:extLst>
              <a:ext uri="{FF2B5EF4-FFF2-40B4-BE49-F238E27FC236}">
                <a16:creationId xmlns:a16="http://schemas.microsoft.com/office/drawing/2014/main" id="{4BB92101-FB11-4935-912E-01D8B8794D19}"/>
              </a:ext>
            </a:extLst>
          </p:cNvPr>
          <p:cNvGrpSpPr/>
          <p:nvPr/>
        </p:nvGrpSpPr>
        <p:grpSpPr>
          <a:xfrm>
            <a:off x="6448260" y="2767428"/>
            <a:ext cx="379435" cy="454113"/>
            <a:chOff x="2300279" y="1909155"/>
            <a:chExt cx="2687766" cy="3415404"/>
          </a:xfrm>
        </p:grpSpPr>
        <p:sp>
          <p:nvSpPr>
            <p:cNvPr id="90" name="AutoShape 3">
              <a:extLst>
                <a:ext uri="{FF2B5EF4-FFF2-40B4-BE49-F238E27FC236}">
                  <a16:creationId xmlns:a16="http://schemas.microsoft.com/office/drawing/2014/main" id="{C27A676A-16DD-4EC5-B3F7-48470F941F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00279" y="1909155"/>
              <a:ext cx="2687766" cy="341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DA886141-8346-4320-958F-933F71A95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047" y="4615064"/>
              <a:ext cx="1776688" cy="664960"/>
            </a:xfrm>
            <a:custGeom>
              <a:avLst/>
              <a:gdLst>
                <a:gd name="T0" fmla="*/ 1055 w 1055"/>
                <a:gd name="T1" fmla="*/ 287 h 433"/>
                <a:gd name="T2" fmla="*/ 1052 w 1055"/>
                <a:gd name="T3" fmla="*/ 283 h 433"/>
                <a:gd name="T4" fmla="*/ 900 w 1055"/>
                <a:gd name="T5" fmla="*/ 4 h 433"/>
                <a:gd name="T6" fmla="*/ 897 w 1055"/>
                <a:gd name="T7" fmla="*/ 0 h 433"/>
                <a:gd name="T8" fmla="*/ 892 w 1055"/>
                <a:gd name="T9" fmla="*/ 0 h 433"/>
                <a:gd name="T10" fmla="*/ 409 w 1055"/>
                <a:gd name="T11" fmla="*/ 0 h 433"/>
                <a:gd name="T12" fmla="*/ 408 w 1055"/>
                <a:gd name="T13" fmla="*/ 0 h 433"/>
                <a:gd name="T14" fmla="*/ 407 w 1055"/>
                <a:gd name="T15" fmla="*/ 0 h 433"/>
                <a:gd name="T16" fmla="*/ 97 w 1055"/>
                <a:gd name="T17" fmla="*/ 76 h 433"/>
                <a:gd name="T18" fmla="*/ 89 w 1055"/>
                <a:gd name="T19" fmla="*/ 76 h 433"/>
                <a:gd name="T20" fmla="*/ 83 w 1055"/>
                <a:gd name="T21" fmla="*/ 76 h 433"/>
                <a:gd name="T22" fmla="*/ 82 w 1055"/>
                <a:gd name="T23" fmla="*/ 81 h 433"/>
                <a:gd name="T24" fmla="*/ 2 w 1055"/>
                <a:gd name="T25" fmla="*/ 423 h 433"/>
                <a:gd name="T26" fmla="*/ 0 w 1055"/>
                <a:gd name="T27" fmla="*/ 432 h 433"/>
                <a:gd name="T28" fmla="*/ 9 w 1055"/>
                <a:gd name="T29" fmla="*/ 432 h 433"/>
                <a:gd name="T30" fmla="*/ 910 w 1055"/>
                <a:gd name="T31" fmla="*/ 432 h 433"/>
                <a:gd name="T32" fmla="*/ 912 w 1055"/>
                <a:gd name="T33" fmla="*/ 433 h 433"/>
                <a:gd name="T34" fmla="*/ 913 w 1055"/>
                <a:gd name="T35" fmla="*/ 432 h 433"/>
                <a:gd name="T36" fmla="*/ 922 w 1055"/>
                <a:gd name="T37" fmla="*/ 432 h 433"/>
                <a:gd name="T38" fmla="*/ 919 w 1055"/>
                <a:gd name="T39" fmla="*/ 425 h 433"/>
                <a:gd name="T40" fmla="*/ 1051 w 1055"/>
                <a:gd name="T41" fmla="*/ 291 h 433"/>
                <a:gd name="T42" fmla="*/ 1055 w 1055"/>
                <a:gd name="T43" fmla="*/ 287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5" h="433">
                  <a:moveTo>
                    <a:pt x="1055" y="287"/>
                  </a:moveTo>
                  <a:lnTo>
                    <a:pt x="1052" y="283"/>
                  </a:lnTo>
                  <a:lnTo>
                    <a:pt x="900" y="4"/>
                  </a:lnTo>
                  <a:lnTo>
                    <a:pt x="897" y="0"/>
                  </a:lnTo>
                  <a:lnTo>
                    <a:pt x="892" y="0"/>
                  </a:lnTo>
                  <a:lnTo>
                    <a:pt x="409" y="0"/>
                  </a:lnTo>
                  <a:lnTo>
                    <a:pt x="408" y="0"/>
                  </a:lnTo>
                  <a:lnTo>
                    <a:pt x="407" y="0"/>
                  </a:lnTo>
                  <a:lnTo>
                    <a:pt x="97" y="76"/>
                  </a:lnTo>
                  <a:lnTo>
                    <a:pt x="89" y="76"/>
                  </a:lnTo>
                  <a:lnTo>
                    <a:pt x="83" y="76"/>
                  </a:lnTo>
                  <a:lnTo>
                    <a:pt x="82" y="81"/>
                  </a:lnTo>
                  <a:lnTo>
                    <a:pt x="2" y="423"/>
                  </a:lnTo>
                  <a:lnTo>
                    <a:pt x="0" y="432"/>
                  </a:lnTo>
                  <a:lnTo>
                    <a:pt x="9" y="432"/>
                  </a:lnTo>
                  <a:lnTo>
                    <a:pt x="910" y="432"/>
                  </a:lnTo>
                  <a:lnTo>
                    <a:pt x="912" y="433"/>
                  </a:lnTo>
                  <a:lnTo>
                    <a:pt x="913" y="432"/>
                  </a:lnTo>
                  <a:lnTo>
                    <a:pt x="922" y="432"/>
                  </a:lnTo>
                  <a:lnTo>
                    <a:pt x="919" y="425"/>
                  </a:lnTo>
                  <a:lnTo>
                    <a:pt x="1051" y="291"/>
                  </a:lnTo>
                  <a:lnTo>
                    <a:pt x="1055" y="2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8">
              <a:extLst>
                <a:ext uri="{FF2B5EF4-FFF2-40B4-BE49-F238E27FC236}">
                  <a16:creationId xmlns:a16="http://schemas.microsoft.com/office/drawing/2014/main" id="{F9FFA21C-DA9F-449D-A0E8-CF576C853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179" y="2583329"/>
              <a:ext cx="1812053" cy="1392883"/>
            </a:xfrm>
            <a:custGeom>
              <a:avLst/>
              <a:gdLst>
                <a:gd name="T0" fmla="*/ 838 w 1076"/>
                <a:gd name="T1" fmla="*/ 732 h 907"/>
                <a:gd name="T2" fmla="*/ 889 w 1076"/>
                <a:gd name="T3" fmla="*/ 685 h 907"/>
                <a:gd name="T4" fmla="*/ 936 w 1076"/>
                <a:gd name="T5" fmla="*/ 636 h 907"/>
                <a:gd name="T6" fmla="*/ 976 w 1076"/>
                <a:gd name="T7" fmla="*/ 584 h 907"/>
                <a:gd name="T8" fmla="*/ 1009 w 1076"/>
                <a:gd name="T9" fmla="*/ 529 h 907"/>
                <a:gd name="T10" fmla="*/ 1036 w 1076"/>
                <a:gd name="T11" fmla="*/ 472 h 907"/>
                <a:gd name="T12" fmla="*/ 1057 w 1076"/>
                <a:gd name="T13" fmla="*/ 414 h 907"/>
                <a:gd name="T14" fmla="*/ 1070 w 1076"/>
                <a:gd name="T15" fmla="*/ 356 h 907"/>
                <a:gd name="T16" fmla="*/ 1076 w 1076"/>
                <a:gd name="T17" fmla="*/ 289 h 907"/>
                <a:gd name="T18" fmla="*/ 1071 w 1076"/>
                <a:gd name="T19" fmla="*/ 215 h 907"/>
                <a:gd name="T20" fmla="*/ 1052 w 1076"/>
                <a:gd name="T21" fmla="*/ 146 h 907"/>
                <a:gd name="T22" fmla="*/ 1022 w 1076"/>
                <a:gd name="T23" fmla="*/ 82 h 907"/>
                <a:gd name="T24" fmla="*/ 998 w 1076"/>
                <a:gd name="T25" fmla="*/ 44 h 907"/>
                <a:gd name="T26" fmla="*/ 991 w 1076"/>
                <a:gd name="T27" fmla="*/ 29 h 907"/>
                <a:gd name="T28" fmla="*/ 969 w 1076"/>
                <a:gd name="T29" fmla="*/ 10 h 907"/>
                <a:gd name="T30" fmla="*/ 915 w 1076"/>
                <a:gd name="T31" fmla="*/ 0 h 907"/>
                <a:gd name="T32" fmla="*/ 846 w 1076"/>
                <a:gd name="T33" fmla="*/ 13 h 907"/>
                <a:gd name="T34" fmla="*/ 765 w 1076"/>
                <a:gd name="T35" fmla="*/ 42 h 907"/>
                <a:gd name="T36" fmla="*/ 677 w 1076"/>
                <a:gd name="T37" fmla="*/ 85 h 907"/>
                <a:gd name="T38" fmla="*/ 589 w 1076"/>
                <a:gd name="T39" fmla="*/ 136 h 907"/>
                <a:gd name="T40" fmla="*/ 503 w 1076"/>
                <a:gd name="T41" fmla="*/ 190 h 907"/>
                <a:gd name="T42" fmla="*/ 428 w 1076"/>
                <a:gd name="T43" fmla="*/ 243 h 907"/>
                <a:gd name="T44" fmla="*/ 353 w 1076"/>
                <a:gd name="T45" fmla="*/ 301 h 907"/>
                <a:gd name="T46" fmla="*/ 274 w 1076"/>
                <a:gd name="T47" fmla="*/ 364 h 907"/>
                <a:gd name="T48" fmla="*/ 205 w 1076"/>
                <a:gd name="T49" fmla="*/ 427 h 907"/>
                <a:gd name="T50" fmla="*/ 144 w 1076"/>
                <a:gd name="T51" fmla="*/ 488 h 907"/>
                <a:gd name="T52" fmla="*/ 92 w 1076"/>
                <a:gd name="T53" fmla="*/ 546 h 907"/>
                <a:gd name="T54" fmla="*/ 51 w 1076"/>
                <a:gd name="T55" fmla="*/ 599 h 907"/>
                <a:gd name="T56" fmla="*/ 20 w 1076"/>
                <a:gd name="T57" fmla="*/ 648 h 907"/>
                <a:gd name="T58" fmla="*/ 3 w 1076"/>
                <a:gd name="T59" fmla="*/ 690 h 907"/>
                <a:gd name="T60" fmla="*/ 0 w 1076"/>
                <a:gd name="T61" fmla="*/ 728 h 907"/>
                <a:gd name="T62" fmla="*/ 10 w 1076"/>
                <a:gd name="T63" fmla="*/ 755 h 907"/>
                <a:gd name="T64" fmla="*/ 17 w 1076"/>
                <a:gd name="T65" fmla="*/ 764 h 907"/>
                <a:gd name="T66" fmla="*/ 19 w 1076"/>
                <a:gd name="T67" fmla="*/ 767 h 907"/>
                <a:gd name="T68" fmla="*/ 21 w 1076"/>
                <a:gd name="T69" fmla="*/ 769 h 907"/>
                <a:gd name="T70" fmla="*/ 56 w 1076"/>
                <a:gd name="T71" fmla="*/ 802 h 907"/>
                <a:gd name="T72" fmla="*/ 94 w 1076"/>
                <a:gd name="T73" fmla="*/ 830 h 907"/>
                <a:gd name="T74" fmla="*/ 135 w 1076"/>
                <a:gd name="T75" fmla="*/ 855 h 907"/>
                <a:gd name="T76" fmla="*/ 179 w 1076"/>
                <a:gd name="T77" fmla="*/ 875 h 907"/>
                <a:gd name="T78" fmla="*/ 227 w 1076"/>
                <a:gd name="T79" fmla="*/ 890 h 907"/>
                <a:gd name="T80" fmla="*/ 276 w 1076"/>
                <a:gd name="T81" fmla="*/ 900 h 907"/>
                <a:gd name="T82" fmla="*/ 327 w 1076"/>
                <a:gd name="T83" fmla="*/ 906 h 907"/>
                <a:gd name="T84" fmla="*/ 380 w 1076"/>
                <a:gd name="T85" fmla="*/ 907 h 907"/>
                <a:gd name="T86" fmla="*/ 434 w 1076"/>
                <a:gd name="T87" fmla="*/ 904 h 907"/>
                <a:gd name="T88" fmla="*/ 489 w 1076"/>
                <a:gd name="T89" fmla="*/ 896 h 907"/>
                <a:gd name="T90" fmla="*/ 544 w 1076"/>
                <a:gd name="T91" fmla="*/ 883 h 907"/>
                <a:gd name="T92" fmla="*/ 600 w 1076"/>
                <a:gd name="T93" fmla="*/ 867 h 907"/>
                <a:gd name="T94" fmla="*/ 654 w 1076"/>
                <a:gd name="T95" fmla="*/ 845 h 907"/>
                <a:gd name="T96" fmla="*/ 708 w 1076"/>
                <a:gd name="T97" fmla="*/ 820 h 907"/>
                <a:gd name="T98" fmla="*/ 759 w 1076"/>
                <a:gd name="T99" fmla="*/ 788 h 907"/>
                <a:gd name="T100" fmla="*/ 810 w 1076"/>
                <a:gd name="T101" fmla="*/ 754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6" h="907">
                  <a:moveTo>
                    <a:pt x="810" y="754"/>
                  </a:moveTo>
                  <a:lnTo>
                    <a:pt x="838" y="732"/>
                  </a:lnTo>
                  <a:lnTo>
                    <a:pt x="864" y="709"/>
                  </a:lnTo>
                  <a:lnTo>
                    <a:pt x="889" y="685"/>
                  </a:lnTo>
                  <a:lnTo>
                    <a:pt x="913" y="661"/>
                  </a:lnTo>
                  <a:lnTo>
                    <a:pt x="936" y="636"/>
                  </a:lnTo>
                  <a:lnTo>
                    <a:pt x="956" y="610"/>
                  </a:lnTo>
                  <a:lnTo>
                    <a:pt x="976" y="584"/>
                  </a:lnTo>
                  <a:lnTo>
                    <a:pt x="993" y="556"/>
                  </a:lnTo>
                  <a:lnTo>
                    <a:pt x="1009" y="529"/>
                  </a:lnTo>
                  <a:lnTo>
                    <a:pt x="1023" y="501"/>
                  </a:lnTo>
                  <a:lnTo>
                    <a:pt x="1036" y="472"/>
                  </a:lnTo>
                  <a:lnTo>
                    <a:pt x="1047" y="443"/>
                  </a:lnTo>
                  <a:lnTo>
                    <a:pt x="1057" y="414"/>
                  </a:lnTo>
                  <a:lnTo>
                    <a:pt x="1064" y="385"/>
                  </a:lnTo>
                  <a:lnTo>
                    <a:pt x="1070" y="356"/>
                  </a:lnTo>
                  <a:lnTo>
                    <a:pt x="1074" y="326"/>
                  </a:lnTo>
                  <a:lnTo>
                    <a:pt x="1076" y="289"/>
                  </a:lnTo>
                  <a:lnTo>
                    <a:pt x="1075" y="251"/>
                  </a:lnTo>
                  <a:lnTo>
                    <a:pt x="1071" y="215"/>
                  </a:lnTo>
                  <a:lnTo>
                    <a:pt x="1063" y="179"/>
                  </a:lnTo>
                  <a:lnTo>
                    <a:pt x="1052" y="146"/>
                  </a:lnTo>
                  <a:lnTo>
                    <a:pt x="1038" y="113"/>
                  </a:lnTo>
                  <a:lnTo>
                    <a:pt x="1022" y="82"/>
                  </a:lnTo>
                  <a:lnTo>
                    <a:pt x="1002" y="53"/>
                  </a:lnTo>
                  <a:lnTo>
                    <a:pt x="998" y="44"/>
                  </a:lnTo>
                  <a:lnTo>
                    <a:pt x="995" y="36"/>
                  </a:lnTo>
                  <a:lnTo>
                    <a:pt x="991" y="29"/>
                  </a:lnTo>
                  <a:lnTo>
                    <a:pt x="987" y="25"/>
                  </a:lnTo>
                  <a:lnTo>
                    <a:pt x="969" y="10"/>
                  </a:lnTo>
                  <a:lnTo>
                    <a:pt x="944" y="2"/>
                  </a:lnTo>
                  <a:lnTo>
                    <a:pt x="915" y="0"/>
                  </a:lnTo>
                  <a:lnTo>
                    <a:pt x="883" y="4"/>
                  </a:lnTo>
                  <a:lnTo>
                    <a:pt x="846" y="13"/>
                  </a:lnTo>
                  <a:lnTo>
                    <a:pt x="806" y="26"/>
                  </a:lnTo>
                  <a:lnTo>
                    <a:pt x="765" y="42"/>
                  </a:lnTo>
                  <a:lnTo>
                    <a:pt x="722" y="63"/>
                  </a:lnTo>
                  <a:lnTo>
                    <a:pt x="677" y="85"/>
                  </a:lnTo>
                  <a:lnTo>
                    <a:pt x="633" y="110"/>
                  </a:lnTo>
                  <a:lnTo>
                    <a:pt x="589" y="136"/>
                  </a:lnTo>
                  <a:lnTo>
                    <a:pt x="546" y="163"/>
                  </a:lnTo>
                  <a:lnTo>
                    <a:pt x="503" y="190"/>
                  </a:lnTo>
                  <a:lnTo>
                    <a:pt x="464" y="217"/>
                  </a:lnTo>
                  <a:lnTo>
                    <a:pt x="428" y="243"/>
                  </a:lnTo>
                  <a:lnTo>
                    <a:pt x="394" y="268"/>
                  </a:lnTo>
                  <a:lnTo>
                    <a:pt x="353" y="301"/>
                  </a:lnTo>
                  <a:lnTo>
                    <a:pt x="313" y="332"/>
                  </a:lnTo>
                  <a:lnTo>
                    <a:pt x="274" y="364"/>
                  </a:lnTo>
                  <a:lnTo>
                    <a:pt x="239" y="396"/>
                  </a:lnTo>
                  <a:lnTo>
                    <a:pt x="205" y="427"/>
                  </a:lnTo>
                  <a:lnTo>
                    <a:pt x="173" y="458"/>
                  </a:lnTo>
                  <a:lnTo>
                    <a:pt x="144" y="488"/>
                  </a:lnTo>
                  <a:lnTo>
                    <a:pt x="117" y="517"/>
                  </a:lnTo>
                  <a:lnTo>
                    <a:pt x="92" y="546"/>
                  </a:lnTo>
                  <a:lnTo>
                    <a:pt x="69" y="573"/>
                  </a:lnTo>
                  <a:lnTo>
                    <a:pt x="51" y="599"/>
                  </a:lnTo>
                  <a:lnTo>
                    <a:pt x="33" y="624"/>
                  </a:lnTo>
                  <a:lnTo>
                    <a:pt x="20" y="648"/>
                  </a:lnTo>
                  <a:lnTo>
                    <a:pt x="11" y="669"/>
                  </a:lnTo>
                  <a:lnTo>
                    <a:pt x="3" y="690"/>
                  </a:lnTo>
                  <a:lnTo>
                    <a:pt x="0" y="708"/>
                  </a:lnTo>
                  <a:lnTo>
                    <a:pt x="0" y="728"/>
                  </a:lnTo>
                  <a:lnTo>
                    <a:pt x="4" y="743"/>
                  </a:lnTo>
                  <a:lnTo>
                    <a:pt x="10" y="755"/>
                  </a:lnTo>
                  <a:lnTo>
                    <a:pt x="16" y="763"/>
                  </a:lnTo>
                  <a:lnTo>
                    <a:pt x="17" y="764"/>
                  </a:lnTo>
                  <a:lnTo>
                    <a:pt x="18" y="765"/>
                  </a:lnTo>
                  <a:lnTo>
                    <a:pt x="19" y="767"/>
                  </a:lnTo>
                  <a:lnTo>
                    <a:pt x="20" y="768"/>
                  </a:lnTo>
                  <a:lnTo>
                    <a:pt x="21" y="769"/>
                  </a:lnTo>
                  <a:lnTo>
                    <a:pt x="38" y="786"/>
                  </a:lnTo>
                  <a:lnTo>
                    <a:pt x="56" y="802"/>
                  </a:lnTo>
                  <a:lnTo>
                    <a:pt x="74" y="817"/>
                  </a:lnTo>
                  <a:lnTo>
                    <a:pt x="94" y="830"/>
                  </a:lnTo>
                  <a:lnTo>
                    <a:pt x="113" y="843"/>
                  </a:lnTo>
                  <a:lnTo>
                    <a:pt x="135" y="855"/>
                  </a:lnTo>
                  <a:lnTo>
                    <a:pt x="157" y="865"/>
                  </a:lnTo>
                  <a:lnTo>
                    <a:pt x="179" y="875"/>
                  </a:lnTo>
                  <a:lnTo>
                    <a:pt x="203" y="882"/>
                  </a:lnTo>
                  <a:lnTo>
                    <a:pt x="227" y="890"/>
                  </a:lnTo>
                  <a:lnTo>
                    <a:pt x="252" y="895"/>
                  </a:lnTo>
                  <a:lnTo>
                    <a:pt x="276" y="900"/>
                  </a:lnTo>
                  <a:lnTo>
                    <a:pt x="301" y="904"/>
                  </a:lnTo>
                  <a:lnTo>
                    <a:pt x="327" y="906"/>
                  </a:lnTo>
                  <a:lnTo>
                    <a:pt x="354" y="907"/>
                  </a:lnTo>
                  <a:lnTo>
                    <a:pt x="380" y="907"/>
                  </a:lnTo>
                  <a:lnTo>
                    <a:pt x="407" y="906"/>
                  </a:lnTo>
                  <a:lnTo>
                    <a:pt x="434" y="904"/>
                  </a:lnTo>
                  <a:lnTo>
                    <a:pt x="462" y="901"/>
                  </a:lnTo>
                  <a:lnTo>
                    <a:pt x="489" y="896"/>
                  </a:lnTo>
                  <a:lnTo>
                    <a:pt x="516" y="890"/>
                  </a:lnTo>
                  <a:lnTo>
                    <a:pt x="544" y="883"/>
                  </a:lnTo>
                  <a:lnTo>
                    <a:pt x="571" y="876"/>
                  </a:lnTo>
                  <a:lnTo>
                    <a:pt x="600" y="867"/>
                  </a:lnTo>
                  <a:lnTo>
                    <a:pt x="627" y="856"/>
                  </a:lnTo>
                  <a:lnTo>
                    <a:pt x="654" y="845"/>
                  </a:lnTo>
                  <a:lnTo>
                    <a:pt x="681" y="832"/>
                  </a:lnTo>
                  <a:lnTo>
                    <a:pt x="708" y="820"/>
                  </a:lnTo>
                  <a:lnTo>
                    <a:pt x="734" y="804"/>
                  </a:lnTo>
                  <a:lnTo>
                    <a:pt x="759" y="788"/>
                  </a:lnTo>
                  <a:lnTo>
                    <a:pt x="785" y="772"/>
                  </a:lnTo>
                  <a:lnTo>
                    <a:pt x="810" y="7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E314458B-DD8B-4D58-A66C-4D4BCD7CD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512" y="4811634"/>
              <a:ext cx="1318623" cy="386997"/>
            </a:xfrm>
            <a:custGeom>
              <a:avLst/>
              <a:gdLst>
                <a:gd name="T0" fmla="*/ 60 w 783"/>
                <a:gd name="T1" fmla="*/ 0 h 252"/>
                <a:gd name="T2" fmla="*/ 696 w 783"/>
                <a:gd name="T3" fmla="*/ 0 h 252"/>
                <a:gd name="T4" fmla="*/ 783 w 783"/>
                <a:gd name="T5" fmla="*/ 252 h 252"/>
                <a:gd name="T6" fmla="*/ 0 w 783"/>
                <a:gd name="T7" fmla="*/ 252 h 252"/>
                <a:gd name="T8" fmla="*/ 60 w 783"/>
                <a:gd name="T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252">
                  <a:moveTo>
                    <a:pt x="60" y="0"/>
                  </a:moveTo>
                  <a:lnTo>
                    <a:pt x="696" y="0"/>
                  </a:lnTo>
                  <a:lnTo>
                    <a:pt x="783" y="252"/>
                  </a:lnTo>
                  <a:lnTo>
                    <a:pt x="0" y="2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4A7AFA2B-9CA9-4973-9959-3593BA322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742" y="4694921"/>
              <a:ext cx="1180529" cy="497568"/>
            </a:xfrm>
            <a:custGeom>
              <a:avLst/>
              <a:gdLst>
                <a:gd name="T0" fmla="*/ 605 w 701"/>
                <a:gd name="T1" fmla="*/ 324 h 324"/>
                <a:gd name="T2" fmla="*/ 505 w 701"/>
                <a:gd name="T3" fmla="*/ 32 h 324"/>
                <a:gd name="T4" fmla="*/ 0 w 701"/>
                <a:gd name="T5" fmla="*/ 32 h 324"/>
                <a:gd name="T6" fmla="*/ 125 w 701"/>
                <a:gd name="T7" fmla="*/ 0 h 324"/>
                <a:gd name="T8" fmla="*/ 577 w 701"/>
                <a:gd name="T9" fmla="*/ 0 h 324"/>
                <a:gd name="T10" fmla="*/ 701 w 701"/>
                <a:gd name="T11" fmla="*/ 226 h 324"/>
                <a:gd name="T12" fmla="*/ 605 w 701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324">
                  <a:moveTo>
                    <a:pt x="605" y="324"/>
                  </a:moveTo>
                  <a:lnTo>
                    <a:pt x="505" y="32"/>
                  </a:lnTo>
                  <a:lnTo>
                    <a:pt x="0" y="32"/>
                  </a:lnTo>
                  <a:lnTo>
                    <a:pt x="125" y="0"/>
                  </a:lnTo>
                  <a:lnTo>
                    <a:pt x="577" y="0"/>
                  </a:lnTo>
                  <a:lnTo>
                    <a:pt x="701" y="226"/>
                  </a:lnTo>
                  <a:lnTo>
                    <a:pt x="605" y="3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10E99FE8-D608-48AB-AAA6-C259FBAE2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435" y="2663186"/>
              <a:ext cx="1512289" cy="1051957"/>
            </a:xfrm>
            <a:custGeom>
              <a:avLst/>
              <a:gdLst>
                <a:gd name="T0" fmla="*/ 423 w 898"/>
                <a:gd name="T1" fmla="*/ 222 h 685"/>
                <a:gd name="T2" fmla="*/ 520 w 898"/>
                <a:gd name="T3" fmla="*/ 156 h 685"/>
                <a:gd name="T4" fmla="*/ 608 w 898"/>
                <a:gd name="T5" fmla="*/ 103 h 685"/>
                <a:gd name="T6" fmla="*/ 688 w 898"/>
                <a:gd name="T7" fmla="*/ 59 h 685"/>
                <a:gd name="T8" fmla="*/ 758 w 898"/>
                <a:gd name="T9" fmla="*/ 29 h 685"/>
                <a:gd name="T10" fmla="*/ 816 w 898"/>
                <a:gd name="T11" fmla="*/ 9 h 685"/>
                <a:gd name="T12" fmla="*/ 859 w 898"/>
                <a:gd name="T13" fmla="*/ 0 h 685"/>
                <a:gd name="T14" fmla="*/ 888 w 898"/>
                <a:gd name="T15" fmla="*/ 2 h 685"/>
                <a:gd name="T16" fmla="*/ 896 w 898"/>
                <a:gd name="T17" fmla="*/ 9 h 685"/>
                <a:gd name="T18" fmla="*/ 896 w 898"/>
                <a:gd name="T19" fmla="*/ 10 h 685"/>
                <a:gd name="T20" fmla="*/ 892 w 898"/>
                <a:gd name="T21" fmla="*/ 14 h 685"/>
                <a:gd name="T22" fmla="*/ 896 w 898"/>
                <a:gd name="T23" fmla="*/ 18 h 685"/>
                <a:gd name="T24" fmla="*/ 898 w 898"/>
                <a:gd name="T25" fmla="*/ 21 h 685"/>
                <a:gd name="T26" fmla="*/ 898 w 898"/>
                <a:gd name="T27" fmla="*/ 21 h 685"/>
                <a:gd name="T28" fmla="*/ 898 w 898"/>
                <a:gd name="T29" fmla="*/ 23 h 685"/>
                <a:gd name="T30" fmla="*/ 889 w 898"/>
                <a:gd name="T31" fmla="*/ 51 h 685"/>
                <a:gd name="T32" fmla="*/ 870 w 898"/>
                <a:gd name="T33" fmla="*/ 87 h 685"/>
                <a:gd name="T34" fmla="*/ 838 w 898"/>
                <a:gd name="T35" fmla="*/ 132 h 685"/>
                <a:gd name="T36" fmla="*/ 796 w 898"/>
                <a:gd name="T37" fmla="*/ 181 h 685"/>
                <a:gd name="T38" fmla="*/ 743 w 898"/>
                <a:gd name="T39" fmla="*/ 238 h 685"/>
                <a:gd name="T40" fmla="*/ 681 w 898"/>
                <a:gd name="T41" fmla="*/ 297 h 685"/>
                <a:gd name="T42" fmla="*/ 607 w 898"/>
                <a:gd name="T43" fmla="*/ 361 h 685"/>
                <a:gd name="T44" fmla="*/ 524 w 898"/>
                <a:gd name="T45" fmla="*/ 426 h 685"/>
                <a:gd name="T46" fmla="*/ 428 w 898"/>
                <a:gd name="T47" fmla="*/ 496 h 685"/>
                <a:gd name="T48" fmla="*/ 337 w 898"/>
                <a:gd name="T49" fmla="*/ 555 h 685"/>
                <a:gd name="T50" fmla="*/ 254 w 898"/>
                <a:gd name="T51" fmla="*/ 602 h 685"/>
                <a:gd name="T52" fmla="*/ 180 w 898"/>
                <a:gd name="T53" fmla="*/ 639 h 685"/>
                <a:gd name="T54" fmla="*/ 118 w 898"/>
                <a:gd name="T55" fmla="*/ 665 h 685"/>
                <a:gd name="T56" fmla="*/ 66 w 898"/>
                <a:gd name="T57" fmla="*/ 680 h 685"/>
                <a:gd name="T58" fmla="*/ 28 w 898"/>
                <a:gd name="T59" fmla="*/ 685 h 685"/>
                <a:gd name="T60" fmla="*/ 5 w 898"/>
                <a:gd name="T61" fmla="*/ 680 h 685"/>
                <a:gd name="T62" fmla="*/ 5 w 898"/>
                <a:gd name="T63" fmla="*/ 680 h 685"/>
                <a:gd name="T64" fmla="*/ 5 w 898"/>
                <a:gd name="T65" fmla="*/ 679 h 685"/>
                <a:gd name="T66" fmla="*/ 4 w 898"/>
                <a:gd name="T67" fmla="*/ 679 h 685"/>
                <a:gd name="T68" fmla="*/ 3 w 898"/>
                <a:gd name="T69" fmla="*/ 678 h 685"/>
                <a:gd name="T70" fmla="*/ 1 w 898"/>
                <a:gd name="T71" fmla="*/ 675 h 685"/>
                <a:gd name="T72" fmla="*/ 0 w 898"/>
                <a:gd name="T73" fmla="*/ 667 h 685"/>
                <a:gd name="T74" fmla="*/ 2 w 898"/>
                <a:gd name="T75" fmla="*/ 649 h 685"/>
                <a:gd name="T76" fmla="*/ 17 w 898"/>
                <a:gd name="T77" fmla="*/ 616 h 685"/>
                <a:gd name="T78" fmla="*/ 42 w 898"/>
                <a:gd name="T79" fmla="*/ 575 h 685"/>
                <a:gd name="T80" fmla="*/ 79 w 898"/>
                <a:gd name="T81" fmla="*/ 527 h 685"/>
                <a:gd name="T82" fmla="*/ 126 w 898"/>
                <a:gd name="T83" fmla="*/ 474 h 685"/>
                <a:gd name="T84" fmla="*/ 185 w 898"/>
                <a:gd name="T85" fmla="*/ 417 h 685"/>
                <a:gd name="T86" fmla="*/ 253 w 898"/>
                <a:gd name="T87" fmla="*/ 356 h 685"/>
                <a:gd name="T88" fmla="*/ 330 w 898"/>
                <a:gd name="T89" fmla="*/ 29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8" h="685">
                  <a:moveTo>
                    <a:pt x="374" y="258"/>
                  </a:moveTo>
                  <a:lnTo>
                    <a:pt x="423" y="222"/>
                  </a:lnTo>
                  <a:lnTo>
                    <a:pt x="473" y="187"/>
                  </a:lnTo>
                  <a:lnTo>
                    <a:pt x="520" y="156"/>
                  </a:lnTo>
                  <a:lnTo>
                    <a:pt x="565" y="127"/>
                  </a:lnTo>
                  <a:lnTo>
                    <a:pt x="608" y="103"/>
                  </a:lnTo>
                  <a:lnTo>
                    <a:pt x="649" y="80"/>
                  </a:lnTo>
                  <a:lnTo>
                    <a:pt x="688" y="59"/>
                  </a:lnTo>
                  <a:lnTo>
                    <a:pt x="725" y="43"/>
                  </a:lnTo>
                  <a:lnTo>
                    <a:pt x="758" y="29"/>
                  </a:lnTo>
                  <a:lnTo>
                    <a:pt x="789" y="17"/>
                  </a:lnTo>
                  <a:lnTo>
                    <a:pt x="816" y="9"/>
                  </a:lnTo>
                  <a:lnTo>
                    <a:pt x="839" y="3"/>
                  </a:lnTo>
                  <a:lnTo>
                    <a:pt x="859" y="0"/>
                  </a:lnTo>
                  <a:lnTo>
                    <a:pt x="875" y="0"/>
                  </a:lnTo>
                  <a:lnTo>
                    <a:pt x="888" y="2"/>
                  </a:lnTo>
                  <a:lnTo>
                    <a:pt x="896" y="7"/>
                  </a:lnTo>
                  <a:lnTo>
                    <a:pt x="896" y="9"/>
                  </a:lnTo>
                  <a:lnTo>
                    <a:pt x="896" y="9"/>
                  </a:lnTo>
                  <a:lnTo>
                    <a:pt x="896" y="10"/>
                  </a:lnTo>
                  <a:lnTo>
                    <a:pt x="897" y="11"/>
                  </a:lnTo>
                  <a:lnTo>
                    <a:pt x="892" y="14"/>
                  </a:lnTo>
                  <a:lnTo>
                    <a:pt x="893" y="16"/>
                  </a:lnTo>
                  <a:lnTo>
                    <a:pt x="896" y="18"/>
                  </a:lnTo>
                  <a:lnTo>
                    <a:pt x="897" y="19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8" y="23"/>
                  </a:lnTo>
                  <a:lnTo>
                    <a:pt x="898" y="23"/>
                  </a:lnTo>
                  <a:lnTo>
                    <a:pt x="896" y="36"/>
                  </a:lnTo>
                  <a:lnTo>
                    <a:pt x="889" y="51"/>
                  </a:lnTo>
                  <a:lnTo>
                    <a:pt x="880" y="68"/>
                  </a:lnTo>
                  <a:lnTo>
                    <a:pt x="870" y="87"/>
                  </a:lnTo>
                  <a:lnTo>
                    <a:pt x="856" y="109"/>
                  </a:lnTo>
                  <a:lnTo>
                    <a:pt x="838" y="132"/>
                  </a:lnTo>
                  <a:lnTo>
                    <a:pt x="819" y="157"/>
                  </a:lnTo>
                  <a:lnTo>
                    <a:pt x="796" y="181"/>
                  </a:lnTo>
                  <a:lnTo>
                    <a:pt x="771" y="210"/>
                  </a:lnTo>
                  <a:lnTo>
                    <a:pt x="743" y="238"/>
                  </a:lnTo>
                  <a:lnTo>
                    <a:pt x="713" y="267"/>
                  </a:lnTo>
                  <a:lnTo>
                    <a:pt x="681" y="297"/>
                  </a:lnTo>
                  <a:lnTo>
                    <a:pt x="645" y="329"/>
                  </a:lnTo>
                  <a:lnTo>
                    <a:pt x="607" y="361"/>
                  </a:lnTo>
                  <a:lnTo>
                    <a:pt x="567" y="393"/>
                  </a:lnTo>
                  <a:lnTo>
                    <a:pt x="524" y="426"/>
                  </a:lnTo>
                  <a:lnTo>
                    <a:pt x="475" y="463"/>
                  </a:lnTo>
                  <a:lnTo>
                    <a:pt x="428" y="496"/>
                  </a:lnTo>
                  <a:lnTo>
                    <a:pt x="381" y="526"/>
                  </a:lnTo>
                  <a:lnTo>
                    <a:pt x="337" y="555"/>
                  </a:lnTo>
                  <a:lnTo>
                    <a:pt x="295" y="579"/>
                  </a:lnTo>
                  <a:lnTo>
                    <a:pt x="254" y="602"/>
                  </a:lnTo>
                  <a:lnTo>
                    <a:pt x="216" y="622"/>
                  </a:lnTo>
                  <a:lnTo>
                    <a:pt x="180" y="639"/>
                  </a:lnTo>
                  <a:lnTo>
                    <a:pt x="147" y="653"/>
                  </a:lnTo>
                  <a:lnTo>
                    <a:pt x="118" y="665"/>
                  </a:lnTo>
                  <a:lnTo>
                    <a:pt x="89" y="673"/>
                  </a:lnTo>
                  <a:lnTo>
                    <a:pt x="66" y="680"/>
                  </a:lnTo>
                  <a:lnTo>
                    <a:pt x="45" y="684"/>
                  </a:lnTo>
                  <a:lnTo>
                    <a:pt x="28" y="685"/>
                  </a:lnTo>
                  <a:lnTo>
                    <a:pt x="15" y="684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79"/>
                  </a:lnTo>
                  <a:lnTo>
                    <a:pt x="5" y="679"/>
                  </a:lnTo>
                  <a:lnTo>
                    <a:pt x="4" y="679"/>
                  </a:lnTo>
                  <a:lnTo>
                    <a:pt x="4" y="678"/>
                  </a:lnTo>
                  <a:lnTo>
                    <a:pt x="3" y="678"/>
                  </a:lnTo>
                  <a:lnTo>
                    <a:pt x="2" y="677"/>
                  </a:lnTo>
                  <a:lnTo>
                    <a:pt x="1" y="675"/>
                  </a:lnTo>
                  <a:lnTo>
                    <a:pt x="0" y="670"/>
                  </a:lnTo>
                  <a:lnTo>
                    <a:pt x="0" y="667"/>
                  </a:lnTo>
                  <a:lnTo>
                    <a:pt x="0" y="662"/>
                  </a:lnTo>
                  <a:lnTo>
                    <a:pt x="2" y="649"/>
                  </a:lnTo>
                  <a:lnTo>
                    <a:pt x="8" y="633"/>
                  </a:lnTo>
                  <a:lnTo>
                    <a:pt x="17" y="616"/>
                  </a:lnTo>
                  <a:lnTo>
                    <a:pt x="28" y="597"/>
                  </a:lnTo>
                  <a:lnTo>
                    <a:pt x="42" y="575"/>
                  </a:lnTo>
                  <a:lnTo>
                    <a:pt x="59" y="552"/>
                  </a:lnTo>
                  <a:lnTo>
                    <a:pt x="79" y="527"/>
                  </a:lnTo>
                  <a:lnTo>
                    <a:pt x="101" y="502"/>
                  </a:lnTo>
                  <a:lnTo>
                    <a:pt x="126" y="474"/>
                  </a:lnTo>
                  <a:lnTo>
                    <a:pt x="154" y="446"/>
                  </a:lnTo>
                  <a:lnTo>
                    <a:pt x="185" y="417"/>
                  </a:lnTo>
                  <a:lnTo>
                    <a:pt x="217" y="387"/>
                  </a:lnTo>
                  <a:lnTo>
                    <a:pt x="253" y="356"/>
                  </a:lnTo>
                  <a:lnTo>
                    <a:pt x="290" y="323"/>
                  </a:lnTo>
                  <a:lnTo>
                    <a:pt x="330" y="291"/>
                  </a:lnTo>
                  <a:lnTo>
                    <a:pt x="374" y="2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F211C556-7B78-4B4F-A68A-B773A117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435" y="2663186"/>
              <a:ext cx="1512289" cy="1050421"/>
            </a:xfrm>
            <a:custGeom>
              <a:avLst/>
              <a:gdLst>
                <a:gd name="T0" fmla="*/ 444 w 898"/>
                <a:gd name="T1" fmla="*/ 272 h 684"/>
                <a:gd name="T2" fmla="*/ 525 w 898"/>
                <a:gd name="T3" fmla="*/ 217 h 684"/>
                <a:gd name="T4" fmla="*/ 600 w 898"/>
                <a:gd name="T5" fmla="*/ 170 h 684"/>
                <a:gd name="T6" fmla="*/ 670 w 898"/>
                <a:gd name="T7" fmla="*/ 130 h 684"/>
                <a:gd name="T8" fmla="*/ 734 w 898"/>
                <a:gd name="T9" fmla="*/ 97 h 684"/>
                <a:gd name="T10" fmla="*/ 790 w 898"/>
                <a:gd name="T11" fmla="*/ 73 h 684"/>
                <a:gd name="T12" fmla="*/ 838 w 898"/>
                <a:gd name="T13" fmla="*/ 56 h 684"/>
                <a:gd name="T14" fmla="*/ 876 w 898"/>
                <a:gd name="T15" fmla="*/ 47 h 684"/>
                <a:gd name="T16" fmla="*/ 895 w 898"/>
                <a:gd name="T17" fmla="*/ 39 h 684"/>
                <a:gd name="T18" fmla="*/ 898 w 898"/>
                <a:gd name="T19" fmla="*/ 28 h 684"/>
                <a:gd name="T20" fmla="*/ 898 w 898"/>
                <a:gd name="T21" fmla="*/ 23 h 684"/>
                <a:gd name="T22" fmla="*/ 898 w 898"/>
                <a:gd name="T23" fmla="*/ 21 h 684"/>
                <a:gd name="T24" fmla="*/ 897 w 898"/>
                <a:gd name="T25" fmla="*/ 19 h 684"/>
                <a:gd name="T26" fmla="*/ 893 w 898"/>
                <a:gd name="T27" fmla="*/ 16 h 684"/>
                <a:gd name="T28" fmla="*/ 897 w 898"/>
                <a:gd name="T29" fmla="*/ 11 h 684"/>
                <a:gd name="T30" fmla="*/ 896 w 898"/>
                <a:gd name="T31" fmla="*/ 9 h 684"/>
                <a:gd name="T32" fmla="*/ 896 w 898"/>
                <a:gd name="T33" fmla="*/ 7 h 684"/>
                <a:gd name="T34" fmla="*/ 875 w 898"/>
                <a:gd name="T35" fmla="*/ 0 h 684"/>
                <a:gd name="T36" fmla="*/ 839 w 898"/>
                <a:gd name="T37" fmla="*/ 3 h 684"/>
                <a:gd name="T38" fmla="*/ 789 w 898"/>
                <a:gd name="T39" fmla="*/ 17 h 684"/>
                <a:gd name="T40" fmla="*/ 725 w 898"/>
                <a:gd name="T41" fmla="*/ 43 h 684"/>
                <a:gd name="T42" fmla="*/ 649 w 898"/>
                <a:gd name="T43" fmla="*/ 80 h 684"/>
                <a:gd name="T44" fmla="*/ 565 w 898"/>
                <a:gd name="T45" fmla="*/ 127 h 684"/>
                <a:gd name="T46" fmla="*/ 473 w 898"/>
                <a:gd name="T47" fmla="*/ 187 h 684"/>
                <a:gd name="T48" fmla="*/ 374 w 898"/>
                <a:gd name="T49" fmla="*/ 258 h 684"/>
                <a:gd name="T50" fmla="*/ 290 w 898"/>
                <a:gd name="T51" fmla="*/ 323 h 684"/>
                <a:gd name="T52" fmla="*/ 217 w 898"/>
                <a:gd name="T53" fmla="*/ 387 h 684"/>
                <a:gd name="T54" fmla="*/ 154 w 898"/>
                <a:gd name="T55" fmla="*/ 446 h 684"/>
                <a:gd name="T56" fmla="*/ 101 w 898"/>
                <a:gd name="T57" fmla="*/ 502 h 684"/>
                <a:gd name="T58" fmla="*/ 59 w 898"/>
                <a:gd name="T59" fmla="*/ 552 h 684"/>
                <a:gd name="T60" fmla="*/ 28 w 898"/>
                <a:gd name="T61" fmla="*/ 597 h 684"/>
                <a:gd name="T62" fmla="*/ 8 w 898"/>
                <a:gd name="T63" fmla="*/ 633 h 684"/>
                <a:gd name="T64" fmla="*/ 0 w 898"/>
                <a:gd name="T65" fmla="*/ 662 h 684"/>
                <a:gd name="T66" fmla="*/ 0 w 898"/>
                <a:gd name="T67" fmla="*/ 670 h 684"/>
                <a:gd name="T68" fmla="*/ 2 w 898"/>
                <a:gd name="T69" fmla="*/ 677 h 684"/>
                <a:gd name="T70" fmla="*/ 4 w 898"/>
                <a:gd name="T71" fmla="*/ 678 h 684"/>
                <a:gd name="T72" fmla="*/ 5 w 898"/>
                <a:gd name="T73" fmla="*/ 679 h 684"/>
                <a:gd name="T74" fmla="*/ 5 w 898"/>
                <a:gd name="T75" fmla="*/ 680 h 684"/>
                <a:gd name="T76" fmla="*/ 5 w 898"/>
                <a:gd name="T77" fmla="*/ 680 h 684"/>
                <a:gd name="T78" fmla="*/ 11 w 898"/>
                <a:gd name="T79" fmla="*/ 682 h 684"/>
                <a:gd name="T80" fmla="*/ 26 w 898"/>
                <a:gd name="T81" fmla="*/ 684 h 684"/>
                <a:gd name="T82" fmla="*/ 42 w 898"/>
                <a:gd name="T83" fmla="*/ 669 h 684"/>
                <a:gd name="T84" fmla="*/ 61 w 898"/>
                <a:gd name="T85" fmla="*/ 635 h 684"/>
                <a:gd name="T86" fmla="*/ 91 w 898"/>
                <a:gd name="T87" fmla="*/ 595 h 684"/>
                <a:gd name="T88" fmla="*/ 128 w 898"/>
                <a:gd name="T89" fmla="*/ 550 h 684"/>
                <a:gd name="T90" fmla="*/ 175 w 898"/>
                <a:gd name="T91" fmla="*/ 500 h 684"/>
                <a:gd name="T92" fmla="*/ 230 w 898"/>
                <a:gd name="T93" fmla="*/ 447 h 684"/>
                <a:gd name="T94" fmla="*/ 293 w 898"/>
                <a:gd name="T95" fmla="*/ 391 h 684"/>
                <a:gd name="T96" fmla="*/ 364 w 898"/>
                <a:gd name="T97" fmla="*/ 33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98" h="684">
                  <a:moveTo>
                    <a:pt x="403" y="304"/>
                  </a:moveTo>
                  <a:lnTo>
                    <a:pt x="444" y="272"/>
                  </a:lnTo>
                  <a:lnTo>
                    <a:pt x="485" y="244"/>
                  </a:lnTo>
                  <a:lnTo>
                    <a:pt x="525" y="217"/>
                  </a:lnTo>
                  <a:lnTo>
                    <a:pt x="563" y="192"/>
                  </a:lnTo>
                  <a:lnTo>
                    <a:pt x="600" y="170"/>
                  </a:lnTo>
                  <a:lnTo>
                    <a:pt x="636" y="148"/>
                  </a:lnTo>
                  <a:lnTo>
                    <a:pt x="670" y="130"/>
                  </a:lnTo>
                  <a:lnTo>
                    <a:pt x="703" y="112"/>
                  </a:lnTo>
                  <a:lnTo>
                    <a:pt x="734" y="97"/>
                  </a:lnTo>
                  <a:lnTo>
                    <a:pt x="763" y="84"/>
                  </a:lnTo>
                  <a:lnTo>
                    <a:pt x="790" y="73"/>
                  </a:lnTo>
                  <a:lnTo>
                    <a:pt x="815" y="64"/>
                  </a:lnTo>
                  <a:lnTo>
                    <a:pt x="838" y="56"/>
                  </a:lnTo>
                  <a:lnTo>
                    <a:pt x="859" y="51"/>
                  </a:lnTo>
                  <a:lnTo>
                    <a:pt x="876" y="47"/>
                  </a:lnTo>
                  <a:lnTo>
                    <a:pt x="892" y="45"/>
                  </a:lnTo>
                  <a:lnTo>
                    <a:pt x="895" y="39"/>
                  </a:lnTo>
                  <a:lnTo>
                    <a:pt x="896" y="33"/>
                  </a:lnTo>
                  <a:lnTo>
                    <a:pt x="898" y="28"/>
                  </a:lnTo>
                  <a:lnTo>
                    <a:pt x="898" y="23"/>
                  </a:lnTo>
                  <a:lnTo>
                    <a:pt x="898" y="23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7" y="19"/>
                  </a:lnTo>
                  <a:lnTo>
                    <a:pt x="896" y="18"/>
                  </a:lnTo>
                  <a:lnTo>
                    <a:pt x="893" y="16"/>
                  </a:lnTo>
                  <a:lnTo>
                    <a:pt x="892" y="14"/>
                  </a:lnTo>
                  <a:lnTo>
                    <a:pt x="897" y="11"/>
                  </a:lnTo>
                  <a:lnTo>
                    <a:pt x="896" y="10"/>
                  </a:lnTo>
                  <a:lnTo>
                    <a:pt x="896" y="9"/>
                  </a:lnTo>
                  <a:lnTo>
                    <a:pt x="896" y="9"/>
                  </a:lnTo>
                  <a:lnTo>
                    <a:pt x="896" y="7"/>
                  </a:lnTo>
                  <a:lnTo>
                    <a:pt x="888" y="2"/>
                  </a:lnTo>
                  <a:lnTo>
                    <a:pt x="875" y="0"/>
                  </a:lnTo>
                  <a:lnTo>
                    <a:pt x="859" y="0"/>
                  </a:lnTo>
                  <a:lnTo>
                    <a:pt x="839" y="3"/>
                  </a:lnTo>
                  <a:lnTo>
                    <a:pt x="816" y="9"/>
                  </a:lnTo>
                  <a:lnTo>
                    <a:pt x="789" y="17"/>
                  </a:lnTo>
                  <a:lnTo>
                    <a:pt x="758" y="29"/>
                  </a:lnTo>
                  <a:lnTo>
                    <a:pt x="725" y="43"/>
                  </a:lnTo>
                  <a:lnTo>
                    <a:pt x="688" y="59"/>
                  </a:lnTo>
                  <a:lnTo>
                    <a:pt x="649" y="80"/>
                  </a:lnTo>
                  <a:lnTo>
                    <a:pt x="608" y="103"/>
                  </a:lnTo>
                  <a:lnTo>
                    <a:pt x="565" y="127"/>
                  </a:lnTo>
                  <a:lnTo>
                    <a:pt x="520" y="156"/>
                  </a:lnTo>
                  <a:lnTo>
                    <a:pt x="473" y="187"/>
                  </a:lnTo>
                  <a:lnTo>
                    <a:pt x="423" y="222"/>
                  </a:lnTo>
                  <a:lnTo>
                    <a:pt x="374" y="258"/>
                  </a:lnTo>
                  <a:lnTo>
                    <a:pt x="330" y="291"/>
                  </a:lnTo>
                  <a:lnTo>
                    <a:pt x="290" y="323"/>
                  </a:lnTo>
                  <a:lnTo>
                    <a:pt x="253" y="356"/>
                  </a:lnTo>
                  <a:lnTo>
                    <a:pt x="217" y="387"/>
                  </a:lnTo>
                  <a:lnTo>
                    <a:pt x="185" y="417"/>
                  </a:lnTo>
                  <a:lnTo>
                    <a:pt x="154" y="446"/>
                  </a:lnTo>
                  <a:lnTo>
                    <a:pt x="126" y="474"/>
                  </a:lnTo>
                  <a:lnTo>
                    <a:pt x="101" y="502"/>
                  </a:lnTo>
                  <a:lnTo>
                    <a:pt x="79" y="527"/>
                  </a:lnTo>
                  <a:lnTo>
                    <a:pt x="59" y="552"/>
                  </a:lnTo>
                  <a:lnTo>
                    <a:pt x="42" y="575"/>
                  </a:lnTo>
                  <a:lnTo>
                    <a:pt x="28" y="597"/>
                  </a:lnTo>
                  <a:lnTo>
                    <a:pt x="17" y="616"/>
                  </a:lnTo>
                  <a:lnTo>
                    <a:pt x="8" y="633"/>
                  </a:lnTo>
                  <a:lnTo>
                    <a:pt x="2" y="649"/>
                  </a:lnTo>
                  <a:lnTo>
                    <a:pt x="0" y="662"/>
                  </a:lnTo>
                  <a:lnTo>
                    <a:pt x="0" y="667"/>
                  </a:lnTo>
                  <a:lnTo>
                    <a:pt x="0" y="670"/>
                  </a:lnTo>
                  <a:lnTo>
                    <a:pt x="1" y="675"/>
                  </a:lnTo>
                  <a:lnTo>
                    <a:pt x="2" y="677"/>
                  </a:lnTo>
                  <a:lnTo>
                    <a:pt x="3" y="678"/>
                  </a:lnTo>
                  <a:lnTo>
                    <a:pt x="4" y="678"/>
                  </a:lnTo>
                  <a:lnTo>
                    <a:pt x="4" y="679"/>
                  </a:lnTo>
                  <a:lnTo>
                    <a:pt x="5" y="679"/>
                  </a:lnTo>
                  <a:lnTo>
                    <a:pt x="5" y="679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11" y="682"/>
                  </a:lnTo>
                  <a:lnTo>
                    <a:pt x="17" y="684"/>
                  </a:lnTo>
                  <a:lnTo>
                    <a:pt x="26" y="684"/>
                  </a:lnTo>
                  <a:lnTo>
                    <a:pt x="35" y="684"/>
                  </a:lnTo>
                  <a:lnTo>
                    <a:pt x="42" y="669"/>
                  </a:lnTo>
                  <a:lnTo>
                    <a:pt x="51" y="653"/>
                  </a:lnTo>
                  <a:lnTo>
                    <a:pt x="61" y="635"/>
                  </a:lnTo>
                  <a:lnTo>
                    <a:pt x="75" y="616"/>
                  </a:lnTo>
                  <a:lnTo>
                    <a:pt x="91" y="595"/>
                  </a:lnTo>
                  <a:lnTo>
                    <a:pt x="109" y="573"/>
                  </a:lnTo>
                  <a:lnTo>
                    <a:pt x="128" y="550"/>
                  </a:lnTo>
                  <a:lnTo>
                    <a:pt x="151" y="525"/>
                  </a:lnTo>
                  <a:lnTo>
                    <a:pt x="175" y="500"/>
                  </a:lnTo>
                  <a:lnTo>
                    <a:pt x="202" y="474"/>
                  </a:lnTo>
                  <a:lnTo>
                    <a:pt x="230" y="447"/>
                  </a:lnTo>
                  <a:lnTo>
                    <a:pt x="260" y="419"/>
                  </a:lnTo>
                  <a:lnTo>
                    <a:pt x="293" y="391"/>
                  </a:lnTo>
                  <a:lnTo>
                    <a:pt x="327" y="362"/>
                  </a:lnTo>
                  <a:lnTo>
                    <a:pt x="364" y="333"/>
                  </a:lnTo>
                  <a:lnTo>
                    <a:pt x="403" y="30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D6BCFBD3-1355-44EE-864F-5F230D542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426" y="2769149"/>
              <a:ext cx="1537551" cy="1127206"/>
            </a:xfrm>
            <a:custGeom>
              <a:avLst/>
              <a:gdLst>
                <a:gd name="T0" fmla="*/ 908 w 913"/>
                <a:gd name="T1" fmla="*/ 227 h 734"/>
                <a:gd name="T2" fmla="*/ 896 w 913"/>
                <a:gd name="T3" fmla="*/ 280 h 734"/>
                <a:gd name="T4" fmla="*/ 876 w 913"/>
                <a:gd name="T5" fmla="*/ 333 h 734"/>
                <a:gd name="T6" fmla="*/ 852 w 913"/>
                <a:gd name="T7" fmla="*/ 384 h 734"/>
                <a:gd name="T8" fmla="*/ 820 w 913"/>
                <a:gd name="T9" fmla="*/ 435 h 734"/>
                <a:gd name="T10" fmla="*/ 783 w 913"/>
                <a:gd name="T11" fmla="*/ 482 h 734"/>
                <a:gd name="T12" fmla="*/ 741 w 913"/>
                <a:gd name="T13" fmla="*/ 528 h 734"/>
                <a:gd name="T14" fmla="*/ 694 w 913"/>
                <a:gd name="T15" fmla="*/ 570 h 734"/>
                <a:gd name="T16" fmla="*/ 626 w 913"/>
                <a:gd name="T17" fmla="*/ 620 h 734"/>
                <a:gd name="T18" fmla="*/ 539 w 913"/>
                <a:gd name="T19" fmla="*/ 668 h 734"/>
                <a:gd name="T20" fmla="*/ 450 w 913"/>
                <a:gd name="T21" fmla="*/ 704 h 734"/>
                <a:gd name="T22" fmla="*/ 359 w 913"/>
                <a:gd name="T23" fmla="*/ 726 h 734"/>
                <a:gd name="T24" fmla="*/ 269 w 913"/>
                <a:gd name="T25" fmla="*/ 734 h 734"/>
                <a:gd name="T26" fmla="*/ 184 w 913"/>
                <a:gd name="T27" fmla="*/ 730 h 734"/>
                <a:gd name="T28" fmla="*/ 104 w 913"/>
                <a:gd name="T29" fmla="*/ 710 h 734"/>
                <a:gd name="T30" fmla="*/ 32 w 913"/>
                <a:gd name="T31" fmla="*/ 679 h 734"/>
                <a:gd name="T32" fmla="*/ 25 w 913"/>
                <a:gd name="T33" fmla="*/ 653 h 734"/>
                <a:gd name="T34" fmla="*/ 81 w 913"/>
                <a:gd name="T35" fmla="*/ 636 h 734"/>
                <a:gd name="T36" fmla="*/ 143 w 913"/>
                <a:gd name="T37" fmla="*/ 611 h 734"/>
                <a:gd name="T38" fmla="*/ 208 w 913"/>
                <a:gd name="T39" fmla="*/ 578 h 734"/>
                <a:gd name="T40" fmla="*/ 273 w 913"/>
                <a:gd name="T41" fmla="*/ 542 h 734"/>
                <a:gd name="T42" fmla="*/ 340 w 913"/>
                <a:gd name="T43" fmla="*/ 501 h 734"/>
                <a:gd name="T44" fmla="*/ 405 w 913"/>
                <a:gd name="T45" fmla="*/ 457 h 734"/>
                <a:gd name="T46" fmla="*/ 466 w 913"/>
                <a:gd name="T47" fmla="*/ 415 h 734"/>
                <a:gd name="T48" fmla="*/ 530 w 913"/>
                <a:gd name="T49" fmla="*/ 365 h 734"/>
                <a:gd name="T50" fmla="*/ 598 w 913"/>
                <a:gd name="T51" fmla="*/ 311 h 734"/>
                <a:gd name="T52" fmla="*/ 660 w 913"/>
                <a:gd name="T53" fmla="*/ 256 h 734"/>
                <a:gd name="T54" fmla="*/ 715 w 913"/>
                <a:gd name="T55" fmla="*/ 203 h 734"/>
                <a:gd name="T56" fmla="*/ 765 w 913"/>
                <a:gd name="T57" fmla="*/ 153 h 734"/>
                <a:gd name="T58" fmla="*/ 806 w 913"/>
                <a:gd name="T59" fmla="*/ 104 h 734"/>
                <a:gd name="T60" fmla="*/ 840 w 913"/>
                <a:gd name="T61" fmla="*/ 60 h 734"/>
                <a:gd name="T62" fmla="*/ 865 w 913"/>
                <a:gd name="T63" fmla="*/ 18 h 734"/>
                <a:gd name="T64" fmla="*/ 884 w 913"/>
                <a:gd name="T65" fmla="*/ 23 h 734"/>
                <a:gd name="T66" fmla="*/ 901 w 913"/>
                <a:gd name="T67" fmla="*/ 69 h 734"/>
                <a:gd name="T68" fmla="*/ 911 w 913"/>
                <a:gd name="T69" fmla="*/ 120 h 734"/>
                <a:gd name="T70" fmla="*/ 913 w 913"/>
                <a:gd name="T71" fmla="*/ 173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3" h="734">
                  <a:moveTo>
                    <a:pt x="911" y="200"/>
                  </a:moveTo>
                  <a:lnTo>
                    <a:pt x="908" y="227"/>
                  </a:lnTo>
                  <a:lnTo>
                    <a:pt x="902" y="253"/>
                  </a:lnTo>
                  <a:lnTo>
                    <a:pt x="896" y="280"/>
                  </a:lnTo>
                  <a:lnTo>
                    <a:pt x="887" y="306"/>
                  </a:lnTo>
                  <a:lnTo>
                    <a:pt x="876" y="333"/>
                  </a:lnTo>
                  <a:lnTo>
                    <a:pt x="865" y="359"/>
                  </a:lnTo>
                  <a:lnTo>
                    <a:pt x="852" y="384"/>
                  </a:lnTo>
                  <a:lnTo>
                    <a:pt x="836" y="410"/>
                  </a:lnTo>
                  <a:lnTo>
                    <a:pt x="820" y="435"/>
                  </a:lnTo>
                  <a:lnTo>
                    <a:pt x="803" y="458"/>
                  </a:lnTo>
                  <a:lnTo>
                    <a:pt x="783" y="482"/>
                  </a:lnTo>
                  <a:lnTo>
                    <a:pt x="763" y="505"/>
                  </a:lnTo>
                  <a:lnTo>
                    <a:pt x="741" y="528"/>
                  </a:lnTo>
                  <a:lnTo>
                    <a:pt x="718" y="549"/>
                  </a:lnTo>
                  <a:lnTo>
                    <a:pt x="694" y="570"/>
                  </a:lnTo>
                  <a:lnTo>
                    <a:pt x="668" y="590"/>
                  </a:lnTo>
                  <a:lnTo>
                    <a:pt x="626" y="620"/>
                  </a:lnTo>
                  <a:lnTo>
                    <a:pt x="582" y="646"/>
                  </a:lnTo>
                  <a:lnTo>
                    <a:pt x="539" y="668"/>
                  </a:lnTo>
                  <a:lnTo>
                    <a:pt x="494" y="688"/>
                  </a:lnTo>
                  <a:lnTo>
                    <a:pt x="450" y="704"/>
                  </a:lnTo>
                  <a:lnTo>
                    <a:pt x="404" y="717"/>
                  </a:lnTo>
                  <a:lnTo>
                    <a:pt x="359" y="726"/>
                  </a:lnTo>
                  <a:lnTo>
                    <a:pt x="313" y="732"/>
                  </a:lnTo>
                  <a:lnTo>
                    <a:pt x="269" y="734"/>
                  </a:lnTo>
                  <a:lnTo>
                    <a:pt x="226" y="733"/>
                  </a:lnTo>
                  <a:lnTo>
                    <a:pt x="184" y="730"/>
                  </a:lnTo>
                  <a:lnTo>
                    <a:pt x="144" y="721"/>
                  </a:lnTo>
                  <a:lnTo>
                    <a:pt x="104" y="710"/>
                  </a:lnTo>
                  <a:lnTo>
                    <a:pt x="67" y="696"/>
                  </a:lnTo>
                  <a:lnTo>
                    <a:pt x="32" y="679"/>
                  </a:lnTo>
                  <a:lnTo>
                    <a:pt x="0" y="657"/>
                  </a:lnTo>
                  <a:lnTo>
                    <a:pt x="25" y="653"/>
                  </a:lnTo>
                  <a:lnTo>
                    <a:pt x="52" y="646"/>
                  </a:lnTo>
                  <a:lnTo>
                    <a:pt x="81" y="636"/>
                  </a:lnTo>
                  <a:lnTo>
                    <a:pt x="111" y="624"/>
                  </a:lnTo>
                  <a:lnTo>
                    <a:pt x="143" y="611"/>
                  </a:lnTo>
                  <a:lnTo>
                    <a:pt x="174" y="595"/>
                  </a:lnTo>
                  <a:lnTo>
                    <a:pt x="208" y="578"/>
                  </a:lnTo>
                  <a:lnTo>
                    <a:pt x="241" y="560"/>
                  </a:lnTo>
                  <a:lnTo>
                    <a:pt x="273" y="542"/>
                  </a:lnTo>
                  <a:lnTo>
                    <a:pt x="307" y="521"/>
                  </a:lnTo>
                  <a:lnTo>
                    <a:pt x="340" y="501"/>
                  </a:lnTo>
                  <a:lnTo>
                    <a:pt x="373" y="479"/>
                  </a:lnTo>
                  <a:lnTo>
                    <a:pt x="405" y="457"/>
                  </a:lnTo>
                  <a:lnTo>
                    <a:pt x="436" y="436"/>
                  </a:lnTo>
                  <a:lnTo>
                    <a:pt x="466" y="415"/>
                  </a:lnTo>
                  <a:lnTo>
                    <a:pt x="494" y="394"/>
                  </a:lnTo>
                  <a:lnTo>
                    <a:pt x="530" y="365"/>
                  </a:lnTo>
                  <a:lnTo>
                    <a:pt x="564" y="338"/>
                  </a:lnTo>
                  <a:lnTo>
                    <a:pt x="598" y="311"/>
                  </a:lnTo>
                  <a:lnTo>
                    <a:pt x="629" y="283"/>
                  </a:lnTo>
                  <a:lnTo>
                    <a:pt x="660" y="256"/>
                  </a:lnTo>
                  <a:lnTo>
                    <a:pt x="688" y="230"/>
                  </a:lnTo>
                  <a:lnTo>
                    <a:pt x="715" y="203"/>
                  </a:lnTo>
                  <a:lnTo>
                    <a:pt x="741" y="177"/>
                  </a:lnTo>
                  <a:lnTo>
                    <a:pt x="765" y="153"/>
                  </a:lnTo>
                  <a:lnTo>
                    <a:pt x="787" y="128"/>
                  </a:lnTo>
                  <a:lnTo>
                    <a:pt x="806" y="104"/>
                  </a:lnTo>
                  <a:lnTo>
                    <a:pt x="823" y="81"/>
                  </a:lnTo>
                  <a:lnTo>
                    <a:pt x="840" y="60"/>
                  </a:lnTo>
                  <a:lnTo>
                    <a:pt x="853" y="39"/>
                  </a:lnTo>
                  <a:lnTo>
                    <a:pt x="865" y="18"/>
                  </a:lnTo>
                  <a:lnTo>
                    <a:pt x="873" y="0"/>
                  </a:lnTo>
                  <a:lnTo>
                    <a:pt x="884" y="23"/>
                  </a:lnTo>
                  <a:lnTo>
                    <a:pt x="894" y="45"/>
                  </a:lnTo>
                  <a:lnTo>
                    <a:pt x="901" y="69"/>
                  </a:lnTo>
                  <a:lnTo>
                    <a:pt x="907" y="94"/>
                  </a:lnTo>
                  <a:lnTo>
                    <a:pt x="911" y="120"/>
                  </a:lnTo>
                  <a:lnTo>
                    <a:pt x="913" y="146"/>
                  </a:lnTo>
                  <a:lnTo>
                    <a:pt x="913" y="173"/>
                  </a:lnTo>
                  <a:lnTo>
                    <a:pt x="911" y="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14">
              <a:extLst>
                <a:ext uri="{FF2B5EF4-FFF2-40B4-BE49-F238E27FC236}">
                  <a16:creationId xmlns:a16="http://schemas.microsoft.com/office/drawing/2014/main" id="{73874A42-2F46-43B1-BFFB-2164B1228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426" y="2769149"/>
              <a:ext cx="1519026" cy="1045814"/>
            </a:xfrm>
            <a:custGeom>
              <a:avLst/>
              <a:gdLst>
                <a:gd name="T0" fmla="*/ 540 w 902"/>
                <a:gd name="T1" fmla="*/ 396 h 681"/>
                <a:gd name="T2" fmla="*/ 608 w 902"/>
                <a:gd name="T3" fmla="*/ 341 h 681"/>
                <a:gd name="T4" fmla="*/ 670 w 902"/>
                <a:gd name="T5" fmla="*/ 287 h 681"/>
                <a:gd name="T6" fmla="*/ 726 w 902"/>
                <a:gd name="T7" fmla="*/ 234 h 681"/>
                <a:gd name="T8" fmla="*/ 775 w 902"/>
                <a:gd name="T9" fmla="*/ 183 h 681"/>
                <a:gd name="T10" fmla="*/ 816 w 902"/>
                <a:gd name="T11" fmla="*/ 134 h 681"/>
                <a:gd name="T12" fmla="*/ 849 w 902"/>
                <a:gd name="T13" fmla="*/ 90 h 681"/>
                <a:gd name="T14" fmla="*/ 875 w 902"/>
                <a:gd name="T15" fmla="*/ 49 h 681"/>
                <a:gd name="T16" fmla="*/ 888 w 902"/>
                <a:gd name="T17" fmla="*/ 40 h 681"/>
                <a:gd name="T18" fmla="*/ 898 w 902"/>
                <a:gd name="T19" fmla="*/ 60 h 681"/>
                <a:gd name="T20" fmla="*/ 897 w 902"/>
                <a:gd name="T21" fmla="*/ 52 h 681"/>
                <a:gd name="T22" fmla="*/ 882 w 902"/>
                <a:gd name="T23" fmla="*/ 16 h 681"/>
                <a:gd name="T24" fmla="*/ 865 w 902"/>
                <a:gd name="T25" fmla="*/ 18 h 681"/>
                <a:gd name="T26" fmla="*/ 840 w 902"/>
                <a:gd name="T27" fmla="*/ 60 h 681"/>
                <a:gd name="T28" fmla="*/ 806 w 902"/>
                <a:gd name="T29" fmla="*/ 104 h 681"/>
                <a:gd name="T30" fmla="*/ 765 w 902"/>
                <a:gd name="T31" fmla="*/ 153 h 681"/>
                <a:gd name="T32" fmla="*/ 715 w 902"/>
                <a:gd name="T33" fmla="*/ 203 h 681"/>
                <a:gd name="T34" fmla="*/ 660 w 902"/>
                <a:gd name="T35" fmla="*/ 256 h 681"/>
                <a:gd name="T36" fmla="*/ 598 w 902"/>
                <a:gd name="T37" fmla="*/ 311 h 681"/>
                <a:gd name="T38" fmla="*/ 530 w 902"/>
                <a:gd name="T39" fmla="*/ 365 h 681"/>
                <a:gd name="T40" fmla="*/ 466 w 902"/>
                <a:gd name="T41" fmla="*/ 415 h 681"/>
                <a:gd name="T42" fmla="*/ 405 w 902"/>
                <a:gd name="T43" fmla="*/ 457 h 681"/>
                <a:gd name="T44" fmla="*/ 340 w 902"/>
                <a:gd name="T45" fmla="*/ 501 h 681"/>
                <a:gd name="T46" fmla="*/ 273 w 902"/>
                <a:gd name="T47" fmla="*/ 542 h 681"/>
                <a:gd name="T48" fmla="*/ 208 w 902"/>
                <a:gd name="T49" fmla="*/ 578 h 681"/>
                <a:gd name="T50" fmla="*/ 143 w 902"/>
                <a:gd name="T51" fmla="*/ 611 h 681"/>
                <a:gd name="T52" fmla="*/ 81 w 902"/>
                <a:gd name="T53" fmla="*/ 636 h 681"/>
                <a:gd name="T54" fmla="*/ 25 w 902"/>
                <a:gd name="T55" fmla="*/ 653 h 681"/>
                <a:gd name="T56" fmla="*/ 4 w 902"/>
                <a:gd name="T57" fmla="*/ 661 h 681"/>
                <a:gd name="T58" fmla="*/ 14 w 902"/>
                <a:gd name="T59" fmla="*/ 666 h 681"/>
                <a:gd name="T60" fmla="*/ 24 w 902"/>
                <a:gd name="T61" fmla="*/ 673 h 681"/>
                <a:gd name="T62" fmla="*/ 34 w 902"/>
                <a:gd name="T63" fmla="*/ 678 h 681"/>
                <a:gd name="T64" fmla="*/ 63 w 902"/>
                <a:gd name="T65" fmla="*/ 675 h 681"/>
                <a:gd name="T66" fmla="*/ 118 w 902"/>
                <a:gd name="T67" fmla="*/ 655 h 681"/>
                <a:gd name="T68" fmla="*/ 176 w 902"/>
                <a:gd name="T69" fmla="*/ 628 h 681"/>
                <a:gd name="T70" fmla="*/ 238 w 902"/>
                <a:gd name="T71" fmla="*/ 597 h 681"/>
                <a:gd name="T72" fmla="*/ 300 w 902"/>
                <a:gd name="T73" fmla="*/ 561 h 681"/>
                <a:gd name="T74" fmla="*/ 362 w 902"/>
                <a:gd name="T75" fmla="*/ 522 h 681"/>
                <a:gd name="T76" fmla="*/ 421 w 902"/>
                <a:gd name="T77" fmla="*/ 482 h 681"/>
                <a:gd name="T78" fmla="*/ 479 w 902"/>
                <a:gd name="T79" fmla="*/ 442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2" h="681">
                  <a:moveTo>
                    <a:pt x="505" y="423"/>
                  </a:moveTo>
                  <a:lnTo>
                    <a:pt x="540" y="396"/>
                  </a:lnTo>
                  <a:lnTo>
                    <a:pt x="575" y="368"/>
                  </a:lnTo>
                  <a:lnTo>
                    <a:pt x="608" y="341"/>
                  </a:lnTo>
                  <a:lnTo>
                    <a:pt x="640" y="314"/>
                  </a:lnTo>
                  <a:lnTo>
                    <a:pt x="670" y="287"/>
                  </a:lnTo>
                  <a:lnTo>
                    <a:pt x="698" y="260"/>
                  </a:lnTo>
                  <a:lnTo>
                    <a:pt x="726" y="234"/>
                  </a:lnTo>
                  <a:lnTo>
                    <a:pt x="751" y="208"/>
                  </a:lnTo>
                  <a:lnTo>
                    <a:pt x="775" y="183"/>
                  </a:lnTo>
                  <a:lnTo>
                    <a:pt x="796" y="158"/>
                  </a:lnTo>
                  <a:lnTo>
                    <a:pt x="816" y="134"/>
                  </a:lnTo>
                  <a:lnTo>
                    <a:pt x="834" y="111"/>
                  </a:lnTo>
                  <a:lnTo>
                    <a:pt x="849" y="90"/>
                  </a:lnTo>
                  <a:lnTo>
                    <a:pt x="863" y="69"/>
                  </a:lnTo>
                  <a:lnTo>
                    <a:pt x="875" y="49"/>
                  </a:lnTo>
                  <a:lnTo>
                    <a:pt x="884" y="30"/>
                  </a:lnTo>
                  <a:lnTo>
                    <a:pt x="888" y="40"/>
                  </a:lnTo>
                  <a:lnTo>
                    <a:pt x="894" y="50"/>
                  </a:lnTo>
                  <a:lnTo>
                    <a:pt x="898" y="60"/>
                  </a:lnTo>
                  <a:lnTo>
                    <a:pt x="902" y="69"/>
                  </a:lnTo>
                  <a:lnTo>
                    <a:pt x="897" y="52"/>
                  </a:lnTo>
                  <a:lnTo>
                    <a:pt x="889" y="34"/>
                  </a:lnTo>
                  <a:lnTo>
                    <a:pt x="882" y="16"/>
                  </a:lnTo>
                  <a:lnTo>
                    <a:pt x="873" y="0"/>
                  </a:lnTo>
                  <a:lnTo>
                    <a:pt x="865" y="18"/>
                  </a:lnTo>
                  <a:lnTo>
                    <a:pt x="853" y="39"/>
                  </a:lnTo>
                  <a:lnTo>
                    <a:pt x="840" y="60"/>
                  </a:lnTo>
                  <a:lnTo>
                    <a:pt x="823" y="81"/>
                  </a:lnTo>
                  <a:lnTo>
                    <a:pt x="806" y="104"/>
                  </a:lnTo>
                  <a:lnTo>
                    <a:pt x="787" y="128"/>
                  </a:lnTo>
                  <a:lnTo>
                    <a:pt x="765" y="153"/>
                  </a:lnTo>
                  <a:lnTo>
                    <a:pt x="741" y="177"/>
                  </a:lnTo>
                  <a:lnTo>
                    <a:pt x="715" y="203"/>
                  </a:lnTo>
                  <a:lnTo>
                    <a:pt x="688" y="230"/>
                  </a:lnTo>
                  <a:lnTo>
                    <a:pt x="660" y="256"/>
                  </a:lnTo>
                  <a:lnTo>
                    <a:pt x="629" y="283"/>
                  </a:lnTo>
                  <a:lnTo>
                    <a:pt x="598" y="311"/>
                  </a:lnTo>
                  <a:lnTo>
                    <a:pt x="564" y="338"/>
                  </a:lnTo>
                  <a:lnTo>
                    <a:pt x="530" y="365"/>
                  </a:lnTo>
                  <a:lnTo>
                    <a:pt x="494" y="394"/>
                  </a:lnTo>
                  <a:lnTo>
                    <a:pt x="466" y="415"/>
                  </a:lnTo>
                  <a:lnTo>
                    <a:pt x="436" y="436"/>
                  </a:lnTo>
                  <a:lnTo>
                    <a:pt x="405" y="457"/>
                  </a:lnTo>
                  <a:lnTo>
                    <a:pt x="373" y="479"/>
                  </a:lnTo>
                  <a:lnTo>
                    <a:pt x="340" y="501"/>
                  </a:lnTo>
                  <a:lnTo>
                    <a:pt x="307" y="521"/>
                  </a:lnTo>
                  <a:lnTo>
                    <a:pt x="273" y="542"/>
                  </a:lnTo>
                  <a:lnTo>
                    <a:pt x="241" y="560"/>
                  </a:lnTo>
                  <a:lnTo>
                    <a:pt x="208" y="578"/>
                  </a:lnTo>
                  <a:lnTo>
                    <a:pt x="174" y="595"/>
                  </a:lnTo>
                  <a:lnTo>
                    <a:pt x="143" y="611"/>
                  </a:lnTo>
                  <a:lnTo>
                    <a:pt x="111" y="624"/>
                  </a:lnTo>
                  <a:lnTo>
                    <a:pt x="81" y="636"/>
                  </a:lnTo>
                  <a:lnTo>
                    <a:pt x="52" y="646"/>
                  </a:lnTo>
                  <a:lnTo>
                    <a:pt x="25" y="653"/>
                  </a:lnTo>
                  <a:lnTo>
                    <a:pt x="0" y="657"/>
                  </a:lnTo>
                  <a:lnTo>
                    <a:pt x="4" y="661"/>
                  </a:lnTo>
                  <a:lnTo>
                    <a:pt x="9" y="663"/>
                  </a:lnTo>
                  <a:lnTo>
                    <a:pt x="14" y="666"/>
                  </a:lnTo>
                  <a:lnTo>
                    <a:pt x="18" y="669"/>
                  </a:lnTo>
                  <a:lnTo>
                    <a:pt x="24" y="673"/>
                  </a:lnTo>
                  <a:lnTo>
                    <a:pt x="28" y="676"/>
                  </a:lnTo>
                  <a:lnTo>
                    <a:pt x="34" y="678"/>
                  </a:lnTo>
                  <a:lnTo>
                    <a:pt x="38" y="681"/>
                  </a:lnTo>
                  <a:lnTo>
                    <a:pt x="63" y="675"/>
                  </a:lnTo>
                  <a:lnTo>
                    <a:pt x="90" y="666"/>
                  </a:lnTo>
                  <a:lnTo>
                    <a:pt x="118" y="655"/>
                  </a:lnTo>
                  <a:lnTo>
                    <a:pt x="147" y="642"/>
                  </a:lnTo>
                  <a:lnTo>
                    <a:pt x="176" y="628"/>
                  </a:lnTo>
                  <a:lnTo>
                    <a:pt x="206" y="613"/>
                  </a:lnTo>
                  <a:lnTo>
                    <a:pt x="238" y="597"/>
                  </a:lnTo>
                  <a:lnTo>
                    <a:pt x="269" y="580"/>
                  </a:lnTo>
                  <a:lnTo>
                    <a:pt x="300" y="561"/>
                  </a:lnTo>
                  <a:lnTo>
                    <a:pt x="331" y="542"/>
                  </a:lnTo>
                  <a:lnTo>
                    <a:pt x="362" y="522"/>
                  </a:lnTo>
                  <a:lnTo>
                    <a:pt x="392" y="503"/>
                  </a:lnTo>
                  <a:lnTo>
                    <a:pt x="421" y="482"/>
                  </a:lnTo>
                  <a:lnTo>
                    <a:pt x="451" y="463"/>
                  </a:lnTo>
                  <a:lnTo>
                    <a:pt x="479" y="442"/>
                  </a:lnTo>
                  <a:lnTo>
                    <a:pt x="505" y="4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E201D6EF-ACCD-4F95-93B0-11EE7DF72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468" y="2660114"/>
              <a:ext cx="796563" cy="737138"/>
            </a:xfrm>
            <a:custGeom>
              <a:avLst/>
              <a:gdLst>
                <a:gd name="T0" fmla="*/ 32 w 473"/>
                <a:gd name="T1" fmla="*/ 0 h 480"/>
                <a:gd name="T2" fmla="*/ 0 w 473"/>
                <a:gd name="T3" fmla="*/ 29 h 480"/>
                <a:gd name="T4" fmla="*/ 238 w 473"/>
                <a:gd name="T5" fmla="*/ 480 h 480"/>
                <a:gd name="T6" fmla="*/ 473 w 473"/>
                <a:gd name="T7" fmla="*/ 301 h 480"/>
                <a:gd name="T8" fmla="*/ 32 w 473"/>
                <a:gd name="T9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480">
                  <a:moveTo>
                    <a:pt x="32" y="0"/>
                  </a:moveTo>
                  <a:lnTo>
                    <a:pt x="0" y="29"/>
                  </a:lnTo>
                  <a:lnTo>
                    <a:pt x="238" y="480"/>
                  </a:lnTo>
                  <a:lnTo>
                    <a:pt x="473" y="30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12DE7DAE-4D03-41FD-B738-669770D7A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561" y="2795256"/>
              <a:ext cx="527113" cy="497568"/>
            </a:xfrm>
            <a:custGeom>
              <a:avLst/>
              <a:gdLst>
                <a:gd name="T0" fmla="*/ 0 w 313"/>
                <a:gd name="T1" fmla="*/ 0 h 324"/>
                <a:gd name="T2" fmla="*/ 313 w 313"/>
                <a:gd name="T3" fmla="*/ 216 h 324"/>
                <a:gd name="T4" fmla="*/ 171 w 313"/>
                <a:gd name="T5" fmla="*/ 324 h 324"/>
                <a:gd name="T6" fmla="*/ 0 w 313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324">
                  <a:moveTo>
                    <a:pt x="0" y="0"/>
                  </a:moveTo>
                  <a:lnTo>
                    <a:pt x="313" y="216"/>
                  </a:lnTo>
                  <a:lnTo>
                    <a:pt x="171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1D05299D-75E6-4293-8DD6-3F9DF4F45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561" y="2795256"/>
              <a:ext cx="527113" cy="363962"/>
            </a:xfrm>
            <a:custGeom>
              <a:avLst/>
              <a:gdLst>
                <a:gd name="T0" fmla="*/ 284 w 313"/>
                <a:gd name="T1" fmla="*/ 237 h 237"/>
                <a:gd name="T2" fmla="*/ 313 w 313"/>
                <a:gd name="T3" fmla="*/ 216 h 237"/>
                <a:gd name="T4" fmla="*/ 0 w 313"/>
                <a:gd name="T5" fmla="*/ 0 h 237"/>
                <a:gd name="T6" fmla="*/ 35 w 313"/>
                <a:gd name="T7" fmla="*/ 66 h 237"/>
                <a:gd name="T8" fmla="*/ 284 w 313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237">
                  <a:moveTo>
                    <a:pt x="284" y="237"/>
                  </a:moveTo>
                  <a:lnTo>
                    <a:pt x="313" y="216"/>
                  </a:lnTo>
                  <a:lnTo>
                    <a:pt x="0" y="0"/>
                  </a:lnTo>
                  <a:lnTo>
                    <a:pt x="35" y="66"/>
                  </a:lnTo>
                  <a:lnTo>
                    <a:pt x="284" y="23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875E853F-823D-4D69-B159-364ACE8F3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960" y="2466616"/>
              <a:ext cx="383967" cy="327105"/>
            </a:xfrm>
            <a:custGeom>
              <a:avLst/>
              <a:gdLst>
                <a:gd name="T0" fmla="*/ 184 w 228"/>
                <a:gd name="T1" fmla="*/ 191 h 213"/>
                <a:gd name="T2" fmla="*/ 193 w 228"/>
                <a:gd name="T3" fmla="*/ 183 h 213"/>
                <a:gd name="T4" fmla="*/ 202 w 228"/>
                <a:gd name="T5" fmla="*/ 175 h 213"/>
                <a:gd name="T6" fmla="*/ 208 w 228"/>
                <a:gd name="T7" fmla="*/ 167 h 213"/>
                <a:gd name="T8" fmla="*/ 215 w 228"/>
                <a:gd name="T9" fmla="*/ 158 h 213"/>
                <a:gd name="T10" fmla="*/ 219 w 228"/>
                <a:gd name="T11" fmla="*/ 148 h 213"/>
                <a:gd name="T12" fmla="*/ 223 w 228"/>
                <a:gd name="T13" fmla="*/ 139 h 213"/>
                <a:gd name="T14" fmla="*/ 225 w 228"/>
                <a:gd name="T15" fmla="*/ 128 h 213"/>
                <a:gd name="T16" fmla="*/ 228 w 228"/>
                <a:gd name="T17" fmla="*/ 117 h 213"/>
                <a:gd name="T18" fmla="*/ 228 w 228"/>
                <a:gd name="T19" fmla="*/ 97 h 213"/>
                <a:gd name="T20" fmla="*/ 223 w 228"/>
                <a:gd name="T21" fmla="*/ 76 h 213"/>
                <a:gd name="T22" fmla="*/ 215 w 228"/>
                <a:gd name="T23" fmla="*/ 57 h 213"/>
                <a:gd name="T24" fmla="*/ 202 w 228"/>
                <a:gd name="T25" fmla="*/ 38 h 213"/>
                <a:gd name="T26" fmla="*/ 185 w 228"/>
                <a:gd name="T27" fmla="*/ 23 h 213"/>
                <a:gd name="T28" fmla="*/ 167 w 228"/>
                <a:gd name="T29" fmla="*/ 12 h 213"/>
                <a:gd name="T30" fmla="*/ 147 w 228"/>
                <a:gd name="T31" fmla="*/ 5 h 213"/>
                <a:gd name="T32" fmla="*/ 125 w 228"/>
                <a:gd name="T33" fmla="*/ 0 h 213"/>
                <a:gd name="T34" fmla="*/ 103 w 228"/>
                <a:gd name="T35" fmla="*/ 0 h 213"/>
                <a:gd name="T36" fmla="*/ 82 w 228"/>
                <a:gd name="T37" fmla="*/ 4 h 213"/>
                <a:gd name="T38" fmla="*/ 61 w 228"/>
                <a:gd name="T39" fmla="*/ 11 h 213"/>
                <a:gd name="T40" fmla="*/ 43 w 228"/>
                <a:gd name="T41" fmla="*/ 23 h 213"/>
                <a:gd name="T42" fmla="*/ 34 w 228"/>
                <a:gd name="T43" fmla="*/ 31 h 213"/>
                <a:gd name="T44" fmla="*/ 26 w 228"/>
                <a:gd name="T45" fmla="*/ 38 h 213"/>
                <a:gd name="T46" fmla="*/ 19 w 228"/>
                <a:gd name="T47" fmla="*/ 47 h 213"/>
                <a:gd name="T48" fmla="*/ 14 w 228"/>
                <a:gd name="T49" fmla="*/ 55 h 213"/>
                <a:gd name="T50" fmla="*/ 8 w 228"/>
                <a:gd name="T51" fmla="*/ 65 h 213"/>
                <a:gd name="T52" fmla="*/ 4 w 228"/>
                <a:gd name="T53" fmla="*/ 75 h 213"/>
                <a:gd name="T54" fmla="*/ 2 w 228"/>
                <a:gd name="T55" fmla="*/ 86 h 213"/>
                <a:gd name="T56" fmla="*/ 0 w 228"/>
                <a:gd name="T57" fmla="*/ 97 h 213"/>
                <a:gd name="T58" fmla="*/ 0 w 228"/>
                <a:gd name="T59" fmla="*/ 118 h 213"/>
                <a:gd name="T60" fmla="*/ 5 w 228"/>
                <a:gd name="T61" fmla="*/ 139 h 213"/>
                <a:gd name="T62" fmla="*/ 13 w 228"/>
                <a:gd name="T63" fmla="*/ 158 h 213"/>
                <a:gd name="T64" fmla="*/ 26 w 228"/>
                <a:gd name="T65" fmla="*/ 175 h 213"/>
                <a:gd name="T66" fmla="*/ 42 w 228"/>
                <a:gd name="T67" fmla="*/ 191 h 213"/>
                <a:gd name="T68" fmla="*/ 60 w 228"/>
                <a:gd name="T69" fmla="*/ 201 h 213"/>
                <a:gd name="T70" fmla="*/ 81 w 228"/>
                <a:gd name="T71" fmla="*/ 209 h 213"/>
                <a:gd name="T72" fmla="*/ 102 w 228"/>
                <a:gd name="T73" fmla="*/ 213 h 213"/>
                <a:gd name="T74" fmla="*/ 124 w 228"/>
                <a:gd name="T75" fmla="*/ 213 h 213"/>
                <a:gd name="T76" fmla="*/ 145 w 228"/>
                <a:gd name="T77" fmla="*/ 210 h 213"/>
                <a:gd name="T78" fmla="*/ 166 w 228"/>
                <a:gd name="T79" fmla="*/ 202 h 213"/>
                <a:gd name="T80" fmla="*/ 184 w 228"/>
                <a:gd name="T81" fmla="*/ 19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8" h="213">
                  <a:moveTo>
                    <a:pt x="184" y="191"/>
                  </a:moveTo>
                  <a:lnTo>
                    <a:pt x="193" y="183"/>
                  </a:lnTo>
                  <a:lnTo>
                    <a:pt x="202" y="175"/>
                  </a:lnTo>
                  <a:lnTo>
                    <a:pt x="208" y="167"/>
                  </a:lnTo>
                  <a:lnTo>
                    <a:pt x="215" y="158"/>
                  </a:lnTo>
                  <a:lnTo>
                    <a:pt x="219" y="148"/>
                  </a:lnTo>
                  <a:lnTo>
                    <a:pt x="223" y="139"/>
                  </a:lnTo>
                  <a:lnTo>
                    <a:pt x="225" y="128"/>
                  </a:lnTo>
                  <a:lnTo>
                    <a:pt x="228" y="117"/>
                  </a:lnTo>
                  <a:lnTo>
                    <a:pt x="228" y="97"/>
                  </a:lnTo>
                  <a:lnTo>
                    <a:pt x="223" y="76"/>
                  </a:lnTo>
                  <a:lnTo>
                    <a:pt x="215" y="57"/>
                  </a:lnTo>
                  <a:lnTo>
                    <a:pt x="202" y="38"/>
                  </a:lnTo>
                  <a:lnTo>
                    <a:pt x="185" y="23"/>
                  </a:lnTo>
                  <a:lnTo>
                    <a:pt x="167" y="12"/>
                  </a:lnTo>
                  <a:lnTo>
                    <a:pt x="147" y="5"/>
                  </a:lnTo>
                  <a:lnTo>
                    <a:pt x="125" y="0"/>
                  </a:lnTo>
                  <a:lnTo>
                    <a:pt x="103" y="0"/>
                  </a:lnTo>
                  <a:lnTo>
                    <a:pt x="82" y="4"/>
                  </a:lnTo>
                  <a:lnTo>
                    <a:pt x="61" y="11"/>
                  </a:lnTo>
                  <a:lnTo>
                    <a:pt x="43" y="23"/>
                  </a:lnTo>
                  <a:lnTo>
                    <a:pt x="34" y="31"/>
                  </a:lnTo>
                  <a:lnTo>
                    <a:pt x="26" y="38"/>
                  </a:lnTo>
                  <a:lnTo>
                    <a:pt x="19" y="47"/>
                  </a:lnTo>
                  <a:lnTo>
                    <a:pt x="14" y="55"/>
                  </a:lnTo>
                  <a:lnTo>
                    <a:pt x="8" y="65"/>
                  </a:lnTo>
                  <a:lnTo>
                    <a:pt x="4" y="75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5" y="139"/>
                  </a:lnTo>
                  <a:lnTo>
                    <a:pt x="13" y="158"/>
                  </a:lnTo>
                  <a:lnTo>
                    <a:pt x="26" y="175"/>
                  </a:lnTo>
                  <a:lnTo>
                    <a:pt x="42" y="191"/>
                  </a:lnTo>
                  <a:lnTo>
                    <a:pt x="60" y="201"/>
                  </a:lnTo>
                  <a:lnTo>
                    <a:pt x="81" y="209"/>
                  </a:lnTo>
                  <a:lnTo>
                    <a:pt x="102" y="213"/>
                  </a:lnTo>
                  <a:lnTo>
                    <a:pt x="124" y="213"/>
                  </a:lnTo>
                  <a:lnTo>
                    <a:pt x="145" y="210"/>
                  </a:lnTo>
                  <a:lnTo>
                    <a:pt x="166" y="202"/>
                  </a:lnTo>
                  <a:lnTo>
                    <a:pt x="184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19">
              <a:extLst>
                <a:ext uri="{FF2B5EF4-FFF2-40B4-BE49-F238E27FC236}">
                  <a16:creationId xmlns:a16="http://schemas.microsoft.com/office/drawing/2014/main" id="{8294782B-E5D0-430D-A655-C2B715E2A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743" y="2535722"/>
              <a:ext cx="230717" cy="190427"/>
            </a:xfrm>
            <a:custGeom>
              <a:avLst/>
              <a:gdLst>
                <a:gd name="T0" fmla="*/ 14 w 137"/>
                <a:gd name="T1" fmla="*/ 100 h 124"/>
                <a:gd name="T2" fmla="*/ 6 w 137"/>
                <a:gd name="T3" fmla="*/ 90 h 124"/>
                <a:gd name="T4" fmla="*/ 2 w 137"/>
                <a:gd name="T5" fmla="*/ 80 h 124"/>
                <a:gd name="T6" fmla="*/ 0 w 137"/>
                <a:gd name="T7" fmla="*/ 68 h 124"/>
                <a:gd name="T8" fmla="*/ 0 w 137"/>
                <a:gd name="T9" fmla="*/ 56 h 124"/>
                <a:gd name="T10" fmla="*/ 2 w 137"/>
                <a:gd name="T11" fmla="*/ 44 h 124"/>
                <a:gd name="T12" fmla="*/ 8 w 137"/>
                <a:gd name="T13" fmla="*/ 33 h 124"/>
                <a:gd name="T14" fmla="*/ 15 w 137"/>
                <a:gd name="T15" fmla="*/ 22 h 124"/>
                <a:gd name="T16" fmla="*/ 25 w 137"/>
                <a:gd name="T17" fmla="*/ 14 h 124"/>
                <a:gd name="T18" fmla="*/ 37 w 137"/>
                <a:gd name="T19" fmla="*/ 7 h 124"/>
                <a:gd name="T20" fmla="*/ 49 w 137"/>
                <a:gd name="T21" fmla="*/ 2 h 124"/>
                <a:gd name="T22" fmla="*/ 63 w 137"/>
                <a:gd name="T23" fmla="*/ 0 h 124"/>
                <a:gd name="T24" fmla="*/ 76 w 137"/>
                <a:gd name="T25" fmla="*/ 0 h 124"/>
                <a:gd name="T26" fmla="*/ 89 w 137"/>
                <a:gd name="T27" fmla="*/ 2 h 124"/>
                <a:gd name="T28" fmla="*/ 102 w 137"/>
                <a:gd name="T29" fmla="*/ 7 h 124"/>
                <a:gd name="T30" fmla="*/ 113 w 137"/>
                <a:gd name="T31" fmla="*/ 14 h 124"/>
                <a:gd name="T32" fmla="*/ 123 w 137"/>
                <a:gd name="T33" fmla="*/ 23 h 124"/>
                <a:gd name="T34" fmla="*/ 131 w 137"/>
                <a:gd name="T35" fmla="*/ 33 h 124"/>
                <a:gd name="T36" fmla="*/ 135 w 137"/>
                <a:gd name="T37" fmla="*/ 44 h 124"/>
                <a:gd name="T38" fmla="*/ 137 w 137"/>
                <a:gd name="T39" fmla="*/ 56 h 124"/>
                <a:gd name="T40" fmla="*/ 137 w 137"/>
                <a:gd name="T41" fmla="*/ 68 h 124"/>
                <a:gd name="T42" fmla="*/ 135 w 137"/>
                <a:gd name="T43" fmla="*/ 80 h 124"/>
                <a:gd name="T44" fmla="*/ 130 w 137"/>
                <a:gd name="T45" fmla="*/ 90 h 124"/>
                <a:gd name="T46" fmla="*/ 122 w 137"/>
                <a:gd name="T47" fmla="*/ 101 h 124"/>
                <a:gd name="T48" fmla="*/ 112 w 137"/>
                <a:gd name="T49" fmla="*/ 110 h 124"/>
                <a:gd name="T50" fmla="*/ 100 w 137"/>
                <a:gd name="T51" fmla="*/ 117 h 124"/>
                <a:gd name="T52" fmla="*/ 89 w 137"/>
                <a:gd name="T53" fmla="*/ 122 h 124"/>
                <a:gd name="T54" fmla="*/ 75 w 137"/>
                <a:gd name="T55" fmla="*/ 124 h 124"/>
                <a:gd name="T56" fmla="*/ 62 w 137"/>
                <a:gd name="T57" fmla="*/ 124 h 124"/>
                <a:gd name="T58" fmla="*/ 49 w 137"/>
                <a:gd name="T59" fmla="*/ 122 h 124"/>
                <a:gd name="T60" fmla="*/ 36 w 137"/>
                <a:gd name="T61" fmla="*/ 116 h 124"/>
                <a:gd name="T62" fmla="*/ 24 w 137"/>
                <a:gd name="T63" fmla="*/ 110 h 124"/>
                <a:gd name="T64" fmla="*/ 14 w 137"/>
                <a:gd name="T65" fmla="*/ 10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24">
                  <a:moveTo>
                    <a:pt x="14" y="100"/>
                  </a:moveTo>
                  <a:lnTo>
                    <a:pt x="6" y="90"/>
                  </a:lnTo>
                  <a:lnTo>
                    <a:pt x="2" y="80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2" y="44"/>
                  </a:lnTo>
                  <a:lnTo>
                    <a:pt x="8" y="33"/>
                  </a:lnTo>
                  <a:lnTo>
                    <a:pt x="15" y="22"/>
                  </a:lnTo>
                  <a:lnTo>
                    <a:pt x="25" y="14"/>
                  </a:lnTo>
                  <a:lnTo>
                    <a:pt x="37" y="7"/>
                  </a:lnTo>
                  <a:lnTo>
                    <a:pt x="49" y="2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9" y="2"/>
                  </a:lnTo>
                  <a:lnTo>
                    <a:pt x="102" y="7"/>
                  </a:lnTo>
                  <a:lnTo>
                    <a:pt x="113" y="14"/>
                  </a:lnTo>
                  <a:lnTo>
                    <a:pt x="123" y="23"/>
                  </a:lnTo>
                  <a:lnTo>
                    <a:pt x="131" y="33"/>
                  </a:lnTo>
                  <a:lnTo>
                    <a:pt x="135" y="44"/>
                  </a:lnTo>
                  <a:lnTo>
                    <a:pt x="137" y="56"/>
                  </a:lnTo>
                  <a:lnTo>
                    <a:pt x="137" y="68"/>
                  </a:lnTo>
                  <a:lnTo>
                    <a:pt x="135" y="80"/>
                  </a:lnTo>
                  <a:lnTo>
                    <a:pt x="130" y="90"/>
                  </a:lnTo>
                  <a:lnTo>
                    <a:pt x="122" y="101"/>
                  </a:lnTo>
                  <a:lnTo>
                    <a:pt x="112" y="110"/>
                  </a:lnTo>
                  <a:lnTo>
                    <a:pt x="100" y="117"/>
                  </a:lnTo>
                  <a:lnTo>
                    <a:pt x="89" y="122"/>
                  </a:lnTo>
                  <a:lnTo>
                    <a:pt x="75" y="124"/>
                  </a:lnTo>
                  <a:lnTo>
                    <a:pt x="62" y="124"/>
                  </a:lnTo>
                  <a:lnTo>
                    <a:pt x="49" y="122"/>
                  </a:lnTo>
                  <a:lnTo>
                    <a:pt x="36" y="116"/>
                  </a:lnTo>
                  <a:lnTo>
                    <a:pt x="24" y="110"/>
                  </a:lnTo>
                  <a:lnTo>
                    <a:pt x="14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FA3B3B5C-92A0-4396-9748-35EF083F2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426" y="2569507"/>
              <a:ext cx="229033" cy="156642"/>
            </a:xfrm>
            <a:custGeom>
              <a:avLst/>
              <a:gdLst>
                <a:gd name="T0" fmla="*/ 120 w 136"/>
                <a:gd name="T1" fmla="*/ 0 h 102"/>
                <a:gd name="T2" fmla="*/ 121 w 136"/>
                <a:gd name="T3" fmla="*/ 5 h 102"/>
                <a:gd name="T4" fmla="*/ 121 w 136"/>
                <a:gd name="T5" fmla="*/ 8 h 102"/>
                <a:gd name="T6" fmla="*/ 121 w 136"/>
                <a:gd name="T7" fmla="*/ 11 h 102"/>
                <a:gd name="T8" fmla="*/ 121 w 136"/>
                <a:gd name="T9" fmla="*/ 15 h 102"/>
                <a:gd name="T10" fmla="*/ 119 w 136"/>
                <a:gd name="T11" fmla="*/ 27 h 102"/>
                <a:gd name="T12" fmla="*/ 115 w 136"/>
                <a:gd name="T13" fmla="*/ 38 h 102"/>
                <a:gd name="T14" fmla="*/ 107 w 136"/>
                <a:gd name="T15" fmla="*/ 49 h 102"/>
                <a:gd name="T16" fmla="*/ 97 w 136"/>
                <a:gd name="T17" fmla="*/ 58 h 102"/>
                <a:gd name="T18" fmla="*/ 85 w 136"/>
                <a:gd name="T19" fmla="*/ 65 h 102"/>
                <a:gd name="T20" fmla="*/ 72 w 136"/>
                <a:gd name="T21" fmla="*/ 70 h 102"/>
                <a:gd name="T22" fmla="*/ 59 w 136"/>
                <a:gd name="T23" fmla="*/ 72 h 102"/>
                <a:gd name="T24" fmla="*/ 47 w 136"/>
                <a:gd name="T25" fmla="*/ 72 h 102"/>
                <a:gd name="T26" fmla="*/ 34 w 136"/>
                <a:gd name="T27" fmla="*/ 70 h 102"/>
                <a:gd name="T28" fmla="*/ 21 w 136"/>
                <a:gd name="T29" fmla="*/ 65 h 102"/>
                <a:gd name="T30" fmla="*/ 10 w 136"/>
                <a:gd name="T31" fmla="*/ 59 h 102"/>
                <a:gd name="T32" fmla="*/ 0 w 136"/>
                <a:gd name="T33" fmla="*/ 50 h 102"/>
                <a:gd name="T34" fmla="*/ 1 w 136"/>
                <a:gd name="T35" fmla="*/ 58 h 102"/>
                <a:gd name="T36" fmla="*/ 4 w 136"/>
                <a:gd name="T37" fmla="*/ 64 h 102"/>
                <a:gd name="T38" fmla="*/ 9 w 136"/>
                <a:gd name="T39" fmla="*/ 72 h 102"/>
                <a:gd name="T40" fmla="*/ 13 w 136"/>
                <a:gd name="T41" fmla="*/ 78 h 102"/>
                <a:gd name="T42" fmla="*/ 23 w 136"/>
                <a:gd name="T43" fmla="*/ 88 h 102"/>
                <a:gd name="T44" fmla="*/ 35 w 136"/>
                <a:gd name="T45" fmla="*/ 94 h 102"/>
                <a:gd name="T46" fmla="*/ 48 w 136"/>
                <a:gd name="T47" fmla="*/ 100 h 102"/>
                <a:gd name="T48" fmla="*/ 61 w 136"/>
                <a:gd name="T49" fmla="*/ 102 h 102"/>
                <a:gd name="T50" fmla="*/ 74 w 136"/>
                <a:gd name="T51" fmla="*/ 102 h 102"/>
                <a:gd name="T52" fmla="*/ 88 w 136"/>
                <a:gd name="T53" fmla="*/ 100 h 102"/>
                <a:gd name="T54" fmla="*/ 99 w 136"/>
                <a:gd name="T55" fmla="*/ 95 h 102"/>
                <a:gd name="T56" fmla="*/ 111 w 136"/>
                <a:gd name="T57" fmla="*/ 88 h 102"/>
                <a:gd name="T58" fmla="*/ 121 w 136"/>
                <a:gd name="T59" fmla="*/ 79 h 102"/>
                <a:gd name="T60" fmla="*/ 129 w 136"/>
                <a:gd name="T61" fmla="*/ 68 h 102"/>
                <a:gd name="T62" fmla="*/ 134 w 136"/>
                <a:gd name="T63" fmla="*/ 58 h 102"/>
                <a:gd name="T64" fmla="*/ 136 w 136"/>
                <a:gd name="T65" fmla="*/ 46 h 102"/>
                <a:gd name="T66" fmla="*/ 136 w 136"/>
                <a:gd name="T67" fmla="*/ 34 h 102"/>
                <a:gd name="T68" fmla="*/ 133 w 136"/>
                <a:gd name="T69" fmla="*/ 22 h 102"/>
                <a:gd name="T70" fmla="*/ 128 w 136"/>
                <a:gd name="T71" fmla="*/ 11 h 102"/>
                <a:gd name="T72" fmla="*/ 120 w 136"/>
                <a:gd name="T7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" h="102">
                  <a:moveTo>
                    <a:pt x="120" y="0"/>
                  </a:moveTo>
                  <a:lnTo>
                    <a:pt x="121" y="5"/>
                  </a:lnTo>
                  <a:lnTo>
                    <a:pt x="121" y="8"/>
                  </a:lnTo>
                  <a:lnTo>
                    <a:pt x="121" y="11"/>
                  </a:lnTo>
                  <a:lnTo>
                    <a:pt x="121" y="15"/>
                  </a:lnTo>
                  <a:lnTo>
                    <a:pt x="119" y="27"/>
                  </a:lnTo>
                  <a:lnTo>
                    <a:pt x="115" y="38"/>
                  </a:lnTo>
                  <a:lnTo>
                    <a:pt x="107" y="49"/>
                  </a:lnTo>
                  <a:lnTo>
                    <a:pt x="97" y="58"/>
                  </a:lnTo>
                  <a:lnTo>
                    <a:pt x="85" y="65"/>
                  </a:lnTo>
                  <a:lnTo>
                    <a:pt x="72" y="70"/>
                  </a:lnTo>
                  <a:lnTo>
                    <a:pt x="59" y="72"/>
                  </a:lnTo>
                  <a:lnTo>
                    <a:pt x="47" y="72"/>
                  </a:lnTo>
                  <a:lnTo>
                    <a:pt x="34" y="70"/>
                  </a:lnTo>
                  <a:lnTo>
                    <a:pt x="21" y="65"/>
                  </a:lnTo>
                  <a:lnTo>
                    <a:pt x="10" y="59"/>
                  </a:lnTo>
                  <a:lnTo>
                    <a:pt x="0" y="50"/>
                  </a:lnTo>
                  <a:lnTo>
                    <a:pt x="1" y="58"/>
                  </a:lnTo>
                  <a:lnTo>
                    <a:pt x="4" y="64"/>
                  </a:lnTo>
                  <a:lnTo>
                    <a:pt x="9" y="72"/>
                  </a:lnTo>
                  <a:lnTo>
                    <a:pt x="13" y="78"/>
                  </a:lnTo>
                  <a:lnTo>
                    <a:pt x="23" y="88"/>
                  </a:lnTo>
                  <a:lnTo>
                    <a:pt x="35" y="94"/>
                  </a:lnTo>
                  <a:lnTo>
                    <a:pt x="48" y="100"/>
                  </a:lnTo>
                  <a:lnTo>
                    <a:pt x="61" y="102"/>
                  </a:lnTo>
                  <a:lnTo>
                    <a:pt x="74" y="102"/>
                  </a:lnTo>
                  <a:lnTo>
                    <a:pt x="88" y="100"/>
                  </a:lnTo>
                  <a:lnTo>
                    <a:pt x="99" y="95"/>
                  </a:lnTo>
                  <a:lnTo>
                    <a:pt x="111" y="88"/>
                  </a:lnTo>
                  <a:lnTo>
                    <a:pt x="121" y="79"/>
                  </a:lnTo>
                  <a:lnTo>
                    <a:pt x="129" y="68"/>
                  </a:lnTo>
                  <a:lnTo>
                    <a:pt x="134" y="58"/>
                  </a:lnTo>
                  <a:lnTo>
                    <a:pt x="136" y="46"/>
                  </a:lnTo>
                  <a:lnTo>
                    <a:pt x="136" y="34"/>
                  </a:lnTo>
                  <a:lnTo>
                    <a:pt x="133" y="22"/>
                  </a:lnTo>
                  <a:lnTo>
                    <a:pt x="128" y="1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94EBEDAA-9213-4623-9D3B-EC725A9DB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904" y="3887141"/>
              <a:ext cx="254294" cy="800102"/>
            </a:xfrm>
            <a:custGeom>
              <a:avLst/>
              <a:gdLst>
                <a:gd name="T0" fmla="*/ 107 w 151"/>
                <a:gd name="T1" fmla="*/ 0 h 521"/>
                <a:gd name="T2" fmla="*/ 0 w 151"/>
                <a:gd name="T3" fmla="*/ 520 h 521"/>
                <a:gd name="T4" fmla="*/ 45 w 151"/>
                <a:gd name="T5" fmla="*/ 521 h 521"/>
                <a:gd name="T6" fmla="*/ 151 w 151"/>
                <a:gd name="T7" fmla="*/ 8 h 521"/>
                <a:gd name="T8" fmla="*/ 107 w 151"/>
                <a:gd name="T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521">
                  <a:moveTo>
                    <a:pt x="107" y="0"/>
                  </a:moveTo>
                  <a:lnTo>
                    <a:pt x="0" y="520"/>
                  </a:lnTo>
                  <a:lnTo>
                    <a:pt x="45" y="521"/>
                  </a:lnTo>
                  <a:lnTo>
                    <a:pt x="151" y="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22">
              <a:extLst>
                <a:ext uri="{FF2B5EF4-FFF2-40B4-BE49-F238E27FC236}">
                  <a16:creationId xmlns:a16="http://schemas.microsoft.com/office/drawing/2014/main" id="{3BBED195-4F36-4BC2-84B3-7AA0EFA5C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967" y="3724356"/>
              <a:ext cx="311552" cy="964422"/>
            </a:xfrm>
            <a:custGeom>
              <a:avLst/>
              <a:gdLst>
                <a:gd name="T0" fmla="*/ 0 w 185"/>
                <a:gd name="T1" fmla="*/ 9 h 628"/>
                <a:gd name="T2" fmla="*/ 141 w 185"/>
                <a:gd name="T3" fmla="*/ 628 h 628"/>
                <a:gd name="T4" fmla="*/ 185 w 185"/>
                <a:gd name="T5" fmla="*/ 617 h 628"/>
                <a:gd name="T6" fmla="*/ 44 w 185"/>
                <a:gd name="T7" fmla="*/ 0 h 628"/>
                <a:gd name="T8" fmla="*/ 0 w 185"/>
                <a:gd name="T9" fmla="*/ 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28">
                  <a:moveTo>
                    <a:pt x="0" y="9"/>
                  </a:moveTo>
                  <a:lnTo>
                    <a:pt x="141" y="628"/>
                  </a:lnTo>
                  <a:lnTo>
                    <a:pt x="185" y="617"/>
                  </a:lnTo>
                  <a:lnTo>
                    <a:pt x="4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23">
              <a:extLst>
                <a:ext uri="{FF2B5EF4-FFF2-40B4-BE49-F238E27FC236}">
                  <a16:creationId xmlns:a16="http://schemas.microsoft.com/office/drawing/2014/main" id="{50F402F4-7A76-4DDF-B69D-F3FA4DDF5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847" y="3894820"/>
              <a:ext cx="629840" cy="657281"/>
            </a:xfrm>
            <a:custGeom>
              <a:avLst/>
              <a:gdLst>
                <a:gd name="T0" fmla="*/ 104 w 374"/>
                <a:gd name="T1" fmla="*/ 0 h 428"/>
                <a:gd name="T2" fmla="*/ 75 w 374"/>
                <a:gd name="T3" fmla="*/ 34 h 428"/>
                <a:gd name="T4" fmla="*/ 296 w 374"/>
                <a:gd name="T5" fmla="*/ 226 h 428"/>
                <a:gd name="T6" fmla="*/ 0 w 374"/>
                <a:gd name="T7" fmla="*/ 388 h 428"/>
                <a:gd name="T8" fmla="*/ 21 w 374"/>
                <a:gd name="T9" fmla="*/ 428 h 428"/>
                <a:gd name="T10" fmla="*/ 374 w 374"/>
                <a:gd name="T11" fmla="*/ 235 h 428"/>
                <a:gd name="T12" fmla="*/ 104 w 374"/>
                <a:gd name="T13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428">
                  <a:moveTo>
                    <a:pt x="104" y="0"/>
                  </a:moveTo>
                  <a:lnTo>
                    <a:pt x="75" y="34"/>
                  </a:lnTo>
                  <a:lnTo>
                    <a:pt x="296" y="226"/>
                  </a:lnTo>
                  <a:lnTo>
                    <a:pt x="0" y="388"/>
                  </a:lnTo>
                  <a:lnTo>
                    <a:pt x="21" y="428"/>
                  </a:lnTo>
                  <a:lnTo>
                    <a:pt x="374" y="235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24">
              <a:extLst>
                <a:ext uri="{FF2B5EF4-FFF2-40B4-BE49-F238E27FC236}">
                  <a16:creationId xmlns:a16="http://schemas.microsoft.com/office/drawing/2014/main" id="{6C073FBC-0501-4EA4-85ED-7462B559F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843" y="3868712"/>
              <a:ext cx="629840" cy="683388"/>
            </a:xfrm>
            <a:custGeom>
              <a:avLst/>
              <a:gdLst>
                <a:gd name="T0" fmla="*/ 76 w 374"/>
                <a:gd name="T1" fmla="*/ 243 h 445"/>
                <a:gd name="T2" fmla="*/ 304 w 374"/>
                <a:gd name="T3" fmla="*/ 32 h 445"/>
                <a:gd name="T4" fmla="*/ 273 w 374"/>
                <a:gd name="T5" fmla="*/ 0 h 445"/>
                <a:gd name="T6" fmla="*/ 0 w 374"/>
                <a:gd name="T7" fmla="*/ 253 h 445"/>
                <a:gd name="T8" fmla="*/ 352 w 374"/>
                <a:gd name="T9" fmla="*/ 445 h 445"/>
                <a:gd name="T10" fmla="*/ 374 w 374"/>
                <a:gd name="T11" fmla="*/ 405 h 445"/>
                <a:gd name="T12" fmla="*/ 76 w 374"/>
                <a:gd name="T13" fmla="*/ 243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445">
                  <a:moveTo>
                    <a:pt x="76" y="243"/>
                  </a:moveTo>
                  <a:lnTo>
                    <a:pt x="304" y="32"/>
                  </a:lnTo>
                  <a:lnTo>
                    <a:pt x="273" y="0"/>
                  </a:lnTo>
                  <a:lnTo>
                    <a:pt x="0" y="253"/>
                  </a:lnTo>
                  <a:lnTo>
                    <a:pt x="352" y="445"/>
                  </a:lnTo>
                  <a:lnTo>
                    <a:pt x="374" y="405"/>
                  </a:lnTo>
                  <a:lnTo>
                    <a:pt x="76" y="2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Freeform 25">
              <a:extLst>
                <a:ext uri="{FF2B5EF4-FFF2-40B4-BE49-F238E27FC236}">
                  <a16:creationId xmlns:a16="http://schemas.microsoft.com/office/drawing/2014/main" id="{42312B01-3EE9-4788-927D-7367DE808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279" y="2503473"/>
              <a:ext cx="498483" cy="167392"/>
            </a:xfrm>
            <a:custGeom>
              <a:avLst/>
              <a:gdLst>
                <a:gd name="T0" fmla="*/ 296 w 296"/>
                <a:gd name="T1" fmla="*/ 109 h 109"/>
                <a:gd name="T2" fmla="*/ 128 w 296"/>
                <a:gd name="T3" fmla="*/ 107 h 109"/>
                <a:gd name="T4" fmla="*/ 171 w 296"/>
                <a:gd name="T5" fmla="*/ 69 h 109"/>
                <a:gd name="T6" fmla="*/ 0 w 296"/>
                <a:gd name="T7" fmla="*/ 0 h 109"/>
                <a:gd name="T8" fmla="*/ 263 w 296"/>
                <a:gd name="T9" fmla="*/ 37 h 109"/>
                <a:gd name="T10" fmla="*/ 216 w 296"/>
                <a:gd name="T11" fmla="*/ 78 h 109"/>
                <a:gd name="T12" fmla="*/ 296 w 296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109">
                  <a:moveTo>
                    <a:pt x="296" y="109"/>
                  </a:moveTo>
                  <a:lnTo>
                    <a:pt x="128" y="107"/>
                  </a:lnTo>
                  <a:lnTo>
                    <a:pt x="171" y="69"/>
                  </a:lnTo>
                  <a:lnTo>
                    <a:pt x="0" y="0"/>
                  </a:lnTo>
                  <a:lnTo>
                    <a:pt x="263" y="37"/>
                  </a:lnTo>
                  <a:lnTo>
                    <a:pt x="216" y="78"/>
                  </a:lnTo>
                  <a:lnTo>
                    <a:pt x="296" y="109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7F3C7FDE-B05B-4A25-A049-2131F57D9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737" y="1909155"/>
              <a:ext cx="197036" cy="457640"/>
            </a:xfrm>
            <a:custGeom>
              <a:avLst/>
              <a:gdLst>
                <a:gd name="T0" fmla="*/ 62 w 117"/>
                <a:gd name="T1" fmla="*/ 298 h 298"/>
                <a:gd name="T2" fmla="*/ 117 w 117"/>
                <a:gd name="T3" fmla="*/ 152 h 298"/>
                <a:gd name="T4" fmla="*/ 64 w 117"/>
                <a:gd name="T5" fmla="*/ 175 h 298"/>
                <a:gd name="T6" fmla="*/ 53 w 117"/>
                <a:gd name="T7" fmla="*/ 0 h 298"/>
                <a:gd name="T8" fmla="*/ 0 w 117"/>
                <a:gd name="T9" fmla="*/ 241 h 298"/>
                <a:gd name="T10" fmla="*/ 57 w 117"/>
                <a:gd name="T11" fmla="*/ 217 h 298"/>
                <a:gd name="T12" fmla="*/ 62 w 117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98">
                  <a:moveTo>
                    <a:pt x="62" y="298"/>
                  </a:moveTo>
                  <a:lnTo>
                    <a:pt x="117" y="152"/>
                  </a:lnTo>
                  <a:lnTo>
                    <a:pt x="64" y="175"/>
                  </a:lnTo>
                  <a:lnTo>
                    <a:pt x="53" y="0"/>
                  </a:lnTo>
                  <a:lnTo>
                    <a:pt x="0" y="241"/>
                  </a:lnTo>
                  <a:lnTo>
                    <a:pt x="57" y="217"/>
                  </a:lnTo>
                  <a:lnTo>
                    <a:pt x="62" y="298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8C19937-EF58-424D-8DAE-404228987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996" y="2108796"/>
              <a:ext cx="417648" cy="302534"/>
            </a:xfrm>
            <a:custGeom>
              <a:avLst/>
              <a:gdLst>
                <a:gd name="T0" fmla="*/ 248 w 248"/>
                <a:gd name="T1" fmla="*/ 190 h 197"/>
                <a:gd name="T2" fmla="*/ 164 w 248"/>
                <a:gd name="T3" fmla="*/ 54 h 197"/>
                <a:gd name="T4" fmla="*/ 149 w 248"/>
                <a:gd name="T5" fmla="*/ 107 h 197"/>
                <a:gd name="T6" fmla="*/ 0 w 248"/>
                <a:gd name="T7" fmla="*/ 0 h 197"/>
                <a:gd name="T8" fmla="*/ 161 w 248"/>
                <a:gd name="T9" fmla="*/ 197 h 197"/>
                <a:gd name="T10" fmla="*/ 179 w 248"/>
                <a:gd name="T11" fmla="*/ 139 h 197"/>
                <a:gd name="T12" fmla="*/ 248 w 248"/>
                <a:gd name="T13" fmla="*/ 19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197">
                  <a:moveTo>
                    <a:pt x="248" y="190"/>
                  </a:moveTo>
                  <a:lnTo>
                    <a:pt x="164" y="54"/>
                  </a:lnTo>
                  <a:lnTo>
                    <a:pt x="149" y="107"/>
                  </a:lnTo>
                  <a:lnTo>
                    <a:pt x="0" y="0"/>
                  </a:lnTo>
                  <a:lnTo>
                    <a:pt x="161" y="197"/>
                  </a:lnTo>
                  <a:lnTo>
                    <a:pt x="179" y="139"/>
                  </a:lnTo>
                  <a:lnTo>
                    <a:pt x="248" y="190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28">
              <a:extLst>
                <a:ext uri="{FF2B5EF4-FFF2-40B4-BE49-F238E27FC236}">
                  <a16:creationId xmlns:a16="http://schemas.microsoft.com/office/drawing/2014/main" id="{DA58D558-782D-40F0-8610-3472C4E4F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623" y="4645778"/>
              <a:ext cx="237454" cy="161249"/>
            </a:xfrm>
            <a:custGeom>
              <a:avLst/>
              <a:gdLst>
                <a:gd name="T0" fmla="*/ 22 w 141"/>
                <a:gd name="T1" fmla="*/ 105 h 105"/>
                <a:gd name="T2" fmla="*/ 141 w 141"/>
                <a:gd name="T3" fmla="*/ 40 h 105"/>
                <a:gd name="T4" fmla="*/ 120 w 141"/>
                <a:gd name="T5" fmla="*/ 0 h 105"/>
                <a:gd name="T6" fmla="*/ 0 w 141"/>
                <a:gd name="T7" fmla="*/ 66 h 105"/>
                <a:gd name="T8" fmla="*/ 22 w 14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5">
                  <a:moveTo>
                    <a:pt x="22" y="105"/>
                  </a:moveTo>
                  <a:lnTo>
                    <a:pt x="141" y="40"/>
                  </a:lnTo>
                  <a:lnTo>
                    <a:pt x="120" y="0"/>
                  </a:lnTo>
                  <a:lnTo>
                    <a:pt x="0" y="66"/>
                  </a:lnTo>
                  <a:lnTo>
                    <a:pt x="22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id="{49C37F5C-B6FE-4A07-AA0A-02F85878E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885" y="2913505"/>
              <a:ext cx="682046" cy="852316"/>
            </a:xfrm>
            <a:custGeom>
              <a:avLst/>
              <a:gdLst>
                <a:gd name="T0" fmla="*/ 314 w 405"/>
                <a:gd name="T1" fmla="*/ 164 h 555"/>
                <a:gd name="T2" fmla="*/ 304 w 405"/>
                <a:gd name="T3" fmla="*/ 213 h 555"/>
                <a:gd name="T4" fmla="*/ 286 w 405"/>
                <a:gd name="T5" fmla="*/ 260 h 555"/>
                <a:gd name="T6" fmla="*/ 264 w 405"/>
                <a:gd name="T7" fmla="*/ 306 h 555"/>
                <a:gd name="T8" fmla="*/ 235 w 405"/>
                <a:gd name="T9" fmla="*/ 352 h 555"/>
                <a:gd name="T10" fmla="*/ 203 w 405"/>
                <a:gd name="T11" fmla="*/ 395 h 555"/>
                <a:gd name="T12" fmla="*/ 165 w 405"/>
                <a:gd name="T13" fmla="*/ 436 h 555"/>
                <a:gd name="T14" fmla="*/ 122 w 405"/>
                <a:gd name="T15" fmla="*/ 474 h 555"/>
                <a:gd name="T16" fmla="*/ 87 w 405"/>
                <a:gd name="T17" fmla="*/ 501 h 555"/>
                <a:gd name="T18" fmla="*/ 63 w 405"/>
                <a:gd name="T19" fmla="*/ 518 h 555"/>
                <a:gd name="T20" fmla="*/ 38 w 405"/>
                <a:gd name="T21" fmla="*/ 533 h 555"/>
                <a:gd name="T22" fmla="*/ 13 w 405"/>
                <a:gd name="T23" fmla="*/ 548 h 555"/>
                <a:gd name="T24" fmla="*/ 12 w 405"/>
                <a:gd name="T25" fmla="*/ 550 h 555"/>
                <a:gd name="T26" fmla="*/ 36 w 405"/>
                <a:gd name="T27" fmla="*/ 542 h 555"/>
                <a:gd name="T28" fmla="*/ 59 w 405"/>
                <a:gd name="T29" fmla="*/ 531 h 555"/>
                <a:gd name="T30" fmla="*/ 83 w 405"/>
                <a:gd name="T31" fmla="*/ 520 h 555"/>
                <a:gd name="T32" fmla="*/ 106 w 405"/>
                <a:gd name="T33" fmla="*/ 507 h 555"/>
                <a:gd name="T34" fmla="*/ 128 w 405"/>
                <a:gd name="T35" fmla="*/ 494 h 555"/>
                <a:gd name="T36" fmla="*/ 151 w 405"/>
                <a:gd name="T37" fmla="*/ 480 h 555"/>
                <a:gd name="T38" fmla="*/ 174 w 405"/>
                <a:gd name="T39" fmla="*/ 464 h 555"/>
                <a:gd name="T40" fmla="*/ 207 w 405"/>
                <a:gd name="T41" fmla="*/ 438 h 555"/>
                <a:gd name="T42" fmla="*/ 251 w 405"/>
                <a:gd name="T43" fmla="*/ 399 h 555"/>
                <a:gd name="T44" fmla="*/ 288 w 405"/>
                <a:gd name="T45" fmla="*/ 358 h 555"/>
                <a:gd name="T46" fmla="*/ 322 w 405"/>
                <a:gd name="T47" fmla="*/ 315 h 555"/>
                <a:gd name="T48" fmla="*/ 350 w 405"/>
                <a:gd name="T49" fmla="*/ 270 h 555"/>
                <a:gd name="T50" fmla="*/ 373 w 405"/>
                <a:gd name="T51" fmla="*/ 224 h 555"/>
                <a:gd name="T52" fmla="*/ 389 w 405"/>
                <a:gd name="T53" fmla="*/ 176 h 555"/>
                <a:gd name="T54" fmla="*/ 401 w 405"/>
                <a:gd name="T55" fmla="*/ 128 h 555"/>
                <a:gd name="T56" fmla="*/ 405 w 405"/>
                <a:gd name="T57" fmla="*/ 77 h 555"/>
                <a:gd name="T58" fmla="*/ 402 w 405"/>
                <a:gd name="T59" fmla="*/ 25 h 555"/>
                <a:gd name="T60" fmla="*/ 390 w 405"/>
                <a:gd name="T61" fmla="*/ 11 h 555"/>
                <a:gd name="T62" fmla="*/ 374 w 405"/>
                <a:gd name="T63" fmla="*/ 35 h 555"/>
                <a:gd name="T64" fmla="*/ 354 w 405"/>
                <a:gd name="T65" fmla="*/ 61 h 555"/>
                <a:gd name="T66" fmla="*/ 332 w 405"/>
                <a:gd name="T67" fmla="*/ 87 h 555"/>
                <a:gd name="T68" fmla="*/ 320 w 405"/>
                <a:gd name="T69" fmla="*/ 109 h 555"/>
                <a:gd name="T70" fmla="*/ 319 w 405"/>
                <a:gd name="T71" fmla="*/ 13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5" h="555">
                  <a:moveTo>
                    <a:pt x="318" y="141"/>
                  </a:moveTo>
                  <a:lnTo>
                    <a:pt x="314" y="164"/>
                  </a:lnTo>
                  <a:lnTo>
                    <a:pt x="310" y="189"/>
                  </a:lnTo>
                  <a:lnTo>
                    <a:pt x="304" y="213"/>
                  </a:lnTo>
                  <a:lnTo>
                    <a:pt x="296" y="237"/>
                  </a:lnTo>
                  <a:lnTo>
                    <a:pt x="286" y="260"/>
                  </a:lnTo>
                  <a:lnTo>
                    <a:pt x="275" y="283"/>
                  </a:lnTo>
                  <a:lnTo>
                    <a:pt x="264" y="306"/>
                  </a:lnTo>
                  <a:lnTo>
                    <a:pt x="251" y="329"/>
                  </a:lnTo>
                  <a:lnTo>
                    <a:pt x="235" y="352"/>
                  </a:lnTo>
                  <a:lnTo>
                    <a:pt x="220" y="373"/>
                  </a:lnTo>
                  <a:lnTo>
                    <a:pt x="203" y="395"/>
                  </a:lnTo>
                  <a:lnTo>
                    <a:pt x="185" y="415"/>
                  </a:lnTo>
                  <a:lnTo>
                    <a:pt x="165" y="436"/>
                  </a:lnTo>
                  <a:lnTo>
                    <a:pt x="144" y="455"/>
                  </a:lnTo>
                  <a:lnTo>
                    <a:pt x="122" y="474"/>
                  </a:lnTo>
                  <a:lnTo>
                    <a:pt x="99" y="492"/>
                  </a:lnTo>
                  <a:lnTo>
                    <a:pt x="87" y="501"/>
                  </a:lnTo>
                  <a:lnTo>
                    <a:pt x="74" y="509"/>
                  </a:lnTo>
                  <a:lnTo>
                    <a:pt x="63" y="518"/>
                  </a:lnTo>
                  <a:lnTo>
                    <a:pt x="50" y="526"/>
                  </a:lnTo>
                  <a:lnTo>
                    <a:pt x="38" y="533"/>
                  </a:lnTo>
                  <a:lnTo>
                    <a:pt x="25" y="541"/>
                  </a:lnTo>
                  <a:lnTo>
                    <a:pt x="13" y="548"/>
                  </a:lnTo>
                  <a:lnTo>
                    <a:pt x="0" y="555"/>
                  </a:lnTo>
                  <a:lnTo>
                    <a:pt x="12" y="550"/>
                  </a:lnTo>
                  <a:lnTo>
                    <a:pt x="24" y="546"/>
                  </a:lnTo>
                  <a:lnTo>
                    <a:pt x="36" y="542"/>
                  </a:lnTo>
                  <a:lnTo>
                    <a:pt x="47" y="536"/>
                  </a:lnTo>
                  <a:lnTo>
                    <a:pt x="59" y="531"/>
                  </a:lnTo>
                  <a:lnTo>
                    <a:pt x="71" y="526"/>
                  </a:lnTo>
                  <a:lnTo>
                    <a:pt x="83" y="520"/>
                  </a:lnTo>
                  <a:lnTo>
                    <a:pt x="94" y="514"/>
                  </a:lnTo>
                  <a:lnTo>
                    <a:pt x="106" y="507"/>
                  </a:lnTo>
                  <a:lnTo>
                    <a:pt x="118" y="501"/>
                  </a:lnTo>
                  <a:lnTo>
                    <a:pt x="128" y="494"/>
                  </a:lnTo>
                  <a:lnTo>
                    <a:pt x="140" y="487"/>
                  </a:lnTo>
                  <a:lnTo>
                    <a:pt x="151" y="480"/>
                  </a:lnTo>
                  <a:lnTo>
                    <a:pt x="163" y="473"/>
                  </a:lnTo>
                  <a:lnTo>
                    <a:pt x="174" y="464"/>
                  </a:lnTo>
                  <a:lnTo>
                    <a:pt x="185" y="456"/>
                  </a:lnTo>
                  <a:lnTo>
                    <a:pt x="207" y="438"/>
                  </a:lnTo>
                  <a:lnTo>
                    <a:pt x="230" y="420"/>
                  </a:lnTo>
                  <a:lnTo>
                    <a:pt x="251" y="399"/>
                  </a:lnTo>
                  <a:lnTo>
                    <a:pt x="270" y="380"/>
                  </a:lnTo>
                  <a:lnTo>
                    <a:pt x="288" y="358"/>
                  </a:lnTo>
                  <a:lnTo>
                    <a:pt x="306" y="337"/>
                  </a:lnTo>
                  <a:lnTo>
                    <a:pt x="322" y="315"/>
                  </a:lnTo>
                  <a:lnTo>
                    <a:pt x="337" y="293"/>
                  </a:lnTo>
                  <a:lnTo>
                    <a:pt x="350" y="270"/>
                  </a:lnTo>
                  <a:lnTo>
                    <a:pt x="362" y="247"/>
                  </a:lnTo>
                  <a:lnTo>
                    <a:pt x="373" y="224"/>
                  </a:lnTo>
                  <a:lnTo>
                    <a:pt x="381" y="200"/>
                  </a:lnTo>
                  <a:lnTo>
                    <a:pt x="389" y="176"/>
                  </a:lnTo>
                  <a:lnTo>
                    <a:pt x="395" y="153"/>
                  </a:lnTo>
                  <a:lnTo>
                    <a:pt x="401" y="128"/>
                  </a:lnTo>
                  <a:lnTo>
                    <a:pt x="404" y="104"/>
                  </a:lnTo>
                  <a:lnTo>
                    <a:pt x="405" y="77"/>
                  </a:lnTo>
                  <a:lnTo>
                    <a:pt x="405" y="50"/>
                  </a:lnTo>
                  <a:lnTo>
                    <a:pt x="402" y="25"/>
                  </a:lnTo>
                  <a:lnTo>
                    <a:pt x="398" y="0"/>
                  </a:lnTo>
                  <a:lnTo>
                    <a:pt x="390" y="11"/>
                  </a:lnTo>
                  <a:lnTo>
                    <a:pt x="382" y="23"/>
                  </a:lnTo>
                  <a:lnTo>
                    <a:pt x="374" y="35"/>
                  </a:lnTo>
                  <a:lnTo>
                    <a:pt x="364" y="48"/>
                  </a:lnTo>
                  <a:lnTo>
                    <a:pt x="354" y="61"/>
                  </a:lnTo>
                  <a:lnTo>
                    <a:pt x="343" y="73"/>
                  </a:lnTo>
                  <a:lnTo>
                    <a:pt x="332" y="87"/>
                  </a:lnTo>
                  <a:lnTo>
                    <a:pt x="320" y="100"/>
                  </a:lnTo>
                  <a:lnTo>
                    <a:pt x="320" y="109"/>
                  </a:lnTo>
                  <a:lnTo>
                    <a:pt x="320" y="120"/>
                  </a:lnTo>
                  <a:lnTo>
                    <a:pt x="319" y="130"/>
                  </a:lnTo>
                  <a:lnTo>
                    <a:pt x="318" y="1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4" name="Freeform 33">
              <a:extLst>
                <a:ext uri="{FF2B5EF4-FFF2-40B4-BE49-F238E27FC236}">
                  <a16:creationId xmlns:a16="http://schemas.microsoft.com/office/drawing/2014/main" id="{DA34CC06-08E3-46D6-B0D2-E213E35DD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492" y="4962133"/>
              <a:ext cx="154934" cy="98285"/>
            </a:xfrm>
            <a:custGeom>
              <a:avLst/>
              <a:gdLst>
                <a:gd name="T0" fmla="*/ 46 w 92"/>
                <a:gd name="T1" fmla="*/ 64 h 64"/>
                <a:gd name="T2" fmla="*/ 55 w 92"/>
                <a:gd name="T3" fmla="*/ 63 h 64"/>
                <a:gd name="T4" fmla="*/ 64 w 92"/>
                <a:gd name="T5" fmla="*/ 62 h 64"/>
                <a:gd name="T6" fmla="*/ 72 w 92"/>
                <a:gd name="T7" fmla="*/ 59 h 64"/>
                <a:gd name="T8" fmla="*/ 79 w 92"/>
                <a:gd name="T9" fmla="*/ 54 h 64"/>
                <a:gd name="T10" fmla="*/ 85 w 92"/>
                <a:gd name="T11" fmla="*/ 50 h 64"/>
                <a:gd name="T12" fmla="*/ 89 w 92"/>
                <a:gd name="T13" fmla="*/ 44 h 64"/>
                <a:gd name="T14" fmla="*/ 91 w 92"/>
                <a:gd name="T15" fmla="*/ 38 h 64"/>
                <a:gd name="T16" fmla="*/ 92 w 92"/>
                <a:gd name="T17" fmla="*/ 32 h 64"/>
                <a:gd name="T18" fmla="*/ 91 w 92"/>
                <a:gd name="T19" fmla="*/ 25 h 64"/>
                <a:gd name="T20" fmla="*/ 89 w 92"/>
                <a:gd name="T21" fmla="*/ 20 h 64"/>
                <a:gd name="T22" fmla="*/ 85 w 92"/>
                <a:gd name="T23" fmla="*/ 14 h 64"/>
                <a:gd name="T24" fmla="*/ 79 w 92"/>
                <a:gd name="T25" fmla="*/ 9 h 64"/>
                <a:gd name="T26" fmla="*/ 72 w 92"/>
                <a:gd name="T27" fmla="*/ 6 h 64"/>
                <a:gd name="T28" fmla="*/ 64 w 92"/>
                <a:gd name="T29" fmla="*/ 2 h 64"/>
                <a:gd name="T30" fmla="*/ 55 w 92"/>
                <a:gd name="T31" fmla="*/ 1 h 64"/>
                <a:gd name="T32" fmla="*/ 46 w 92"/>
                <a:gd name="T33" fmla="*/ 0 h 64"/>
                <a:gd name="T34" fmla="*/ 37 w 92"/>
                <a:gd name="T35" fmla="*/ 1 h 64"/>
                <a:gd name="T36" fmla="*/ 28 w 92"/>
                <a:gd name="T37" fmla="*/ 2 h 64"/>
                <a:gd name="T38" fmla="*/ 21 w 92"/>
                <a:gd name="T39" fmla="*/ 6 h 64"/>
                <a:gd name="T40" fmla="*/ 13 w 92"/>
                <a:gd name="T41" fmla="*/ 9 h 64"/>
                <a:gd name="T42" fmla="*/ 8 w 92"/>
                <a:gd name="T43" fmla="*/ 14 h 64"/>
                <a:gd name="T44" fmla="*/ 4 w 92"/>
                <a:gd name="T45" fmla="*/ 20 h 64"/>
                <a:gd name="T46" fmla="*/ 1 w 92"/>
                <a:gd name="T47" fmla="*/ 25 h 64"/>
                <a:gd name="T48" fmla="*/ 0 w 92"/>
                <a:gd name="T49" fmla="*/ 32 h 64"/>
                <a:gd name="T50" fmla="*/ 1 w 92"/>
                <a:gd name="T51" fmla="*/ 38 h 64"/>
                <a:gd name="T52" fmla="*/ 4 w 92"/>
                <a:gd name="T53" fmla="*/ 44 h 64"/>
                <a:gd name="T54" fmla="*/ 8 w 92"/>
                <a:gd name="T55" fmla="*/ 50 h 64"/>
                <a:gd name="T56" fmla="*/ 13 w 92"/>
                <a:gd name="T57" fmla="*/ 54 h 64"/>
                <a:gd name="T58" fmla="*/ 21 w 92"/>
                <a:gd name="T59" fmla="*/ 59 h 64"/>
                <a:gd name="T60" fmla="*/ 28 w 92"/>
                <a:gd name="T61" fmla="*/ 62 h 64"/>
                <a:gd name="T62" fmla="*/ 37 w 92"/>
                <a:gd name="T63" fmla="*/ 63 h 64"/>
                <a:gd name="T64" fmla="*/ 46 w 92"/>
                <a:gd name="T6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4">
                  <a:moveTo>
                    <a:pt x="46" y="64"/>
                  </a:moveTo>
                  <a:lnTo>
                    <a:pt x="55" y="63"/>
                  </a:lnTo>
                  <a:lnTo>
                    <a:pt x="64" y="62"/>
                  </a:lnTo>
                  <a:lnTo>
                    <a:pt x="72" y="59"/>
                  </a:lnTo>
                  <a:lnTo>
                    <a:pt x="79" y="54"/>
                  </a:lnTo>
                  <a:lnTo>
                    <a:pt x="85" y="50"/>
                  </a:lnTo>
                  <a:lnTo>
                    <a:pt x="89" y="44"/>
                  </a:lnTo>
                  <a:lnTo>
                    <a:pt x="91" y="38"/>
                  </a:lnTo>
                  <a:lnTo>
                    <a:pt x="92" y="32"/>
                  </a:lnTo>
                  <a:lnTo>
                    <a:pt x="91" y="25"/>
                  </a:lnTo>
                  <a:lnTo>
                    <a:pt x="89" y="20"/>
                  </a:lnTo>
                  <a:lnTo>
                    <a:pt x="85" y="14"/>
                  </a:lnTo>
                  <a:lnTo>
                    <a:pt x="79" y="9"/>
                  </a:lnTo>
                  <a:lnTo>
                    <a:pt x="72" y="6"/>
                  </a:lnTo>
                  <a:lnTo>
                    <a:pt x="64" y="2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4" y="20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4" y="44"/>
                  </a:lnTo>
                  <a:lnTo>
                    <a:pt x="8" y="50"/>
                  </a:lnTo>
                  <a:lnTo>
                    <a:pt x="13" y="54"/>
                  </a:lnTo>
                  <a:lnTo>
                    <a:pt x="21" y="59"/>
                  </a:lnTo>
                  <a:lnTo>
                    <a:pt x="28" y="62"/>
                  </a:lnTo>
                  <a:lnTo>
                    <a:pt x="37" y="63"/>
                  </a:lnTo>
                  <a:lnTo>
                    <a:pt x="46" y="64"/>
                  </a:lnTo>
                  <a:close/>
                </a:path>
              </a:pathLst>
            </a:custGeom>
            <a:solidFill>
              <a:srgbClr val="5B7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Freeform 34">
              <a:extLst>
                <a:ext uri="{FF2B5EF4-FFF2-40B4-BE49-F238E27FC236}">
                  <a16:creationId xmlns:a16="http://schemas.microsoft.com/office/drawing/2014/main" id="{D58CCD8F-7789-4253-8793-E9738D4B9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253" y="4962133"/>
              <a:ext cx="154934" cy="98285"/>
            </a:xfrm>
            <a:custGeom>
              <a:avLst/>
              <a:gdLst>
                <a:gd name="T0" fmla="*/ 45 w 92"/>
                <a:gd name="T1" fmla="*/ 64 h 64"/>
                <a:gd name="T2" fmla="*/ 55 w 92"/>
                <a:gd name="T3" fmla="*/ 63 h 64"/>
                <a:gd name="T4" fmla="*/ 64 w 92"/>
                <a:gd name="T5" fmla="*/ 62 h 64"/>
                <a:gd name="T6" fmla="*/ 71 w 92"/>
                <a:gd name="T7" fmla="*/ 59 h 64"/>
                <a:gd name="T8" fmla="*/ 79 w 92"/>
                <a:gd name="T9" fmla="*/ 54 h 64"/>
                <a:gd name="T10" fmla="*/ 84 w 92"/>
                <a:gd name="T11" fmla="*/ 50 h 64"/>
                <a:gd name="T12" fmla="*/ 89 w 92"/>
                <a:gd name="T13" fmla="*/ 44 h 64"/>
                <a:gd name="T14" fmla="*/ 91 w 92"/>
                <a:gd name="T15" fmla="*/ 38 h 64"/>
                <a:gd name="T16" fmla="*/ 92 w 92"/>
                <a:gd name="T17" fmla="*/ 32 h 64"/>
                <a:gd name="T18" fmla="*/ 91 w 92"/>
                <a:gd name="T19" fmla="*/ 25 h 64"/>
                <a:gd name="T20" fmla="*/ 89 w 92"/>
                <a:gd name="T21" fmla="*/ 20 h 64"/>
                <a:gd name="T22" fmla="*/ 84 w 92"/>
                <a:gd name="T23" fmla="*/ 14 h 64"/>
                <a:gd name="T24" fmla="*/ 79 w 92"/>
                <a:gd name="T25" fmla="*/ 9 h 64"/>
                <a:gd name="T26" fmla="*/ 71 w 92"/>
                <a:gd name="T27" fmla="*/ 6 h 64"/>
                <a:gd name="T28" fmla="*/ 64 w 92"/>
                <a:gd name="T29" fmla="*/ 2 h 64"/>
                <a:gd name="T30" fmla="*/ 55 w 92"/>
                <a:gd name="T31" fmla="*/ 1 h 64"/>
                <a:gd name="T32" fmla="*/ 45 w 92"/>
                <a:gd name="T33" fmla="*/ 0 h 64"/>
                <a:gd name="T34" fmla="*/ 37 w 92"/>
                <a:gd name="T35" fmla="*/ 1 h 64"/>
                <a:gd name="T36" fmla="*/ 28 w 92"/>
                <a:gd name="T37" fmla="*/ 2 h 64"/>
                <a:gd name="T38" fmla="*/ 21 w 92"/>
                <a:gd name="T39" fmla="*/ 6 h 64"/>
                <a:gd name="T40" fmla="*/ 13 w 92"/>
                <a:gd name="T41" fmla="*/ 9 h 64"/>
                <a:gd name="T42" fmla="*/ 8 w 92"/>
                <a:gd name="T43" fmla="*/ 14 h 64"/>
                <a:gd name="T44" fmla="*/ 3 w 92"/>
                <a:gd name="T45" fmla="*/ 20 h 64"/>
                <a:gd name="T46" fmla="*/ 1 w 92"/>
                <a:gd name="T47" fmla="*/ 25 h 64"/>
                <a:gd name="T48" fmla="*/ 0 w 92"/>
                <a:gd name="T49" fmla="*/ 32 h 64"/>
                <a:gd name="T50" fmla="*/ 1 w 92"/>
                <a:gd name="T51" fmla="*/ 38 h 64"/>
                <a:gd name="T52" fmla="*/ 3 w 92"/>
                <a:gd name="T53" fmla="*/ 44 h 64"/>
                <a:gd name="T54" fmla="*/ 8 w 92"/>
                <a:gd name="T55" fmla="*/ 50 h 64"/>
                <a:gd name="T56" fmla="*/ 13 w 92"/>
                <a:gd name="T57" fmla="*/ 54 h 64"/>
                <a:gd name="T58" fmla="*/ 21 w 92"/>
                <a:gd name="T59" fmla="*/ 59 h 64"/>
                <a:gd name="T60" fmla="*/ 28 w 92"/>
                <a:gd name="T61" fmla="*/ 62 h 64"/>
                <a:gd name="T62" fmla="*/ 37 w 92"/>
                <a:gd name="T63" fmla="*/ 63 h 64"/>
                <a:gd name="T64" fmla="*/ 45 w 92"/>
                <a:gd name="T6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4">
                  <a:moveTo>
                    <a:pt x="45" y="64"/>
                  </a:moveTo>
                  <a:lnTo>
                    <a:pt x="55" y="63"/>
                  </a:lnTo>
                  <a:lnTo>
                    <a:pt x="64" y="62"/>
                  </a:lnTo>
                  <a:lnTo>
                    <a:pt x="71" y="59"/>
                  </a:lnTo>
                  <a:lnTo>
                    <a:pt x="79" y="54"/>
                  </a:lnTo>
                  <a:lnTo>
                    <a:pt x="84" y="50"/>
                  </a:lnTo>
                  <a:lnTo>
                    <a:pt x="89" y="44"/>
                  </a:lnTo>
                  <a:lnTo>
                    <a:pt x="91" y="38"/>
                  </a:lnTo>
                  <a:lnTo>
                    <a:pt x="92" y="32"/>
                  </a:lnTo>
                  <a:lnTo>
                    <a:pt x="91" y="25"/>
                  </a:lnTo>
                  <a:lnTo>
                    <a:pt x="89" y="20"/>
                  </a:lnTo>
                  <a:lnTo>
                    <a:pt x="84" y="14"/>
                  </a:lnTo>
                  <a:lnTo>
                    <a:pt x="79" y="9"/>
                  </a:lnTo>
                  <a:lnTo>
                    <a:pt x="71" y="6"/>
                  </a:lnTo>
                  <a:lnTo>
                    <a:pt x="64" y="2"/>
                  </a:lnTo>
                  <a:lnTo>
                    <a:pt x="55" y="1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3" y="20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8" y="50"/>
                  </a:lnTo>
                  <a:lnTo>
                    <a:pt x="13" y="54"/>
                  </a:lnTo>
                  <a:lnTo>
                    <a:pt x="21" y="59"/>
                  </a:lnTo>
                  <a:lnTo>
                    <a:pt x="28" y="62"/>
                  </a:lnTo>
                  <a:lnTo>
                    <a:pt x="37" y="63"/>
                  </a:lnTo>
                  <a:lnTo>
                    <a:pt x="45" y="64"/>
                  </a:lnTo>
                  <a:close/>
                </a:path>
              </a:pathLst>
            </a:custGeom>
            <a:solidFill>
              <a:srgbClr val="5B7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35">
              <a:extLst>
                <a:ext uri="{FF2B5EF4-FFF2-40B4-BE49-F238E27FC236}">
                  <a16:creationId xmlns:a16="http://schemas.microsoft.com/office/drawing/2014/main" id="{8D53F726-C2B5-4124-B68E-A4E39E3FD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066" y="4962133"/>
              <a:ext cx="154934" cy="98285"/>
            </a:xfrm>
            <a:custGeom>
              <a:avLst/>
              <a:gdLst>
                <a:gd name="T0" fmla="*/ 45 w 92"/>
                <a:gd name="T1" fmla="*/ 64 h 64"/>
                <a:gd name="T2" fmla="*/ 55 w 92"/>
                <a:gd name="T3" fmla="*/ 63 h 64"/>
                <a:gd name="T4" fmla="*/ 64 w 92"/>
                <a:gd name="T5" fmla="*/ 62 h 64"/>
                <a:gd name="T6" fmla="*/ 71 w 92"/>
                <a:gd name="T7" fmla="*/ 59 h 64"/>
                <a:gd name="T8" fmla="*/ 79 w 92"/>
                <a:gd name="T9" fmla="*/ 54 h 64"/>
                <a:gd name="T10" fmla="*/ 84 w 92"/>
                <a:gd name="T11" fmla="*/ 50 h 64"/>
                <a:gd name="T12" fmla="*/ 89 w 92"/>
                <a:gd name="T13" fmla="*/ 44 h 64"/>
                <a:gd name="T14" fmla="*/ 91 w 92"/>
                <a:gd name="T15" fmla="*/ 38 h 64"/>
                <a:gd name="T16" fmla="*/ 92 w 92"/>
                <a:gd name="T17" fmla="*/ 32 h 64"/>
                <a:gd name="T18" fmla="*/ 91 w 92"/>
                <a:gd name="T19" fmla="*/ 25 h 64"/>
                <a:gd name="T20" fmla="*/ 89 w 92"/>
                <a:gd name="T21" fmla="*/ 20 h 64"/>
                <a:gd name="T22" fmla="*/ 84 w 92"/>
                <a:gd name="T23" fmla="*/ 14 h 64"/>
                <a:gd name="T24" fmla="*/ 79 w 92"/>
                <a:gd name="T25" fmla="*/ 9 h 64"/>
                <a:gd name="T26" fmla="*/ 71 w 92"/>
                <a:gd name="T27" fmla="*/ 6 h 64"/>
                <a:gd name="T28" fmla="*/ 64 w 92"/>
                <a:gd name="T29" fmla="*/ 2 h 64"/>
                <a:gd name="T30" fmla="*/ 55 w 92"/>
                <a:gd name="T31" fmla="*/ 1 h 64"/>
                <a:gd name="T32" fmla="*/ 45 w 92"/>
                <a:gd name="T33" fmla="*/ 0 h 64"/>
                <a:gd name="T34" fmla="*/ 37 w 92"/>
                <a:gd name="T35" fmla="*/ 1 h 64"/>
                <a:gd name="T36" fmla="*/ 28 w 92"/>
                <a:gd name="T37" fmla="*/ 2 h 64"/>
                <a:gd name="T38" fmla="*/ 20 w 92"/>
                <a:gd name="T39" fmla="*/ 6 h 64"/>
                <a:gd name="T40" fmla="*/ 13 w 92"/>
                <a:gd name="T41" fmla="*/ 9 h 64"/>
                <a:gd name="T42" fmla="*/ 8 w 92"/>
                <a:gd name="T43" fmla="*/ 14 h 64"/>
                <a:gd name="T44" fmla="*/ 3 w 92"/>
                <a:gd name="T45" fmla="*/ 20 h 64"/>
                <a:gd name="T46" fmla="*/ 1 w 92"/>
                <a:gd name="T47" fmla="*/ 25 h 64"/>
                <a:gd name="T48" fmla="*/ 0 w 92"/>
                <a:gd name="T49" fmla="*/ 32 h 64"/>
                <a:gd name="T50" fmla="*/ 1 w 92"/>
                <a:gd name="T51" fmla="*/ 38 h 64"/>
                <a:gd name="T52" fmla="*/ 3 w 92"/>
                <a:gd name="T53" fmla="*/ 44 h 64"/>
                <a:gd name="T54" fmla="*/ 8 w 92"/>
                <a:gd name="T55" fmla="*/ 50 h 64"/>
                <a:gd name="T56" fmla="*/ 13 w 92"/>
                <a:gd name="T57" fmla="*/ 54 h 64"/>
                <a:gd name="T58" fmla="*/ 20 w 92"/>
                <a:gd name="T59" fmla="*/ 59 h 64"/>
                <a:gd name="T60" fmla="*/ 28 w 92"/>
                <a:gd name="T61" fmla="*/ 62 h 64"/>
                <a:gd name="T62" fmla="*/ 37 w 92"/>
                <a:gd name="T63" fmla="*/ 63 h 64"/>
                <a:gd name="T64" fmla="*/ 45 w 92"/>
                <a:gd name="T6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4">
                  <a:moveTo>
                    <a:pt x="45" y="64"/>
                  </a:moveTo>
                  <a:lnTo>
                    <a:pt x="55" y="63"/>
                  </a:lnTo>
                  <a:lnTo>
                    <a:pt x="64" y="62"/>
                  </a:lnTo>
                  <a:lnTo>
                    <a:pt x="71" y="59"/>
                  </a:lnTo>
                  <a:lnTo>
                    <a:pt x="79" y="54"/>
                  </a:lnTo>
                  <a:lnTo>
                    <a:pt x="84" y="50"/>
                  </a:lnTo>
                  <a:lnTo>
                    <a:pt x="89" y="44"/>
                  </a:lnTo>
                  <a:lnTo>
                    <a:pt x="91" y="38"/>
                  </a:lnTo>
                  <a:lnTo>
                    <a:pt x="92" y="32"/>
                  </a:lnTo>
                  <a:lnTo>
                    <a:pt x="91" y="25"/>
                  </a:lnTo>
                  <a:lnTo>
                    <a:pt x="89" y="20"/>
                  </a:lnTo>
                  <a:lnTo>
                    <a:pt x="84" y="14"/>
                  </a:lnTo>
                  <a:lnTo>
                    <a:pt x="79" y="9"/>
                  </a:lnTo>
                  <a:lnTo>
                    <a:pt x="71" y="6"/>
                  </a:lnTo>
                  <a:lnTo>
                    <a:pt x="64" y="2"/>
                  </a:lnTo>
                  <a:lnTo>
                    <a:pt x="55" y="1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0" y="6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3" y="20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8" y="50"/>
                  </a:lnTo>
                  <a:lnTo>
                    <a:pt x="13" y="54"/>
                  </a:lnTo>
                  <a:lnTo>
                    <a:pt x="20" y="59"/>
                  </a:lnTo>
                  <a:lnTo>
                    <a:pt x="28" y="62"/>
                  </a:lnTo>
                  <a:lnTo>
                    <a:pt x="37" y="63"/>
                  </a:lnTo>
                  <a:lnTo>
                    <a:pt x="45" y="64"/>
                  </a:lnTo>
                  <a:close/>
                </a:path>
              </a:pathLst>
            </a:custGeom>
            <a:solidFill>
              <a:srgbClr val="5B7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7" name="Processing Center GE">
            <a:extLst>
              <a:ext uri="{FF2B5EF4-FFF2-40B4-BE49-F238E27FC236}">
                <a16:creationId xmlns:a16="http://schemas.microsoft.com/office/drawing/2014/main" id="{E093295C-1264-4047-8A0A-F7E868D9C674}"/>
              </a:ext>
            </a:extLst>
          </p:cNvPr>
          <p:cNvGrpSpPr/>
          <p:nvPr/>
        </p:nvGrpSpPr>
        <p:grpSpPr>
          <a:xfrm>
            <a:off x="4191806" y="1637234"/>
            <a:ext cx="336980" cy="294948"/>
            <a:chOff x="4408470" y="1994393"/>
            <a:chExt cx="439271" cy="512152"/>
          </a:xfrm>
        </p:grpSpPr>
        <p:pic>
          <p:nvPicPr>
            <p:cNvPr id="118" name="Picture 4" descr="C:\Users\rleandr\Documents\ION-2012\server.png">
              <a:extLst>
                <a:ext uri="{FF2B5EF4-FFF2-40B4-BE49-F238E27FC236}">
                  <a16:creationId xmlns:a16="http://schemas.microsoft.com/office/drawing/2014/main" id="{13916988-D825-4C1B-8A56-54C3ACC85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077" y="1994393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4" descr="C:\Users\rleandr\Documents\ION-2012\server.png">
              <a:extLst>
                <a:ext uri="{FF2B5EF4-FFF2-40B4-BE49-F238E27FC236}">
                  <a16:creationId xmlns:a16="http://schemas.microsoft.com/office/drawing/2014/main" id="{4A9E3A39-BBC8-4E81-9C38-562ECC01E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902" y="2042018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4" descr="C:\Users\rleandr\Documents\ION-2012\server.png">
              <a:extLst>
                <a:ext uri="{FF2B5EF4-FFF2-40B4-BE49-F238E27FC236}">
                  <a16:creationId xmlns:a16="http://schemas.microsoft.com/office/drawing/2014/main" id="{CD004D44-2083-4DAC-A89C-1F7E0CB67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470" y="2132323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4" descr="C:\Users\rleandr\Documents\ION-2012\server.png">
              <a:extLst>
                <a:ext uri="{FF2B5EF4-FFF2-40B4-BE49-F238E27FC236}">
                  <a16:creationId xmlns:a16="http://schemas.microsoft.com/office/drawing/2014/main" id="{C50ED43E-DCCA-4C98-955B-7EFC868EA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295" y="2179948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" name="Processing Center US">
            <a:extLst>
              <a:ext uri="{FF2B5EF4-FFF2-40B4-BE49-F238E27FC236}">
                <a16:creationId xmlns:a16="http://schemas.microsoft.com/office/drawing/2014/main" id="{925AD119-4E6B-4D10-8A6F-711C6F1D1ED0}"/>
              </a:ext>
            </a:extLst>
          </p:cNvPr>
          <p:cNvGrpSpPr/>
          <p:nvPr/>
        </p:nvGrpSpPr>
        <p:grpSpPr>
          <a:xfrm>
            <a:off x="2803148" y="1760328"/>
            <a:ext cx="283636" cy="296400"/>
            <a:chOff x="2541570" y="2125909"/>
            <a:chExt cx="439271" cy="512152"/>
          </a:xfrm>
        </p:grpSpPr>
        <p:pic>
          <p:nvPicPr>
            <p:cNvPr id="123" name="Picture 4" descr="C:\Users\rleandr\Documents\ION-2012\server.png">
              <a:extLst>
                <a:ext uri="{FF2B5EF4-FFF2-40B4-BE49-F238E27FC236}">
                  <a16:creationId xmlns:a16="http://schemas.microsoft.com/office/drawing/2014/main" id="{48250677-8D54-4960-9795-DB3ECBFC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177" y="2125909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4" descr="C:\Users\rleandr\Documents\ION-2012\server.png">
              <a:extLst>
                <a:ext uri="{FF2B5EF4-FFF2-40B4-BE49-F238E27FC236}">
                  <a16:creationId xmlns:a16="http://schemas.microsoft.com/office/drawing/2014/main" id="{25B7401E-9AF2-48A2-9E76-ACF95142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002" y="2173534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" descr="C:\Users\rleandr\Documents\ION-2012\server.png">
              <a:extLst>
                <a:ext uri="{FF2B5EF4-FFF2-40B4-BE49-F238E27FC236}">
                  <a16:creationId xmlns:a16="http://schemas.microsoft.com/office/drawing/2014/main" id="{7999948C-0D3B-43A4-8B7E-E3921BA68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570" y="2263839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4" descr="C:\Users\rleandr\Documents\ION-2012\server.png">
              <a:extLst>
                <a:ext uri="{FF2B5EF4-FFF2-40B4-BE49-F238E27FC236}">
                  <a16:creationId xmlns:a16="http://schemas.microsoft.com/office/drawing/2014/main" id="{B628700C-D13A-4762-992F-E2D56FB60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395" y="2311464"/>
              <a:ext cx="234839" cy="32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7" name="Uplink">
            <a:extLst>
              <a:ext uri="{FF2B5EF4-FFF2-40B4-BE49-F238E27FC236}">
                <a16:creationId xmlns:a16="http://schemas.microsoft.com/office/drawing/2014/main" id="{39B3F4EC-DA7F-4A30-9488-2A7BA2FBA11D}"/>
              </a:ext>
            </a:extLst>
          </p:cNvPr>
          <p:cNvGrpSpPr/>
          <p:nvPr/>
        </p:nvGrpSpPr>
        <p:grpSpPr>
          <a:xfrm>
            <a:off x="2501000" y="1646028"/>
            <a:ext cx="319064" cy="381541"/>
            <a:chOff x="2300279" y="1909155"/>
            <a:chExt cx="2687766" cy="3415404"/>
          </a:xfrm>
        </p:grpSpPr>
        <p:sp>
          <p:nvSpPr>
            <p:cNvPr id="128" name="AutoShape 3">
              <a:extLst>
                <a:ext uri="{FF2B5EF4-FFF2-40B4-BE49-F238E27FC236}">
                  <a16:creationId xmlns:a16="http://schemas.microsoft.com/office/drawing/2014/main" id="{15CF8AA2-9F2F-40E7-97AE-6B12067906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00279" y="1909155"/>
              <a:ext cx="2687766" cy="341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7">
              <a:extLst>
                <a:ext uri="{FF2B5EF4-FFF2-40B4-BE49-F238E27FC236}">
                  <a16:creationId xmlns:a16="http://schemas.microsoft.com/office/drawing/2014/main" id="{4A66ADF8-F630-44D9-993B-D4BDA299F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047" y="4615064"/>
              <a:ext cx="1776688" cy="664960"/>
            </a:xfrm>
            <a:custGeom>
              <a:avLst/>
              <a:gdLst>
                <a:gd name="T0" fmla="*/ 1055 w 1055"/>
                <a:gd name="T1" fmla="*/ 287 h 433"/>
                <a:gd name="T2" fmla="*/ 1052 w 1055"/>
                <a:gd name="T3" fmla="*/ 283 h 433"/>
                <a:gd name="T4" fmla="*/ 900 w 1055"/>
                <a:gd name="T5" fmla="*/ 4 h 433"/>
                <a:gd name="T6" fmla="*/ 897 w 1055"/>
                <a:gd name="T7" fmla="*/ 0 h 433"/>
                <a:gd name="T8" fmla="*/ 892 w 1055"/>
                <a:gd name="T9" fmla="*/ 0 h 433"/>
                <a:gd name="T10" fmla="*/ 409 w 1055"/>
                <a:gd name="T11" fmla="*/ 0 h 433"/>
                <a:gd name="T12" fmla="*/ 408 w 1055"/>
                <a:gd name="T13" fmla="*/ 0 h 433"/>
                <a:gd name="T14" fmla="*/ 407 w 1055"/>
                <a:gd name="T15" fmla="*/ 0 h 433"/>
                <a:gd name="T16" fmla="*/ 97 w 1055"/>
                <a:gd name="T17" fmla="*/ 76 h 433"/>
                <a:gd name="T18" fmla="*/ 89 w 1055"/>
                <a:gd name="T19" fmla="*/ 76 h 433"/>
                <a:gd name="T20" fmla="*/ 83 w 1055"/>
                <a:gd name="T21" fmla="*/ 76 h 433"/>
                <a:gd name="T22" fmla="*/ 82 w 1055"/>
                <a:gd name="T23" fmla="*/ 81 h 433"/>
                <a:gd name="T24" fmla="*/ 2 w 1055"/>
                <a:gd name="T25" fmla="*/ 423 h 433"/>
                <a:gd name="T26" fmla="*/ 0 w 1055"/>
                <a:gd name="T27" fmla="*/ 432 h 433"/>
                <a:gd name="T28" fmla="*/ 9 w 1055"/>
                <a:gd name="T29" fmla="*/ 432 h 433"/>
                <a:gd name="T30" fmla="*/ 910 w 1055"/>
                <a:gd name="T31" fmla="*/ 432 h 433"/>
                <a:gd name="T32" fmla="*/ 912 w 1055"/>
                <a:gd name="T33" fmla="*/ 433 h 433"/>
                <a:gd name="T34" fmla="*/ 913 w 1055"/>
                <a:gd name="T35" fmla="*/ 432 h 433"/>
                <a:gd name="T36" fmla="*/ 922 w 1055"/>
                <a:gd name="T37" fmla="*/ 432 h 433"/>
                <a:gd name="T38" fmla="*/ 919 w 1055"/>
                <a:gd name="T39" fmla="*/ 425 h 433"/>
                <a:gd name="T40" fmla="*/ 1051 w 1055"/>
                <a:gd name="T41" fmla="*/ 291 h 433"/>
                <a:gd name="T42" fmla="*/ 1055 w 1055"/>
                <a:gd name="T43" fmla="*/ 287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5" h="433">
                  <a:moveTo>
                    <a:pt x="1055" y="287"/>
                  </a:moveTo>
                  <a:lnTo>
                    <a:pt x="1052" y="283"/>
                  </a:lnTo>
                  <a:lnTo>
                    <a:pt x="900" y="4"/>
                  </a:lnTo>
                  <a:lnTo>
                    <a:pt x="897" y="0"/>
                  </a:lnTo>
                  <a:lnTo>
                    <a:pt x="892" y="0"/>
                  </a:lnTo>
                  <a:lnTo>
                    <a:pt x="409" y="0"/>
                  </a:lnTo>
                  <a:lnTo>
                    <a:pt x="408" y="0"/>
                  </a:lnTo>
                  <a:lnTo>
                    <a:pt x="407" y="0"/>
                  </a:lnTo>
                  <a:lnTo>
                    <a:pt x="97" y="76"/>
                  </a:lnTo>
                  <a:lnTo>
                    <a:pt x="89" y="76"/>
                  </a:lnTo>
                  <a:lnTo>
                    <a:pt x="83" y="76"/>
                  </a:lnTo>
                  <a:lnTo>
                    <a:pt x="82" y="81"/>
                  </a:lnTo>
                  <a:lnTo>
                    <a:pt x="2" y="423"/>
                  </a:lnTo>
                  <a:lnTo>
                    <a:pt x="0" y="432"/>
                  </a:lnTo>
                  <a:lnTo>
                    <a:pt x="9" y="432"/>
                  </a:lnTo>
                  <a:lnTo>
                    <a:pt x="910" y="432"/>
                  </a:lnTo>
                  <a:lnTo>
                    <a:pt x="912" y="433"/>
                  </a:lnTo>
                  <a:lnTo>
                    <a:pt x="913" y="432"/>
                  </a:lnTo>
                  <a:lnTo>
                    <a:pt x="922" y="432"/>
                  </a:lnTo>
                  <a:lnTo>
                    <a:pt x="919" y="425"/>
                  </a:lnTo>
                  <a:lnTo>
                    <a:pt x="1051" y="291"/>
                  </a:lnTo>
                  <a:lnTo>
                    <a:pt x="1055" y="2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8">
              <a:extLst>
                <a:ext uri="{FF2B5EF4-FFF2-40B4-BE49-F238E27FC236}">
                  <a16:creationId xmlns:a16="http://schemas.microsoft.com/office/drawing/2014/main" id="{CD496BF4-E09C-4145-932A-8AE66468E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179" y="2583329"/>
              <a:ext cx="1812053" cy="1392883"/>
            </a:xfrm>
            <a:custGeom>
              <a:avLst/>
              <a:gdLst>
                <a:gd name="T0" fmla="*/ 838 w 1076"/>
                <a:gd name="T1" fmla="*/ 732 h 907"/>
                <a:gd name="T2" fmla="*/ 889 w 1076"/>
                <a:gd name="T3" fmla="*/ 685 h 907"/>
                <a:gd name="T4" fmla="*/ 936 w 1076"/>
                <a:gd name="T5" fmla="*/ 636 h 907"/>
                <a:gd name="T6" fmla="*/ 976 w 1076"/>
                <a:gd name="T7" fmla="*/ 584 h 907"/>
                <a:gd name="T8" fmla="*/ 1009 w 1076"/>
                <a:gd name="T9" fmla="*/ 529 h 907"/>
                <a:gd name="T10" fmla="*/ 1036 w 1076"/>
                <a:gd name="T11" fmla="*/ 472 h 907"/>
                <a:gd name="T12" fmla="*/ 1057 w 1076"/>
                <a:gd name="T13" fmla="*/ 414 h 907"/>
                <a:gd name="T14" fmla="*/ 1070 w 1076"/>
                <a:gd name="T15" fmla="*/ 356 h 907"/>
                <a:gd name="T16" fmla="*/ 1076 w 1076"/>
                <a:gd name="T17" fmla="*/ 289 h 907"/>
                <a:gd name="T18" fmla="*/ 1071 w 1076"/>
                <a:gd name="T19" fmla="*/ 215 h 907"/>
                <a:gd name="T20" fmla="*/ 1052 w 1076"/>
                <a:gd name="T21" fmla="*/ 146 h 907"/>
                <a:gd name="T22" fmla="*/ 1022 w 1076"/>
                <a:gd name="T23" fmla="*/ 82 h 907"/>
                <a:gd name="T24" fmla="*/ 998 w 1076"/>
                <a:gd name="T25" fmla="*/ 44 h 907"/>
                <a:gd name="T26" fmla="*/ 991 w 1076"/>
                <a:gd name="T27" fmla="*/ 29 h 907"/>
                <a:gd name="T28" fmla="*/ 969 w 1076"/>
                <a:gd name="T29" fmla="*/ 10 h 907"/>
                <a:gd name="T30" fmla="*/ 915 w 1076"/>
                <a:gd name="T31" fmla="*/ 0 h 907"/>
                <a:gd name="T32" fmla="*/ 846 w 1076"/>
                <a:gd name="T33" fmla="*/ 13 h 907"/>
                <a:gd name="T34" fmla="*/ 765 w 1076"/>
                <a:gd name="T35" fmla="*/ 42 h 907"/>
                <a:gd name="T36" fmla="*/ 677 w 1076"/>
                <a:gd name="T37" fmla="*/ 85 h 907"/>
                <a:gd name="T38" fmla="*/ 589 w 1076"/>
                <a:gd name="T39" fmla="*/ 136 h 907"/>
                <a:gd name="T40" fmla="*/ 503 w 1076"/>
                <a:gd name="T41" fmla="*/ 190 h 907"/>
                <a:gd name="T42" fmla="*/ 428 w 1076"/>
                <a:gd name="T43" fmla="*/ 243 h 907"/>
                <a:gd name="T44" fmla="*/ 353 w 1076"/>
                <a:gd name="T45" fmla="*/ 301 h 907"/>
                <a:gd name="T46" fmla="*/ 274 w 1076"/>
                <a:gd name="T47" fmla="*/ 364 h 907"/>
                <a:gd name="T48" fmla="*/ 205 w 1076"/>
                <a:gd name="T49" fmla="*/ 427 h 907"/>
                <a:gd name="T50" fmla="*/ 144 w 1076"/>
                <a:gd name="T51" fmla="*/ 488 h 907"/>
                <a:gd name="T52" fmla="*/ 92 w 1076"/>
                <a:gd name="T53" fmla="*/ 546 h 907"/>
                <a:gd name="T54" fmla="*/ 51 w 1076"/>
                <a:gd name="T55" fmla="*/ 599 h 907"/>
                <a:gd name="T56" fmla="*/ 20 w 1076"/>
                <a:gd name="T57" fmla="*/ 648 h 907"/>
                <a:gd name="T58" fmla="*/ 3 w 1076"/>
                <a:gd name="T59" fmla="*/ 690 h 907"/>
                <a:gd name="T60" fmla="*/ 0 w 1076"/>
                <a:gd name="T61" fmla="*/ 728 h 907"/>
                <a:gd name="T62" fmla="*/ 10 w 1076"/>
                <a:gd name="T63" fmla="*/ 755 h 907"/>
                <a:gd name="T64" fmla="*/ 17 w 1076"/>
                <a:gd name="T65" fmla="*/ 764 h 907"/>
                <a:gd name="T66" fmla="*/ 19 w 1076"/>
                <a:gd name="T67" fmla="*/ 767 h 907"/>
                <a:gd name="T68" fmla="*/ 21 w 1076"/>
                <a:gd name="T69" fmla="*/ 769 h 907"/>
                <a:gd name="T70" fmla="*/ 56 w 1076"/>
                <a:gd name="T71" fmla="*/ 802 h 907"/>
                <a:gd name="T72" fmla="*/ 94 w 1076"/>
                <a:gd name="T73" fmla="*/ 830 h 907"/>
                <a:gd name="T74" fmla="*/ 135 w 1076"/>
                <a:gd name="T75" fmla="*/ 855 h 907"/>
                <a:gd name="T76" fmla="*/ 179 w 1076"/>
                <a:gd name="T77" fmla="*/ 875 h 907"/>
                <a:gd name="T78" fmla="*/ 227 w 1076"/>
                <a:gd name="T79" fmla="*/ 890 h 907"/>
                <a:gd name="T80" fmla="*/ 276 w 1076"/>
                <a:gd name="T81" fmla="*/ 900 h 907"/>
                <a:gd name="T82" fmla="*/ 327 w 1076"/>
                <a:gd name="T83" fmla="*/ 906 h 907"/>
                <a:gd name="T84" fmla="*/ 380 w 1076"/>
                <a:gd name="T85" fmla="*/ 907 h 907"/>
                <a:gd name="T86" fmla="*/ 434 w 1076"/>
                <a:gd name="T87" fmla="*/ 904 h 907"/>
                <a:gd name="T88" fmla="*/ 489 w 1076"/>
                <a:gd name="T89" fmla="*/ 896 h 907"/>
                <a:gd name="T90" fmla="*/ 544 w 1076"/>
                <a:gd name="T91" fmla="*/ 883 h 907"/>
                <a:gd name="T92" fmla="*/ 600 w 1076"/>
                <a:gd name="T93" fmla="*/ 867 h 907"/>
                <a:gd name="T94" fmla="*/ 654 w 1076"/>
                <a:gd name="T95" fmla="*/ 845 h 907"/>
                <a:gd name="T96" fmla="*/ 708 w 1076"/>
                <a:gd name="T97" fmla="*/ 820 h 907"/>
                <a:gd name="T98" fmla="*/ 759 w 1076"/>
                <a:gd name="T99" fmla="*/ 788 h 907"/>
                <a:gd name="T100" fmla="*/ 810 w 1076"/>
                <a:gd name="T101" fmla="*/ 754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6" h="907">
                  <a:moveTo>
                    <a:pt x="810" y="754"/>
                  </a:moveTo>
                  <a:lnTo>
                    <a:pt x="838" y="732"/>
                  </a:lnTo>
                  <a:lnTo>
                    <a:pt x="864" y="709"/>
                  </a:lnTo>
                  <a:lnTo>
                    <a:pt x="889" y="685"/>
                  </a:lnTo>
                  <a:lnTo>
                    <a:pt x="913" y="661"/>
                  </a:lnTo>
                  <a:lnTo>
                    <a:pt x="936" y="636"/>
                  </a:lnTo>
                  <a:lnTo>
                    <a:pt x="956" y="610"/>
                  </a:lnTo>
                  <a:lnTo>
                    <a:pt x="976" y="584"/>
                  </a:lnTo>
                  <a:lnTo>
                    <a:pt x="993" y="556"/>
                  </a:lnTo>
                  <a:lnTo>
                    <a:pt x="1009" y="529"/>
                  </a:lnTo>
                  <a:lnTo>
                    <a:pt x="1023" y="501"/>
                  </a:lnTo>
                  <a:lnTo>
                    <a:pt x="1036" y="472"/>
                  </a:lnTo>
                  <a:lnTo>
                    <a:pt x="1047" y="443"/>
                  </a:lnTo>
                  <a:lnTo>
                    <a:pt x="1057" y="414"/>
                  </a:lnTo>
                  <a:lnTo>
                    <a:pt x="1064" y="385"/>
                  </a:lnTo>
                  <a:lnTo>
                    <a:pt x="1070" y="356"/>
                  </a:lnTo>
                  <a:lnTo>
                    <a:pt x="1074" y="326"/>
                  </a:lnTo>
                  <a:lnTo>
                    <a:pt x="1076" y="289"/>
                  </a:lnTo>
                  <a:lnTo>
                    <a:pt x="1075" y="251"/>
                  </a:lnTo>
                  <a:lnTo>
                    <a:pt x="1071" y="215"/>
                  </a:lnTo>
                  <a:lnTo>
                    <a:pt x="1063" y="179"/>
                  </a:lnTo>
                  <a:lnTo>
                    <a:pt x="1052" y="146"/>
                  </a:lnTo>
                  <a:lnTo>
                    <a:pt x="1038" y="113"/>
                  </a:lnTo>
                  <a:lnTo>
                    <a:pt x="1022" y="82"/>
                  </a:lnTo>
                  <a:lnTo>
                    <a:pt x="1002" y="53"/>
                  </a:lnTo>
                  <a:lnTo>
                    <a:pt x="998" y="44"/>
                  </a:lnTo>
                  <a:lnTo>
                    <a:pt x="995" y="36"/>
                  </a:lnTo>
                  <a:lnTo>
                    <a:pt x="991" y="29"/>
                  </a:lnTo>
                  <a:lnTo>
                    <a:pt x="987" y="25"/>
                  </a:lnTo>
                  <a:lnTo>
                    <a:pt x="969" y="10"/>
                  </a:lnTo>
                  <a:lnTo>
                    <a:pt x="944" y="2"/>
                  </a:lnTo>
                  <a:lnTo>
                    <a:pt x="915" y="0"/>
                  </a:lnTo>
                  <a:lnTo>
                    <a:pt x="883" y="4"/>
                  </a:lnTo>
                  <a:lnTo>
                    <a:pt x="846" y="13"/>
                  </a:lnTo>
                  <a:lnTo>
                    <a:pt x="806" y="26"/>
                  </a:lnTo>
                  <a:lnTo>
                    <a:pt x="765" y="42"/>
                  </a:lnTo>
                  <a:lnTo>
                    <a:pt x="722" y="63"/>
                  </a:lnTo>
                  <a:lnTo>
                    <a:pt x="677" y="85"/>
                  </a:lnTo>
                  <a:lnTo>
                    <a:pt x="633" y="110"/>
                  </a:lnTo>
                  <a:lnTo>
                    <a:pt x="589" y="136"/>
                  </a:lnTo>
                  <a:lnTo>
                    <a:pt x="546" y="163"/>
                  </a:lnTo>
                  <a:lnTo>
                    <a:pt x="503" y="190"/>
                  </a:lnTo>
                  <a:lnTo>
                    <a:pt x="464" y="217"/>
                  </a:lnTo>
                  <a:lnTo>
                    <a:pt x="428" y="243"/>
                  </a:lnTo>
                  <a:lnTo>
                    <a:pt x="394" y="268"/>
                  </a:lnTo>
                  <a:lnTo>
                    <a:pt x="353" y="301"/>
                  </a:lnTo>
                  <a:lnTo>
                    <a:pt x="313" y="332"/>
                  </a:lnTo>
                  <a:lnTo>
                    <a:pt x="274" y="364"/>
                  </a:lnTo>
                  <a:lnTo>
                    <a:pt x="239" y="396"/>
                  </a:lnTo>
                  <a:lnTo>
                    <a:pt x="205" y="427"/>
                  </a:lnTo>
                  <a:lnTo>
                    <a:pt x="173" y="458"/>
                  </a:lnTo>
                  <a:lnTo>
                    <a:pt x="144" y="488"/>
                  </a:lnTo>
                  <a:lnTo>
                    <a:pt x="117" y="517"/>
                  </a:lnTo>
                  <a:lnTo>
                    <a:pt x="92" y="546"/>
                  </a:lnTo>
                  <a:lnTo>
                    <a:pt x="69" y="573"/>
                  </a:lnTo>
                  <a:lnTo>
                    <a:pt x="51" y="599"/>
                  </a:lnTo>
                  <a:lnTo>
                    <a:pt x="33" y="624"/>
                  </a:lnTo>
                  <a:lnTo>
                    <a:pt x="20" y="648"/>
                  </a:lnTo>
                  <a:lnTo>
                    <a:pt x="11" y="669"/>
                  </a:lnTo>
                  <a:lnTo>
                    <a:pt x="3" y="690"/>
                  </a:lnTo>
                  <a:lnTo>
                    <a:pt x="0" y="708"/>
                  </a:lnTo>
                  <a:lnTo>
                    <a:pt x="0" y="728"/>
                  </a:lnTo>
                  <a:lnTo>
                    <a:pt x="4" y="743"/>
                  </a:lnTo>
                  <a:lnTo>
                    <a:pt x="10" y="755"/>
                  </a:lnTo>
                  <a:lnTo>
                    <a:pt x="16" y="763"/>
                  </a:lnTo>
                  <a:lnTo>
                    <a:pt x="17" y="764"/>
                  </a:lnTo>
                  <a:lnTo>
                    <a:pt x="18" y="765"/>
                  </a:lnTo>
                  <a:lnTo>
                    <a:pt x="19" y="767"/>
                  </a:lnTo>
                  <a:lnTo>
                    <a:pt x="20" y="768"/>
                  </a:lnTo>
                  <a:lnTo>
                    <a:pt x="21" y="769"/>
                  </a:lnTo>
                  <a:lnTo>
                    <a:pt x="38" y="786"/>
                  </a:lnTo>
                  <a:lnTo>
                    <a:pt x="56" y="802"/>
                  </a:lnTo>
                  <a:lnTo>
                    <a:pt x="74" y="817"/>
                  </a:lnTo>
                  <a:lnTo>
                    <a:pt x="94" y="830"/>
                  </a:lnTo>
                  <a:lnTo>
                    <a:pt x="113" y="843"/>
                  </a:lnTo>
                  <a:lnTo>
                    <a:pt x="135" y="855"/>
                  </a:lnTo>
                  <a:lnTo>
                    <a:pt x="157" y="865"/>
                  </a:lnTo>
                  <a:lnTo>
                    <a:pt x="179" y="875"/>
                  </a:lnTo>
                  <a:lnTo>
                    <a:pt x="203" y="882"/>
                  </a:lnTo>
                  <a:lnTo>
                    <a:pt x="227" y="890"/>
                  </a:lnTo>
                  <a:lnTo>
                    <a:pt x="252" y="895"/>
                  </a:lnTo>
                  <a:lnTo>
                    <a:pt x="276" y="900"/>
                  </a:lnTo>
                  <a:lnTo>
                    <a:pt x="301" y="904"/>
                  </a:lnTo>
                  <a:lnTo>
                    <a:pt x="327" y="906"/>
                  </a:lnTo>
                  <a:lnTo>
                    <a:pt x="354" y="907"/>
                  </a:lnTo>
                  <a:lnTo>
                    <a:pt x="380" y="907"/>
                  </a:lnTo>
                  <a:lnTo>
                    <a:pt x="407" y="906"/>
                  </a:lnTo>
                  <a:lnTo>
                    <a:pt x="434" y="904"/>
                  </a:lnTo>
                  <a:lnTo>
                    <a:pt x="462" y="901"/>
                  </a:lnTo>
                  <a:lnTo>
                    <a:pt x="489" y="896"/>
                  </a:lnTo>
                  <a:lnTo>
                    <a:pt x="516" y="890"/>
                  </a:lnTo>
                  <a:lnTo>
                    <a:pt x="544" y="883"/>
                  </a:lnTo>
                  <a:lnTo>
                    <a:pt x="571" y="876"/>
                  </a:lnTo>
                  <a:lnTo>
                    <a:pt x="600" y="867"/>
                  </a:lnTo>
                  <a:lnTo>
                    <a:pt x="627" y="856"/>
                  </a:lnTo>
                  <a:lnTo>
                    <a:pt x="654" y="845"/>
                  </a:lnTo>
                  <a:lnTo>
                    <a:pt x="681" y="832"/>
                  </a:lnTo>
                  <a:lnTo>
                    <a:pt x="708" y="820"/>
                  </a:lnTo>
                  <a:lnTo>
                    <a:pt x="734" y="804"/>
                  </a:lnTo>
                  <a:lnTo>
                    <a:pt x="759" y="788"/>
                  </a:lnTo>
                  <a:lnTo>
                    <a:pt x="785" y="772"/>
                  </a:lnTo>
                  <a:lnTo>
                    <a:pt x="810" y="7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Freeform 9">
              <a:extLst>
                <a:ext uri="{FF2B5EF4-FFF2-40B4-BE49-F238E27FC236}">
                  <a16:creationId xmlns:a16="http://schemas.microsoft.com/office/drawing/2014/main" id="{EE2525E2-2544-471F-8B31-AB483BC64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512" y="4811634"/>
              <a:ext cx="1318623" cy="386997"/>
            </a:xfrm>
            <a:custGeom>
              <a:avLst/>
              <a:gdLst>
                <a:gd name="T0" fmla="*/ 60 w 783"/>
                <a:gd name="T1" fmla="*/ 0 h 252"/>
                <a:gd name="T2" fmla="*/ 696 w 783"/>
                <a:gd name="T3" fmla="*/ 0 h 252"/>
                <a:gd name="T4" fmla="*/ 783 w 783"/>
                <a:gd name="T5" fmla="*/ 252 h 252"/>
                <a:gd name="T6" fmla="*/ 0 w 783"/>
                <a:gd name="T7" fmla="*/ 252 h 252"/>
                <a:gd name="T8" fmla="*/ 60 w 783"/>
                <a:gd name="T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252">
                  <a:moveTo>
                    <a:pt x="60" y="0"/>
                  </a:moveTo>
                  <a:lnTo>
                    <a:pt x="696" y="0"/>
                  </a:lnTo>
                  <a:lnTo>
                    <a:pt x="783" y="252"/>
                  </a:lnTo>
                  <a:lnTo>
                    <a:pt x="0" y="2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Freeform 10">
              <a:extLst>
                <a:ext uri="{FF2B5EF4-FFF2-40B4-BE49-F238E27FC236}">
                  <a16:creationId xmlns:a16="http://schemas.microsoft.com/office/drawing/2014/main" id="{D4576554-F4F4-4A5A-B947-87488EE3B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742" y="4694921"/>
              <a:ext cx="1180529" cy="497568"/>
            </a:xfrm>
            <a:custGeom>
              <a:avLst/>
              <a:gdLst>
                <a:gd name="T0" fmla="*/ 605 w 701"/>
                <a:gd name="T1" fmla="*/ 324 h 324"/>
                <a:gd name="T2" fmla="*/ 505 w 701"/>
                <a:gd name="T3" fmla="*/ 32 h 324"/>
                <a:gd name="T4" fmla="*/ 0 w 701"/>
                <a:gd name="T5" fmla="*/ 32 h 324"/>
                <a:gd name="T6" fmla="*/ 125 w 701"/>
                <a:gd name="T7" fmla="*/ 0 h 324"/>
                <a:gd name="T8" fmla="*/ 577 w 701"/>
                <a:gd name="T9" fmla="*/ 0 h 324"/>
                <a:gd name="T10" fmla="*/ 701 w 701"/>
                <a:gd name="T11" fmla="*/ 226 h 324"/>
                <a:gd name="T12" fmla="*/ 605 w 701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324">
                  <a:moveTo>
                    <a:pt x="605" y="324"/>
                  </a:moveTo>
                  <a:lnTo>
                    <a:pt x="505" y="32"/>
                  </a:lnTo>
                  <a:lnTo>
                    <a:pt x="0" y="32"/>
                  </a:lnTo>
                  <a:lnTo>
                    <a:pt x="125" y="0"/>
                  </a:lnTo>
                  <a:lnTo>
                    <a:pt x="577" y="0"/>
                  </a:lnTo>
                  <a:lnTo>
                    <a:pt x="701" y="226"/>
                  </a:lnTo>
                  <a:lnTo>
                    <a:pt x="605" y="3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11">
              <a:extLst>
                <a:ext uri="{FF2B5EF4-FFF2-40B4-BE49-F238E27FC236}">
                  <a16:creationId xmlns:a16="http://schemas.microsoft.com/office/drawing/2014/main" id="{839A1E09-0984-4BBF-AE55-3DDB99C5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435" y="2663186"/>
              <a:ext cx="1512289" cy="1051957"/>
            </a:xfrm>
            <a:custGeom>
              <a:avLst/>
              <a:gdLst>
                <a:gd name="T0" fmla="*/ 423 w 898"/>
                <a:gd name="T1" fmla="*/ 222 h 685"/>
                <a:gd name="T2" fmla="*/ 520 w 898"/>
                <a:gd name="T3" fmla="*/ 156 h 685"/>
                <a:gd name="T4" fmla="*/ 608 w 898"/>
                <a:gd name="T5" fmla="*/ 103 h 685"/>
                <a:gd name="T6" fmla="*/ 688 w 898"/>
                <a:gd name="T7" fmla="*/ 59 h 685"/>
                <a:gd name="T8" fmla="*/ 758 w 898"/>
                <a:gd name="T9" fmla="*/ 29 h 685"/>
                <a:gd name="T10" fmla="*/ 816 w 898"/>
                <a:gd name="T11" fmla="*/ 9 h 685"/>
                <a:gd name="T12" fmla="*/ 859 w 898"/>
                <a:gd name="T13" fmla="*/ 0 h 685"/>
                <a:gd name="T14" fmla="*/ 888 w 898"/>
                <a:gd name="T15" fmla="*/ 2 h 685"/>
                <a:gd name="T16" fmla="*/ 896 w 898"/>
                <a:gd name="T17" fmla="*/ 9 h 685"/>
                <a:gd name="T18" fmla="*/ 896 w 898"/>
                <a:gd name="T19" fmla="*/ 10 h 685"/>
                <a:gd name="T20" fmla="*/ 892 w 898"/>
                <a:gd name="T21" fmla="*/ 14 h 685"/>
                <a:gd name="T22" fmla="*/ 896 w 898"/>
                <a:gd name="T23" fmla="*/ 18 h 685"/>
                <a:gd name="T24" fmla="*/ 898 w 898"/>
                <a:gd name="T25" fmla="*/ 21 h 685"/>
                <a:gd name="T26" fmla="*/ 898 w 898"/>
                <a:gd name="T27" fmla="*/ 21 h 685"/>
                <a:gd name="T28" fmla="*/ 898 w 898"/>
                <a:gd name="T29" fmla="*/ 23 h 685"/>
                <a:gd name="T30" fmla="*/ 889 w 898"/>
                <a:gd name="T31" fmla="*/ 51 h 685"/>
                <a:gd name="T32" fmla="*/ 870 w 898"/>
                <a:gd name="T33" fmla="*/ 87 h 685"/>
                <a:gd name="T34" fmla="*/ 838 w 898"/>
                <a:gd name="T35" fmla="*/ 132 h 685"/>
                <a:gd name="T36" fmla="*/ 796 w 898"/>
                <a:gd name="T37" fmla="*/ 181 h 685"/>
                <a:gd name="T38" fmla="*/ 743 w 898"/>
                <a:gd name="T39" fmla="*/ 238 h 685"/>
                <a:gd name="T40" fmla="*/ 681 w 898"/>
                <a:gd name="T41" fmla="*/ 297 h 685"/>
                <a:gd name="T42" fmla="*/ 607 w 898"/>
                <a:gd name="T43" fmla="*/ 361 h 685"/>
                <a:gd name="T44" fmla="*/ 524 w 898"/>
                <a:gd name="T45" fmla="*/ 426 h 685"/>
                <a:gd name="T46" fmla="*/ 428 w 898"/>
                <a:gd name="T47" fmla="*/ 496 h 685"/>
                <a:gd name="T48" fmla="*/ 337 w 898"/>
                <a:gd name="T49" fmla="*/ 555 h 685"/>
                <a:gd name="T50" fmla="*/ 254 w 898"/>
                <a:gd name="T51" fmla="*/ 602 h 685"/>
                <a:gd name="T52" fmla="*/ 180 w 898"/>
                <a:gd name="T53" fmla="*/ 639 h 685"/>
                <a:gd name="T54" fmla="*/ 118 w 898"/>
                <a:gd name="T55" fmla="*/ 665 h 685"/>
                <a:gd name="T56" fmla="*/ 66 w 898"/>
                <a:gd name="T57" fmla="*/ 680 h 685"/>
                <a:gd name="T58" fmla="*/ 28 w 898"/>
                <a:gd name="T59" fmla="*/ 685 h 685"/>
                <a:gd name="T60" fmla="*/ 5 w 898"/>
                <a:gd name="T61" fmla="*/ 680 h 685"/>
                <a:gd name="T62" fmla="*/ 5 w 898"/>
                <a:gd name="T63" fmla="*/ 680 h 685"/>
                <a:gd name="T64" fmla="*/ 5 w 898"/>
                <a:gd name="T65" fmla="*/ 679 h 685"/>
                <a:gd name="T66" fmla="*/ 4 w 898"/>
                <a:gd name="T67" fmla="*/ 679 h 685"/>
                <a:gd name="T68" fmla="*/ 3 w 898"/>
                <a:gd name="T69" fmla="*/ 678 h 685"/>
                <a:gd name="T70" fmla="*/ 1 w 898"/>
                <a:gd name="T71" fmla="*/ 675 h 685"/>
                <a:gd name="T72" fmla="*/ 0 w 898"/>
                <a:gd name="T73" fmla="*/ 667 h 685"/>
                <a:gd name="T74" fmla="*/ 2 w 898"/>
                <a:gd name="T75" fmla="*/ 649 h 685"/>
                <a:gd name="T76" fmla="*/ 17 w 898"/>
                <a:gd name="T77" fmla="*/ 616 h 685"/>
                <a:gd name="T78" fmla="*/ 42 w 898"/>
                <a:gd name="T79" fmla="*/ 575 h 685"/>
                <a:gd name="T80" fmla="*/ 79 w 898"/>
                <a:gd name="T81" fmla="*/ 527 h 685"/>
                <a:gd name="T82" fmla="*/ 126 w 898"/>
                <a:gd name="T83" fmla="*/ 474 h 685"/>
                <a:gd name="T84" fmla="*/ 185 w 898"/>
                <a:gd name="T85" fmla="*/ 417 h 685"/>
                <a:gd name="T86" fmla="*/ 253 w 898"/>
                <a:gd name="T87" fmla="*/ 356 h 685"/>
                <a:gd name="T88" fmla="*/ 330 w 898"/>
                <a:gd name="T89" fmla="*/ 29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8" h="685">
                  <a:moveTo>
                    <a:pt x="374" y="258"/>
                  </a:moveTo>
                  <a:lnTo>
                    <a:pt x="423" y="222"/>
                  </a:lnTo>
                  <a:lnTo>
                    <a:pt x="473" y="187"/>
                  </a:lnTo>
                  <a:lnTo>
                    <a:pt x="520" y="156"/>
                  </a:lnTo>
                  <a:lnTo>
                    <a:pt x="565" y="127"/>
                  </a:lnTo>
                  <a:lnTo>
                    <a:pt x="608" y="103"/>
                  </a:lnTo>
                  <a:lnTo>
                    <a:pt x="649" y="80"/>
                  </a:lnTo>
                  <a:lnTo>
                    <a:pt x="688" y="59"/>
                  </a:lnTo>
                  <a:lnTo>
                    <a:pt x="725" y="43"/>
                  </a:lnTo>
                  <a:lnTo>
                    <a:pt x="758" y="29"/>
                  </a:lnTo>
                  <a:lnTo>
                    <a:pt x="789" y="17"/>
                  </a:lnTo>
                  <a:lnTo>
                    <a:pt x="816" y="9"/>
                  </a:lnTo>
                  <a:lnTo>
                    <a:pt x="839" y="3"/>
                  </a:lnTo>
                  <a:lnTo>
                    <a:pt x="859" y="0"/>
                  </a:lnTo>
                  <a:lnTo>
                    <a:pt x="875" y="0"/>
                  </a:lnTo>
                  <a:lnTo>
                    <a:pt x="888" y="2"/>
                  </a:lnTo>
                  <a:lnTo>
                    <a:pt x="896" y="7"/>
                  </a:lnTo>
                  <a:lnTo>
                    <a:pt x="896" y="9"/>
                  </a:lnTo>
                  <a:lnTo>
                    <a:pt x="896" y="9"/>
                  </a:lnTo>
                  <a:lnTo>
                    <a:pt x="896" y="10"/>
                  </a:lnTo>
                  <a:lnTo>
                    <a:pt x="897" y="11"/>
                  </a:lnTo>
                  <a:lnTo>
                    <a:pt x="892" y="14"/>
                  </a:lnTo>
                  <a:lnTo>
                    <a:pt x="893" y="16"/>
                  </a:lnTo>
                  <a:lnTo>
                    <a:pt x="896" y="18"/>
                  </a:lnTo>
                  <a:lnTo>
                    <a:pt x="897" y="19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8" y="23"/>
                  </a:lnTo>
                  <a:lnTo>
                    <a:pt x="898" y="23"/>
                  </a:lnTo>
                  <a:lnTo>
                    <a:pt x="896" y="36"/>
                  </a:lnTo>
                  <a:lnTo>
                    <a:pt x="889" y="51"/>
                  </a:lnTo>
                  <a:lnTo>
                    <a:pt x="880" y="68"/>
                  </a:lnTo>
                  <a:lnTo>
                    <a:pt x="870" y="87"/>
                  </a:lnTo>
                  <a:lnTo>
                    <a:pt x="856" y="109"/>
                  </a:lnTo>
                  <a:lnTo>
                    <a:pt x="838" y="132"/>
                  </a:lnTo>
                  <a:lnTo>
                    <a:pt x="819" y="157"/>
                  </a:lnTo>
                  <a:lnTo>
                    <a:pt x="796" y="181"/>
                  </a:lnTo>
                  <a:lnTo>
                    <a:pt x="771" y="210"/>
                  </a:lnTo>
                  <a:lnTo>
                    <a:pt x="743" y="238"/>
                  </a:lnTo>
                  <a:lnTo>
                    <a:pt x="713" y="267"/>
                  </a:lnTo>
                  <a:lnTo>
                    <a:pt x="681" y="297"/>
                  </a:lnTo>
                  <a:lnTo>
                    <a:pt x="645" y="329"/>
                  </a:lnTo>
                  <a:lnTo>
                    <a:pt x="607" y="361"/>
                  </a:lnTo>
                  <a:lnTo>
                    <a:pt x="567" y="393"/>
                  </a:lnTo>
                  <a:lnTo>
                    <a:pt x="524" y="426"/>
                  </a:lnTo>
                  <a:lnTo>
                    <a:pt x="475" y="463"/>
                  </a:lnTo>
                  <a:lnTo>
                    <a:pt x="428" y="496"/>
                  </a:lnTo>
                  <a:lnTo>
                    <a:pt x="381" y="526"/>
                  </a:lnTo>
                  <a:lnTo>
                    <a:pt x="337" y="555"/>
                  </a:lnTo>
                  <a:lnTo>
                    <a:pt x="295" y="579"/>
                  </a:lnTo>
                  <a:lnTo>
                    <a:pt x="254" y="602"/>
                  </a:lnTo>
                  <a:lnTo>
                    <a:pt x="216" y="622"/>
                  </a:lnTo>
                  <a:lnTo>
                    <a:pt x="180" y="639"/>
                  </a:lnTo>
                  <a:lnTo>
                    <a:pt x="147" y="653"/>
                  </a:lnTo>
                  <a:lnTo>
                    <a:pt x="118" y="665"/>
                  </a:lnTo>
                  <a:lnTo>
                    <a:pt x="89" y="673"/>
                  </a:lnTo>
                  <a:lnTo>
                    <a:pt x="66" y="680"/>
                  </a:lnTo>
                  <a:lnTo>
                    <a:pt x="45" y="684"/>
                  </a:lnTo>
                  <a:lnTo>
                    <a:pt x="28" y="685"/>
                  </a:lnTo>
                  <a:lnTo>
                    <a:pt x="15" y="684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79"/>
                  </a:lnTo>
                  <a:lnTo>
                    <a:pt x="5" y="679"/>
                  </a:lnTo>
                  <a:lnTo>
                    <a:pt x="4" y="679"/>
                  </a:lnTo>
                  <a:lnTo>
                    <a:pt x="4" y="678"/>
                  </a:lnTo>
                  <a:lnTo>
                    <a:pt x="3" y="678"/>
                  </a:lnTo>
                  <a:lnTo>
                    <a:pt x="2" y="677"/>
                  </a:lnTo>
                  <a:lnTo>
                    <a:pt x="1" y="675"/>
                  </a:lnTo>
                  <a:lnTo>
                    <a:pt x="0" y="670"/>
                  </a:lnTo>
                  <a:lnTo>
                    <a:pt x="0" y="667"/>
                  </a:lnTo>
                  <a:lnTo>
                    <a:pt x="0" y="662"/>
                  </a:lnTo>
                  <a:lnTo>
                    <a:pt x="2" y="649"/>
                  </a:lnTo>
                  <a:lnTo>
                    <a:pt x="8" y="633"/>
                  </a:lnTo>
                  <a:lnTo>
                    <a:pt x="17" y="616"/>
                  </a:lnTo>
                  <a:lnTo>
                    <a:pt x="28" y="597"/>
                  </a:lnTo>
                  <a:lnTo>
                    <a:pt x="42" y="575"/>
                  </a:lnTo>
                  <a:lnTo>
                    <a:pt x="59" y="552"/>
                  </a:lnTo>
                  <a:lnTo>
                    <a:pt x="79" y="527"/>
                  </a:lnTo>
                  <a:lnTo>
                    <a:pt x="101" y="502"/>
                  </a:lnTo>
                  <a:lnTo>
                    <a:pt x="126" y="474"/>
                  </a:lnTo>
                  <a:lnTo>
                    <a:pt x="154" y="446"/>
                  </a:lnTo>
                  <a:lnTo>
                    <a:pt x="185" y="417"/>
                  </a:lnTo>
                  <a:lnTo>
                    <a:pt x="217" y="387"/>
                  </a:lnTo>
                  <a:lnTo>
                    <a:pt x="253" y="356"/>
                  </a:lnTo>
                  <a:lnTo>
                    <a:pt x="290" y="323"/>
                  </a:lnTo>
                  <a:lnTo>
                    <a:pt x="330" y="291"/>
                  </a:lnTo>
                  <a:lnTo>
                    <a:pt x="374" y="25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Freeform 12">
              <a:extLst>
                <a:ext uri="{FF2B5EF4-FFF2-40B4-BE49-F238E27FC236}">
                  <a16:creationId xmlns:a16="http://schemas.microsoft.com/office/drawing/2014/main" id="{30403648-DD2E-4EC3-97FF-30BD5DF6E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435" y="2663186"/>
              <a:ext cx="1512289" cy="1050421"/>
            </a:xfrm>
            <a:custGeom>
              <a:avLst/>
              <a:gdLst>
                <a:gd name="T0" fmla="*/ 444 w 898"/>
                <a:gd name="T1" fmla="*/ 272 h 684"/>
                <a:gd name="T2" fmla="*/ 525 w 898"/>
                <a:gd name="T3" fmla="*/ 217 h 684"/>
                <a:gd name="T4" fmla="*/ 600 w 898"/>
                <a:gd name="T5" fmla="*/ 170 h 684"/>
                <a:gd name="T6" fmla="*/ 670 w 898"/>
                <a:gd name="T7" fmla="*/ 130 h 684"/>
                <a:gd name="T8" fmla="*/ 734 w 898"/>
                <a:gd name="T9" fmla="*/ 97 h 684"/>
                <a:gd name="T10" fmla="*/ 790 w 898"/>
                <a:gd name="T11" fmla="*/ 73 h 684"/>
                <a:gd name="T12" fmla="*/ 838 w 898"/>
                <a:gd name="T13" fmla="*/ 56 h 684"/>
                <a:gd name="T14" fmla="*/ 876 w 898"/>
                <a:gd name="T15" fmla="*/ 47 h 684"/>
                <a:gd name="T16" fmla="*/ 895 w 898"/>
                <a:gd name="T17" fmla="*/ 39 h 684"/>
                <a:gd name="T18" fmla="*/ 898 w 898"/>
                <a:gd name="T19" fmla="*/ 28 h 684"/>
                <a:gd name="T20" fmla="*/ 898 w 898"/>
                <a:gd name="T21" fmla="*/ 23 h 684"/>
                <a:gd name="T22" fmla="*/ 898 w 898"/>
                <a:gd name="T23" fmla="*/ 21 h 684"/>
                <a:gd name="T24" fmla="*/ 897 w 898"/>
                <a:gd name="T25" fmla="*/ 19 h 684"/>
                <a:gd name="T26" fmla="*/ 893 w 898"/>
                <a:gd name="T27" fmla="*/ 16 h 684"/>
                <a:gd name="T28" fmla="*/ 897 w 898"/>
                <a:gd name="T29" fmla="*/ 11 h 684"/>
                <a:gd name="T30" fmla="*/ 896 w 898"/>
                <a:gd name="T31" fmla="*/ 9 h 684"/>
                <a:gd name="T32" fmla="*/ 896 w 898"/>
                <a:gd name="T33" fmla="*/ 7 h 684"/>
                <a:gd name="T34" fmla="*/ 875 w 898"/>
                <a:gd name="T35" fmla="*/ 0 h 684"/>
                <a:gd name="T36" fmla="*/ 839 w 898"/>
                <a:gd name="T37" fmla="*/ 3 h 684"/>
                <a:gd name="T38" fmla="*/ 789 w 898"/>
                <a:gd name="T39" fmla="*/ 17 h 684"/>
                <a:gd name="T40" fmla="*/ 725 w 898"/>
                <a:gd name="T41" fmla="*/ 43 h 684"/>
                <a:gd name="T42" fmla="*/ 649 w 898"/>
                <a:gd name="T43" fmla="*/ 80 h 684"/>
                <a:gd name="T44" fmla="*/ 565 w 898"/>
                <a:gd name="T45" fmla="*/ 127 h 684"/>
                <a:gd name="T46" fmla="*/ 473 w 898"/>
                <a:gd name="T47" fmla="*/ 187 h 684"/>
                <a:gd name="T48" fmla="*/ 374 w 898"/>
                <a:gd name="T49" fmla="*/ 258 h 684"/>
                <a:gd name="T50" fmla="*/ 290 w 898"/>
                <a:gd name="T51" fmla="*/ 323 h 684"/>
                <a:gd name="T52" fmla="*/ 217 w 898"/>
                <a:gd name="T53" fmla="*/ 387 h 684"/>
                <a:gd name="T54" fmla="*/ 154 w 898"/>
                <a:gd name="T55" fmla="*/ 446 h 684"/>
                <a:gd name="T56" fmla="*/ 101 w 898"/>
                <a:gd name="T57" fmla="*/ 502 h 684"/>
                <a:gd name="T58" fmla="*/ 59 w 898"/>
                <a:gd name="T59" fmla="*/ 552 h 684"/>
                <a:gd name="T60" fmla="*/ 28 w 898"/>
                <a:gd name="T61" fmla="*/ 597 h 684"/>
                <a:gd name="T62" fmla="*/ 8 w 898"/>
                <a:gd name="T63" fmla="*/ 633 h 684"/>
                <a:gd name="T64" fmla="*/ 0 w 898"/>
                <a:gd name="T65" fmla="*/ 662 h 684"/>
                <a:gd name="T66" fmla="*/ 0 w 898"/>
                <a:gd name="T67" fmla="*/ 670 h 684"/>
                <a:gd name="T68" fmla="*/ 2 w 898"/>
                <a:gd name="T69" fmla="*/ 677 h 684"/>
                <a:gd name="T70" fmla="*/ 4 w 898"/>
                <a:gd name="T71" fmla="*/ 678 h 684"/>
                <a:gd name="T72" fmla="*/ 5 w 898"/>
                <a:gd name="T73" fmla="*/ 679 h 684"/>
                <a:gd name="T74" fmla="*/ 5 w 898"/>
                <a:gd name="T75" fmla="*/ 680 h 684"/>
                <a:gd name="T76" fmla="*/ 5 w 898"/>
                <a:gd name="T77" fmla="*/ 680 h 684"/>
                <a:gd name="T78" fmla="*/ 11 w 898"/>
                <a:gd name="T79" fmla="*/ 682 h 684"/>
                <a:gd name="T80" fmla="*/ 26 w 898"/>
                <a:gd name="T81" fmla="*/ 684 h 684"/>
                <a:gd name="T82" fmla="*/ 42 w 898"/>
                <a:gd name="T83" fmla="*/ 669 h 684"/>
                <a:gd name="T84" fmla="*/ 61 w 898"/>
                <a:gd name="T85" fmla="*/ 635 h 684"/>
                <a:gd name="T86" fmla="*/ 91 w 898"/>
                <a:gd name="T87" fmla="*/ 595 h 684"/>
                <a:gd name="T88" fmla="*/ 128 w 898"/>
                <a:gd name="T89" fmla="*/ 550 h 684"/>
                <a:gd name="T90" fmla="*/ 175 w 898"/>
                <a:gd name="T91" fmla="*/ 500 h 684"/>
                <a:gd name="T92" fmla="*/ 230 w 898"/>
                <a:gd name="T93" fmla="*/ 447 h 684"/>
                <a:gd name="T94" fmla="*/ 293 w 898"/>
                <a:gd name="T95" fmla="*/ 391 h 684"/>
                <a:gd name="T96" fmla="*/ 364 w 898"/>
                <a:gd name="T97" fmla="*/ 33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98" h="684">
                  <a:moveTo>
                    <a:pt x="403" y="304"/>
                  </a:moveTo>
                  <a:lnTo>
                    <a:pt x="444" y="272"/>
                  </a:lnTo>
                  <a:lnTo>
                    <a:pt x="485" y="244"/>
                  </a:lnTo>
                  <a:lnTo>
                    <a:pt x="525" y="217"/>
                  </a:lnTo>
                  <a:lnTo>
                    <a:pt x="563" y="192"/>
                  </a:lnTo>
                  <a:lnTo>
                    <a:pt x="600" y="170"/>
                  </a:lnTo>
                  <a:lnTo>
                    <a:pt x="636" y="148"/>
                  </a:lnTo>
                  <a:lnTo>
                    <a:pt x="670" y="130"/>
                  </a:lnTo>
                  <a:lnTo>
                    <a:pt x="703" y="112"/>
                  </a:lnTo>
                  <a:lnTo>
                    <a:pt x="734" y="97"/>
                  </a:lnTo>
                  <a:lnTo>
                    <a:pt x="763" y="84"/>
                  </a:lnTo>
                  <a:lnTo>
                    <a:pt x="790" y="73"/>
                  </a:lnTo>
                  <a:lnTo>
                    <a:pt x="815" y="64"/>
                  </a:lnTo>
                  <a:lnTo>
                    <a:pt x="838" y="56"/>
                  </a:lnTo>
                  <a:lnTo>
                    <a:pt x="859" y="51"/>
                  </a:lnTo>
                  <a:lnTo>
                    <a:pt x="876" y="47"/>
                  </a:lnTo>
                  <a:lnTo>
                    <a:pt x="892" y="45"/>
                  </a:lnTo>
                  <a:lnTo>
                    <a:pt x="895" y="39"/>
                  </a:lnTo>
                  <a:lnTo>
                    <a:pt x="896" y="33"/>
                  </a:lnTo>
                  <a:lnTo>
                    <a:pt x="898" y="28"/>
                  </a:lnTo>
                  <a:lnTo>
                    <a:pt x="898" y="23"/>
                  </a:lnTo>
                  <a:lnTo>
                    <a:pt x="898" y="23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8" y="21"/>
                  </a:lnTo>
                  <a:lnTo>
                    <a:pt x="897" y="19"/>
                  </a:lnTo>
                  <a:lnTo>
                    <a:pt x="896" y="18"/>
                  </a:lnTo>
                  <a:lnTo>
                    <a:pt x="893" y="16"/>
                  </a:lnTo>
                  <a:lnTo>
                    <a:pt x="892" y="14"/>
                  </a:lnTo>
                  <a:lnTo>
                    <a:pt x="897" y="11"/>
                  </a:lnTo>
                  <a:lnTo>
                    <a:pt x="896" y="10"/>
                  </a:lnTo>
                  <a:lnTo>
                    <a:pt x="896" y="9"/>
                  </a:lnTo>
                  <a:lnTo>
                    <a:pt x="896" y="9"/>
                  </a:lnTo>
                  <a:lnTo>
                    <a:pt x="896" y="7"/>
                  </a:lnTo>
                  <a:lnTo>
                    <a:pt x="888" y="2"/>
                  </a:lnTo>
                  <a:lnTo>
                    <a:pt x="875" y="0"/>
                  </a:lnTo>
                  <a:lnTo>
                    <a:pt x="859" y="0"/>
                  </a:lnTo>
                  <a:lnTo>
                    <a:pt x="839" y="3"/>
                  </a:lnTo>
                  <a:lnTo>
                    <a:pt x="816" y="9"/>
                  </a:lnTo>
                  <a:lnTo>
                    <a:pt x="789" y="17"/>
                  </a:lnTo>
                  <a:lnTo>
                    <a:pt x="758" y="29"/>
                  </a:lnTo>
                  <a:lnTo>
                    <a:pt x="725" y="43"/>
                  </a:lnTo>
                  <a:lnTo>
                    <a:pt x="688" y="59"/>
                  </a:lnTo>
                  <a:lnTo>
                    <a:pt x="649" y="80"/>
                  </a:lnTo>
                  <a:lnTo>
                    <a:pt x="608" y="103"/>
                  </a:lnTo>
                  <a:lnTo>
                    <a:pt x="565" y="127"/>
                  </a:lnTo>
                  <a:lnTo>
                    <a:pt x="520" y="156"/>
                  </a:lnTo>
                  <a:lnTo>
                    <a:pt x="473" y="187"/>
                  </a:lnTo>
                  <a:lnTo>
                    <a:pt x="423" y="222"/>
                  </a:lnTo>
                  <a:lnTo>
                    <a:pt x="374" y="258"/>
                  </a:lnTo>
                  <a:lnTo>
                    <a:pt x="330" y="291"/>
                  </a:lnTo>
                  <a:lnTo>
                    <a:pt x="290" y="323"/>
                  </a:lnTo>
                  <a:lnTo>
                    <a:pt x="253" y="356"/>
                  </a:lnTo>
                  <a:lnTo>
                    <a:pt x="217" y="387"/>
                  </a:lnTo>
                  <a:lnTo>
                    <a:pt x="185" y="417"/>
                  </a:lnTo>
                  <a:lnTo>
                    <a:pt x="154" y="446"/>
                  </a:lnTo>
                  <a:lnTo>
                    <a:pt x="126" y="474"/>
                  </a:lnTo>
                  <a:lnTo>
                    <a:pt x="101" y="502"/>
                  </a:lnTo>
                  <a:lnTo>
                    <a:pt x="79" y="527"/>
                  </a:lnTo>
                  <a:lnTo>
                    <a:pt x="59" y="552"/>
                  </a:lnTo>
                  <a:lnTo>
                    <a:pt x="42" y="575"/>
                  </a:lnTo>
                  <a:lnTo>
                    <a:pt x="28" y="597"/>
                  </a:lnTo>
                  <a:lnTo>
                    <a:pt x="17" y="616"/>
                  </a:lnTo>
                  <a:lnTo>
                    <a:pt x="8" y="633"/>
                  </a:lnTo>
                  <a:lnTo>
                    <a:pt x="2" y="649"/>
                  </a:lnTo>
                  <a:lnTo>
                    <a:pt x="0" y="662"/>
                  </a:lnTo>
                  <a:lnTo>
                    <a:pt x="0" y="667"/>
                  </a:lnTo>
                  <a:lnTo>
                    <a:pt x="0" y="670"/>
                  </a:lnTo>
                  <a:lnTo>
                    <a:pt x="1" y="675"/>
                  </a:lnTo>
                  <a:lnTo>
                    <a:pt x="2" y="677"/>
                  </a:lnTo>
                  <a:lnTo>
                    <a:pt x="3" y="678"/>
                  </a:lnTo>
                  <a:lnTo>
                    <a:pt x="4" y="678"/>
                  </a:lnTo>
                  <a:lnTo>
                    <a:pt x="4" y="679"/>
                  </a:lnTo>
                  <a:lnTo>
                    <a:pt x="5" y="679"/>
                  </a:lnTo>
                  <a:lnTo>
                    <a:pt x="5" y="679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5" y="680"/>
                  </a:lnTo>
                  <a:lnTo>
                    <a:pt x="11" y="682"/>
                  </a:lnTo>
                  <a:lnTo>
                    <a:pt x="17" y="684"/>
                  </a:lnTo>
                  <a:lnTo>
                    <a:pt x="26" y="684"/>
                  </a:lnTo>
                  <a:lnTo>
                    <a:pt x="35" y="684"/>
                  </a:lnTo>
                  <a:lnTo>
                    <a:pt x="42" y="669"/>
                  </a:lnTo>
                  <a:lnTo>
                    <a:pt x="51" y="653"/>
                  </a:lnTo>
                  <a:lnTo>
                    <a:pt x="61" y="635"/>
                  </a:lnTo>
                  <a:lnTo>
                    <a:pt x="75" y="616"/>
                  </a:lnTo>
                  <a:lnTo>
                    <a:pt x="91" y="595"/>
                  </a:lnTo>
                  <a:lnTo>
                    <a:pt x="109" y="573"/>
                  </a:lnTo>
                  <a:lnTo>
                    <a:pt x="128" y="550"/>
                  </a:lnTo>
                  <a:lnTo>
                    <a:pt x="151" y="525"/>
                  </a:lnTo>
                  <a:lnTo>
                    <a:pt x="175" y="500"/>
                  </a:lnTo>
                  <a:lnTo>
                    <a:pt x="202" y="474"/>
                  </a:lnTo>
                  <a:lnTo>
                    <a:pt x="230" y="447"/>
                  </a:lnTo>
                  <a:lnTo>
                    <a:pt x="260" y="419"/>
                  </a:lnTo>
                  <a:lnTo>
                    <a:pt x="293" y="391"/>
                  </a:lnTo>
                  <a:lnTo>
                    <a:pt x="327" y="362"/>
                  </a:lnTo>
                  <a:lnTo>
                    <a:pt x="364" y="333"/>
                  </a:lnTo>
                  <a:lnTo>
                    <a:pt x="403" y="30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13">
              <a:extLst>
                <a:ext uri="{FF2B5EF4-FFF2-40B4-BE49-F238E27FC236}">
                  <a16:creationId xmlns:a16="http://schemas.microsoft.com/office/drawing/2014/main" id="{6E698B57-B75D-45A6-A172-12C0600BB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426" y="2769149"/>
              <a:ext cx="1537551" cy="1127206"/>
            </a:xfrm>
            <a:custGeom>
              <a:avLst/>
              <a:gdLst>
                <a:gd name="T0" fmla="*/ 908 w 913"/>
                <a:gd name="T1" fmla="*/ 227 h 734"/>
                <a:gd name="T2" fmla="*/ 896 w 913"/>
                <a:gd name="T3" fmla="*/ 280 h 734"/>
                <a:gd name="T4" fmla="*/ 876 w 913"/>
                <a:gd name="T5" fmla="*/ 333 h 734"/>
                <a:gd name="T6" fmla="*/ 852 w 913"/>
                <a:gd name="T7" fmla="*/ 384 h 734"/>
                <a:gd name="T8" fmla="*/ 820 w 913"/>
                <a:gd name="T9" fmla="*/ 435 h 734"/>
                <a:gd name="T10" fmla="*/ 783 w 913"/>
                <a:gd name="T11" fmla="*/ 482 h 734"/>
                <a:gd name="T12" fmla="*/ 741 w 913"/>
                <a:gd name="T13" fmla="*/ 528 h 734"/>
                <a:gd name="T14" fmla="*/ 694 w 913"/>
                <a:gd name="T15" fmla="*/ 570 h 734"/>
                <a:gd name="T16" fmla="*/ 626 w 913"/>
                <a:gd name="T17" fmla="*/ 620 h 734"/>
                <a:gd name="T18" fmla="*/ 539 w 913"/>
                <a:gd name="T19" fmla="*/ 668 h 734"/>
                <a:gd name="T20" fmla="*/ 450 w 913"/>
                <a:gd name="T21" fmla="*/ 704 h 734"/>
                <a:gd name="T22" fmla="*/ 359 w 913"/>
                <a:gd name="T23" fmla="*/ 726 h 734"/>
                <a:gd name="T24" fmla="*/ 269 w 913"/>
                <a:gd name="T25" fmla="*/ 734 h 734"/>
                <a:gd name="T26" fmla="*/ 184 w 913"/>
                <a:gd name="T27" fmla="*/ 730 h 734"/>
                <a:gd name="T28" fmla="*/ 104 w 913"/>
                <a:gd name="T29" fmla="*/ 710 h 734"/>
                <a:gd name="T30" fmla="*/ 32 w 913"/>
                <a:gd name="T31" fmla="*/ 679 h 734"/>
                <a:gd name="T32" fmla="*/ 25 w 913"/>
                <a:gd name="T33" fmla="*/ 653 h 734"/>
                <a:gd name="T34" fmla="*/ 81 w 913"/>
                <a:gd name="T35" fmla="*/ 636 h 734"/>
                <a:gd name="T36" fmla="*/ 143 w 913"/>
                <a:gd name="T37" fmla="*/ 611 h 734"/>
                <a:gd name="T38" fmla="*/ 208 w 913"/>
                <a:gd name="T39" fmla="*/ 578 h 734"/>
                <a:gd name="T40" fmla="*/ 273 w 913"/>
                <a:gd name="T41" fmla="*/ 542 h 734"/>
                <a:gd name="T42" fmla="*/ 340 w 913"/>
                <a:gd name="T43" fmla="*/ 501 h 734"/>
                <a:gd name="T44" fmla="*/ 405 w 913"/>
                <a:gd name="T45" fmla="*/ 457 h 734"/>
                <a:gd name="T46" fmla="*/ 466 w 913"/>
                <a:gd name="T47" fmla="*/ 415 h 734"/>
                <a:gd name="T48" fmla="*/ 530 w 913"/>
                <a:gd name="T49" fmla="*/ 365 h 734"/>
                <a:gd name="T50" fmla="*/ 598 w 913"/>
                <a:gd name="T51" fmla="*/ 311 h 734"/>
                <a:gd name="T52" fmla="*/ 660 w 913"/>
                <a:gd name="T53" fmla="*/ 256 h 734"/>
                <a:gd name="T54" fmla="*/ 715 w 913"/>
                <a:gd name="T55" fmla="*/ 203 h 734"/>
                <a:gd name="T56" fmla="*/ 765 w 913"/>
                <a:gd name="T57" fmla="*/ 153 h 734"/>
                <a:gd name="T58" fmla="*/ 806 w 913"/>
                <a:gd name="T59" fmla="*/ 104 h 734"/>
                <a:gd name="T60" fmla="*/ 840 w 913"/>
                <a:gd name="T61" fmla="*/ 60 h 734"/>
                <a:gd name="T62" fmla="*/ 865 w 913"/>
                <a:gd name="T63" fmla="*/ 18 h 734"/>
                <a:gd name="T64" fmla="*/ 884 w 913"/>
                <a:gd name="T65" fmla="*/ 23 h 734"/>
                <a:gd name="T66" fmla="*/ 901 w 913"/>
                <a:gd name="T67" fmla="*/ 69 h 734"/>
                <a:gd name="T68" fmla="*/ 911 w 913"/>
                <a:gd name="T69" fmla="*/ 120 h 734"/>
                <a:gd name="T70" fmla="*/ 913 w 913"/>
                <a:gd name="T71" fmla="*/ 173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3" h="734">
                  <a:moveTo>
                    <a:pt x="911" y="200"/>
                  </a:moveTo>
                  <a:lnTo>
                    <a:pt x="908" y="227"/>
                  </a:lnTo>
                  <a:lnTo>
                    <a:pt x="902" y="253"/>
                  </a:lnTo>
                  <a:lnTo>
                    <a:pt x="896" y="280"/>
                  </a:lnTo>
                  <a:lnTo>
                    <a:pt x="887" y="306"/>
                  </a:lnTo>
                  <a:lnTo>
                    <a:pt x="876" y="333"/>
                  </a:lnTo>
                  <a:lnTo>
                    <a:pt x="865" y="359"/>
                  </a:lnTo>
                  <a:lnTo>
                    <a:pt x="852" y="384"/>
                  </a:lnTo>
                  <a:lnTo>
                    <a:pt x="836" y="410"/>
                  </a:lnTo>
                  <a:lnTo>
                    <a:pt x="820" y="435"/>
                  </a:lnTo>
                  <a:lnTo>
                    <a:pt x="803" y="458"/>
                  </a:lnTo>
                  <a:lnTo>
                    <a:pt x="783" y="482"/>
                  </a:lnTo>
                  <a:lnTo>
                    <a:pt x="763" y="505"/>
                  </a:lnTo>
                  <a:lnTo>
                    <a:pt x="741" y="528"/>
                  </a:lnTo>
                  <a:lnTo>
                    <a:pt x="718" y="549"/>
                  </a:lnTo>
                  <a:lnTo>
                    <a:pt x="694" y="570"/>
                  </a:lnTo>
                  <a:lnTo>
                    <a:pt x="668" y="590"/>
                  </a:lnTo>
                  <a:lnTo>
                    <a:pt x="626" y="620"/>
                  </a:lnTo>
                  <a:lnTo>
                    <a:pt x="582" y="646"/>
                  </a:lnTo>
                  <a:lnTo>
                    <a:pt x="539" y="668"/>
                  </a:lnTo>
                  <a:lnTo>
                    <a:pt x="494" y="688"/>
                  </a:lnTo>
                  <a:lnTo>
                    <a:pt x="450" y="704"/>
                  </a:lnTo>
                  <a:lnTo>
                    <a:pt x="404" y="717"/>
                  </a:lnTo>
                  <a:lnTo>
                    <a:pt x="359" y="726"/>
                  </a:lnTo>
                  <a:lnTo>
                    <a:pt x="313" y="732"/>
                  </a:lnTo>
                  <a:lnTo>
                    <a:pt x="269" y="734"/>
                  </a:lnTo>
                  <a:lnTo>
                    <a:pt x="226" y="733"/>
                  </a:lnTo>
                  <a:lnTo>
                    <a:pt x="184" y="730"/>
                  </a:lnTo>
                  <a:lnTo>
                    <a:pt x="144" y="721"/>
                  </a:lnTo>
                  <a:lnTo>
                    <a:pt x="104" y="710"/>
                  </a:lnTo>
                  <a:lnTo>
                    <a:pt x="67" y="696"/>
                  </a:lnTo>
                  <a:lnTo>
                    <a:pt x="32" y="679"/>
                  </a:lnTo>
                  <a:lnTo>
                    <a:pt x="0" y="657"/>
                  </a:lnTo>
                  <a:lnTo>
                    <a:pt x="25" y="653"/>
                  </a:lnTo>
                  <a:lnTo>
                    <a:pt x="52" y="646"/>
                  </a:lnTo>
                  <a:lnTo>
                    <a:pt x="81" y="636"/>
                  </a:lnTo>
                  <a:lnTo>
                    <a:pt x="111" y="624"/>
                  </a:lnTo>
                  <a:lnTo>
                    <a:pt x="143" y="611"/>
                  </a:lnTo>
                  <a:lnTo>
                    <a:pt x="174" y="595"/>
                  </a:lnTo>
                  <a:lnTo>
                    <a:pt x="208" y="578"/>
                  </a:lnTo>
                  <a:lnTo>
                    <a:pt x="241" y="560"/>
                  </a:lnTo>
                  <a:lnTo>
                    <a:pt x="273" y="542"/>
                  </a:lnTo>
                  <a:lnTo>
                    <a:pt x="307" y="521"/>
                  </a:lnTo>
                  <a:lnTo>
                    <a:pt x="340" y="501"/>
                  </a:lnTo>
                  <a:lnTo>
                    <a:pt x="373" y="479"/>
                  </a:lnTo>
                  <a:lnTo>
                    <a:pt x="405" y="457"/>
                  </a:lnTo>
                  <a:lnTo>
                    <a:pt x="436" y="436"/>
                  </a:lnTo>
                  <a:lnTo>
                    <a:pt x="466" y="415"/>
                  </a:lnTo>
                  <a:lnTo>
                    <a:pt x="494" y="394"/>
                  </a:lnTo>
                  <a:lnTo>
                    <a:pt x="530" y="365"/>
                  </a:lnTo>
                  <a:lnTo>
                    <a:pt x="564" y="338"/>
                  </a:lnTo>
                  <a:lnTo>
                    <a:pt x="598" y="311"/>
                  </a:lnTo>
                  <a:lnTo>
                    <a:pt x="629" y="283"/>
                  </a:lnTo>
                  <a:lnTo>
                    <a:pt x="660" y="256"/>
                  </a:lnTo>
                  <a:lnTo>
                    <a:pt x="688" y="230"/>
                  </a:lnTo>
                  <a:lnTo>
                    <a:pt x="715" y="203"/>
                  </a:lnTo>
                  <a:lnTo>
                    <a:pt x="741" y="177"/>
                  </a:lnTo>
                  <a:lnTo>
                    <a:pt x="765" y="153"/>
                  </a:lnTo>
                  <a:lnTo>
                    <a:pt x="787" y="128"/>
                  </a:lnTo>
                  <a:lnTo>
                    <a:pt x="806" y="104"/>
                  </a:lnTo>
                  <a:lnTo>
                    <a:pt x="823" y="81"/>
                  </a:lnTo>
                  <a:lnTo>
                    <a:pt x="840" y="60"/>
                  </a:lnTo>
                  <a:lnTo>
                    <a:pt x="853" y="39"/>
                  </a:lnTo>
                  <a:lnTo>
                    <a:pt x="865" y="18"/>
                  </a:lnTo>
                  <a:lnTo>
                    <a:pt x="873" y="0"/>
                  </a:lnTo>
                  <a:lnTo>
                    <a:pt x="884" y="23"/>
                  </a:lnTo>
                  <a:lnTo>
                    <a:pt x="894" y="45"/>
                  </a:lnTo>
                  <a:lnTo>
                    <a:pt x="901" y="69"/>
                  </a:lnTo>
                  <a:lnTo>
                    <a:pt x="907" y="94"/>
                  </a:lnTo>
                  <a:lnTo>
                    <a:pt x="911" y="120"/>
                  </a:lnTo>
                  <a:lnTo>
                    <a:pt x="913" y="146"/>
                  </a:lnTo>
                  <a:lnTo>
                    <a:pt x="913" y="173"/>
                  </a:lnTo>
                  <a:lnTo>
                    <a:pt x="911" y="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14">
              <a:extLst>
                <a:ext uri="{FF2B5EF4-FFF2-40B4-BE49-F238E27FC236}">
                  <a16:creationId xmlns:a16="http://schemas.microsoft.com/office/drawing/2014/main" id="{0EEE6AD0-DBD5-4FD9-9208-623EB735C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426" y="2769149"/>
              <a:ext cx="1519026" cy="1045814"/>
            </a:xfrm>
            <a:custGeom>
              <a:avLst/>
              <a:gdLst>
                <a:gd name="T0" fmla="*/ 540 w 902"/>
                <a:gd name="T1" fmla="*/ 396 h 681"/>
                <a:gd name="T2" fmla="*/ 608 w 902"/>
                <a:gd name="T3" fmla="*/ 341 h 681"/>
                <a:gd name="T4" fmla="*/ 670 w 902"/>
                <a:gd name="T5" fmla="*/ 287 h 681"/>
                <a:gd name="T6" fmla="*/ 726 w 902"/>
                <a:gd name="T7" fmla="*/ 234 h 681"/>
                <a:gd name="T8" fmla="*/ 775 w 902"/>
                <a:gd name="T9" fmla="*/ 183 h 681"/>
                <a:gd name="T10" fmla="*/ 816 w 902"/>
                <a:gd name="T11" fmla="*/ 134 h 681"/>
                <a:gd name="T12" fmla="*/ 849 w 902"/>
                <a:gd name="T13" fmla="*/ 90 h 681"/>
                <a:gd name="T14" fmla="*/ 875 w 902"/>
                <a:gd name="T15" fmla="*/ 49 h 681"/>
                <a:gd name="T16" fmla="*/ 888 w 902"/>
                <a:gd name="T17" fmla="*/ 40 h 681"/>
                <a:gd name="T18" fmla="*/ 898 w 902"/>
                <a:gd name="T19" fmla="*/ 60 h 681"/>
                <a:gd name="T20" fmla="*/ 897 w 902"/>
                <a:gd name="T21" fmla="*/ 52 h 681"/>
                <a:gd name="T22" fmla="*/ 882 w 902"/>
                <a:gd name="T23" fmla="*/ 16 h 681"/>
                <a:gd name="T24" fmla="*/ 865 w 902"/>
                <a:gd name="T25" fmla="*/ 18 h 681"/>
                <a:gd name="T26" fmla="*/ 840 w 902"/>
                <a:gd name="T27" fmla="*/ 60 h 681"/>
                <a:gd name="T28" fmla="*/ 806 w 902"/>
                <a:gd name="T29" fmla="*/ 104 h 681"/>
                <a:gd name="T30" fmla="*/ 765 w 902"/>
                <a:gd name="T31" fmla="*/ 153 h 681"/>
                <a:gd name="T32" fmla="*/ 715 w 902"/>
                <a:gd name="T33" fmla="*/ 203 h 681"/>
                <a:gd name="T34" fmla="*/ 660 w 902"/>
                <a:gd name="T35" fmla="*/ 256 h 681"/>
                <a:gd name="T36" fmla="*/ 598 w 902"/>
                <a:gd name="T37" fmla="*/ 311 h 681"/>
                <a:gd name="T38" fmla="*/ 530 w 902"/>
                <a:gd name="T39" fmla="*/ 365 h 681"/>
                <a:gd name="T40" fmla="*/ 466 w 902"/>
                <a:gd name="T41" fmla="*/ 415 h 681"/>
                <a:gd name="T42" fmla="*/ 405 w 902"/>
                <a:gd name="T43" fmla="*/ 457 h 681"/>
                <a:gd name="T44" fmla="*/ 340 w 902"/>
                <a:gd name="T45" fmla="*/ 501 h 681"/>
                <a:gd name="T46" fmla="*/ 273 w 902"/>
                <a:gd name="T47" fmla="*/ 542 h 681"/>
                <a:gd name="T48" fmla="*/ 208 w 902"/>
                <a:gd name="T49" fmla="*/ 578 h 681"/>
                <a:gd name="T50" fmla="*/ 143 w 902"/>
                <a:gd name="T51" fmla="*/ 611 h 681"/>
                <a:gd name="T52" fmla="*/ 81 w 902"/>
                <a:gd name="T53" fmla="*/ 636 h 681"/>
                <a:gd name="T54" fmla="*/ 25 w 902"/>
                <a:gd name="T55" fmla="*/ 653 h 681"/>
                <a:gd name="T56" fmla="*/ 4 w 902"/>
                <a:gd name="T57" fmla="*/ 661 h 681"/>
                <a:gd name="T58" fmla="*/ 14 w 902"/>
                <a:gd name="T59" fmla="*/ 666 h 681"/>
                <a:gd name="T60" fmla="*/ 24 w 902"/>
                <a:gd name="T61" fmla="*/ 673 h 681"/>
                <a:gd name="T62" fmla="*/ 34 w 902"/>
                <a:gd name="T63" fmla="*/ 678 h 681"/>
                <a:gd name="T64" fmla="*/ 63 w 902"/>
                <a:gd name="T65" fmla="*/ 675 h 681"/>
                <a:gd name="T66" fmla="*/ 118 w 902"/>
                <a:gd name="T67" fmla="*/ 655 h 681"/>
                <a:gd name="T68" fmla="*/ 176 w 902"/>
                <a:gd name="T69" fmla="*/ 628 h 681"/>
                <a:gd name="T70" fmla="*/ 238 w 902"/>
                <a:gd name="T71" fmla="*/ 597 h 681"/>
                <a:gd name="T72" fmla="*/ 300 w 902"/>
                <a:gd name="T73" fmla="*/ 561 h 681"/>
                <a:gd name="T74" fmla="*/ 362 w 902"/>
                <a:gd name="T75" fmla="*/ 522 h 681"/>
                <a:gd name="T76" fmla="*/ 421 w 902"/>
                <a:gd name="T77" fmla="*/ 482 h 681"/>
                <a:gd name="T78" fmla="*/ 479 w 902"/>
                <a:gd name="T79" fmla="*/ 442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2" h="681">
                  <a:moveTo>
                    <a:pt x="505" y="423"/>
                  </a:moveTo>
                  <a:lnTo>
                    <a:pt x="540" y="396"/>
                  </a:lnTo>
                  <a:lnTo>
                    <a:pt x="575" y="368"/>
                  </a:lnTo>
                  <a:lnTo>
                    <a:pt x="608" y="341"/>
                  </a:lnTo>
                  <a:lnTo>
                    <a:pt x="640" y="314"/>
                  </a:lnTo>
                  <a:lnTo>
                    <a:pt x="670" y="287"/>
                  </a:lnTo>
                  <a:lnTo>
                    <a:pt x="698" y="260"/>
                  </a:lnTo>
                  <a:lnTo>
                    <a:pt x="726" y="234"/>
                  </a:lnTo>
                  <a:lnTo>
                    <a:pt x="751" y="208"/>
                  </a:lnTo>
                  <a:lnTo>
                    <a:pt x="775" y="183"/>
                  </a:lnTo>
                  <a:lnTo>
                    <a:pt x="796" y="158"/>
                  </a:lnTo>
                  <a:lnTo>
                    <a:pt x="816" y="134"/>
                  </a:lnTo>
                  <a:lnTo>
                    <a:pt x="834" y="111"/>
                  </a:lnTo>
                  <a:lnTo>
                    <a:pt x="849" y="90"/>
                  </a:lnTo>
                  <a:lnTo>
                    <a:pt x="863" y="69"/>
                  </a:lnTo>
                  <a:lnTo>
                    <a:pt x="875" y="49"/>
                  </a:lnTo>
                  <a:lnTo>
                    <a:pt x="884" y="30"/>
                  </a:lnTo>
                  <a:lnTo>
                    <a:pt x="888" y="40"/>
                  </a:lnTo>
                  <a:lnTo>
                    <a:pt x="894" y="50"/>
                  </a:lnTo>
                  <a:lnTo>
                    <a:pt x="898" y="60"/>
                  </a:lnTo>
                  <a:lnTo>
                    <a:pt x="902" y="69"/>
                  </a:lnTo>
                  <a:lnTo>
                    <a:pt x="897" y="52"/>
                  </a:lnTo>
                  <a:lnTo>
                    <a:pt x="889" y="34"/>
                  </a:lnTo>
                  <a:lnTo>
                    <a:pt x="882" y="16"/>
                  </a:lnTo>
                  <a:lnTo>
                    <a:pt x="873" y="0"/>
                  </a:lnTo>
                  <a:lnTo>
                    <a:pt x="865" y="18"/>
                  </a:lnTo>
                  <a:lnTo>
                    <a:pt x="853" y="39"/>
                  </a:lnTo>
                  <a:lnTo>
                    <a:pt x="840" y="60"/>
                  </a:lnTo>
                  <a:lnTo>
                    <a:pt x="823" y="81"/>
                  </a:lnTo>
                  <a:lnTo>
                    <a:pt x="806" y="104"/>
                  </a:lnTo>
                  <a:lnTo>
                    <a:pt x="787" y="128"/>
                  </a:lnTo>
                  <a:lnTo>
                    <a:pt x="765" y="153"/>
                  </a:lnTo>
                  <a:lnTo>
                    <a:pt x="741" y="177"/>
                  </a:lnTo>
                  <a:lnTo>
                    <a:pt x="715" y="203"/>
                  </a:lnTo>
                  <a:lnTo>
                    <a:pt x="688" y="230"/>
                  </a:lnTo>
                  <a:lnTo>
                    <a:pt x="660" y="256"/>
                  </a:lnTo>
                  <a:lnTo>
                    <a:pt x="629" y="283"/>
                  </a:lnTo>
                  <a:lnTo>
                    <a:pt x="598" y="311"/>
                  </a:lnTo>
                  <a:lnTo>
                    <a:pt x="564" y="338"/>
                  </a:lnTo>
                  <a:lnTo>
                    <a:pt x="530" y="365"/>
                  </a:lnTo>
                  <a:lnTo>
                    <a:pt x="494" y="394"/>
                  </a:lnTo>
                  <a:lnTo>
                    <a:pt x="466" y="415"/>
                  </a:lnTo>
                  <a:lnTo>
                    <a:pt x="436" y="436"/>
                  </a:lnTo>
                  <a:lnTo>
                    <a:pt x="405" y="457"/>
                  </a:lnTo>
                  <a:lnTo>
                    <a:pt x="373" y="479"/>
                  </a:lnTo>
                  <a:lnTo>
                    <a:pt x="340" y="501"/>
                  </a:lnTo>
                  <a:lnTo>
                    <a:pt x="307" y="521"/>
                  </a:lnTo>
                  <a:lnTo>
                    <a:pt x="273" y="542"/>
                  </a:lnTo>
                  <a:lnTo>
                    <a:pt x="241" y="560"/>
                  </a:lnTo>
                  <a:lnTo>
                    <a:pt x="208" y="578"/>
                  </a:lnTo>
                  <a:lnTo>
                    <a:pt x="174" y="595"/>
                  </a:lnTo>
                  <a:lnTo>
                    <a:pt x="143" y="611"/>
                  </a:lnTo>
                  <a:lnTo>
                    <a:pt x="111" y="624"/>
                  </a:lnTo>
                  <a:lnTo>
                    <a:pt x="81" y="636"/>
                  </a:lnTo>
                  <a:lnTo>
                    <a:pt x="52" y="646"/>
                  </a:lnTo>
                  <a:lnTo>
                    <a:pt x="25" y="653"/>
                  </a:lnTo>
                  <a:lnTo>
                    <a:pt x="0" y="657"/>
                  </a:lnTo>
                  <a:lnTo>
                    <a:pt x="4" y="661"/>
                  </a:lnTo>
                  <a:lnTo>
                    <a:pt x="9" y="663"/>
                  </a:lnTo>
                  <a:lnTo>
                    <a:pt x="14" y="666"/>
                  </a:lnTo>
                  <a:lnTo>
                    <a:pt x="18" y="669"/>
                  </a:lnTo>
                  <a:lnTo>
                    <a:pt x="24" y="673"/>
                  </a:lnTo>
                  <a:lnTo>
                    <a:pt x="28" y="676"/>
                  </a:lnTo>
                  <a:lnTo>
                    <a:pt x="34" y="678"/>
                  </a:lnTo>
                  <a:lnTo>
                    <a:pt x="38" y="681"/>
                  </a:lnTo>
                  <a:lnTo>
                    <a:pt x="63" y="675"/>
                  </a:lnTo>
                  <a:lnTo>
                    <a:pt x="90" y="666"/>
                  </a:lnTo>
                  <a:lnTo>
                    <a:pt x="118" y="655"/>
                  </a:lnTo>
                  <a:lnTo>
                    <a:pt x="147" y="642"/>
                  </a:lnTo>
                  <a:lnTo>
                    <a:pt x="176" y="628"/>
                  </a:lnTo>
                  <a:lnTo>
                    <a:pt x="206" y="613"/>
                  </a:lnTo>
                  <a:lnTo>
                    <a:pt x="238" y="597"/>
                  </a:lnTo>
                  <a:lnTo>
                    <a:pt x="269" y="580"/>
                  </a:lnTo>
                  <a:lnTo>
                    <a:pt x="300" y="561"/>
                  </a:lnTo>
                  <a:lnTo>
                    <a:pt x="331" y="542"/>
                  </a:lnTo>
                  <a:lnTo>
                    <a:pt x="362" y="522"/>
                  </a:lnTo>
                  <a:lnTo>
                    <a:pt x="392" y="503"/>
                  </a:lnTo>
                  <a:lnTo>
                    <a:pt x="421" y="482"/>
                  </a:lnTo>
                  <a:lnTo>
                    <a:pt x="451" y="463"/>
                  </a:lnTo>
                  <a:lnTo>
                    <a:pt x="479" y="442"/>
                  </a:lnTo>
                  <a:lnTo>
                    <a:pt x="505" y="4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C47B5D18-1583-422E-966B-F071E3E2D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468" y="2660114"/>
              <a:ext cx="796563" cy="737138"/>
            </a:xfrm>
            <a:custGeom>
              <a:avLst/>
              <a:gdLst>
                <a:gd name="T0" fmla="*/ 32 w 473"/>
                <a:gd name="T1" fmla="*/ 0 h 480"/>
                <a:gd name="T2" fmla="*/ 0 w 473"/>
                <a:gd name="T3" fmla="*/ 29 h 480"/>
                <a:gd name="T4" fmla="*/ 238 w 473"/>
                <a:gd name="T5" fmla="*/ 480 h 480"/>
                <a:gd name="T6" fmla="*/ 473 w 473"/>
                <a:gd name="T7" fmla="*/ 301 h 480"/>
                <a:gd name="T8" fmla="*/ 32 w 473"/>
                <a:gd name="T9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480">
                  <a:moveTo>
                    <a:pt x="32" y="0"/>
                  </a:moveTo>
                  <a:lnTo>
                    <a:pt x="0" y="29"/>
                  </a:lnTo>
                  <a:lnTo>
                    <a:pt x="238" y="480"/>
                  </a:lnTo>
                  <a:lnTo>
                    <a:pt x="473" y="30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300B1CBE-65D2-4971-A448-5803FED16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561" y="2795256"/>
              <a:ext cx="527113" cy="497568"/>
            </a:xfrm>
            <a:custGeom>
              <a:avLst/>
              <a:gdLst>
                <a:gd name="T0" fmla="*/ 0 w 313"/>
                <a:gd name="T1" fmla="*/ 0 h 324"/>
                <a:gd name="T2" fmla="*/ 313 w 313"/>
                <a:gd name="T3" fmla="*/ 216 h 324"/>
                <a:gd name="T4" fmla="*/ 171 w 313"/>
                <a:gd name="T5" fmla="*/ 324 h 324"/>
                <a:gd name="T6" fmla="*/ 0 w 313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324">
                  <a:moveTo>
                    <a:pt x="0" y="0"/>
                  </a:moveTo>
                  <a:lnTo>
                    <a:pt x="313" y="216"/>
                  </a:lnTo>
                  <a:lnTo>
                    <a:pt x="171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17">
              <a:extLst>
                <a:ext uri="{FF2B5EF4-FFF2-40B4-BE49-F238E27FC236}">
                  <a16:creationId xmlns:a16="http://schemas.microsoft.com/office/drawing/2014/main" id="{07A46D3F-4106-4AF5-A43C-D92A0FA19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561" y="2795256"/>
              <a:ext cx="527113" cy="363962"/>
            </a:xfrm>
            <a:custGeom>
              <a:avLst/>
              <a:gdLst>
                <a:gd name="T0" fmla="*/ 284 w 313"/>
                <a:gd name="T1" fmla="*/ 237 h 237"/>
                <a:gd name="T2" fmla="*/ 313 w 313"/>
                <a:gd name="T3" fmla="*/ 216 h 237"/>
                <a:gd name="T4" fmla="*/ 0 w 313"/>
                <a:gd name="T5" fmla="*/ 0 h 237"/>
                <a:gd name="T6" fmla="*/ 35 w 313"/>
                <a:gd name="T7" fmla="*/ 66 h 237"/>
                <a:gd name="T8" fmla="*/ 284 w 313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237">
                  <a:moveTo>
                    <a:pt x="284" y="237"/>
                  </a:moveTo>
                  <a:lnTo>
                    <a:pt x="313" y="216"/>
                  </a:lnTo>
                  <a:lnTo>
                    <a:pt x="0" y="0"/>
                  </a:lnTo>
                  <a:lnTo>
                    <a:pt x="35" y="66"/>
                  </a:lnTo>
                  <a:lnTo>
                    <a:pt x="284" y="23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18">
              <a:extLst>
                <a:ext uri="{FF2B5EF4-FFF2-40B4-BE49-F238E27FC236}">
                  <a16:creationId xmlns:a16="http://schemas.microsoft.com/office/drawing/2014/main" id="{DBE0A3D6-96BA-4588-B0B3-4B239FD34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960" y="2466616"/>
              <a:ext cx="383967" cy="327105"/>
            </a:xfrm>
            <a:custGeom>
              <a:avLst/>
              <a:gdLst>
                <a:gd name="T0" fmla="*/ 184 w 228"/>
                <a:gd name="T1" fmla="*/ 191 h 213"/>
                <a:gd name="T2" fmla="*/ 193 w 228"/>
                <a:gd name="T3" fmla="*/ 183 h 213"/>
                <a:gd name="T4" fmla="*/ 202 w 228"/>
                <a:gd name="T5" fmla="*/ 175 h 213"/>
                <a:gd name="T6" fmla="*/ 208 w 228"/>
                <a:gd name="T7" fmla="*/ 167 h 213"/>
                <a:gd name="T8" fmla="*/ 215 w 228"/>
                <a:gd name="T9" fmla="*/ 158 h 213"/>
                <a:gd name="T10" fmla="*/ 219 w 228"/>
                <a:gd name="T11" fmla="*/ 148 h 213"/>
                <a:gd name="T12" fmla="*/ 223 w 228"/>
                <a:gd name="T13" fmla="*/ 139 h 213"/>
                <a:gd name="T14" fmla="*/ 225 w 228"/>
                <a:gd name="T15" fmla="*/ 128 h 213"/>
                <a:gd name="T16" fmla="*/ 228 w 228"/>
                <a:gd name="T17" fmla="*/ 117 h 213"/>
                <a:gd name="T18" fmla="*/ 228 w 228"/>
                <a:gd name="T19" fmla="*/ 97 h 213"/>
                <a:gd name="T20" fmla="*/ 223 w 228"/>
                <a:gd name="T21" fmla="*/ 76 h 213"/>
                <a:gd name="T22" fmla="*/ 215 w 228"/>
                <a:gd name="T23" fmla="*/ 57 h 213"/>
                <a:gd name="T24" fmla="*/ 202 w 228"/>
                <a:gd name="T25" fmla="*/ 38 h 213"/>
                <a:gd name="T26" fmla="*/ 185 w 228"/>
                <a:gd name="T27" fmla="*/ 23 h 213"/>
                <a:gd name="T28" fmla="*/ 167 w 228"/>
                <a:gd name="T29" fmla="*/ 12 h 213"/>
                <a:gd name="T30" fmla="*/ 147 w 228"/>
                <a:gd name="T31" fmla="*/ 5 h 213"/>
                <a:gd name="T32" fmla="*/ 125 w 228"/>
                <a:gd name="T33" fmla="*/ 0 h 213"/>
                <a:gd name="T34" fmla="*/ 103 w 228"/>
                <a:gd name="T35" fmla="*/ 0 h 213"/>
                <a:gd name="T36" fmla="*/ 82 w 228"/>
                <a:gd name="T37" fmla="*/ 4 h 213"/>
                <a:gd name="T38" fmla="*/ 61 w 228"/>
                <a:gd name="T39" fmla="*/ 11 h 213"/>
                <a:gd name="T40" fmla="*/ 43 w 228"/>
                <a:gd name="T41" fmla="*/ 23 h 213"/>
                <a:gd name="T42" fmla="*/ 34 w 228"/>
                <a:gd name="T43" fmla="*/ 31 h 213"/>
                <a:gd name="T44" fmla="*/ 26 w 228"/>
                <a:gd name="T45" fmla="*/ 38 h 213"/>
                <a:gd name="T46" fmla="*/ 19 w 228"/>
                <a:gd name="T47" fmla="*/ 47 h 213"/>
                <a:gd name="T48" fmla="*/ 14 w 228"/>
                <a:gd name="T49" fmla="*/ 55 h 213"/>
                <a:gd name="T50" fmla="*/ 8 w 228"/>
                <a:gd name="T51" fmla="*/ 65 h 213"/>
                <a:gd name="T52" fmla="*/ 4 w 228"/>
                <a:gd name="T53" fmla="*/ 75 h 213"/>
                <a:gd name="T54" fmla="*/ 2 w 228"/>
                <a:gd name="T55" fmla="*/ 86 h 213"/>
                <a:gd name="T56" fmla="*/ 0 w 228"/>
                <a:gd name="T57" fmla="*/ 97 h 213"/>
                <a:gd name="T58" fmla="*/ 0 w 228"/>
                <a:gd name="T59" fmla="*/ 118 h 213"/>
                <a:gd name="T60" fmla="*/ 5 w 228"/>
                <a:gd name="T61" fmla="*/ 139 h 213"/>
                <a:gd name="T62" fmla="*/ 13 w 228"/>
                <a:gd name="T63" fmla="*/ 158 h 213"/>
                <a:gd name="T64" fmla="*/ 26 w 228"/>
                <a:gd name="T65" fmla="*/ 175 h 213"/>
                <a:gd name="T66" fmla="*/ 42 w 228"/>
                <a:gd name="T67" fmla="*/ 191 h 213"/>
                <a:gd name="T68" fmla="*/ 60 w 228"/>
                <a:gd name="T69" fmla="*/ 201 h 213"/>
                <a:gd name="T70" fmla="*/ 81 w 228"/>
                <a:gd name="T71" fmla="*/ 209 h 213"/>
                <a:gd name="T72" fmla="*/ 102 w 228"/>
                <a:gd name="T73" fmla="*/ 213 h 213"/>
                <a:gd name="T74" fmla="*/ 124 w 228"/>
                <a:gd name="T75" fmla="*/ 213 h 213"/>
                <a:gd name="T76" fmla="*/ 145 w 228"/>
                <a:gd name="T77" fmla="*/ 210 h 213"/>
                <a:gd name="T78" fmla="*/ 166 w 228"/>
                <a:gd name="T79" fmla="*/ 202 h 213"/>
                <a:gd name="T80" fmla="*/ 184 w 228"/>
                <a:gd name="T81" fmla="*/ 19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8" h="213">
                  <a:moveTo>
                    <a:pt x="184" y="191"/>
                  </a:moveTo>
                  <a:lnTo>
                    <a:pt x="193" y="183"/>
                  </a:lnTo>
                  <a:lnTo>
                    <a:pt x="202" y="175"/>
                  </a:lnTo>
                  <a:lnTo>
                    <a:pt x="208" y="167"/>
                  </a:lnTo>
                  <a:lnTo>
                    <a:pt x="215" y="158"/>
                  </a:lnTo>
                  <a:lnTo>
                    <a:pt x="219" y="148"/>
                  </a:lnTo>
                  <a:lnTo>
                    <a:pt x="223" y="139"/>
                  </a:lnTo>
                  <a:lnTo>
                    <a:pt x="225" y="128"/>
                  </a:lnTo>
                  <a:lnTo>
                    <a:pt x="228" y="117"/>
                  </a:lnTo>
                  <a:lnTo>
                    <a:pt x="228" y="97"/>
                  </a:lnTo>
                  <a:lnTo>
                    <a:pt x="223" y="76"/>
                  </a:lnTo>
                  <a:lnTo>
                    <a:pt x="215" y="57"/>
                  </a:lnTo>
                  <a:lnTo>
                    <a:pt x="202" y="38"/>
                  </a:lnTo>
                  <a:lnTo>
                    <a:pt x="185" y="23"/>
                  </a:lnTo>
                  <a:lnTo>
                    <a:pt x="167" y="12"/>
                  </a:lnTo>
                  <a:lnTo>
                    <a:pt x="147" y="5"/>
                  </a:lnTo>
                  <a:lnTo>
                    <a:pt x="125" y="0"/>
                  </a:lnTo>
                  <a:lnTo>
                    <a:pt x="103" y="0"/>
                  </a:lnTo>
                  <a:lnTo>
                    <a:pt x="82" y="4"/>
                  </a:lnTo>
                  <a:lnTo>
                    <a:pt x="61" y="11"/>
                  </a:lnTo>
                  <a:lnTo>
                    <a:pt x="43" y="23"/>
                  </a:lnTo>
                  <a:lnTo>
                    <a:pt x="34" y="31"/>
                  </a:lnTo>
                  <a:lnTo>
                    <a:pt x="26" y="38"/>
                  </a:lnTo>
                  <a:lnTo>
                    <a:pt x="19" y="47"/>
                  </a:lnTo>
                  <a:lnTo>
                    <a:pt x="14" y="55"/>
                  </a:lnTo>
                  <a:lnTo>
                    <a:pt x="8" y="65"/>
                  </a:lnTo>
                  <a:lnTo>
                    <a:pt x="4" y="75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5" y="139"/>
                  </a:lnTo>
                  <a:lnTo>
                    <a:pt x="13" y="158"/>
                  </a:lnTo>
                  <a:lnTo>
                    <a:pt x="26" y="175"/>
                  </a:lnTo>
                  <a:lnTo>
                    <a:pt x="42" y="191"/>
                  </a:lnTo>
                  <a:lnTo>
                    <a:pt x="60" y="201"/>
                  </a:lnTo>
                  <a:lnTo>
                    <a:pt x="81" y="209"/>
                  </a:lnTo>
                  <a:lnTo>
                    <a:pt x="102" y="213"/>
                  </a:lnTo>
                  <a:lnTo>
                    <a:pt x="124" y="213"/>
                  </a:lnTo>
                  <a:lnTo>
                    <a:pt x="145" y="210"/>
                  </a:lnTo>
                  <a:lnTo>
                    <a:pt x="166" y="202"/>
                  </a:lnTo>
                  <a:lnTo>
                    <a:pt x="184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Freeform 19">
              <a:extLst>
                <a:ext uri="{FF2B5EF4-FFF2-40B4-BE49-F238E27FC236}">
                  <a16:creationId xmlns:a16="http://schemas.microsoft.com/office/drawing/2014/main" id="{E9B34BFA-BCE5-43A1-A2BB-C6DFC0274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743" y="2535722"/>
              <a:ext cx="230717" cy="190427"/>
            </a:xfrm>
            <a:custGeom>
              <a:avLst/>
              <a:gdLst>
                <a:gd name="T0" fmla="*/ 14 w 137"/>
                <a:gd name="T1" fmla="*/ 100 h 124"/>
                <a:gd name="T2" fmla="*/ 6 w 137"/>
                <a:gd name="T3" fmla="*/ 90 h 124"/>
                <a:gd name="T4" fmla="*/ 2 w 137"/>
                <a:gd name="T5" fmla="*/ 80 h 124"/>
                <a:gd name="T6" fmla="*/ 0 w 137"/>
                <a:gd name="T7" fmla="*/ 68 h 124"/>
                <a:gd name="T8" fmla="*/ 0 w 137"/>
                <a:gd name="T9" fmla="*/ 56 h 124"/>
                <a:gd name="T10" fmla="*/ 2 w 137"/>
                <a:gd name="T11" fmla="*/ 44 h 124"/>
                <a:gd name="T12" fmla="*/ 8 w 137"/>
                <a:gd name="T13" fmla="*/ 33 h 124"/>
                <a:gd name="T14" fmla="*/ 15 w 137"/>
                <a:gd name="T15" fmla="*/ 22 h 124"/>
                <a:gd name="T16" fmla="*/ 25 w 137"/>
                <a:gd name="T17" fmla="*/ 14 h 124"/>
                <a:gd name="T18" fmla="*/ 37 w 137"/>
                <a:gd name="T19" fmla="*/ 7 h 124"/>
                <a:gd name="T20" fmla="*/ 49 w 137"/>
                <a:gd name="T21" fmla="*/ 2 h 124"/>
                <a:gd name="T22" fmla="*/ 63 w 137"/>
                <a:gd name="T23" fmla="*/ 0 h 124"/>
                <a:gd name="T24" fmla="*/ 76 w 137"/>
                <a:gd name="T25" fmla="*/ 0 h 124"/>
                <a:gd name="T26" fmla="*/ 89 w 137"/>
                <a:gd name="T27" fmla="*/ 2 h 124"/>
                <a:gd name="T28" fmla="*/ 102 w 137"/>
                <a:gd name="T29" fmla="*/ 7 h 124"/>
                <a:gd name="T30" fmla="*/ 113 w 137"/>
                <a:gd name="T31" fmla="*/ 14 h 124"/>
                <a:gd name="T32" fmla="*/ 123 w 137"/>
                <a:gd name="T33" fmla="*/ 23 h 124"/>
                <a:gd name="T34" fmla="*/ 131 w 137"/>
                <a:gd name="T35" fmla="*/ 33 h 124"/>
                <a:gd name="T36" fmla="*/ 135 w 137"/>
                <a:gd name="T37" fmla="*/ 44 h 124"/>
                <a:gd name="T38" fmla="*/ 137 w 137"/>
                <a:gd name="T39" fmla="*/ 56 h 124"/>
                <a:gd name="T40" fmla="*/ 137 w 137"/>
                <a:gd name="T41" fmla="*/ 68 h 124"/>
                <a:gd name="T42" fmla="*/ 135 w 137"/>
                <a:gd name="T43" fmla="*/ 80 h 124"/>
                <a:gd name="T44" fmla="*/ 130 w 137"/>
                <a:gd name="T45" fmla="*/ 90 h 124"/>
                <a:gd name="T46" fmla="*/ 122 w 137"/>
                <a:gd name="T47" fmla="*/ 101 h 124"/>
                <a:gd name="T48" fmla="*/ 112 w 137"/>
                <a:gd name="T49" fmla="*/ 110 h 124"/>
                <a:gd name="T50" fmla="*/ 100 w 137"/>
                <a:gd name="T51" fmla="*/ 117 h 124"/>
                <a:gd name="T52" fmla="*/ 89 w 137"/>
                <a:gd name="T53" fmla="*/ 122 h 124"/>
                <a:gd name="T54" fmla="*/ 75 w 137"/>
                <a:gd name="T55" fmla="*/ 124 h 124"/>
                <a:gd name="T56" fmla="*/ 62 w 137"/>
                <a:gd name="T57" fmla="*/ 124 h 124"/>
                <a:gd name="T58" fmla="*/ 49 w 137"/>
                <a:gd name="T59" fmla="*/ 122 h 124"/>
                <a:gd name="T60" fmla="*/ 36 w 137"/>
                <a:gd name="T61" fmla="*/ 116 h 124"/>
                <a:gd name="T62" fmla="*/ 24 w 137"/>
                <a:gd name="T63" fmla="*/ 110 h 124"/>
                <a:gd name="T64" fmla="*/ 14 w 137"/>
                <a:gd name="T65" fmla="*/ 10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24">
                  <a:moveTo>
                    <a:pt x="14" y="100"/>
                  </a:moveTo>
                  <a:lnTo>
                    <a:pt x="6" y="90"/>
                  </a:lnTo>
                  <a:lnTo>
                    <a:pt x="2" y="80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2" y="44"/>
                  </a:lnTo>
                  <a:lnTo>
                    <a:pt x="8" y="33"/>
                  </a:lnTo>
                  <a:lnTo>
                    <a:pt x="15" y="22"/>
                  </a:lnTo>
                  <a:lnTo>
                    <a:pt x="25" y="14"/>
                  </a:lnTo>
                  <a:lnTo>
                    <a:pt x="37" y="7"/>
                  </a:lnTo>
                  <a:lnTo>
                    <a:pt x="49" y="2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9" y="2"/>
                  </a:lnTo>
                  <a:lnTo>
                    <a:pt x="102" y="7"/>
                  </a:lnTo>
                  <a:lnTo>
                    <a:pt x="113" y="14"/>
                  </a:lnTo>
                  <a:lnTo>
                    <a:pt x="123" y="23"/>
                  </a:lnTo>
                  <a:lnTo>
                    <a:pt x="131" y="33"/>
                  </a:lnTo>
                  <a:lnTo>
                    <a:pt x="135" y="44"/>
                  </a:lnTo>
                  <a:lnTo>
                    <a:pt x="137" y="56"/>
                  </a:lnTo>
                  <a:lnTo>
                    <a:pt x="137" y="68"/>
                  </a:lnTo>
                  <a:lnTo>
                    <a:pt x="135" y="80"/>
                  </a:lnTo>
                  <a:lnTo>
                    <a:pt x="130" y="90"/>
                  </a:lnTo>
                  <a:lnTo>
                    <a:pt x="122" y="101"/>
                  </a:lnTo>
                  <a:lnTo>
                    <a:pt x="112" y="110"/>
                  </a:lnTo>
                  <a:lnTo>
                    <a:pt x="100" y="117"/>
                  </a:lnTo>
                  <a:lnTo>
                    <a:pt x="89" y="122"/>
                  </a:lnTo>
                  <a:lnTo>
                    <a:pt x="75" y="124"/>
                  </a:lnTo>
                  <a:lnTo>
                    <a:pt x="62" y="124"/>
                  </a:lnTo>
                  <a:lnTo>
                    <a:pt x="49" y="122"/>
                  </a:lnTo>
                  <a:lnTo>
                    <a:pt x="36" y="116"/>
                  </a:lnTo>
                  <a:lnTo>
                    <a:pt x="24" y="110"/>
                  </a:lnTo>
                  <a:lnTo>
                    <a:pt x="14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20">
              <a:extLst>
                <a:ext uri="{FF2B5EF4-FFF2-40B4-BE49-F238E27FC236}">
                  <a16:creationId xmlns:a16="http://schemas.microsoft.com/office/drawing/2014/main" id="{CDB8AF30-80B3-46D4-A523-61AB482F8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426" y="2569507"/>
              <a:ext cx="229033" cy="156642"/>
            </a:xfrm>
            <a:custGeom>
              <a:avLst/>
              <a:gdLst>
                <a:gd name="T0" fmla="*/ 120 w 136"/>
                <a:gd name="T1" fmla="*/ 0 h 102"/>
                <a:gd name="T2" fmla="*/ 121 w 136"/>
                <a:gd name="T3" fmla="*/ 5 h 102"/>
                <a:gd name="T4" fmla="*/ 121 w 136"/>
                <a:gd name="T5" fmla="*/ 8 h 102"/>
                <a:gd name="T6" fmla="*/ 121 w 136"/>
                <a:gd name="T7" fmla="*/ 11 h 102"/>
                <a:gd name="T8" fmla="*/ 121 w 136"/>
                <a:gd name="T9" fmla="*/ 15 h 102"/>
                <a:gd name="T10" fmla="*/ 119 w 136"/>
                <a:gd name="T11" fmla="*/ 27 h 102"/>
                <a:gd name="T12" fmla="*/ 115 w 136"/>
                <a:gd name="T13" fmla="*/ 38 h 102"/>
                <a:gd name="T14" fmla="*/ 107 w 136"/>
                <a:gd name="T15" fmla="*/ 49 h 102"/>
                <a:gd name="T16" fmla="*/ 97 w 136"/>
                <a:gd name="T17" fmla="*/ 58 h 102"/>
                <a:gd name="T18" fmla="*/ 85 w 136"/>
                <a:gd name="T19" fmla="*/ 65 h 102"/>
                <a:gd name="T20" fmla="*/ 72 w 136"/>
                <a:gd name="T21" fmla="*/ 70 h 102"/>
                <a:gd name="T22" fmla="*/ 59 w 136"/>
                <a:gd name="T23" fmla="*/ 72 h 102"/>
                <a:gd name="T24" fmla="*/ 47 w 136"/>
                <a:gd name="T25" fmla="*/ 72 h 102"/>
                <a:gd name="T26" fmla="*/ 34 w 136"/>
                <a:gd name="T27" fmla="*/ 70 h 102"/>
                <a:gd name="T28" fmla="*/ 21 w 136"/>
                <a:gd name="T29" fmla="*/ 65 h 102"/>
                <a:gd name="T30" fmla="*/ 10 w 136"/>
                <a:gd name="T31" fmla="*/ 59 h 102"/>
                <a:gd name="T32" fmla="*/ 0 w 136"/>
                <a:gd name="T33" fmla="*/ 50 h 102"/>
                <a:gd name="T34" fmla="*/ 1 w 136"/>
                <a:gd name="T35" fmla="*/ 58 h 102"/>
                <a:gd name="T36" fmla="*/ 4 w 136"/>
                <a:gd name="T37" fmla="*/ 64 h 102"/>
                <a:gd name="T38" fmla="*/ 9 w 136"/>
                <a:gd name="T39" fmla="*/ 72 h 102"/>
                <a:gd name="T40" fmla="*/ 13 w 136"/>
                <a:gd name="T41" fmla="*/ 78 h 102"/>
                <a:gd name="T42" fmla="*/ 23 w 136"/>
                <a:gd name="T43" fmla="*/ 88 h 102"/>
                <a:gd name="T44" fmla="*/ 35 w 136"/>
                <a:gd name="T45" fmla="*/ 94 h 102"/>
                <a:gd name="T46" fmla="*/ 48 w 136"/>
                <a:gd name="T47" fmla="*/ 100 h 102"/>
                <a:gd name="T48" fmla="*/ 61 w 136"/>
                <a:gd name="T49" fmla="*/ 102 h 102"/>
                <a:gd name="T50" fmla="*/ 74 w 136"/>
                <a:gd name="T51" fmla="*/ 102 h 102"/>
                <a:gd name="T52" fmla="*/ 88 w 136"/>
                <a:gd name="T53" fmla="*/ 100 h 102"/>
                <a:gd name="T54" fmla="*/ 99 w 136"/>
                <a:gd name="T55" fmla="*/ 95 h 102"/>
                <a:gd name="T56" fmla="*/ 111 w 136"/>
                <a:gd name="T57" fmla="*/ 88 h 102"/>
                <a:gd name="T58" fmla="*/ 121 w 136"/>
                <a:gd name="T59" fmla="*/ 79 h 102"/>
                <a:gd name="T60" fmla="*/ 129 w 136"/>
                <a:gd name="T61" fmla="*/ 68 h 102"/>
                <a:gd name="T62" fmla="*/ 134 w 136"/>
                <a:gd name="T63" fmla="*/ 58 h 102"/>
                <a:gd name="T64" fmla="*/ 136 w 136"/>
                <a:gd name="T65" fmla="*/ 46 h 102"/>
                <a:gd name="T66" fmla="*/ 136 w 136"/>
                <a:gd name="T67" fmla="*/ 34 h 102"/>
                <a:gd name="T68" fmla="*/ 133 w 136"/>
                <a:gd name="T69" fmla="*/ 22 h 102"/>
                <a:gd name="T70" fmla="*/ 128 w 136"/>
                <a:gd name="T71" fmla="*/ 11 h 102"/>
                <a:gd name="T72" fmla="*/ 120 w 136"/>
                <a:gd name="T7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" h="102">
                  <a:moveTo>
                    <a:pt x="120" y="0"/>
                  </a:moveTo>
                  <a:lnTo>
                    <a:pt x="121" y="5"/>
                  </a:lnTo>
                  <a:lnTo>
                    <a:pt x="121" y="8"/>
                  </a:lnTo>
                  <a:lnTo>
                    <a:pt x="121" y="11"/>
                  </a:lnTo>
                  <a:lnTo>
                    <a:pt x="121" y="15"/>
                  </a:lnTo>
                  <a:lnTo>
                    <a:pt x="119" y="27"/>
                  </a:lnTo>
                  <a:lnTo>
                    <a:pt x="115" y="38"/>
                  </a:lnTo>
                  <a:lnTo>
                    <a:pt x="107" y="49"/>
                  </a:lnTo>
                  <a:lnTo>
                    <a:pt x="97" y="58"/>
                  </a:lnTo>
                  <a:lnTo>
                    <a:pt x="85" y="65"/>
                  </a:lnTo>
                  <a:lnTo>
                    <a:pt x="72" y="70"/>
                  </a:lnTo>
                  <a:lnTo>
                    <a:pt x="59" y="72"/>
                  </a:lnTo>
                  <a:lnTo>
                    <a:pt x="47" y="72"/>
                  </a:lnTo>
                  <a:lnTo>
                    <a:pt x="34" y="70"/>
                  </a:lnTo>
                  <a:lnTo>
                    <a:pt x="21" y="65"/>
                  </a:lnTo>
                  <a:lnTo>
                    <a:pt x="10" y="59"/>
                  </a:lnTo>
                  <a:lnTo>
                    <a:pt x="0" y="50"/>
                  </a:lnTo>
                  <a:lnTo>
                    <a:pt x="1" y="58"/>
                  </a:lnTo>
                  <a:lnTo>
                    <a:pt x="4" y="64"/>
                  </a:lnTo>
                  <a:lnTo>
                    <a:pt x="9" y="72"/>
                  </a:lnTo>
                  <a:lnTo>
                    <a:pt x="13" y="78"/>
                  </a:lnTo>
                  <a:lnTo>
                    <a:pt x="23" y="88"/>
                  </a:lnTo>
                  <a:lnTo>
                    <a:pt x="35" y="94"/>
                  </a:lnTo>
                  <a:lnTo>
                    <a:pt x="48" y="100"/>
                  </a:lnTo>
                  <a:lnTo>
                    <a:pt x="61" y="102"/>
                  </a:lnTo>
                  <a:lnTo>
                    <a:pt x="74" y="102"/>
                  </a:lnTo>
                  <a:lnTo>
                    <a:pt x="88" y="100"/>
                  </a:lnTo>
                  <a:lnTo>
                    <a:pt x="99" y="95"/>
                  </a:lnTo>
                  <a:lnTo>
                    <a:pt x="111" y="88"/>
                  </a:lnTo>
                  <a:lnTo>
                    <a:pt x="121" y="79"/>
                  </a:lnTo>
                  <a:lnTo>
                    <a:pt x="129" y="68"/>
                  </a:lnTo>
                  <a:lnTo>
                    <a:pt x="134" y="58"/>
                  </a:lnTo>
                  <a:lnTo>
                    <a:pt x="136" y="46"/>
                  </a:lnTo>
                  <a:lnTo>
                    <a:pt x="136" y="34"/>
                  </a:lnTo>
                  <a:lnTo>
                    <a:pt x="133" y="22"/>
                  </a:lnTo>
                  <a:lnTo>
                    <a:pt x="128" y="1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Freeform 21">
              <a:extLst>
                <a:ext uri="{FF2B5EF4-FFF2-40B4-BE49-F238E27FC236}">
                  <a16:creationId xmlns:a16="http://schemas.microsoft.com/office/drawing/2014/main" id="{F5B97E9E-D3B2-4956-A536-5070FE35F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904" y="3887141"/>
              <a:ext cx="254294" cy="800102"/>
            </a:xfrm>
            <a:custGeom>
              <a:avLst/>
              <a:gdLst>
                <a:gd name="T0" fmla="*/ 107 w 151"/>
                <a:gd name="T1" fmla="*/ 0 h 521"/>
                <a:gd name="T2" fmla="*/ 0 w 151"/>
                <a:gd name="T3" fmla="*/ 520 h 521"/>
                <a:gd name="T4" fmla="*/ 45 w 151"/>
                <a:gd name="T5" fmla="*/ 521 h 521"/>
                <a:gd name="T6" fmla="*/ 151 w 151"/>
                <a:gd name="T7" fmla="*/ 8 h 521"/>
                <a:gd name="T8" fmla="*/ 107 w 151"/>
                <a:gd name="T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521">
                  <a:moveTo>
                    <a:pt x="107" y="0"/>
                  </a:moveTo>
                  <a:lnTo>
                    <a:pt x="0" y="520"/>
                  </a:lnTo>
                  <a:lnTo>
                    <a:pt x="45" y="521"/>
                  </a:lnTo>
                  <a:lnTo>
                    <a:pt x="151" y="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Freeform 22">
              <a:extLst>
                <a:ext uri="{FF2B5EF4-FFF2-40B4-BE49-F238E27FC236}">
                  <a16:creationId xmlns:a16="http://schemas.microsoft.com/office/drawing/2014/main" id="{204470DD-17A0-45D7-9666-4DF1524E7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967" y="3724356"/>
              <a:ext cx="311552" cy="964422"/>
            </a:xfrm>
            <a:custGeom>
              <a:avLst/>
              <a:gdLst>
                <a:gd name="T0" fmla="*/ 0 w 185"/>
                <a:gd name="T1" fmla="*/ 9 h 628"/>
                <a:gd name="T2" fmla="*/ 141 w 185"/>
                <a:gd name="T3" fmla="*/ 628 h 628"/>
                <a:gd name="T4" fmla="*/ 185 w 185"/>
                <a:gd name="T5" fmla="*/ 617 h 628"/>
                <a:gd name="T6" fmla="*/ 44 w 185"/>
                <a:gd name="T7" fmla="*/ 0 h 628"/>
                <a:gd name="T8" fmla="*/ 0 w 185"/>
                <a:gd name="T9" fmla="*/ 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28">
                  <a:moveTo>
                    <a:pt x="0" y="9"/>
                  </a:moveTo>
                  <a:lnTo>
                    <a:pt x="141" y="628"/>
                  </a:lnTo>
                  <a:lnTo>
                    <a:pt x="185" y="617"/>
                  </a:lnTo>
                  <a:lnTo>
                    <a:pt x="4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Freeform 23">
              <a:extLst>
                <a:ext uri="{FF2B5EF4-FFF2-40B4-BE49-F238E27FC236}">
                  <a16:creationId xmlns:a16="http://schemas.microsoft.com/office/drawing/2014/main" id="{C528BADB-2073-475B-BF79-DB382601E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847" y="3894820"/>
              <a:ext cx="629840" cy="657281"/>
            </a:xfrm>
            <a:custGeom>
              <a:avLst/>
              <a:gdLst>
                <a:gd name="T0" fmla="*/ 104 w 374"/>
                <a:gd name="T1" fmla="*/ 0 h 428"/>
                <a:gd name="T2" fmla="*/ 75 w 374"/>
                <a:gd name="T3" fmla="*/ 34 h 428"/>
                <a:gd name="T4" fmla="*/ 296 w 374"/>
                <a:gd name="T5" fmla="*/ 226 h 428"/>
                <a:gd name="T6" fmla="*/ 0 w 374"/>
                <a:gd name="T7" fmla="*/ 388 h 428"/>
                <a:gd name="T8" fmla="*/ 21 w 374"/>
                <a:gd name="T9" fmla="*/ 428 h 428"/>
                <a:gd name="T10" fmla="*/ 374 w 374"/>
                <a:gd name="T11" fmla="*/ 235 h 428"/>
                <a:gd name="T12" fmla="*/ 104 w 374"/>
                <a:gd name="T13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428">
                  <a:moveTo>
                    <a:pt x="104" y="0"/>
                  </a:moveTo>
                  <a:lnTo>
                    <a:pt x="75" y="34"/>
                  </a:lnTo>
                  <a:lnTo>
                    <a:pt x="296" y="226"/>
                  </a:lnTo>
                  <a:lnTo>
                    <a:pt x="0" y="388"/>
                  </a:lnTo>
                  <a:lnTo>
                    <a:pt x="21" y="428"/>
                  </a:lnTo>
                  <a:lnTo>
                    <a:pt x="374" y="235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Freeform 24">
              <a:extLst>
                <a:ext uri="{FF2B5EF4-FFF2-40B4-BE49-F238E27FC236}">
                  <a16:creationId xmlns:a16="http://schemas.microsoft.com/office/drawing/2014/main" id="{242E84BA-6951-4B61-92DD-3779C06D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843" y="3868712"/>
              <a:ext cx="629840" cy="683388"/>
            </a:xfrm>
            <a:custGeom>
              <a:avLst/>
              <a:gdLst>
                <a:gd name="T0" fmla="*/ 76 w 374"/>
                <a:gd name="T1" fmla="*/ 243 h 445"/>
                <a:gd name="T2" fmla="*/ 304 w 374"/>
                <a:gd name="T3" fmla="*/ 32 h 445"/>
                <a:gd name="T4" fmla="*/ 273 w 374"/>
                <a:gd name="T5" fmla="*/ 0 h 445"/>
                <a:gd name="T6" fmla="*/ 0 w 374"/>
                <a:gd name="T7" fmla="*/ 253 h 445"/>
                <a:gd name="T8" fmla="*/ 352 w 374"/>
                <a:gd name="T9" fmla="*/ 445 h 445"/>
                <a:gd name="T10" fmla="*/ 374 w 374"/>
                <a:gd name="T11" fmla="*/ 405 h 445"/>
                <a:gd name="T12" fmla="*/ 76 w 374"/>
                <a:gd name="T13" fmla="*/ 243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445">
                  <a:moveTo>
                    <a:pt x="76" y="243"/>
                  </a:moveTo>
                  <a:lnTo>
                    <a:pt x="304" y="32"/>
                  </a:lnTo>
                  <a:lnTo>
                    <a:pt x="273" y="0"/>
                  </a:lnTo>
                  <a:lnTo>
                    <a:pt x="0" y="253"/>
                  </a:lnTo>
                  <a:lnTo>
                    <a:pt x="352" y="445"/>
                  </a:lnTo>
                  <a:lnTo>
                    <a:pt x="374" y="405"/>
                  </a:lnTo>
                  <a:lnTo>
                    <a:pt x="76" y="2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7" name="Freeform 25">
              <a:extLst>
                <a:ext uri="{FF2B5EF4-FFF2-40B4-BE49-F238E27FC236}">
                  <a16:creationId xmlns:a16="http://schemas.microsoft.com/office/drawing/2014/main" id="{CE846C3C-9DD8-47E9-B363-DCCCD9C58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279" y="2503473"/>
              <a:ext cx="498483" cy="167392"/>
            </a:xfrm>
            <a:custGeom>
              <a:avLst/>
              <a:gdLst>
                <a:gd name="T0" fmla="*/ 296 w 296"/>
                <a:gd name="T1" fmla="*/ 109 h 109"/>
                <a:gd name="T2" fmla="*/ 128 w 296"/>
                <a:gd name="T3" fmla="*/ 107 h 109"/>
                <a:gd name="T4" fmla="*/ 171 w 296"/>
                <a:gd name="T5" fmla="*/ 69 h 109"/>
                <a:gd name="T6" fmla="*/ 0 w 296"/>
                <a:gd name="T7" fmla="*/ 0 h 109"/>
                <a:gd name="T8" fmla="*/ 263 w 296"/>
                <a:gd name="T9" fmla="*/ 37 h 109"/>
                <a:gd name="T10" fmla="*/ 216 w 296"/>
                <a:gd name="T11" fmla="*/ 78 h 109"/>
                <a:gd name="T12" fmla="*/ 296 w 296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109">
                  <a:moveTo>
                    <a:pt x="296" y="109"/>
                  </a:moveTo>
                  <a:lnTo>
                    <a:pt x="128" y="107"/>
                  </a:lnTo>
                  <a:lnTo>
                    <a:pt x="171" y="69"/>
                  </a:lnTo>
                  <a:lnTo>
                    <a:pt x="0" y="0"/>
                  </a:lnTo>
                  <a:lnTo>
                    <a:pt x="263" y="37"/>
                  </a:lnTo>
                  <a:lnTo>
                    <a:pt x="216" y="78"/>
                  </a:lnTo>
                  <a:lnTo>
                    <a:pt x="296" y="109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Freeform 26">
              <a:extLst>
                <a:ext uri="{FF2B5EF4-FFF2-40B4-BE49-F238E27FC236}">
                  <a16:creationId xmlns:a16="http://schemas.microsoft.com/office/drawing/2014/main" id="{3C05EA99-76F7-402F-8E3B-FB134F464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737" y="1909155"/>
              <a:ext cx="197036" cy="457640"/>
            </a:xfrm>
            <a:custGeom>
              <a:avLst/>
              <a:gdLst>
                <a:gd name="T0" fmla="*/ 62 w 117"/>
                <a:gd name="T1" fmla="*/ 298 h 298"/>
                <a:gd name="T2" fmla="*/ 117 w 117"/>
                <a:gd name="T3" fmla="*/ 152 h 298"/>
                <a:gd name="T4" fmla="*/ 64 w 117"/>
                <a:gd name="T5" fmla="*/ 175 h 298"/>
                <a:gd name="T6" fmla="*/ 53 w 117"/>
                <a:gd name="T7" fmla="*/ 0 h 298"/>
                <a:gd name="T8" fmla="*/ 0 w 117"/>
                <a:gd name="T9" fmla="*/ 241 h 298"/>
                <a:gd name="T10" fmla="*/ 57 w 117"/>
                <a:gd name="T11" fmla="*/ 217 h 298"/>
                <a:gd name="T12" fmla="*/ 62 w 117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98">
                  <a:moveTo>
                    <a:pt x="62" y="298"/>
                  </a:moveTo>
                  <a:lnTo>
                    <a:pt x="117" y="152"/>
                  </a:lnTo>
                  <a:lnTo>
                    <a:pt x="64" y="175"/>
                  </a:lnTo>
                  <a:lnTo>
                    <a:pt x="53" y="0"/>
                  </a:lnTo>
                  <a:lnTo>
                    <a:pt x="0" y="241"/>
                  </a:lnTo>
                  <a:lnTo>
                    <a:pt x="57" y="217"/>
                  </a:lnTo>
                  <a:lnTo>
                    <a:pt x="62" y="298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Freeform 27">
              <a:extLst>
                <a:ext uri="{FF2B5EF4-FFF2-40B4-BE49-F238E27FC236}">
                  <a16:creationId xmlns:a16="http://schemas.microsoft.com/office/drawing/2014/main" id="{11EB9E02-27AF-4042-9A93-BB9CBB9E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996" y="2108796"/>
              <a:ext cx="417648" cy="302534"/>
            </a:xfrm>
            <a:custGeom>
              <a:avLst/>
              <a:gdLst>
                <a:gd name="T0" fmla="*/ 248 w 248"/>
                <a:gd name="T1" fmla="*/ 190 h 197"/>
                <a:gd name="T2" fmla="*/ 164 w 248"/>
                <a:gd name="T3" fmla="*/ 54 h 197"/>
                <a:gd name="T4" fmla="*/ 149 w 248"/>
                <a:gd name="T5" fmla="*/ 107 h 197"/>
                <a:gd name="T6" fmla="*/ 0 w 248"/>
                <a:gd name="T7" fmla="*/ 0 h 197"/>
                <a:gd name="T8" fmla="*/ 161 w 248"/>
                <a:gd name="T9" fmla="*/ 197 h 197"/>
                <a:gd name="T10" fmla="*/ 179 w 248"/>
                <a:gd name="T11" fmla="*/ 139 h 197"/>
                <a:gd name="T12" fmla="*/ 248 w 248"/>
                <a:gd name="T13" fmla="*/ 19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197">
                  <a:moveTo>
                    <a:pt x="248" y="190"/>
                  </a:moveTo>
                  <a:lnTo>
                    <a:pt x="164" y="54"/>
                  </a:lnTo>
                  <a:lnTo>
                    <a:pt x="149" y="107"/>
                  </a:lnTo>
                  <a:lnTo>
                    <a:pt x="0" y="0"/>
                  </a:lnTo>
                  <a:lnTo>
                    <a:pt x="161" y="197"/>
                  </a:lnTo>
                  <a:lnTo>
                    <a:pt x="179" y="139"/>
                  </a:lnTo>
                  <a:lnTo>
                    <a:pt x="248" y="190"/>
                  </a:lnTo>
                  <a:close/>
                </a:path>
              </a:pathLst>
            </a:custGeom>
            <a:solidFill>
              <a:srgbClr val="FFC42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Freeform 28">
              <a:extLst>
                <a:ext uri="{FF2B5EF4-FFF2-40B4-BE49-F238E27FC236}">
                  <a16:creationId xmlns:a16="http://schemas.microsoft.com/office/drawing/2014/main" id="{D08CD9AB-1BF1-47DD-9560-3BE987EB2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623" y="4645778"/>
              <a:ext cx="237454" cy="161249"/>
            </a:xfrm>
            <a:custGeom>
              <a:avLst/>
              <a:gdLst>
                <a:gd name="T0" fmla="*/ 22 w 141"/>
                <a:gd name="T1" fmla="*/ 105 h 105"/>
                <a:gd name="T2" fmla="*/ 141 w 141"/>
                <a:gd name="T3" fmla="*/ 40 h 105"/>
                <a:gd name="T4" fmla="*/ 120 w 141"/>
                <a:gd name="T5" fmla="*/ 0 h 105"/>
                <a:gd name="T6" fmla="*/ 0 w 141"/>
                <a:gd name="T7" fmla="*/ 66 h 105"/>
                <a:gd name="T8" fmla="*/ 22 w 14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5">
                  <a:moveTo>
                    <a:pt x="22" y="105"/>
                  </a:moveTo>
                  <a:lnTo>
                    <a:pt x="141" y="40"/>
                  </a:lnTo>
                  <a:lnTo>
                    <a:pt x="120" y="0"/>
                  </a:lnTo>
                  <a:lnTo>
                    <a:pt x="0" y="66"/>
                  </a:lnTo>
                  <a:lnTo>
                    <a:pt x="22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" name="Freeform 29">
              <a:extLst>
                <a:ext uri="{FF2B5EF4-FFF2-40B4-BE49-F238E27FC236}">
                  <a16:creationId xmlns:a16="http://schemas.microsoft.com/office/drawing/2014/main" id="{F01496EA-358F-44A9-AF59-BB037307A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885" y="2913505"/>
              <a:ext cx="682046" cy="852316"/>
            </a:xfrm>
            <a:custGeom>
              <a:avLst/>
              <a:gdLst>
                <a:gd name="T0" fmla="*/ 314 w 405"/>
                <a:gd name="T1" fmla="*/ 164 h 555"/>
                <a:gd name="T2" fmla="*/ 304 w 405"/>
                <a:gd name="T3" fmla="*/ 213 h 555"/>
                <a:gd name="T4" fmla="*/ 286 w 405"/>
                <a:gd name="T5" fmla="*/ 260 h 555"/>
                <a:gd name="T6" fmla="*/ 264 w 405"/>
                <a:gd name="T7" fmla="*/ 306 h 555"/>
                <a:gd name="T8" fmla="*/ 235 w 405"/>
                <a:gd name="T9" fmla="*/ 352 h 555"/>
                <a:gd name="T10" fmla="*/ 203 w 405"/>
                <a:gd name="T11" fmla="*/ 395 h 555"/>
                <a:gd name="T12" fmla="*/ 165 w 405"/>
                <a:gd name="T13" fmla="*/ 436 h 555"/>
                <a:gd name="T14" fmla="*/ 122 w 405"/>
                <a:gd name="T15" fmla="*/ 474 h 555"/>
                <a:gd name="T16" fmla="*/ 87 w 405"/>
                <a:gd name="T17" fmla="*/ 501 h 555"/>
                <a:gd name="T18" fmla="*/ 63 w 405"/>
                <a:gd name="T19" fmla="*/ 518 h 555"/>
                <a:gd name="T20" fmla="*/ 38 w 405"/>
                <a:gd name="T21" fmla="*/ 533 h 555"/>
                <a:gd name="T22" fmla="*/ 13 w 405"/>
                <a:gd name="T23" fmla="*/ 548 h 555"/>
                <a:gd name="T24" fmla="*/ 12 w 405"/>
                <a:gd name="T25" fmla="*/ 550 h 555"/>
                <a:gd name="T26" fmla="*/ 36 w 405"/>
                <a:gd name="T27" fmla="*/ 542 h 555"/>
                <a:gd name="T28" fmla="*/ 59 w 405"/>
                <a:gd name="T29" fmla="*/ 531 h 555"/>
                <a:gd name="T30" fmla="*/ 83 w 405"/>
                <a:gd name="T31" fmla="*/ 520 h 555"/>
                <a:gd name="T32" fmla="*/ 106 w 405"/>
                <a:gd name="T33" fmla="*/ 507 h 555"/>
                <a:gd name="T34" fmla="*/ 128 w 405"/>
                <a:gd name="T35" fmla="*/ 494 h 555"/>
                <a:gd name="T36" fmla="*/ 151 w 405"/>
                <a:gd name="T37" fmla="*/ 480 h 555"/>
                <a:gd name="T38" fmla="*/ 174 w 405"/>
                <a:gd name="T39" fmla="*/ 464 h 555"/>
                <a:gd name="T40" fmla="*/ 207 w 405"/>
                <a:gd name="T41" fmla="*/ 438 h 555"/>
                <a:gd name="T42" fmla="*/ 251 w 405"/>
                <a:gd name="T43" fmla="*/ 399 h 555"/>
                <a:gd name="T44" fmla="*/ 288 w 405"/>
                <a:gd name="T45" fmla="*/ 358 h 555"/>
                <a:gd name="T46" fmla="*/ 322 w 405"/>
                <a:gd name="T47" fmla="*/ 315 h 555"/>
                <a:gd name="T48" fmla="*/ 350 w 405"/>
                <a:gd name="T49" fmla="*/ 270 h 555"/>
                <a:gd name="T50" fmla="*/ 373 w 405"/>
                <a:gd name="T51" fmla="*/ 224 h 555"/>
                <a:gd name="T52" fmla="*/ 389 w 405"/>
                <a:gd name="T53" fmla="*/ 176 h 555"/>
                <a:gd name="T54" fmla="*/ 401 w 405"/>
                <a:gd name="T55" fmla="*/ 128 h 555"/>
                <a:gd name="T56" fmla="*/ 405 w 405"/>
                <a:gd name="T57" fmla="*/ 77 h 555"/>
                <a:gd name="T58" fmla="*/ 402 w 405"/>
                <a:gd name="T59" fmla="*/ 25 h 555"/>
                <a:gd name="T60" fmla="*/ 390 w 405"/>
                <a:gd name="T61" fmla="*/ 11 h 555"/>
                <a:gd name="T62" fmla="*/ 374 w 405"/>
                <a:gd name="T63" fmla="*/ 35 h 555"/>
                <a:gd name="T64" fmla="*/ 354 w 405"/>
                <a:gd name="T65" fmla="*/ 61 h 555"/>
                <a:gd name="T66" fmla="*/ 332 w 405"/>
                <a:gd name="T67" fmla="*/ 87 h 555"/>
                <a:gd name="T68" fmla="*/ 320 w 405"/>
                <a:gd name="T69" fmla="*/ 109 h 555"/>
                <a:gd name="T70" fmla="*/ 319 w 405"/>
                <a:gd name="T71" fmla="*/ 13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5" h="555">
                  <a:moveTo>
                    <a:pt x="318" y="141"/>
                  </a:moveTo>
                  <a:lnTo>
                    <a:pt x="314" y="164"/>
                  </a:lnTo>
                  <a:lnTo>
                    <a:pt x="310" y="189"/>
                  </a:lnTo>
                  <a:lnTo>
                    <a:pt x="304" y="213"/>
                  </a:lnTo>
                  <a:lnTo>
                    <a:pt x="296" y="237"/>
                  </a:lnTo>
                  <a:lnTo>
                    <a:pt x="286" y="260"/>
                  </a:lnTo>
                  <a:lnTo>
                    <a:pt x="275" y="283"/>
                  </a:lnTo>
                  <a:lnTo>
                    <a:pt x="264" y="306"/>
                  </a:lnTo>
                  <a:lnTo>
                    <a:pt x="251" y="329"/>
                  </a:lnTo>
                  <a:lnTo>
                    <a:pt x="235" y="352"/>
                  </a:lnTo>
                  <a:lnTo>
                    <a:pt x="220" y="373"/>
                  </a:lnTo>
                  <a:lnTo>
                    <a:pt x="203" y="395"/>
                  </a:lnTo>
                  <a:lnTo>
                    <a:pt x="185" y="415"/>
                  </a:lnTo>
                  <a:lnTo>
                    <a:pt x="165" y="436"/>
                  </a:lnTo>
                  <a:lnTo>
                    <a:pt x="144" y="455"/>
                  </a:lnTo>
                  <a:lnTo>
                    <a:pt x="122" y="474"/>
                  </a:lnTo>
                  <a:lnTo>
                    <a:pt x="99" y="492"/>
                  </a:lnTo>
                  <a:lnTo>
                    <a:pt x="87" y="501"/>
                  </a:lnTo>
                  <a:lnTo>
                    <a:pt x="74" y="509"/>
                  </a:lnTo>
                  <a:lnTo>
                    <a:pt x="63" y="518"/>
                  </a:lnTo>
                  <a:lnTo>
                    <a:pt x="50" y="526"/>
                  </a:lnTo>
                  <a:lnTo>
                    <a:pt x="38" y="533"/>
                  </a:lnTo>
                  <a:lnTo>
                    <a:pt x="25" y="541"/>
                  </a:lnTo>
                  <a:lnTo>
                    <a:pt x="13" y="548"/>
                  </a:lnTo>
                  <a:lnTo>
                    <a:pt x="0" y="555"/>
                  </a:lnTo>
                  <a:lnTo>
                    <a:pt x="12" y="550"/>
                  </a:lnTo>
                  <a:lnTo>
                    <a:pt x="24" y="546"/>
                  </a:lnTo>
                  <a:lnTo>
                    <a:pt x="36" y="542"/>
                  </a:lnTo>
                  <a:lnTo>
                    <a:pt x="47" y="536"/>
                  </a:lnTo>
                  <a:lnTo>
                    <a:pt x="59" y="531"/>
                  </a:lnTo>
                  <a:lnTo>
                    <a:pt x="71" y="526"/>
                  </a:lnTo>
                  <a:lnTo>
                    <a:pt x="83" y="520"/>
                  </a:lnTo>
                  <a:lnTo>
                    <a:pt x="94" y="514"/>
                  </a:lnTo>
                  <a:lnTo>
                    <a:pt x="106" y="507"/>
                  </a:lnTo>
                  <a:lnTo>
                    <a:pt x="118" y="501"/>
                  </a:lnTo>
                  <a:lnTo>
                    <a:pt x="128" y="494"/>
                  </a:lnTo>
                  <a:lnTo>
                    <a:pt x="140" y="487"/>
                  </a:lnTo>
                  <a:lnTo>
                    <a:pt x="151" y="480"/>
                  </a:lnTo>
                  <a:lnTo>
                    <a:pt x="163" y="473"/>
                  </a:lnTo>
                  <a:lnTo>
                    <a:pt x="174" y="464"/>
                  </a:lnTo>
                  <a:lnTo>
                    <a:pt x="185" y="456"/>
                  </a:lnTo>
                  <a:lnTo>
                    <a:pt x="207" y="438"/>
                  </a:lnTo>
                  <a:lnTo>
                    <a:pt x="230" y="420"/>
                  </a:lnTo>
                  <a:lnTo>
                    <a:pt x="251" y="399"/>
                  </a:lnTo>
                  <a:lnTo>
                    <a:pt x="270" y="380"/>
                  </a:lnTo>
                  <a:lnTo>
                    <a:pt x="288" y="358"/>
                  </a:lnTo>
                  <a:lnTo>
                    <a:pt x="306" y="337"/>
                  </a:lnTo>
                  <a:lnTo>
                    <a:pt x="322" y="315"/>
                  </a:lnTo>
                  <a:lnTo>
                    <a:pt x="337" y="293"/>
                  </a:lnTo>
                  <a:lnTo>
                    <a:pt x="350" y="270"/>
                  </a:lnTo>
                  <a:lnTo>
                    <a:pt x="362" y="247"/>
                  </a:lnTo>
                  <a:lnTo>
                    <a:pt x="373" y="224"/>
                  </a:lnTo>
                  <a:lnTo>
                    <a:pt x="381" y="200"/>
                  </a:lnTo>
                  <a:lnTo>
                    <a:pt x="389" y="176"/>
                  </a:lnTo>
                  <a:lnTo>
                    <a:pt x="395" y="153"/>
                  </a:lnTo>
                  <a:lnTo>
                    <a:pt x="401" y="128"/>
                  </a:lnTo>
                  <a:lnTo>
                    <a:pt x="404" y="104"/>
                  </a:lnTo>
                  <a:lnTo>
                    <a:pt x="405" y="77"/>
                  </a:lnTo>
                  <a:lnTo>
                    <a:pt x="405" y="50"/>
                  </a:lnTo>
                  <a:lnTo>
                    <a:pt x="402" y="25"/>
                  </a:lnTo>
                  <a:lnTo>
                    <a:pt x="398" y="0"/>
                  </a:lnTo>
                  <a:lnTo>
                    <a:pt x="390" y="11"/>
                  </a:lnTo>
                  <a:lnTo>
                    <a:pt x="382" y="23"/>
                  </a:lnTo>
                  <a:lnTo>
                    <a:pt x="374" y="35"/>
                  </a:lnTo>
                  <a:lnTo>
                    <a:pt x="364" y="48"/>
                  </a:lnTo>
                  <a:lnTo>
                    <a:pt x="354" y="61"/>
                  </a:lnTo>
                  <a:lnTo>
                    <a:pt x="343" y="73"/>
                  </a:lnTo>
                  <a:lnTo>
                    <a:pt x="332" y="87"/>
                  </a:lnTo>
                  <a:lnTo>
                    <a:pt x="320" y="100"/>
                  </a:lnTo>
                  <a:lnTo>
                    <a:pt x="320" y="109"/>
                  </a:lnTo>
                  <a:lnTo>
                    <a:pt x="320" y="120"/>
                  </a:lnTo>
                  <a:lnTo>
                    <a:pt x="319" y="130"/>
                  </a:lnTo>
                  <a:lnTo>
                    <a:pt x="318" y="1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EB2ABEB6-5FBE-471D-9B4C-0B41A2439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492" y="4962133"/>
              <a:ext cx="154934" cy="98285"/>
            </a:xfrm>
            <a:custGeom>
              <a:avLst/>
              <a:gdLst>
                <a:gd name="T0" fmla="*/ 46 w 92"/>
                <a:gd name="T1" fmla="*/ 64 h 64"/>
                <a:gd name="T2" fmla="*/ 55 w 92"/>
                <a:gd name="T3" fmla="*/ 63 h 64"/>
                <a:gd name="T4" fmla="*/ 64 w 92"/>
                <a:gd name="T5" fmla="*/ 62 h 64"/>
                <a:gd name="T6" fmla="*/ 72 w 92"/>
                <a:gd name="T7" fmla="*/ 59 h 64"/>
                <a:gd name="T8" fmla="*/ 79 w 92"/>
                <a:gd name="T9" fmla="*/ 54 h 64"/>
                <a:gd name="T10" fmla="*/ 85 w 92"/>
                <a:gd name="T11" fmla="*/ 50 h 64"/>
                <a:gd name="T12" fmla="*/ 89 w 92"/>
                <a:gd name="T13" fmla="*/ 44 h 64"/>
                <a:gd name="T14" fmla="*/ 91 w 92"/>
                <a:gd name="T15" fmla="*/ 38 h 64"/>
                <a:gd name="T16" fmla="*/ 92 w 92"/>
                <a:gd name="T17" fmla="*/ 32 h 64"/>
                <a:gd name="T18" fmla="*/ 91 w 92"/>
                <a:gd name="T19" fmla="*/ 25 h 64"/>
                <a:gd name="T20" fmla="*/ 89 w 92"/>
                <a:gd name="T21" fmla="*/ 20 h 64"/>
                <a:gd name="T22" fmla="*/ 85 w 92"/>
                <a:gd name="T23" fmla="*/ 14 h 64"/>
                <a:gd name="T24" fmla="*/ 79 w 92"/>
                <a:gd name="T25" fmla="*/ 9 h 64"/>
                <a:gd name="T26" fmla="*/ 72 w 92"/>
                <a:gd name="T27" fmla="*/ 6 h 64"/>
                <a:gd name="T28" fmla="*/ 64 w 92"/>
                <a:gd name="T29" fmla="*/ 2 h 64"/>
                <a:gd name="T30" fmla="*/ 55 w 92"/>
                <a:gd name="T31" fmla="*/ 1 h 64"/>
                <a:gd name="T32" fmla="*/ 46 w 92"/>
                <a:gd name="T33" fmla="*/ 0 h 64"/>
                <a:gd name="T34" fmla="*/ 37 w 92"/>
                <a:gd name="T35" fmla="*/ 1 h 64"/>
                <a:gd name="T36" fmla="*/ 28 w 92"/>
                <a:gd name="T37" fmla="*/ 2 h 64"/>
                <a:gd name="T38" fmla="*/ 21 w 92"/>
                <a:gd name="T39" fmla="*/ 6 h 64"/>
                <a:gd name="T40" fmla="*/ 13 w 92"/>
                <a:gd name="T41" fmla="*/ 9 h 64"/>
                <a:gd name="T42" fmla="*/ 8 w 92"/>
                <a:gd name="T43" fmla="*/ 14 h 64"/>
                <a:gd name="T44" fmla="*/ 4 w 92"/>
                <a:gd name="T45" fmla="*/ 20 h 64"/>
                <a:gd name="T46" fmla="*/ 1 w 92"/>
                <a:gd name="T47" fmla="*/ 25 h 64"/>
                <a:gd name="T48" fmla="*/ 0 w 92"/>
                <a:gd name="T49" fmla="*/ 32 h 64"/>
                <a:gd name="T50" fmla="*/ 1 w 92"/>
                <a:gd name="T51" fmla="*/ 38 h 64"/>
                <a:gd name="T52" fmla="*/ 4 w 92"/>
                <a:gd name="T53" fmla="*/ 44 h 64"/>
                <a:gd name="T54" fmla="*/ 8 w 92"/>
                <a:gd name="T55" fmla="*/ 50 h 64"/>
                <a:gd name="T56" fmla="*/ 13 w 92"/>
                <a:gd name="T57" fmla="*/ 54 h 64"/>
                <a:gd name="T58" fmla="*/ 21 w 92"/>
                <a:gd name="T59" fmla="*/ 59 h 64"/>
                <a:gd name="T60" fmla="*/ 28 w 92"/>
                <a:gd name="T61" fmla="*/ 62 h 64"/>
                <a:gd name="T62" fmla="*/ 37 w 92"/>
                <a:gd name="T63" fmla="*/ 63 h 64"/>
                <a:gd name="T64" fmla="*/ 46 w 92"/>
                <a:gd name="T6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4">
                  <a:moveTo>
                    <a:pt x="46" y="64"/>
                  </a:moveTo>
                  <a:lnTo>
                    <a:pt x="55" y="63"/>
                  </a:lnTo>
                  <a:lnTo>
                    <a:pt x="64" y="62"/>
                  </a:lnTo>
                  <a:lnTo>
                    <a:pt x="72" y="59"/>
                  </a:lnTo>
                  <a:lnTo>
                    <a:pt x="79" y="54"/>
                  </a:lnTo>
                  <a:lnTo>
                    <a:pt x="85" y="50"/>
                  </a:lnTo>
                  <a:lnTo>
                    <a:pt x="89" y="44"/>
                  </a:lnTo>
                  <a:lnTo>
                    <a:pt x="91" y="38"/>
                  </a:lnTo>
                  <a:lnTo>
                    <a:pt x="92" y="32"/>
                  </a:lnTo>
                  <a:lnTo>
                    <a:pt x="91" y="25"/>
                  </a:lnTo>
                  <a:lnTo>
                    <a:pt x="89" y="20"/>
                  </a:lnTo>
                  <a:lnTo>
                    <a:pt x="85" y="14"/>
                  </a:lnTo>
                  <a:lnTo>
                    <a:pt x="79" y="9"/>
                  </a:lnTo>
                  <a:lnTo>
                    <a:pt x="72" y="6"/>
                  </a:lnTo>
                  <a:lnTo>
                    <a:pt x="64" y="2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4" y="20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4" y="44"/>
                  </a:lnTo>
                  <a:lnTo>
                    <a:pt x="8" y="50"/>
                  </a:lnTo>
                  <a:lnTo>
                    <a:pt x="13" y="54"/>
                  </a:lnTo>
                  <a:lnTo>
                    <a:pt x="21" y="59"/>
                  </a:lnTo>
                  <a:lnTo>
                    <a:pt x="28" y="62"/>
                  </a:lnTo>
                  <a:lnTo>
                    <a:pt x="37" y="63"/>
                  </a:lnTo>
                  <a:lnTo>
                    <a:pt x="46" y="64"/>
                  </a:lnTo>
                  <a:close/>
                </a:path>
              </a:pathLst>
            </a:custGeom>
            <a:solidFill>
              <a:srgbClr val="5B7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9A832A0D-A600-473E-B6A9-54FBAA74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253" y="4962133"/>
              <a:ext cx="154934" cy="98285"/>
            </a:xfrm>
            <a:custGeom>
              <a:avLst/>
              <a:gdLst>
                <a:gd name="T0" fmla="*/ 45 w 92"/>
                <a:gd name="T1" fmla="*/ 64 h 64"/>
                <a:gd name="T2" fmla="*/ 55 w 92"/>
                <a:gd name="T3" fmla="*/ 63 h 64"/>
                <a:gd name="T4" fmla="*/ 64 w 92"/>
                <a:gd name="T5" fmla="*/ 62 h 64"/>
                <a:gd name="T6" fmla="*/ 71 w 92"/>
                <a:gd name="T7" fmla="*/ 59 h 64"/>
                <a:gd name="T8" fmla="*/ 79 w 92"/>
                <a:gd name="T9" fmla="*/ 54 h 64"/>
                <a:gd name="T10" fmla="*/ 84 w 92"/>
                <a:gd name="T11" fmla="*/ 50 h 64"/>
                <a:gd name="T12" fmla="*/ 89 w 92"/>
                <a:gd name="T13" fmla="*/ 44 h 64"/>
                <a:gd name="T14" fmla="*/ 91 w 92"/>
                <a:gd name="T15" fmla="*/ 38 h 64"/>
                <a:gd name="T16" fmla="*/ 92 w 92"/>
                <a:gd name="T17" fmla="*/ 32 h 64"/>
                <a:gd name="T18" fmla="*/ 91 w 92"/>
                <a:gd name="T19" fmla="*/ 25 h 64"/>
                <a:gd name="T20" fmla="*/ 89 w 92"/>
                <a:gd name="T21" fmla="*/ 20 h 64"/>
                <a:gd name="T22" fmla="*/ 84 w 92"/>
                <a:gd name="T23" fmla="*/ 14 h 64"/>
                <a:gd name="T24" fmla="*/ 79 w 92"/>
                <a:gd name="T25" fmla="*/ 9 h 64"/>
                <a:gd name="T26" fmla="*/ 71 w 92"/>
                <a:gd name="T27" fmla="*/ 6 h 64"/>
                <a:gd name="T28" fmla="*/ 64 w 92"/>
                <a:gd name="T29" fmla="*/ 2 h 64"/>
                <a:gd name="T30" fmla="*/ 55 w 92"/>
                <a:gd name="T31" fmla="*/ 1 h 64"/>
                <a:gd name="T32" fmla="*/ 45 w 92"/>
                <a:gd name="T33" fmla="*/ 0 h 64"/>
                <a:gd name="T34" fmla="*/ 37 w 92"/>
                <a:gd name="T35" fmla="*/ 1 h 64"/>
                <a:gd name="T36" fmla="*/ 28 w 92"/>
                <a:gd name="T37" fmla="*/ 2 h 64"/>
                <a:gd name="T38" fmla="*/ 21 w 92"/>
                <a:gd name="T39" fmla="*/ 6 h 64"/>
                <a:gd name="T40" fmla="*/ 13 w 92"/>
                <a:gd name="T41" fmla="*/ 9 h 64"/>
                <a:gd name="T42" fmla="*/ 8 w 92"/>
                <a:gd name="T43" fmla="*/ 14 h 64"/>
                <a:gd name="T44" fmla="*/ 3 w 92"/>
                <a:gd name="T45" fmla="*/ 20 h 64"/>
                <a:gd name="T46" fmla="*/ 1 w 92"/>
                <a:gd name="T47" fmla="*/ 25 h 64"/>
                <a:gd name="T48" fmla="*/ 0 w 92"/>
                <a:gd name="T49" fmla="*/ 32 h 64"/>
                <a:gd name="T50" fmla="*/ 1 w 92"/>
                <a:gd name="T51" fmla="*/ 38 h 64"/>
                <a:gd name="T52" fmla="*/ 3 w 92"/>
                <a:gd name="T53" fmla="*/ 44 h 64"/>
                <a:gd name="T54" fmla="*/ 8 w 92"/>
                <a:gd name="T55" fmla="*/ 50 h 64"/>
                <a:gd name="T56" fmla="*/ 13 w 92"/>
                <a:gd name="T57" fmla="*/ 54 h 64"/>
                <a:gd name="T58" fmla="*/ 21 w 92"/>
                <a:gd name="T59" fmla="*/ 59 h 64"/>
                <a:gd name="T60" fmla="*/ 28 w 92"/>
                <a:gd name="T61" fmla="*/ 62 h 64"/>
                <a:gd name="T62" fmla="*/ 37 w 92"/>
                <a:gd name="T63" fmla="*/ 63 h 64"/>
                <a:gd name="T64" fmla="*/ 45 w 92"/>
                <a:gd name="T6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4">
                  <a:moveTo>
                    <a:pt x="45" y="64"/>
                  </a:moveTo>
                  <a:lnTo>
                    <a:pt x="55" y="63"/>
                  </a:lnTo>
                  <a:lnTo>
                    <a:pt x="64" y="62"/>
                  </a:lnTo>
                  <a:lnTo>
                    <a:pt x="71" y="59"/>
                  </a:lnTo>
                  <a:lnTo>
                    <a:pt x="79" y="54"/>
                  </a:lnTo>
                  <a:lnTo>
                    <a:pt x="84" y="50"/>
                  </a:lnTo>
                  <a:lnTo>
                    <a:pt x="89" y="44"/>
                  </a:lnTo>
                  <a:lnTo>
                    <a:pt x="91" y="38"/>
                  </a:lnTo>
                  <a:lnTo>
                    <a:pt x="92" y="32"/>
                  </a:lnTo>
                  <a:lnTo>
                    <a:pt x="91" y="25"/>
                  </a:lnTo>
                  <a:lnTo>
                    <a:pt x="89" y="20"/>
                  </a:lnTo>
                  <a:lnTo>
                    <a:pt x="84" y="14"/>
                  </a:lnTo>
                  <a:lnTo>
                    <a:pt x="79" y="9"/>
                  </a:lnTo>
                  <a:lnTo>
                    <a:pt x="71" y="6"/>
                  </a:lnTo>
                  <a:lnTo>
                    <a:pt x="64" y="2"/>
                  </a:lnTo>
                  <a:lnTo>
                    <a:pt x="55" y="1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3" y="20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8" y="50"/>
                  </a:lnTo>
                  <a:lnTo>
                    <a:pt x="13" y="54"/>
                  </a:lnTo>
                  <a:lnTo>
                    <a:pt x="21" y="59"/>
                  </a:lnTo>
                  <a:lnTo>
                    <a:pt x="28" y="62"/>
                  </a:lnTo>
                  <a:lnTo>
                    <a:pt x="37" y="63"/>
                  </a:lnTo>
                  <a:lnTo>
                    <a:pt x="45" y="64"/>
                  </a:lnTo>
                  <a:close/>
                </a:path>
              </a:pathLst>
            </a:custGeom>
            <a:solidFill>
              <a:srgbClr val="5B7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AE9C4A52-E4F3-4C02-B906-8E97DC60A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066" y="4962133"/>
              <a:ext cx="154934" cy="98285"/>
            </a:xfrm>
            <a:custGeom>
              <a:avLst/>
              <a:gdLst>
                <a:gd name="T0" fmla="*/ 45 w 92"/>
                <a:gd name="T1" fmla="*/ 64 h 64"/>
                <a:gd name="T2" fmla="*/ 55 w 92"/>
                <a:gd name="T3" fmla="*/ 63 h 64"/>
                <a:gd name="T4" fmla="*/ 64 w 92"/>
                <a:gd name="T5" fmla="*/ 62 h 64"/>
                <a:gd name="T6" fmla="*/ 71 w 92"/>
                <a:gd name="T7" fmla="*/ 59 h 64"/>
                <a:gd name="T8" fmla="*/ 79 w 92"/>
                <a:gd name="T9" fmla="*/ 54 h 64"/>
                <a:gd name="T10" fmla="*/ 84 w 92"/>
                <a:gd name="T11" fmla="*/ 50 h 64"/>
                <a:gd name="T12" fmla="*/ 89 w 92"/>
                <a:gd name="T13" fmla="*/ 44 h 64"/>
                <a:gd name="T14" fmla="*/ 91 w 92"/>
                <a:gd name="T15" fmla="*/ 38 h 64"/>
                <a:gd name="T16" fmla="*/ 92 w 92"/>
                <a:gd name="T17" fmla="*/ 32 h 64"/>
                <a:gd name="T18" fmla="*/ 91 w 92"/>
                <a:gd name="T19" fmla="*/ 25 h 64"/>
                <a:gd name="T20" fmla="*/ 89 w 92"/>
                <a:gd name="T21" fmla="*/ 20 h 64"/>
                <a:gd name="T22" fmla="*/ 84 w 92"/>
                <a:gd name="T23" fmla="*/ 14 h 64"/>
                <a:gd name="T24" fmla="*/ 79 w 92"/>
                <a:gd name="T25" fmla="*/ 9 h 64"/>
                <a:gd name="T26" fmla="*/ 71 w 92"/>
                <a:gd name="T27" fmla="*/ 6 h 64"/>
                <a:gd name="T28" fmla="*/ 64 w 92"/>
                <a:gd name="T29" fmla="*/ 2 h 64"/>
                <a:gd name="T30" fmla="*/ 55 w 92"/>
                <a:gd name="T31" fmla="*/ 1 h 64"/>
                <a:gd name="T32" fmla="*/ 45 w 92"/>
                <a:gd name="T33" fmla="*/ 0 h 64"/>
                <a:gd name="T34" fmla="*/ 37 w 92"/>
                <a:gd name="T35" fmla="*/ 1 h 64"/>
                <a:gd name="T36" fmla="*/ 28 w 92"/>
                <a:gd name="T37" fmla="*/ 2 h 64"/>
                <a:gd name="T38" fmla="*/ 20 w 92"/>
                <a:gd name="T39" fmla="*/ 6 h 64"/>
                <a:gd name="T40" fmla="*/ 13 w 92"/>
                <a:gd name="T41" fmla="*/ 9 h 64"/>
                <a:gd name="T42" fmla="*/ 8 w 92"/>
                <a:gd name="T43" fmla="*/ 14 h 64"/>
                <a:gd name="T44" fmla="*/ 3 w 92"/>
                <a:gd name="T45" fmla="*/ 20 h 64"/>
                <a:gd name="T46" fmla="*/ 1 w 92"/>
                <a:gd name="T47" fmla="*/ 25 h 64"/>
                <a:gd name="T48" fmla="*/ 0 w 92"/>
                <a:gd name="T49" fmla="*/ 32 h 64"/>
                <a:gd name="T50" fmla="*/ 1 w 92"/>
                <a:gd name="T51" fmla="*/ 38 h 64"/>
                <a:gd name="T52" fmla="*/ 3 w 92"/>
                <a:gd name="T53" fmla="*/ 44 h 64"/>
                <a:gd name="T54" fmla="*/ 8 w 92"/>
                <a:gd name="T55" fmla="*/ 50 h 64"/>
                <a:gd name="T56" fmla="*/ 13 w 92"/>
                <a:gd name="T57" fmla="*/ 54 h 64"/>
                <a:gd name="T58" fmla="*/ 20 w 92"/>
                <a:gd name="T59" fmla="*/ 59 h 64"/>
                <a:gd name="T60" fmla="*/ 28 w 92"/>
                <a:gd name="T61" fmla="*/ 62 h 64"/>
                <a:gd name="T62" fmla="*/ 37 w 92"/>
                <a:gd name="T63" fmla="*/ 63 h 64"/>
                <a:gd name="T64" fmla="*/ 45 w 92"/>
                <a:gd name="T6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4">
                  <a:moveTo>
                    <a:pt x="45" y="64"/>
                  </a:moveTo>
                  <a:lnTo>
                    <a:pt x="55" y="63"/>
                  </a:lnTo>
                  <a:lnTo>
                    <a:pt x="64" y="62"/>
                  </a:lnTo>
                  <a:lnTo>
                    <a:pt x="71" y="59"/>
                  </a:lnTo>
                  <a:lnTo>
                    <a:pt x="79" y="54"/>
                  </a:lnTo>
                  <a:lnTo>
                    <a:pt x="84" y="50"/>
                  </a:lnTo>
                  <a:lnTo>
                    <a:pt x="89" y="44"/>
                  </a:lnTo>
                  <a:lnTo>
                    <a:pt x="91" y="38"/>
                  </a:lnTo>
                  <a:lnTo>
                    <a:pt x="92" y="32"/>
                  </a:lnTo>
                  <a:lnTo>
                    <a:pt x="91" y="25"/>
                  </a:lnTo>
                  <a:lnTo>
                    <a:pt x="89" y="20"/>
                  </a:lnTo>
                  <a:lnTo>
                    <a:pt x="84" y="14"/>
                  </a:lnTo>
                  <a:lnTo>
                    <a:pt x="79" y="9"/>
                  </a:lnTo>
                  <a:lnTo>
                    <a:pt x="71" y="6"/>
                  </a:lnTo>
                  <a:lnTo>
                    <a:pt x="64" y="2"/>
                  </a:lnTo>
                  <a:lnTo>
                    <a:pt x="55" y="1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0" y="6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3" y="20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8" y="50"/>
                  </a:lnTo>
                  <a:lnTo>
                    <a:pt x="13" y="54"/>
                  </a:lnTo>
                  <a:lnTo>
                    <a:pt x="20" y="59"/>
                  </a:lnTo>
                  <a:lnTo>
                    <a:pt x="28" y="62"/>
                  </a:lnTo>
                  <a:lnTo>
                    <a:pt x="37" y="63"/>
                  </a:lnTo>
                  <a:lnTo>
                    <a:pt x="45" y="64"/>
                  </a:lnTo>
                  <a:close/>
                </a:path>
              </a:pathLst>
            </a:custGeom>
            <a:solidFill>
              <a:srgbClr val="5B7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EE883246-F5D3-48B3-94ED-983189A3B0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4"/>
          <a:stretch/>
        </p:blipFill>
        <p:spPr>
          <a:xfrm>
            <a:off x="7721588" y="929254"/>
            <a:ext cx="1383574" cy="2615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E78AB822-7800-436E-931E-09B5BE4BB6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747" b="62509"/>
          <a:stretch/>
        </p:blipFill>
        <p:spPr>
          <a:xfrm>
            <a:off x="955342" y="4243629"/>
            <a:ext cx="5994922" cy="887404"/>
          </a:xfrm>
          <a:prstGeom prst="rect">
            <a:avLst/>
          </a:prstGeom>
        </p:spPr>
      </p:pic>
      <p:sp>
        <p:nvSpPr>
          <p:cNvPr id="157" name="Заголовок 1">
            <a:extLst>
              <a:ext uri="{FF2B5EF4-FFF2-40B4-BE49-F238E27FC236}">
                <a16:creationId xmlns:a16="http://schemas.microsoft.com/office/drawing/2014/main" id="{193139AE-C1CD-4D9F-865B-EE861852F352}"/>
              </a:ext>
            </a:extLst>
          </p:cNvPr>
          <p:cNvSpPr txBox="1">
            <a:spLocks/>
          </p:cNvSpPr>
          <p:nvPr/>
        </p:nvSpPr>
        <p:spPr bwMode="gray">
          <a:xfrm>
            <a:off x="6832215" y="4402580"/>
            <a:ext cx="1890564" cy="61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RTX real</a:t>
            </a:r>
            <a:r>
              <a:rPr lang="en-AU" sz="1600" b="1" dirty="0"/>
              <a:t>t</a:t>
            </a:r>
            <a:r>
              <a:rPr lang="en-US" sz="1600" b="1" dirty="0" err="1"/>
              <a:t>ime</a:t>
            </a:r>
            <a:r>
              <a:rPr lang="en-US" sz="1600" b="1" dirty="0"/>
              <a:t> GPS orbits vs. IGS rapid (RMS ~3 cm)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311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mph" presetSubtype="2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0F69B73-ECB5-46EB-828C-67B546C6B52D}"/>
              </a:ext>
            </a:extLst>
          </p:cNvPr>
          <p:cNvSpPr/>
          <p:nvPr/>
        </p:nvSpPr>
        <p:spPr>
          <a:xfrm>
            <a:off x="2400300" y="142875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35988DC1-B63D-4F6C-990D-1387F8A73494}"/>
              </a:ext>
            </a:extLst>
          </p:cNvPr>
          <p:cNvSpPr txBox="1">
            <a:spLocks/>
          </p:cNvSpPr>
          <p:nvPr/>
        </p:nvSpPr>
        <p:spPr>
          <a:xfrm>
            <a:off x="2488170" y="1019264"/>
            <a:ext cx="6241895" cy="89898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latin typeface="+mn-lt"/>
              </a:rPr>
              <a:t>Загретдинов Ренат, доцент кафедры астрономии и космической геодезии Казанского федерального университета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EA7A558-D686-4190-92E5-3DA07066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44" y="2401586"/>
            <a:ext cx="1154426" cy="9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F9CB8F3-262C-44DD-9971-9A937B90B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b="13804"/>
          <a:stretch/>
        </p:blipFill>
        <p:spPr>
          <a:xfrm>
            <a:off x="1015519" y="971112"/>
            <a:ext cx="1142620" cy="1176565"/>
          </a:xfrm>
          <a:prstGeom prst="rect">
            <a:avLst/>
          </a:prstGeom>
        </p:spPr>
      </p:pic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4475FA9-406D-4716-B63D-8DE6DDCD0F7A}"/>
              </a:ext>
            </a:extLst>
          </p:cNvPr>
          <p:cNvSpPr txBox="1">
            <a:spLocks/>
          </p:cNvSpPr>
          <p:nvPr/>
        </p:nvSpPr>
        <p:spPr>
          <a:xfrm>
            <a:off x="2552700" y="2327731"/>
            <a:ext cx="6177365" cy="1127549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latin typeface="+mn-lt"/>
              </a:rPr>
              <a:t>Бахтиаров </a:t>
            </a:r>
            <a:r>
              <a:rPr lang="ru-RU" sz="2000" dirty="0" err="1">
                <a:latin typeface="+mn-lt"/>
              </a:rPr>
              <a:t>Вилорий</a:t>
            </a:r>
            <a:r>
              <a:rPr lang="ru-RU" sz="2000" dirty="0">
                <a:latin typeface="+mn-lt"/>
              </a:rPr>
              <a:t>, инженер НПК ГЕОПОЛИГОН КФУ, в прошлом исследователь Камчатского отделения Геофизического центра Российской академии наук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2DC2A-FE1D-4390-8564-1D313BF58B5B}"/>
              </a:ext>
            </a:extLst>
          </p:cNvPr>
          <p:cNvSpPr txBox="1"/>
          <p:nvPr/>
        </p:nvSpPr>
        <p:spPr>
          <a:xfrm>
            <a:off x="2552700" y="3620630"/>
            <a:ext cx="6214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Загретдинов Айдар, директор МИП ООО «НПК ГЕОПОЛИГОН КФУ», ассистент кафедры астрономии и космической геодезии Казанского федерального университета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A03D6DB-93C7-4643-A75C-0E32D26B81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1969" y="3620630"/>
            <a:ext cx="818020" cy="8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ru-RU" sz="90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2B32944-BD3F-41CE-92D8-73A414BE6B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9" y="3593169"/>
            <a:ext cx="1012740" cy="1348632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B6B57B3-E135-45BF-A8DB-A42DC8993BEC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57D0393-4F16-4CA7-828D-EC53B8A7EF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52" name="Заголовок 3">
            <a:extLst>
              <a:ext uri="{FF2B5EF4-FFF2-40B4-BE49-F238E27FC236}">
                <a16:creationId xmlns:a16="http://schemas.microsoft.com/office/drawing/2014/main" id="{209C28A0-1ACC-463C-A6A0-F613FD112E47}"/>
              </a:ext>
            </a:extLst>
          </p:cNvPr>
          <p:cNvSpPr txBox="1">
            <a:spLocks/>
          </p:cNvSpPr>
          <p:nvPr/>
        </p:nvSpPr>
        <p:spPr>
          <a:xfrm>
            <a:off x="1381767" y="51470"/>
            <a:ext cx="638046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810284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55381" y="-1364"/>
            <a:ext cx="8439225" cy="1302451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en-US" sz="2400" b="1" spc="-1" dirty="0">
                <a:solidFill>
                  <a:srgbClr val="000000"/>
                </a:solidFill>
              </a:rPr>
              <a:t>KZN2 </a:t>
            </a:r>
            <a:r>
              <a:rPr lang="ru-RU" sz="2400" b="1" spc="-1" dirty="0">
                <a:solidFill>
                  <a:srgbClr val="000000"/>
                </a:solidFill>
              </a:rPr>
              <a:t>- п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ункт сети  </a:t>
            </a:r>
            <a:r>
              <a:rPr lang="en-US" sz="2400" b="1" strike="noStrike" spc="-1" dirty="0">
                <a:solidFill>
                  <a:srgbClr val="000000"/>
                </a:solidFill>
                <a:latin typeface="Calibri"/>
              </a:rPr>
              <a:t>IGS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 с 2012-02-24 </a:t>
            </a:r>
            <a:br>
              <a:rPr lang="en-US" sz="24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Пункт KZN2 среди 55 опорных IGS станций ITRF 2020</a:t>
            </a:r>
            <a:br>
              <a:rPr lang="en-AU" sz="24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С 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/>
              </a:rPr>
              <a:t>2019-09-24 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приемник 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/>
              </a:rPr>
              <a:t>TRIMBLE ALLOY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с функцией </a:t>
            </a:r>
            <a:r>
              <a:rPr lang="en-AU" sz="2400" b="1" spc="-1" dirty="0">
                <a:solidFill>
                  <a:srgbClr val="000000"/>
                </a:solidFill>
                <a:latin typeface="Calibri"/>
              </a:rPr>
              <a:t>RTX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8" name="Рисунок 5" descr="Изображение выглядит как текст, снимок экрана, линия, Шрифт&#10;&#10;Автоматически созданное описание"/>
          <p:cNvPicPr/>
          <p:nvPr/>
        </p:nvPicPr>
        <p:blipFill>
          <a:blip r:embed="rId3"/>
          <a:srcRect l="9957" t="8455" r="6052" b="3605"/>
          <a:stretch/>
        </p:blipFill>
        <p:spPr>
          <a:xfrm>
            <a:off x="4774994" y="1711039"/>
            <a:ext cx="4325688" cy="3096344"/>
          </a:xfrm>
          <a:prstGeom prst="rect">
            <a:avLst/>
          </a:prstGeom>
          <a:ln w="6350">
            <a:solidFill>
              <a:srgbClr val="4F81BD"/>
            </a:solidFill>
          </a:ln>
        </p:spPr>
      </p:pic>
      <p:pic>
        <p:nvPicPr>
          <p:cNvPr id="219" name="Рисунок 6"/>
          <p:cNvPicPr/>
          <p:nvPr/>
        </p:nvPicPr>
        <p:blipFill>
          <a:blip r:embed="rId4"/>
          <a:srcRect l="27428" t="22016" r="25892" b="38491"/>
          <a:stretch/>
        </p:blipFill>
        <p:spPr>
          <a:xfrm>
            <a:off x="889437" y="1707654"/>
            <a:ext cx="3715262" cy="2279343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2D9DE-F1E3-4643-B1AC-CAB4D9E7044E}"/>
              </a:ext>
            </a:extLst>
          </p:cNvPr>
          <p:cNvSpPr txBox="1"/>
          <p:nvPr/>
        </p:nvSpPr>
        <p:spPr>
          <a:xfrm>
            <a:off x="860534" y="4105934"/>
            <a:ext cx="380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Казанские астрономические </a:t>
            </a:r>
          </a:p>
          <a:p>
            <a:r>
              <a:rPr lang="ru-RU" dirty="0"/>
              <a:t>обсерватории являются </a:t>
            </a:r>
          </a:p>
          <a:p>
            <a:r>
              <a:rPr lang="ru-RU" dirty="0"/>
              <a:t>объектами списка ЮНЕСКО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002CA-8FC5-4062-9F24-34E23443A81A}"/>
              </a:ext>
            </a:extLst>
          </p:cNvPr>
          <p:cNvSpPr txBox="1"/>
          <p:nvPr/>
        </p:nvSpPr>
        <p:spPr>
          <a:xfrm>
            <a:off x="4131869" y="2179022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hlinkClick r:id="rId5"/>
              </a:rPr>
              <a:t>KZN2</a:t>
            </a:r>
            <a:endParaRPr lang="ru-RU" sz="1400" dirty="0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C68D0CD7-5223-457E-A2C7-046A815282BC}"/>
              </a:ext>
            </a:extLst>
          </p:cNvPr>
          <p:cNvSpPr/>
          <p:nvPr/>
        </p:nvSpPr>
        <p:spPr>
          <a:xfrm rot="9294607">
            <a:off x="4107245" y="2579253"/>
            <a:ext cx="287540" cy="529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A31682-B6BB-4EC8-9022-0B415446297A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98FA21-49D0-4FE0-A3E2-F360112710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EBC6EC3-E6C6-454A-AD64-27FAAFCCB3CA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C4BC4-C137-4504-A82C-4A12E4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03" y="11831"/>
            <a:ext cx="8229600" cy="857250"/>
          </a:xfrm>
        </p:spPr>
        <p:txBody>
          <a:bodyPr>
            <a:noAutofit/>
          </a:bodyPr>
          <a:lstStyle/>
          <a:p>
            <a:r>
              <a:rPr lang="ru-RU" sz="2400" dirty="0"/>
              <a:t>Сравнение решений </a:t>
            </a:r>
            <a:r>
              <a:rPr lang="en-US" sz="2400" dirty="0"/>
              <a:t>Trimble RTX-RT</a:t>
            </a:r>
            <a:r>
              <a:rPr lang="ru-RU" sz="2400" dirty="0"/>
              <a:t> (5 мин.) </a:t>
            </a:r>
            <a:br>
              <a:rPr lang="ru-RU" sz="2400" dirty="0"/>
            </a:br>
            <a:r>
              <a:rPr lang="ru-RU" sz="2400" dirty="0"/>
              <a:t>и </a:t>
            </a:r>
            <a:r>
              <a:rPr lang="en-US" sz="2400" dirty="0"/>
              <a:t>CSRS-PPP </a:t>
            </a:r>
            <a:r>
              <a:rPr lang="ru-RU" sz="2400" dirty="0"/>
              <a:t>(30 сек</a:t>
            </a:r>
            <a:r>
              <a:rPr lang="en-AU" sz="2400" dirty="0"/>
              <a:t>, final</a:t>
            </a:r>
            <a:r>
              <a:rPr lang="ru-RU" sz="2400" dirty="0"/>
              <a:t>) для пункта </a:t>
            </a:r>
            <a:r>
              <a:rPr lang="en-US" sz="2400" dirty="0"/>
              <a:t>KZN2 2023/05/19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1E2D2C-AC3A-4CAF-B00F-E93B4DA6AD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5192" r="9827" b="2934"/>
          <a:stretch/>
        </p:blipFill>
        <p:spPr>
          <a:xfrm>
            <a:off x="4794074" y="1766961"/>
            <a:ext cx="4337625" cy="3312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86AE10-6187-440E-B918-298A81D729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2237C869-37B6-4E09-A8AA-7B2895DE1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6466" r="8495" b="2408"/>
          <a:stretch/>
        </p:blipFill>
        <p:spPr>
          <a:xfrm>
            <a:off x="261506" y="1779662"/>
            <a:ext cx="4454510" cy="3298805"/>
          </a:xfrm>
          <a:ln>
            <a:solidFill>
              <a:schemeClr val="accent1"/>
            </a:solidFill>
          </a:ln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11D06C69-5A32-455C-B2B3-FFFF7F60CA0E}"/>
              </a:ext>
            </a:extLst>
          </p:cNvPr>
          <p:cNvGraphicFramePr>
            <a:graphicFrameLocks noGrp="1"/>
          </p:cNvGraphicFramePr>
          <p:nvPr/>
        </p:nvGraphicFramePr>
        <p:xfrm>
          <a:off x="5318236" y="1052087"/>
          <a:ext cx="2998180" cy="603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939890108"/>
                    </a:ext>
                  </a:extLst>
                </a:gridCol>
                <a:gridCol w="516372">
                  <a:extLst>
                    <a:ext uri="{9D8B030D-6E8A-4147-A177-3AD203B41FA5}">
                      <a16:colId xmlns:a16="http://schemas.microsoft.com/office/drawing/2014/main" val="26582652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29391386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97751031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180164012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>
                          <a:effectLst/>
                        </a:rPr>
                        <a:t>U</a:t>
                      </a:r>
                      <a:endParaRPr lang="da-D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N total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St. Dev. (m)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Min.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Max.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188536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CRS-PPP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2880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0.0100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-0.0386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0.0344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238959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RTX-RT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287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0.0126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-0.0334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0.0406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19914583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73317994-2AFE-4954-B14E-2B8FC52DC259}"/>
              </a:ext>
            </a:extLst>
          </p:cNvPr>
          <p:cNvGraphicFramePr>
            <a:graphicFrameLocks noGrp="1"/>
          </p:cNvGraphicFramePr>
          <p:nvPr/>
        </p:nvGraphicFramePr>
        <p:xfrm>
          <a:off x="920799" y="830232"/>
          <a:ext cx="2715097" cy="920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6865">
                  <a:extLst>
                    <a:ext uri="{9D8B030D-6E8A-4147-A177-3AD203B41FA5}">
                      <a16:colId xmlns:a16="http://schemas.microsoft.com/office/drawing/2014/main" val="218623294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42144726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8128405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49705925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02103841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u="none" strike="noStrike" dirty="0">
                          <a:effectLst/>
                        </a:rPr>
                        <a:t>Hz</a:t>
                      </a:r>
                      <a:endParaRPr lang="da-D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N total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 dirty="0">
                          <a:effectLst/>
                        </a:rPr>
                        <a:t>St. Dev. (m)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 dirty="0">
                          <a:effectLst/>
                        </a:rPr>
                        <a:t>Min.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 dirty="0">
                          <a:effectLst/>
                        </a:rPr>
                        <a:t>Max.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64740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 RTX-RT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287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0.0043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-0.0126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0.0105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015903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N RTX-RT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287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0.0050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-0.0155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0.0135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0975513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 CRS-PPP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2880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0.0038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-0.0136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0.0126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132011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N CRS-PPP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2880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0.0044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-0.0152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0.0126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7922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89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E0C94-351F-5D3B-DAAD-2A7A738C1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FE1F3-8184-4C72-8B4C-D4A64C33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90795"/>
            <a:ext cx="7778102" cy="45527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2F85DD-E9A3-D071-F9C0-B5A972820FB2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424F5C-FFC9-4844-B4B1-4E8B8C4132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00086-E7F7-44E4-90B9-D4E8E70F9FC6}"/>
              </a:ext>
            </a:extLst>
          </p:cNvPr>
          <p:cNvSpPr txBox="1"/>
          <p:nvPr/>
        </p:nvSpPr>
        <p:spPr>
          <a:xfrm>
            <a:off x="794400" y="56076"/>
            <a:ext cx="8132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Возможность прогноза по данным </a:t>
            </a:r>
            <a:r>
              <a:rPr lang="en-AU" sz="2400" b="1" dirty="0">
                <a:latin typeface="+mj-lt"/>
              </a:rPr>
              <a:t>RTX-RT (N </a:t>
            </a:r>
            <a:r>
              <a:rPr lang="ru-RU" sz="2400" b="1" dirty="0">
                <a:latin typeface="+mj-lt"/>
              </a:rPr>
              <a:t>компонента</a:t>
            </a:r>
            <a:r>
              <a:rPr lang="en-AU" sz="2400" b="1" dirty="0">
                <a:latin typeface="+mj-lt"/>
              </a:rPr>
              <a:t>)</a:t>
            </a:r>
            <a:endParaRPr lang="ru-RU" sz="2400" b="1" dirty="0">
              <a:latin typeface="+mj-lt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C37483A-4A8D-4C54-A605-81E06B1CD6E6}"/>
              </a:ext>
            </a:extLst>
          </p:cNvPr>
          <p:cNvSpPr/>
          <p:nvPr/>
        </p:nvSpPr>
        <p:spPr>
          <a:xfrm>
            <a:off x="6193345" y="2996761"/>
            <a:ext cx="239830" cy="8711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39FE4-BDC3-46EF-A4D1-B6CFDE78573C}"/>
              </a:ext>
            </a:extLst>
          </p:cNvPr>
          <p:cNvSpPr txBox="1"/>
          <p:nvPr/>
        </p:nvSpPr>
        <p:spPr>
          <a:xfrm rot="16200000">
            <a:off x="6001315" y="4016931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solidFill>
                  <a:srgbClr val="FF0000"/>
                </a:solidFill>
              </a:rPr>
              <a:t>25 min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2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C211A9-5FCE-4063-8D19-DDA903FA5C6E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07E23-31C1-433A-A819-1085219E4F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40549" y="11030"/>
            <a:ext cx="662361" cy="1440160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17F2436-70B4-450D-971C-25C9B5303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33802"/>
              </p:ext>
            </p:extLst>
          </p:nvPr>
        </p:nvGraphicFramePr>
        <p:xfrm>
          <a:off x="1043608" y="1187767"/>
          <a:ext cx="7920880" cy="332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7379">
                  <a:extLst>
                    <a:ext uri="{9D8B030D-6E8A-4147-A177-3AD203B41FA5}">
                      <a16:colId xmlns:a16="http://schemas.microsoft.com/office/drawing/2014/main" val="3646979136"/>
                    </a:ext>
                  </a:extLst>
                </a:gridCol>
                <a:gridCol w="517053">
                  <a:extLst>
                    <a:ext uri="{9D8B030D-6E8A-4147-A177-3AD203B41FA5}">
                      <a16:colId xmlns:a16="http://schemas.microsoft.com/office/drawing/2014/main" val="3970034678"/>
                    </a:ext>
                  </a:extLst>
                </a:gridCol>
                <a:gridCol w="1022032">
                  <a:extLst>
                    <a:ext uri="{9D8B030D-6E8A-4147-A177-3AD203B41FA5}">
                      <a16:colId xmlns:a16="http://schemas.microsoft.com/office/drawing/2014/main" val="2928643683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1081913699"/>
                    </a:ext>
                  </a:extLst>
                </a:gridCol>
              </a:tblGrid>
              <a:tr h="303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time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mag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depth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place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551146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2025-07-29 T23:24:52.483Z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8.8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 dirty="0">
                          <a:effectLst/>
                        </a:rPr>
                        <a:t>2025 Kamchatka Peninsula, </a:t>
                      </a:r>
                      <a:endParaRPr lang="ru-RU" sz="16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fi-FI" sz="1600" u="none" strike="noStrike" dirty="0">
                          <a:effectLst/>
                        </a:rPr>
                        <a:t>Russia Earthquake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87692"/>
                  </a:ext>
                </a:extLst>
              </a:tr>
              <a:tr h="324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2021-08-12 T18:35:17.231Z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8.1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22.79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2021 South Sandwich Islands Earthquake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937549"/>
                  </a:ext>
                </a:extLst>
              </a:tr>
              <a:tr h="324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2021-07-29 T06:15:49.188Z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highlight>
                            <a:srgbClr val="FFFF00"/>
                          </a:highlight>
                        </a:rPr>
                        <a:t>8.2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2021 Chignik, Alaska Earthquake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05796"/>
                  </a:ext>
                </a:extLst>
              </a:tr>
              <a:tr h="503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2021-03-04 T19:28:33.178Z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highlight>
                            <a:srgbClr val="FFFF00"/>
                          </a:highlight>
                        </a:rPr>
                        <a:t>8.1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28.93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2021 </a:t>
                      </a:r>
                      <a:r>
                        <a:rPr lang="en-US" sz="16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Kermadec</a:t>
                      </a:r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Islands, </a:t>
                      </a:r>
                      <a:endParaRPr lang="ru-RU" sz="1600" u="none" strike="noStrike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l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New Zealand Earthquake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773256"/>
                  </a:ext>
                </a:extLst>
              </a:tr>
              <a:tr h="324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2019-05-26 T07:41:15.073Z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</a:t>
                      </a:r>
                      <a:r>
                        <a:rPr lang="en-AU" sz="1600" u="none" strike="noStrike" dirty="0">
                          <a:effectLst/>
                        </a:rPr>
                        <a:t>.0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122.57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78 km NE of Navarro, Peru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049832"/>
                  </a:ext>
                </a:extLst>
              </a:tr>
              <a:tr h="324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2018-08-19 T00:19:40.670Z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8.2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600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2018 Fiji Earthquake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2739680"/>
                  </a:ext>
                </a:extLst>
              </a:tr>
              <a:tr h="324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2017-09-08 T04:49:19.180Z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highlight>
                            <a:srgbClr val="FFFF00"/>
                          </a:highlight>
                        </a:rPr>
                        <a:t>8.2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47.39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2017 Tehuantepec, Mexico Earthquake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423468"/>
                  </a:ext>
                </a:extLst>
              </a:tr>
              <a:tr h="3244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2015-09-16 T22:54:32.860Z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8.3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22.44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48 km W of Illapel, Chile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81401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C982C64-5DDF-43C9-8928-CF1F4FF9D0FD}"/>
              </a:ext>
            </a:extLst>
          </p:cNvPr>
          <p:cNvSpPr txBox="1"/>
          <p:nvPr/>
        </p:nvSpPr>
        <p:spPr>
          <a:xfrm>
            <a:off x="788570" y="150748"/>
            <a:ext cx="8574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Землетрясения с магнитудой более 8 за последние 10 лет </a:t>
            </a:r>
          </a:p>
        </p:txBody>
      </p:sp>
    </p:spTree>
    <p:extLst>
      <p:ext uri="{BB962C8B-B14F-4D97-AF65-F5344CB8AC3E}">
        <p14:creationId xmlns:p14="http://schemas.microsoft.com/office/powerpoint/2010/main" val="563237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B78026-0F3C-48F6-AEAE-E08BE450E83B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0D9064-AB07-4813-8EA0-EA5CA63620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59FAD-B3E0-43C1-B10D-2A36672D9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67" r="59450" b="5200"/>
          <a:stretch/>
        </p:blipFill>
        <p:spPr>
          <a:xfrm>
            <a:off x="5292080" y="1629362"/>
            <a:ext cx="3779912" cy="3450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494B8-EBDE-47C8-835A-FBA125A077AF}"/>
              </a:ext>
            </a:extLst>
          </p:cNvPr>
          <p:cNvSpPr txBox="1"/>
          <p:nvPr/>
        </p:nvSpPr>
        <p:spPr>
          <a:xfrm>
            <a:off x="7452320" y="285978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709 km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8240FE-0D90-464E-873D-68DD2C3CCEE8}"/>
              </a:ext>
            </a:extLst>
          </p:cNvPr>
          <p:cNvSpPr txBox="1"/>
          <p:nvPr/>
        </p:nvSpPr>
        <p:spPr>
          <a:xfrm>
            <a:off x="6012160" y="451596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188 km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EC8E9-7A93-48A9-9C57-825AA67F4108}"/>
              </a:ext>
            </a:extLst>
          </p:cNvPr>
          <p:cNvSpPr txBox="1"/>
          <p:nvPr/>
        </p:nvSpPr>
        <p:spPr>
          <a:xfrm>
            <a:off x="5364088" y="32939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409 km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500807-96A5-4478-BD34-140558C9F427}"/>
              </a:ext>
            </a:extLst>
          </p:cNvPr>
          <p:cNvSpPr txBox="1"/>
          <p:nvPr/>
        </p:nvSpPr>
        <p:spPr>
          <a:xfrm>
            <a:off x="508069" y="125784"/>
            <a:ext cx="8574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MIZU00JPN</a:t>
            </a:r>
            <a:r>
              <a:rPr lang="en-US" sz="2400" b="1" dirty="0">
                <a:effectLst/>
                <a:latin typeface="+mj-lt"/>
              </a:rPr>
              <a:t> – </a:t>
            </a:r>
            <a:r>
              <a:rPr lang="en-AU" sz="2400" b="1" dirty="0">
                <a:latin typeface="+mj-lt"/>
              </a:rPr>
              <a:t>30</a:t>
            </a:r>
            <a:r>
              <a:rPr lang="ru-RU" sz="2400" b="1" dirty="0">
                <a:effectLst/>
                <a:latin typeface="+mj-lt"/>
              </a:rPr>
              <a:t> секундная кинематика 20 апреля 2026</a:t>
            </a:r>
            <a:endParaRPr lang="en-AU" sz="2400" b="1" dirty="0">
              <a:effectLst/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07:52:59.3 UTC</a:t>
            </a:r>
            <a:r>
              <a:rPr lang="ru-RU" sz="2400" b="1" dirty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M 7.4 - 100 km ENE of </a:t>
            </a:r>
            <a:r>
              <a:rPr lang="en-US" sz="2400" b="1" dirty="0" err="1">
                <a:latin typeface="+mj-lt"/>
              </a:rPr>
              <a:t>Miyako</a:t>
            </a:r>
            <a:r>
              <a:rPr lang="en-US" sz="2400" b="1" dirty="0">
                <a:latin typeface="+mj-lt"/>
              </a:rPr>
              <a:t>, Japan</a:t>
            </a:r>
            <a:endParaRPr lang="ru-RU" sz="2400" b="1" dirty="0">
              <a:latin typeface="+mj-lt"/>
            </a:endParaRPr>
          </a:p>
          <a:p>
            <a:pPr algn="ctr"/>
            <a:r>
              <a:rPr lang="ru-RU" sz="2400" b="1" dirty="0">
                <a:latin typeface="+mj-lt"/>
              </a:rPr>
              <a:t>Смещения по северной и восточной компоненте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AE70E-7479-43DE-BF33-51F208F94A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6601" r="9603" b="3800"/>
          <a:stretch/>
        </p:blipFill>
        <p:spPr>
          <a:xfrm>
            <a:off x="891091" y="1851670"/>
            <a:ext cx="4352474" cy="3227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A9D6B5-6CB0-4EE9-918E-06D26BAE27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5020" r="8918" b="3800"/>
          <a:stretch/>
        </p:blipFill>
        <p:spPr>
          <a:xfrm>
            <a:off x="7092280" y="3598778"/>
            <a:ext cx="1946468" cy="14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07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4021-2171-9241-DF18-26F74693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027335-84A9-8505-2979-76571066BBB8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C6156-7DFD-41CE-B009-4638E2D5E2ED}"/>
              </a:ext>
            </a:extLst>
          </p:cNvPr>
          <p:cNvSpPr txBox="1"/>
          <p:nvPr/>
        </p:nvSpPr>
        <p:spPr>
          <a:xfrm>
            <a:off x="1008097" y="0"/>
            <a:ext cx="81320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j-lt"/>
              </a:rPr>
              <a:t>Планы расширения сети ФАГС </a:t>
            </a:r>
          </a:p>
          <a:p>
            <a:pPr algn="ctr"/>
            <a:r>
              <a:rPr lang="ru-RU" sz="2200" b="1" dirty="0">
                <a:latin typeface="+mj-lt"/>
              </a:rPr>
              <a:t>в Дальневосточном регионе до 2036 года</a:t>
            </a:r>
            <a:endParaRPr lang="en-US" sz="2200" b="1" dirty="0">
              <a:latin typeface="+mj-lt"/>
            </a:endParaRPr>
          </a:p>
          <a:p>
            <a:pPr algn="ctr"/>
            <a:r>
              <a:rPr lang="ru-RU" sz="2200" b="1" dirty="0">
                <a:latin typeface="+mj-lt"/>
              </a:rPr>
              <a:t>ППК </a:t>
            </a:r>
            <a:r>
              <a:rPr lang="ru-RU" sz="2200" b="1" dirty="0" err="1">
                <a:latin typeface="+mj-lt"/>
              </a:rPr>
              <a:t>Роскадастр</a:t>
            </a:r>
            <a:r>
              <a:rPr lang="ru-RU" sz="2200" b="1" dirty="0">
                <a:latin typeface="+mj-lt"/>
              </a:rPr>
              <a:t> «Карта планирования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>
                <a:latin typeface="+mj-lt"/>
                <a:hlinkClick r:id="rId3"/>
              </a:rPr>
              <a:t>79.133.181.166/map</a:t>
            </a:r>
            <a:r>
              <a:rPr lang="ru-RU" sz="2200" b="1" dirty="0">
                <a:latin typeface="+mj-lt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D54298-6610-4760-99E2-E59A4B116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165441"/>
            <a:ext cx="6518103" cy="3978059"/>
          </a:xfrm>
          <a:prstGeom prst="rect">
            <a:avLst/>
          </a:prstGeom>
        </p:spPr>
      </p:pic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2C8921B0-C378-42C2-AE6C-94F33EBE77AC}"/>
              </a:ext>
            </a:extLst>
          </p:cNvPr>
          <p:cNvGraphicFramePr>
            <a:graphicFrameLocks noGrp="1"/>
          </p:cNvGraphicFramePr>
          <p:nvPr/>
        </p:nvGraphicFramePr>
        <p:xfrm>
          <a:off x="7319536" y="1347613"/>
          <a:ext cx="1716960" cy="320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856">
                  <a:extLst>
                    <a:ext uri="{9D8B030D-6E8A-4147-A177-3AD203B41FA5}">
                      <a16:colId xmlns:a16="http://schemas.microsoft.com/office/drawing/2014/main" val="25129734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44133000"/>
                    </a:ext>
                  </a:extLst>
                </a:gridCol>
              </a:tblGrid>
              <a:tr h="6576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Пункты ФАГС и ФСГС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337335"/>
                  </a:ext>
                </a:extLst>
              </a:tr>
              <a:tr h="657611">
                <a:tc>
                  <a:txBody>
                    <a:bodyPr/>
                    <a:lstStyle/>
                    <a:p>
                      <a:r>
                        <a:rPr lang="ru-RU" sz="2000" b="1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10 (16)</a:t>
                      </a:r>
                    </a:p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01232"/>
                  </a:ext>
                </a:extLst>
              </a:tr>
              <a:tr h="657611">
                <a:tc>
                  <a:txBody>
                    <a:bodyPr/>
                    <a:lstStyle/>
                    <a:p>
                      <a:r>
                        <a:rPr lang="ru-RU" sz="2000" b="1" dirty="0"/>
                        <a:t>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+10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660733"/>
                  </a:ext>
                </a:extLst>
              </a:tr>
              <a:tr h="657611">
                <a:tc>
                  <a:txBody>
                    <a:bodyPr/>
                    <a:lstStyle/>
                    <a:p>
                      <a:r>
                        <a:rPr lang="ru-RU" sz="2000" b="1" dirty="0"/>
                        <a:t>2036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+20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526869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BFC39-A7E2-4CC1-9A63-76F065B83BD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78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1168E8-C08B-FF16-1A75-632ECB112850}"/>
              </a:ext>
            </a:extLst>
          </p:cNvPr>
          <p:cNvSpPr/>
          <p:nvPr/>
        </p:nvSpPr>
        <p:spPr>
          <a:xfrm>
            <a:off x="0" y="21208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4839C-526A-D6B0-1D98-81FB2F68AE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D1E76-F9E1-C4DB-BAA3-018AEFACC60E}"/>
              </a:ext>
            </a:extLst>
          </p:cNvPr>
          <p:cNvSpPr txBox="1"/>
          <p:nvPr/>
        </p:nvSpPr>
        <p:spPr>
          <a:xfrm>
            <a:off x="765274" y="123478"/>
            <a:ext cx="8352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Каким должен быть самый передовой пункт </a:t>
            </a:r>
          </a:p>
          <a:p>
            <a:pPr algn="ctr"/>
            <a:r>
              <a:rPr lang="ru-RU" sz="2400" b="1" dirty="0">
                <a:latin typeface="+mj-lt"/>
              </a:rPr>
              <a:t>геодезического  мониторинга</a:t>
            </a:r>
            <a:r>
              <a:rPr lang="en-US" sz="2400" b="1" dirty="0">
                <a:latin typeface="+mj-lt"/>
              </a:rPr>
              <a:t>?</a:t>
            </a:r>
            <a:endParaRPr lang="ru-RU" sz="24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AA0DA-31ED-554C-98F9-6C46D2549167}"/>
              </a:ext>
            </a:extLst>
          </p:cNvPr>
          <p:cNvSpPr txBox="1"/>
          <p:nvPr/>
        </p:nvSpPr>
        <p:spPr>
          <a:xfrm>
            <a:off x="1302780" y="1059582"/>
            <a:ext cx="73016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Два</a:t>
            </a: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современных ГНСС приемника желательно разных производителей</a:t>
            </a:r>
            <a:endParaRPr lang="ru-RU" sz="2000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Использование технологий </a:t>
            </a:r>
            <a:r>
              <a:rPr lang="en-AU" sz="2000" dirty="0">
                <a:solidFill>
                  <a:srgbClr val="2C2D2E"/>
                </a:solidFill>
                <a:latin typeface="Arial" panose="020B0604020202020204" pitchFamily="34" charset="0"/>
              </a:rPr>
              <a:t>Real Time PPP </a:t>
            </a: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типа </a:t>
            </a:r>
            <a:r>
              <a:rPr lang="en-AU" sz="2000" dirty="0">
                <a:solidFill>
                  <a:srgbClr val="2C2D2E"/>
                </a:solidFill>
                <a:latin typeface="Arial" panose="020B0604020202020204" pitchFamily="34" charset="0"/>
              </a:rPr>
              <a:t>    Trimble RTX-RT</a:t>
            </a: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и </a:t>
            </a:r>
            <a:r>
              <a:rPr lang="en-US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HxGN SmartNet Global</a:t>
            </a:r>
            <a:endParaRPr lang="ru-RU" sz="20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Частота сбора данных </a:t>
            </a: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не менее</a:t>
            </a: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1Hz (5 </a:t>
            </a:r>
            <a:r>
              <a:rPr lang="en-A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Hz)</a:t>
            </a:r>
            <a:endParaRPr lang="ru-RU" sz="20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Одновременная он-лайн </a:t>
            </a: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обработка ГНСС измерений (</a:t>
            </a:r>
            <a:r>
              <a:rPr lang="en-AU" sz="2000" dirty="0" err="1">
                <a:solidFill>
                  <a:srgbClr val="2C2D2E"/>
                </a:solidFill>
                <a:latin typeface="Arial" panose="020B0604020202020204" pitchFamily="34" charset="0"/>
              </a:rPr>
              <a:t>GPS+GLONASS+GALILEO+Beidou</a:t>
            </a:r>
            <a:r>
              <a:rPr lang="en-AU" sz="2000" dirty="0">
                <a:solidFill>
                  <a:srgbClr val="2C2D2E"/>
                </a:solidFill>
                <a:latin typeface="Arial" panose="020B0604020202020204" pitchFamily="34" charset="0"/>
              </a:rPr>
              <a:t>+…</a:t>
            </a: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) </a:t>
            </a: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двумя разными программами 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000" dirty="0">
                <a:solidFill>
                  <a:srgbClr val="2C2D2E"/>
                </a:solidFill>
                <a:latin typeface="Arial" panose="020B0604020202020204" pitchFamily="34" charset="0"/>
              </a:rPr>
              <a:t>Choke ring</a:t>
            </a: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антенны </a:t>
            </a: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на </a:t>
            </a: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пилонах с  наклономерами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З</a:t>
            </a:r>
            <a:r>
              <a:rPr lang="ru-RU" sz="20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акладка пилонов в скальные грунты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2000" dirty="0">
                <a:solidFill>
                  <a:srgbClr val="2C2D2E"/>
                </a:solidFill>
                <a:latin typeface="Arial" panose="020B0604020202020204" pitchFamily="34" charset="0"/>
              </a:rPr>
              <a:t>…..</a:t>
            </a:r>
            <a:endParaRPr lang="ru-RU" sz="20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48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E0C94-351F-5D3B-DAAD-2A7A738C1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2F85DD-E9A3-D071-F9C0-B5A972820FB2}"/>
              </a:ext>
            </a:extLst>
          </p:cNvPr>
          <p:cNvSpPr/>
          <p:nvPr/>
        </p:nvSpPr>
        <p:spPr>
          <a:xfrm>
            <a:off x="0" y="21208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424F5C-FFC9-4844-B4B1-4E8B8C4132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00086-E7F7-44E4-90B9-D4E8E70F9FC6}"/>
              </a:ext>
            </a:extLst>
          </p:cNvPr>
          <p:cNvSpPr txBox="1"/>
          <p:nvPr/>
        </p:nvSpPr>
        <p:spPr>
          <a:xfrm>
            <a:off x="611560" y="195486"/>
            <a:ext cx="8132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Благодарность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B5E77-87DA-4F5E-B958-B0832E1A3375}"/>
              </a:ext>
            </a:extLst>
          </p:cNvPr>
          <p:cNvSpPr txBox="1"/>
          <p:nvPr/>
        </p:nvSpPr>
        <p:spPr>
          <a:xfrm>
            <a:off x="3891389" y="1122298"/>
            <a:ext cx="5071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Федеральная RTK-</a:t>
            </a:r>
            <a:r>
              <a:rPr lang="ru-RU" dirty="0" err="1"/>
              <a:t>cеть</a:t>
            </a:r>
            <a:r>
              <a:rPr lang="ru-RU" dirty="0"/>
              <a:t> базовых станций PRINNET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81E48A-238F-4A7B-854B-413EFB1C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1" y="852637"/>
            <a:ext cx="1613134" cy="8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39FB3CD-06A9-47F0-84A7-55B87F58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68989"/>
            <a:ext cx="1828712" cy="62140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604260-05CA-4393-AEFE-52CC4824A2A2}"/>
              </a:ext>
            </a:extLst>
          </p:cNvPr>
          <p:cNvSpPr txBox="1"/>
          <p:nvPr/>
        </p:nvSpPr>
        <p:spPr>
          <a:xfrm>
            <a:off x="3891389" y="1995026"/>
            <a:ext cx="3117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Сеть </a:t>
            </a:r>
            <a:r>
              <a:rPr lang="da-DK" dirty="0"/>
              <a:t>Topnet Live-</a:t>
            </a:r>
            <a:r>
              <a:rPr lang="ru-RU" dirty="0"/>
              <a:t>Россия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88EAAC0-5D69-4E03-A0E2-4DC6FF3F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7774"/>
            <a:ext cx="2418116" cy="7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0A9859-2BE5-4BEA-87E5-ACA1BAE90CDB}"/>
              </a:ext>
            </a:extLst>
          </p:cNvPr>
          <p:cNvSpPr txBox="1"/>
          <p:nvPr/>
        </p:nvSpPr>
        <p:spPr>
          <a:xfrm>
            <a:off x="3894077" y="29404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ООО “</a:t>
            </a:r>
            <a:r>
              <a:rPr lang="ru-RU" dirty="0" err="1"/>
              <a:t>Смартнет</a:t>
            </a:r>
            <a:r>
              <a:rPr lang="ru-RU" dirty="0"/>
              <a:t> </a:t>
            </a:r>
            <a:r>
              <a:rPr lang="ru-RU" dirty="0" err="1"/>
              <a:t>Геосистемс</a:t>
            </a:r>
            <a:r>
              <a:rPr lang="ru-RU" dirty="0"/>
              <a:t>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B9D999-AB7B-43D2-AE18-2B4330B3A9ED}"/>
              </a:ext>
            </a:extLst>
          </p:cNvPr>
          <p:cNvSpPr txBox="1"/>
          <p:nvPr/>
        </p:nvSpPr>
        <p:spPr>
          <a:xfrm>
            <a:off x="3894077" y="40207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ФГБУ «Центр геодезии, картографии и ИПД»</a:t>
            </a:r>
          </a:p>
        </p:txBody>
      </p:sp>
      <p:pic>
        <p:nvPicPr>
          <p:cNvPr id="15" name="Рисунок 14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0988ED7-A6B4-4831-A346-32358E4AF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27" y="3956441"/>
            <a:ext cx="2628418" cy="4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06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F2AF4D-5F99-0EED-09FC-A4BBC3C1D89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Google Shape;898;g89d9307d70_13_164"/>
          <p:cNvSpPr txBox="1"/>
          <p:nvPr/>
        </p:nvSpPr>
        <p:spPr>
          <a:xfrm>
            <a:off x="2123728" y="915566"/>
            <a:ext cx="5904656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67"/>
              <a:buFont typeface="Arial"/>
              <a:buNone/>
            </a:pPr>
            <a:r>
              <a:rPr lang="en-US" sz="3600" b="1" i="0" u="none" strike="noStrike" cap="none" dirty="0" err="1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Спасибо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за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внимание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!</a:t>
            </a:r>
            <a:endParaRPr sz="3600" b="1" i="0" u="none" strike="noStrike" cap="none" dirty="0">
              <a:solidFill>
                <a:schemeClr val="bg1"/>
              </a:solidFill>
              <a:latin typeface="PT Sans" panose="020B0503020203020204" pitchFamily="34" charset="-52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1F81E5-8EFA-4C91-9D37-F65076B7B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08"/>
          <a:stretch/>
        </p:blipFill>
        <p:spPr>
          <a:xfrm>
            <a:off x="395536" y="247175"/>
            <a:ext cx="1058002" cy="9796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5EB2A9-7021-47D5-9430-DACF9B2D369C}"/>
              </a:ext>
            </a:extLst>
          </p:cNvPr>
          <p:cNvSpPr/>
          <p:nvPr/>
        </p:nvSpPr>
        <p:spPr>
          <a:xfrm>
            <a:off x="8316416" y="0"/>
            <a:ext cx="827584" cy="5143500"/>
          </a:xfrm>
          <a:prstGeom prst="rect">
            <a:avLst/>
          </a:prstGeom>
          <a:solidFill>
            <a:srgbClr val="213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49F6A4-4DE0-4849-9CA1-B0D212D9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7" y="252378"/>
            <a:ext cx="827583" cy="14419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5728A5-B472-4B31-86CD-90FDF1511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590701"/>
            <a:ext cx="1484214" cy="1484214"/>
          </a:xfrm>
          <a:prstGeom prst="rect">
            <a:avLst/>
          </a:prstGeom>
        </p:spPr>
      </p:pic>
      <p:sp>
        <p:nvSpPr>
          <p:cNvPr id="13" name="Google Shape;898;g89d9307d70_13_164">
            <a:extLst>
              <a:ext uri="{FF2B5EF4-FFF2-40B4-BE49-F238E27FC236}">
                <a16:creationId xmlns:a16="http://schemas.microsoft.com/office/drawing/2014/main" id="{6B06324E-A33E-42C6-93BB-872D3A9D0EC1}"/>
              </a:ext>
            </a:extLst>
          </p:cNvPr>
          <p:cNvSpPr txBox="1"/>
          <p:nvPr/>
        </p:nvSpPr>
        <p:spPr>
          <a:xfrm>
            <a:off x="4990071" y="3009774"/>
            <a:ext cx="1224136" cy="56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67"/>
              <a:buFont typeface="Arial"/>
              <a:buNone/>
            </a:pPr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Презентация</a:t>
            </a:r>
            <a:endParaRPr sz="1400" b="1" i="0" u="none" strike="noStrike" cap="none" dirty="0">
              <a:solidFill>
                <a:schemeClr val="bg1"/>
              </a:solidFill>
              <a:latin typeface="PT Sans" panose="020B0503020203020204" pitchFamily="34" charset="-52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98;g89d9307d70_13_164">
            <a:extLst>
              <a:ext uri="{FF2B5EF4-FFF2-40B4-BE49-F238E27FC236}">
                <a16:creationId xmlns:a16="http://schemas.microsoft.com/office/drawing/2014/main" id="{68BB04DA-9F5E-429A-ACD2-D884A1C775F4}"/>
              </a:ext>
            </a:extLst>
          </p:cNvPr>
          <p:cNvSpPr txBox="1"/>
          <p:nvPr/>
        </p:nvSpPr>
        <p:spPr>
          <a:xfrm>
            <a:off x="7006295" y="3038501"/>
            <a:ext cx="1224136" cy="56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67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Тезисы</a:t>
            </a:r>
            <a:endParaRPr sz="1400" b="1" i="0" u="none" strike="noStrike" cap="none" dirty="0">
              <a:solidFill>
                <a:schemeClr val="bg1"/>
              </a:solidFill>
              <a:latin typeface="PT Sans" panose="020B0503020203020204" pitchFamily="34" charset="-52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0FA74-5348-4163-A29C-C30B1D037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071" y="3590701"/>
            <a:ext cx="1484214" cy="148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2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74354ED-0369-45AB-8D9B-F01E85744F11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5EE134-0AC6-4619-91DC-7ACBDEC7F0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81F48DF-20AE-4609-819C-3FC345353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C8A9E-100E-4D5A-B398-8E81E9C9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1D3B-32EF-4043-9E58-6861E8574D2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0051E4-199F-4B0D-8F2C-B2B92F13B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20124"/>
            <a:ext cx="8804331" cy="461696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29441FA-AC01-492C-A891-AD7ECA190F67}"/>
              </a:ext>
            </a:extLst>
          </p:cNvPr>
          <p:cNvSpPr txBox="1">
            <a:spLocks/>
          </p:cNvSpPr>
          <p:nvPr/>
        </p:nvSpPr>
        <p:spPr>
          <a:xfrm>
            <a:off x="413146" y="0"/>
            <a:ext cx="8317707" cy="4402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+mj-cs"/>
              </a:defRPr>
            </a:lvl1pPr>
          </a:lstStyle>
          <a:p>
            <a:pPr algn="ctr"/>
            <a:r>
              <a:rPr lang="ru-RU" sz="2100" dirty="0"/>
              <a:t>ГНСС станции с «точными» значениями скоростей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0F6873A-B8AC-401C-B8B7-C06FEBDDD88B}"/>
              </a:ext>
            </a:extLst>
          </p:cNvPr>
          <p:cNvGraphicFramePr>
            <a:graphicFrameLocks noGrp="1"/>
          </p:cNvGraphicFramePr>
          <p:nvPr/>
        </p:nvGraphicFramePr>
        <p:xfrm>
          <a:off x="6189050" y="582649"/>
          <a:ext cx="2817989" cy="111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8700">
                  <a:extLst>
                    <a:ext uri="{9D8B030D-6E8A-4147-A177-3AD203B41FA5}">
                      <a16:colId xmlns:a16="http://schemas.microsoft.com/office/drawing/2014/main" val="3509387350"/>
                    </a:ext>
                  </a:extLst>
                </a:gridCol>
                <a:gridCol w="789289">
                  <a:extLst>
                    <a:ext uri="{9D8B030D-6E8A-4147-A177-3AD203B41FA5}">
                      <a16:colId xmlns:a16="http://schemas.microsoft.com/office/drawing/2014/main" val="1186200136"/>
                    </a:ext>
                  </a:extLst>
                </a:gridCol>
              </a:tblGrid>
              <a:tr h="465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Объем собранных данных - ф</a:t>
                      </a:r>
                      <a:r>
                        <a:rPr lang="ru-RU" sz="14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айлы </a:t>
                      </a:r>
                      <a:r>
                        <a:rPr lang="en-US" sz="14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RINEX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3.6 </a:t>
                      </a:r>
                      <a:r>
                        <a:rPr lang="ru-RU" sz="1400" u="none" strike="noStrike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Тбт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857755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Станций в каталоге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1986 </a:t>
                      </a:r>
                      <a:r>
                        <a:rPr lang="ru-RU" sz="1400" u="none" strike="noStrike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ст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219765"/>
                  </a:ext>
                </a:extLst>
              </a:tr>
              <a:tr h="213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Обрабатываются в 2026 г. 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1236</a:t>
                      </a:r>
                      <a:r>
                        <a:rPr lang="en-US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lang="ru-RU" sz="1400" u="none" strike="noStrike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ст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896231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Отключены в 2025 г. 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+mn-lt"/>
                        </a:rPr>
                        <a:t>22 </a:t>
                      </a:r>
                      <a:r>
                        <a:rPr lang="ru-RU" sz="1400" u="none" strike="noStrike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ст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613379"/>
                  </a:ext>
                </a:extLst>
              </a:tr>
            </a:tbl>
          </a:graphicData>
        </a:graphic>
      </p:graphicFrame>
      <p:pic>
        <p:nvPicPr>
          <p:cNvPr id="9" name="Объект 3">
            <a:extLst>
              <a:ext uri="{FF2B5EF4-FFF2-40B4-BE49-F238E27FC236}">
                <a16:creationId xmlns:a16="http://schemas.microsoft.com/office/drawing/2014/main" id="{9ED4BD3F-EC1A-429B-A101-878B1016431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8" y="3435846"/>
            <a:ext cx="2264455" cy="1585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372895-3E70-4792-AB1E-D776CABD73F3}"/>
              </a:ext>
            </a:extLst>
          </p:cNvPr>
          <p:cNvSpPr txBox="1"/>
          <p:nvPr/>
        </p:nvSpPr>
        <p:spPr>
          <a:xfrm>
            <a:off x="4769534" y="4738660"/>
            <a:ext cx="18693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ftp://178.213.241.23</a:t>
            </a:r>
            <a:r>
              <a:rPr lang="en-US" sz="1500" b="1" dirty="0">
                <a:solidFill>
                  <a:srgbClr val="002060"/>
                </a:solidFill>
                <a:latin typeface="+mj-lt"/>
              </a:rPr>
              <a:t> </a:t>
            </a:r>
            <a:endParaRPr lang="ru-RU" sz="1500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467C42-D07E-4930-AA92-CA33976CC6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8" t="1604" r="2104" b="51949"/>
          <a:stretch/>
        </p:blipFill>
        <p:spPr bwMode="auto">
          <a:xfrm>
            <a:off x="169834" y="525070"/>
            <a:ext cx="936104" cy="1872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302D0E4-C831-40FE-A402-6ED9AB76E043}"/>
              </a:ext>
            </a:extLst>
          </p:cNvPr>
          <p:cNvSpPr/>
          <p:nvPr/>
        </p:nvSpPr>
        <p:spPr>
          <a:xfrm>
            <a:off x="2195736" y="2838090"/>
            <a:ext cx="360040" cy="21602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46565EA0-D92D-49F6-A70C-C09119040812}"/>
              </a:ext>
            </a:extLst>
          </p:cNvPr>
          <p:cNvSpPr/>
          <p:nvPr/>
        </p:nvSpPr>
        <p:spPr>
          <a:xfrm rot="19099674">
            <a:off x="2578658" y="3030729"/>
            <a:ext cx="90587" cy="565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FE799E-5FC4-4F56-91A3-B2706DAC2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761" y="1712351"/>
            <a:ext cx="390903" cy="389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36FEC7-63C8-412F-BFFF-7AE5091C4997}"/>
              </a:ext>
            </a:extLst>
          </p:cNvPr>
          <p:cNvSpPr txBox="1"/>
          <p:nvPr/>
        </p:nvSpPr>
        <p:spPr>
          <a:xfrm>
            <a:off x="6878664" y="1763371"/>
            <a:ext cx="223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hlinkClick r:id="rId9"/>
              </a:rPr>
              <a:t>Bernese GNSS Software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43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AD0078-F6E0-12C2-0CFC-0291BE8FB93C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1AD91779-9C26-F532-E91D-9FA3793D9795}"/>
              </a:ext>
            </a:extLst>
          </p:cNvPr>
          <p:cNvSpPr/>
          <p:nvPr/>
        </p:nvSpPr>
        <p:spPr>
          <a:xfrm>
            <a:off x="2400300" y="142875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59A6D9-28F9-4901-8397-136D297F2A3F}"/>
              </a:ext>
            </a:extLst>
          </p:cNvPr>
          <p:cNvSpPr txBox="1">
            <a:spLocks/>
          </p:cNvSpPr>
          <p:nvPr/>
        </p:nvSpPr>
        <p:spPr>
          <a:xfrm>
            <a:off x="616367" y="1756336"/>
            <a:ext cx="8339726" cy="30402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8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2A5E6E-55D9-CBD4-4096-2C5C89B5F7B8}"/>
              </a:ext>
            </a:extLst>
          </p:cNvPr>
          <p:cNvSpPr txBox="1"/>
          <p:nvPr/>
        </p:nvSpPr>
        <p:spPr>
          <a:xfrm>
            <a:off x="720226" y="65128"/>
            <a:ext cx="8132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ГНСС</a:t>
            </a:r>
            <a:r>
              <a:rPr lang="en-US" sz="2400" b="1" dirty="0">
                <a:latin typeface="+mj-lt"/>
              </a:rPr>
              <a:t> </a:t>
            </a:r>
            <a:r>
              <a:rPr lang="ru-RU" sz="2400" b="1" dirty="0">
                <a:latin typeface="+mj-lt"/>
              </a:rPr>
              <a:t>станции ФАГС, ФСГС,</a:t>
            </a:r>
            <a:r>
              <a:rPr lang="en-US" sz="2400" b="1" dirty="0">
                <a:latin typeface="+mj-lt"/>
              </a:rPr>
              <a:t> KAMNET</a:t>
            </a:r>
            <a:endParaRPr lang="ru-RU" sz="2400" b="1" dirty="0">
              <a:latin typeface="+mj-lt"/>
            </a:endParaRPr>
          </a:p>
          <a:p>
            <a:pPr algn="ctr"/>
            <a:r>
              <a:rPr lang="ru-RU" sz="2400" b="1" dirty="0">
                <a:latin typeface="+mj-lt"/>
              </a:rPr>
              <a:t>в Дальневосточном регионе РФ</a:t>
            </a:r>
            <a:endParaRPr lang="en-US" sz="2400" b="1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5C9FE5-7272-7BA7-442D-4D819D4D7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0" t="16419" r="33706" b="12469"/>
          <a:stretch/>
        </p:blipFill>
        <p:spPr>
          <a:xfrm>
            <a:off x="5394041" y="1786606"/>
            <a:ext cx="3694111" cy="3046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061025-1747-175D-D439-8E799AC4FE1B}"/>
              </a:ext>
            </a:extLst>
          </p:cNvPr>
          <p:cNvSpPr txBox="1"/>
          <p:nvPr/>
        </p:nvSpPr>
        <p:spPr>
          <a:xfrm>
            <a:off x="684423" y="1260797"/>
            <a:ext cx="25209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+mj-lt"/>
              </a:rPr>
              <a:t>15 </a:t>
            </a:r>
            <a:r>
              <a:rPr lang="ru-RU" sz="2200" b="1" dirty="0">
                <a:latin typeface="+mj-lt"/>
              </a:rPr>
              <a:t>ФСГС станций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ADBC8-1DE9-2511-2E74-084D86D201BE}"/>
              </a:ext>
            </a:extLst>
          </p:cNvPr>
          <p:cNvSpPr txBox="1"/>
          <p:nvPr/>
        </p:nvSpPr>
        <p:spPr>
          <a:xfrm>
            <a:off x="5993145" y="1272536"/>
            <a:ext cx="22884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+mj-lt"/>
              </a:rPr>
              <a:t>7 </a:t>
            </a:r>
            <a:r>
              <a:rPr lang="ru-RU" sz="2200" b="1" dirty="0">
                <a:latin typeface="+mj-lt"/>
              </a:rPr>
              <a:t>ФАГС</a:t>
            </a:r>
            <a:r>
              <a:rPr lang="en-US" sz="2200" b="1" dirty="0">
                <a:latin typeface="+mj-lt"/>
              </a:rPr>
              <a:t> </a:t>
            </a:r>
            <a:r>
              <a:rPr lang="ru-RU" sz="2200" b="1" dirty="0">
                <a:latin typeface="+mj-lt"/>
              </a:rPr>
              <a:t>станций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F91FEF0-E0DF-E1DD-9FF1-077AD593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83" y="1829903"/>
            <a:ext cx="1884462" cy="304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9060A46-D36A-7FC7-50C1-80CD173D2164}"/>
              </a:ext>
            </a:extLst>
          </p:cNvPr>
          <p:cNvCxnSpPr>
            <a:cxnSpLocks/>
          </p:cNvCxnSpPr>
          <p:nvPr/>
        </p:nvCxnSpPr>
        <p:spPr>
          <a:xfrm>
            <a:off x="4962772" y="4515966"/>
            <a:ext cx="143431" cy="22126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44D36FE-4285-9C67-5D60-325AEA361C90}"/>
              </a:ext>
            </a:extLst>
          </p:cNvPr>
          <p:cNvCxnSpPr>
            <a:cxnSpLocks/>
          </p:cNvCxnSpPr>
          <p:nvPr/>
        </p:nvCxnSpPr>
        <p:spPr>
          <a:xfrm flipH="1">
            <a:off x="4961781" y="4515966"/>
            <a:ext cx="131571" cy="22126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C6E50B-6B9B-494F-9485-3C6816D6A8A4}"/>
              </a:ext>
            </a:extLst>
          </p:cNvPr>
          <p:cNvSpPr txBox="1"/>
          <p:nvPr/>
        </p:nvSpPr>
        <p:spPr>
          <a:xfrm>
            <a:off x="3236267" y="1279536"/>
            <a:ext cx="26714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+mj-lt"/>
              </a:rPr>
              <a:t>9 KAMNET </a:t>
            </a:r>
            <a:r>
              <a:rPr lang="ru-RU" sz="2200" b="1" dirty="0">
                <a:latin typeface="+mj-lt"/>
              </a:rPr>
              <a:t>станций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044E5D-6FEB-4856-B466-69BC52669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3" y="1828860"/>
            <a:ext cx="3344272" cy="2993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3246E7-4181-490B-81F3-4EA1969A47D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03ED3-9F95-458E-A0FB-215250EEC39F}"/>
              </a:ext>
            </a:extLst>
          </p:cNvPr>
          <p:cNvSpPr txBox="1"/>
          <p:nvPr/>
        </p:nvSpPr>
        <p:spPr>
          <a:xfrm>
            <a:off x="7524328" y="3795886"/>
            <a:ext cx="10033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</a:rPr>
              <a:t>SVK1/SVK2 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9043CE-BC76-4B84-9AB0-377C535046D6}"/>
              </a:ext>
            </a:extLst>
          </p:cNvPr>
          <p:cNvSpPr txBox="1"/>
          <p:nvPr/>
        </p:nvSpPr>
        <p:spPr>
          <a:xfrm>
            <a:off x="6869015" y="4238967"/>
            <a:ext cx="511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</a:rPr>
              <a:t>ITRP 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EFA62E-0CAB-4CEA-83E9-2C9F37FE8C6E}"/>
              </a:ext>
            </a:extLst>
          </p:cNvPr>
          <p:cNvSpPr txBox="1"/>
          <p:nvPr/>
        </p:nvSpPr>
        <p:spPr>
          <a:xfrm>
            <a:off x="7770331" y="2958309"/>
            <a:ext cx="511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</a:rPr>
              <a:t>KLCH 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0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4021-2171-9241-DF18-26F74693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027335-84A9-8505-2979-76571066BBB8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A8179-0608-7DB2-E0C8-ECD6CDB06DE8}"/>
              </a:ext>
            </a:extLst>
          </p:cNvPr>
          <p:cNvSpPr txBox="1"/>
          <p:nvPr/>
        </p:nvSpPr>
        <p:spPr>
          <a:xfrm>
            <a:off x="730000" y="-6165"/>
            <a:ext cx="8132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ГНСС</a:t>
            </a:r>
            <a:r>
              <a:rPr lang="en-US" sz="2400" b="1" dirty="0">
                <a:latin typeface="+mj-lt"/>
              </a:rPr>
              <a:t> </a:t>
            </a:r>
            <a:r>
              <a:rPr lang="ru-RU" sz="2400" b="1" dirty="0">
                <a:latin typeface="+mj-lt"/>
              </a:rPr>
              <a:t>станции ФАГС </a:t>
            </a:r>
            <a:r>
              <a:rPr lang="en-US" sz="2400" b="1" dirty="0">
                <a:latin typeface="+mj-lt"/>
              </a:rPr>
              <a:t>SVK1 </a:t>
            </a:r>
            <a:r>
              <a:rPr lang="ru-RU" sz="2400" b="1" dirty="0">
                <a:latin typeface="+mj-lt"/>
              </a:rPr>
              <a:t>и </a:t>
            </a:r>
            <a:r>
              <a:rPr lang="en-US" sz="2400" b="1" dirty="0">
                <a:latin typeface="+mj-lt"/>
              </a:rPr>
              <a:t>SVK2 </a:t>
            </a:r>
            <a:r>
              <a:rPr lang="ru-RU" sz="2400" b="1" dirty="0">
                <a:latin typeface="+mj-lt"/>
              </a:rPr>
              <a:t>в Северо-Курильске </a:t>
            </a:r>
          </a:p>
          <a:p>
            <a:pPr algn="ctr"/>
            <a:r>
              <a:rPr lang="ru-RU" sz="2400" b="1" dirty="0">
                <a:latin typeface="+mj-lt"/>
              </a:rPr>
              <a:t>(о. </a:t>
            </a:r>
            <a:r>
              <a:rPr lang="ru-RU" sz="2400" b="1" dirty="0" err="1">
                <a:latin typeface="+mj-lt"/>
              </a:rPr>
              <a:t>Парамушир</a:t>
            </a:r>
            <a:r>
              <a:rPr lang="ru-RU" sz="2400" b="1" dirty="0">
                <a:latin typeface="+mj-lt"/>
              </a:rPr>
              <a:t>, Сахалинская обл.)</a:t>
            </a:r>
          </a:p>
        </p:txBody>
      </p:sp>
      <p:pic>
        <p:nvPicPr>
          <p:cNvPr id="6" name="Picture 1026" descr="C:\Demonstarion\Geodynamics\Lectures\Pictures\Tectonic Plates 001.jpeg">
            <a:extLst>
              <a:ext uri="{FF2B5EF4-FFF2-40B4-BE49-F238E27FC236}">
                <a16:creationId xmlns:a16="http://schemas.microsoft.com/office/drawing/2014/main" id="{BA0B2325-A216-44FB-B3AC-F6E98ABA6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2" t="57020" r="62873" b="33741"/>
          <a:stretch/>
        </p:blipFill>
        <p:spPr bwMode="auto">
          <a:xfrm>
            <a:off x="2123728" y="3179752"/>
            <a:ext cx="648072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272572-1849-4900-993C-FDE239548A7C}"/>
              </a:ext>
            </a:extLst>
          </p:cNvPr>
          <p:cNvSpPr txBox="1"/>
          <p:nvPr/>
        </p:nvSpPr>
        <p:spPr>
          <a:xfrm>
            <a:off x="779356" y="858494"/>
            <a:ext cx="4017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Название:		</a:t>
            </a:r>
            <a:r>
              <a:rPr lang="ru-RU" sz="1400" b="1" dirty="0"/>
              <a:t>SVK1</a:t>
            </a:r>
          </a:p>
          <a:p>
            <a:r>
              <a:rPr lang="ru-RU" sz="1400" dirty="0"/>
              <a:t>Тип:		</a:t>
            </a:r>
            <a:r>
              <a:rPr lang="da-DK" sz="1400" dirty="0"/>
              <a:t>LEICA GR50</a:t>
            </a:r>
            <a:endParaRPr lang="ru-RU" sz="1400" dirty="0"/>
          </a:p>
          <a:p>
            <a:r>
              <a:rPr lang="ru-RU" sz="1400" dirty="0"/>
              <a:t>Дата установки:	23.12.2022</a:t>
            </a:r>
          </a:p>
          <a:p>
            <a:r>
              <a:rPr lang="ru-RU" sz="1400" dirty="0"/>
              <a:t>Антенна:		</a:t>
            </a:r>
            <a:r>
              <a:rPr lang="en-US" sz="1400" dirty="0"/>
              <a:t>LEIAR20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02606-6D79-4A1D-9975-203FDB5699D5}"/>
              </a:ext>
            </a:extLst>
          </p:cNvPr>
          <p:cNvSpPr txBox="1"/>
          <p:nvPr/>
        </p:nvSpPr>
        <p:spPr>
          <a:xfrm>
            <a:off x="4831772" y="846896"/>
            <a:ext cx="4017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Название:		</a:t>
            </a:r>
            <a:r>
              <a:rPr lang="ru-RU" sz="1400" b="1" dirty="0"/>
              <a:t>SVK2</a:t>
            </a:r>
          </a:p>
          <a:p>
            <a:r>
              <a:rPr lang="ru-RU" sz="1400" dirty="0"/>
              <a:t>Тип:	</a:t>
            </a:r>
            <a:r>
              <a:rPr lang="da-DK" sz="1400" dirty="0"/>
              <a:t>	JAVAD OMEGA3</a:t>
            </a:r>
            <a:endParaRPr lang="ru-RU" sz="1400" dirty="0"/>
          </a:p>
          <a:p>
            <a:r>
              <a:rPr lang="ru-RU" sz="1400" dirty="0"/>
              <a:t>Дата установки:	22.12.2022</a:t>
            </a:r>
          </a:p>
          <a:p>
            <a:r>
              <a:rPr lang="ru-RU" sz="1400" dirty="0"/>
              <a:t>Антенна:		</a:t>
            </a:r>
            <a:r>
              <a:rPr lang="en-US" sz="1400" dirty="0"/>
              <a:t>JAVRINGANT_G5T</a:t>
            </a:r>
          </a:p>
        </p:txBody>
      </p:sp>
      <p:pic>
        <p:nvPicPr>
          <p:cNvPr id="8" name="Рисунок 7" descr="Изображение выглядит как на открытом воздухе, небо, облак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2410E4F-23B3-4023-A297-D4D37EC2FF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0602" r="10101" b="15682"/>
          <a:stretch/>
        </p:blipFill>
        <p:spPr>
          <a:xfrm>
            <a:off x="4796208" y="1936947"/>
            <a:ext cx="4282534" cy="317606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небо, облако, замерзание&#10;&#10;Автоматически созданное описание">
            <a:extLst>
              <a:ext uri="{FF2B5EF4-FFF2-40B4-BE49-F238E27FC236}">
                <a16:creationId xmlns:a16="http://schemas.microsoft.com/office/drawing/2014/main" id="{8DD8D489-3873-4862-86DB-E59869815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3317" r="13721" b="21082"/>
          <a:stretch/>
        </p:blipFill>
        <p:spPr>
          <a:xfrm>
            <a:off x="387896" y="1936947"/>
            <a:ext cx="4305635" cy="32065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803F0E-C208-49AF-B980-5A724CE7D8A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7780C-2393-4E34-B604-FCDC6A729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009B1D-2D95-4D8E-801F-F9040BDE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26" y="1376444"/>
            <a:ext cx="8432270" cy="37875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D172F2-4C15-8861-7618-3AB9E001EEF8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FB27B-4DE3-478D-BC3A-9DBA1426641C}"/>
              </a:ext>
            </a:extLst>
          </p:cNvPr>
          <p:cNvSpPr txBox="1"/>
          <p:nvPr/>
        </p:nvSpPr>
        <p:spPr>
          <a:xfrm>
            <a:off x="413792" y="47740"/>
            <a:ext cx="87662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j-lt"/>
              </a:rPr>
              <a:t>Плановые и высотные смещения ГНСС станции ФСГС 41</a:t>
            </a:r>
            <a:r>
              <a:rPr lang="en-US" sz="2200" b="1" dirty="0">
                <a:latin typeface="+mj-lt"/>
              </a:rPr>
              <a:t>PT</a:t>
            </a:r>
            <a:r>
              <a:rPr lang="ru-RU" sz="2200" b="1" dirty="0">
                <a:latin typeface="+mj-lt"/>
              </a:rPr>
              <a:t> </a:t>
            </a:r>
          </a:p>
          <a:p>
            <a:pPr algn="ctr"/>
            <a:r>
              <a:rPr lang="ru-RU" sz="2200" b="1" dirty="0">
                <a:latin typeface="+mj-lt"/>
              </a:rPr>
              <a:t>(Петропавловск-Камчатский) с июля </a:t>
            </a:r>
            <a:r>
              <a:rPr lang="en-US" sz="2200" b="1" dirty="0">
                <a:latin typeface="+mj-lt"/>
              </a:rPr>
              <a:t>202</a:t>
            </a:r>
            <a:r>
              <a:rPr lang="ru-RU" sz="2200" b="1" dirty="0">
                <a:latin typeface="+mj-lt"/>
              </a:rPr>
              <a:t>5. 1</a:t>
            </a:r>
            <a:r>
              <a:rPr lang="en-US" sz="2200" b="1" dirty="0">
                <a:latin typeface="+mj-lt"/>
              </a:rPr>
              <a:t>22</a:t>
            </a:r>
            <a:r>
              <a:rPr lang="ru-RU" sz="2200" b="1" dirty="0">
                <a:latin typeface="+mj-lt"/>
              </a:rPr>
              <a:t> км от эпицентра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E4F0257-1DAC-48CC-B765-B9A54E21823C}"/>
              </a:ext>
            </a:extLst>
          </p:cNvPr>
          <p:cNvSpPr/>
          <p:nvPr/>
        </p:nvSpPr>
        <p:spPr>
          <a:xfrm>
            <a:off x="2843808" y="1539221"/>
            <a:ext cx="288032" cy="240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B56464-6DDD-4AC0-9E1A-6A48F4E9B5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6B9499-DBEF-4236-9AF9-86F046689DDF}"/>
              </a:ext>
            </a:extLst>
          </p:cNvPr>
          <p:cNvSpPr txBox="1"/>
          <p:nvPr/>
        </p:nvSpPr>
        <p:spPr>
          <a:xfrm>
            <a:off x="2229664" y="323085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-</a:t>
            </a:r>
            <a:r>
              <a:rPr lang="en-US" sz="1200" b="1" dirty="0"/>
              <a:t>10</a:t>
            </a:r>
            <a:r>
              <a:rPr lang="ru-RU" sz="1200" b="1" dirty="0"/>
              <a:t> </a:t>
            </a:r>
            <a:r>
              <a:rPr lang="en-US" sz="1200" b="1" dirty="0"/>
              <a:t>d</a:t>
            </a:r>
            <a:r>
              <a:rPr lang="ru-RU" sz="1200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964121-410D-4517-B6AF-D76699BF878C}"/>
              </a:ext>
            </a:extLst>
          </p:cNvPr>
          <p:cNvSpPr txBox="1"/>
          <p:nvPr/>
        </p:nvSpPr>
        <p:spPr>
          <a:xfrm>
            <a:off x="5314234" y="323085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+50</a:t>
            </a:r>
            <a:r>
              <a:rPr lang="ru-RU" sz="1200" b="1" dirty="0"/>
              <a:t> </a:t>
            </a:r>
            <a:r>
              <a:rPr lang="en-US" sz="1200" b="1" dirty="0"/>
              <a:t>d</a:t>
            </a:r>
            <a:r>
              <a:rPr lang="ru-RU" sz="12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FD3070-6430-42CA-8BBC-703AB0A27472}"/>
              </a:ext>
            </a:extLst>
          </p:cNvPr>
          <p:cNvSpPr txBox="1"/>
          <p:nvPr/>
        </p:nvSpPr>
        <p:spPr>
          <a:xfrm>
            <a:off x="4860032" y="323085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+</a:t>
            </a:r>
            <a:r>
              <a:rPr lang="ru-RU" sz="1200" b="1" dirty="0"/>
              <a:t>4</a:t>
            </a:r>
            <a:r>
              <a:rPr lang="en-US" sz="1200" b="1" dirty="0"/>
              <a:t>5</a:t>
            </a:r>
            <a:r>
              <a:rPr lang="ru-RU" sz="1200" b="1" dirty="0"/>
              <a:t> </a:t>
            </a:r>
            <a:r>
              <a:rPr lang="en-US" sz="1200" b="1" dirty="0"/>
              <a:t>d</a:t>
            </a:r>
            <a:r>
              <a:rPr lang="ru-RU" sz="1200" b="1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68EFA5-13CE-484B-BD82-D8E7FF609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849" y="817181"/>
            <a:ext cx="390903" cy="389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CCB031-B4A1-4824-BB8E-DEF3DE8E33DA}"/>
              </a:ext>
            </a:extLst>
          </p:cNvPr>
          <p:cNvSpPr txBox="1"/>
          <p:nvPr/>
        </p:nvSpPr>
        <p:spPr>
          <a:xfrm>
            <a:off x="6911752" y="868201"/>
            <a:ext cx="223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hlinkClick r:id="rId6"/>
              </a:rPr>
              <a:t>Bernese GNSS Software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697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22000-4509-3F29-FC0E-031CD353D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75E526-8D29-4DAD-92EE-BDCA0EC40377}"/>
              </a:ext>
            </a:extLst>
          </p:cNvPr>
          <p:cNvSpPr txBox="1"/>
          <p:nvPr/>
        </p:nvSpPr>
        <p:spPr>
          <a:xfrm>
            <a:off x="762502" y="4783950"/>
            <a:ext cx="437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Accepted for publication in </a:t>
            </a:r>
            <a:r>
              <a:rPr lang="da-DK" sz="1400" dirty="0"/>
              <a:t>special issue</a:t>
            </a:r>
            <a:r>
              <a:rPr lang="ru-RU" sz="1400" dirty="0"/>
              <a:t> </a:t>
            </a:r>
            <a:r>
              <a:rPr lang="en-US" sz="1400" dirty="0"/>
              <a:t>RJES vol. 26 </a:t>
            </a:r>
            <a:r>
              <a:rPr lang="ru-RU" sz="1400" dirty="0"/>
              <a:t>№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9F2C41-32F7-4110-858B-263AD0C06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29" y="930679"/>
            <a:ext cx="5436945" cy="384477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62F3C2-5775-81AE-C299-8118BD8009DC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A4090-8AA4-8455-0A81-E63AE298260F}"/>
              </a:ext>
            </a:extLst>
          </p:cNvPr>
          <p:cNvSpPr txBox="1"/>
          <p:nvPr/>
        </p:nvSpPr>
        <p:spPr>
          <a:xfrm>
            <a:off x="592518" y="51773"/>
            <a:ext cx="85749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j-lt"/>
              </a:rPr>
              <a:t>Плановые и высотные смещения </a:t>
            </a:r>
            <a:r>
              <a:rPr lang="en-AU" sz="2200" b="1" dirty="0">
                <a:latin typeface="+mj-lt"/>
              </a:rPr>
              <a:t>25 </a:t>
            </a:r>
            <a:r>
              <a:rPr lang="ru-RU" sz="2200" b="1" dirty="0">
                <a:latin typeface="+mj-lt"/>
              </a:rPr>
              <a:t>ГНСС станций в </a:t>
            </a:r>
          </a:p>
          <a:p>
            <a:pPr algn="ctr"/>
            <a:r>
              <a:rPr lang="ru-RU" sz="2200" b="1" dirty="0">
                <a:latin typeface="+mj-lt"/>
              </a:rPr>
              <a:t>Дальневосточном регионе с 28 июля по 1 августа 2025 г.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A61DBA7-15CC-98F6-0EAA-BD185A547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242833"/>
              </p:ext>
            </p:extLst>
          </p:nvPr>
        </p:nvGraphicFramePr>
        <p:xfrm>
          <a:off x="6124275" y="889186"/>
          <a:ext cx="2956692" cy="4202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782">
                  <a:extLst>
                    <a:ext uri="{9D8B030D-6E8A-4147-A177-3AD203B41FA5}">
                      <a16:colId xmlns:a16="http://schemas.microsoft.com/office/drawing/2014/main" val="4286593910"/>
                    </a:ext>
                  </a:extLst>
                </a:gridCol>
                <a:gridCol w="492782">
                  <a:extLst>
                    <a:ext uri="{9D8B030D-6E8A-4147-A177-3AD203B41FA5}">
                      <a16:colId xmlns:a16="http://schemas.microsoft.com/office/drawing/2014/main" val="3418832838"/>
                    </a:ext>
                  </a:extLst>
                </a:gridCol>
                <a:gridCol w="492782">
                  <a:extLst>
                    <a:ext uri="{9D8B030D-6E8A-4147-A177-3AD203B41FA5}">
                      <a16:colId xmlns:a16="http://schemas.microsoft.com/office/drawing/2014/main" val="1955254217"/>
                    </a:ext>
                  </a:extLst>
                </a:gridCol>
                <a:gridCol w="492782">
                  <a:extLst>
                    <a:ext uri="{9D8B030D-6E8A-4147-A177-3AD203B41FA5}">
                      <a16:colId xmlns:a16="http://schemas.microsoft.com/office/drawing/2014/main" val="4227981611"/>
                    </a:ext>
                  </a:extLst>
                </a:gridCol>
                <a:gridCol w="492782">
                  <a:extLst>
                    <a:ext uri="{9D8B030D-6E8A-4147-A177-3AD203B41FA5}">
                      <a16:colId xmlns:a16="http://schemas.microsoft.com/office/drawing/2014/main" val="606060448"/>
                    </a:ext>
                  </a:extLst>
                </a:gridCol>
                <a:gridCol w="492782">
                  <a:extLst>
                    <a:ext uri="{9D8B030D-6E8A-4147-A177-3AD203B41FA5}">
                      <a16:colId xmlns:a16="http://schemas.microsoft.com/office/drawing/2014/main" val="1937248211"/>
                    </a:ext>
                  </a:extLst>
                </a:gridCol>
              </a:tblGrid>
              <a:tr h="2975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Name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sN, m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sE, m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 dirty="0" err="1">
                          <a:effectLst/>
                        </a:rPr>
                        <a:t>sH</a:t>
                      </a:r>
                      <a:r>
                        <a:rPr lang="ru-RU" sz="800" dirty="0">
                          <a:effectLst/>
                        </a:rPr>
                        <a:t>, m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sHz, m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Az, deg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extLst>
                  <a:ext uri="{0D108BD9-81ED-4DB2-BD59-A6C34878D82A}">
                    <a16:rowId xmlns:a16="http://schemas.microsoft.com/office/drawing/2014/main" val="1696449217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41KL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0.004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-0.003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66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332373039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41PT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-0.537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0.373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-0.076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0.654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146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617687208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65GK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-0.003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0.032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0.033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78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385015837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65UG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93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803280033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ELIZ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-0.463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0.314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-0.039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0.559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151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3623981368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ITRP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0.005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0.005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40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3668110745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KLCH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45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173694023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MAG1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-0.021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130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09454611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MGDN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-0.021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0.025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147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42321668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NGLK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0.034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0.034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107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4169338568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OHAA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0.033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0.034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1881581719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ONOR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67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562019949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OXTK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123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130997857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PEMK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-0.514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0.345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-0.065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0.619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149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1796864354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PONK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107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005607815"/>
                  </a:ext>
                </a:extLst>
              </a:tr>
              <a:tr h="1865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PRVM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3408420718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RDLN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85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457929685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SAKH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62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828434280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SKCH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-0.417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0.325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-0.028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0.528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b="1" dirty="0">
                          <a:effectLst/>
                          <a:highlight>
                            <a:srgbClr val="FFFF00"/>
                          </a:highlight>
                        </a:rPr>
                        <a:t>145</a:t>
                      </a:r>
                      <a:endParaRPr lang="ru-RU" sz="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3544898867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STK2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0.003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138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1607951475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SVK1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 dirty="0">
                          <a:effectLst/>
                          <a:highlight>
                            <a:srgbClr val="FF0000"/>
                          </a:highlight>
                        </a:rPr>
                        <a:t>-0.848</a:t>
                      </a:r>
                      <a:endParaRPr lang="ru-RU" sz="900" b="1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 dirty="0">
                          <a:effectLst/>
                          <a:highlight>
                            <a:srgbClr val="FF0000"/>
                          </a:highlight>
                        </a:rPr>
                        <a:t>1.465</a:t>
                      </a:r>
                      <a:endParaRPr lang="ru-RU" sz="900" b="1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>
                          <a:effectLst/>
                          <a:highlight>
                            <a:srgbClr val="FF0000"/>
                          </a:highlight>
                        </a:rPr>
                        <a:t>-0.182</a:t>
                      </a:r>
                      <a:endParaRPr lang="ru-RU" sz="900" b="1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>
                          <a:effectLst/>
                          <a:highlight>
                            <a:srgbClr val="FF0000"/>
                          </a:highlight>
                        </a:rPr>
                        <a:t>1.693</a:t>
                      </a:r>
                      <a:endParaRPr lang="ru-RU" sz="900" b="1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>
                          <a:effectLst/>
                          <a:highlight>
                            <a:srgbClr val="FF0000"/>
                          </a:highlight>
                        </a:rPr>
                        <a:t>120</a:t>
                      </a:r>
                      <a:endParaRPr lang="ru-RU" sz="900" b="1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725337152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SVK2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>
                          <a:effectLst/>
                          <a:highlight>
                            <a:srgbClr val="FF0000"/>
                          </a:highlight>
                        </a:rPr>
                        <a:t>-0.841</a:t>
                      </a:r>
                      <a:endParaRPr lang="ru-RU" sz="900" b="1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 dirty="0">
                          <a:effectLst/>
                          <a:highlight>
                            <a:srgbClr val="FF0000"/>
                          </a:highlight>
                        </a:rPr>
                        <a:t>1.458</a:t>
                      </a:r>
                      <a:endParaRPr lang="ru-RU" sz="900" b="1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 dirty="0">
                          <a:effectLst/>
                          <a:highlight>
                            <a:srgbClr val="FF0000"/>
                          </a:highlight>
                        </a:rPr>
                        <a:t>-0.194</a:t>
                      </a:r>
                      <a:endParaRPr lang="ru-RU" sz="900" b="1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 dirty="0">
                          <a:effectLst/>
                          <a:highlight>
                            <a:srgbClr val="FF0000"/>
                          </a:highlight>
                        </a:rPr>
                        <a:t>1.683</a:t>
                      </a:r>
                      <a:endParaRPr lang="ru-RU" sz="900" b="1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900" b="1" dirty="0">
                          <a:effectLst/>
                          <a:highlight>
                            <a:srgbClr val="FF0000"/>
                          </a:highlight>
                        </a:rPr>
                        <a:t>121</a:t>
                      </a:r>
                      <a:endParaRPr lang="ru-RU" sz="900" b="1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1414667216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TVMS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-0.001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72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074278498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USKH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69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248188879"/>
                  </a:ext>
                </a:extLst>
              </a:tr>
              <a:tr h="1549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800">
                          <a:effectLst/>
                        </a:rPr>
                        <a:t>VZMO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0.015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0.001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>
                          <a:effectLst/>
                        </a:rPr>
                        <a:t>0.015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ru-RU" sz="800" dirty="0">
                          <a:effectLst/>
                        </a:rPr>
                        <a:t>109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389" marR="45389" marT="0" marB="0" anchor="b"/>
                </a:tc>
                <a:extLst>
                  <a:ext uri="{0D108BD9-81ED-4DB2-BD59-A6C34878D82A}">
                    <a16:rowId xmlns:a16="http://schemas.microsoft.com/office/drawing/2014/main" val="309515809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9E3635-C522-427A-A72A-9944A120F6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CA6159-0266-482A-AF3E-D0435A903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51" y="3507854"/>
            <a:ext cx="463060" cy="463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5DF776-36FB-4035-ABBE-CF0E6CDFF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66" y="3506309"/>
            <a:ext cx="463060" cy="4630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9C38AB-A404-4FAC-B15B-C02768036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42" y="4040995"/>
            <a:ext cx="1050732" cy="10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0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CCD9-4CE7-B399-DCD5-98D621498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2C7CF1-D811-40BF-AF4E-6313FF242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4" t="3776" r="20192" b="3334"/>
          <a:stretch/>
        </p:blipFill>
        <p:spPr>
          <a:xfrm>
            <a:off x="843836" y="1508494"/>
            <a:ext cx="4488288" cy="2863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90A6D8C-CFDB-40B0-8429-5519DC016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33" y="1310233"/>
            <a:ext cx="3623942" cy="306171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92DCCD-958D-D535-4462-FD0FD7D35500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76F04A1C-66D2-4D1D-BF07-724C737B448F}"/>
              </a:ext>
            </a:extLst>
          </p:cNvPr>
          <p:cNvSpPr/>
          <p:nvPr/>
        </p:nvSpPr>
        <p:spPr>
          <a:xfrm>
            <a:off x="2386987" y="138240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Стрелка: влево-вправо 10">
            <a:extLst>
              <a:ext uri="{FF2B5EF4-FFF2-40B4-BE49-F238E27FC236}">
                <a16:creationId xmlns:a16="http://schemas.microsoft.com/office/drawing/2014/main" id="{D344D03F-75DB-D976-4886-42B1B1B6093F}"/>
              </a:ext>
            </a:extLst>
          </p:cNvPr>
          <p:cNvSpPr/>
          <p:nvPr/>
        </p:nvSpPr>
        <p:spPr>
          <a:xfrm>
            <a:off x="2770337" y="2223598"/>
            <a:ext cx="1009575" cy="1433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305CE-E75F-DC08-4944-31AA3AC76B95}"/>
              </a:ext>
            </a:extLst>
          </p:cNvPr>
          <p:cNvSpPr txBox="1"/>
          <p:nvPr/>
        </p:nvSpPr>
        <p:spPr>
          <a:xfrm>
            <a:off x="1965782" y="2124295"/>
            <a:ext cx="738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/>
              <a:t>78 sec</a:t>
            </a:r>
            <a:endParaRPr lang="ru-RU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08881-9D9B-4AC7-A4C5-442747E12180}"/>
              </a:ext>
            </a:extLst>
          </p:cNvPr>
          <p:cNvSpPr txBox="1"/>
          <p:nvPr/>
        </p:nvSpPr>
        <p:spPr>
          <a:xfrm>
            <a:off x="575546" y="119300"/>
            <a:ext cx="8574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1-секундные планово-высотные кинематические решения для станции </a:t>
            </a:r>
            <a:r>
              <a:rPr lang="en-US" sz="2400" b="1" dirty="0">
                <a:latin typeface="+mj-lt"/>
              </a:rPr>
              <a:t>VODO</a:t>
            </a:r>
            <a:r>
              <a:rPr lang="ru-RU" sz="2400" b="1" dirty="0">
                <a:latin typeface="+mj-lt"/>
              </a:rPr>
              <a:t> в момент землетрясения 29 июля 2025 г.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A58426-DFF4-498F-885B-AB16482135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3BCEDA-9BD3-4913-B19A-05045506EC84}"/>
              </a:ext>
            </a:extLst>
          </p:cNvPr>
          <p:cNvGrpSpPr/>
          <p:nvPr/>
        </p:nvGrpSpPr>
        <p:grpSpPr>
          <a:xfrm>
            <a:off x="964283" y="4515966"/>
            <a:ext cx="1806054" cy="496284"/>
            <a:chOff x="4922192" y="3316411"/>
            <a:chExt cx="3672418" cy="60727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7069907-E22B-4B93-8AF2-D1AC49D57A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8" t="62752" r="10178" b="11745"/>
            <a:stretch/>
          </p:blipFill>
          <p:spPr bwMode="auto">
            <a:xfrm>
              <a:off x="4922192" y="3316411"/>
              <a:ext cx="3610248" cy="60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6902780C-083F-46CF-B84B-5A9FD76535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5" t="62752" r="1920" b="11745"/>
            <a:stretch/>
          </p:blipFill>
          <p:spPr bwMode="auto">
            <a:xfrm>
              <a:off x="7668344" y="3316411"/>
              <a:ext cx="926266" cy="60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B13C10-2C34-4A24-A098-959ADEC38E3D}"/>
              </a:ext>
            </a:extLst>
          </p:cNvPr>
          <p:cNvSpPr txBox="1"/>
          <p:nvPr/>
        </p:nvSpPr>
        <p:spPr>
          <a:xfrm>
            <a:off x="2838126" y="4447378"/>
            <a:ext cx="38221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7"/>
              </a:rPr>
              <a:t>Canadian Spatial Reference System</a:t>
            </a:r>
          </a:p>
          <a:p>
            <a:r>
              <a:rPr lang="en-US" sz="2000" dirty="0">
                <a:hlinkClick r:id="rId7"/>
              </a:rPr>
              <a:t>Precise Point Positioning </a:t>
            </a:r>
            <a:endParaRPr lang="ru-RU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4BCA67-2A7A-4A35-A3C1-1ADA6280BF1D}"/>
              </a:ext>
            </a:extLst>
          </p:cNvPr>
          <p:cNvSpPr txBox="1"/>
          <p:nvPr/>
        </p:nvSpPr>
        <p:spPr>
          <a:xfrm>
            <a:off x="2146083" y="892955"/>
            <a:ext cx="181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VODO (GPS only)</a:t>
            </a:r>
            <a:endParaRPr lang="ru-RU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DEF800-4396-4FF3-93D2-40F537164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705" y="1275580"/>
            <a:ext cx="1439196" cy="1777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F08857-E8DD-4606-87A9-090B80EF08FC}"/>
              </a:ext>
            </a:extLst>
          </p:cNvPr>
          <p:cNvSpPr txBox="1"/>
          <p:nvPr/>
        </p:nvSpPr>
        <p:spPr>
          <a:xfrm>
            <a:off x="6872935" y="4371950"/>
            <a:ext cx="1901201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Microsoft Sans Serif" panose="020B0604020202020204" pitchFamily="34" charset="0"/>
              </a:rPr>
              <a:t>Азимут: 129</a:t>
            </a:r>
            <a:r>
              <a:rPr lang="en-US" sz="1400" dirty="0">
                <a:latin typeface="Microsoft Sans Serif" panose="020B0604020202020204" pitchFamily="34" charset="0"/>
              </a:rPr>
              <a:t>°18'20"</a:t>
            </a:r>
          </a:p>
          <a:p>
            <a:r>
              <a:rPr lang="ru-RU" sz="1400" dirty="0">
                <a:latin typeface="Microsoft Sans Serif" panose="020B0604020202020204" pitchFamily="34" charset="0"/>
              </a:rPr>
              <a:t>В плане: 1.9</a:t>
            </a:r>
            <a:r>
              <a:rPr lang="en-US" sz="1400" dirty="0">
                <a:latin typeface="Microsoft Sans Serif" panose="020B0604020202020204" pitchFamily="34" charset="0"/>
              </a:rPr>
              <a:t>5</a:t>
            </a:r>
            <a:r>
              <a:rPr lang="ru-RU" sz="1400" dirty="0">
                <a:latin typeface="Microsoft Sans Serif" panose="020B0604020202020204" pitchFamily="34" charset="0"/>
              </a:rPr>
              <a:t> м</a:t>
            </a:r>
          </a:p>
          <a:p>
            <a:r>
              <a:rPr lang="ru-RU" sz="1400" dirty="0">
                <a:latin typeface="Microsoft Sans Serif" panose="020B0604020202020204" pitchFamily="34" charset="0"/>
              </a:rPr>
              <a:t>По высоте: -0.3</a:t>
            </a:r>
            <a:r>
              <a:rPr lang="en-US" sz="1400" dirty="0">
                <a:latin typeface="Microsoft Sans Serif" panose="020B0604020202020204" pitchFamily="34" charset="0"/>
              </a:rPr>
              <a:t>5</a:t>
            </a:r>
            <a:r>
              <a:rPr lang="ru-RU" sz="1400" dirty="0">
                <a:latin typeface="Microsoft Sans Serif" panose="020B0604020202020204" pitchFamily="34" charset="0"/>
              </a:rPr>
              <a:t> м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DDA7F3-7193-4DBD-879B-BD0360EDB112}"/>
              </a:ext>
            </a:extLst>
          </p:cNvPr>
          <p:cNvSpPr txBox="1"/>
          <p:nvPr/>
        </p:nvSpPr>
        <p:spPr>
          <a:xfrm rot="1952334">
            <a:off x="6445877" y="3756301"/>
            <a:ext cx="1604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1.69</a:t>
            </a:r>
            <a:r>
              <a:rPr lang="ru-RU" sz="1600" b="1" dirty="0">
                <a:solidFill>
                  <a:srgbClr val="FFFF00"/>
                </a:solidFill>
              </a:rPr>
              <a:t> </a:t>
            </a:r>
            <a:r>
              <a:rPr lang="en-AU" sz="1600" b="1" dirty="0">
                <a:solidFill>
                  <a:srgbClr val="FFFF00"/>
                </a:solidFill>
              </a:rPr>
              <a:t>m</a:t>
            </a:r>
            <a:r>
              <a:rPr lang="ru-RU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 (123 sec)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13F80B-E233-4623-A16F-2034C68411B8}"/>
              </a:ext>
            </a:extLst>
          </p:cNvPr>
          <p:cNvSpPr txBox="1"/>
          <p:nvPr/>
        </p:nvSpPr>
        <p:spPr>
          <a:xfrm rot="3327024">
            <a:off x="7306685" y="2236987"/>
            <a:ext cx="1463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0.65</a:t>
            </a:r>
            <a:r>
              <a:rPr lang="ru-RU" sz="1600" b="1" dirty="0">
                <a:solidFill>
                  <a:srgbClr val="FFFF00"/>
                </a:solidFill>
              </a:rPr>
              <a:t> </a:t>
            </a:r>
            <a:r>
              <a:rPr lang="en-AU" sz="1600" b="1" dirty="0">
                <a:solidFill>
                  <a:srgbClr val="FFFF00"/>
                </a:solidFill>
              </a:rPr>
              <a:t>m</a:t>
            </a:r>
            <a:r>
              <a:rPr lang="en-US" sz="1600" b="1" dirty="0">
                <a:solidFill>
                  <a:srgbClr val="FFFF00"/>
                </a:solidFill>
              </a:rPr>
              <a:t> (45 sec)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22308D-EE78-4B9D-B6F8-CE071B7CC6D3}"/>
              </a:ext>
            </a:extLst>
          </p:cNvPr>
          <p:cNvSpPr txBox="1"/>
          <p:nvPr/>
        </p:nvSpPr>
        <p:spPr>
          <a:xfrm rot="2546128">
            <a:off x="7098226" y="3056801"/>
            <a:ext cx="166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1.95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en-AU" b="1" dirty="0">
                <a:solidFill>
                  <a:srgbClr val="FFFF00"/>
                </a:solidFill>
              </a:rPr>
              <a:t>m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 (78 sec)</a:t>
            </a:r>
          </a:p>
          <a:p>
            <a:endParaRPr lang="ru-RU" b="1" dirty="0">
              <a:solidFill>
                <a:srgbClr val="FFFF00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ADE8EA6-8D68-478C-9FEE-805AB63A075E}"/>
              </a:ext>
            </a:extLst>
          </p:cNvPr>
          <p:cNvCxnSpPr>
            <a:cxnSpLocks/>
          </p:cNvCxnSpPr>
          <p:nvPr/>
        </p:nvCxnSpPr>
        <p:spPr>
          <a:xfrm>
            <a:off x="7483946" y="1995686"/>
            <a:ext cx="256406" cy="371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3CBBF4D-2055-42F8-B46C-51AAA5893A88}"/>
              </a:ext>
            </a:extLst>
          </p:cNvPr>
          <p:cNvCxnSpPr>
            <a:cxnSpLocks/>
          </p:cNvCxnSpPr>
          <p:nvPr/>
        </p:nvCxnSpPr>
        <p:spPr>
          <a:xfrm>
            <a:off x="7198300" y="2800186"/>
            <a:ext cx="927201" cy="8516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BC6B05B-E402-421E-B512-0AD2985F77F7}"/>
              </a:ext>
            </a:extLst>
          </p:cNvPr>
          <p:cNvCxnSpPr>
            <a:cxnSpLocks/>
          </p:cNvCxnSpPr>
          <p:nvPr/>
        </p:nvCxnSpPr>
        <p:spPr>
          <a:xfrm>
            <a:off x="6399515" y="3607747"/>
            <a:ext cx="816289" cy="527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E66AF73-F918-484B-888F-69BBBA460211}"/>
              </a:ext>
            </a:extLst>
          </p:cNvPr>
          <p:cNvSpPr txBox="1"/>
          <p:nvPr/>
        </p:nvSpPr>
        <p:spPr>
          <a:xfrm>
            <a:off x="5596515" y="3379966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FFFF00"/>
                </a:solidFill>
              </a:rPr>
              <a:t>351 km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E53454-FE3E-4D3F-A61F-57193D88FC1B}"/>
              </a:ext>
            </a:extLst>
          </p:cNvPr>
          <p:cNvSpPr txBox="1"/>
          <p:nvPr/>
        </p:nvSpPr>
        <p:spPr>
          <a:xfrm>
            <a:off x="6467010" y="2687203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FFFF00"/>
                </a:solidFill>
              </a:rPr>
              <a:t>167 km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697A8D-EF46-4C13-9447-DB6C5C2C478E}"/>
              </a:ext>
            </a:extLst>
          </p:cNvPr>
          <p:cNvSpPr txBox="1"/>
          <p:nvPr/>
        </p:nvSpPr>
        <p:spPr>
          <a:xfrm>
            <a:off x="6787271" y="1736183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FFFF00"/>
                </a:solidFill>
              </a:rPr>
              <a:t>122 km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7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3957D19-C199-4144-8181-4DC55E34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63" y="1059582"/>
            <a:ext cx="4176464" cy="3141463"/>
          </a:xfrm>
        </p:spPr>
        <p:txBody>
          <a:bodyPr>
            <a:normAutofit/>
          </a:bodyPr>
          <a:lstStyle/>
          <a:p>
            <a:r>
              <a:rPr lang="ru-RU" dirty="0"/>
              <a:t>Геодезические предвестники супермощных землетрясений – это реально</a:t>
            </a:r>
            <a:r>
              <a:rPr lang="en-AU" dirty="0"/>
              <a:t>?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89A21B-011B-483F-BFC6-9BB2DC354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8" t="8934" r="32675" b="7067"/>
          <a:stretch/>
        </p:blipFill>
        <p:spPr>
          <a:xfrm>
            <a:off x="5039544" y="236605"/>
            <a:ext cx="4104456" cy="4104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C957C-414B-45EF-88A8-3118B28AAE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61200" r="11413" b="16401"/>
          <a:stretch/>
        </p:blipFill>
        <p:spPr>
          <a:xfrm>
            <a:off x="5788663" y="4351562"/>
            <a:ext cx="3054329" cy="555333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E619089-1D63-4FB8-B964-C9C9CEA6B2AB}"/>
              </a:ext>
            </a:extLst>
          </p:cNvPr>
          <p:cNvCxnSpPr>
            <a:cxnSpLocks/>
          </p:cNvCxnSpPr>
          <p:nvPr/>
        </p:nvCxnSpPr>
        <p:spPr>
          <a:xfrm flipH="1" flipV="1">
            <a:off x="5723793" y="1130942"/>
            <a:ext cx="871955" cy="61269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0012DD8-88A3-4E6A-9A90-86B35B5348E6}"/>
              </a:ext>
            </a:extLst>
          </p:cNvPr>
          <p:cNvCxnSpPr>
            <a:cxnSpLocks/>
          </p:cNvCxnSpPr>
          <p:nvPr/>
        </p:nvCxnSpPr>
        <p:spPr>
          <a:xfrm flipH="1" flipV="1">
            <a:off x="7315828" y="1923031"/>
            <a:ext cx="504056" cy="36003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CD6F28B-2EA6-44BB-A8BF-9C37554CEB9B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FB192F-D631-4B86-A633-FD31F78B58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93215" y="51470"/>
            <a:ext cx="66236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52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21799</TotalTime>
  <Words>3141</Words>
  <Application>Microsoft Office PowerPoint</Application>
  <PresentationFormat>Экран (16:9)</PresentationFormat>
  <Paragraphs>526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Arial</vt:lpstr>
      <vt:lpstr>Calibri</vt:lpstr>
      <vt:lpstr>Frutiger LT CYR 55 Roman</vt:lpstr>
      <vt:lpstr>Merriweather Sans</vt:lpstr>
      <vt:lpstr>Microsoft Sans Serif</vt:lpstr>
      <vt:lpstr>Noto Sans</vt:lpstr>
      <vt:lpstr>Open Sans</vt:lpstr>
      <vt:lpstr>PT Sans</vt:lpstr>
      <vt:lpstr>SourceSansPro-Bold</vt:lpstr>
      <vt:lpstr>Times New Roman</vt:lpstr>
      <vt:lpstr>Ubuntu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Геодезические предвестники супермощных землетрясений – это реально?</vt:lpstr>
      <vt:lpstr>Презентация PowerPoint</vt:lpstr>
      <vt:lpstr>Презентация PowerPoint</vt:lpstr>
      <vt:lpstr>Оценка точности кинематического решения сервиса CSRS-PPP для приемников разного типа 1 - GPS, 2 - GPS+GLONASS, 4 - GPS+GLONASS+GALILEO </vt:lpstr>
      <vt:lpstr>Плановые и высотные решения сервиса CSRS-PPP в зависимости от  типов орбит Ultra-rapid, Rapid, Final на примере пункта ITRP 19 апреля 2026</vt:lpstr>
      <vt:lpstr>ГНСС оборудование на пунктах SVK1 и SVK2 Кинематические сервисы PPP </vt:lpstr>
      <vt:lpstr>Презентация PowerPoint</vt:lpstr>
      <vt:lpstr>Презентация PowerPoint</vt:lpstr>
      <vt:lpstr>Презентация PowerPoint</vt:lpstr>
      <vt:lpstr>Cecere, G., De Martino, P., Riccardi, U. et al. Evaluation of Trimble Centerpoint RTX correction service for real-time GNSS monitoring: a field-based comparison with RTK positioning. Discov Appl Sci 7, 1331 (2025)</vt:lpstr>
      <vt:lpstr>Глобальная сеть ГНСС станций Trimble (более 100)</vt:lpstr>
      <vt:lpstr>KZN2 - пункт сети  IGS с 2012-02-24  Пункт KZN2 среди 55 опорных IGS станций ITRF 2020 С 2019-09-24 приемник TRIMBLE ALLOY с функцией RTX</vt:lpstr>
      <vt:lpstr>Сравнение решений Trimble RTX-RT (5 мин.)  и CSRS-PPP (30 сек, final) для пункта KZN2 2023/05/19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Zagretdinov Renat</dc:creator>
  <cp:lastModifiedBy>Kseniya Morozova</cp:lastModifiedBy>
  <cp:revision>528</cp:revision>
  <cp:lastPrinted>2026-05-16T08:14:18Z</cp:lastPrinted>
  <dcterms:created xsi:type="dcterms:W3CDTF">2020-07-15T10:53:07Z</dcterms:created>
  <dcterms:modified xsi:type="dcterms:W3CDTF">2026-05-20T15:28:36Z</dcterms:modified>
</cp:coreProperties>
</file>