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09" r:id="rId2"/>
    <p:sldId id="1044" r:id="rId3"/>
    <p:sldId id="1046" r:id="rId4"/>
    <p:sldId id="977" r:id="rId5"/>
    <p:sldId id="514" r:id="rId6"/>
    <p:sldId id="348" r:id="rId7"/>
    <p:sldId id="451" r:id="rId8"/>
    <p:sldId id="273" r:id="rId9"/>
    <p:sldId id="572" r:id="rId10"/>
    <p:sldId id="1004" r:id="rId11"/>
    <p:sldId id="256" r:id="rId12"/>
    <p:sldId id="1030" r:id="rId13"/>
    <p:sldId id="1031" r:id="rId14"/>
    <p:sldId id="1032" r:id="rId15"/>
    <p:sldId id="1033" r:id="rId16"/>
    <p:sldId id="1043" r:id="rId17"/>
    <p:sldId id="1041" r:id="rId18"/>
    <p:sldId id="1042" r:id="rId19"/>
    <p:sldId id="260" r:id="rId20"/>
    <p:sldId id="275" r:id="rId21"/>
    <p:sldId id="346" r:id="rId22"/>
    <p:sldId id="994" r:id="rId23"/>
    <p:sldId id="316" r:id="rId24"/>
    <p:sldId id="1028" r:id="rId25"/>
    <p:sldId id="1047" r:id="rId26"/>
    <p:sldId id="1027" r:id="rId27"/>
    <p:sldId id="1037" r:id="rId28"/>
    <p:sldId id="1052" r:id="rId29"/>
    <p:sldId id="1034" r:id="rId30"/>
    <p:sldId id="1040" r:id="rId31"/>
    <p:sldId id="1048" r:id="rId32"/>
    <p:sldId id="1049" r:id="rId33"/>
    <p:sldId id="1050" r:id="rId34"/>
    <p:sldId id="1051" r:id="rId35"/>
    <p:sldId id="1035" r:id="rId36"/>
    <p:sldId id="515" r:id="rId37"/>
    <p:sldId id="1039" r:id="rId38"/>
    <p:sldId id="1024" r:id="rId39"/>
    <p:sldId id="259" r:id="rId4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622697EE-FD28-45B6-ACE7-2E0D24FC3FD8}">
          <p14:sldIdLst>
            <p14:sldId id="309"/>
            <p14:sldId id="1044"/>
            <p14:sldId id="1046"/>
            <p14:sldId id="977"/>
            <p14:sldId id="514"/>
            <p14:sldId id="348"/>
            <p14:sldId id="451"/>
            <p14:sldId id="273"/>
            <p14:sldId id="572"/>
            <p14:sldId id="1004"/>
            <p14:sldId id="256"/>
            <p14:sldId id="1030"/>
            <p14:sldId id="1031"/>
            <p14:sldId id="1032"/>
            <p14:sldId id="1033"/>
            <p14:sldId id="1043"/>
            <p14:sldId id="1041"/>
            <p14:sldId id="1042"/>
            <p14:sldId id="260"/>
            <p14:sldId id="275"/>
            <p14:sldId id="346"/>
            <p14:sldId id="994"/>
            <p14:sldId id="316"/>
            <p14:sldId id="1028"/>
            <p14:sldId id="1047"/>
            <p14:sldId id="1027"/>
            <p14:sldId id="1037"/>
            <p14:sldId id="1052"/>
            <p14:sldId id="1034"/>
            <p14:sldId id="1040"/>
            <p14:sldId id="1048"/>
            <p14:sldId id="1049"/>
            <p14:sldId id="1050"/>
            <p14:sldId id="1051"/>
            <p14:sldId id="1035"/>
            <p14:sldId id="515"/>
            <p14:sldId id="1039"/>
            <p14:sldId id="1024"/>
            <p14:sldId id="259"/>
          </p14:sldIdLst>
        </p14:section>
        <p14:section name="Раздел без заголовка" id="{776A936B-26A8-408E-AE0C-54D5EAAB624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92" autoAdjust="0"/>
    <p:restoredTop sz="94660"/>
  </p:normalViewPr>
  <p:slideViewPr>
    <p:cSldViewPr>
      <p:cViewPr varScale="1">
        <p:scale>
          <a:sx n="96" d="100"/>
          <a:sy n="96" d="100"/>
        </p:scale>
        <p:origin x="381" y="5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21B480-F98F-4AA0-BE99-AF1EBCF3D6E6}" type="datetimeFigureOut">
              <a:rPr lang="ru-RU" smtClean="0"/>
              <a:t>18.05.2026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F50AD9-FAC3-4B8D-BF9D-8385CF1C834F}" type="slidenum">
              <a:rPr lang="ru-RU" smtClean="0"/>
              <a:t>‹#›</a:t>
            </a:fld>
            <a:endParaRPr lang="ru-RU"/>
          </a:p>
        </p:txBody>
      </p:sp>
    </p:spTree>
    <p:extLst>
      <p:ext uri="{BB962C8B-B14F-4D97-AF65-F5344CB8AC3E}">
        <p14:creationId xmlns:p14="http://schemas.microsoft.com/office/powerpoint/2010/main" val="3844756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29D7BB96-BDBF-42EE-A3E8-DC933E89A061}"/>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3" name="Rectangle 2">
            <a:extLst>
              <a:ext uri="{FF2B5EF4-FFF2-40B4-BE49-F238E27FC236}">
                <a16:creationId xmlns:a16="http://schemas.microsoft.com/office/drawing/2014/main" id="{6A6746EE-7154-4237-84A5-5ACEB036DCDD}"/>
              </a:ext>
            </a:extLst>
          </p:cNvPr>
          <p:cNvSpPr>
            <a:spLocks noGrp="1" noChangeArrowheads="1"/>
          </p:cNvSpPr>
          <p:nvPr>
            <p:ph type="body" idx="1"/>
          </p:nvPr>
        </p:nvSpPr>
        <p:spPr>
          <a:xfrm>
            <a:off x="685800" y="4343400"/>
            <a:ext cx="5480050"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ru-RU" altLang="ru-RU" dirty="0"/>
              <a:t>о</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2">
            <a:extLst>
              <a:ext uri="{FF2B5EF4-FFF2-40B4-BE49-F238E27FC236}">
                <a16:creationId xmlns:a16="http://schemas.microsoft.com/office/drawing/2014/main" id="{AB1D9E8C-93EB-5407-221F-FACDB04F26CE}"/>
              </a:ext>
            </a:extLst>
          </p:cNvPr>
          <p:cNvSpPr>
            <a:spLocks noGrp="1" noChangeArrowheads="1"/>
          </p:cNvSpPr>
          <p:nvPr>
            <p:ph type="sldNum" sz="quarter"/>
          </p:nvPr>
        </p:nvSpPr>
        <p:spPr>
          <a:noFill/>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pPr>
            <a:fld id="{C414A9AA-0EF5-4524-A663-AD29627A504E}" type="slidenum">
              <a:rPr lang="ru-RU" altLang="ru-RU">
                <a:latin typeface="Arial" panose="020B0604020202020204" pitchFamily="34" charset="0"/>
              </a:rPr>
              <a:pPr eaLnBrk="1" hangingPunct="1">
                <a:spcBef>
                  <a:spcPct val="0"/>
                </a:spcBef>
              </a:pPr>
              <a:t>2</a:t>
            </a:fld>
            <a:endParaRPr lang="ru-RU" altLang="ru-RU">
              <a:latin typeface="Arial" panose="020B0604020202020204" pitchFamily="34" charset="0"/>
            </a:endParaRPr>
          </a:p>
        </p:txBody>
      </p:sp>
      <p:sp>
        <p:nvSpPr>
          <p:cNvPr id="30723" name="Rectangle 1">
            <a:extLst>
              <a:ext uri="{FF2B5EF4-FFF2-40B4-BE49-F238E27FC236}">
                <a16:creationId xmlns:a16="http://schemas.microsoft.com/office/drawing/2014/main" id="{C5FF7E87-EB79-D8D4-06E1-DFDC02FFBEDE}"/>
              </a:ext>
            </a:extLst>
          </p:cNvPr>
          <p:cNvSpPr>
            <a:spLocks noGrp="1" noRot="1" noChangeAspect="1" noChangeArrowheads="1" noTextEdit="1"/>
          </p:cNvSpPr>
          <p:nvPr>
            <p:ph type="sldImg"/>
          </p:nvPr>
        </p:nvSpPr>
        <p:spPr>
          <a:xfrm>
            <a:off x="41275" y="125413"/>
            <a:ext cx="6713538" cy="50355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63F89B2D-A7F0-30D8-3D47-854CC4F4F8B5}"/>
              </a:ext>
            </a:extLst>
          </p:cNvPr>
          <p:cNvSpPr>
            <a:spLocks noGrp="1" noChangeArrowheads="1"/>
          </p:cNvSpPr>
          <p:nvPr>
            <p:ph type="body" idx="1"/>
          </p:nvPr>
        </p:nvSpPr>
        <p:spPr>
          <a:xfrm>
            <a:off x="906463" y="4741863"/>
            <a:ext cx="4979987" cy="4400550"/>
          </a:xfrm>
          <a:noFill/>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53D97484-5D52-7541-BAB7-9A7239FFE50E}"/>
              </a:ext>
            </a:extLst>
          </p:cNvPr>
          <p:cNvSpPr>
            <a:spLocks noGrp="1" noRot="1" noChangeAspect="1" noChangeArrowheads="1" noTextEdit="1"/>
          </p:cNvSpPr>
          <p:nvPr>
            <p:ph type="sldImg"/>
          </p:nvPr>
        </p:nvSpPr>
        <p:spPr>
          <a:xfrm>
            <a:off x="908050" y="735013"/>
            <a:ext cx="4972050" cy="3729037"/>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7" name="Text Box 3">
            <a:extLst>
              <a:ext uri="{FF2B5EF4-FFF2-40B4-BE49-F238E27FC236}">
                <a16:creationId xmlns:a16="http://schemas.microsoft.com/office/drawing/2014/main" id="{629B608F-AB61-2A42-A993-1039FABAB23D}"/>
              </a:ext>
            </a:extLst>
          </p:cNvPr>
          <p:cNvSpPr>
            <a:spLocks noGrp="1" noChangeArrowheads="1"/>
          </p:cNvSpPr>
          <p:nvPr>
            <p:ph type="body" idx="1"/>
          </p:nvPr>
        </p:nvSpPr>
        <p:spPr>
          <a:xfrm>
            <a:off x="679450" y="4716463"/>
            <a:ext cx="5427663" cy="4554537"/>
          </a:xfrm>
          <a:noFill/>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ru-RU" altLang="ru-RU">
                <a:latin typeface="Times New Roman" panose="02020603050405020304" pitchFamily="18" charset="0"/>
              </a:rPr>
              <a:t>ель прпоекта </a:t>
            </a:r>
          </a:p>
        </p:txBody>
      </p:sp>
      <p:sp>
        <p:nvSpPr>
          <p:cNvPr id="31748" name="Text Box 4">
            <a:extLst>
              <a:ext uri="{FF2B5EF4-FFF2-40B4-BE49-F238E27FC236}">
                <a16:creationId xmlns:a16="http://schemas.microsoft.com/office/drawing/2014/main" id="{B1EF56F4-5604-744A-8A6C-DD04CECB0EAA}"/>
              </a:ext>
            </a:extLst>
          </p:cNvPr>
          <p:cNvSpPr txBox="1">
            <a:spLocks noChangeArrowheads="1"/>
          </p:cNvSpPr>
          <p:nvPr/>
        </p:nvSpPr>
        <p:spPr bwMode="auto">
          <a:xfrm>
            <a:off x="3849688" y="9428163"/>
            <a:ext cx="2935287" cy="48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pPr>
            <a:fld id="{66D02476-CD6A-4A44-9C23-404661B47A03}" type="slidenum">
              <a:rPr lang="ru-RU" altLang="ru-RU">
                <a:latin typeface="Arial" panose="020B0604020202020204" pitchFamily="34" charset="0"/>
              </a:rPr>
              <a:pPr algn="r" eaLnBrk="1" hangingPunct="1">
                <a:spcBef>
                  <a:spcPct val="0"/>
                </a:spcBef>
              </a:pPr>
              <a:t>4</a:t>
            </a:fld>
            <a:endParaRPr lang="ru-RU" altLang="ru-RU">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3"/>
          <p:cNvSpPr>
            <a:spLocks noGrp="1" noChangeArrowheads="1"/>
          </p:cNvSpPr>
          <p:nvPr>
            <p:ph type="sldNum" sz="quarter"/>
          </p:nvPr>
        </p:nvSpPr>
        <p:spPr>
          <a:noFill/>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21F25372-CDFC-4693-8775-1CF96E3F50EA}" type="slidenum">
              <a:rPr lang="ru-RU" altLang="ru-RU" smtClean="0">
                <a:latin typeface="Arial" charset="0"/>
              </a:rPr>
              <a:pPr eaLnBrk="1" hangingPunct="1">
                <a:spcBef>
                  <a:spcPct val="0"/>
                </a:spcBef>
              </a:pPr>
              <a:t>8</a:t>
            </a:fld>
            <a:endParaRPr lang="ru-RU" altLang="ru-RU">
              <a:latin typeface="Arial" charset="0"/>
            </a:endParaRPr>
          </a:p>
        </p:txBody>
      </p:sp>
      <p:sp>
        <p:nvSpPr>
          <p:cNvPr id="47107" name="Text Box 1"/>
          <p:cNvSpPr txBox="1">
            <a:spLocks noChangeArrowheads="1"/>
          </p:cNvSpPr>
          <p:nvPr/>
        </p:nvSpPr>
        <p:spPr bwMode="auto">
          <a:xfrm>
            <a:off x="3851275" y="9428163"/>
            <a:ext cx="2938463"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algn="r" eaLnBrk="1" hangingPunct="1">
              <a:spcBef>
                <a:spcPct val="0"/>
              </a:spcBef>
              <a:buClrTx/>
              <a:buFontTx/>
              <a:buNone/>
            </a:pPr>
            <a:fld id="{4E7FFD13-271D-4EAD-842A-12D98A08FF0A}" type="slidenum">
              <a:rPr lang="ru-RU" altLang="ru-RU">
                <a:latin typeface="Arial" charset="0"/>
              </a:rPr>
              <a:pPr algn="r" eaLnBrk="1" hangingPunct="1">
                <a:spcBef>
                  <a:spcPct val="0"/>
                </a:spcBef>
                <a:buClrTx/>
                <a:buFontTx/>
                <a:buNone/>
              </a:pPr>
              <a:t>8</a:t>
            </a:fld>
            <a:endParaRPr lang="ru-RU" altLang="ru-RU">
              <a:latin typeface="Arial" charset="0"/>
            </a:endParaRPr>
          </a:p>
        </p:txBody>
      </p:sp>
      <p:sp>
        <p:nvSpPr>
          <p:cNvPr id="47108" name="Text Box 2"/>
          <p:cNvSpPr txBox="1">
            <a:spLocks noChangeArrowheads="1"/>
          </p:cNvSpPr>
          <p:nvPr/>
        </p:nvSpPr>
        <p:spPr bwMode="auto">
          <a:xfrm>
            <a:off x="3851275" y="9428163"/>
            <a:ext cx="2941638"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algn="r" eaLnBrk="1" hangingPunct="1">
              <a:spcBef>
                <a:spcPct val="0"/>
              </a:spcBef>
              <a:buClrTx/>
              <a:buFontTx/>
              <a:buNone/>
            </a:pPr>
            <a:fld id="{F0E55C87-0A8C-4B27-B842-829CF25F4CDE}" type="slidenum">
              <a:rPr lang="ru-RU" altLang="ru-RU">
                <a:latin typeface="Arial" charset="0"/>
              </a:rPr>
              <a:pPr algn="r" eaLnBrk="1" hangingPunct="1">
                <a:spcBef>
                  <a:spcPct val="0"/>
                </a:spcBef>
                <a:buClrTx/>
                <a:buFontTx/>
                <a:buNone/>
              </a:pPr>
              <a:t>8</a:t>
            </a:fld>
            <a:endParaRPr lang="ru-RU" altLang="ru-RU">
              <a:latin typeface="Arial" charset="0"/>
            </a:endParaRPr>
          </a:p>
        </p:txBody>
      </p:sp>
      <p:sp>
        <p:nvSpPr>
          <p:cNvPr id="47109" name="Text Box 3"/>
          <p:cNvSpPr txBox="1">
            <a:spLocks noChangeArrowheads="1"/>
          </p:cNvSpPr>
          <p:nvPr/>
        </p:nvSpPr>
        <p:spPr bwMode="auto">
          <a:xfrm>
            <a:off x="3851275" y="9428163"/>
            <a:ext cx="29448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algn="r" eaLnBrk="1" hangingPunct="1">
              <a:spcBef>
                <a:spcPct val="0"/>
              </a:spcBef>
              <a:buClrTx/>
              <a:buFontTx/>
              <a:buNone/>
            </a:pPr>
            <a:fld id="{DDA52CD2-D2EF-4008-816F-FC122F2FCD24}" type="slidenum">
              <a:rPr lang="ru-RU" altLang="ru-RU">
                <a:latin typeface="Arial" charset="0"/>
              </a:rPr>
              <a:pPr algn="r" eaLnBrk="1" hangingPunct="1">
                <a:spcBef>
                  <a:spcPct val="0"/>
                </a:spcBef>
                <a:buClrTx/>
                <a:buFontTx/>
                <a:buNone/>
              </a:pPr>
              <a:t>8</a:t>
            </a:fld>
            <a:endParaRPr lang="ru-RU" altLang="ru-RU">
              <a:latin typeface="Arial" charset="0"/>
            </a:endParaRPr>
          </a:p>
        </p:txBody>
      </p:sp>
      <p:sp>
        <p:nvSpPr>
          <p:cNvPr id="47110" name="Text Box 4"/>
          <p:cNvSpPr txBox="1">
            <a:spLocks noChangeArrowheads="1"/>
          </p:cNvSpPr>
          <p:nvPr/>
        </p:nvSpPr>
        <p:spPr bwMode="auto">
          <a:xfrm>
            <a:off x="3851275" y="9428163"/>
            <a:ext cx="2935288" cy="48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algn="r" eaLnBrk="1" hangingPunct="1">
              <a:spcBef>
                <a:spcPct val="0"/>
              </a:spcBef>
              <a:buClrTx/>
              <a:buFontTx/>
              <a:buNone/>
            </a:pPr>
            <a:fld id="{BEC84C6B-30E8-44B0-86A8-50FE6E84C23A}" type="slidenum">
              <a:rPr lang="ru-RU" altLang="ru-RU">
                <a:latin typeface="Arial" charset="0"/>
              </a:rPr>
              <a:pPr algn="r" eaLnBrk="1" hangingPunct="1">
                <a:spcBef>
                  <a:spcPct val="0"/>
                </a:spcBef>
                <a:buClrTx/>
                <a:buFontTx/>
                <a:buNone/>
              </a:pPr>
              <a:t>8</a:t>
            </a:fld>
            <a:endParaRPr lang="ru-RU" altLang="ru-RU">
              <a:latin typeface="Arial" charset="0"/>
            </a:endParaRPr>
          </a:p>
        </p:txBody>
      </p:sp>
      <p:sp>
        <p:nvSpPr>
          <p:cNvPr id="47111" name="Rectangle 5"/>
          <p:cNvSpPr>
            <a:spLocks noGrp="1" noRot="1" noChangeAspect="1" noChangeArrowheads="1" noTextEdit="1"/>
          </p:cNvSpPr>
          <p:nvPr>
            <p:ph type="sldImg"/>
          </p:nvPr>
        </p:nvSpPr>
        <p:spPr>
          <a:xfrm>
            <a:off x="919163" y="744538"/>
            <a:ext cx="4962525"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12" name="Rectangle 6"/>
          <p:cNvSpPr>
            <a:spLocks noGrp="1" noChangeArrowheads="1"/>
          </p:cNvSpPr>
          <p:nvPr>
            <p:ph type="body" idx="1"/>
          </p:nvPr>
        </p:nvSpPr>
        <p:spPr>
          <a:xfrm>
            <a:off x="679450" y="4716463"/>
            <a:ext cx="5438775" cy="44656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3"/>
          <p:cNvSpPr>
            <a:spLocks noGrp="1" noChangeArrowheads="1"/>
          </p:cNvSpPr>
          <p:nvPr>
            <p:ph type="sldNum" sz="quarter"/>
          </p:nvPr>
        </p:nvSpPr>
        <p:spPr>
          <a:noFill/>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CC916EE3-B5F7-4EFA-B21A-0CC1567A5051}" type="slidenum">
              <a:rPr lang="ru-RU" altLang="ru-RU" smtClean="0">
                <a:latin typeface="Arial" charset="0"/>
              </a:rPr>
              <a:pPr eaLnBrk="1" hangingPunct="1">
                <a:spcBef>
                  <a:spcPct val="0"/>
                </a:spcBef>
              </a:pPr>
              <a:t>16</a:t>
            </a:fld>
            <a:endParaRPr lang="ru-RU" altLang="ru-RU">
              <a:latin typeface="Arial" charset="0"/>
            </a:endParaRPr>
          </a:p>
        </p:txBody>
      </p:sp>
      <p:sp>
        <p:nvSpPr>
          <p:cNvPr id="46083" name="Text Box 1"/>
          <p:cNvSpPr txBox="1">
            <a:spLocks noChangeArrowheads="1"/>
          </p:cNvSpPr>
          <p:nvPr/>
        </p:nvSpPr>
        <p:spPr bwMode="auto">
          <a:xfrm>
            <a:off x="3851275" y="9428163"/>
            <a:ext cx="2938463"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algn="r" eaLnBrk="1" hangingPunct="1">
              <a:spcBef>
                <a:spcPct val="0"/>
              </a:spcBef>
              <a:buClrTx/>
              <a:buFontTx/>
              <a:buNone/>
            </a:pPr>
            <a:fld id="{D42D4A71-4E94-4FF7-A56E-609669CF4C9B}" type="slidenum">
              <a:rPr lang="ru-RU" altLang="ru-RU">
                <a:latin typeface="Arial" charset="0"/>
              </a:rPr>
              <a:pPr algn="r" eaLnBrk="1" hangingPunct="1">
                <a:spcBef>
                  <a:spcPct val="0"/>
                </a:spcBef>
                <a:buClrTx/>
                <a:buFontTx/>
                <a:buNone/>
              </a:pPr>
              <a:t>16</a:t>
            </a:fld>
            <a:endParaRPr lang="ru-RU" altLang="ru-RU">
              <a:latin typeface="Arial" charset="0"/>
            </a:endParaRPr>
          </a:p>
        </p:txBody>
      </p:sp>
      <p:sp>
        <p:nvSpPr>
          <p:cNvPr id="46084" name="Text Box 2"/>
          <p:cNvSpPr txBox="1">
            <a:spLocks noChangeArrowheads="1"/>
          </p:cNvSpPr>
          <p:nvPr/>
        </p:nvSpPr>
        <p:spPr bwMode="auto">
          <a:xfrm>
            <a:off x="3851275" y="9428163"/>
            <a:ext cx="2941638"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algn="r" eaLnBrk="1" hangingPunct="1">
              <a:spcBef>
                <a:spcPct val="0"/>
              </a:spcBef>
              <a:buClrTx/>
              <a:buFontTx/>
              <a:buNone/>
            </a:pPr>
            <a:fld id="{6CEFF620-E52D-420B-A872-1E99A07E5C71}" type="slidenum">
              <a:rPr lang="ru-RU" altLang="ru-RU">
                <a:latin typeface="Arial" charset="0"/>
              </a:rPr>
              <a:pPr algn="r" eaLnBrk="1" hangingPunct="1">
                <a:spcBef>
                  <a:spcPct val="0"/>
                </a:spcBef>
                <a:buClrTx/>
                <a:buFontTx/>
                <a:buNone/>
              </a:pPr>
              <a:t>16</a:t>
            </a:fld>
            <a:endParaRPr lang="ru-RU" altLang="ru-RU">
              <a:latin typeface="Arial" charset="0"/>
            </a:endParaRPr>
          </a:p>
        </p:txBody>
      </p:sp>
      <p:sp>
        <p:nvSpPr>
          <p:cNvPr id="46085" name="Text Box 3"/>
          <p:cNvSpPr txBox="1">
            <a:spLocks noChangeArrowheads="1"/>
          </p:cNvSpPr>
          <p:nvPr/>
        </p:nvSpPr>
        <p:spPr bwMode="auto">
          <a:xfrm>
            <a:off x="3851275" y="9428163"/>
            <a:ext cx="2944813"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algn="r" eaLnBrk="1" hangingPunct="1">
              <a:spcBef>
                <a:spcPct val="0"/>
              </a:spcBef>
              <a:buClrTx/>
              <a:buFontTx/>
              <a:buNone/>
            </a:pPr>
            <a:fld id="{99374F56-A5C2-4D26-80DA-05FC845230EA}" type="slidenum">
              <a:rPr lang="ru-RU" altLang="ru-RU">
                <a:latin typeface="Arial" charset="0"/>
              </a:rPr>
              <a:pPr algn="r" eaLnBrk="1" hangingPunct="1">
                <a:spcBef>
                  <a:spcPct val="0"/>
                </a:spcBef>
                <a:buClrTx/>
                <a:buFontTx/>
                <a:buNone/>
              </a:pPr>
              <a:t>16</a:t>
            </a:fld>
            <a:endParaRPr lang="ru-RU" altLang="ru-RU">
              <a:latin typeface="Arial" charset="0"/>
            </a:endParaRPr>
          </a:p>
        </p:txBody>
      </p:sp>
      <p:sp>
        <p:nvSpPr>
          <p:cNvPr id="46086" name="Rectangle 4"/>
          <p:cNvSpPr>
            <a:spLocks noGrp="1" noRot="1" noChangeAspect="1" noChangeArrowheads="1" noTextEdit="1"/>
          </p:cNvSpPr>
          <p:nvPr>
            <p:ph type="sldImg"/>
          </p:nvPr>
        </p:nvSpPr>
        <p:spPr>
          <a:xfrm>
            <a:off x="917575" y="744538"/>
            <a:ext cx="4967288"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7" name="Rectangle 5"/>
          <p:cNvSpPr>
            <a:spLocks noGrp="1" noChangeArrowheads="1"/>
          </p:cNvSpPr>
          <p:nvPr>
            <p:ph type="body" idx="1"/>
          </p:nvPr>
        </p:nvSpPr>
        <p:spPr>
          <a:xfrm>
            <a:off x="679450" y="4716463"/>
            <a:ext cx="5438775" cy="44656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2"/>
          <p:cNvSpPr>
            <a:spLocks noGrp="1" noChangeArrowheads="1"/>
          </p:cNvSpPr>
          <p:nvPr>
            <p:ph type="sldNum"/>
          </p:nvPr>
        </p:nvSpPr>
        <p:spPr>
          <a:ln/>
        </p:spPr>
        <p:txBody>
          <a:bodyPr/>
          <a:lstStyle/>
          <a:p>
            <a:fld id="{E04DFD50-B093-429E-B52B-77C898EAF1FA}" type="slidenum">
              <a:rPr lang="ru-RU" altLang="ru-RU"/>
              <a:pPr/>
              <a:t>25</a:t>
            </a:fld>
            <a:endParaRPr lang="ru-RU" altLang="ru-RU"/>
          </a:p>
        </p:txBody>
      </p:sp>
      <p:sp>
        <p:nvSpPr>
          <p:cNvPr id="158722" name="Rectangle 2"/>
          <p:cNvSpPr txBox="1">
            <a:spLocks noGrp="1" noRot="1" noChangeAspect="1" noChangeArrowheads="1" noTextEdit="1"/>
          </p:cNvSpPr>
          <p:nvPr>
            <p:ph type="sldImg"/>
          </p:nvPr>
        </p:nvSpPr>
        <p:spPr>
          <a:xfrm>
            <a:off x="906463" y="736600"/>
            <a:ext cx="4984750" cy="3738563"/>
          </a:xfrm>
          <a:ln/>
        </p:spPr>
      </p:sp>
      <p:sp>
        <p:nvSpPr>
          <p:cNvPr id="158723" name="Rectangle 3"/>
          <p:cNvSpPr txBox="1">
            <a:spLocks noGrp="1" noChangeArrowheads="1"/>
          </p:cNvSpPr>
          <p:nvPr>
            <p:ph type="body" idx="1"/>
          </p:nvPr>
        </p:nvSpPr>
        <p:spPr>
          <a:xfrm>
            <a:off x="679878" y="4716024"/>
            <a:ext cx="5436826" cy="4465245"/>
          </a:xfrm>
          <a:noFill/>
          <a:ln/>
        </p:spPr>
        <p:txBody>
          <a:bodyPr wrap="none" anchor="ctr"/>
          <a:lstStyle/>
          <a:p>
            <a:endParaRPr lang="en-US" alt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2"/>
          <p:cNvSpPr>
            <a:spLocks noGrp="1" noChangeArrowheads="1"/>
          </p:cNvSpPr>
          <p:nvPr>
            <p:ph type="sldNum"/>
          </p:nvPr>
        </p:nvSpPr>
        <p:spPr>
          <a:ln/>
        </p:spPr>
        <p:txBody>
          <a:bodyPr/>
          <a:lstStyle/>
          <a:p>
            <a:fld id="{E04DFD50-B093-429E-B52B-77C898EAF1FA}" type="slidenum">
              <a:rPr lang="ru-RU" altLang="ru-RU"/>
              <a:pPr/>
              <a:t>28</a:t>
            </a:fld>
            <a:endParaRPr lang="ru-RU" altLang="ru-RU"/>
          </a:p>
        </p:txBody>
      </p:sp>
      <p:sp>
        <p:nvSpPr>
          <p:cNvPr id="158722" name="Rectangle 2"/>
          <p:cNvSpPr txBox="1">
            <a:spLocks noGrp="1" noRot="1" noChangeAspect="1" noChangeArrowheads="1" noTextEdit="1"/>
          </p:cNvSpPr>
          <p:nvPr>
            <p:ph type="sldImg"/>
          </p:nvPr>
        </p:nvSpPr>
        <p:spPr>
          <a:xfrm>
            <a:off x="906463" y="736600"/>
            <a:ext cx="4984750" cy="3738563"/>
          </a:xfrm>
          <a:ln/>
        </p:spPr>
      </p:sp>
      <p:sp>
        <p:nvSpPr>
          <p:cNvPr id="158723" name="Rectangle 3"/>
          <p:cNvSpPr txBox="1">
            <a:spLocks noGrp="1" noChangeArrowheads="1"/>
          </p:cNvSpPr>
          <p:nvPr>
            <p:ph type="body" idx="1"/>
          </p:nvPr>
        </p:nvSpPr>
        <p:spPr>
          <a:xfrm>
            <a:off x="679878" y="4716024"/>
            <a:ext cx="5436826" cy="4465245"/>
          </a:xfrm>
          <a:noFill/>
          <a:ln/>
        </p:spPr>
        <p:txBody>
          <a:bodyPr wrap="none" anchor="ctr"/>
          <a:lstStyle/>
          <a:p>
            <a:endParaRPr lang="en-US" altLang="ru-RU"/>
          </a:p>
        </p:txBody>
      </p:sp>
    </p:spTree>
    <p:extLst>
      <p:ext uri="{BB962C8B-B14F-4D97-AF65-F5344CB8AC3E}">
        <p14:creationId xmlns:p14="http://schemas.microsoft.com/office/powerpoint/2010/main" val="3454895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9A51CE7B-C573-49DB-A57A-8C29418D2CD0}" type="datetimeFigureOut">
              <a:rPr lang="ru-RU" smtClean="0"/>
              <a:t>18.05.2026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F1B43CD-1035-44FA-A561-108A60E64A2A}" type="slidenum">
              <a:rPr lang="ru-RU" smtClean="0"/>
              <a:t>‹#›</a:t>
            </a:fld>
            <a:endParaRPr lang="ru-RU"/>
          </a:p>
        </p:txBody>
      </p:sp>
    </p:spTree>
    <p:extLst>
      <p:ext uri="{BB962C8B-B14F-4D97-AF65-F5344CB8AC3E}">
        <p14:creationId xmlns:p14="http://schemas.microsoft.com/office/powerpoint/2010/main" val="4121637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A51CE7B-C573-49DB-A57A-8C29418D2CD0}" type="datetimeFigureOut">
              <a:rPr lang="ru-RU" smtClean="0"/>
              <a:t>18.05.2026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F1B43CD-1035-44FA-A561-108A60E64A2A}" type="slidenum">
              <a:rPr lang="ru-RU" smtClean="0"/>
              <a:t>‹#›</a:t>
            </a:fld>
            <a:endParaRPr lang="ru-RU"/>
          </a:p>
        </p:txBody>
      </p:sp>
    </p:spTree>
    <p:extLst>
      <p:ext uri="{BB962C8B-B14F-4D97-AF65-F5344CB8AC3E}">
        <p14:creationId xmlns:p14="http://schemas.microsoft.com/office/powerpoint/2010/main" val="43183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A51CE7B-C573-49DB-A57A-8C29418D2CD0}" type="datetimeFigureOut">
              <a:rPr lang="ru-RU" smtClean="0"/>
              <a:t>18.05.2026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F1B43CD-1035-44FA-A561-108A60E64A2A}" type="slidenum">
              <a:rPr lang="ru-RU" smtClean="0"/>
              <a:t>‹#›</a:t>
            </a:fld>
            <a:endParaRPr lang="ru-RU"/>
          </a:p>
        </p:txBody>
      </p:sp>
    </p:spTree>
    <p:extLst>
      <p:ext uri="{BB962C8B-B14F-4D97-AF65-F5344CB8AC3E}">
        <p14:creationId xmlns:p14="http://schemas.microsoft.com/office/powerpoint/2010/main" val="2485660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28588"/>
            <a:ext cx="8204200" cy="1416050"/>
          </a:xfrm>
        </p:spPr>
        <p:txBody>
          <a:bodyPr/>
          <a:lstStyle/>
          <a:p>
            <a:r>
              <a:rPr lang="ru-RU"/>
              <a:t>Образец заголовка</a:t>
            </a:r>
          </a:p>
        </p:txBody>
      </p:sp>
      <p:sp>
        <p:nvSpPr>
          <p:cNvPr id="3" name="Rectangle 3">
            <a:extLst>
              <a:ext uri="{FF2B5EF4-FFF2-40B4-BE49-F238E27FC236}">
                <a16:creationId xmlns:a16="http://schemas.microsoft.com/office/drawing/2014/main" id="{8A350F55-4831-414C-ACE7-C33FD0A1AA2C}"/>
              </a:ext>
            </a:extLst>
          </p:cNvPr>
          <p:cNvSpPr>
            <a:spLocks noGrp="1" noChangeArrowheads="1"/>
          </p:cNvSpPr>
          <p:nvPr>
            <p:ph type="dt" idx="10"/>
          </p:nvPr>
        </p:nvSpPr>
        <p:spPr>
          <a:ln/>
        </p:spPr>
        <p:txBody>
          <a:bodyPr/>
          <a:lstStyle>
            <a:lvl1pPr>
              <a:defRPr/>
            </a:lvl1pPr>
          </a:lstStyle>
          <a:p>
            <a:pPr>
              <a:defRPr/>
            </a:pPr>
            <a:endParaRPr lang="ru-RU" altLang="ru-RU"/>
          </a:p>
        </p:txBody>
      </p:sp>
      <p:sp>
        <p:nvSpPr>
          <p:cNvPr id="4" name="Rectangle 4">
            <a:extLst>
              <a:ext uri="{FF2B5EF4-FFF2-40B4-BE49-F238E27FC236}">
                <a16:creationId xmlns:a16="http://schemas.microsoft.com/office/drawing/2014/main" id="{FCA17212-46EA-4525-B282-902C2D3BA7FD}"/>
              </a:ext>
            </a:extLst>
          </p:cNvPr>
          <p:cNvSpPr>
            <a:spLocks noGrp="1" noChangeArrowheads="1"/>
          </p:cNvSpPr>
          <p:nvPr>
            <p:ph type="ftr" idx="11"/>
          </p:nvPr>
        </p:nvSpPr>
        <p:spPr>
          <a:ln/>
        </p:spPr>
        <p:txBody>
          <a:bodyPr/>
          <a:lstStyle>
            <a:lvl1pPr>
              <a:defRPr/>
            </a:lvl1pPr>
          </a:lstStyle>
          <a:p>
            <a:pPr>
              <a:defRPr/>
            </a:pPr>
            <a:endParaRPr lang="ru-RU" altLang="ru-RU"/>
          </a:p>
        </p:txBody>
      </p:sp>
      <p:sp>
        <p:nvSpPr>
          <p:cNvPr id="5" name="Rectangle 5">
            <a:extLst>
              <a:ext uri="{FF2B5EF4-FFF2-40B4-BE49-F238E27FC236}">
                <a16:creationId xmlns:a16="http://schemas.microsoft.com/office/drawing/2014/main" id="{BB8FBE1C-36F3-4A00-94C3-640173C90AE1}"/>
              </a:ext>
            </a:extLst>
          </p:cNvPr>
          <p:cNvSpPr>
            <a:spLocks noGrp="1" noChangeArrowheads="1"/>
          </p:cNvSpPr>
          <p:nvPr>
            <p:ph type="sldNum" idx="12"/>
          </p:nvPr>
        </p:nvSpPr>
        <p:spPr>
          <a:ln/>
        </p:spPr>
        <p:txBody>
          <a:bodyPr/>
          <a:lstStyle>
            <a:lvl1pPr>
              <a:defRPr/>
            </a:lvl1pPr>
          </a:lstStyle>
          <a:p>
            <a:fld id="{99006FE4-7140-435B-9E14-07678205542E}" type="slidenum">
              <a:rPr lang="ru-RU" altLang="ru-RU"/>
              <a:pPr/>
              <a:t>‹#›</a:t>
            </a:fld>
            <a:endParaRPr lang="ru-RU" altLang="ru-RU"/>
          </a:p>
        </p:txBody>
      </p:sp>
    </p:spTree>
    <p:extLst>
      <p:ext uri="{BB962C8B-B14F-4D97-AF65-F5344CB8AC3E}">
        <p14:creationId xmlns:p14="http://schemas.microsoft.com/office/powerpoint/2010/main" val="3688477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691" y="461963"/>
            <a:ext cx="7762363" cy="1433512"/>
          </a:xfrm>
        </p:spPr>
        <p:txBody>
          <a:bodyPr/>
          <a:lstStyle/>
          <a:p>
            <a:r>
              <a:rPr lang="ru-RU"/>
              <a:t>Образец заголовка</a:t>
            </a:r>
          </a:p>
        </p:txBody>
      </p:sp>
      <p:sp>
        <p:nvSpPr>
          <p:cNvPr id="3" name="Объект 2"/>
          <p:cNvSpPr>
            <a:spLocks noGrp="1"/>
          </p:cNvSpPr>
          <p:nvPr>
            <p:ph sz="half" idx="1"/>
          </p:nvPr>
        </p:nvSpPr>
        <p:spPr>
          <a:xfrm>
            <a:off x="685691" y="1981200"/>
            <a:ext cx="7762363" cy="19764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85691" y="4110039"/>
            <a:ext cx="7762363" cy="19764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омер слайда 4"/>
          <p:cNvSpPr>
            <a:spLocks noGrp="1"/>
          </p:cNvSpPr>
          <p:nvPr>
            <p:ph type="sldNum" idx="10"/>
          </p:nvPr>
        </p:nvSpPr>
        <p:spPr>
          <a:xfrm>
            <a:off x="6552150" y="6248400"/>
            <a:ext cx="1895904" cy="458788"/>
          </a:xfrm>
        </p:spPr>
        <p:txBody>
          <a:bodyPr/>
          <a:lstStyle>
            <a:lvl1pPr>
              <a:defRPr/>
            </a:lvl1pPr>
          </a:lstStyle>
          <a:p>
            <a:fld id="{E0A6881E-7DA9-4420-BD66-7C82D3ECEF16}" type="slidenum">
              <a:rPr lang="ru-RU" altLang="ru-RU"/>
              <a:pPr/>
              <a:t>‹#›</a:t>
            </a:fld>
            <a:endParaRPr lang="ru-RU" altLang="ru-RU"/>
          </a:p>
        </p:txBody>
      </p:sp>
    </p:spTree>
    <p:extLst>
      <p:ext uri="{BB962C8B-B14F-4D97-AF65-F5344CB8AC3E}">
        <p14:creationId xmlns:p14="http://schemas.microsoft.com/office/powerpoint/2010/main" val="395797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A51CE7B-C573-49DB-A57A-8C29418D2CD0}" type="datetimeFigureOut">
              <a:rPr lang="ru-RU" smtClean="0"/>
              <a:t>18.05.2026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F1B43CD-1035-44FA-A561-108A60E64A2A}" type="slidenum">
              <a:rPr lang="ru-RU" smtClean="0"/>
              <a:t>‹#›</a:t>
            </a:fld>
            <a:endParaRPr lang="ru-RU"/>
          </a:p>
        </p:txBody>
      </p:sp>
    </p:spTree>
    <p:extLst>
      <p:ext uri="{BB962C8B-B14F-4D97-AF65-F5344CB8AC3E}">
        <p14:creationId xmlns:p14="http://schemas.microsoft.com/office/powerpoint/2010/main" val="2919738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A51CE7B-C573-49DB-A57A-8C29418D2CD0}" type="datetimeFigureOut">
              <a:rPr lang="ru-RU" smtClean="0"/>
              <a:t>18.05.2026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F1B43CD-1035-44FA-A561-108A60E64A2A}" type="slidenum">
              <a:rPr lang="ru-RU" smtClean="0"/>
              <a:t>‹#›</a:t>
            </a:fld>
            <a:endParaRPr lang="ru-RU"/>
          </a:p>
        </p:txBody>
      </p:sp>
    </p:spTree>
    <p:extLst>
      <p:ext uri="{BB962C8B-B14F-4D97-AF65-F5344CB8AC3E}">
        <p14:creationId xmlns:p14="http://schemas.microsoft.com/office/powerpoint/2010/main" val="3225109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A51CE7B-C573-49DB-A57A-8C29418D2CD0}" type="datetimeFigureOut">
              <a:rPr lang="ru-RU" smtClean="0"/>
              <a:t>18.05.2026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F1B43CD-1035-44FA-A561-108A60E64A2A}" type="slidenum">
              <a:rPr lang="ru-RU" smtClean="0"/>
              <a:t>‹#›</a:t>
            </a:fld>
            <a:endParaRPr lang="ru-RU"/>
          </a:p>
        </p:txBody>
      </p:sp>
    </p:spTree>
    <p:extLst>
      <p:ext uri="{BB962C8B-B14F-4D97-AF65-F5344CB8AC3E}">
        <p14:creationId xmlns:p14="http://schemas.microsoft.com/office/powerpoint/2010/main" val="3054379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A51CE7B-C573-49DB-A57A-8C29418D2CD0}" type="datetimeFigureOut">
              <a:rPr lang="ru-RU" smtClean="0"/>
              <a:t>18.05.2026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F1B43CD-1035-44FA-A561-108A60E64A2A}" type="slidenum">
              <a:rPr lang="ru-RU" smtClean="0"/>
              <a:t>‹#›</a:t>
            </a:fld>
            <a:endParaRPr lang="ru-RU"/>
          </a:p>
        </p:txBody>
      </p:sp>
    </p:spTree>
    <p:extLst>
      <p:ext uri="{BB962C8B-B14F-4D97-AF65-F5344CB8AC3E}">
        <p14:creationId xmlns:p14="http://schemas.microsoft.com/office/powerpoint/2010/main" val="1152051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A51CE7B-C573-49DB-A57A-8C29418D2CD0}" type="datetimeFigureOut">
              <a:rPr lang="ru-RU" smtClean="0"/>
              <a:t>18.05.2026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F1B43CD-1035-44FA-A561-108A60E64A2A}" type="slidenum">
              <a:rPr lang="ru-RU" smtClean="0"/>
              <a:t>‹#›</a:t>
            </a:fld>
            <a:endParaRPr lang="ru-RU"/>
          </a:p>
        </p:txBody>
      </p:sp>
    </p:spTree>
    <p:extLst>
      <p:ext uri="{BB962C8B-B14F-4D97-AF65-F5344CB8AC3E}">
        <p14:creationId xmlns:p14="http://schemas.microsoft.com/office/powerpoint/2010/main" val="89525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A51CE7B-C573-49DB-A57A-8C29418D2CD0}" type="datetimeFigureOut">
              <a:rPr lang="ru-RU" smtClean="0"/>
              <a:t>18.05.2026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F1B43CD-1035-44FA-A561-108A60E64A2A}" type="slidenum">
              <a:rPr lang="ru-RU" smtClean="0"/>
              <a:t>‹#›</a:t>
            </a:fld>
            <a:endParaRPr lang="ru-RU"/>
          </a:p>
        </p:txBody>
      </p:sp>
    </p:spTree>
    <p:extLst>
      <p:ext uri="{BB962C8B-B14F-4D97-AF65-F5344CB8AC3E}">
        <p14:creationId xmlns:p14="http://schemas.microsoft.com/office/powerpoint/2010/main" val="1935634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A51CE7B-C573-49DB-A57A-8C29418D2CD0}" type="datetimeFigureOut">
              <a:rPr lang="ru-RU" smtClean="0"/>
              <a:t>18.05.2026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F1B43CD-1035-44FA-A561-108A60E64A2A}" type="slidenum">
              <a:rPr lang="ru-RU" smtClean="0"/>
              <a:t>‹#›</a:t>
            </a:fld>
            <a:endParaRPr lang="ru-RU"/>
          </a:p>
        </p:txBody>
      </p:sp>
    </p:spTree>
    <p:extLst>
      <p:ext uri="{BB962C8B-B14F-4D97-AF65-F5344CB8AC3E}">
        <p14:creationId xmlns:p14="http://schemas.microsoft.com/office/powerpoint/2010/main" val="1089222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A51CE7B-C573-49DB-A57A-8C29418D2CD0}" type="datetimeFigureOut">
              <a:rPr lang="ru-RU" smtClean="0"/>
              <a:t>18.05.2026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F1B43CD-1035-44FA-A561-108A60E64A2A}" type="slidenum">
              <a:rPr lang="ru-RU" smtClean="0"/>
              <a:t>‹#›</a:t>
            </a:fld>
            <a:endParaRPr lang="ru-RU"/>
          </a:p>
        </p:txBody>
      </p:sp>
    </p:spTree>
    <p:extLst>
      <p:ext uri="{BB962C8B-B14F-4D97-AF65-F5344CB8AC3E}">
        <p14:creationId xmlns:p14="http://schemas.microsoft.com/office/powerpoint/2010/main" val="3655333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51CE7B-C573-49DB-A57A-8C29418D2CD0}" type="datetimeFigureOut">
              <a:rPr lang="ru-RU" smtClean="0"/>
              <a:t>18.05.2026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1B43CD-1035-44FA-A561-108A60E64A2A}" type="slidenum">
              <a:rPr lang="ru-RU" smtClean="0"/>
              <a:t>‹#›</a:t>
            </a:fld>
            <a:endParaRPr lang="ru-RU"/>
          </a:p>
        </p:txBody>
      </p:sp>
    </p:spTree>
    <p:extLst>
      <p:ext uri="{BB962C8B-B14F-4D97-AF65-F5344CB8AC3E}">
        <p14:creationId xmlns:p14="http://schemas.microsoft.com/office/powerpoint/2010/main" val="80820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12.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hyperlink" Target="https://www.sciencedirect.com/science/article/pii/S0012825226001364?dgcid=author#bb0095" TargetMode="External"/><Relationship Id="rId3" Type="http://schemas.openxmlformats.org/officeDocument/2006/relationships/hyperlink" Target="https://www.sciencedirect.com/science/article/pii/S0012825226001364?dgcid=author#bb0140" TargetMode="External"/><Relationship Id="rId7" Type="http://schemas.openxmlformats.org/officeDocument/2006/relationships/hyperlink" Target="https://www.sciencedirect.com/science/article/pii/S0012825226001364?dgcid=author#bb0165" TargetMode="External"/><Relationship Id="rId2" Type="http://schemas.openxmlformats.org/officeDocument/2006/relationships/hyperlink" Target="https://www.sciencedirect.com/science/article/pii/S0012825226001364?dgcid=author#bb0260" TargetMode="External"/><Relationship Id="rId1" Type="http://schemas.openxmlformats.org/officeDocument/2006/relationships/slideLayout" Target="../slideLayouts/slideLayout7.xml"/><Relationship Id="rId6" Type="http://schemas.openxmlformats.org/officeDocument/2006/relationships/hyperlink" Target="https://www.sciencedirect.com/science/article/pii/S0012825226001364?dgcid=author#bb0270" TargetMode="External"/><Relationship Id="rId5" Type="http://schemas.openxmlformats.org/officeDocument/2006/relationships/hyperlink" Target="https://www.sciencedirect.com/science/article/pii/S0012825226001364?dgcid=author#bb0170" TargetMode="External"/><Relationship Id="rId4" Type="http://schemas.openxmlformats.org/officeDocument/2006/relationships/hyperlink" Target="https://www.sciencedirect.com/science/article/pii/S0012825226001364?dgcid=author#bb0150" TargetMode="External"/><Relationship Id="rId9"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340.png"/></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934"/>
            <a:ext cx="9144000" cy="6857999"/>
          </a:xfrm>
          <a:prstGeom prst="rect">
            <a:avLst/>
          </a:prstGeom>
        </p:spPr>
      </p:pic>
      <p:sp>
        <p:nvSpPr>
          <p:cNvPr id="2050" name="Rectangle 1">
            <a:extLst>
              <a:ext uri="{FF2B5EF4-FFF2-40B4-BE49-F238E27FC236}">
                <a16:creationId xmlns:a16="http://schemas.microsoft.com/office/drawing/2014/main" id="{1CA1AE15-A42F-43E5-B331-05A66892DDAE}"/>
              </a:ext>
            </a:extLst>
          </p:cNvPr>
          <p:cNvSpPr>
            <a:spLocks noGrp="1" noChangeArrowheads="1"/>
          </p:cNvSpPr>
          <p:nvPr>
            <p:ph type="title"/>
          </p:nvPr>
        </p:nvSpPr>
        <p:spPr>
          <a:xfrm>
            <a:off x="755650" y="752475"/>
            <a:ext cx="7772400" cy="4918075"/>
          </a:xfrm>
          <a:extLst>
            <a:ext uri="{91240B29-F687-4F45-9708-019B960494DF}">
              <a14:hiddenLine xmlns:a14="http://schemas.microsoft.com/office/drawing/2010/main" w="9525" cap="flat">
                <a:solidFill>
                  <a:srgbClr val="808080"/>
                </a:solidFill>
                <a:round/>
                <a:headEnd/>
                <a:tailEnd/>
              </a14:hiddenLine>
            </a:ext>
          </a:extLst>
        </p:spPr>
        <p:txBody>
          <a:bodyPr/>
          <a:lstStyle/>
          <a:p>
            <a:pPr eaLnBrk="1" hangingPunct="1"/>
            <a:endParaRPr lang="ru-RU" altLang="ru-RU" sz="800" dirty="0"/>
          </a:p>
        </p:txBody>
      </p:sp>
      <p:sp>
        <p:nvSpPr>
          <p:cNvPr id="2" name="Rectangle 2">
            <a:extLst>
              <a:ext uri="{FF2B5EF4-FFF2-40B4-BE49-F238E27FC236}">
                <a16:creationId xmlns:a16="http://schemas.microsoft.com/office/drawing/2014/main" id="{94E36D4B-41E8-4999-96FA-242660E553B4}"/>
              </a:ext>
            </a:extLst>
          </p:cNvPr>
          <p:cNvSpPr>
            <a:spLocks noChangeArrowheads="1"/>
          </p:cNvSpPr>
          <p:nvPr/>
        </p:nvSpPr>
        <p:spPr bwMode="auto">
          <a:xfrm>
            <a:off x="0" y="-966835"/>
            <a:ext cx="9137650" cy="8435259"/>
          </a:xfrm>
          <a:prstGeom prst="rect">
            <a:avLst/>
          </a:prstGeom>
          <a:noFill/>
          <a:ln>
            <a:noFill/>
          </a:ln>
          <a:effectLst/>
        </p:spPr>
        <p:txBody>
          <a:bodyPr wrap="square" lIns="90000" tIns="46800" rIns="90000" bIns="46800" anchor="ctr">
            <a:spAutoFit/>
          </a:bodyPr>
          <a:lstStyle>
            <a:lvl1pPr indent="2127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9pPr>
          </a:lstStyle>
          <a:p>
            <a:pPr algn="ctr"/>
            <a:endParaRPr lang="ru-RU" b="1" cap="all" dirty="0">
              <a:solidFill>
                <a:schemeClr val="bg1"/>
              </a:solidFill>
            </a:endParaRPr>
          </a:p>
          <a:p>
            <a:pPr algn="ctr"/>
            <a:endParaRPr lang="ru-RU" b="1" cap="all" dirty="0">
              <a:solidFill>
                <a:schemeClr val="bg1"/>
              </a:solidFill>
            </a:endParaRPr>
          </a:p>
          <a:p>
            <a:pPr algn="ctr"/>
            <a:endParaRPr lang="ru-RU" b="1" cap="all" dirty="0">
              <a:solidFill>
                <a:schemeClr val="bg1"/>
              </a:solidFill>
            </a:endParaRPr>
          </a:p>
          <a:p>
            <a:pPr algn="ctr"/>
            <a:endParaRPr lang="ru-RU" b="1" cap="all" dirty="0">
              <a:solidFill>
                <a:schemeClr val="bg1"/>
              </a:solidFill>
            </a:endParaRPr>
          </a:p>
          <a:p>
            <a:pPr algn="ctr"/>
            <a:endParaRPr lang="ru-RU" b="1" cap="all" dirty="0">
              <a:solidFill>
                <a:schemeClr val="bg1"/>
              </a:solidFill>
            </a:endParaRPr>
          </a:p>
          <a:p>
            <a:pPr algn="ctr"/>
            <a:endParaRPr lang="ru-RU" b="1" cap="all" dirty="0">
              <a:solidFill>
                <a:schemeClr val="bg1"/>
              </a:solidFill>
            </a:endParaRPr>
          </a:p>
          <a:p>
            <a:pPr algn="ctr"/>
            <a:endParaRPr lang="ru-RU" b="1" cap="all" dirty="0">
              <a:solidFill>
                <a:schemeClr val="bg1"/>
              </a:solidFill>
            </a:endParaRPr>
          </a:p>
          <a:p>
            <a:pPr algn="ctr"/>
            <a:r>
              <a:rPr lang="ru-RU" b="1" dirty="0">
                <a:solidFill>
                  <a:schemeClr val="bg1"/>
                </a:solidFill>
              </a:rPr>
              <a:t>Л.</a:t>
            </a:r>
            <a:r>
              <a:rPr lang="en-US" b="1" dirty="0">
                <a:solidFill>
                  <a:schemeClr val="bg1"/>
                </a:solidFill>
              </a:rPr>
              <a:t> </a:t>
            </a:r>
            <a:r>
              <a:rPr lang="ru-RU" b="1" dirty="0">
                <a:solidFill>
                  <a:schemeClr val="bg1"/>
                </a:solidFill>
              </a:rPr>
              <a:t>И. Лобковский</a:t>
            </a:r>
            <a:r>
              <a:rPr lang="ru-RU" i="1" baseline="30000" dirty="0">
                <a:solidFill>
                  <a:schemeClr val="bg1"/>
                </a:solidFill>
              </a:rPr>
              <a:t>1</a:t>
            </a:r>
            <a:r>
              <a:rPr lang="ru-RU" b="1" dirty="0">
                <a:solidFill>
                  <a:schemeClr val="bg1"/>
                </a:solidFill>
              </a:rPr>
              <a:t>, А. А. Баранов</a:t>
            </a:r>
            <a:r>
              <a:rPr lang="ru-RU" i="1" baseline="30000" dirty="0">
                <a:solidFill>
                  <a:schemeClr val="bg1"/>
                </a:solidFill>
              </a:rPr>
              <a:t>2</a:t>
            </a:r>
            <a:r>
              <a:rPr lang="ru-RU" b="1" dirty="0">
                <a:solidFill>
                  <a:schemeClr val="bg1"/>
                </a:solidFill>
              </a:rPr>
              <a:t>, А.</a:t>
            </a:r>
            <a:r>
              <a:rPr lang="en-US" b="1" dirty="0">
                <a:solidFill>
                  <a:schemeClr val="bg1"/>
                </a:solidFill>
              </a:rPr>
              <a:t> </a:t>
            </a:r>
            <a:r>
              <a:rPr lang="ru-RU" b="1" dirty="0">
                <a:solidFill>
                  <a:schemeClr val="bg1"/>
                </a:solidFill>
              </a:rPr>
              <a:t>А. Крылов</a:t>
            </a:r>
            <a:r>
              <a:rPr lang="ru-RU" i="1" baseline="30000" dirty="0">
                <a:solidFill>
                  <a:schemeClr val="bg1"/>
                </a:solidFill>
              </a:rPr>
              <a:t>1 </a:t>
            </a:r>
            <a:r>
              <a:rPr lang="ru-RU" i="1" dirty="0">
                <a:solidFill>
                  <a:schemeClr val="bg1"/>
                </a:solidFill>
              </a:rPr>
              <a:t>, </a:t>
            </a:r>
            <a:r>
              <a:rPr lang="ru-RU" b="1" dirty="0">
                <a:solidFill>
                  <a:schemeClr val="bg1"/>
                </a:solidFill>
              </a:rPr>
              <a:t>И.</a:t>
            </a:r>
            <a:r>
              <a:rPr lang="en-US" b="1" dirty="0">
                <a:solidFill>
                  <a:schemeClr val="bg1"/>
                </a:solidFill>
              </a:rPr>
              <a:t> </a:t>
            </a:r>
            <a:r>
              <a:rPr lang="ru-RU" b="1" dirty="0">
                <a:solidFill>
                  <a:schemeClr val="bg1"/>
                </a:solidFill>
              </a:rPr>
              <a:t>А. Гарагаш</a:t>
            </a:r>
            <a:r>
              <a:rPr lang="ru-RU" i="1" baseline="30000" dirty="0">
                <a:solidFill>
                  <a:schemeClr val="bg1"/>
                </a:solidFill>
              </a:rPr>
              <a:t>2</a:t>
            </a:r>
            <a:endParaRPr lang="ru-RU" dirty="0">
              <a:solidFill>
                <a:schemeClr val="bg1"/>
              </a:solidFill>
            </a:endParaRPr>
          </a:p>
          <a:p>
            <a:pPr algn="ctr"/>
            <a:endParaRPr lang="ru-RU" dirty="0"/>
          </a:p>
          <a:p>
            <a:pPr algn="ctr"/>
            <a:endParaRPr lang="ru-RU" sz="1400" i="1" dirty="0">
              <a:solidFill>
                <a:schemeClr val="bg1"/>
              </a:solidFill>
            </a:endParaRPr>
          </a:p>
          <a:p>
            <a:pPr marL="228600" indent="-228600" algn="ctr">
              <a:buAutoNum type="arabicParenBoth"/>
            </a:pPr>
            <a:r>
              <a:rPr lang="ru-RU" sz="1400" b="1" dirty="0">
                <a:solidFill>
                  <a:schemeClr val="bg1"/>
                </a:solidFill>
              </a:rPr>
              <a:t>Институт океанологии им.</a:t>
            </a:r>
            <a:r>
              <a:rPr lang="en-US" sz="1400" b="1" dirty="0">
                <a:solidFill>
                  <a:schemeClr val="bg1"/>
                </a:solidFill>
              </a:rPr>
              <a:t> </a:t>
            </a:r>
            <a:r>
              <a:rPr lang="ru-RU" sz="1400" b="1" dirty="0">
                <a:solidFill>
                  <a:schemeClr val="bg1"/>
                </a:solidFill>
              </a:rPr>
              <a:t>П.</a:t>
            </a:r>
            <a:r>
              <a:rPr lang="en-US" sz="1400" b="1" dirty="0">
                <a:solidFill>
                  <a:schemeClr val="bg1"/>
                </a:solidFill>
              </a:rPr>
              <a:t> </a:t>
            </a:r>
            <a:r>
              <a:rPr lang="ru-RU" sz="1400" b="1" dirty="0">
                <a:solidFill>
                  <a:schemeClr val="bg1"/>
                </a:solidFill>
              </a:rPr>
              <a:t>П.</a:t>
            </a:r>
            <a:r>
              <a:rPr lang="en-US" sz="1400" b="1" dirty="0">
                <a:solidFill>
                  <a:schemeClr val="bg1"/>
                </a:solidFill>
              </a:rPr>
              <a:t> </a:t>
            </a:r>
            <a:r>
              <a:rPr lang="ru-RU" sz="1400" b="1" dirty="0" err="1">
                <a:solidFill>
                  <a:schemeClr val="bg1"/>
                </a:solidFill>
              </a:rPr>
              <a:t>Ширшова</a:t>
            </a:r>
            <a:r>
              <a:rPr lang="ru-RU" sz="1400" b="1" dirty="0">
                <a:solidFill>
                  <a:schemeClr val="bg1"/>
                </a:solidFill>
              </a:rPr>
              <a:t> РАН, г. Москва </a:t>
            </a:r>
          </a:p>
          <a:p>
            <a:pPr marL="228600" indent="-228600" algn="ctr">
              <a:buFontTx/>
              <a:buAutoNum type="arabicParenBoth"/>
            </a:pPr>
            <a:r>
              <a:rPr lang="ru-RU" sz="1400" b="1" dirty="0">
                <a:solidFill>
                  <a:schemeClr val="bg1"/>
                </a:solidFill>
              </a:rPr>
              <a:t>Институт физики Земли им. О.Ю. Шмидта РАН, г. Москва, </a:t>
            </a:r>
          </a:p>
          <a:p>
            <a:pPr algn="ctr"/>
            <a:endParaRPr lang="ru-RU" b="1" cap="all" dirty="0">
              <a:solidFill>
                <a:schemeClr val="bg1"/>
              </a:solidFill>
            </a:endParaRPr>
          </a:p>
          <a:p>
            <a:pPr algn="ctr"/>
            <a:endParaRPr lang="ru-RU" b="1" cap="all" dirty="0">
              <a:solidFill>
                <a:schemeClr val="bg1"/>
              </a:solidFill>
            </a:endParaRPr>
          </a:p>
          <a:p>
            <a:pPr algn="ctr"/>
            <a:r>
              <a:rPr lang="ru-RU" b="1" dirty="0" err="1">
                <a:solidFill>
                  <a:schemeClr val="bg1"/>
                </a:solidFill>
              </a:rPr>
              <a:t>Субдукционно</a:t>
            </a:r>
            <a:r>
              <a:rPr lang="ru-RU" b="1" dirty="0">
                <a:solidFill>
                  <a:schemeClr val="bg1"/>
                </a:solidFill>
              </a:rPr>
              <a:t>-конвективная геодинамическая модель хребта Гаккеля и </a:t>
            </a:r>
            <a:r>
              <a:rPr lang="ru-RU" b="1" dirty="0" err="1">
                <a:solidFill>
                  <a:schemeClr val="bg1"/>
                </a:solidFill>
              </a:rPr>
              <a:t>Лаптевоморской</a:t>
            </a:r>
            <a:r>
              <a:rPr lang="ru-RU" b="1" dirty="0">
                <a:solidFill>
                  <a:schemeClr val="bg1"/>
                </a:solidFill>
              </a:rPr>
              <a:t> </a:t>
            </a:r>
            <a:r>
              <a:rPr lang="ru-RU" b="1" dirty="0" err="1">
                <a:solidFill>
                  <a:schemeClr val="bg1"/>
                </a:solidFill>
              </a:rPr>
              <a:t>рифтовой</a:t>
            </a:r>
            <a:r>
              <a:rPr lang="ru-RU" b="1" dirty="0">
                <a:solidFill>
                  <a:schemeClr val="bg1"/>
                </a:solidFill>
              </a:rPr>
              <a:t> системы  </a:t>
            </a:r>
            <a:endParaRPr lang="ru-RU" dirty="0">
              <a:solidFill>
                <a:schemeClr val="bg1"/>
              </a:solidFill>
            </a:endParaRPr>
          </a:p>
          <a:p>
            <a:pPr algn="ctr"/>
            <a:endParaRPr lang="ru-RU" dirty="0">
              <a:solidFill>
                <a:schemeClr val="bg1"/>
              </a:solidFill>
            </a:endParaRPr>
          </a:p>
          <a:p>
            <a:pPr eaLnBrk="1" hangingPunct="1">
              <a:buClr>
                <a:srgbClr val="000000"/>
              </a:buClr>
              <a:buSzPct val="100000"/>
              <a:buFont typeface="Times New Roman" panose="02020603050405020304" pitchFamily="18" charset="0"/>
              <a:buNone/>
              <a:defRPr/>
            </a:pPr>
            <a:endParaRPr lang="en-US" sz="1200" b="1" dirty="0">
              <a:solidFill>
                <a:schemeClr val="bg1"/>
              </a:solidFill>
              <a:latin typeface="+mj-lt"/>
              <a:cs typeface="Times New Roman" panose="02020603050405020304" pitchFamily="18" charset="0"/>
            </a:endParaRPr>
          </a:p>
          <a:p>
            <a:pPr eaLnBrk="1" hangingPunct="1">
              <a:buClr>
                <a:srgbClr val="000000"/>
              </a:buClr>
              <a:buSzPct val="100000"/>
              <a:buFont typeface="Times New Roman" panose="02020603050405020304" pitchFamily="18" charset="0"/>
              <a:buNone/>
              <a:defRPr/>
            </a:pPr>
            <a:endParaRPr lang="en-US" sz="1200" b="1" dirty="0">
              <a:solidFill>
                <a:schemeClr val="bg1"/>
              </a:solidFill>
              <a:latin typeface="+mj-lt"/>
              <a:cs typeface="Times New Roman" panose="02020603050405020304" pitchFamily="18" charset="0"/>
            </a:endParaRPr>
          </a:p>
          <a:p>
            <a:pPr eaLnBrk="1" hangingPunct="1">
              <a:buClr>
                <a:srgbClr val="000000"/>
              </a:buClr>
              <a:buSzPct val="100000"/>
              <a:buFont typeface="Times New Roman" panose="02020603050405020304" pitchFamily="18" charset="0"/>
              <a:buNone/>
              <a:defRPr/>
            </a:pPr>
            <a:endParaRPr lang="ru-RU" sz="1200" b="1" dirty="0">
              <a:solidFill>
                <a:schemeClr val="bg1"/>
              </a:solidFill>
              <a:latin typeface="+mj-lt"/>
              <a:cs typeface="Times New Roman" panose="02020603050405020304" pitchFamily="18" charset="0"/>
            </a:endParaRPr>
          </a:p>
          <a:p>
            <a:pPr algn="ctr">
              <a:defRPr/>
            </a:pPr>
            <a:r>
              <a:rPr lang="ru-RU" b="1" dirty="0">
                <a:solidFill>
                  <a:schemeClr val="bg1"/>
                </a:solidFill>
              </a:rPr>
              <a:t> </a:t>
            </a:r>
            <a:endParaRPr lang="ru-RU" b="1" baseline="30000" dirty="0">
              <a:solidFill>
                <a:schemeClr val="bg1"/>
              </a:solidFill>
            </a:endParaRPr>
          </a:p>
          <a:p>
            <a:pPr algn="ctr">
              <a:defRPr/>
            </a:pPr>
            <a:endParaRPr lang="ru-RU" dirty="0">
              <a:solidFill>
                <a:schemeClr val="bg1"/>
              </a:solidFill>
            </a:endParaRPr>
          </a:p>
          <a:p>
            <a:pPr algn="ctr">
              <a:defRPr/>
            </a:pPr>
            <a:r>
              <a:rPr lang="ru-RU" dirty="0">
                <a:solidFill>
                  <a:schemeClr val="bg1"/>
                </a:solidFill>
              </a:rPr>
              <a:t>, </a:t>
            </a:r>
          </a:p>
          <a:p>
            <a:pPr algn="ctr">
              <a:defRPr/>
            </a:pPr>
            <a:endParaRPr lang="ru-RU" dirty="0">
              <a:solidFill>
                <a:schemeClr val="bg1"/>
              </a:solidFill>
            </a:endParaRPr>
          </a:p>
          <a:p>
            <a:pPr algn="ctr">
              <a:defRPr/>
            </a:pPr>
            <a:r>
              <a:rPr lang="ru-RU" dirty="0">
                <a:solidFill>
                  <a:schemeClr val="bg1"/>
                </a:solidFill>
              </a:rPr>
              <a:t> </a:t>
            </a:r>
          </a:p>
          <a:p>
            <a:pPr algn="ctr">
              <a:defRPr/>
            </a:pPr>
            <a:endParaRPr lang="ru-RU" dirty="0">
              <a:solidFill>
                <a:schemeClr val="bg1"/>
              </a:solidFill>
            </a:endParaRPr>
          </a:p>
          <a:p>
            <a:pPr algn="ctr">
              <a:defRPr/>
            </a:pPr>
            <a:endParaRPr lang="ru-RU" dirty="0">
              <a:solidFill>
                <a:schemeClr val="bg1"/>
              </a:solidFill>
            </a:endParaRPr>
          </a:p>
          <a:p>
            <a:pPr algn="ctr">
              <a:defRPr/>
            </a:pPr>
            <a:endParaRPr lang="ru-RU" dirty="0">
              <a:solidFill>
                <a:schemeClr val="bg1"/>
              </a:solidFill>
            </a:endParaRPr>
          </a:p>
          <a:p>
            <a:pPr algn="ctr">
              <a:defRPr/>
            </a:pPr>
            <a:endParaRPr lang="ru-RU" dirty="0">
              <a:solidFill>
                <a:schemeClr val="bg1"/>
              </a:solidFill>
            </a:endParaRPr>
          </a:p>
          <a:p>
            <a:pPr algn="ctr">
              <a:defRPr/>
            </a:pPr>
            <a:endParaRPr lang="ru-RU" dirty="0">
              <a:solidFill>
                <a:schemeClr val="bg1"/>
              </a:solidFill>
            </a:endParaRPr>
          </a:p>
          <a:p>
            <a:pPr algn="ctr">
              <a:defRPr/>
            </a:pPr>
            <a:r>
              <a:rPr lang="ru-RU" dirty="0"/>
              <a:t> </a:t>
            </a:r>
          </a:p>
        </p:txBody>
      </p:sp>
      <p:sp>
        <p:nvSpPr>
          <p:cNvPr id="5" name="Text Box 3"/>
          <p:cNvSpPr txBox="1">
            <a:spLocks noChangeArrowheads="1"/>
          </p:cNvSpPr>
          <p:nvPr/>
        </p:nvSpPr>
        <p:spPr bwMode="auto">
          <a:xfrm>
            <a:off x="485799" y="5181599"/>
            <a:ext cx="7830617" cy="1151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sz="1400" dirty="0"/>
          </a:p>
          <a:p>
            <a:endParaRPr lang="ru-RU" sz="1400" dirty="0"/>
          </a:p>
          <a:p>
            <a:pPr algn="ctr"/>
            <a:r>
              <a:rPr lang="ru-RU" dirty="0">
                <a:solidFill>
                  <a:schemeClr val="bg1"/>
                </a:solidFill>
              </a:rPr>
              <a:t> 8</a:t>
            </a:r>
            <a:r>
              <a:rPr lang="ru-RU" baseline="30000" dirty="0">
                <a:solidFill>
                  <a:schemeClr val="bg1"/>
                </a:solidFill>
              </a:rPr>
              <a:t>я</a:t>
            </a:r>
            <a:r>
              <a:rPr lang="ru-RU" dirty="0">
                <a:solidFill>
                  <a:schemeClr val="bg1"/>
                </a:solidFill>
              </a:rPr>
              <a:t> Международная конференция</a:t>
            </a:r>
          </a:p>
          <a:p>
            <a:pPr algn="ctr"/>
            <a:r>
              <a:rPr lang="ru-RU" dirty="0">
                <a:solidFill>
                  <a:schemeClr val="bg1"/>
                </a:solidFill>
              </a:rPr>
              <a:t>Триггерные эффекты в </a:t>
            </a:r>
            <a:r>
              <a:rPr lang="ru-RU" dirty="0" err="1">
                <a:solidFill>
                  <a:schemeClr val="bg1"/>
                </a:solidFill>
              </a:rPr>
              <a:t>геосистемах</a:t>
            </a:r>
            <a:br>
              <a:rPr lang="ru-RU" dirty="0">
                <a:solidFill>
                  <a:schemeClr val="bg1"/>
                </a:solidFill>
              </a:rPr>
            </a:br>
            <a:r>
              <a:rPr lang="ru-RU" dirty="0">
                <a:solidFill>
                  <a:schemeClr val="bg1"/>
                </a:solidFill>
              </a:rPr>
              <a:t>К 100-летию со дня рождения профессора </a:t>
            </a:r>
            <a:r>
              <a:rPr lang="ru-RU" dirty="0" err="1">
                <a:solidFill>
                  <a:schemeClr val="bg1"/>
                </a:solidFill>
              </a:rPr>
              <a:t>В.Н.Родионова</a:t>
            </a:r>
            <a:endParaRPr lang="ru-RU" dirty="0">
              <a:solidFill>
                <a:schemeClr val="bg1"/>
              </a:solidFill>
            </a:endParaRPr>
          </a:p>
          <a:p>
            <a:pPr algn="ctr"/>
            <a:r>
              <a:rPr lang="ru-RU" dirty="0">
                <a:solidFill>
                  <a:schemeClr val="bg1"/>
                </a:solidFill>
              </a:rPr>
              <a:t>18-22 мая 2026</a:t>
            </a:r>
            <a:r>
              <a:rPr lang="en-US" dirty="0">
                <a:solidFill>
                  <a:schemeClr val="bg1"/>
                </a:solidFill>
              </a:rPr>
              <a:t>,</a:t>
            </a:r>
            <a:r>
              <a:rPr lang="ru-RU" dirty="0">
                <a:solidFill>
                  <a:schemeClr val="bg1"/>
                </a:solidFill>
              </a:rPr>
              <a:t> Коломна, Россия</a:t>
            </a:r>
          </a:p>
        </p:txBody>
      </p:sp>
    </p:spTree>
    <p:extLst>
      <p:ext uri="{BB962C8B-B14F-4D97-AF65-F5344CB8AC3E}">
        <p14:creationId xmlns:p14="http://schemas.microsoft.com/office/powerpoint/2010/main" val="11308048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239" y="188640"/>
            <a:ext cx="5845405" cy="6475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5253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38486"/>
            <a:ext cx="7024319" cy="5310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5708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mipt.ru/upload/medialibrary/056/eng_inversio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0" y="-894"/>
            <a:ext cx="9144001" cy="5628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52120" y="1988840"/>
            <a:ext cx="3613755" cy="3693319"/>
          </a:xfrm>
          <a:prstGeom prst="rect">
            <a:avLst/>
          </a:prstGeom>
          <a:noFill/>
        </p:spPr>
        <p:txBody>
          <a:bodyPr wrap="square" rtlCol="0">
            <a:spAutoFit/>
          </a:bodyPr>
          <a:lstStyle/>
          <a:p>
            <a:r>
              <a:rPr lang="ru-RU" dirty="0">
                <a:solidFill>
                  <a:schemeClr val="tx1"/>
                </a:solidFill>
              </a:rPr>
              <a:t>Резкое изменение скорости </a:t>
            </a:r>
            <a:r>
              <a:rPr lang="ru-RU" dirty="0" err="1">
                <a:solidFill>
                  <a:schemeClr val="tx1"/>
                </a:solidFill>
              </a:rPr>
              <a:t>спрединга</a:t>
            </a:r>
            <a:r>
              <a:rPr lang="ru-RU" dirty="0">
                <a:solidFill>
                  <a:schemeClr val="tx1"/>
                </a:solidFill>
              </a:rPr>
              <a:t> на хребте Гаккеля около 46 млн лет назад (по данным [</a:t>
            </a:r>
            <a:r>
              <a:rPr lang="ru-RU" dirty="0" err="1">
                <a:solidFill>
                  <a:schemeClr val="tx1"/>
                </a:solidFill>
              </a:rPr>
              <a:t>Глебовский</a:t>
            </a:r>
            <a:r>
              <a:rPr lang="ru-RU" dirty="0">
                <a:solidFill>
                  <a:schemeClr val="tx1"/>
                </a:solidFill>
              </a:rPr>
              <a:t> и др., 2006], с дополнениями). </a:t>
            </a:r>
          </a:p>
          <a:p>
            <a:endParaRPr lang="ru-RU" dirty="0">
              <a:solidFill>
                <a:schemeClr val="tx1"/>
              </a:solidFill>
            </a:endParaRPr>
          </a:p>
          <a:p>
            <a:r>
              <a:rPr lang="ru-RU" i="1" dirty="0">
                <a:solidFill>
                  <a:schemeClr val="tx1"/>
                </a:solidFill>
              </a:rPr>
              <a:t>1–3 </a:t>
            </a:r>
            <a:r>
              <a:rPr lang="ru-RU" dirty="0">
                <a:solidFill>
                  <a:schemeClr val="tx1"/>
                </a:solidFill>
              </a:rPr>
              <a:t>– графики изменения </a:t>
            </a:r>
            <a:r>
              <a:rPr lang="ru-RU" dirty="0" err="1">
                <a:solidFill>
                  <a:schemeClr val="tx1"/>
                </a:solidFill>
              </a:rPr>
              <a:t>среднеи</a:t>
            </a:r>
            <a:r>
              <a:rPr lang="ru-RU" dirty="0">
                <a:solidFill>
                  <a:schemeClr val="tx1"/>
                </a:solidFill>
              </a:rPr>
              <a:t>̆ </a:t>
            </a:r>
            <a:r>
              <a:rPr lang="ru-RU" dirty="0" err="1">
                <a:solidFill>
                  <a:schemeClr val="tx1"/>
                </a:solidFill>
              </a:rPr>
              <a:t>полнои</a:t>
            </a:r>
            <a:r>
              <a:rPr lang="ru-RU" dirty="0">
                <a:solidFill>
                  <a:schemeClr val="tx1"/>
                </a:solidFill>
              </a:rPr>
              <a:t>̆ скорости </a:t>
            </a:r>
            <a:r>
              <a:rPr lang="ru-RU" dirty="0" err="1">
                <a:solidFill>
                  <a:schemeClr val="tx1"/>
                </a:solidFill>
              </a:rPr>
              <a:t>спрединга</a:t>
            </a:r>
            <a:r>
              <a:rPr lang="ru-RU" dirty="0">
                <a:solidFill>
                  <a:schemeClr val="tx1"/>
                </a:solidFill>
              </a:rPr>
              <a:t> </a:t>
            </a:r>
            <a:r>
              <a:rPr lang="ru-RU" dirty="0" err="1">
                <a:solidFill>
                  <a:schemeClr val="tx1"/>
                </a:solidFill>
              </a:rPr>
              <a:t>Евразийского</a:t>
            </a:r>
            <a:r>
              <a:rPr lang="ru-RU" dirty="0">
                <a:solidFill>
                  <a:schemeClr val="tx1"/>
                </a:solidFill>
              </a:rPr>
              <a:t> </a:t>
            </a:r>
            <a:r>
              <a:rPr lang="ru-RU" dirty="0" err="1">
                <a:solidFill>
                  <a:schemeClr val="tx1"/>
                </a:solidFill>
              </a:rPr>
              <a:t>бассейна</a:t>
            </a:r>
            <a:r>
              <a:rPr lang="ru-RU" dirty="0">
                <a:solidFill>
                  <a:schemeClr val="tx1"/>
                </a:solidFill>
              </a:rPr>
              <a:t> в его частях: </a:t>
            </a:r>
          </a:p>
          <a:p>
            <a:r>
              <a:rPr lang="ru-RU" i="1" dirty="0">
                <a:solidFill>
                  <a:schemeClr val="tx1"/>
                </a:solidFill>
              </a:rPr>
              <a:t>1</a:t>
            </a:r>
            <a:r>
              <a:rPr lang="ru-RU" dirty="0">
                <a:solidFill>
                  <a:schemeClr val="tx1"/>
                </a:solidFill>
              </a:rPr>
              <a:t>– </a:t>
            </a:r>
            <a:r>
              <a:rPr lang="ru-RU" dirty="0" err="1">
                <a:solidFill>
                  <a:schemeClr val="tx1"/>
                </a:solidFill>
              </a:rPr>
              <a:t>западнои</a:t>
            </a:r>
            <a:r>
              <a:rPr lang="ru-RU" dirty="0">
                <a:solidFill>
                  <a:schemeClr val="tx1"/>
                </a:solidFill>
              </a:rPr>
              <a:t>̆,</a:t>
            </a:r>
          </a:p>
          <a:p>
            <a:r>
              <a:rPr lang="ru-RU" i="1" dirty="0">
                <a:solidFill>
                  <a:schemeClr val="tx1"/>
                </a:solidFill>
              </a:rPr>
              <a:t>2 </a:t>
            </a:r>
            <a:r>
              <a:rPr lang="ru-RU" dirty="0">
                <a:solidFill>
                  <a:schemeClr val="tx1"/>
                </a:solidFill>
              </a:rPr>
              <a:t>– </a:t>
            </a:r>
            <a:r>
              <a:rPr lang="ru-RU" dirty="0" err="1">
                <a:solidFill>
                  <a:schemeClr val="tx1"/>
                </a:solidFill>
              </a:rPr>
              <a:t>центральнои</a:t>
            </a:r>
            <a:r>
              <a:rPr lang="ru-RU" dirty="0">
                <a:solidFill>
                  <a:schemeClr val="tx1"/>
                </a:solidFill>
              </a:rPr>
              <a:t>̆,</a:t>
            </a:r>
          </a:p>
          <a:p>
            <a:r>
              <a:rPr lang="ru-RU" i="1" dirty="0">
                <a:solidFill>
                  <a:schemeClr val="tx1"/>
                </a:solidFill>
              </a:rPr>
              <a:t>3 </a:t>
            </a:r>
            <a:r>
              <a:rPr lang="ru-RU" dirty="0">
                <a:solidFill>
                  <a:schemeClr val="tx1"/>
                </a:solidFill>
              </a:rPr>
              <a:t>– </a:t>
            </a:r>
            <a:r>
              <a:rPr lang="ru-RU" dirty="0" err="1">
                <a:solidFill>
                  <a:schemeClr val="tx1"/>
                </a:solidFill>
              </a:rPr>
              <a:t>восточнои</a:t>
            </a:r>
            <a:r>
              <a:rPr lang="ru-RU" dirty="0">
                <a:solidFill>
                  <a:schemeClr val="tx1"/>
                </a:solidFill>
              </a:rPr>
              <a:t>̆ </a:t>
            </a:r>
          </a:p>
        </p:txBody>
      </p:sp>
      <p:sp>
        <p:nvSpPr>
          <p:cNvPr id="6" name="TextBox 5"/>
          <p:cNvSpPr txBox="1"/>
          <p:nvPr/>
        </p:nvSpPr>
        <p:spPr>
          <a:xfrm>
            <a:off x="4283968" y="80485"/>
            <a:ext cx="4693875" cy="369332"/>
          </a:xfrm>
          <a:prstGeom prst="rect">
            <a:avLst/>
          </a:prstGeom>
          <a:noFill/>
        </p:spPr>
        <p:txBody>
          <a:bodyPr wrap="square" rtlCol="0">
            <a:spAutoFit/>
          </a:bodyPr>
          <a:lstStyle/>
          <a:p>
            <a:r>
              <a:rPr lang="ru-RU" b="1" dirty="0">
                <a:solidFill>
                  <a:schemeClr val="bg1"/>
                </a:solidFill>
              </a:rPr>
              <a:t>Скорость </a:t>
            </a:r>
            <a:r>
              <a:rPr lang="ru-RU" b="1" dirty="0" err="1">
                <a:solidFill>
                  <a:schemeClr val="bg1"/>
                </a:solidFill>
              </a:rPr>
              <a:t>спрединга</a:t>
            </a:r>
            <a:r>
              <a:rPr lang="ru-RU" b="1" dirty="0">
                <a:solidFill>
                  <a:schemeClr val="bg1"/>
                </a:solidFill>
              </a:rPr>
              <a:t> в хребте Гаккеля</a:t>
            </a:r>
          </a:p>
        </p:txBody>
      </p:sp>
      <p:pic>
        <p:nvPicPr>
          <p:cNvPr id="5" name="Рисунок 4">
            <a:extLst>
              <a:ext uri="{FF2B5EF4-FFF2-40B4-BE49-F238E27FC236}">
                <a16:creationId xmlns:a16="http://schemas.microsoft.com/office/drawing/2014/main" id="{72B88933-B3F5-6D45-BACA-C8E3E72A8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0" y="590585"/>
            <a:ext cx="5572852" cy="6267415"/>
          </a:xfrm>
          <a:prstGeom prst="rect">
            <a:avLst/>
          </a:prstGeom>
        </p:spPr>
      </p:pic>
    </p:spTree>
    <p:extLst>
      <p:ext uri="{BB962C8B-B14F-4D97-AF65-F5344CB8AC3E}">
        <p14:creationId xmlns:p14="http://schemas.microsoft.com/office/powerpoint/2010/main" val="3275625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mipt.ru/upload/medialibrary/056/eng_inversio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14778" y="-113052"/>
            <a:ext cx="9144001" cy="5628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766" y="5305585"/>
            <a:ext cx="9144001" cy="1569660"/>
          </a:xfrm>
          <a:prstGeom prst="rect">
            <a:avLst/>
          </a:prstGeom>
          <a:noFill/>
        </p:spPr>
        <p:txBody>
          <a:bodyPr wrap="square" rtlCol="0">
            <a:spAutoFit/>
          </a:bodyPr>
          <a:lstStyle/>
          <a:p>
            <a:r>
              <a:rPr lang="ru-RU" sz="1200" b="1" dirty="0">
                <a:solidFill>
                  <a:schemeClr val="tx1"/>
                </a:solidFill>
              </a:rPr>
              <a:t>Возраст изгиба между </a:t>
            </a:r>
            <a:r>
              <a:rPr lang="ru-RU" sz="1200" b="1" dirty="0" err="1">
                <a:solidFill>
                  <a:schemeClr val="tx1"/>
                </a:solidFill>
              </a:rPr>
              <a:t>Гавайским</a:t>
            </a:r>
            <a:r>
              <a:rPr lang="ru-RU" sz="1200" b="1" dirty="0">
                <a:solidFill>
                  <a:schemeClr val="tx1"/>
                </a:solidFill>
              </a:rPr>
              <a:t> и Императорскими хребтами островов и подводных гор (47.5 млн лет назад) радиологическим датировкам</a:t>
            </a:r>
          </a:p>
          <a:p>
            <a:endParaRPr lang="ru-RU" sz="1200" dirty="0">
              <a:solidFill>
                <a:schemeClr val="tx1"/>
              </a:solidFill>
            </a:endParaRPr>
          </a:p>
          <a:p>
            <a:r>
              <a:rPr lang="ru-RU" sz="1200" dirty="0">
                <a:solidFill>
                  <a:schemeClr val="tx1"/>
                </a:solidFill>
              </a:rPr>
              <a:t>1 – точка опробования и возраст пород, млн лет (возрастные датировки, по [33, 42, 74]): 40</a:t>
            </a:r>
            <a:r>
              <a:rPr lang="en" sz="1200" dirty="0" err="1">
                <a:solidFill>
                  <a:schemeClr val="tx1"/>
                </a:solidFill>
              </a:rPr>
              <a:t>Ar</a:t>
            </a:r>
            <a:r>
              <a:rPr lang="en" sz="1200" dirty="0">
                <a:solidFill>
                  <a:schemeClr val="tx1"/>
                </a:solidFill>
              </a:rPr>
              <a:t>– 39Ar </a:t>
            </a:r>
            <a:r>
              <a:rPr lang="ru-RU" sz="1200" dirty="0">
                <a:solidFill>
                  <a:schemeClr val="tx1"/>
                </a:solidFill>
              </a:rPr>
              <a:t>методом – на </a:t>
            </a:r>
            <a:r>
              <a:rPr lang="ru-RU" sz="1200" dirty="0" err="1">
                <a:solidFill>
                  <a:schemeClr val="tx1"/>
                </a:solidFill>
              </a:rPr>
              <a:t>Гавайском</a:t>
            </a:r>
            <a:r>
              <a:rPr lang="ru-RU" sz="1200" dirty="0">
                <a:solidFill>
                  <a:schemeClr val="tx1"/>
                </a:solidFill>
              </a:rPr>
              <a:t> и Императорском хребтах, </a:t>
            </a:r>
            <a:r>
              <a:rPr lang="en" sz="1200" dirty="0">
                <a:solidFill>
                  <a:schemeClr val="tx1"/>
                </a:solidFill>
              </a:rPr>
              <a:t>K–</a:t>
            </a:r>
            <a:r>
              <a:rPr lang="en" sz="1200" dirty="0" err="1">
                <a:solidFill>
                  <a:schemeClr val="tx1"/>
                </a:solidFill>
              </a:rPr>
              <a:t>Ar</a:t>
            </a:r>
            <a:r>
              <a:rPr lang="en" sz="1200" dirty="0">
                <a:solidFill>
                  <a:schemeClr val="tx1"/>
                </a:solidFill>
              </a:rPr>
              <a:t> </a:t>
            </a:r>
            <a:r>
              <a:rPr lang="ru-RU" sz="1200" dirty="0">
                <a:solidFill>
                  <a:schemeClr val="tx1"/>
                </a:solidFill>
              </a:rPr>
              <a:t>методом – на </a:t>
            </a:r>
            <a:r>
              <a:rPr lang="ru-RU" sz="1200" dirty="0" err="1">
                <a:solidFill>
                  <a:schemeClr val="tx1"/>
                </a:solidFill>
              </a:rPr>
              <a:t>Гаваи</a:t>
            </a:r>
            <a:r>
              <a:rPr lang="ru-RU" sz="1200" dirty="0">
                <a:solidFill>
                  <a:schemeClr val="tx1"/>
                </a:solidFill>
              </a:rPr>
              <a:t>̆- </a:t>
            </a:r>
            <a:r>
              <a:rPr lang="ru-RU" sz="1200" dirty="0" err="1">
                <a:solidFill>
                  <a:schemeClr val="tx1"/>
                </a:solidFill>
              </a:rPr>
              <a:t>ских</a:t>
            </a:r>
            <a:r>
              <a:rPr lang="ru-RU" sz="1200" dirty="0">
                <a:solidFill>
                  <a:schemeClr val="tx1"/>
                </a:solidFill>
              </a:rPr>
              <a:t> островах; 2 – направление омоложения вулканизма </a:t>
            </a:r>
            <a:r>
              <a:rPr lang="ru-RU" sz="1200" dirty="0" err="1">
                <a:solidFill>
                  <a:schemeClr val="tx1"/>
                </a:solidFill>
              </a:rPr>
              <a:t>горячеи</a:t>
            </a:r>
            <a:r>
              <a:rPr lang="ru-RU" sz="1200" dirty="0">
                <a:solidFill>
                  <a:schemeClr val="tx1"/>
                </a:solidFill>
              </a:rPr>
              <a:t>̆ точки (возраст перегиба 47.5 млн лет назад): с севера на юг (</a:t>
            </a:r>
            <a:r>
              <a:rPr lang="ru-RU" sz="1200" dirty="0" err="1">
                <a:solidFill>
                  <a:schemeClr val="tx1"/>
                </a:solidFill>
              </a:rPr>
              <a:t>Императорскии</a:t>
            </a:r>
            <a:r>
              <a:rPr lang="ru-RU" sz="1200" dirty="0">
                <a:solidFill>
                  <a:schemeClr val="tx1"/>
                </a:solidFill>
              </a:rPr>
              <a:t>̆ хребет, 85–47.5 млн лет назад), с северо-запада на юго-восток (</a:t>
            </a:r>
            <a:r>
              <a:rPr lang="ru-RU" sz="1200" dirty="0" err="1">
                <a:solidFill>
                  <a:schemeClr val="tx1"/>
                </a:solidFill>
              </a:rPr>
              <a:t>Гавайскии</a:t>
            </a:r>
            <a:r>
              <a:rPr lang="ru-RU" sz="1200" dirty="0">
                <a:solidFill>
                  <a:schemeClr val="tx1"/>
                </a:solidFill>
              </a:rPr>
              <a:t>̆ хребет, 47.5–0 млн лет назад); 3 – направление движения </a:t>
            </a:r>
            <a:r>
              <a:rPr lang="ru-RU" sz="1200" dirty="0" err="1">
                <a:solidFill>
                  <a:schemeClr val="tx1"/>
                </a:solidFill>
              </a:rPr>
              <a:t>Тихоокеанскои</a:t>
            </a:r>
            <a:r>
              <a:rPr lang="ru-RU" sz="1200" dirty="0">
                <a:solidFill>
                  <a:schemeClr val="tx1"/>
                </a:solidFill>
              </a:rPr>
              <a:t>̆ плиты относительно горячих точек: с юга на север (85–47.5 млн лет назад), с юго-востока на северо-запад (47.5–0 млн лет назад)</a:t>
            </a:r>
          </a:p>
        </p:txBody>
      </p:sp>
      <p:sp>
        <p:nvSpPr>
          <p:cNvPr id="6" name="TextBox 5"/>
          <p:cNvSpPr txBox="1"/>
          <p:nvPr/>
        </p:nvSpPr>
        <p:spPr>
          <a:xfrm>
            <a:off x="4067944" y="-26321"/>
            <a:ext cx="5341947" cy="369332"/>
          </a:xfrm>
          <a:prstGeom prst="rect">
            <a:avLst/>
          </a:prstGeom>
          <a:noFill/>
        </p:spPr>
        <p:txBody>
          <a:bodyPr wrap="square" rtlCol="0">
            <a:spAutoFit/>
          </a:bodyPr>
          <a:lstStyle/>
          <a:p>
            <a:r>
              <a:rPr lang="ru-RU" b="1" dirty="0">
                <a:solidFill>
                  <a:schemeClr val="bg1"/>
                </a:solidFill>
              </a:rPr>
              <a:t>Изгиб </a:t>
            </a:r>
            <a:r>
              <a:rPr lang="ru-RU" b="1" dirty="0" err="1">
                <a:solidFill>
                  <a:schemeClr val="bg1"/>
                </a:solidFill>
              </a:rPr>
              <a:t>Гавайско</a:t>
            </a:r>
            <a:r>
              <a:rPr lang="ru-RU" b="1" dirty="0">
                <a:solidFill>
                  <a:schemeClr val="bg1"/>
                </a:solidFill>
              </a:rPr>
              <a:t>-Императорского хребта</a:t>
            </a:r>
          </a:p>
        </p:txBody>
      </p:sp>
      <p:pic>
        <p:nvPicPr>
          <p:cNvPr id="3" name="Рисунок 2">
            <a:extLst>
              <a:ext uri="{FF2B5EF4-FFF2-40B4-BE49-F238E27FC236}">
                <a16:creationId xmlns:a16="http://schemas.microsoft.com/office/drawing/2014/main" id="{8252809A-4C04-4E42-86DC-09B31EA39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6" y="404664"/>
            <a:ext cx="9144000" cy="4900921"/>
          </a:xfrm>
          <a:prstGeom prst="rect">
            <a:avLst/>
          </a:prstGeom>
        </p:spPr>
      </p:pic>
    </p:spTree>
    <p:extLst>
      <p:ext uri="{BB962C8B-B14F-4D97-AF65-F5344CB8AC3E}">
        <p14:creationId xmlns:p14="http://schemas.microsoft.com/office/powerpoint/2010/main" val="2117246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mipt.ru/upload/medialibrary/056/eng_inversio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14778" y="-113052"/>
            <a:ext cx="9144001" cy="5628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84910" y="481171"/>
            <a:ext cx="3579577" cy="5816977"/>
          </a:xfrm>
          <a:prstGeom prst="rect">
            <a:avLst/>
          </a:prstGeom>
          <a:noFill/>
        </p:spPr>
        <p:txBody>
          <a:bodyPr wrap="square" rtlCol="0">
            <a:spAutoFit/>
          </a:bodyPr>
          <a:lstStyle/>
          <a:p>
            <a:r>
              <a:rPr lang="ru-RU" sz="1400" b="1" dirty="0">
                <a:solidFill>
                  <a:schemeClr val="tx1"/>
                </a:solidFill>
              </a:rPr>
              <a:t>Схема поступления литосферного океанического вещества под континентальную кору Арктического региона на время 57 млн лет (до времени изгиба </a:t>
            </a:r>
            <a:r>
              <a:rPr lang="ru-RU" sz="1400" b="1" dirty="0" err="1">
                <a:solidFill>
                  <a:schemeClr val="tx1"/>
                </a:solidFill>
              </a:rPr>
              <a:t>Гавайско-Императорского</a:t>
            </a:r>
            <a:r>
              <a:rPr lang="ru-RU" sz="1400" b="1" dirty="0">
                <a:solidFill>
                  <a:schemeClr val="tx1"/>
                </a:solidFill>
              </a:rPr>
              <a:t> хребта 47.5 млн лет)</a:t>
            </a:r>
            <a:endParaRPr lang="en-US" sz="1400" b="1" dirty="0">
              <a:solidFill>
                <a:schemeClr val="tx1"/>
              </a:solidFill>
            </a:endParaRPr>
          </a:p>
          <a:p>
            <a:endParaRPr lang="en-US" sz="1400" b="1" dirty="0">
              <a:solidFill>
                <a:schemeClr val="tx1"/>
              </a:solidFill>
            </a:endParaRPr>
          </a:p>
          <a:p>
            <a:endParaRPr lang="ru-RU" sz="1400" b="1" dirty="0">
              <a:solidFill>
                <a:schemeClr val="tx1"/>
              </a:solidFill>
            </a:endParaRPr>
          </a:p>
          <a:p>
            <a:r>
              <a:rPr lang="ru-RU" sz="1300" dirty="0">
                <a:solidFill>
                  <a:schemeClr val="tx1"/>
                </a:solidFill>
              </a:rPr>
              <a:t>1 – </a:t>
            </a:r>
            <a:r>
              <a:rPr lang="ru-RU" sz="1300" dirty="0" err="1">
                <a:solidFill>
                  <a:schemeClr val="tx1"/>
                </a:solidFill>
              </a:rPr>
              <a:t>спрединг</a:t>
            </a:r>
            <a:r>
              <a:rPr lang="ru-RU" sz="1300" dirty="0">
                <a:solidFill>
                  <a:schemeClr val="tx1"/>
                </a:solidFill>
              </a:rPr>
              <a:t> на арктическом подводном хребте Гаккеля;</a:t>
            </a:r>
            <a:endParaRPr lang="en-US" sz="1300" dirty="0">
              <a:solidFill>
                <a:schemeClr val="tx1"/>
              </a:solidFill>
            </a:endParaRPr>
          </a:p>
          <a:p>
            <a:r>
              <a:rPr lang="ru-RU" sz="1300" dirty="0">
                <a:solidFill>
                  <a:schemeClr val="tx1"/>
                </a:solidFill>
              </a:rPr>
              <a:t>2 – система зон </a:t>
            </a:r>
            <a:r>
              <a:rPr lang="ru-RU" sz="1300" dirty="0" err="1">
                <a:solidFill>
                  <a:schemeClr val="tx1"/>
                </a:solidFill>
              </a:rPr>
              <a:t>субдукции</a:t>
            </a:r>
            <a:r>
              <a:rPr lang="ru-RU" sz="1300" dirty="0">
                <a:solidFill>
                  <a:schemeClr val="tx1"/>
                </a:solidFill>
              </a:rPr>
              <a:t>, </a:t>
            </a:r>
            <a:r>
              <a:rPr lang="ru-RU" sz="1300" dirty="0" err="1">
                <a:solidFill>
                  <a:schemeClr val="tx1"/>
                </a:solidFill>
              </a:rPr>
              <a:t>действующая</a:t>
            </a:r>
            <a:r>
              <a:rPr lang="ru-RU" sz="1300" dirty="0">
                <a:solidFill>
                  <a:schemeClr val="tx1"/>
                </a:solidFill>
              </a:rPr>
              <a:t> на это время;</a:t>
            </a:r>
            <a:endParaRPr lang="en-US" sz="1300" dirty="0">
              <a:solidFill>
                <a:schemeClr val="tx1"/>
              </a:solidFill>
            </a:endParaRPr>
          </a:p>
          <a:p>
            <a:r>
              <a:rPr lang="ru-RU" sz="1300" dirty="0">
                <a:solidFill>
                  <a:schemeClr val="tx1"/>
                </a:solidFill>
              </a:rPr>
              <a:t>3 – сдвиговые зоны;</a:t>
            </a:r>
            <a:endParaRPr lang="en-US" sz="1300" dirty="0">
              <a:solidFill>
                <a:schemeClr val="tx1"/>
              </a:solidFill>
            </a:endParaRPr>
          </a:p>
          <a:p>
            <a:r>
              <a:rPr lang="ru-RU" sz="1300" dirty="0">
                <a:solidFill>
                  <a:schemeClr val="tx1"/>
                </a:solidFill>
              </a:rPr>
              <a:t>4–5 – векторы </a:t>
            </a:r>
            <a:r>
              <a:rPr lang="ru-RU" sz="1300" dirty="0" err="1">
                <a:solidFill>
                  <a:schemeClr val="tx1"/>
                </a:solidFill>
              </a:rPr>
              <a:t>скоростеи</a:t>
            </a:r>
            <a:r>
              <a:rPr lang="ru-RU" sz="1300" dirty="0">
                <a:solidFill>
                  <a:schemeClr val="tx1"/>
                </a:solidFill>
              </a:rPr>
              <a:t>̆ движения:</a:t>
            </a:r>
            <a:endParaRPr lang="en-US" sz="1300" dirty="0">
              <a:solidFill>
                <a:schemeClr val="tx1"/>
              </a:solidFill>
            </a:endParaRPr>
          </a:p>
          <a:p>
            <a:r>
              <a:rPr lang="ru-RU" sz="1300" dirty="0">
                <a:solidFill>
                  <a:schemeClr val="tx1"/>
                </a:solidFill>
              </a:rPr>
              <a:t>4 – </a:t>
            </a:r>
            <a:r>
              <a:rPr lang="ru-RU" sz="1300" dirty="0" err="1">
                <a:solidFill>
                  <a:schemeClr val="tx1"/>
                </a:solidFill>
              </a:rPr>
              <a:t>океаническои</a:t>
            </a:r>
            <a:r>
              <a:rPr lang="ru-RU" sz="1300" dirty="0">
                <a:solidFill>
                  <a:schemeClr val="tx1"/>
                </a:solidFill>
              </a:rPr>
              <a:t>̆ плиты </a:t>
            </a:r>
            <a:r>
              <a:rPr lang="ru-RU" sz="1300" dirty="0" err="1">
                <a:solidFill>
                  <a:schemeClr val="tx1"/>
                </a:solidFill>
              </a:rPr>
              <a:t>Кула</a:t>
            </a:r>
            <a:r>
              <a:rPr lang="ru-RU" sz="1300" dirty="0">
                <a:solidFill>
                  <a:schemeClr val="tx1"/>
                </a:solidFill>
              </a:rPr>
              <a:t> (≈12 см/год),</a:t>
            </a:r>
            <a:endParaRPr lang="en-US" sz="1300" dirty="0">
              <a:solidFill>
                <a:schemeClr val="tx1"/>
              </a:solidFill>
            </a:endParaRPr>
          </a:p>
          <a:p>
            <a:r>
              <a:rPr lang="ru-RU" sz="1300" dirty="0">
                <a:solidFill>
                  <a:schemeClr val="tx1"/>
                </a:solidFill>
              </a:rPr>
              <a:t>5 –</a:t>
            </a:r>
            <a:r>
              <a:rPr lang="ru-RU" sz="1300" dirty="0" err="1">
                <a:solidFill>
                  <a:schemeClr val="tx1"/>
                </a:solidFill>
              </a:rPr>
              <a:t>Тихоокеаническои</a:t>
            </a:r>
            <a:r>
              <a:rPr lang="ru-RU" sz="1300" dirty="0">
                <a:solidFill>
                  <a:schemeClr val="tx1"/>
                </a:solidFill>
              </a:rPr>
              <a:t>̆ плиты (≈ 6.5 см/год);</a:t>
            </a:r>
            <a:endParaRPr lang="en-US" sz="1300" dirty="0">
              <a:solidFill>
                <a:schemeClr val="tx1"/>
              </a:solidFill>
            </a:endParaRPr>
          </a:p>
          <a:p>
            <a:r>
              <a:rPr lang="ru-RU" sz="1300" dirty="0">
                <a:solidFill>
                  <a:schemeClr val="tx1"/>
                </a:solidFill>
              </a:rPr>
              <a:t>6–7 – направление движения, в </a:t>
            </a:r>
            <a:r>
              <a:rPr lang="ru-RU" sz="1300" dirty="0" err="1">
                <a:solidFill>
                  <a:schemeClr val="tx1"/>
                </a:solidFill>
              </a:rPr>
              <a:t>соот</a:t>
            </a:r>
            <a:r>
              <a:rPr lang="ru-RU" sz="1300" dirty="0">
                <a:solidFill>
                  <a:schemeClr val="tx1"/>
                </a:solidFill>
              </a:rPr>
              <a:t>- </a:t>
            </a:r>
            <a:r>
              <a:rPr lang="ru-RU" sz="1300" dirty="0" err="1">
                <a:solidFill>
                  <a:schemeClr val="tx1"/>
                </a:solidFill>
              </a:rPr>
              <a:t>ветствии</a:t>
            </a:r>
            <a:r>
              <a:rPr lang="ru-RU" sz="1300" dirty="0">
                <a:solidFill>
                  <a:schemeClr val="tx1"/>
                </a:solidFill>
              </a:rPr>
              <a:t> с </a:t>
            </a:r>
            <a:r>
              <a:rPr lang="ru-RU" sz="1300" dirty="0" err="1">
                <a:solidFill>
                  <a:schemeClr val="tx1"/>
                </a:solidFill>
              </a:rPr>
              <a:t>воздействием</a:t>
            </a:r>
            <a:r>
              <a:rPr lang="ru-RU" sz="1300" dirty="0">
                <a:solidFill>
                  <a:schemeClr val="tx1"/>
                </a:solidFill>
              </a:rPr>
              <a:t> </a:t>
            </a:r>
            <a:r>
              <a:rPr lang="ru-RU" sz="1300" dirty="0" err="1">
                <a:solidFill>
                  <a:schemeClr val="tx1"/>
                </a:solidFill>
              </a:rPr>
              <a:t>верхнемантийнои</a:t>
            </a:r>
            <a:r>
              <a:rPr lang="ru-RU" sz="1300" dirty="0">
                <a:solidFill>
                  <a:schemeClr val="tx1"/>
                </a:solidFill>
              </a:rPr>
              <a:t>̆ </a:t>
            </a:r>
            <a:r>
              <a:rPr lang="ru-RU" sz="1300" dirty="0" err="1">
                <a:solidFill>
                  <a:schemeClr val="tx1"/>
                </a:solidFill>
              </a:rPr>
              <a:t>конвективнои</a:t>
            </a:r>
            <a:r>
              <a:rPr lang="ru-RU" sz="1300" dirty="0">
                <a:solidFill>
                  <a:schemeClr val="tx1"/>
                </a:solidFill>
              </a:rPr>
              <a:t>̆ </a:t>
            </a:r>
            <a:r>
              <a:rPr lang="ru-RU" sz="1300" dirty="0" err="1">
                <a:solidFill>
                  <a:schemeClr val="tx1"/>
                </a:solidFill>
              </a:rPr>
              <a:t>ячейки</a:t>
            </a:r>
            <a:r>
              <a:rPr lang="ru-RU" sz="1300" dirty="0">
                <a:solidFill>
                  <a:schemeClr val="tx1"/>
                </a:solidFill>
              </a:rPr>
              <a:t>, навстречу </a:t>
            </a:r>
            <a:r>
              <a:rPr lang="ru-RU" sz="1300" dirty="0" err="1">
                <a:solidFill>
                  <a:schemeClr val="tx1"/>
                </a:solidFill>
              </a:rPr>
              <a:t>Тихоокеанскои</a:t>
            </a:r>
            <a:r>
              <a:rPr lang="ru-RU" sz="1300" dirty="0">
                <a:solidFill>
                  <a:schemeClr val="tx1"/>
                </a:solidFill>
              </a:rPr>
              <a:t>̆ зоне </a:t>
            </a:r>
            <a:r>
              <a:rPr lang="ru-RU" sz="1300" dirty="0" err="1">
                <a:solidFill>
                  <a:schemeClr val="tx1"/>
                </a:solidFill>
              </a:rPr>
              <a:t>суб</a:t>
            </a:r>
            <a:r>
              <a:rPr lang="ru-RU" sz="1300" dirty="0">
                <a:solidFill>
                  <a:schemeClr val="tx1"/>
                </a:solidFill>
              </a:rPr>
              <a:t>- </a:t>
            </a:r>
            <a:r>
              <a:rPr lang="ru-RU" sz="1300" dirty="0" err="1">
                <a:solidFill>
                  <a:schemeClr val="tx1"/>
                </a:solidFill>
              </a:rPr>
              <a:t>дукции</a:t>
            </a:r>
            <a:r>
              <a:rPr lang="ru-RU" sz="1300" dirty="0">
                <a:solidFill>
                  <a:schemeClr val="tx1"/>
                </a:solidFill>
              </a:rPr>
              <a:t>:</a:t>
            </a:r>
            <a:endParaRPr lang="en-US" sz="1300" dirty="0">
              <a:solidFill>
                <a:schemeClr val="tx1"/>
              </a:solidFill>
            </a:endParaRPr>
          </a:p>
          <a:p>
            <a:r>
              <a:rPr lang="ru-RU" sz="1300" dirty="0">
                <a:solidFill>
                  <a:schemeClr val="tx1"/>
                </a:solidFill>
              </a:rPr>
              <a:t>6 – </a:t>
            </a:r>
            <a:r>
              <a:rPr lang="ru-RU" sz="1300" dirty="0" err="1">
                <a:solidFill>
                  <a:schemeClr val="tx1"/>
                </a:solidFill>
              </a:rPr>
              <a:t>арктическои</a:t>
            </a:r>
            <a:r>
              <a:rPr lang="ru-RU" sz="1300" dirty="0">
                <a:solidFill>
                  <a:schemeClr val="tx1"/>
                </a:solidFill>
              </a:rPr>
              <a:t>̆ </a:t>
            </a:r>
            <a:r>
              <a:rPr lang="ru-RU" sz="1300" dirty="0" err="1">
                <a:solidFill>
                  <a:schemeClr val="tx1"/>
                </a:solidFill>
              </a:rPr>
              <a:t>Амеразийскои</a:t>
            </a:r>
            <a:r>
              <a:rPr lang="ru-RU" sz="1300" dirty="0">
                <a:solidFill>
                  <a:schemeClr val="tx1"/>
                </a:solidFill>
              </a:rPr>
              <a:t>̆ </a:t>
            </a:r>
            <a:r>
              <a:rPr lang="ru-RU" sz="1300" dirty="0" err="1">
                <a:solidFill>
                  <a:schemeClr val="tx1"/>
                </a:solidFill>
              </a:rPr>
              <a:t>микроплиты</a:t>
            </a:r>
            <a:r>
              <a:rPr lang="ru-RU" sz="1300" dirty="0">
                <a:solidFill>
                  <a:schemeClr val="tx1"/>
                </a:solidFill>
              </a:rPr>
              <a:t>,</a:t>
            </a:r>
            <a:endParaRPr lang="en-US" sz="1300" dirty="0">
              <a:solidFill>
                <a:schemeClr val="tx1"/>
              </a:solidFill>
            </a:endParaRPr>
          </a:p>
          <a:p>
            <a:r>
              <a:rPr lang="ru-RU" sz="1300" dirty="0">
                <a:solidFill>
                  <a:schemeClr val="tx1"/>
                </a:solidFill>
              </a:rPr>
              <a:t>7 –</a:t>
            </a:r>
            <a:r>
              <a:rPr lang="ru-RU" sz="1300" dirty="0" err="1">
                <a:solidFill>
                  <a:schemeClr val="tx1"/>
                </a:solidFill>
              </a:rPr>
              <a:t>Евразийскои</a:t>
            </a:r>
            <a:r>
              <a:rPr lang="ru-RU" sz="1300" dirty="0">
                <a:solidFill>
                  <a:schemeClr val="tx1"/>
                </a:solidFill>
              </a:rPr>
              <a:t>̆ плиты;</a:t>
            </a:r>
            <a:endParaRPr lang="en-US" sz="1300" dirty="0">
              <a:solidFill>
                <a:schemeClr val="tx1"/>
              </a:solidFill>
            </a:endParaRPr>
          </a:p>
          <a:p>
            <a:r>
              <a:rPr lang="ru-RU" sz="1300" dirty="0">
                <a:solidFill>
                  <a:schemeClr val="tx1"/>
                </a:solidFill>
              </a:rPr>
              <a:t>8–9 – </a:t>
            </a:r>
            <a:r>
              <a:rPr lang="ru-RU" sz="1300" dirty="0" err="1">
                <a:solidFill>
                  <a:schemeClr val="tx1"/>
                </a:solidFill>
              </a:rPr>
              <a:t>горизонтальныи</a:t>
            </a:r>
            <a:r>
              <a:rPr lang="ru-RU" sz="1300" dirty="0">
                <a:solidFill>
                  <a:schemeClr val="tx1"/>
                </a:solidFill>
              </a:rPr>
              <a:t>̆ размер </a:t>
            </a:r>
            <a:r>
              <a:rPr lang="ru-RU" sz="1300" dirty="0" err="1">
                <a:solidFill>
                  <a:schemeClr val="tx1"/>
                </a:solidFill>
              </a:rPr>
              <a:t>подлитосфернои</a:t>
            </a:r>
            <a:r>
              <a:rPr lang="ru-RU" sz="1300" dirty="0">
                <a:solidFill>
                  <a:schemeClr val="tx1"/>
                </a:solidFill>
              </a:rPr>
              <a:t>̆ </a:t>
            </a:r>
            <a:r>
              <a:rPr lang="ru-RU" sz="1300" dirty="0" err="1">
                <a:solidFill>
                  <a:schemeClr val="tx1"/>
                </a:solidFill>
              </a:rPr>
              <a:t>верхнемантийнои</a:t>
            </a:r>
            <a:r>
              <a:rPr lang="ru-RU" sz="1300" dirty="0">
                <a:solidFill>
                  <a:schemeClr val="tx1"/>
                </a:solidFill>
              </a:rPr>
              <a:t>̆ </a:t>
            </a:r>
            <a:r>
              <a:rPr lang="ru-RU" sz="1300" dirty="0" err="1">
                <a:solidFill>
                  <a:schemeClr val="tx1"/>
                </a:solidFill>
              </a:rPr>
              <a:t>ячейки</a:t>
            </a:r>
            <a:r>
              <a:rPr lang="ru-RU" sz="1300" dirty="0">
                <a:solidFill>
                  <a:schemeClr val="tx1"/>
                </a:solidFill>
              </a:rPr>
              <a:t>, </a:t>
            </a:r>
            <a:r>
              <a:rPr lang="ru-RU" sz="1300" dirty="0" err="1">
                <a:solidFill>
                  <a:schemeClr val="tx1"/>
                </a:solidFill>
              </a:rPr>
              <a:t>образованнои</a:t>
            </a:r>
            <a:r>
              <a:rPr lang="ru-RU" sz="1300" dirty="0">
                <a:solidFill>
                  <a:schemeClr val="tx1"/>
                </a:solidFill>
              </a:rPr>
              <a:t>̆ в результате </a:t>
            </a:r>
            <a:r>
              <a:rPr lang="ru-RU" sz="1300" dirty="0" err="1">
                <a:solidFill>
                  <a:schemeClr val="tx1"/>
                </a:solidFill>
              </a:rPr>
              <a:t>субдукции</a:t>
            </a:r>
            <a:r>
              <a:rPr lang="ru-RU" sz="1300" dirty="0">
                <a:solidFill>
                  <a:schemeClr val="tx1"/>
                </a:solidFill>
              </a:rPr>
              <a:t> </a:t>
            </a:r>
            <a:r>
              <a:rPr lang="ru-RU" sz="1300" dirty="0" err="1">
                <a:solidFill>
                  <a:schemeClr val="tx1"/>
                </a:solidFill>
              </a:rPr>
              <a:t>океанскои</a:t>
            </a:r>
            <a:r>
              <a:rPr lang="ru-RU" sz="1300" dirty="0">
                <a:solidFill>
                  <a:schemeClr val="tx1"/>
                </a:solidFill>
              </a:rPr>
              <a:t>̆ литосферы в глубоководных желобах:</a:t>
            </a:r>
            <a:endParaRPr lang="en-US" sz="1300" dirty="0">
              <a:solidFill>
                <a:schemeClr val="tx1"/>
              </a:solidFill>
            </a:endParaRPr>
          </a:p>
          <a:p>
            <a:r>
              <a:rPr lang="ru-RU" sz="1300" dirty="0">
                <a:solidFill>
                  <a:schemeClr val="tx1"/>
                </a:solidFill>
              </a:rPr>
              <a:t>8 – плиты </a:t>
            </a:r>
            <a:r>
              <a:rPr lang="ru-RU" sz="1300" dirty="0" err="1">
                <a:solidFill>
                  <a:schemeClr val="tx1"/>
                </a:solidFill>
              </a:rPr>
              <a:t>Кула</a:t>
            </a:r>
            <a:r>
              <a:rPr lang="ru-RU" sz="1300" dirty="0">
                <a:solidFill>
                  <a:schemeClr val="tx1"/>
                </a:solidFill>
              </a:rPr>
              <a:t>, 9 –</a:t>
            </a:r>
            <a:r>
              <a:rPr lang="ru-RU" sz="1300" dirty="0" err="1">
                <a:solidFill>
                  <a:schemeClr val="tx1"/>
                </a:solidFill>
              </a:rPr>
              <a:t>Тихоокеанскои</a:t>
            </a:r>
            <a:r>
              <a:rPr lang="ru-RU" sz="1300" dirty="0">
                <a:solidFill>
                  <a:schemeClr val="tx1"/>
                </a:solidFill>
              </a:rPr>
              <a:t>̆ плиты</a:t>
            </a:r>
          </a:p>
        </p:txBody>
      </p:sp>
      <p:sp>
        <p:nvSpPr>
          <p:cNvPr id="6" name="TextBox 5"/>
          <p:cNvSpPr txBox="1"/>
          <p:nvPr/>
        </p:nvSpPr>
        <p:spPr>
          <a:xfrm>
            <a:off x="4986694" y="-16284"/>
            <a:ext cx="3973414" cy="369332"/>
          </a:xfrm>
          <a:prstGeom prst="rect">
            <a:avLst/>
          </a:prstGeom>
          <a:noFill/>
        </p:spPr>
        <p:txBody>
          <a:bodyPr wrap="square" rtlCol="0">
            <a:spAutoFit/>
          </a:bodyPr>
          <a:lstStyle/>
          <a:p>
            <a:r>
              <a:rPr lang="ru-RU" b="1" dirty="0" err="1">
                <a:solidFill>
                  <a:schemeClr val="bg1"/>
                </a:solidFill>
              </a:rPr>
              <a:t>Субдукция</a:t>
            </a:r>
            <a:r>
              <a:rPr lang="ru-RU" b="1" dirty="0">
                <a:solidFill>
                  <a:schemeClr val="bg1"/>
                </a:solidFill>
              </a:rPr>
              <a:t> </a:t>
            </a:r>
            <a:r>
              <a:rPr lang="ru-RU" b="1" dirty="0" err="1">
                <a:solidFill>
                  <a:schemeClr val="bg1"/>
                </a:solidFill>
              </a:rPr>
              <a:t>Пацифики</a:t>
            </a:r>
            <a:r>
              <a:rPr lang="ru-RU" b="1" dirty="0">
                <a:solidFill>
                  <a:schemeClr val="bg1"/>
                </a:solidFill>
              </a:rPr>
              <a:t> (57 млн лет)</a:t>
            </a:r>
          </a:p>
        </p:txBody>
      </p:sp>
      <p:pic>
        <p:nvPicPr>
          <p:cNvPr id="5" name="Рисунок 4">
            <a:extLst>
              <a:ext uri="{FF2B5EF4-FFF2-40B4-BE49-F238E27FC236}">
                <a16:creationId xmlns:a16="http://schemas.microsoft.com/office/drawing/2014/main" id="{DA32F726-37D8-9348-BDFB-F2CFD9528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6" y="449815"/>
            <a:ext cx="5349052" cy="6371553"/>
          </a:xfrm>
          <a:prstGeom prst="rect">
            <a:avLst/>
          </a:prstGeom>
        </p:spPr>
      </p:pic>
    </p:spTree>
    <p:extLst>
      <p:ext uri="{BB962C8B-B14F-4D97-AF65-F5344CB8AC3E}">
        <p14:creationId xmlns:p14="http://schemas.microsoft.com/office/powerpoint/2010/main" val="4108186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mipt.ru/upload/medialibrary/056/eng_inversio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14778" y="-113052"/>
            <a:ext cx="9144001" cy="5628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84910" y="481171"/>
            <a:ext cx="3579577" cy="5693866"/>
          </a:xfrm>
          <a:prstGeom prst="rect">
            <a:avLst/>
          </a:prstGeom>
          <a:noFill/>
        </p:spPr>
        <p:txBody>
          <a:bodyPr wrap="square" rtlCol="0">
            <a:spAutoFit/>
          </a:bodyPr>
          <a:lstStyle/>
          <a:p>
            <a:r>
              <a:rPr lang="ru-RU" sz="1400" b="1" dirty="0">
                <a:solidFill>
                  <a:schemeClr val="tx1"/>
                </a:solidFill>
              </a:rPr>
              <a:t>Схема поступления литосферного океанического вещества под континентальную кору Арктического региона 44 млн лет назад (после времени изгиба </a:t>
            </a:r>
            <a:r>
              <a:rPr lang="ru-RU" sz="1400" b="1" dirty="0" err="1">
                <a:solidFill>
                  <a:schemeClr val="tx1"/>
                </a:solidFill>
              </a:rPr>
              <a:t>Гавайско-Императорского</a:t>
            </a:r>
            <a:r>
              <a:rPr lang="ru-RU" sz="1400" b="1" dirty="0">
                <a:solidFill>
                  <a:schemeClr val="tx1"/>
                </a:solidFill>
              </a:rPr>
              <a:t> хребта 47.5 млн лет назад) в соответствии с векторами движения океанических плит</a:t>
            </a:r>
          </a:p>
          <a:p>
            <a:endParaRPr lang="ru-RU" sz="1400" b="1" dirty="0">
              <a:solidFill>
                <a:schemeClr val="tx1"/>
              </a:solidFill>
            </a:endParaRPr>
          </a:p>
          <a:p>
            <a:r>
              <a:rPr lang="ru-RU" sz="1400" dirty="0">
                <a:solidFill>
                  <a:schemeClr val="tx1"/>
                </a:solidFill>
              </a:rPr>
              <a:t>1 – </a:t>
            </a:r>
            <a:r>
              <a:rPr lang="ru-RU" sz="1400" dirty="0" err="1">
                <a:solidFill>
                  <a:schemeClr val="tx1"/>
                </a:solidFill>
              </a:rPr>
              <a:t>спрединг</a:t>
            </a:r>
            <a:r>
              <a:rPr lang="ru-RU" sz="1400" dirty="0">
                <a:solidFill>
                  <a:schemeClr val="tx1"/>
                </a:solidFill>
              </a:rPr>
              <a:t> на арктическом подводном хребте Гаккеля;</a:t>
            </a:r>
          </a:p>
          <a:p>
            <a:r>
              <a:rPr lang="ru-RU" sz="1400" dirty="0">
                <a:solidFill>
                  <a:schemeClr val="tx1"/>
                </a:solidFill>
              </a:rPr>
              <a:t>2 – </a:t>
            </a:r>
            <a:r>
              <a:rPr lang="ru-RU" sz="1400" dirty="0" err="1">
                <a:solidFill>
                  <a:schemeClr val="tx1"/>
                </a:solidFill>
              </a:rPr>
              <a:t>действующая</a:t>
            </a:r>
            <a:r>
              <a:rPr lang="ru-RU" sz="1400" dirty="0">
                <a:solidFill>
                  <a:schemeClr val="tx1"/>
                </a:solidFill>
              </a:rPr>
              <a:t> система зон </a:t>
            </a:r>
            <a:r>
              <a:rPr lang="ru-RU" sz="1400" dirty="0" err="1">
                <a:solidFill>
                  <a:schemeClr val="tx1"/>
                </a:solidFill>
              </a:rPr>
              <a:t>субдукции</a:t>
            </a:r>
            <a:r>
              <a:rPr lang="ru-RU" sz="1400" dirty="0">
                <a:solidFill>
                  <a:schemeClr val="tx1"/>
                </a:solidFill>
              </a:rPr>
              <a:t>;</a:t>
            </a:r>
          </a:p>
          <a:p>
            <a:r>
              <a:rPr lang="ru-RU" sz="1400" dirty="0">
                <a:solidFill>
                  <a:schemeClr val="tx1"/>
                </a:solidFill>
              </a:rPr>
              <a:t>3 – сдвиговые зоны;</a:t>
            </a:r>
          </a:p>
          <a:p>
            <a:r>
              <a:rPr lang="ru-RU" sz="1400" dirty="0">
                <a:solidFill>
                  <a:schemeClr val="tx1"/>
                </a:solidFill>
              </a:rPr>
              <a:t>4 – векторы </a:t>
            </a:r>
            <a:r>
              <a:rPr lang="ru-RU" sz="1400" dirty="0" err="1">
                <a:solidFill>
                  <a:schemeClr val="tx1"/>
                </a:solidFill>
              </a:rPr>
              <a:t>скоростеи</a:t>
            </a:r>
            <a:r>
              <a:rPr lang="ru-RU" sz="1400" dirty="0">
                <a:solidFill>
                  <a:schemeClr val="tx1"/>
                </a:solidFill>
              </a:rPr>
              <a:t>̆ </a:t>
            </a:r>
            <a:r>
              <a:rPr lang="ru-RU" sz="1400" dirty="0" err="1">
                <a:solidFill>
                  <a:schemeClr val="tx1"/>
                </a:solidFill>
              </a:rPr>
              <a:t>движе</a:t>
            </a:r>
            <a:r>
              <a:rPr lang="ru-RU" sz="1400" dirty="0">
                <a:solidFill>
                  <a:schemeClr val="tx1"/>
                </a:solidFill>
              </a:rPr>
              <a:t>- </a:t>
            </a:r>
            <a:r>
              <a:rPr lang="ru-RU" sz="1400" dirty="0" err="1">
                <a:solidFill>
                  <a:schemeClr val="tx1"/>
                </a:solidFill>
              </a:rPr>
              <a:t>ния</a:t>
            </a:r>
            <a:r>
              <a:rPr lang="ru-RU" sz="1400" dirty="0">
                <a:solidFill>
                  <a:schemeClr val="tx1"/>
                </a:solidFill>
              </a:rPr>
              <a:t> </a:t>
            </a:r>
            <a:r>
              <a:rPr lang="ru-RU" sz="1400" dirty="0" err="1">
                <a:solidFill>
                  <a:schemeClr val="tx1"/>
                </a:solidFill>
              </a:rPr>
              <a:t>Тихоокеаническои</a:t>
            </a:r>
            <a:r>
              <a:rPr lang="ru-RU" sz="1400" dirty="0">
                <a:solidFill>
                  <a:schemeClr val="tx1"/>
                </a:solidFill>
              </a:rPr>
              <a:t>̆ плиты (≈5 см/год);</a:t>
            </a:r>
          </a:p>
          <a:p>
            <a:r>
              <a:rPr lang="ru-RU" sz="1400" dirty="0">
                <a:solidFill>
                  <a:schemeClr val="tx1"/>
                </a:solidFill>
              </a:rPr>
              <a:t>5 – направление движения </a:t>
            </a:r>
            <a:r>
              <a:rPr lang="ru-RU" sz="1400" dirty="0" err="1">
                <a:solidFill>
                  <a:schemeClr val="tx1"/>
                </a:solidFill>
              </a:rPr>
              <a:t>Евразийскои</a:t>
            </a:r>
            <a:r>
              <a:rPr lang="ru-RU" sz="1400" dirty="0">
                <a:solidFill>
                  <a:schemeClr val="tx1"/>
                </a:solidFill>
              </a:rPr>
              <a:t>̆ плиты навстречу </a:t>
            </a:r>
            <a:r>
              <a:rPr lang="ru-RU" sz="1400" dirty="0" err="1">
                <a:solidFill>
                  <a:schemeClr val="tx1"/>
                </a:solidFill>
              </a:rPr>
              <a:t>Тихоокеанскои</a:t>
            </a:r>
            <a:r>
              <a:rPr lang="ru-RU" sz="1400" dirty="0">
                <a:solidFill>
                  <a:schemeClr val="tx1"/>
                </a:solidFill>
              </a:rPr>
              <a:t>̆ зоне </a:t>
            </a:r>
            <a:r>
              <a:rPr lang="ru-RU" sz="1400" dirty="0" err="1">
                <a:solidFill>
                  <a:schemeClr val="tx1"/>
                </a:solidFill>
              </a:rPr>
              <a:t>субдукции</a:t>
            </a:r>
            <a:r>
              <a:rPr lang="ru-RU" sz="1400" dirty="0">
                <a:solidFill>
                  <a:schemeClr val="tx1"/>
                </a:solidFill>
              </a:rPr>
              <a:t> в соответствии с </a:t>
            </a:r>
            <a:r>
              <a:rPr lang="ru-RU" sz="1400" dirty="0" err="1">
                <a:solidFill>
                  <a:schemeClr val="tx1"/>
                </a:solidFill>
              </a:rPr>
              <a:t>воздействием</a:t>
            </a:r>
            <a:r>
              <a:rPr lang="ru-RU" sz="1400" dirty="0">
                <a:solidFill>
                  <a:schemeClr val="tx1"/>
                </a:solidFill>
              </a:rPr>
              <a:t> </a:t>
            </a:r>
            <a:r>
              <a:rPr lang="ru-RU" sz="1400" dirty="0" err="1">
                <a:solidFill>
                  <a:schemeClr val="tx1"/>
                </a:solidFill>
              </a:rPr>
              <a:t>верхнемантийнои</a:t>
            </a:r>
            <a:r>
              <a:rPr lang="ru-RU" sz="1400" dirty="0">
                <a:solidFill>
                  <a:schemeClr val="tx1"/>
                </a:solidFill>
              </a:rPr>
              <a:t>̆ </a:t>
            </a:r>
            <a:r>
              <a:rPr lang="ru-RU" sz="1400" dirty="0" err="1">
                <a:solidFill>
                  <a:schemeClr val="tx1"/>
                </a:solidFill>
              </a:rPr>
              <a:t>конвективнои</a:t>
            </a:r>
            <a:r>
              <a:rPr lang="ru-RU" sz="1400" dirty="0">
                <a:solidFill>
                  <a:schemeClr val="tx1"/>
                </a:solidFill>
              </a:rPr>
              <a:t>̆ </a:t>
            </a:r>
            <a:r>
              <a:rPr lang="ru-RU" sz="1400" dirty="0" err="1">
                <a:solidFill>
                  <a:schemeClr val="tx1"/>
                </a:solidFill>
              </a:rPr>
              <a:t>ячейки</a:t>
            </a:r>
            <a:r>
              <a:rPr lang="en-US" sz="1400" dirty="0">
                <a:solidFill>
                  <a:schemeClr val="tx1"/>
                </a:solidFill>
              </a:rPr>
              <a:t>;</a:t>
            </a:r>
          </a:p>
          <a:p>
            <a:r>
              <a:rPr lang="ru-RU" sz="1400" dirty="0">
                <a:solidFill>
                  <a:schemeClr val="tx1"/>
                </a:solidFill>
              </a:rPr>
              <a:t>6 – </a:t>
            </a:r>
            <a:r>
              <a:rPr lang="ru-RU" sz="1400" dirty="0" err="1">
                <a:solidFill>
                  <a:schemeClr val="tx1"/>
                </a:solidFill>
              </a:rPr>
              <a:t>горизонтальныи</a:t>
            </a:r>
            <a:r>
              <a:rPr lang="ru-RU" sz="1400" dirty="0">
                <a:solidFill>
                  <a:schemeClr val="tx1"/>
                </a:solidFill>
              </a:rPr>
              <a:t>̆ размер </a:t>
            </a:r>
            <a:r>
              <a:rPr lang="ru-RU" sz="1400" dirty="0" err="1">
                <a:solidFill>
                  <a:schemeClr val="tx1"/>
                </a:solidFill>
              </a:rPr>
              <a:t>подлитос</a:t>
            </a:r>
            <a:r>
              <a:rPr lang="ru-RU" sz="1400" dirty="0">
                <a:solidFill>
                  <a:schemeClr val="tx1"/>
                </a:solidFill>
              </a:rPr>
              <a:t>- </a:t>
            </a:r>
            <a:r>
              <a:rPr lang="ru-RU" sz="1400" dirty="0" err="1">
                <a:solidFill>
                  <a:schemeClr val="tx1"/>
                </a:solidFill>
              </a:rPr>
              <a:t>фернои</a:t>
            </a:r>
            <a:r>
              <a:rPr lang="ru-RU" sz="1400" dirty="0">
                <a:solidFill>
                  <a:schemeClr val="tx1"/>
                </a:solidFill>
              </a:rPr>
              <a:t>̆ </a:t>
            </a:r>
            <a:r>
              <a:rPr lang="ru-RU" sz="1400" dirty="0" err="1">
                <a:solidFill>
                  <a:schemeClr val="tx1"/>
                </a:solidFill>
              </a:rPr>
              <a:t>верхнемантийнои</a:t>
            </a:r>
            <a:r>
              <a:rPr lang="ru-RU" sz="1400" dirty="0">
                <a:solidFill>
                  <a:schemeClr val="tx1"/>
                </a:solidFill>
              </a:rPr>
              <a:t>̆ </a:t>
            </a:r>
            <a:r>
              <a:rPr lang="ru-RU" sz="1400" dirty="0" err="1">
                <a:solidFill>
                  <a:schemeClr val="tx1"/>
                </a:solidFill>
              </a:rPr>
              <a:t>ячейки</a:t>
            </a:r>
            <a:r>
              <a:rPr lang="ru-RU" sz="1400" dirty="0">
                <a:solidFill>
                  <a:schemeClr val="tx1"/>
                </a:solidFill>
              </a:rPr>
              <a:t>, </a:t>
            </a:r>
            <a:r>
              <a:rPr lang="ru-RU" sz="1400" dirty="0" err="1">
                <a:solidFill>
                  <a:schemeClr val="tx1"/>
                </a:solidFill>
              </a:rPr>
              <a:t>образованнои</a:t>
            </a:r>
            <a:r>
              <a:rPr lang="ru-RU" sz="1400" dirty="0">
                <a:solidFill>
                  <a:schemeClr val="tx1"/>
                </a:solidFill>
              </a:rPr>
              <a:t>̆ в результате </a:t>
            </a:r>
            <a:r>
              <a:rPr lang="ru-RU" sz="1400" dirty="0" err="1">
                <a:solidFill>
                  <a:schemeClr val="tx1"/>
                </a:solidFill>
              </a:rPr>
              <a:t>субдукции</a:t>
            </a:r>
            <a:r>
              <a:rPr lang="ru-RU" sz="1400" dirty="0">
                <a:solidFill>
                  <a:schemeClr val="tx1"/>
                </a:solidFill>
              </a:rPr>
              <a:t> </a:t>
            </a:r>
            <a:r>
              <a:rPr lang="ru-RU" sz="1400" dirty="0" err="1">
                <a:solidFill>
                  <a:schemeClr val="tx1"/>
                </a:solidFill>
              </a:rPr>
              <a:t>океанскои</a:t>
            </a:r>
            <a:r>
              <a:rPr lang="ru-RU" sz="1400" dirty="0">
                <a:solidFill>
                  <a:schemeClr val="tx1"/>
                </a:solidFill>
              </a:rPr>
              <a:t>̆ литосферы </a:t>
            </a:r>
            <a:r>
              <a:rPr lang="ru-RU" sz="1400" dirty="0" err="1">
                <a:solidFill>
                  <a:schemeClr val="tx1"/>
                </a:solidFill>
              </a:rPr>
              <a:t>Тихоокеанскои</a:t>
            </a:r>
            <a:r>
              <a:rPr lang="ru-RU" sz="1400" dirty="0">
                <a:solidFill>
                  <a:schemeClr val="tx1"/>
                </a:solidFill>
              </a:rPr>
              <a:t>̆ плиты в глубоководных желобах</a:t>
            </a:r>
            <a:endParaRPr lang="ru-RU" sz="1100" dirty="0">
              <a:solidFill>
                <a:schemeClr val="tx1"/>
              </a:solidFill>
            </a:endParaRPr>
          </a:p>
        </p:txBody>
      </p:sp>
      <p:sp>
        <p:nvSpPr>
          <p:cNvPr id="6" name="TextBox 5"/>
          <p:cNvSpPr txBox="1"/>
          <p:nvPr/>
        </p:nvSpPr>
        <p:spPr>
          <a:xfrm>
            <a:off x="5004049" y="-16284"/>
            <a:ext cx="4154730" cy="369332"/>
          </a:xfrm>
          <a:prstGeom prst="rect">
            <a:avLst/>
          </a:prstGeom>
          <a:noFill/>
        </p:spPr>
        <p:txBody>
          <a:bodyPr wrap="square" rtlCol="0">
            <a:spAutoFit/>
          </a:bodyPr>
          <a:lstStyle/>
          <a:p>
            <a:r>
              <a:rPr lang="ru-RU" b="1" dirty="0" err="1">
                <a:solidFill>
                  <a:schemeClr val="bg1"/>
                </a:solidFill>
              </a:rPr>
              <a:t>Субдукция</a:t>
            </a:r>
            <a:r>
              <a:rPr lang="ru-RU" b="1" dirty="0">
                <a:solidFill>
                  <a:schemeClr val="bg1"/>
                </a:solidFill>
              </a:rPr>
              <a:t> </a:t>
            </a:r>
            <a:r>
              <a:rPr lang="ru-RU" b="1" dirty="0" err="1">
                <a:solidFill>
                  <a:schemeClr val="bg1"/>
                </a:solidFill>
              </a:rPr>
              <a:t>Пацифики</a:t>
            </a:r>
            <a:r>
              <a:rPr lang="ru-RU" b="1" dirty="0">
                <a:solidFill>
                  <a:schemeClr val="bg1"/>
                </a:solidFill>
              </a:rPr>
              <a:t> (44 млн лет)</a:t>
            </a:r>
          </a:p>
        </p:txBody>
      </p:sp>
      <p:pic>
        <p:nvPicPr>
          <p:cNvPr id="3" name="Рисунок 2">
            <a:extLst>
              <a:ext uri="{FF2B5EF4-FFF2-40B4-BE49-F238E27FC236}">
                <a16:creationId xmlns:a16="http://schemas.microsoft.com/office/drawing/2014/main" id="{E1DBCE85-077D-8C47-ABC8-2B152D8B2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672"/>
            <a:ext cx="5384910" cy="6122674"/>
          </a:xfrm>
          <a:prstGeom prst="rect">
            <a:avLst/>
          </a:prstGeom>
        </p:spPr>
      </p:pic>
    </p:spTree>
    <p:extLst>
      <p:ext uri="{BB962C8B-B14F-4D97-AF65-F5344CB8AC3E}">
        <p14:creationId xmlns:p14="http://schemas.microsoft.com/office/powerpoint/2010/main" val="2748937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962025" y="5246688"/>
            <a:ext cx="30099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Arial"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9pPr>
          </a:lstStyle>
          <a:p>
            <a:pPr eaLnBrk="1" hangingPunct="1">
              <a:spcBef>
                <a:spcPct val="0"/>
              </a:spcBef>
              <a:buClrTx/>
              <a:buFontTx/>
              <a:buNone/>
            </a:pPr>
            <a:r>
              <a:rPr lang="ru-RU" altLang="ru-RU" sz="2400" b="1">
                <a:latin typeface="Tahoma" pitchFamily="34" charset="0"/>
              </a:rPr>
              <a:t>Apel et al., 2006</a:t>
            </a:r>
          </a:p>
        </p:txBody>
      </p:sp>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23" y="1556792"/>
            <a:ext cx="3256387" cy="31013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0" name="Text Box 3"/>
          <p:cNvSpPr txBox="1">
            <a:spLocks noChangeArrowheads="1"/>
          </p:cNvSpPr>
          <p:nvPr/>
        </p:nvSpPr>
        <p:spPr bwMode="auto">
          <a:xfrm>
            <a:off x="0" y="723354"/>
            <a:ext cx="914400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Arial"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9pPr>
          </a:lstStyle>
          <a:p>
            <a:pPr algn="ctr" eaLnBrk="1" hangingPunct="1">
              <a:spcBef>
                <a:spcPts val="1375"/>
              </a:spcBef>
              <a:buClrTx/>
              <a:buFontTx/>
              <a:buNone/>
            </a:pPr>
            <a:r>
              <a:rPr lang="ru-RU" altLang="ru-RU" sz="1600" dirty="0"/>
              <a:t>Сравнение современного движения Амурской плиты к Японскому желобу с меловым движением </a:t>
            </a:r>
            <a:r>
              <a:rPr lang="ru-RU" altLang="ru-RU" sz="1600" dirty="0" err="1"/>
              <a:t>Амеразийской</a:t>
            </a:r>
            <a:r>
              <a:rPr lang="ru-RU" altLang="ru-RU" sz="1600" dirty="0"/>
              <a:t> плиты к зоне субдукции в районе Аляски</a:t>
            </a:r>
            <a:r>
              <a:rPr lang="en-US" altLang="ru-RU" sz="1600" dirty="0"/>
              <a:t> </a:t>
            </a:r>
            <a:r>
              <a:rPr lang="ru-RU" altLang="ru-RU" sz="1600" dirty="0"/>
              <a:t> благодаря</a:t>
            </a:r>
            <a:r>
              <a:rPr lang="en-US" altLang="ru-RU" sz="1600" dirty="0"/>
              <a:t> </a:t>
            </a:r>
            <a:r>
              <a:rPr lang="ru-RU" altLang="ru-RU" sz="1600" dirty="0"/>
              <a:t>возвратному мантийному потоку</a:t>
            </a:r>
          </a:p>
        </p:txBody>
      </p:sp>
      <p:pic>
        <p:nvPicPr>
          <p:cNvPr id="1946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923" y="4942108"/>
            <a:ext cx="3803650" cy="1574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2" name="Rectangle 5"/>
          <p:cNvSpPr>
            <a:spLocks noChangeArrowheads="1"/>
          </p:cNvSpPr>
          <p:nvPr/>
        </p:nvSpPr>
        <p:spPr bwMode="auto">
          <a:xfrm>
            <a:off x="1115616" y="4665515"/>
            <a:ext cx="1475382"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cs typeface="Arial"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Arial"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cs typeface="Arial"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cs typeface="Arial" charset="0"/>
              </a:defRPr>
            </a:lvl9pPr>
          </a:lstStyle>
          <a:p>
            <a:pPr eaLnBrk="1" hangingPunct="1">
              <a:spcBef>
                <a:spcPct val="0"/>
              </a:spcBef>
              <a:buClrTx/>
              <a:buFontTx/>
              <a:buNone/>
            </a:pPr>
            <a:r>
              <a:rPr lang="ru-RU" altLang="ru-RU" sz="1400" dirty="0" err="1">
                <a:solidFill>
                  <a:srgbClr val="FF0000"/>
                </a:solidFill>
              </a:rPr>
              <a:t>Apel</a:t>
            </a:r>
            <a:r>
              <a:rPr lang="ru-RU" altLang="ru-RU" sz="1400" dirty="0">
                <a:solidFill>
                  <a:srgbClr val="FF0000"/>
                </a:solidFill>
              </a:rPr>
              <a:t> </a:t>
            </a:r>
            <a:r>
              <a:rPr lang="ru-RU" altLang="ru-RU" sz="1400" dirty="0" err="1">
                <a:solidFill>
                  <a:srgbClr val="FF0000"/>
                </a:solidFill>
              </a:rPr>
              <a:t>et</a:t>
            </a:r>
            <a:r>
              <a:rPr lang="ru-RU" altLang="ru-RU" sz="1400" dirty="0">
                <a:solidFill>
                  <a:srgbClr val="FF0000"/>
                </a:solidFill>
              </a:rPr>
              <a:t> </a:t>
            </a:r>
            <a:r>
              <a:rPr lang="ru-RU" altLang="ru-RU" sz="1400" dirty="0" err="1">
                <a:solidFill>
                  <a:srgbClr val="FF0000"/>
                </a:solidFill>
              </a:rPr>
              <a:t>al</a:t>
            </a:r>
            <a:r>
              <a:rPr lang="ru-RU" altLang="ru-RU" sz="1400" dirty="0">
                <a:solidFill>
                  <a:srgbClr val="FF0000"/>
                </a:solidFill>
              </a:rPr>
              <a:t>., 2006</a:t>
            </a:r>
          </a:p>
        </p:txBody>
      </p:sp>
      <p:pic>
        <p:nvPicPr>
          <p:cNvPr id="1946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4093" y="1340768"/>
            <a:ext cx="2623368" cy="26852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4"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040" y="4025983"/>
            <a:ext cx="4067944" cy="2490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169809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mipt.ru/upload/medialibrary/056/eng_inversio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0" y="-894"/>
            <a:ext cx="9144001" cy="817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45770" y="994856"/>
            <a:ext cx="3070855" cy="5509200"/>
          </a:xfrm>
          <a:prstGeom prst="rect">
            <a:avLst/>
          </a:prstGeom>
          <a:noFill/>
        </p:spPr>
        <p:txBody>
          <a:bodyPr wrap="square" rtlCol="0">
            <a:spAutoFit/>
          </a:bodyPr>
          <a:lstStyle/>
          <a:p>
            <a:r>
              <a:rPr lang="ru-RU" sz="1600" dirty="0" err="1">
                <a:solidFill>
                  <a:schemeClr val="tx1"/>
                </a:solidFill>
              </a:rPr>
              <a:t>магматизм</a:t>
            </a:r>
            <a:r>
              <a:rPr lang="ru-RU" sz="1600" dirty="0">
                <a:solidFill>
                  <a:schemeClr val="tx1"/>
                </a:solidFill>
              </a:rPr>
              <a:t>:</a:t>
            </a:r>
          </a:p>
          <a:p>
            <a:r>
              <a:rPr lang="ru-RU" sz="1600" dirty="0">
                <a:solidFill>
                  <a:schemeClr val="tx1"/>
                </a:solidFill>
              </a:rPr>
              <a:t>1 -  преимущественно юрско-раннемеловой,</a:t>
            </a:r>
          </a:p>
          <a:p>
            <a:r>
              <a:rPr lang="ru-RU" sz="1600" dirty="0">
                <a:solidFill>
                  <a:schemeClr val="tx1"/>
                </a:solidFill>
              </a:rPr>
              <a:t>2 – преимущественно </a:t>
            </a:r>
            <a:r>
              <a:rPr lang="ru-RU" sz="1600" dirty="0" err="1">
                <a:solidFill>
                  <a:schemeClr val="tx1"/>
                </a:solidFill>
              </a:rPr>
              <a:t>ранне-среднемеловой</a:t>
            </a:r>
            <a:r>
              <a:rPr lang="ru-RU" sz="1600" dirty="0">
                <a:solidFill>
                  <a:schemeClr val="tx1"/>
                </a:solidFill>
              </a:rPr>
              <a:t>,</a:t>
            </a:r>
          </a:p>
          <a:p>
            <a:r>
              <a:rPr lang="ru-RU" sz="1600" dirty="0">
                <a:solidFill>
                  <a:schemeClr val="tx1"/>
                </a:solidFill>
              </a:rPr>
              <a:t>3 – преимущественно позднемеловой,</a:t>
            </a:r>
          </a:p>
          <a:p>
            <a:r>
              <a:rPr lang="ru-RU" sz="1600" dirty="0">
                <a:solidFill>
                  <a:schemeClr val="tx1"/>
                </a:solidFill>
              </a:rPr>
              <a:t>4 – структурные элементы:</a:t>
            </a:r>
          </a:p>
          <a:p>
            <a:r>
              <a:rPr lang="ru-RU" sz="1600" dirty="0">
                <a:solidFill>
                  <a:schemeClr val="tx1"/>
                </a:solidFill>
              </a:rPr>
              <a:t>а- </a:t>
            </a:r>
            <a:r>
              <a:rPr lang="ru-RU" sz="1600" dirty="0" err="1">
                <a:solidFill>
                  <a:schemeClr val="tx1"/>
                </a:solidFill>
              </a:rPr>
              <a:t>депоцентр</a:t>
            </a:r>
            <a:r>
              <a:rPr lang="ru-RU" sz="1600" dirty="0">
                <a:solidFill>
                  <a:schemeClr val="tx1"/>
                </a:solidFill>
              </a:rPr>
              <a:t> бассейнов, б – зоны сдвига;</a:t>
            </a:r>
          </a:p>
          <a:p>
            <a:endParaRPr lang="ru-RU" sz="1600" dirty="0">
              <a:solidFill>
                <a:schemeClr val="tx1"/>
              </a:solidFill>
            </a:endParaRPr>
          </a:p>
          <a:p>
            <a:r>
              <a:rPr lang="en-US" sz="1600" dirty="0">
                <a:solidFill>
                  <a:schemeClr val="tx1"/>
                </a:solidFill>
              </a:rPr>
              <a:t>I</a:t>
            </a:r>
            <a:r>
              <a:rPr lang="ru-RU" sz="1600" dirty="0">
                <a:solidFill>
                  <a:schemeClr val="tx1"/>
                </a:solidFill>
              </a:rPr>
              <a:t> - </a:t>
            </a:r>
            <a:r>
              <a:rPr lang="en-US" sz="1600" dirty="0">
                <a:solidFill>
                  <a:schemeClr val="tx1"/>
                </a:solidFill>
              </a:rPr>
              <a:t>V</a:t>
            </a:r>
            <a:r>
              <a:rPr lang="ru-RU" sz="1600" dirty="0">
                <a:solidFill>
                  <a:schemeClr val="tx1"/>
                </a:solidFill>
              </a:rPr>
              <a:t> - магматические провинции:</a:t>
            </a:r>
          </a:p>
          <a:p>
            <a:r>
              <a:rPr lang="en-US" sz="1600" dirty="0">
                <a:solidFill>
                  <a:schemeClr val="tx1"/>
                </a:solidFill>
              </a:rPr>
              <a:t>I</a:t>
            </a:r>
            <a:r>
              <a:rPr lang="ru-RU" sz="1600" dirty="0">
                <a:solidFill>
                  <a:schemeClr val="tx1"/>
                </a:solidFill>
              </a:rPr>
              <a:t> – Баренцевоморская,</a:t>
            </a:r>
          </a:p>
          <a:p>
            <a:r>
              <a:rPr lang="en-US" sz="1600" dirty="0">
                <a:solidFill>
                  <a:schemeClr val="tx1"/>
                </a:solidFill>
              </a:rPr>
              <a:t>II</a:t>
            </a:r>
            <a:r>
              <a:rPr lang="ru-RU" sz="1600" dirty="0">
                <a:solidFill>
                  <a:schemeClr val="tx1"/>
                </a:solidFill>
              </a:rPr>
              <a:t> – Восточно-Сибирского моря,</a:t>
            </a:r>
          </a:p>
          <a:p>
            <a:r>
              <a:rPr lang="en-US" sz="1600" dirty="0">
                <a:solidFill>
                  <a:schemeClr val="tx1"/>
                </a:solidFill>
              </a:rPr>
              <a:t>III</a:t>
            </a:r>
            <a:r>
              <a:rPr lang="ru-RU" sz="1600" dirty="0">
                <a:solidFill>
                  <a:schemeClr val="tx1"/>
                </a:solidFill>
              </a:rPr>
              <a:t> – бассейна </a:t>
            </a:r>
            <a:r>
              <a:rPr lang="ru-RU" sz="1600" dirty="0" err="1">
                <a:solidFill>
                  <a:schemeClr val="tx1"/>
                </a:solidFill>
              </a:rPr>
              <a:t>Свердруп</a:t>
            </a:r>
            <a:r>
              <a:rPr lang="ru-RU" sz="1600" dirty="0">
                <a:solidFill>
                  <a:schemeClr val="tx1"/>
                </a:solidFill>
              </a:rPr>
              <a:t> (Канадский Арктический архипелаг),</a:t>
            </a:r>
          </a:p>
          <a:p>
            <a:r>
              <a:rPr lang="en-US" sz="1600" dirty="0">
                <a:solidFill>
                  <a:schemeClr val="tx1"/>
                </a:solidFill>
              </a:rPr>
              <a:t>IV</a:t>
            </a:r>
            <a:r>
              <a:rPr lang="ru-RU" sz="1600" dirty="0">
                <a:solidFill>
                  <a:schemeClr val="tx1"/>
                </a:solidFill>
              </a:rPr>
              <a:t> – хр. Альфа-Менделеева и севера Канадского бассейна, </a:t>
            </a:r>
            <a:r>
              <a:rPr lang="en-US" sz="1600" dirty="0">
                <a:solidFill>
                  <a:schemeClr val="tx1"/>
                </a:solidFill>
              </a:rPr>
              <a:t>V</a:t>
            </a:r>
            <a:r>
              <a:rPr lang="ru-RU" sz="1600" dirty="0">
                <a:solidFill>
                  <a:schemeClr val="tx1"/>
                </a:solidFill>
              </a:rPr>
              <a:t> – Северо-Гренландская; </a:t>
            </a:r>
          </a:p>
        </p:txBody>
      </p:sp>
      <p:sp>
        <p:nvSpPr>
          <p:cNvPr id="6" name="TextBox 5"/>
          <p:cNvSpPr txBox="1"/>
          <p:nvPr/>
        </p:nvSpPr>
        <p:spPr>
          <a:xfrm>
            <a:off x="971600" y="80485"/>
            <a:ext cx="8006243" cy="646331"/>
          </a:xfrm>
          <a:prstGeom prst="rect">
            <a:avLst/>
          </a:prstGeom>
          <a:noFill/>
        </p:spPr>
        <p:txBody>
          <a:bodyPr wrap="square" rtlCol="0">
            <a:spAutoFit/>
          </a:bodyPr>
          <a:lstStyle/>
          <a:p>
            <a:pPr algn="r"/>
            <a:r>
              <a:rPr lang="ru-RU" b="1" dirty="0">
                <a:solidFill>
                  <a:schemeClr val="bg1"/>
                </a:solidFill>
              </a:rPr>
              <a:t>Основные </a:t>
            </a:r>
            <a:r>
              <a:rPr lang="ru-RU" b="1" dirty="0" err="1">
                <a:solidFill>
                  <a:schemeClr val="bg1"/>
                </a:solidFill>
              </a:rPr>
              <a:t>геоструктуры</a:t>
            </a:r>
            <a:r>
              <a:rPr lang="ru-RU" b="1" dirty="0">
                <a:solidFill>
                  <a:schemeClr val="bg1"/>
                </a:solidFill>
              </a:rPr>
              <a:t> и провинции юрско-мелового </a:t>
            </a:r>
            <a:r>
              <a:rPr lang="ru-RU" b="1" dirty="0" err="1">
                <a:solidFill>
                  <a:schemeClr val="bg1"/>
                </a:solidFill>
              </a:rPr>
              <a:t>магматизма</a:t>
            </a:r>
            <a:r>
              <a:rPr lang="ru-RU" b="1" dirty="0">
                <a:solidFill>
                  <a:schemeClr val="bg1"/>
                </a:solidFill>
              </a:rPr>
              <a:t> Арктического региона</a:t>
            </a:r>
          </a:p>
        </p:txBody>
      </p:sp>
      <p:pic>
        <p:nvPicPr>
          <p:cNvPr id="7" name="officeArt object">
            <a:extLst>
              <a:ext uri="{FF2B5EF4-FFF2-40B4-BE49-F238E27FC236}">
                <a16:creationId xmlns:a16="http://schemas.microsoft.com/office/drawing/2014/main" id="{67F83360-86DA-174D-A877-8B28AACA9A65}"/>
              </a:ext>
            </a:extLst>
          </p:cNvPr>
          <p:cNvPicPr/>
          <p:nvPr/>
        </p:nvPicPr>
        <p:blipFill>
          <a:blip r:embed="rId3"/>
          <a:stretch>
            <a:fillRect/>
          </a:stretch>
        </p:blipFill>
        <p:spPr>
          <a:xfrm>
            <a:off x="33610" y="816213"/>
            <a:ext cx="5978550" cy="6006674"/>
          </a:xfrm>
          <a:prstGeom prst="rect">
            <a:avLst/>
          </a:prstGeom>
          <a:ln w="12700" cap="flat">
            <a:noFill/>
            <a:miter lim="400000"/>
          </a:ln>
          <a:effectLst/>
        </p:spPr>
      </p:pic>
    </p:spTree>
    <p:extLst>
      <p:ext uri="{BB962C8B-B14F-4D97-AF65-F5344CB8AC3E}">
        <p14:creationId xmlns:p14="http://schemas.microsoft.com/office/powerpoint/2010/main" val="3927930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643" y="1280425"/>
            <a:ext cx="2705372" cy="1106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Рисунок 7"/>
          <p:cNvPicPr/>
          <p:nvPr/>
        </p:nvPicPr>
        <p:blipFill>
          <a:blip r:embed="rId3"/>
          <a:stretch>
            <a:fillRect/>
          </a:stretch>
        </p:blipFill>
        <p:spPr>
          <a:xfrm>
            <a:off x="3275856" y="1556792"/>
            <a:ext cx="3528392" cy="2171184"/>
          </a:xfrm>
          <a:prstGeom prst="rect">
            <a:avLst/>
          </a:prstGeom>
        </p:spPr>
      </p:pic>
      <p:pic>
        <p:nvPicPr>
          <p:cNvPr id="9" name="Рисунок 8"/>
          <p:cNvPicPr/>
          <p:nvPr/>
        </p:nvPicPr>
        <p:blipFill>
          <a:blip r:embed="rId4"/>
          <a:stretch>
            <a:fillRect/>
          </a:stretch>
        </p:blipFill>
        <p:spPr>
          <a:xfrm>
            <a:off x="5040052" y="3861048"/>
            <a:ext cx="3713480" cy="2319020"/>
          </a:xfrm>
          <a:prstGeom prst="rect">
            <a:avLst/>
          </a:prstGeom>
        </p:spPr>
      </p:pic>
      <p:sp>
        <p:nvSpPr>
          <p:cNvPr id="10" name="Text Box 6"/>
          <p:cNvSpPr txBox="1">
            <a:spLocks noChangeArrowheads="1"/>
          </p:cNvSpPr>
          <p:nvPr/>
        </p:nvSpPr>
        <p:spPr bwMode="auto">
          <a:xfrm>
            <a:off x="395536" y="427273"/>
            <a:ext cx="856895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800"/>
              </a:spcBef>
              <a:defRPr sz="3200">
                <a:solidFill>
                  <a:srgbClr val="000000"/>
                </a:solidFill>
                <a:latin typeface="Arial" charset="0"/>
                <a:cs typeface="Arial" charset="0"/>
              </a:defRPr>
            </a:lvl1pPr>
            <a:lvl2pPr eaLnBrk="0" hangingPunct="0">
              <a:spcBef>
                <a:spcPts val="700"/>
              </a:spcBef>
              <a:defRPr sz="2800">
                <a:solidFill>
                  <a:srgbClr val="000000"/>
                </a:solidFill>
                <a:latin typeface="Arial" charset="0"/>
                <a:cs typeface="Arial" charset="0"/>
              </a:defRPr>
            </a:lvl2pPr>
            <a:lvl3pPr eaLnBrk="0" hangingPunct="0">
              <a:spcBef>
                <a:spcPts val="600"/>
              </a:spcBef>
              <a:defRPr sz="2400">
                <a:solidFill>
                  <a:srgbClr val="000000"/>
                </a:solidFill>
                <a:latin typeface="Arial" charset="0"/>
                <a:cs typeface="Arial" charset="0"/>
              </a:defRPr>
            </a:lvl3pPr>
            <a:lvl4pPr eaLnBrk="0" hangingPunct="0">
              <a:spcBef>
                <a:spcPts val="500"/>
              </a:spcBef>
              <a:defRPr sz="2000">
                <a:solidFill>
                  <a:srgbClr val="000000"/>
                </a:solidFill>
                <a:latin typeface="Arial" charset="0"/>
                <a:cs typeface="Arial" charset="0"/>
              </a:defRPr>
            </a:lvl4pPr>
            <a:lvl5pPr eaLnBrk="0" hangingPunct="0">
              <a:spcBef>
                <a:spcPts val="500"/>
              </a:spcBef>
              <a:defRPr sz="2000">
                <a:solidFill>
                  <a:srgbClr val="000000"/>
                </a:solidFill>
                <a:latin typeface="Arial" charset="0"/>
                <a:cs typeface="Arial"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charset="0"/>
                <a:cs typeface="Arial"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charset="0"/>
                <a:cs typeface="Arial"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charset="0"/>
                <a:cs typeface="Arial"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charset="0"/>
                <a:cs typeface="Arial" charset="0"/>
              </a:defRPr>
            </a:lvl9pPr>
          </a:lstStyle>
          <a:p>
            <a:pPr eaLnBrk="1" hangingPunct="1">
              <a:spcBef>
                <a:spcPct val="50000"/>
              </a:spcBef>
              <a:buFontTx/>
              <a:buNone/>
            </a:pPr>
            <a:r>
              <a:rPr lang="ru-RU" altLang="ru-RU" sz="1600" b="1" i="1" dirty="0">
                <a:solidFill>
                  <a:schemeClr val="tx1"/>
                </a:solidFill>
              </a:rPr>
              <a:t>Результаты расчетов конвекции в верхней мантии  </a:t>
            </a:r>
            <a:r>
              <a:rPr lang="ru-RU" altLang="ru-RU" sz="1400" b="1" i="1" dirty="0">
                <a:solidFill>
                  <a:schemeClr val="tx1"/>
                </a:solidFill>
              </a:rPr>
              <a:t>(</a:t>
            </a:r>
            <a:r>
              <a:rPr lang="ru-RU" altLang="ru-RU" sz="1400" b="1" i="1" dirty="0" err="1">
                <a:solidFill>
                  <a:schemeClr val="tx1"/>
                </a:solidFill>
              </a:rPr>
              <a:t>Лобковский</a:t>
            </a:r>
            <a:r>
              <a:rPr lang="ru-RU" altLang="ru-RU" sz="1400" b="1" i="1" dirty="0">
                <a:solidFill>
                  <a:schemeClr val="tx1"/>
                </a:solidFill>
              </a:rPr>
              <a:t>, Рамазанов, 2021) </a:t>
            </a:r>
            <a:endParaRPr lang="ru-RU" altLang="ru-RU" sz="1400" b="1" dirty="0">
              <a:solidFill>
                <a:schemeClr val="tx1"/>
              </a:solidFill>
            </a:endParaRPr>
          </a:p>
        </p:txBody>
      </p:sp>
      <p:sp>
        <p:nvSpPr>
          <p:cNvPr id="5" name="Прямоугольник 4"/>
          <p:cNvSpPr/>
          <p:nvPr/>
        </p:nvSpPr>
        <p:spPr>
          <a:xfrm>
            <a:off x="159640" y="4581128"/>
            <a:ext cx="4572000" cy="1754326"/>
          </a:xfrm>
          <a:prstGeom prst="rect">
            <a:avLst/>
          </a:prstGeom>
        </p:spPr>
        <p:txBody>
          <a:bodyPr>
            <a:spAutoFit/>
          </a:bodyPr>
          <a:lstStyle/>
          <a:p>
            <a:pPr lvl="0"/>
            <a:r>
              <a:rPr lang="en-US" sz="1200" b="1" i="1" dirty="0" err="1">
                <a:solidFill>
                  <a:schemeClr val="tx1"/>
                </a:solidFill>
              </a:rPr>
              <a:t>Lobkovskii</a:t>
            </a:r>
            <a:r>
              <a:rPr lang="en-US" sz="1200" b="1" i="1" dirty="0">
                <a:solidFill>
                  <a:schemeClr val="tx1"/>
                </a:solidFill>
              </a:rPr>
              <a:t> L.I.</a:t>
            </a:r>
            <a:r>
              <a:rPr lang="en-US" sz="1200" i="1" dirty="0">
                <a:solidFill>
                  <a:schemeClr val="tx1"/>
                </a:solidFill>
              </a:rPr>
              <a:t> &amp; </a:t>
            </a:r>
            <a:r>
              <a:rPr lang="en-US" sz="1200" i="1" dirty="0" err="1">
                <a:solidFill>
                  <a:schemeClr val="tx1"/>
                </a:solidFill>
              </a:rPr>
              <a:t>Ramazanov</a:t>
            </a:r>
            <a:r>
              <a:rPr lang="en-US" sz="1200" i="1" dirty="0">
                <a:solidFill>
                  <a:schemeClr val="tx1"/>
                </a:solidFill>
              </a:rPr>
              <a:t> M.M.</a:t>
            </a:r>
            <a:r>
              <a:rPr lang="en-US" sz="1200" b="1" dirty="0">
                <a:solidFill>
                  <a:schemeClr val="tx1"/>
                </a:solidFill>
              </a:rPr>
              <a:t> Investigation of Convection in the Upper Mantle Connected </a:t>
            </a:r>
            <a:r>
              <a:rPr lang="en-US" sz="1200" b="1" dirty="0" err="1">
                <a:solidFill>
                  <a:schemeClr val="tx1"/>
                </a:solidFill>
              </a:rPr>
              <a:t>Thermomechanically</a:t>
            </a:r>
            <a:r>
              <a:rPr lang="en-US" sz="1200" b="1" dirty="0">
                <a:solidFill>
                  <a:schemeClr val="tx1"/>
                </a:solidFill>
              </a:rPr>
              <a:t> with the Subduction Zone and Its Geodynamic Application to the Arctic Region and North East Asia. // </a:t>
            </a:r>
            <a:r>
              <a:rPr lang="en-US" sz="1200" dirty="0">
                <a:solidFill>
                  <a:schemeClr val="tx1"/>
                </a:solidFill>
              </a:rPr>
              <a:t>Fluid Dynamics, 2021, Vol. 56, No. 3, pp. 433–444. © Pleiades Publishing, Ltd., 2021. Russian Text © The Author(s), 2021, published in </a:t>
            </a:r>
            <a:r>
              <a:rPr lang="en-US" sz="1200" dirty="0" err="1">
                <a:solidFill>
                  <a:schemeClr val="tx1"/>
                </a:solidFill>
              </a:rPr>
              <a:t>Izvestiya</a:t>
            </a:r>
            <a:r>
              <a:rPr lang="en-US" sz="1200" dirty="0">
                <a:solidFill>
                  <a:schemeClr val="tx1"/>
                </a:solidFill>
              </a:rPr>
              <a:t> RAN. </a:t>
            </a:r>
            <a:r>
              <a:rPr lang="en-US" sz="1200" dirty="0" err="1">
                <a:solidFill>
                  <a:schemeClr val="tx1"/>
                </a:solidFill>
              </a:rPr>
              <a:t>Mekhanika</a:t>
            </a:r>
            <a:r>
              <a:rPr lang="en-US" sz="1200" dirty="0">
                <a:solidFill>
                  <a:schemeClr val="tx1"/>
                </a:solidFill>
              </a:rPr>
              <a:t> </a:t>
            </a:r>
            <a:r>
              <a:rPr lang="en-US" sz="1200" dirty="0" err="1">
                <a:solidFill>
                  <a:schemeClr val="tx1"/>
                </a:solidFill>
              </a:rPr>
              <a:t>Zhidkosti</a:t>
            </a:r>
            <a:r>
              <a:rPr lang="en-US" sz="1200" dirty="0">
                <a:solidFill>
                  <a:schemeClr val="tx1"/>
                </a:solidFill>
              </a:rPr>
              <a:t> </a:t>
            </a:r>
            <a:r>
              <a:rPr lang="en-US" sz="1200" dirty="0" err="1">
                <a:solidFill>
                  <a:schemeClr val="tx1"/>
                </a:solidFill>
              </a:rPr>
              <a:t>i</a:t>
            </a:r>
            <a:r>
              <a:rPr lang="en-US" sz="1200" dirty="0">
                <a:solidFill>
                  <a:schemeClr val="tx1"/>
                </a:solidFill>
              </a:rPr>
              <a:t> Gaza, 2021, Vol. 56, No. 3, pp. 139–150. </a:t>
            </a:r>
            <a:r>
              <a:rPr lang="ru-RU" sz="1200" dirty="0">
                <a:solidFill>
                  <a:schemeClr val="tx1"/>
                </a:solidFill>
              </a:rPr>
              <a:t>DOI: 10.1134/S001546282103006X</a:t>
            </a:r>
          </a:p>
        </p:txBody>
      </p:sp>
    </p:spTree>
    <p:extLst>
      <p:ext uri="{BB962C8B-B14F-4D97-AF65-F5344CB8AC3E}">
        <p14:creationId xmlns:p14="http://schemas.microsoft.com/office/powerpoint/2010/main" val="23966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054" y="63392"/>
            <a:ext cx="8342410" cy="674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1739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E3A015EE-35CB-D087-662C-FB6AC7A62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31038" cy="6777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2">
            <a:extLst>
              <a:ext uri="{FF2B5EF4-FFF2-40B4-BE49-F238E27FC236}">
                <a16:creationId xmlns:a16="http://schemas.microsoft.com/office/drawing/2014/main" id="{8533BCCB-DCC4-F82A-6352-8CADE495C207}"/>
              </a:ext>
            </a:extLst>
          </p:cNvPr>
          <p:cNvSpPr txBox="1">
            <a:spLocks noChangeArrowheads="1"/>
          </p:cNvSpPr>
          <p:nvPr/>
        </p:nvSpPr>
        <p:spPr bwMode="auto">
          <a:xfrm>
            <a:off x="7097713" y="981075"/>
            <a:ext cx="2046287" cy="3541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panose="020B0604020202020204" pitchFamily="34" charset="0"/>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panose="020B0604020202020204" pitchFamily="34" charset="0"/>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panose="020B0604020202020204" pitchFamily="34" charset="0"/>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panose="020B0604020202020204" pitchFamily="34" charset="0"/>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875"/>
              </a:spcBef>
              <a:buClrTx/>
              <a:buFontTx/>
              <a:buNone/>
            </a:pPr>
            <a:r>
              <a:rPr lang="ru-RU" altLang="ru-RU" sz="1400">
                <a:latin typeface="Times New Roman" panose="02020603050405020304" pitchFamily="18" charset="0"/>
              </a:rPr>
              <a:t>Топография/батиметрия и основные тектонические/географические элементы изучаемого региона. Красный точечный пунктир – положение осевой линии океанических хребтов; синий пунктир – границы основных складчатых поясов. Красные линии – границы блоков и сейсмогенных разломов.</a:t>
            </a:r>
          </a:p>
        </p:txBody>
      </p:sp>
    </p:spTree>
    <p:extLst>
      <p:ext uri="{BB962C8B-B14F-4D97-AF65-F5344CB8AC3E}">
        <p14:creationId xmlns:p14="http://schemas.microsoft.com/office/powerpoint/2010/main" val="8196715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a:extLst>
              <a:ext uri="{FF2B5EF4-FFF2-40B4-BE49-F238E27FC236}">
                <a16:creationId xmlns:a16="http://schemas.microsoft.com/office/drawing/2014/main" id="{FCBDE9EF-39FB-4D57-ACDE-4FFCDC243B7E}"/>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br>
              <a:rPr lang="ru-RU" altLang="ru-RU" sz="1800"/>
            </a:br>
            <a:endParaRPr lang="ru-RU" altLang="ru-RU" sz="1800"/>
          </a:p>
          <a:p>
            <a:pPr algn="ctr" eaLnBrk="1" hangingPunct="1">
              <a:spcBef>
                <a:spcPct val="0"/>
              </a:spcBef>
              <a:buClrTx/>
              <a:buFontTx/>
              <a:buNone/>
            </a:pPr>
            <a:r>
              <a:rPr lang="ru-RU" altLang="ru-RU" sz="1800"/>
              <a:t> </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063"/>
            <a:ext cx="9144000" cy="5143500"/>
          </a:xfrm>
          <a:prstGeom prst="rect">
            <a:avLst/>
          </a:prstGeom>
        </p:spPr>
      </p:pic>
    </p:spTree>
    <p:extLst>
      <p:ext uri="{BB962C8B-B14F-4D97-AF65-F5344CB8AC3E}">
        <p14:creationId xmlns:p14="http://schemas.microsoft.com/office/powerpoint/2010/main" val="4029140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3D8A4D5-AFC2-4F87-B568-663271548E02}"/>
              </a:ext>
            </a:extLst>
          </p:cNvPr>
          <p:cNvSpPr>
            <a:spLocks noChangeArrowheads="1"/>
          </p:cNvSpPr>
          <p:nvPr/>
        </p:nvSpPr>
        <p:spPr bwMode="auto">
          <a:xfrm>
            <a:off x="15595" y="2583"/>
            <a:ext cx="9091613"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spcBef>
                <a:spcPct val="0"/>
              </a:spcBef>
            </a:pPr>
            <a:r>
              <a:rPr lang="ru-RU" altLang="ru-RU" sz="1400" b="1" dirty="0"/>
              <a:t>Сейсмическая томография Земли- </a:t>
            </a:r>
          </a:p>
          <a:p>
            <a:pPr algn="ctr">
              <a:spcBef>
                <a:spcPct val="0"/>
              </a:spcBef>
            </a:pPr>
            <a:r>
              <a:rPr lang="ru-RU" altLang="ru-RU" sz="1400" b="1" dirty="0"/>
              <a:t>модель </a:t>
            </a:r>
            <a:r>
              <a:rPr lang="en-US" altLang="ru-RU" sz="1400" b="1" dirty="0"/>
              <a:t>SMEAN 2</a:t>
            </a:r>
            <a:r>
              <a:rPr lang="ru-RU" altLang="ru-RU" sz="1400" b="1" dirty="0"/>
              <a:t> (первая группа больших данных)</a:t>
            </a:r>
          </a:p>
        </p:txBody>
      </p:sp>
      <p:sp>
        <p:nvSpPr>
          <p:cNvPr id="5123" name="Rectangle 2">
            <a:extLst>
              <a:ext uri="{FF2B5EF4-FFF2-40B4-BE49-F238E27FC236}">
                <a16:creationId xmlns:a16="http://schemas.microsoft.com/office/drawing/2014/main" id="{FCBDE9EF-39FB-4D57-ACDE-4FFCDC243B7E}"/>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br>
              <a:rPr lang="ru-RU" altLang="ru-RU" sz="1800"/>
            </a:br>
            <a:endParaRPr lang="ru-RU" altLang="ru-RU" sz="1800"/>
          </a:p>
          <a:p>
            <a:pPr algn="ctr" eaLnBrk="1" hangingPunct="1">
              <a:spcBef>
                <a:spcPct val="0"/>
              </a:spcBef>
              <a:buClrTx/>
              <a:buFontTx/>
              <a:buNone/>
            </a:pPr>
            <a:r>
              <a:rPr lang="ru-RU" altLang="ru-RU" sz="1800"/>
              <a:t> </a:t>
            </a:r>
          </a:p>
        </p:txBody>
      </p:sp>
      <p:sp>
        <p:nvSpPr>
          <p:cNvPr id="3" name="Прямоугольник 2"/>
          <p:cNvSpPr/>
          <p:nvPr/>
        </p:nvSpPr>
        <p:spPr>
          <a:xfrm>
            <a:off x="592956" y="6165304"/>
            <a:ext cx="7435428" cy="276999"/>
          </a:xfrm>
          <a:prstGeom prst="rect">
            <a:avLst/>
          </a:prstGeom>
        </p:spPr>
        <p:txBody>
          <a:bodyPr wrap="square">
            <a:spAutoFit/>
          </a:bodyPr>
          <a:lstStyle/>
          <a:p>
            <a:r>
              <a:rPr lang="en-US" altLang="ru-RU" sz="1200" b="1" dirty="0">
                <a:solidFill>
                  <a:schemeClr val="tx1"/>
                </a:solidFill>
              </a:rPr>
              <a:t>SMEAN</a:t>
            </a:r>
            <a:r>
              <a:rPr lang="ru-RU" altLang="ru-RU" sz="1200" b="1" dirty="0">
                <a:solidFill>
                  <a:schemeClr val="tx1"/>
                </a:solidFill>
              </a:rPr>
              <a:t> 2</a:t>
            </a:r>
            <a:r>
              <a:rPr lang="en-US" altLang="ru-RU" sz="1200" b="1" dirty="0">
                <a:solidFill>
                  <a:schemeClr val="tx1"/>
                </a:solidFill>
              </a:rPr>
              <a:t> </a:t>
            </a:r>
            <a:r>
              <a:rPr lang="ru-RU" altLang="ru-RU" sz="1200" b="1" dirty="0">
                <a:solidFill>
                  <a:schemeClr val="tx1"/>
                </a:solidFill>
              </a:rPr>
              <a:t>представляет собой </a:t>
            </a:r>
            <a:r>
              <a:rPr lang="en-US" altLang="ru-RU" sz="1200" b="1" dirty="0">
                <a:solidFill>
                  <a:schemeClr val="tx1"/>
                </a:solidFill>
              </a:rPr>
              <a:t>58 </a:t>
            </a:r>
            <a:r>
              <a:rPr lang="ru-RU" altLang="ru-RU" sz="1200" b="1" dirty="0">
                <a:solidFill>
                  <a:schemeClr val="tx1"/>
                </a:solidFill>
              </a:rPr>
              <a:t>слоев с шагом по глубине в 50 км</a:t>
            </a:r>
            <a:r>
              <a:rPr lang="en-US" altLang="ru-RU" sz="1200" b="1" dirty="0">
                <a:solidFill>
                  <a:schemeClr val="tx1"/>
                </a:solidFill>
              </a:rPr>
              <a:t> </a:t>
            </a:r>
            <a:r>
              <a:rPr lang="ru-RU" altLang="ru-RU" sz="1200" b="1" dirty="0">
                <a:solidFill>
                  <a:schemeClr val="tx1"/>
                </a:solidFill>
              </a:rPr>
              <a:t>до границы ядром</a:t>
            </a:r>
            <a:r>
              <a:rPr lang="ru-RU" altLang="ru-RU" sz="1200" b="1" dirty="0"/>
              <a:t> </a:t>
            </a:r>
            <a:r>
              <a:rPr lang="en-US" altLang="ru-RU" sz="1200" b="1" dirty="0">
                <a:solidFill>
                  <a:schemeClr val="tx1"/>
                </a:solidFill>
              </a:rPr>
              <a:t>[Jackson et al., 2017]. </a:t>
            </a:r>
            <a:endParaRPr lang="ru-RU" altLang="ru-RU" sz="1200" b="1" dirty="0">
              <a:solidFill>
                <a:schemeClr val="tx1"/>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450622"/>
            <a:ext cx="3436042" cy="5642674"/>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580" y="620688"/>
            <a:ext cx="3401178" cy="5616624"/>
          </a:xfrm>
          <a:prstGeom prst="rect">
            <a:avLst/>
          </a:prstGeom>
        </p:spPr>
      </p:pic>
    </p:spTree>
    <p:extLst>
      <p:ext uri="{BB962C8B-B14F-4D97-AF65-F5344CB8AC3E}">
        <p14:creationId xmlns:p14="http://schemas.microsoft.com/office/powerpoint/2010/main" val="1986194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a:extLst>
              <a:ext uri="{FF2B5EF4-FFF2-40B4-BE49-F238E27FC236}">
                <a16:creationId xmlns:a16="http://schemas.microsoft.com/office/drawing/2014/main" id="{FCBDE9EF-39FB-4D57-ACDE-4FFCDC243B7E}"/>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br>
              <a:rPr lang="ru-RU" altLang="ru-RU" sz="1800"/>
            </a:br>
            <a:endParaRPr lang="ru-RU" altLang="ru-RU" sz="1800"/>
          </a:p>
          <a:p>
            <a:pPr algn="ctr" eaLnBrk="1" hangingPunct="1">
              <a:spcBef>
                <a:spcPct val="0"/>
              </a:spcBef>
              <a:buClrTx/>
              <a:buFontTx/>
              <a:buNone/>
            </a:pPr>
            <a:r>
              <a:rPr lang="ru-RU" altLang="ru-RU" sz="1800"/>
              <a:t> </a:t>
            </a:r>
          </a:p>
        </p:txBody>
      </p:sp>
      <p:sp>
        <p:nvSpPr>
          <p:cNvPr id="2" name="Прямоугольник 1"/>
          <p:cNvSpPr/>
          <p:nvPr/>
        </p:nvSpPr>
        <p:spPr>
          <a:xfrm>
            <a:off x="341377" y="6093296"/>
            <a:ext cx="8768085" cy="307777"/>
          </a:xfrm>
          <a:prstGeom prst="rect">
            <a:avLst/>
          </a:prstGeom>
        </p:spPr>
        <p:txBody>
          <a:bodyPr wrap="square">
            <a:spAutoFit/>
          </a:bodyPr>
          <a:lstStyle/>
          <a:p>
            <a:pPr algn="ctr"/>
            <a:r>
              <a:rPr lang="ru-RU" sz="1400" b="1" dirty="0"/>
              <a:t>Синими стрелками показаны скорости из модели </a:t>
            </a:r>
            <a:r>
              <a:rPr lang="en-US" sz="1400" b="1" dirty="0"/>
              <a:t>ITRF</a:t>
            </a:r>
            <a:r>
              <a:rPr lang="ru-RU" sz="1400" b="1" dirty="0"/>
              <a:t> [</a:t>
            </a:r>
            <a:r>
              <a:rPr lang="en-US" sz="1400" b="1" dirty="0" err="1"/>
              <a:t>Altamimi</a:t>
            </a:r>
            <a:r>
              <a:rPr lang="ru-RU" sz="1400" b="1" dirty="0"/>
              <a:t> </a:t>
            </a:r>
            <a:r>
              <a:rPr lang="en-US" sz="1400" b="1" dirty="0"/>
              <a:t> et al., 2017</a:t>
            </a:r>
            <a:r>
              <a:rPr lang="ru-RU" sz="1400" b="1" dirty="0"/>
              <a:t>]. </a:t>
            </a:r>
          </a:p>
        </p:txBody>
      </p:sp>
      <p:sp>
        <p:nvSpPr>
          <p:cNvPr id="6" name="Rectangle 2">
            <a:extLst>
              <a:ext uri="{FF2B5EF4-FFF2-40B4-BE49-F238E27FC236}">
                <a16:creationId xmlns:a16="http://schemas.microsoft.com/office/drawing/2014/main" id="{53D8A4D5-AFC2-4F87-B568-663271548E02}"/>
              </a:ext>
            </a:extLst>
          </p:cNvPr>
          <p:cNvSpPr>
            <a:spLocks noChangeArrowheads="1"/>
          </p:cNvSpPr>
          <p:nvPr/>
        </p:nvSpPr>
        <p:spPr bwMode="auto">
          <a:xfrm>
            <a:off x="0" y="-27384"/>
            <a:ext cx="9091613"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spcBef>
                <a:spcPct val="0"/>
              </a:spcBef>
            </a:pPr>
            <a:r>
              <a:rPr lang="en-US" altLang="ru-RU" sz="1600" b="1" dirty="0"/>
              <a:t>ITRF model</a:t>
            </a:r>
            <a:endParaRPr lang="ru-RU" altLang="ru-RU" sz="1600" b="1" dirty="0"/>
          </a:p>
          <a:p>
            <a:pPr algn="ctr">
              <a:spcBef>
                <a:spcPct val="0"/>
              </a:spcBef>
            </a:pPr>
            <a:r>
              <a:rPr lang="ru-RU" altLang="ru-RU" sz="1600" b="1" dirty="0"/>
              <a:t>Данные спутниковой геодезии</a:t>
            </a:r>
          </a:p>
          <a:p>
            <a:pPr algn="ctr">
              <a:spcBef>
                <a:spcPct val="0"/>
              </a:spcBef>
            </a:pPr>
            <a:r>
              <a:rPr lang="ru-RU" altLang="ru-RU" sz="1600" b="1" dirty="0"/>
              <a:t>(вторая группа больших данных)</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8091"/>
            <a:ext cx="9144000" cy="4561818"/>
          </a:xfrm>
          <a:prstGeom prst="rect">
            <a:avLst/>
          </a:prstGeom>
        </p:spPr>
      </p:pic>
    </p:spTree>
    <p:extLst>
      <p:ext uri="{BB962C8B-B14F-4D97-AF65-F5344CB8AC3E}">
        <p14:creationId xmlns:p14="http://schemas.microsoft.com/office/powerpoint/2010/main" val="2050468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a:extLst>
              <a:ext uri="{FF2B5EF4-FFF2-40B4-BE49-F238E27FC236}">
                <a16:creationId xmlns:a16="http://schemas.microsoft.com/office/drawing/2014/main" id="{FCBDE9EF-39FB-4D57-ACDE-4FFCDC243B7E}"/>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br>
              <a:rPr lang="ru-RU" altLang="ru-RU" sz="1800"/>
            </a:br>
            <a:endParaRPr lang="ru-RU" altLang="ru-RU" sz="1800"/>
          </a:p>
          <a:p>
            <a:pPr algn="ctr" eaLnBrk="1" hangingPunct="1">
              <a:spcBef>
                <a:spcPct val="0"/>
              </a:spcBef>
              <a:buClrTx/>
              <a:buFontTx/>
              <a:buNone/>
            </a:pPr>
            <a:r>
              <a:rPr lang="ru-RU" altLang="ru-RU" sz="1800"/>
              <a:t> </a:t>
            </a:r>
          </a:p>
        </p:txBody>
      </p:sp>
      <p:sp>
        <p:nvSpPr>
          <p:cNvPr id="2" name="Прямоугольник 1"/>
          <p:cNvSpPr/>
          <p:nvPr/>
        </p:nvSpPr>
        <p:spPr>
          <a:xfrm>
            <a:off x="341377" y="6093296"/>
            <a:ext cx="8768085" cy="738664"/>
          </a:xfrm>
          <a:prstGeom prst="rect">
            <a:avLst/>
          </a:prstGeom>
        </p:spPr>
        <p:txBody>
          <a:bodyPr wrap="square">
            <a:spAutoFit/>
          </a:bodyPr>
          <a:lstStyle/>
          <a:p>
            <a:r>
              <a:rPr lang="ru-RU" sz="1400" dirty="0"/>
              <a:t>Векторное поле рассчитанных скоростей на поверхности Земли показано черными стрелками. Синими стрелками показаны скорости из модели </a:t>
            </a:r>
            <a:r>
              <a:rPr lang="en-US" sz="1400" dirty="0"/>
              <a:t>ITRF</a:t>
            </a:r>
            <a:r>
              <a:rPr lang="ru-RU" sz="1400" dirty="0"/>
              <a:t> [</a:t>
            </a:r>
            <a:r>
              <a:rPr lang="en-US" sz="1400" dirty="0" err="1"/>
              <a:t>Altamimi</a:t>
            </a:r>
            <a:r>
              <a:rPr lang="ru-RU" sz="1400" dirty="0"/>
              <a:t> </a:t>
            </a:r>
            <a:r>
              <a:rPr lang="en-US" sz="1400" dirty="0"/>
              <a:t> et al., 2017</a:t>
            </a:r>
            <a:r>
              <a:rPr lang="ru-RU" sz="1400" dirty="0"/>
              <a:t>]. Черной линией показаны контуры континентов. Голубой линией показаны границы основных плит </a:t>
            </a:r>
            <a:r>
              <a:rPr lang="en-US" sz="1400" dirty="0"/>
              <a:t>[</a:t>
            </a:r>
            <a:r>
              <a:rPr lang="ru-RU" altLang="ru-RU" sz="1400" dirty="0" err="1"/>
              <a:t>Лобковский</a:t>
            </a:r>
            <a:r>
              <a:rPr lang="en-US" altLang="ru-RU" sz="1400" dirty="0"/>
              <a:t>, </a:t>
            </a:r>
            <a:r>
              <a:rPr lang="ru-RU" altLang="ru-RU" sz="1400" dirty="0"/>
              <a:t>Баранов</a:t>
            </a:r>
            <a:r>
              <a:rPr lang="en-US" altLang="ru-RU" sz="1400" dirty="0"/>
              <a:t>, </a:t>
            </a:r>
            <a:r>
              <a:rPr lang="ru-RU" altLang="ru-RU" sz="1400" dirty="0"/>
              <a:t>Бобров</a:t>
            </a:r>
            <a:r>
              <a:rPr lang="en-US" altLang="ru-RU" sz="1400" dirty="0"/>
              <a:t>, </a:t>
            </a:r>
            <a:r>
              <a:rPr lang="ru-RU" altLang="ru-RU" sz="1400" dirty="0"/>
              <a:t>202</a:t>
            </a:r>
            <a:r>
              <a:rPr lang="en-US" altLang="ru-RU" sz="1400" dirty="0"/>
              <a:t>5]</a:t>
            </a:r>
            <a:r>
              <a:rPr lang="ru-RU" sz="1400" dirty="0"/>
              <a:t>.</a:t>
            </a:r>
          </a:p>
        </p:txBody>
      </p:sp>
      <p:pic>
        <p:nvPicPr>
          <p:cNvPr id="7" name="officeArt object" descr="Calc_velo_comparing _with_ITRF2014model_final.jpg"/>
          <p:cNvPicPr/>
          <p:nvPr/>
        </p:nvPicPr>
        <p:blipFill>
          <a:blip r:embed="rId2"/>
          <a:stretch>
            <a:fillRect/>
          </a:stretch>
        </p:blipFill>
        <p:spPr>
          <a:xfrm>
            <a:off x="1" y="754063"/>
            <a:ext cx="8964488" cy="5123210"/>
          </a:xfrm>
          <a:prstGeom prst="rect">
            <a:avLst/>
          </a:prstGeom>
          <a:ln w="12700" cap="flat">
            <a:noFill/>
            <a:miter lim="400000"/>
          </a:ln>
          <a:effectLst/>
        </p:spPr>
      </p:pic>
      <p:sp>
        <p:nvSpPr>
          <p:cNvPr id="8" name="Rectangle 2">
            <a:extLst>
              <a:ext uri="{FF2B5EF4-FFF2-40B4-BE49-F238E27FC236}">
                <a16:creationId xmlns:a16="http://schemas.microsoft.com/office/drawing/2014/main" id="{53D8A4D5-AFC2-4F87-B568-663271548E02}"/>
              </a:ext>
            </a:extLst>
          </p:cNvPr>
          <p:cNvSpPr>
            <a:spLocks noChangeArrowheads="1"/>
          </p:cNvSpPr>
          <p:nvPr/>
        </p:nvSpPr>
        <p:spPr bwMode="auto">
          <a:xfrm>
            <a:off x="0" y="-27384"/>
            <a:ext cx="9091613"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spcBef>
                <a:spcPct val="0"/>
              </a:spcBef>
            </a:pPr>
            <a:r>
              <a:rPr lang="ru-RU" sz="1400" b="1" dirty="0"/>
              <a:t>Сравнение рассчитанных скоростей на поверхности Земли </a:t>
            </a:r>
          </a:p>
          <a:p>
            <a:pPr algn="ctr">
              <a:spcBef>
                <a:spcPct val="0"/>
              </a:spcBef>
            </a:pPr>
            <a:r>
              <a:rPr lang="ru-RU" sz="1400" b="1" dirty="0"/>
              <a:t>и скоростей из модели </a:t>
            </a:r>
            <a:r>
              <a:rPr lang="en-US" sz="1400" b="1" dirty="0"/>
              <a:t>ITRF</a:t>
            </a:r>
            <a:r>
              <a:rPr lang="ru-RU" sz="1400" b="1" dirty="0"/>
              <a:t> на основе данных ГНСС</a:t>
            </a:r>
            <a:endParaRPr lang="ru-RU" altLang="ru-RU" sz="1400" b="1" dirty="0"/>
          </a:p>
        </p:txBody>
      </p:sp>
    </p:spTree>
    <p:extLst>
      <p:ext uri="{BB962C8B-B14F-4D97-AF65-F5344CB8AC3E}">
        <p14:creationId xmlns:p14="http://schemas.microsoft.com/office/powerpoint/2010/main" val="3256778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D5EA53-64DD-4D7A-8407-47892DDF1220}"/>
              </a:ext>
            </a:extLst>
          </p:cNvPr>
          <p:cNvSpPr>
            <a:spLocks noChangeArrowheads="1"/>
          </p:cNvSpPr>
          <p:nvPr/>
        </p:nvSpPr>
        <p:spPr bwMode="auto">
          <a:xfrm>
            <a:off x="-107950" y="44450"/>
            <a:ext cx="9288463"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r>
              <a:rPr lang="ru-RU" altLang="ru-RU" sz="1200" b="1" dirty="0"/>
              <a:t>35 градусов В.Д.</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52" y="836712"/>
            <a:ext cx="876642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449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10242" y="96839"/>
            <a:ext cx="8228281" cy="87153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600"/>
              <a:t>Границы плит в Арктике и на востоке РФ</a:t>
            </a:r>
          </a:p>
        </p:txBody>
      </p:sp>
      <p:sp>
        <p:nvSpPr>
          <p:cNvPr id="157699" name="Rectangle 3"/>
          <p:cNvSpPr>
            <a:spLocks noGrp="1" noChangeArrowheads="1"/>
          </p:cNvSpPr>
          <p:nvPr>
            <p:ph type="body" idx="1"/>
          </p:nvPr>
        </p:nvSpPr>
        <p:spPr>
          <a:xfrm>
            <a:off x="3239446" y="6480175"/>
            <a:ext cx="3503173" cy="361950"/>
          </a:xfrm>
          <a:ln/>
        </p:spPr>
        <p:txBody>
          <a:bodyPr>
            <a:normAutofit fontScale="92500" lnSpcReduction="10000"/>
          </a:bodyPr>
          <a:lstStyle/>
          <a:p>
            <a:pPr marL="341313" indent="-339725">
              <a:lnSpc>
                <a:spcPct val="90000"/>
              </a:lnSpc>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ru-RU" altLang="ru-RU" sz="2200" b="1">
                <a:solidFill>
                  <a:srgbClr val="2323DC"/>
                </a:solidFill>
              </a:rPr>
              <a:t>Hindle, Mackey, 2011</a:t>
            </a:r>
          </a:p>
        </p:txBody>
      </p:sp>
      <p:pic>
        <p:nvPicPr>
          <p:cNvPr id="157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816" y="823913"/>
            <a:ext cx="6840784" cy="5580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6055930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D5EA53-64DD-4D7A-8407-47892DDF1220}"/>
              </a:ext>
            </a:extLst>
          </p:cNvPr>
          <p:cNvSpPr>
            <a:spLocks noChangeArrowheads="1"/>
          </p:cNvSpPr>
          <p:nvPr/>
        </p:nvSpPr>
        <p:spPr bwMode="auto">
          <a:xfrm>
            <a:off x="-107950" y="44450"/>
            <a:ext cx="9288463" cy="279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r>
              <a:rPr lang="ru-RU" altLang="ru-RU" sz="1200" b="1" dirty="0"/>
              <a:t>Дальше даем меридиональные сечения через полюса</a:t>
            </a:r>
            <a:r>
              <a:rPr lang="en-US" altLang="ru-RU" sz="1200" b="1" dirty="0"/>
              <a:t>, </a:t>
            </a:r>
            <a:r>
              <a:rPr lang="ru-RU" altLang="ru-RU" sz="1200" b="1" dirty="0"/>
              <a:t>35 градусов В. Д.</a:t>
            </a:r>
          </a:p>
        </p:txBody>
      </p:sp>
      <p:sp>
        <p:nvSpPr>
          <p:cNvPr id="4" name="Google Shape;76;p13"/>
          <p:cNvSpPr>
            <a:spLocks noGrp="1"/>
          </p:cNvSpPr>
          <p:nvPr>
            <p:ph type="sldNum" sz="quarter" idx="4294967295"/>
          </p:nvPr>
        </p:nvSpPr>
        <p:spPr bwMode="auto">
          <a:xfrm>
            <a:off x="8556625" y="6332538"/>
            <a:ext cx="549275" cy="525462"/>
          </a:xfrm>
          <a:prstGeom prst="rect">
            <a:avLst/>
          </a:prstGeom>
          <a:ln>
            <a:miter lim="800000"/>
            <a:headEnd/>
            <a:tailEnd/>
          </a:ln>
        </p:spPr>
        <p:txBody>
          <a:bodyPr wrap="square" numCol="1" anchor="t" anchorCtr="0" compatLnSpc="1">
            <a:prstTxWarp prst="textNoShape">
              <a:avLst/>
            </a:prstTxWarp>
          </a:bodyPr>
          <a:lstStyle/>
          <a:p>
            <a:pPr marL="228600" indent="-182563" algn="l" eaLnBrk="0" fontAlgn="base" hangingPunct="0">
              <a:spcBef>
                <a:spcPct val="20000"/>
              </a:spcBef>
              <a:spcAft>
                <a:spcPts val="300"/>
              </a:spcAft>
              <a:buClr>
                <a:srgbClr val="C3260C"/>
              </a:buClr>
              <a:buSzPts val="1700"/>
              <a:buFont typeface="Georgia" pitchFamily="18" charset="0"/>
              <a:buNone/>
              <a:defRPr/>
            </a:pPr>
            <a:r>
              <a:rPr lang="ru-RU" sz="2000" dirty="0">
                <a:solidFill>
                  <a:schemeClr val="tx1"/>
                </a:solidFill>
                <a:latin typeface="Times New Roman" pitchFamily="18" charset="0"/>
                <a:cs typeface="Times New Roman" pitchFamily="18" charset="0"/>
              </a:rPr>
              <a:t>15</a:t>
            </a:r>
            <a:endParaRPr lang="ru-RU" sz="2000" b="0" dirty="0">
              <a:solidFill>
                <a:schemeClr val="tx1"/>
              </a:solidFill>
              <a:latin typeface="Times New Roman" pitchFamily="18" charset="0"/>
              <a:cs typeface="Times New Roman" pitchFamily="18" charset="0"/>
            </a:endParaRPr>
          </a:p>
          <a:p>
            <a:pPr marL="228600" indent="-182563" algn="l" eaLnBrk="0" fontAlgn="base" hangingPunct="0">
              <a:spcBef>
                <a:spcPct val="20000"/>
              </a:spcBef>
              <a:spcAft>
                <a:spcPts val="300"/>
              </a:spcAft>
              <a:buClr>
                <a:srgbClr val="C3260C"/>
              </a:buClr>
              <a:buSzPts val="1700"/>
              <a:buFont typeface="Georgia" pitchFamily="18" charset="0"/>
              <a:buChar char="*"/>
              <a:defRPr/>
            </a:pPr>
            <a:endParaRPr lang="ru-RU" sz="1700" b="0" dirty="0">
              <a:solidFill>
                <a:srgbClr val="404040"/>
              </a:solidFill>
            </a:endParaRPr>
          </a:p>
        </p:txBody>
      </p:sp>
      <p:pic>
        <p:nvPicPr>
          <p:cNvPr id="5" name="Рисунок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404664"/>
            <a:ext cx="6408712" cy="6408712"/>
          </a:xfrm>
          <a:prstGeom prst="rect">
            <a:avLst/>
          </a:prstGeom>
          <a:noFill/>
          <a:ln>
            <a:noFill/>
          </a:ln>
        </p:spPr>
      </p:pic>
    </p:spTree>
    <p:extLst>
      <p:ext uri="{BB962C8B-B14F-4D97-AF65-F5344CB8AC3E}">
        <p14:creationId xmlns:p14="http://schemas.microsoft.com/office/powerpoint/2010/main" val="1130845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D5EA53-64DD-4D7A-8407-47892DDF1220}"/>
              </a:ext>
            </a:extLst>
          </p:cNvPr>
          <p:cNvSpPr>
            <a:spLocks noChangeArrowheads="1"/>
          </p:cNvSpPr>
          <p:nvPr/>
        </p:nvSpPr>
        <p:spPr bwMode="auto">
          <a:xfrm>
            <a:off x="-107950" y="44450"/>
            <a:ext cx="9288463"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r>
              <a:rPr lang="ru-RU" altLang="ru-RU" sz="1200" b="1" dirty="0"/>
              <a:t>130 градусов В.Д.</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744884" cy="5100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279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10242" y="96839"/>
            <a:ext cx="8228281" cy="87153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altLang="ru-RU" sz="2600"/>
              <a:t>Границы плит в Арктике и на востоке РФ</a:t>
            </a:r>
          </a:p>
        </p:txBody>
      </p:sp>
      <p:sp>
        <p:nvSpPr>
          <p:cNvPr id="157699" name="Rectangle 3"/>
          <p:cNvSpPr>
            <a:spLocks noGrp="1" noChangeArrowheads="1"/>
          </p:cNvSpPr>
          <p:nvPr>
            <p:ph type="body" idx="1"/>
          </p:nvPr>
        </p:nvSpPr>
        <p:spPr>
          <a:xfrm>
            <a:off x="3239446" y="6480175"/>
            <a:ext cx="3503173" cy="361950"/>
          </a:xfrm>
          <a:ln/>
        </p:spPr>
        <p:txBody>
          <a:bodyPr>
            <a:normAutofit fontScale="92500" lnSpcReduction="10000"/>
          </a:bodyPr>
          <a:lstStyle/>
          <a:p>
            <a:pPr marL="341313" indent="-339725">
              <a:lnSpc>
                <a:spcPct val="90000"/>
              </a:lnSpc>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ru-RU" altLang="ru-RU" sz="2200" b="1">
                <a:solidFill>
                  <a:srgbClr val="2323DC"/>
                </a:solidFill>
              </a:rPr>
              <a:t>Hindle, Mackey, 2011</a:t>
            </a:r>
          </a:p>
        </p:txBody>
      </p:sp>
      <p:pic>
        <p:nvPicPr>
          <p:cNvPr id="157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816" y="823913"/>
            <a:ext cx="6840784" cy="5580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9657971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A05BFD3-2827-4C71-B5A5-74BD4A76172C}"/>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br>
              <a:rPr lang="ru-RU" altLang="ru-RU" sz="1800"/>
            </a:br>
            <a:endParaRPr lang="ru-RU" altLang="ru-RU" sz="1800"/>
          </a:p>
          <a:p>
            <a:pPr algn="ctr" eaLnBrk="1" hangingPunct="1">
              <a:spcBef>
                <a:spcPct val="0"/>
              </a:spcBef>
              <a:buClrTx/>
              <a:buFontTx/>
              <a:buNone/>
            </a:pPr>
            <a:r>
              <a:rPr lang="ru-RU" altLang="ru-RU" sz="1800"/>
              <a:t> </a:t>
            </a:r>
          </a:p>
        </p:txBody>
      </p:sp>
      <p:sp>
        <p:nvSpPr>
          <p:cNvPr id="18435" name="Rectangle 2">
            <a:extLst>
              <a:ext uri="{FF2B5EF4-FFF2-40B4-BE49-F238E27FC236}">
                <a16:creationId xmlns:a16="http://schemas.microsoft.com/office/drawing/2014/main" id="{CCB75442-A1EF-43B1-BE5F-A1ECA3B2F58A}"/>
              </a:ext>
            </a:extLst>
          </p:cNvPr>
          <p:cNvSpPr>
            <a:spLocks noChangeArrowheads="1"/>
          </p:cNvSpPr>
          <p:nvPr/>
        </p:nvSpPr>
        <p:spPr bwMode="auto">
          <a:xfrm>
            <a:off x="179511" y="44624"/>
            <a:ext cx="8712969" cy="7357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r>
              <a:rPr lang="ru-RU" altLang="ru-RU" sz="1200" b="1" dirty="0"/>
              <a:t>Распределение  аномалий температуры и скоростей в мантии в сечении Земли по 125  градусу восточной долготы</a:t>
            </a:r>
            <a:r>
              <a:rPr lang="en-US" altLang="ru-RU" sz="1200" b="1" dirty="0"/>
              <a:t>,  </a:t>
            </a:r>
            <a:r>
              <a:rPr lang="ru-RU" altLang="ru-RU" sz="1200" b="1" dirty="0"/>
              <a:t>перпендикулярно меридиональному сечению в 35 градусов ВД</a:t>
            </a:r>
          </a:p>
          <a:p>
            <a:pPr algn="ctr"/>
            <a:endParaRPr lang="ru-RU" altLang="ru-RU" sz="1100" b="1" dirty="0"/>
          </a:p>
        </p:txBody>
      </p:sp>
      <p:sp>
        <p:nvSpPr>
          <p:cNvPr id="8" name="Google Shape;76;p13"/>
          <p:cNvSpPr>
            <a:spLocks noGrp="1"/>
          </p:cNvSpPr>
          <p:nvPr>
            <p:ph type="sldNum" sz="quarter" idx="4294967295"/>
          </p:nvPr>
        </p:nvSpPr>
        <p:spPr bwMode="auto">
          <a:xfrm>
            <a:off x="8556625" y="6332538"/>
            <a:ext cx="549275" cy="525462"/>
          </a:xfrm>
          <a:prstGeom prst="rect">
            <a:avLst/>
          </a:prstGeom>
          <a:ln>
            <a:miter lim="800000"/>
            <a:headEnd/>
            <a:tailEnd/>
          </a:ln>
        </p:spPr>
        <p:txBody>
          <a:bodyPr wrap="square" numCol="1" anchor="t" anchorCtr="0" compatLnSpc="1">
            <a:prstTxWarp prst="textNoShape">
              <a:avLst/>
            </a:prstTxWarp>
          </a:bodyPr>
          <a:lstStyle/>
          <a:p>
            <a:pPr marL="228600" indent="-182563" algn="l" eaLnBrk="0" fontAlgn="base" hangingPunct="0">
              <a:spcBef>
                <a:spcPct val="20000"/>
              </a:spcBef>
              <a:spcAft>
                <a:spcPts val="300"/>
              </a:spcAft>
              <a:buClr>
                <a:srgbClr val="C3260C"/>
              </a:buClr>
              <a:buSzPts val="1700"/>
              <a:buFont typeface="Georgia" pitchFamily="18" charset="0"/>
              <a:buNone/>
              <a:defRPr/>
            </a:pPr>
            <a:r>
              <a:rPr lang="ru-RU" sz="2000" dirty="0">
                <a:solidFill>
                  <a:schemeClr val="tx1"/>
                </a:solidFill>
                <a:latin typeface="Times New Roman" pitchFamily="18" charset="0"/>
                <a:cs typeface="Times New Roman" pitchFamily="18" charset="0"/>
              </a:rPr>
              <a:t>16</a:t>
            </a:r>
            <a:endParaRPr lang="ru-RU" sz="2000" b="0" dirty="0">
              <a:solidFill>
                <a:schemeClr val="tx1"/>
              </a:solidFill>
              <a:latin typeface="Times New Roman" pitchFamily="18" charset="0"/>
              <a:cs typeface="Times New Roman" pitchFamily="18" charset="0"/>
            </a:endParaRPr>
          </a:p>
          <a:p>
            <a:pPr marL="228600" indent="-182563" algn="l" eaLnBrk="0" fontAlgn="base" hangingPunct="0">
              <a:spcBef>
                <a:spcPct val="20000"/>
              </a:spcBef>
              <a:spcAft>
                <a:spcPts val="300"/>
              </a:spcAft>
              <a:buClr>
                <a:srgbClr val="C3260C"/>
              </a:buClr>
              <a:buSzPts val="1700"/>
              <a:buFont typeface="Georgia" pitchFamily="18" charset="0"/>
              <a:buChar char="*"/>
              <a:defRPr/>
            </a:pPr>
            <a:endParaRPr lang="ru-RU" sz="1700" b="0" dirty="0">
              <a:solidFill>
                <a:srgbClr val="404040"/>
              </a:solidFill>
            </a:endParaRP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408" y="523156"/>
            <a:ext cx="6693173" cy="6333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546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mipt.ru/upload/medialibrary/056/eng_inversio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14778" y="-113052"/>
            <a:ext cx="9144001" cy="562869"/>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a:extLst>
              <a:ext uri="{FF2B5EF4-FFF2-40B4-BE49-F238E27FC236}">
                <a16:creationId xmlns:a16="http://schemas.microsoft.com/office/drawing/2014/main" id="{70DF39D5-2748-4D46-86BF-B64F5AA8076B}"/>
              </a:ext>
            </a:extLst>
          </p:cNvPr>
          <p:cNvSpPr/>
          <p:nvPr/>
        </p:nvSpPr>
        <p:spPr>
          <a:xfrm>
            <a:off x="6732240" y="2852936"/>
            <a:ext cx="2126142" cy="338554"/>
          </a:xfrm>
          <a:prstGeom prst="rect">
            <a:avLst/>
          </a:prstGeom>
        </p:spPr>
        <p:txBody>
          <a:bodyPr wrap="square">
            <a:spAutoFit/>
          </a:bodyPr>
          <a:lstStyle/>
          <a:p>
            <a:endParaRPr lang="ru-RU" sz="1600" dirty="0"/>
          </a:p>
        </p:txBody>
      </p:sp>
      <p:pic>
        <p:nvPicPr>
          <p:cNvPr id="3" name="Рисунок 2">
            <a:extLst>
              <a:ext uri="{FF2B5EF4-FFF2-40B4-BE49-F238E27FC236}">
                <a16:creationId xmlns:a16="http://schemas.microsoft.com/office/drawing/2014/main" id="{931C0767-B683-3F4F-A0E1-1C8EC692F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678"/>
            <a:ext cx="9144000" cy="6518643"/>
          </a:xfrm>
          <a:prstGeom prst="rect">
            <a:avLst/>
          </a:prstGeom>
        </p:spPr>
      </p:pic>
    </p:spTree>
    <p:extLst>
      <p:ext uri="{BB962C8B-B14F-4D97-AF65-F5344CB8AC3E}">
        <p14:creationId xmlns:p14="http://schemas.microsoft.com/office/powerpoint/2010/main" val="1389508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A05BFD3-2827-4C71-B5A5-74BD4A76172C}"/>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br>
              <a:rPr lang="ru-RU" altLang="ru-RU" sz="1800"/>
            </a:br>
            <a:endParaRPr lang="ru-RU" altLang="ru-RU" sz="1800"/>
          </a:p>
          <a:p>
            <a:pPr algn="ctr" eaLnBrk="1" hangingPunct="1">
              <a:spcBef>
                <a:spcPct val="0"/>
              </a:spcBef>
              <a:buClrTx/>
              <a:buFontTx/>
              <a:buNone/>
            </a:pPr>
            <a:r>
              <a:rPr lang="ru-RU" altLang="ru-RU" sz="1800"/>
              <a:t> </a:t>
            </a:r>
          </a:p>
        </p:txBody>
      </p:sp>
      <p:sp>
        <p:nvSpPr>
          <p:cNvPr id="6" name="Rectangle 2">
            <a:extLst>
              <a:ext uri="{FF2B5EF4-FFF2-40B4-BE49-F238E27FC236}">
                <a16:creationId xmlns:a16="http://schemas.microsoft.com/office/drawing/2014/main" id="{CCB75442-A1EF-43B1-BE5F-A1ECA3B2F58A}"/>
              </a:ext>
            </a:extLst>
          </p:cNvPr>
          <p:cNvSpPr>
            <a:spLocks noChangeArrowheads="1"/>
          </p:cNvSpPr>
          <p:nvPr/>
        </p:nvSpPr>
        <p:spPr bwMode="auto">
          <a:xfrm>
            <a:off x="0" y="5373216"/>
            <a:ext cx="9036496" cy="566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r>
              <a:rPr lang="ru-RU" sz="1200" dirty="0"/>
              <a:t>Черными стрелками показано возможное движение мантийного вещества под поверхностью в сторону хребта Гаккеля.</a:t>
            </a:r>
          </a:p>
          <a:p>
            <a:endParaRPr lang="ru-RU" sz="1200" dirty="0"/>
          </a:p>
        </p:txBody>
      </p:sp>
      <p:sp>
        <p:nvSpPr>
          <p:cNvPr id="18435" name="Rectangle 2">
            <a:extLst>
              <a:ext uri="{FF2B5EF4-FFF2-40B4-BE49-F238E27FC236}">
                <a16:creationId xmlns:a16="http://schemas.microsoft.com/office/drawing/2014/main" id="{CCB75442-A1EF-43B1-BE5F-A1ECA3B2F58A}"/>
              </a:ext>
            </a:extLst>
          </p:cNvPr>
          <p:cNvSpPr>
            <a:spLocks noChangeArrowheads="1"/>
          </p:cNvSpPr>
          <p:nvPr/>
        </p:nvSpPr>
        <p:spPr bwMode="auto">
          <a:xfrm>
            <a:off x="179511" y="44624"/>
            <a:ext cx="8712969"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r>
              <a:rPr lang="en-US" sz="1200" dirty="0"/>
              <a:t>Bathymetric map of the southern part of the Eurasia Basin near the Laptev Sea region. In the southernmost part of the Eurasia Basin the area is shown for which detailed bathymetry was performed. This bathymetry was performed during the Arctic-2022 and Arctic-2024 expeditions (e.g., </a:t>
            </a:r>
            <a:r>
              <a:rPr lang="en-US" sz="1200" dirty="0" err="1"/>
              <a:t>Zinchenko</a:t>
            </a:r>
            <a:r>
              <a:rPr lang="en-US" sz="1200" dirty="0"/>
              <a:t> et al., 2024, </a:t>
            </a:r>
            <a:r>
              <a:rPr lang="en-US" sz="1200" dirty="0" err="1"/>
              <a:t>Nikishin</a:t>
            </a:r>
            <a:r>
              <a:rPr lang="en-US" sz="1200" dirty="0"/>
              <a:t> et al., 2026)</a:t>
            </a:r>
            <a:endParaRPr lang="ru-RU" sz="1200" dirty="0">
              <a:solidFill>
                <a:srgbClr val="FF0000"/>
              </a:solidFill>
            </a:endParaRPr>
          </a:p>
        </p:txBody>
      </p:sp>
      <p:sp>
        <p:nvSpPr>
          <p:cNvPr id="8" name="Google Shape;76;p13"/>
          <p:cNvSpPr>
            <a:spLocks noGrp="1"/>
          </p:cNvSpPr>
          <p:nvPr>
            <p:ph type="sldNum" sz="quarter" idx="4294967295"/>
          </p:nvPr>
        </p:nvSpPr>
        <p:spPr bwMode="auto">
          <a:xfrm>
            <a:off x="8556625" y="6332538"/>
            <a:ext cx="549275" cy="525462"/>
          </a:xfrm>
          <a:prstGeom prst="rect">
            <a:avLst/>
          </a:prstGeom>
          <a:ln>
            <a:miter lim="800000"/>
            <a:headEnd/>
            <a:tailEnd/>
          </a:ln>
        </p:spPr>
        <p:txBody>
          <a:bodyPr wrap="square" numCol="1" anchor="t" anchorCtr="0" compatLnSpc="1">
            <a:prstTxWarp prst="textNoShape">
              <a:avLst/>
            </a:prstTxWarp>
          </a:bodyPr>
          <a:lstStyle/>
          <a:p>
            <a:pPr marL="228600" indent="-182563" algn="l" eaLnBrk="0" fontAlgn="base" hangingPunct="0">
              <a:spcBef>
                <a:spcPct val="20000"/>
              </a:spcBef>
              <a:spcAft>
                <a:spcPts val="300"/>
              </a:spcAft>
              <a:buClr>
                <a:srgbClr val="C3260C"/>
              </a:buClr>
              <a:buSzPts val="1700"/>
              <a:buFont typeface="Georgia" pitchFamily="18" charset="0"/>
              <a:buNone/>
              <a:defRPr/>
            </a:pPr>
            <a:r>
              <a:rPr lang="ru-RU" sz="2000" dirty="0">
                <a:solidFill>
                  <a:schemeClr val="tx1"/>
                </a:solidFill>
                <a:latin typeface="Times New Roman" pitchFamily="18" charset="0"/>
                <a:cs typeface="Times New Roman" pitchFamily="18" charset="0"/>
              </a:rPr>
              <a:t>16</a:t>
            </a:r>
            <a:endParaRPr lang="ru-RU" sz="2000" b="0" dirty="0">
              <a:solidFill>
                <a:schemeClr val="tx1"/>
              </a:solidFill>
              <a:latin typeface="Times New Roman" pitchFamily="18" charset="0"/>
              <a:cs typeface="Times New Roman" pitchFamily="18" charset="0"/>
            </a:endParaRPr>
          </a:p>
          <a:p>
            <a:pPr marL="228600" indent="-182563" algn="l" eaLnBrk="0" fontAlgn="base" hangingPunct="0">
              <a:spcBef>
                <a:spcPct val="20000"/>
              </a:spcBef>
              <a:spcAft>
                <a:spcPts val="300"/>
              </a:spcAft>
              <a:buClr>
                <a:srgbClr val="C3260C"/>
              </a:buClr>
              <a:buSzPts val="1700"/>
              <a:buFont typeface="Georgia" pitchFamily="18" charset="0"/>
              <a:buChar char="*"/>
              <a:defRPr/>
            </a:pPr>
            <a:endParaRPr lang="ru-RU" sz="1700" b="0" dirty="0">
              <a:solidFill>
                <a:srgbClr val="404040"/>
              </a:solidFill>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8" y="912543"/>
            <a:ext cx="8532440" cy="4460673"/>
          </a:xfrm>
          <a:prstGeom prst="rect">
            <a:avLst/>
          </a:prstGeom>
        </p:spPr>
      </p:pic>
      <p:cxnSp>
        <p:nvCxnSpPr>
          <p:cNvPr id="4" name="Прямая со стрелкой 3"/>
          <p:cNvCxnSpPr/>
          <p:nvPr/>
        </p:nvCxnSpPr>
        <p:spPr>
          <a:xfrm>
            <a:off x="1187624" y="912543"/>
            <a:ext cx="0" cy="1436193"/>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1" name="Прямая со стрелкой 10"/>
          <p:cNvCxnSpPr/>
          <p:nvPr/>
        </p:nvCxnSpPr>
        <p:spPr>
          <a:xfrm>
            <a:off x="4139952" y="912543"/>
            <a:ext cx="776536" cy="2230336"/>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3" name="Прямая со стрелкой 12"/>
          <p:cNvCxnSpPr/>
          <p:nvPr/>
        </p:nvCxnSpPr>
        <p:spPr>
          <a:xfrm>
            <a:off x="4793456" y="912543"/>
            <a:ext cx="1218704" cy="1940393"/>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5" name="Прямая со стрелкой 14"/>
          <p:cNvCxnSpPr/>
          <p:nvPr/>
        </p:nvCxnSpPr>
        <p:spPr>
          <a:xfrm>
            <a:off x="3491880" y="912543"/>
            <a:ext cx="216024" cy="1796377"/>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8" name="Прямая со стрелкой 17"/>
          <p:cNvCxnSpPr/>
          <p:nvPr/>
        </p:nvCxnSpPr>
        <p:spPr>
          <a:xfrm>
            <a:off x="2483768" y="908720"/>
            <a:ext cx="0" cy="168788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48457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A05BFD3-2827-4C71-B5A5-74BD4A76172C}"/>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br>
              <a:rPr lang="ru-RU" altLang="ru-RU" sz="1800"/>
            </a:br>
            <a:endParaRPr lang="ru-RU" altLang="ru-RU" sz="1800"/>
          </a:p>
          <a:p>
            <a:pPr algn="ctr" eaLnBrk="1" hangingPunct="1">
              <a:spcBef>
                <a:spcPct val="0"/>
              </a:spcBef>
              <a:buClrTx/>
              <a:buFontTx/>
              <a:buNone/>
            </a:pPr>
            <a:r>
              <a:rPr lang="ru-RU" altLang="ru-RU" sz="1800"/>
              <a:t> </a:t>
            </a:r>
          </a:p>
        </p:txBody>
      </p:sp>
      <p:sp>
        <p:nvSpPr>
          <p:cNvPr id="18435" name="Rectangle 2">
            <a:extLst>
              <a:ext uri="{FF2B5EF4-FFF2-40B4-BE49-F238E27FC236}">
                <a16:creationId xmlns:a16="http://schemas.microsoft.com/office/drawing/2014/main" id="{CCB75442-A1EF-43B1-BE5F-A1ECA3B2F58A}"/>
              </a:ext>
            </a:extLst>
          </p:cNvPr>
          <p:cNvSpPr>
            <a:spLocks noChangeArrowheads="1"/>
          </p:cNvSpPr>
          <p:nvPr/>
        </p:nvSpPr>
        <p:spPr bwMode="auto">
          <a:xfrm>
            <a:off x="179511" y="44624"/>
            <a:ext cx="8712969" cy="1756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just"/>
            <a:r>
              <a:rPr lang="en-US" sz="1200" dirty="0"/>
              <a:t>Cenozoic tectonics of the Eurasia Basin area. 1–4: areas with oceanic crust, ages indicated by numbers. Data from </a:t>
            </a:r>
            <a:r>
              <a:rPr lang="en-US" sz="1200" dirty="0">
                <a:hlinkClick r:id="rId2"/>
              </a:rPr>
              <a:t>Müller et al. (2008)</a:t>
            </a:r>
            <a:r>
              <a:rPr lang="en-US" sz="1200" dirty="0"/>
              <a:t> with additions (</a:t>
            </a:r>
            <a:r>
              <a:rPr lang="en-US" sz="1200" dirty="0" err="1">
                <a:hlinkClick r:id="rId3"/>
              </a:rPr>
              <a:t>Gaina</a:t>
            </a:r>
            <a:r>
              <a:rPr lang="en-US" sz="1200" dirty="0">
                <a:hlinkClick r:id="rId3"/>
              </a:rPr>
              <a:t> et al., 2011</a:t>
            </a:r>
            <a:r>
              <a:rPr lang="en-US" sz="1200" dirty="0"/>
              <a:t>, </a:t>
            </a:r>
            <a:r>
              <a:rPr lang="en-US" sz="1200" dirty="0" err="1">
                <a:hlinkClick r:id="rId4"/>
              </a:rPr>
              <a:t>Gaina</a:t>
            </a:r>
            <a:r>
              <a:rPr lang="en-US" sz="1200" dirty="0">
                <a:hlinkClick r:id="rId4"/>
              </a:rPr>
              <a:t> et al., 2017</a:t>
            </a:r>
            <a:r>
              <a:rPr lang="en-US" sz="1200" dirty="0"/>
              <a:t>; </a:t>
            </a:r>
            <a:r>
              <a:rPr lang="en-US" sz="1200" dirty="0" err="1">
                <a:hlinkClick r:id="rId5"/>
              </a:rPr>
              <a:t>Glebovsky</a:t>
            </a:r>
            <a:r>
              <a:rPr lang="en-US" sz="1200" dirty="0">
                <a:hlinkClick r:id="rId5"/>
              </a:rPr>
              <a:t> et al., 2006</a:t>
            </a:r>
            <a:r>
              <a:rPr lang="en-US" sz="1200" dirty="0"/>
              <a:t>; </a:t>
            </a:r>
            <a:r>
              <a:rPr lang="en-US" sz="1200" dirty="0" err="1">
                <a:hlinkClick r:id="rId6"/>
              </a:rPr>
              <a:t>Nikishin</a:t>
            </a:r>
            <a:r>
              <a:rPr lang="en-US" sz="1200" dirty="0">
                <a:hlinkClick r:id="rId6"/>
              </a:rPr>
              <a:t> et al., 2018</a:t>
            </a:r>
            <a:r>
              <a:rPr lang="en-US" sz="1200" dirty="0"/>
              <a:t>; </a:t>
            </a:r>
            <a:r>
              <a:rPr lang="en-US" sz="1200" dirty="0" err="1">
                <a:hlinkClick r:id="rId7"/>
              </a:rPr>
              <a:t>Gernigon</a:t>
            </a:r>
            <a:r>
              <a:rPr lang="en-US" sz="1200" dirty="0">
                <a:hlinkClick r:id="rId7"/>
              </a:rPr>
              <a:t> et al., 2020</a:t>
            </a:r>
            <a:r>
              <a:rPr lang="en-US" sz="1200" dirty="0"/>
              <a:t>; </a:t>
            </a:r>
            <a:r>
              <a:rPr lang="en-US" sz="1200" dirty="0" err="1">
                <a:hlinkClick r:id="rId8"/>
              </a:rPr>
              <a:t>Drachev</a:t>
            </a:r>
            <a:r>
              <a:rPr lang="en-US" sz="1200" dirty="0">
                <a:hlinkClick r:id="rId8"/>
              </a:rPr>
              <a:t> et al., 2025</a:t>
            </a:r>
            <a:r>
              <a:rPr lang="en-US" sz="1200" dirty="0"/>
              <a:t>); 5: submerged blocks of continental crust; 6: passive continental margins with thinned continental crust; 7: </a:t>
            </a:r>
            <a:r>
              <a:rPr lang="en-US" sz="1200" dirty="0" err="1"/>
              <a:t>Eurekan</a:t>
            </a:r>
            <a:r>
              <a:rPr lang="en-US" sz="1200" dirty="0"/>
              <a:t> </a:t>
            </a:r>
            <a:r>
              <a:rPr lang="en-US" sz="1200" dirty="0" err="1"/>
              <a:t>orogen</a:t>
            </a:r>
            <a:r>
              <a:rPr lang="en-US" sz="1200" dirty="0"/>
              <a:t>; 8: continental rifts preceding ocean opening; 9: Cenozoic basalts preceding ocean opening; 10: SDR-type complexes preceding ocean opening; 11: volcanic centers and isolated volcanoes with ages around 70–50 Ma; 12: volcanic centers younger than 15 Ma; 13: some volcanic centers of the </a:t>
            </a:r>
            <a:r>
              <a:rPr lang="en-US" sz="1200" dirty="0" err="1"/>
              <a:t>Gakkel</a:t>
            </a:r>
            <a:r>
              <a:rPr lang="en-US" sz="1200" dirty="0"/>
              <a:t> Ridge; 14: spreading axes; 15: some fault zones; 16: axes of continental rifts in the Laptev Sea region; 17: Pre-Verkhoyansk-</a:t>
            </a:r>
            <a:r>
              <a:rPr lang="en-US" sz="1200" dirty="0" err="1"/>
              <a:t>Zhokhov</a:t>
            </a:r>
            <a:r>
              <a:rPr lang="en-US" sz="1200" dirty="0"/>
              <a:t>-</a:t>
            </a:r>
            <a:r>
              <a:rPr lang="en-US" sz="1200" dirty="0" err="1"/>
              <a:t>Wrangel</a:t>
            </a:r>
            <a:r>
              <a:rPr lang="en-US" sz="1200" dirty="0"/>
              <a:t> buried thrust belt (PVZW). Pre-</a:t>
            </a:r>
            <a:r>
              <a:rPr lang="en-US" sz="1200" dirty="0" err="1"/>
              <a:t>Aptian</a:t>
            </a:r>
            <a:r>
              <a:rPr lang="en-US" sz="1200" dirty="0"/>
              <a:t> deposits are strongly deformed to the south of this belt. There is possible pre-</a:t>
            </a:r>
            <a:r>
              <a:rPr lang="en-US" sz="1200" dirty="0" err="1"/>
              <a:t>Aptian</a:t>
            </a:r>
            <a:r>
              <a:rPr lang="en-US" sz="1200" dirty="0"/>
              <a:t> sedimentary cover to the north.</a:t>
            </a:r>
            <a:endParaRPr lang="ru-RU" sz="1200" dirty="0">
              <a:solidFill>
                <a:srgbClr val="FF0000"/>
              </a:solidFill>
            </a:endParaRPr>
          </a:p>
        </p:txBody>
      </p:sp>
      <p:sp>
        <p:nvSpPr>
          <p:cNvPr id="8" name="Google Shape;76;p13"/>
          <p:cNvSpPr>
            <a:spLocks noGrp="1"/>
          </p:cNvSpPr>
          <p:nvPr>
            <p:ph type="sldNum" sz="quarter" idx="4294967295"/>
          </p:nvPr>
        </p:nvSpPr>
        <p:spPr bwMode="auto">
          <a:xfrm>
            <a:off x="8556625" y="6332538"/>
            <a:ext cx="549275" cy="525462"/>
          </a:xfrm>
          <a:prstGeom prst="rect">
            <a:avLst/>
          </a:prstGeom>
          <a:ln>
            <a:miter lim="800000"/>
            <a:headEnd/>
            <a:tailEnd/>
          </a:ln>
        </p:spPr>
        <p:txBody>
          <a:bodyPr wrap="square" numCol="1" anchor="t" anchorCtr="0" compatLnSpc="1">
            <a:prstTxWarp prst="textNoShape">
              <a:avLst/>
            </a:prstTxWarp>
          </a:bodyPr>
          <a:lstStyle/>
          <a:p>
            <a:pPr marL="228600" indent="-182563" algn="l" eaLnBrk="0" fontAlgn="base" hangingPunct="0">
              <a:spcBef>
                <a:spcPct val="20000"/>
              </a:spcBef>
              <a:spcAft>
                <a:spcPts val="300"/>
              </a:spcAft>
              <a:buClr>
                <a:srgbClr val="C3260C"/>
              </a:buClr>
              <a:buSzPts val="1700"/>
              <a:buFont typeface="Georgia" pitchFamily="18" charset="0"/>
              <a:buNone/>
              <a:defRPr/>
            </a:pPr>
            <a:r>
              <a:rPr lang="ru-RU" sz="2000" dirty="0">
                <a:solidFill>
                  <a:schemeClr val="tx1"/>
                </a:solidFill>
                <a:latin typeface="Times New Roman" pitchFamily="18" charset="0"/>
                <a:cs typeface="Times New Roman" pitchFamily="18" charset="0"/>
              </a:rPr>
              <a:t>16</a:t>
            </a:r>
            <a:endParaRPr lang="ru-RU" sz="2000" b="0" dirty="0">
              <a:solidFill>
                <a:schemeClr val="tx1"/>
              </a:solidFill>
              <a:latin typeface="Times New Roman" pitchFamily="18" charset="0"/>
              <a:cs typeface="Times New Roman" pitchFamily="18" charset="0"/>
            </a:endParaRPr>
          </a:p>
          <a:p>
            <a:pPr marL="228600" indent="-182563" algn="l" eaLnBrk="0" fontAlgn="base" hangingPunct="0">
              <a:spcBef>
                <a:spcPct val="20000"/>
              </a:spcBef>
              <a:spcAft>
                <a:spcPts val="300"/>
              </a:spcAft>
              <a:buClr>
                <a:srgbClr val="C3260C"/>
              </a:buClr>
              <a:buSzPts val="1700"/>
              <a:buFont typeface="Georgia" pitchFamily="18" charset="0"/>
              <a:buChar char="*"/>
              <a:defRPr/>
            </a:pPr>
            <a:endParaRPr lang="ru-RU" sz="1700" b="0" dirty="0">
              <a:solidFill>
                <a:srgbClr val="404040"/>
              </a:solidFill>
            </a:endParaRPr>
          </a:p>
        </p:txBody>
      </p:sp>
      <p:pic>
        <p:nvPicPr>
          <p:cNvPr id="3" name="Рисунок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07339" y="1988840"/>
            <a:ext cx="6726172" cy="4032448"/>
          </a:xfrm>
          <a:prstGeom prst="rect">
            <a:avLst/>
          </a:prstGeom>
        </p:spPr>
      </p:pic>
    </p:spTree>
    <p:extLst>
      <p:ext uri="{BB962C8B-B14F-4D97-AF65-F5344CB8AC3E}">
        <p14:creationId xmlns:p14="http://schemas.microsoft.com/office/powerpoint/2010/main" val="3455380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a:off x="1" y="0"/>
            <a:ext cx="7412993" cy="766233"/>
          </a:xfrm>
          <a:prstGeom prst="rect">
            <a:avLst/>
          </a:prstGeom>
          <a:gradFill flip="none" rotWithShape="1">
            <a:gsLst>
              <a:gs pos="0">
                <a:srgbClr val="3C62B3"/>
              </a:gs>
              <a:gs pos="100000">
                <a:srgbClr val="FFFFFF"/>
              </a:gs>
            </a:gsLst>
            <a:lin ang="0" scaled="1"/>
            <a:tileRect/>
          </a:gra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noChangeArrowheads="1"/>
          </p:cNvPicPr>
          <p:nvPr/>
        </p:nvPicPr>
        <p:blipFill>
          <a:blip r:embed="rId2" cstate="print"/>
          <a:srcRect/>
          <a:stretch>
            <a:fillRect/>
          </a:stretch>
        </p:blipFill>
        <p:spPr bwMode="auto">
          <a:xfrm>
            <a:off x="7821361" y="66424"/>
            <a:ext cx="1187185" cy="724337"/>
          </a:xfrm>
          <a:prstGeom prst="rect">
            <a:avLst/>
          </a:prstGeom>
          <a:noFill/>
          <a:ln w="9525">
            <a:noFill/>
            <a:miter lim="800000"/>
            <a:headEnd/>
            <a:tailEnd/>
          </a:ln>
        </p:spPr>
      </p:pic>
      <p:pic>
        <p:nvPicPr>
          <p:cNvPr id="4"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1967346" y="1200727"/>
            <a:ext cx="5652654" cy="5190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990615" y="6390861"/>
            <a:ext cx="1870306"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Пискарев, 2016</a:t>
            </a:r>
            <a:r>
              <a:rPr lang="en-US"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8834300" y="6488668"/>
            <a:ext cx="309700" cy="369332"/>
          </a:xfrm>
          <a:prstGeom prst="rect">
            <a:avLst/>
          </a:prstGeom>
        </p:spPr>
        <p:txBody>
          <a:bodyPr wrap="none">
            <a:spAutoFit/>
          </a:bodyPr>
          <a:lstStyle/>
          <a:p>
            <a:r>
              <a:rPr lang="ru-RU" dirty="0"/>
              <a:t>2</a:t>
            </a:r>
          </a:p>
        </p:txBody>
      </p:sp>
      <p:sp>
        <p:nvSpPr>
          <p:cNvPr id="7" name="Прямоугольник 6"/>
          <p:cNvSpPr/>
          <p:nvPr/>
        </p:nvSpPr>
        <p:spPr>
          <a:xfrm rot="19397721">
            <a:off x="4824940" y="4290211"/>
            <a:ext cx="1560754" cy="1421226"/>
          </a:xfrm>
          <a:prstGeom prst="rect">
            <a:avLst/>
          </a:prstGeom>
          <a:noFill/>
          <a:ln w="508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7058" y="731654"/>
            <a:ext cx="9143999" cy="400110"/>
          </a:xfrm>
          <a:prstGeom prst="rect">
            <a:avLst/>
          </a:prstGeom>
        </p:spPr>
        <p:txBody>
          <a:bodyPr wrap="square">
            <a:spAutoFit/>
          </a:bodyPr>
          <a:lstStyle/>
          <a:p>
            <a:pPr algn="ctr"/>
            <a:r>
              <a:rPr lang="ru-RU" sz="2000" b="1" dirty="0">
                <a:solidFill>
                  <a:srgbClr val="0070C0"/>
                </a:solidFill>
              </a:rPr>
              <a:t>Море Лаптевых – самое сейсмоактивное в российском секторе СЛО </a:t>
            </a:r>
            <a:endParaRPr lang="ru-RU" sz="2000" dirty="0">
              <a:solidFill>
                <a:srgbClr val="0070C0"/>
              </a:solidFill>
            </a:endParaRPr>
          </a:p>
        </p:txBody>
      </p:sp>
    </p:spTree>
    <p:extLst>
      <p:ext uri="{BB962C8B-B14F-4D97-AF65-F5344CB8AC3E}">
        <p14:creationId xmlns:p14="http://schemas.microsoft.com/office/powerpoint/2010/main" val="2100598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a:off x="1" y="0"/>
            <a:ext cx="7412993" cy="766233"/>
          </a:xfrm>
          <a:prstGeom prst="rect">
            <a:avLst/>
          </a:prstGeom>
          <a:gradFill flip="none" rotWithShape="1">
            <a:gsLst>
              <a:gs pos="0">
                <a:srgbClr val="3C62B3"/>
              </a:gs>
              <a:gs pos="100000">
                <a:srgbClr val="FFFFFF"/>
              </a:gs>
            </a:gsLst>
            <a:lin ang="0" scaled="1"/>
            <a:tileRect/>
          </a:gra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noChangeArrowheads="1"/>
          </p:cNvPicPr>
          <p:nvPr/>
        </p:nvPicPr>
        <p:blipFill>
          <a:blip r:embed="rId2" cstate="print"/>
          <a:srcRect/>
          <a:stretch>
            <a:fillRect/>
          </a:stretch>
        </p:blipFill>
        <p:spPr bwMode="auto">
          <a:xfrm>
            <a:off x="7821361" y="66424"/>
            <a:ext cx="1187185" cy="724337"/>
          </a:xfrm>
          <a:prstGeom prst="rect">
            <a:avLst/>
          </a:prstGeom>
          <a:noFill/>
          <a:ln w="9525">
            <a:noFill/>
            <a:miter lim="800000"/>
            <a:headEnd/>
            <a:tailEnd/>
          </a:ln>
        </p:spPr>
      </p:pic>
      <p:sp>
        <p:nvSpPr>
          <p:cNvPr id="4" name="Rectangle 5"/>
          <p:cNvSpPr/>
          <p:nvPr/>
        </p:nvSpPr>
        <p:spPr>
          <a:xfrm>
            <a:off x="1" y="0"/>
            <a:ext cx="7412993" cy="766233"/>
          </a:xfrm>
          <a:prstGeom prst="rect">
            <a:avLst/>
          </a:prstGeom>
          <a:gradFill flip="none" rotWithShape="1">
            <a:gsLst>
              <a:gs pos="0">
                <a:srgbClr val="3C62B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 name="Picture 2"/>
          <p:cNvPicPr>
            <a:picLocks noChangeAspect="1" noChangeArrowheads="1"/>
          </p:cNvPicPr>
          <p:nvPr/>
        </p:nvPicPr>
        <p:blipFill>
          <a:blip r:embed="rId2" cstate="print"/>
          <a:srcRect/>
          <a:stretch>
            <a:fillRect/>
          </a:stretch>
        </p:blipFill>
        <p:spPr bwMode="auto">
          <a:xfrm>
            <a:off x="7821361" y="66424"/>
            <a:ext cx="1187185" cy="724337"/>
          </a:xfrm>
          <a:prstGeom prst="rect">
            <a:avLst/>
          </a:prstGeom>
          <a:noFill/>
          <a:ln w="9525">
            <a:noFill/>
            <a:miter lim="800000"/>
            <a:headEnd/>
            <a:tailEnd/>
          </a:ln>
        </p:spPr>
      </p:pic>
      <p:pic>
        <p:nvPicPr>
          <p:cNvPr id="7" name="Рисунок 6"/>
          <p:cNvPicPr>
            <a:picLocks noChangeAspect="1"/>
          </p:cNvPicPr>
          <p:nvPr/>
        </p:nvPicPr>
        <p:blipFill>
          <a:blip r:embed="rId3"/>
          <a:stretch>
            <a:fillRect/>
          </a:stretch>
        </p:blipFill>
        <p:spPr>
          <a:xfrm>
            <a:off x="245934" y="1266825"/>
            <a:ext cx="4273739" cy="4319546"/>
          </a:xfrm>
          <a:prstGeom prst="rect">
            <a:avLst/>
          </a:prstGeom>
        </p:spPr>
      </p:pic>
      <p:sp>
        <p:nvSpPr>
          <p:cNvPr id="9" name="Прямоугольник 8"/>
          <p:cNvSpPr/>
          <p:nvPr/>
        </p:nvSpPr>
        <p:spPr>
          <a:xfrm>
            <a:off x="4785257" y="1182257"/>
            <a:ext cx="4207900" cy="4966424"/>
          </a:xfrm>
          <a:prstGeom prst="rect">
            <a:avLst/>
          </a:prstGeom>
        </p:spPr>
        <p:txBody>
          <a:bodyPr wrap="square">
            <a:spAutoFit/>
          </a:bodyPr>
          <a:lstStyle/>
          <a:p>
            <a:pPr indent="270510" algn="ctr">
              <a:lnSpc>
                <a:spcPct val="107000"/>
              </a:lnSpc>
              <a:spcAft>
                <a:spcPts val="0"/>
              </a:spcAft>
            </a:pPr>
            <a:r>
              <a:rPr lang="ru-RU" sz="1400" b="1" dirty="0">
                <a:latin typeface="Calibri" panose="020F0502020204030204" pitchFamily="34" charset="0"/>
                <a:cs typeface="Calibri" panose="020F0502020204030204" pitchFamily="34" charset="0"/>
              </a:rPr>
              <a:t>а) Сейсмичность моря Лаптевых и схема основных структурных элементов</a:t>
            </a:r>
            <a:endParaRPr lang="en-US" sz="1400" b="1" dirty="0">
              <a:latin typeface="Calibri" panose="020F0502020204030204" pitchFamily="34" charset="0"/>
              <a:cs typeface="Calibri" panose="020F0502020204030204" pitchFamily="34" charset="0"/>
            </a:endParaRPr>
          </a:p>
          <a:p>
            <a:pPr indent="270510" algn="ctr">
              <a:lnSpc>
                <a:spcPct val="107000"/>
              </a:lnSpc>
              <a:spcAft>
                <a:spcPts val="0"/>
              </a:spcAft>
            </a:pPr>
            <a:endParaRPr lang="ru-RU" sz="1400" b="1" dirty="0">
              <a:latin typeface="Calibri" panose="020F0502020204030204" pitchFamily="34" charset="0"/>
              <a:ea typeface="Calibri" panose="020F0502020204030204" pitchFamily="34" charset="0"/>
              <a:cs typeface="Calibri" panose="020F0502020204030204" pitchFamily="34" charset="0"/>
            </a:endParaRPr>
          </a:p>
          <a:p>
            <a:pPr indent="270510" algn="ctr">
              <a:lnSpc>
                <a:spcPct val="107000"/>
              </a:lnSpc>
              <a:spcAft>
                <a:spcPts val="0"/>
              </a:spcAft>
            </a:pPr>
            <a:r>
              <a:rPr lang="ru-RU" sz="1100" i="1" dirty="0">
                <a:latin typeface="Calibri" panose="020F0502020204030204" pitchFamily="34" charset="0"/>
                <a:ea typeface="Calibri" panose="020F0502020204030204" pitchFamily="34" charset="0"/>
                <a:cs typeface="Calibri" panose="020F0502020204030204" pitchFamily="34" charset="0"/>
              </a:rPr>
              <a:t>Условные обозначения</a:t>
            </a:r>
            <a:r>
              <a:rPr lang="ru-RU" sz="1100" dirty="0">
                <a:latin typeface="Calibri" panose="020F0502020204030204" pitchFamily="34" charset="0"/>
                <a:ea typeface="Calibri" panose="020F0502020204030204" pitchFamily="34" charset="0"/>
                <a:cs typeface="Calibri" panose="020F0502020204030204" pitchFamily="34" charset="0"/>
              </a:rPr>
              <a:t>: 1 – эпицентры землетрясений по каталогам; 2 – эпицентры землетрясений, зарегистрированных донными сейсмостанциями; 3 – Евразийский бассейн; 4 – континентальный склон; 5 – шельф; 6 – </a:t>
            </a:r>
            <a:r>
              <a:rPr lang="ru-RU" sz="1100" dirty="0" err="1">
                <a:latin typeface="Calibri" panose="020F0502020204030204" pitchFamily="34" charset="0"/>
                <a:ea typeface="Calibri" panose="020F0502020204030204" pitchFamily="34" charset="0"/>
                <a:cs typeface="Calibri" panose="020F0502020204030204" pitchFamily="34" charset="0"/>
              </a:rPr>
              <a:t>Лено</a:t>
            </a:r>
            <a:r>
              <a:rPr lang="ru-RU" sz="1100" dirty="0">
                <a:latin typeface="Calibri" panose="020F0502020204030204" pitchFamily="34" charset="0"/>
                <a:ea typeface="Calibri" panose="020F0502020204030204" pitchFamily="34" charset="0"/>
                <a:cs typeface="Calibri" panose="020F0502020204030204" pitchFamily="34" charset="0"/>
              </a:rPr>
              <a:t>-Таймырская зона пограничных поднятий; 7 –  Восточно-</a:t>
            </a:r>
            <a:r>
              <a:rPr lang="ru-RU" sz="1100" dirty="0" err="1">
                <a:latin typeface="Calibri" panose="020F0502020204030204" pitchFamily="34" charset="0"/>
                <a:ea typeface="Calibri" panose="020F0502020204030204" pitchFamily="34" charset="0"/>
                <a:cs typeface="Calibri" panose="020F0502020204030204" pitchFamily="34" charset="0"/>
              </a:rPr>
              <a:t>Лаптевоморская</a:t>
            </a:r>
            <a:r>
              <a:rPr lang="ru-RU" sz="1100" dirty="0">
                <a:latin typeface="Calibri" panose="020F0502020204030204" pitchFamily="34" charset="0"/>
                <a:ea typeface="Calibri" panose="020F0502020204030204" pitchFamily="34" charset="0"/>
                <a:cs typeface="Calibri" panose="020F0502020204030204" pitchFamily="34" charset="0"/>
              </a:rPr>
              <a:t> провинция горстов и грабенов (ВЛПГГ); 8 – </a:t>
            </a:r>
            <a:r>
              <a:rPr lang="ru-RU" sz="1100" dirty="0" err="1">
                <a:latin typeface="Calibri" panose="020F0502020204030204" pitchFamily="34" charset="0"/>
                <a:ea typeface="Calibri" panose="020F0502020204030204" pitchFamily="34" charset="0"/>
                <a:cs typeface="Calibri" panose="020F0502020204030204" pitchFamily="34" charset="0"/>
              </a:rPr>
              <a:t>рифтогенные</a:t>
            </a:r>
            <a:r>
              <a:rPr lang="ru-RU" sz="1100" dirty="0">
                <a:latin typeface="Calibri" panose="020F0502020204030204" pitchFamily="34" charset="0"/>
                <a:ea typeface="Calibri" panose="020F0502020204030204" pitchFamily="34" charset="0"/>
                <a:cs typeface="Calibri" panose="020F0502020204030204" pitchFamily="34" charset="0"/>
              </a:rPr>
              <a:t> прогибы: I – </a:t>
            </a:r>
            <a:r>
              <a:rPr lang="ru-RU" sz="1100" dirty="0" err="1">
                <a:latin typeface="Calibri" panose="020F0502020204030204" pitchFamily="34" charset="0"/>
                <a:ea typeface="Calibri" panose="020F0502020204030204" pitchFamily="34" charset="0"/>
                <a:cs typeface="Calibri" panose="020F0502020204030204" pitchFamily="34" charset="0"/>
              </a:rPr>
              <a:t>Усть</a:t>
            </a:r>
            <a:r>
              <a:rPr lang="ru-RU" sz="1100" dirty="0">
                <a:latin typeface="Calibri" panose="020F0502020204030204" pitchFamily="34" charset="0"/>
                <a:ea typeface="Calibri" panose="020F0502020204030204" pitchFamily="34" charset="0"/>
                <a:cs typeface="Calibri" panose="020F0502020204030204" pitchFamily="34" charset="0"/>
              </a:rPr>
              <a:t>-Ленская </a:t>
            </a:r>
            <a:r>
              <a:rPr lang="ru-RU" sz="1100" dirty="0" err="1">
                <a:latin typeface="Calibri" panose="020F0502020204030204" pitchFamily="34" charset="0"/>
                <a:ea typeface="Calibri" panose="020F0502020204030204" pitchFamily="34" charset="0"/>
                <a:cs typeface="Calibri" panose="020F0502020204030204" pitchFamily="34" charset="0"/>
              </a:rPr>
              <a:t>рифтовая</a:t>
            </a:r>
            <a:r>
              <a:rPr lang="ru-RU" sz="1100" dirty="0">
                <a:latin typeface="Calibri" panose="020F0502020204030204" pitchFamily="34" charset="0"/>
                <a:ea typeface="Calibri" panose="020F0502020204030204" pitchFamily="34" charset="0"/>
                <a:cs typeface="Calibri" panose="020F0502020204030204" pitchFamily="34" charset="0"/>
              </a:rPr>
              <a:t> система; II – </a:t>
            </a:r>
            <a:r>
              <a:rPr lang="ru-RU" sz="1100" dirty="0" err="1">
                <a:latin typeface="Calibri" panose="020F0502020204030204" pitchFamily="34" charset="0"/>
                <a:ea typeface="Calibri" panose="020F0502020204030204" pitchFamily="34" charset="0"/>
                <a:cs typeface="Calibri" panose="020F0502020204030204" pitchFamily="34" charset="0"/>
              </a:rPr>
              <a:t>рифтовая</a:t>
            </a:r>
            <a:r>
              <a:rPr lang="ru-RU" sz="1100" dirty="0">
                <a:latin typeface="Calibri" panose="020F0502020204030204" pitchFamily="34" charset="0"/>
                <a:ea typeface="Calibri" panose="020F0502020204030204" pitchFamily="34" charset="0"/>
                <a:cs typeface="Calibri" panose="020F0502020204030204" pitchFamily="34" charset="0"/>
              </a:rPr>
              <a:t> зона Анжу; 9 – основные рифты и грабены </a:t>
            </a:r>
            <a:r>
              <a:rPr lang="ru-RU" sz="1100" dirty="0" err="1">
                <a:latin typeface="Calibri" panose="020F0502020204030204" pitchFamily="34" charset="0"/>
                <a:ea typeface="Calibri" panose="020F0502020204030204" pitchFamily="34" charset="0"/>
                <a:cs typeface="Calibri" panose="020F0502020204030204" pitchFamily="34" charset="0"/>
              </a:rPr>
              <a:t>Лаптевоморской</a:t>
            </a:r>
            <a:r>
              <a:rPr lang="ru-RU" sz="1100" dirty="0">
                <a:latin typeface="Calibri" panose="020F0502020204030204" pitchFamily="34" charset="0"/>
                <a:ea typeface="Calibri" panose="020F0502020204030204" pitchFamily="34" charset="0"/>
                <a:cs typeface="Calibri" panose="020F0502020204030204" pitchFamily="34" charset="0"/>
              </a:rPr>
              <a:t> </a:t>
            </a:r>
            <a:r>
              <a:rPr lang="ru-RU" sz="1100" dirty="0" err="1">
                <a:latin typeface="Calibri" panose="020F0502020204030204" pitchFamily="34" charset="0"/>
                <a:ea typeface="Calibri" panose="020F0502020204030204" pitchFamily="34" charset="0"/>
                <a:cs typeface="Calibri" panose="020F0502020204030204" pitchFamily="34" charset="0"/>
              </a:rPr>
              <a:t>рифтовой</a:t>
            </a:r>
            <a:r>
              <a:rPr lang="ru-RU" sz="1100" dirty="0">
                <a:latin typeface="Calibri" panose="020F0502020204030204" pitchFamily="34" charset="0"/>
                <a:ea typeface="Calibri" panose="020F0502020204030204" pitchFamily="34" charset="0"/>
                <a:cs typeface="Calibri" panose="020F0502020204030204" pitchFamily="34" charset="0"/>
              </a:rPr>
              <a:t> системы: </a:t>
            </a:r>
            <a:r>
              <a:rPr lang="ru-RU" sz="1100" dirty="0" err="1">
                <a:latin typeface="Calibri" panose="020F0502020204030204" pitchFamily="34" charset="0"/>
                <a:ea typeface="Calibri" panose="020F0502020204030204" pitchFamily="34" charset="0"/>
                <a:cs typeface="Calibri" panose="020F0502020204030204" pitchFamily="34" charset="0"/>
              </a:rPr>
              <a:t>Ia</a:t>
            </a:r>
            <a:r>
              <a:rPr lang="ru-RU" sz="1100" dirty="0">
                <a:latin typeface="Calibri" panose="020F0502020204030204" pitchFamily="34" charset="0"/>
                <a:ea typeface="Calibri" panose="020F0502020204030204" pitchFamily="34" charset="0"/>
                <a:cs typeface="Calibri" panose="020F0502020204030204" pitchFamily="34" charset="0"/>
              </a:rPr>
              <a:t> – </a:t>
            </a:r>
            <a:r>
              <a:rPr lang="ru-RU" sz="1100" dirty="0" err="1">
                <a:latin typeface="Calibri" panose="020F0502020204030204" pitchFamily="34" charset="0"/>
                <a:ea typeface="Calibri" panose="020F0502020204030204" pitchFamily="34" charset="0"/>
                <a:cs typeface="Calibri" panose="020F0502020204030204" pitchFamily="34" charset="0"/>
              </a:rPr>
              <a:t>Усть</a:t>
            </a:r>
            <a:r>
              <a:rPr lang="ru-RU" sz="1100" dirty="0">
                <a:latin typeface="Calibri" panose="020F0502020204030204" pitchFamily="34" charset="0"/>
                <a:ea typeface="Calibri" panose="020F0502020204030204" pitchFamily="34" charset="0"/>
                <a:cs typeface="Calibri" panose="020F0502020204030204" pitchFamily="34" charset="0"/>
              </a:rPr>
              <a:t>-Ленский; </a:t>
            </a:r>
            <a:r>
              <a:rPr lang="ru-RU" sz="1100" dirty="0" err="1">
                <a:latin typeface="Calibri" panose="020F0502020204030204" pitchFamily="34" charset="0"/>
                <a:ea typeface="Calibri" panose="020F0502020204030204" pitchFamily="34" charset="0"/>
                <a:cs typeface="Calibri" panose="020F0502020204030204" pitchFamily="34" charset="0"/>
              </a:rPr>
              <a:t>Iб</a:t>
            </a:r>
            <a:r>
              <a:rPr lang="ru-RU" sz="1100" dirty="0">
                <a:latin typeface="Calibri" panose="020F0502020204030204" pitchFamily="34" charset="0"/>
                <a:ea typeface="Calibri" panose="020F0502020204030204" pitchFamily="34" charset="0"/>
                <a:cs typeface="Calibri" panose="020F0502020204030204" pitchFamily="34" charset="0"/>
              </a:rPr>
              <a:t> – </a:t>
            </a:r>
            <a:r>
              <a:rPr lang="ru-RU" sz="1100" dirty="0" err="1">
                <a:latin typeface="Calibri" panose="020F0502020204030204" pitchFamily="34" charset="0"/>
                <a:ea typeface="Calibri" panose="020F0502020204030204" pitchFamily="34" charset="0"/>
                <a:cs typeface="Calibri" panose="020F0502020204030204" pitchFamily="34" charset="0"/>
              </a:rPr>
              <a:t>Омолойский</a:t>
            </a:r>
            <a:r>
              <a:rPr lang="ru-RU" sz="1100" dirty="0">
                <a:latin typeface="Calibri" panose="020F0502020204030204" pitchFamily="34" charset="0"/>
                <a:ea typeface="Calibri" panose="020F0502020204030204" pitchFamily="34" charset="0"/>
                <a:cs typeface="Calibri" panose="020F0502020204030204" pitchFamily="34" charset="0"/>
              </a:rPr>
              <a:t>; </a:t>
            </a:r>
            <a:r>
              <a:rPr lang="ru-RU" sz="1100" dirty="0" err="1">
                <a:latin typeface="Calibri" panose="020F0502020204030204" pitchFamily="34" charset="0"/>
                <a:ea typeface="Calibri" panose="020F0502020204030204" pitchFamily="34" charset="0"/>
                <a:cs typeface="Calibri" panose="020F0502020204030204" pitchFamily="34" charset="0"/>
              </a:rPr>
              <a:t>IIа</a:t>
            </a:r>
            <a:r>
              <a:rPr lang="ru-RU" sz="1100" dirty="0">
                <a:latin typeface="Calibri" panose="020F0502020204030204" pitchFamily="34" charset="0"/>
                <a:ea typeface="Calibri" panose="020F0502020204030204" pitchFamily="34" charset="0"/>
                <a:cs typeface="Calibri" panose="020F0502020204030204" pitchFamily="34" charset="0"/>
              </a:rPr>
              <a:t> – </a:t>
            </a:r>
            <a:r>
              <a:rPr lang="ru-RU" sz="1100" dirty="0" err="1">
                <a:latin typeface="Calibri" panose="020F0502020204030204" pitchFamily="34" charset="0"/>
                <a:ea typeface="Calibri" panose="020F0502020204030204" pitchFamily="34" charset="0"/>
                <a:cs typeface="Calibri" panose="020F0502020204030204" pitchFamily="34" charset="0"/>
              </a:rPr>
              <a:t>Анисин</a:t>
            </a:r>
            <a:r>
              <a:rPr lang="ru-RU" sz="1100" dirty="0">
                <a:latin typeface="Calibri" panose="020F0502020204030204" pitchFamily="34" charset="0"/>
                <a:ea typeface="Calibri" panose="020F0502020204030204" pitchFamily="34" charset="0"/>
                <a:cs typeface="Calibri" panose="020F0502020204030204" pitchFamily="34" charset="0"/>
              </a:rPr>
              <a:t>; </a:t>
            </a:r>
            <a:r>
              <a:rPr lang="ru-RU" sz="1100" dirty="0" err="1">
                <a:latin typeface="Calibri" panose="020F0502020204030204" pitchFamily="34" charset="0"/>
                <a:ea typeface="Calibri" panose="020F0502020204030204" pitchFamily="34" charset="0"/>
                <a:cs typeface="Calibri" panose="020F0502020204030204" pitchFamily="34" charset="0"/>
              </a:rPr>
              <a:t>IIб</a:t>
            </a:r>
            <a:r>
              <a:rPr lang="ru-RU" sz="1100" dirty="0">
                <a:latin typeface="Calibri" panose="020F0502020204030204" pitchFamily="34" charset="0"/>
                <a:ea typeface="Calibri" panose="020F0502020204030204" pitchFamily="34" charset="0"/>
                <a:cs typeface="Calibri" panose="020F0502020204030204" pitchFamily="34" charset="0"/>
              </a:rPr>
              <a:t> – Заря; </a:t>
            </a:r>
            <a:r>
              <a:rPr lang="ru-RU" sz="1100" dirty="0" err="1">
                <a:latin typeface="Calibri" panose="020F0502020204030204" pitchFamily="34" charset="0"/>
                <a:ea typeface="Calibri" panose="020F0502020204030204" pitchFamily="34" charset="0"/>
                <a:cs typeface="Calibri" panose="020F0502020204030204" pitchFamily="34" charset="0"/>
              </a:rPr>
              <a:t>IIв</a:t>
            </a:r>
            <a:r>
              <a:rPr lang="ru-RU" sz="1100" dirty="0">
                <a:latin typeface="Calibri" panose="020F0502020204030204" pitchFamily="34" charset="0"/>
                <a:ea typeface="Calibri" panose="020F0502020204030204" pitchFamily="34" charset="0"/>
                <a:cs typeface="Calibri" panose="020F0502020204030204" pitchFamily="34" charset="0"/>
              </a:rPr>
              <a:t> – </a:t>
            </a:r>
            <a:r>
              <a:rPr lang="ru-RU" sz="1100" dirty="0" err="1">
                <a:latin typeface="Calibri" panose="020F0502020204030204" pitchFamily="34" charset="0"/>
                <a:ea typeface="Calibri" panose="020F0502020204030204" pitchFamily="34" charset="0"/>
                <a:cs typeface="Calibri" panose="020F0502020204030204" pitchFamily="34" charset="0"/>
              </a:rPr>
              <a:t>Бельковско-Святоносский</a:t>
            </a:r>
            <a:r>
              <a:rPr lang="ru-RU" sz="1100" dirty="0">
                <a:latin typeface="Calibri" panose="020F0502020204030204" pitchFamily="34" charset="0"/>
                <a:ea typeface="Calibri" panose="020F0502020204030204" pitchFamily="34" charset="0"/>
                <a:cs typeface="Calibri" panose="020F0502020204030204" pitchFamily="34" charset="0"/>
              </a:rPr>
              <a:t>; 10 – </a:t>
            </a:r>
            <a:r>
              <a:rPr lang="ru-RU" sz="1100" dirty="0" err="1">
                <a:latin typeface="Calibri" panose="020F0502020204030204" pitchFamily="34" charset="0"/>
                <a:ea typeface="Calibri" panose="020F0502020204030204" pitchFamily="34" charset="0"/>
                <a:cs typeface="Calibri" panose="020F0502020204030204" pitchFamily="34" charset="0"/>
              </a:rPr>
              <a:t>детачменты</a:t>
            </a:r>
            <a:r>
              <a:rPr lang="ru-RU" sz="1100" dirty="0">
                <a:latin typeface="Calibri" panose="020F0502020204030204" pitchFamily="34" charset="0"/>
                <a:ea typeface="Calibri" panose="020F0502020204030204" pitchFamily="34" charset="0"/>
                <a:cs typeface="Calibri" panose="020F0502020204030204" pitchFamily="34" charset="0"/>
              </a:rPr>
              <a:t> растяжения; 11 – </a:t>
            </a:r>
            <a:r>
              <a:rPr lang="ru-RU" sz="1100" dirty="0" err="1">
                <a:latin typeface="Calibri" panose="020F0502020204030204" pitchFamily="34" charset="0"/>
                <a:ea typeface="Calibri" panose="020F0502020204030204" pitchFamily="34" charset="0"/>
                <a:cs typeface="Calibri" panose="020F0502020204030204" pitchFamily="34" charset="0"/>
              </a:rPr>
              <a:t>Хатангско-Ломоносовкая</a:t>
            </a:r>
            <a:r>
              <a:rPr lang="ru-RU" sz="1100" dirty="0">
                <a:latin typeface="Calibri" panose="020F0502020204030204" pitchFamily="34" charset="0"/>
                <a:ea typeface="Calibri" panose="020F0502020204030204" pitchFamily="34" charset="0"/>
                <a:cs typeface="Calibri" panose="020F0502020204030204" pitchFamily="34" charset="0"/>
              </a:rPr>
              <a:t> зона разломов; 12 – сдвиги; 13 – надвиги; А-Б – положение профиля, приведенного на рис. б</a:t>
            </a:r>
            <a:r>
              <a:rPr lang="en-US" sz="1100" dirty="0">
                <a:latin typeface="Calibri" panose="020F0502020204030204" pitchFamily="34" charset="0"/>
                <a:ea typeface="Calibri" panose="020F0502020204030204" pitchFamily="34" charset="0"/>
                <a:cs typeface="Calibri" panose="020F0502020204030204" pitchFamily="34" charset="0"/>
              </a:rPr>
              <a:t>.</a:t>
            </a:r>
            <a:endParaRPr lang="ru-RU" sz="1100" dirty="0">
              <a:latin typeface="Calibri" panose="020F0502020204030204" pitchFamily="34" charset="0"/>
              <a:ea typeface="Calibri" panose="020F0502020204030204" pitchFamily="34" charset="0"/>
              <a:cs typeface="Calibri" panose="020F0502020204030204" pitchFamily="34" charset="0"/>
            </a:endParaRPr>
          </a:p>
          <a:p>
            <a:pPr indent="270510" algn="ctr">
              <a:lnSpc>
                <a:spcPct val="107000"/>
              </a:lnSpc>
              <a:spcAft>
                <a:spcPts val="0"/>
              </a:spcAft>
            </a:pPr>
            <a:endParaRPr lang="ru-RU" sz="1400" dirty="0">
              <a:latin typeface="Calibri" panose="020F0502020204030204" pitchFamily="34" charset="0"/>
              <a:ea typeface="Calibri" panose="020F0502020204030204" pitchFamily="34" charset="0"/>
              <a:cs typeface="Calibri" panose="020F0502020204030204" pitchFamily="34" charset="0"/>
            </a:endParaRPr>
          </a:p>
          <a:p>
            <a:pPr indent="270510" algn="ctr">
              <a:lnSpc>
                <a:spcPct val="107000"/>
              </a:lnSpc>
              <a:spcAft>
                <a:spcPts val="0"/>
              </a:spcAft>
            </a:pPr>
            <a:r>
              <a:rPr lang="ru-RU" sz="1400" b="1" dirty="0">
                <a:latin typeface="Calibri" panose="020F0502020204030204" pitchFamily="34" charset="0"/>
                <a:ea typeface="Calibri" panose="020F0502020204030204" pitchFamily="34" charset="0"/>
                <a:cs typeface="Calibri" panose="020F0502020204030204" pitchFamily="34" charset="0"/>
              </a:rPr>
              <a:t>б) Фрагмент интерпретированного разреза по сейсмическому профилю А-В, положение профиля – на рис. а. </a:t>
            </a:r>
            <a:endParaRPr lang="en-US" sz="1400" b="1" dirty="0">
              <a:latin typeface="Calibri" panose="020F0502020204030204" pitchFamily="34" charset="0"/>
              <a:ea typeface="Calibri" panose="020F0502020204030204" pitchFamily="34" charset="0"/>
              <a:cs typeface="Calibri" panose="020F0502020204030204" pitchFamily="34" charset="0"/>
            </a:endParaRPr>
          </a:p>
          <a:p>
            <a:pPr indent="270510" algn="ctr">
              <a:lnSpc>
                <a:spcPct val="107000"/>
              </a:lnSpc>
              <a:spcAft>
                <a:spcPts val="0"/>
              </a:spcAft>
            </a:pPr>
            <a:r>
              <a:rPr lang="ru-RU" sz="1100" i="1" dirty="0">
                <a:latin typeface="Calibri" panose="020F0502020204030204" pitchFamily="34" charset="0"/>
                <a:ea typeface="Calibri" panose="020F0502020204030204" pitchFamily="34" charset="0"/>
                <a:cs typeface="Calibri" panose="020F0502020204030204" pitchFamily="34" charset="0"/>
              </a:rPr>
              <a:t>Условные обозначения</a:t>
            </a:r>
            <a:r>
              <a:rPr lang="ru-RU" sz="1100" dirty="0">
                <a:latin typeface="Calibri" panose="020F0502020204030204" pitchFamily="34" charset="0"/>
                <a:ea typeface="Calibri" panose="020F0502020204030204" pitchFamily="34" charset="0"/>
                <a:cs typeface="Calibri" panose="020F0502020204030204" pitchFamily="34" charset="0"/>
              </a:rPr>
              <a:t>: 1 – </a:t>
            </a:r>
            <a:r>
              <a:rPr lang="ru-RU" sz="1100" dirty="0" err="1">
                <a:latin typeface="Calibri" panose="020F0502020204030204" pitchFamily="34" charset="0"/>
                <a:ea typeface="Calibri" panose="020F0502020204030204" pitchFamily="34" charset="0"/>
                <a:cs typeface="Calibri" panose="020F0502020204030204" pitchFamily="34" charset="0"/>
              </a:rPr>
              <a:t>Син</a:t>
            </a:r>
            <a:r>
              <a:rPr lang="ru-RU" sz="1100" dirty="0">
                <a:latin typeface="Calibri" panose="020F0502020204030204" pitchFamily="34" charset="0"/>
                <a:ea typeface="Calibri" panose="020F0502020204030204" pitchFamily="34" charset="0"/>
                <a:cs typeface="Calibri" panose="020F0502020204030204" pitchFamily="34" charset="0"/>
              </a:rPr>
              <a:t>- и пост-</a:t>
            </a:r>
            <a:r>
              <a:rPr lang="ru-RU" sz="1100" dirty="0" err="1">
                <a:latin typeface="Calibri" panose="020F0502020204030204" pitchFamily="34" charset="0"/>
                <a:ea typeface="Calibri" panose="020F0502020204030204" pitchFamily="34" charset="0"/>
                <a:cs typeface="Calibri" panose="020F0502020204030204" pitchFamily="34" charset="0"/>
              </a:rPr>
              <a:t>рифтовые</a:t>
            </a:r>
            <a:r>
              <a:rPr lang="ru-RU" sz="1100" dirty="0">
                <a:latin typeface="Calibri" panose="020F0502020204030204" pitchFamily="34" charset="0"/>
                <a:ea typeface="Calibri" panose="020F0502020204030204" pitchFamily="34" charset="0"/>
                <a:cs typeface="Calibri" panose="020F0502020204030204" pitchFamily="34" charset="0"/>
              </a:rPr>
              <a:t> отложения; 2 – верхняя кора; 3 – нижняя кора; 4 – верхняя мантия; 5 – основные </a:t>
            </a:r>
            <a:r>
              <a:rPr lang="ru-RU" sz="1100" dirty="0" err="1">
                <a:latin typeface="Calibri" panose="020F0502020204030204" pitchFamily="34" charset="0"/>
                <a:ea typeface="Calibri" panose="020F0502020204030204" pitchFamily="34" charset="0"/>
                <a:cs typeface="Calibri" panose="020F0502020204030204" pitchFamily="34" charset="0"/>
              </a:rPr>
              <a:t>детачменты</a:t>
            </a:r>
            <a:r>
              <a:rPr lang="ru-RU" sz="1100" dirty="0">
                <a:latin typeface="Calibri" panose="020F0502020204030204" pitchFamily="34" charset="0"/>
                <a:ea typeface="Calibri" panose="020F0502020204030204" pitchFamily="34" charset="0"/>
                <a:cs typeface="Calibri" panose="020F0502020204030204" pitchFamily="34" charset="0"/>
              </a:rPr>
              <a:t> растяжения; 6 – </a:t>
            </a:r>
            <a:r>
              <a:rPr lang="ru-RU" sz="1100" dirty="0" err="1">
                <a:latin typeface="Calibri" panose="020F0502020204030204" pitchFamily="34" charset="0"/>
                <a:ea typeface="Calibri" panose="020F0502020204030204" pitchFamily="34" charset="0"/>
                <a:cs typeface="Calibri" panose="020F0502020204030204" pitchFamily="34" charset="0"/>
              </a:rPr>
              <a:t>листрические</a:t>
            </a:r>
            <a:r>
              <a:rPr lang="ru-RU" sz="1100" dirty="0">
                <a:latin typeface="Calibri" panose="020F0502020204030204" pitchFamily="34" charset="0"/>
                <a:ea typeface="Calibri" panose="020F0502020204030204" pitchFamily="34" charset="0"/>
                <a:cs typeface="Calibri" panose="020F0502020204030204" pitchFamily="34" charset="0"/>
              </a:rPr>
              <a:t> сбросы; 7 – граница Конрада; 8 – граница </a:t>
            </a:r>
            <a:r>
              <a:rPr lang="ru-RU" sz="1100" dirty="0" err="1">
                <a:latin typeface="Calibri" panose="020F0502020204030204" pitchFamily="34" charset="0"/>
                <a:ea typeface="Calibri" panose="020F0502020204030204" pitchFamily="34" charset="0"/>
                <a:cs typeface="Calibri" panose="020F0502020204030204" pitchFamily="34" charset="0"/>
              </a:rPr>
              <a:t>Мохоровичича</a:t>
            </a:r>
            <a:r>
              <a:rPr lang="ru-RU" sz="1100" dirty="0">
                <a:latin typeface="Calibri" panose="020F0502020204030204" pitchFamily="34" charset="0"/>
                <a:ea typeface="Calibri" panose="020F0502020204030204" pitchFamily="34" charset="0"/>
                <a:cs typeface="Calibri" panose="020F0502020204030204" pitchFamily="34" charset="0"/>
              </a:rPr>
              <a:t>. УЛР – </a:t>
            </a:r>
            <a:r>
              <a:rPr lang="ru-RU" sz="1100" dirty="0" err="1">
                <a:latin typeface="Calibri" panose="020F0502020204030204" pitchFamily="34" charset="0"/>
                <a:ea typeface="Calibri" panose="020F0502020204030204" pitchFamily="34" charset="0"/>
                <a:cs typeface="Calibri" panose="020F0502020204030204" pitchFamily="34" charset="0"/>
              </a:rPr>
              <a:t>Усть</a:t>
            </a:r>
            <a:r>
              <a:rPr lang="ru-RU" sz="1100" dirty="0">
                <a:latin typeface="Calibri" panose="020F0502020204030204" pitchFamily="34" charset="0"/>
                <a:ea typeface="Calibri" panose="020F0502020204030204" pitchFamily="34" charset="0"/>
                <a:cs typeface="Calibri" panose="020F0502020204030204" pitchFamily="34" charset="0"/>
              </a:rPr>
              <a:t>-Ленская </a:t>
            </a:r>
            <a:r>
              <a:rPr lang="ru-RU" sz="1100" dirty="0" err="1">
                <a:latin typeface="Calibri" panose="020F0502020204030204" pitchFamily="34" charset="0"/>
                <a:ea typeface="Calibri" panose="020F0502020204030204" pitchFamily="34" charset="0"/>
                <a:cs typeface="Calibri" panose="020F0502020204030204" pitchFamily="34" charset="0"/>
              </a:rPr>
              <a:t>рифтовая</a:t>
            </a:r>
            <a:r>
              <a:rPr lang="ru-RU" sz="1100" dirty="0">
                <a:latin typeface="Calibri" panose="020F0502020204030204" pitchFamily="34" charset="0"/>
                <a:ea typeface="Calibri" panose="020F0502020204030204" pitchFamily="34" charset="0"/>
                <a:cs typeface="Calibri" panose="020F0502020204030204" pitchFamily="34" charset="0"/>
              </a:rPr>
              <a:t> система; ВЛПГГ – Восточно-</a:t>
            </a:r>
            <a:r>
              <a:rPr lang="ru-RU" sz="1100" dirty="0" err="1">
                <a:latin typeface="Calibri" panose="020F0502020204030204" pitchFamily="34" charset="0"/>
                <a:ea typeface="Calibri" panose="020F0502020204030204" pitchFamily="34" charset="0"/>
                <a:cs typeface="Calibri" panose="020F0502020204030204" pitchFamily="34" charset="0"/>
              </a:rPr>
              <a:t>Лаптевоморская</a:t>
            </a:r>
            <a:r>
              <a:rPr lang="ru-RU" sz="1100" dirty="0">
                <a:latin typeface="Calibri" panose="020F0502020204030204" pitchFamily="34" charset="0"/>
                <a:ea typeface="Calibri" panose="020F0502020204030204" pitchFamily="34" charset="0"/>
                <a:cs typeface="Calibri" panose="020F0502020204030204" pitchFamily="34" charset="0"/>
              </a:rPr>
              <a:t> провинция горстов и грабенов; РЗА – </a:t>
            </a:r>
            <a:r>
              <a:rPr lang="ru-RU" sz="1100" dirty="0" err="1">
                <a:latin typeface="Calibri" panose="020F0502020204030204" pitchFamily="34" charset="0"/>
                <a:ea typeface="Calibri" panose="020F0502020204030204" pitchFamily="34" charset="0"/>
                <a:cs typeface="Calibri" panose="020F0502020204030204" pitchFamily="34" charset="0"/>
              </a:rPr>
              <a:t>рифтовая</a:t>
            </a:r>
            <a:r>
              <a:rPr lang="ru-RU" sz="1100" dirty="0">
                <a:latin typeface="Calibri" panose="020F0502020204030204" pitchFamily="34" charset="0"/>
                <a:ea typeface="Calibri" panose="020F0502020204030204" pitchFamily="34" charset="0"/>
                <a:cs typeface="Calibri" panose="020F0502020204030204" pitchFamily="34" charset="0"/>
              </a:rPr>
              <a:t> зона Анжу.</a:t>
            </a:r>
            <a:endParaRPr lang="ru-RU" sz="1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Прямоугольник 9"/>
          <p:cNvSpPr/>
          <p:nvPr/>
        </p:nvSpPr>
        <p:spPr>
          <a:xfrm>
            <a:off x="5868144" y="6381328"/>
            <a:ext cx="1758815" cy="307777"/>
          </a:xfrm>
          <a:prstGeom prst="rect">
            <a:avLst/>
          </a:prstGeom>
        </p:spPr>
        <p:txBody>
          <a:bodyPr wrap="none">
            <a:spAutoFit/>
          </a:bodyPr>
          <a:lstStyle/>
          <a:p>
            <a:r>
              <a:rPr lang="en-US" sz="1400" i="1" dirty="0">
                <a:latin typeface="Calibri" panose="020F0502020204030204" pitchFamily="34" charset="0"/>
                <a:cs typeface="Calibri" panose="020F0502020204030204" pitchFamily="34" charset="0"/>
              </a:rPr>
              <a:t>[</a:t>
            </a:r>
            <a:r>
              <a:rPr lang="ru-RU" sz="1400" i="1" dirty="0">
                <a:latin typeface="Calibri" panose="020F0502020204030204" pitchFamily="34" charset="0"/>
                <a:cs typeface="Calibri" panose="020F0502020204030204" pitchFamily="34" charset="0"/>
              </a:rPr>
              <a:t>Крылов и др.</a:t>
            </a:r>
            <a:r>
              <a:rPr lang="en-US" sz="1400" i="1" dirty="0">
                <a:latin typeface="Calibri" panose="020F0502020204030204" pitchFamily="34" charset="0"/>
                <a:cs typeface="Calibri" panose="020F0502020204030204" pitchFamily="34" charset="0"/>
              </a:rPr>
              <a:t>, 2022]</a:t>
            </a:r>
            <a:endParaRPr lang="ru-RU" sz="1400" i="1" dirty="0">
              <a:latin typeface="Calibri" panose="020F0502020204030204" pitchFamily="34" charset="0"/>
              <a:cs typeface="Calibri" panose="020F0502020204030204" pitchFamily="34" charset="0"/>
            </a:endParaRPr>
          </a:p>
        </p:txBody>
      </p:sp>
      <p:sp>
        <p:nvSpPr>
          <p:cNvPr id="11" name="Прямоугольник 10"/>
          <p:cNvSpPr/>
          <p:nvPr/>
        </p:nvSpPr>
        <p:spPr>
          <a:xfrm>
            <a:off x="8842314" y="6488668"/>
            <a:ext cx="301686" cy="369332"/>
          </a:xfrm>
          <a:prstGeom prst="rect">
            <a:avLst/>
          </a:prstGeom>
        </p:spPr>
        <p:txBody>
          <a:bodyPr wrap="none">
            <a:spAutoFit/>
          </a:bodyPr>
          <a:lstStyle/>
          <a:p>
            <a:r>
              <a:rPr lang="ru-RU" dirty="0"/>
              <a:t>5</a:t>
            </a:r>
          </a:p>
        </p:txBody>
      </p:sp>
    </p:spTree>
    <p:extLst>
      <p:ext uri="{BB962C8B-B14F-4D97-AF65-F5344CB8AC3E}">
        <p14:creationId xmlns:p14="http://schemas.microsoft.com/office/powerpoint/2010/main" val="817389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a:off x="1" y="0"/>
            <a:ext cx="7412993" cy="766233"/>
          </a:xfrm>
          <a:prstGeom prst="rect">
            <a:avLst/>
          </a:prstGeom>
          <a:gradFill flip="none" rotWithShape="1">
            <a:gsLst>
              <a:gs pos="0">
                <a:srgbClr val="3C62B3"/>
              </a:gs>
              <a:gs pos="100000">
                <a:srgbClr val="FFFFFF"/>
              </a:gs>
            </a:gsLst>
            <a:lin ang="0" scaled="1"/>
            <a:tileRect/>
          </a:gra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noChangeArrowheads="1"/>
          </p:cNvPicPr>
          <p:nvPr/>
        </p:nvPicPr>
        <p:blipFill>
          <a:blip r:embed="rId2" cstate="print"/>
          <a:srcRect/>
          <a:stretch>
            <a:fillRect/>
          </a:stretch>
        </p:blipFill>
        <p:spPr bwMode="auto">
          <a:xfrm>
            <a:off x="7821361" y="66424"/>
            <a:ext cx="1187185" cy="724337"/>
          </a:xfrm>
          <a:prstGeom prst="rect">
            <a:avLst/>
          </a:prstGeom>
          <a:noFill/>
          <a:ln w="9525">
            <a:noFill/>
            <a:miter lim="800000"/>
            <a:headEnd/>
            <a:tailEnd/>
          </a:ln>
        </p:spPr>
      </p:pic>
      <p:pic>
        <p:nvPicPr>
          <p:cNvPr id="6" name="Рисунок 5"/>
          <p:cNvPicPr>
            <a:picLocks noChangeAspect="1"/>
          </p:cNvPicPr>
          <p:nvPr/>
        </p:nvPicPr>
        <p:blipFill>
          <a:blip r:embed="rId3"/>
          <a:stretch>
            <a:fillRect/>
          </a:stretch>
        </p:blipFill>
        <p:spPr>
          <a:xfrm>
            <a:off x="139048" y="1405919"/>
            <a:ext cx="4817817" cy="5194792"/>
          </a:xfrm>
          <a:prstGeom prst="rect">
            <a:avLst/>
          </a:prstGeom>
        </p:spPr>
      </p:pic>
      <p:sp>
        <p:nvSpPr>
          <p:cNvPr id="7" name="Прямоугольник 6"/>
          <p:cNvSpPr/>
          <p:nvPr/>
        </p:nvSpPr>
        <p:spPr>
          <a:xfrm>
            <a:off x="5820154" y="1293876"/>
            <a:ext cx="3094182" cy="4728987"/>
          </a:xfrm>
          <a:prstGeom prst="rect">
            <a:avLst/>
          </a:prstGeom>
        </p:spPr>
        <p:txBody>
          <a:bodyPr wrap="square">
            <a:spAutoFit/>
          </a:bodyPr>
          <a:lstStyle/>
          <a:p>
            <a:pPr algn="ctr">
              <a:lnSpc>
                <a:spcPct val="115000"/>
              </a:lnSpc>
              <a:spcAft>
                <a:spcPts val="0"/>
              </a:spcAft>
            </a:pPr>
            <a:r>
              <a:rPr lang="ru-RU" sz="1400" b="1" dirty="0">
                <a:solidFill>
                  <a:srgbClr val="000000"/>
                </a:solidFill>
                <a:latin typeface="Calibri" panose="020F0502020204030204" pitchFamily="34" charset="0"/>
                <a:ea typeface="Calibri" panose="020F0502020204030204" pitchFamily="34" charset="0"/>
                <a:cs typeface="Calibri" panose="020F0502020204030204" pitchFamily="34" charset="0"/>
              </a:rPr>
              <a:t>Структурная схема и механизмы очагов </a:t>
            </a:r>
            <a:r>
              <a:rPr lang="ru-RU" sz="1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Лаптевоморского</a:t>
            </a:r>
            <a:r>
              <a:rPr lang="ru-RU" sz="1400" b="1" dirty="0">
                <a:solidFill>
                  <a:srgbClr val="000000"/>
                </a:solidFill>
                <a:latin typeface="Calibri" panose="020F0502020204030204" pitchFamily="34" charset="0"/>
                <a:ea typeface="Calibri" panose="020F0502020204030204" pitchFamily="34" charset="0"/>
                <a:cs typeface="Calibri" panose="020F0502020204030204" pitchFamily="34" charset="0"/>
              </a:rPr>
              <a:t> региона</a:t>
            </a:r>
          </a:p>
          <a:p>
            <a:pPr algn="ctr">
              <a:lnSpc>
                <a:spcPct val="115000"/>
              </a:lnSpc>
              <a:spcAft>
                <a:spcPts val="0"/>
              </a:spcAft>
            </a:pPr>
            <a:r>
              <a:rPr lang="ru-RU" sz="1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1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ru-RU" sz="1100" i="1" dirty="0">
                <a:solidFill>
                  <a:srgbClr val="000000"/>
                </a:solidFill>
                <a:latin typeface="Calibri" panose="020F0502020204030204" pitchFamily="34" charset="0"/>
                <a:ea typeface="Calibri" panose="020F0502020204030204" pitchFamily="34" charset="0"/>
                <a:cs typeface="Calibri" panose="020F0502020204030204" pitchFamily="34" charset="0"/>
              </a:rPr>
              <a:t>Условные обозначения: </a:t>
            </a:r>
            <a:r>
              <a:rPr lang="ru-RU" sz="1100" dirty="0">
                <a:solidFill>
                  <a:srgbClr val="000000"/>
                </a:solidFill>
                <a:latin typeface="Calibri" panose="020F0502020204030204" pitchFamily="34" charset="0"/>
                <a:ea typeface="Calibri" panose="020F0502020204030204" pitchFamily="34" charset="0"/>
                <a:cs typeface="Calibri" panose="020F0502020204030204" pitchFamily="34" charset="0"/>
              </a:rPr>
              <a:t>1 – Сибирская платформа; 2 – Восточно-</a:t>
            </a:r>
            <a:r>
              <a:rPr lang="ru-RU" sz="1100" dirty="0" err="1">
                <a:solidFill>
                  <a:srgbClr val="000000"/>
                </a:solidFill>
                <a:latin typeface="Calibri" panose="020F0502020204030204" pitchFamily="34" charset="0"/>
                <a:ea typeface="Calibri" panose="020F0502020204030204" pitchFamily="34" charset="0"/>
                <a:cs typeface="Calibri" panose="020F0502020204030204" pitchFamily="34" charset="0"/>
              </a:rPr>
              <a:t>Лаптевоморская</a:t>
            </a:r>
            <a:r>
              <a:rPr lang="ru-RU" sz="1100" dirty="0">
                <a:solidFill>
                  <a:srgbClr val="000000"/>
                </a:solidFill>
                <a:latin typeface="Calibri" panose="020F0502020204030204" pitchFamily="34" charset="0"/>
                <a:ea typeface="Calibri" panose="020F0502020204030204" pitchFamily="34" charset="0"/>
                <a:cs typeface="Calibri" panose="020F0502020204030204" pitchFamily="34" charset="0"/>
              </a:rPr>
              <a:t> провинция горстов и грабенов; 3 – </a:t>
            </a:r>
            <a:r>
              <a:rPr lang="ru-RU" sz="1100" dirty="0" err="1">
                <a:solidFill>
                  <a:srgbClr val="000000"/>
                </a:solidFill>
                <a:latin typeface="Calibri" panose="020F0502020204030204" pitchFamily="34" charset="0"/>
                <a:ea typeface="Calibri" panose="020F0502020204030204" pitchFamily="34" charset="0"/>
                <a:cs typeface="Calibri" panose="020F0502020204030204" pitchFamily="34" charset="0"/>
              </a:rPr>
              <a:t>Лено</a:t>
            </a:r>
            <a:r>
              <a:rPr lang="ru-RU" sz="1100" dirty="0">
                <a:solidFill>
                  <a:srgbClr val="000000"/>
                </a:solidFill>
                <a:latin typeface="Calibri" panose="020F0502020204030204" pitchFamily="34" charset="0"/>
                <a:ea typeface="Calibri" panose="020F0502020204030204" pitchFamily="34" charset="0"/>
                <a:cs typeface="Calibri" panose="020F0502020204030204" pitchFamily="34" charset="0"/>
              </a:rPr>
              <a:t>-Таймырская зона пограничных поднятий; 4 – </a:t>
            </a:r>
            <a:r>
              <a:rPr lang="ru-RU" sz="1100" dirty="0" err="1">
                <a:solidFill>
                  <a:srgbClr val="000000"/>
                </a:solidFill>
                <a:latin typeface="Calibri" panose="020F0502020204030204" pitchFamily="34" charset="0"/>
                <a:ea typeface="Calibri" panose="020F0502020204030204" pitchFamily="34" charset="0"/>
                <a:cs typeface="Calibri" panose="020F0502020204030204" pitchFamily="34" charset="0"/>
              </a:rPr>
              <a:t>Котельническое</a:t>
            </a:r>
            <a:r>
              <a:rPr lang="ru-RU" sz="1100" dirty="0">
                <a:solidFill>
                  <a:srgbClr val="000000"/>
                </a:solidFill>
                <a:latin typeface="Calibri" panose="020F0502020204030204" pitchFamily="34" charset="0"/>
                <a:ea typeface="Calibri" panose="020F0502020204030204" pitchFamily="34" charset="0"/>
                <a:cs typeface="Calibri" panose="020F0502020204030204" pitchFamily="34" charset="0"/>
              </a:rPr>
              <a:t> поднятие; 5 – </a:t>
            </a:r>
            <a:r>
              <a:rPr lang="ru-RU" sz="1100" dirty="0" err="1">
                <a:solidFill>
                  <a:srgbClr val="000000"/>
                </a:solidFill>
                <a:latin typeface="Calibri" panose="020F0502020204030204" pitchFamily="34" charset="0"/>
                <a:ea typeface="Calibri" panose="020F0502020204030204" pitchFamily="34" charset="0"/>
                <a:cs typeface="Calibri" panose="020F0502020204030204" pitchFamily="34" charset="0"/>
              </a:rPr>
              <a:t>Усть</a:t>
            </a:r>
            <a:r>
              <a:rPr lang="ru-RU" sz="1100" dirty="0">
                <a:solidFill>
                  <a:srgbClr val="000000"/>
                </a:solidFill>
                <a:latin typeface="Calibri" panose="020F0502020204030204" pitchFamily="34" charset="0"/>
                <a:ea typeface="Calibri" panose="020F0502020204030204" pitchFamily="34" charset="0"/>
                <a:cs typeface="Calibri" panose="020F0502020204030204" pitchFamily="34" charset="0"/>
              </a:rPr>
              <a:t>-Ленская </a:t>
            </a:r>
            <a:r>
              <a:rPr lang="ru-RU" sz="1100" dirty="0" err="1">
                <a:solidFill>
                  <a:srgbClr val="000000"/>
                </a:solidFill>
                <a:latin typeface="Calibri" panose="020F0502020204030204" pitchFamily="34" charset="0"/>
                <a:ea typeface="Calibri" panose="020F0502020204030204" pitchFamily="34" charset="0"/>
                <a:cs typeface="Calibri" panose="020F0502020204030204" pitchFamily="34" charset="0"/>
              </a:rPr>
              <a:t>рифтовая</a:t>
            </a:r>
            <a:r>
              <a:rPr lang="ru-RU" sz="1100" dirty="0">
                <a:solidFill>
                  <a:srgbClr val="000000"/>
                </a:solidFill>
                <a:latin typeface="Calibri" panose="020F0502020204030204" pitchFamily="34" charset="0"/>
                <a:ea typeface="Calibri" panose="020F0502020204030204" pitchFamily="34" charset="0"/>
                <a:cs typeface="Calibri" panose="020F0502020204030204" pitchFamily="34" charset="0"/>
              </a:rPr>
              <a:t> система; 6 – </a:t>
            </a:r>
            <a:r>
              <a:rPr lang="ru-RU" sz="1100" dirty="0" err="1">
                <a:solidFill>
                  <a:srgbClr val="000000"/>
                </a:solidFill>
                <a:latin typeface="Calibri" panose="020F0502020204030204" pitchFamily="34" charset="0"/>
                <a:ea typeface="Calibri" panose="020F0502020204030204" pitchFamily="34" charset="0"/>
                <a:cs typeface="Calibri" panose="020F0502020204030204" pitchFamily="34" charset="0"/>
              </a:rPr>
              <a:t>Верхоянская</a:t>
            </a:r>
            <a:r>
              <a:rPr lang="ru-RU" sz="1100" dirty="0">
                <a:solidFill>
                  <a:srgbClr val="000000"/>
                </a:solidFill>
                <a:latin typeface="Calibri" panose="020F0502020204030204" pitchFamily="34" charset="0"/>
                <a:ea typeface="Calibri" panose="020F0502020204030204" pitchFamily="34" charset="0"/>
                <a:cs typeface="Calibri" panose="020F0502020204030204" pitchFamily="34" charset="0"/>
              </a:rPr>
              <a:t> складчатая система; 7 – Евразийский бассейн; 8 – хребет Гаккеля; 9 – Хатанга-Ломоносовская зона разломов; 10 – срывы растяжения (Ц – центральная группа срывов, В – восточная группа срывов); 11 – эпицентры землетрясений из сводного каталога ЕГС РАН, ISC и USGS (1909-2020 гг.); 12 – эпицентры землетрясений, зарегистрированных донными сейсмостанциями;   13 – механизмы очагов. Синей пунктирной линией выделены четыре группы механизмов очагов, использованных для расчета направлений осей главных напряжений методом формальной инверсии напряжений.</a:t>
            </a:r>
            <a:endParaRPr lang="ru-RU" sz="1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Рисунок 7"/>
          <p:cNvPicPr>
            <a:picLocks noChangeAspect="1"/>
          </p:cNvPicPr>
          <p:nvPr/>
        </p:nvPicPr>
        <p:blipFill>
          <a:blip r:embed="rId4"/>
          <a:stretch>
            <a:fillRect/>
          </a:stretch>
        </p:blipFill>
        <p:spPr>
          <a:xfrm>
            <a:off x="4310631" y="1293876"/>
            <a:ext cx="1292469" cy="1470244"/>
          </a:xfrm>
          <a:prstGeom prst="rect">
            <a:avLst/>
          </a:prstGeom>
        </p:spPr>
      </p:pic>
      <p:sp>
        <p:nvSpPr>
          <p:cNvPr id="9" name="Прямоугольник 8"/>
          <p:cNvSpPr/>
          <p:nvPr/>
        </p:nvSpPr>
        <p:spPr>
          <a:xfrm>
            <a:off x="8842314" y="6488668"/>
            <a:ext cx="301686" cy="369332"/>
          </a:xfrm>
          <a:prstGeom prst="rect">
            <a:avLst/>
          </a:prstGeom>
        </p:spPr>
        <p:txBody>
          <a:bodyPr wrap="none">
            <a:spAutoFit/>
          </a:bodyPr>
          <a:lstStyle/>
          <a:p>
            <a:r>
              <a:rPr lang="ru-RU" dirty="0"/>
              <a:t>7</a:t>
            </a:r>
          </a:p>
        </p:txBody>
      </p:sp>
      <p:sp>
        <p:nvSpPr>
          <p:cNvPr id="11" name="Прямоугольник 10"/>
          <p:cNvSpPr/>
          <p:nvPr/>
        </p:nvSpPr>
        <p:spPr>
          <a:xfrm>
            <a:off x="5932799" y="6101877"/>
            <a:ext cx="1758815" cy="307777"/>
          </a:xfrm>
          <a:prstGeom prst="rect">
            <a:avLst/>
          </a:prstGeom>
        </p:spPr>
        <p:txBody>
          <a:bodyPr wrap="none">
            <a:spAutoFit/>
          </a:bodyPr>
          <a:lstStyle/>
          <a:p>
            <a:r>
              <a:rPr lang="en-US" sz="1400" i="1" dirty="0">
                <a:latin typeface="Calibri" panose="020F0502020204030204" pitchFamily="34" charset="0"/>
                <a:cs typeface="Calibri" panose="020F0502020204030204" pitchFamily="34" charset="0"/>
              </a:rPr>
              <a:t>[</a:t>
            </a:r>
            <a:r>
              <a:rPr lang="ru-RU" sz="1400" i="1" dirty="0">
                <a:latin typeface="Calibri" panose="020F0502020204030204" pitchFamily="34" charset="0"/>
                <a:cs typeface="Calibri" panose="020F0502020204030204" pitchFamily="34" charset="0"/>
              </a:rPr>
              <a:t>Крылов и др.</a:t>
            </a:r>
            <a:r>
              <a:rPr lang="en-US" sz="1400" i="1" dirty="0">
                <a:latin typeface="Calibri" panose="020F0502020204030204" pitchFamily="34" charset="0"/>
                <a:cs typeface="Calibri" panose="020F0502020204030204" pitchFamily="34" charset="0"/>
              </a:rPr>
              <a:t>, 2023]</a:t>
            </a:r>
            <a:endParaRPr lang="ru-RU" sz="1400" i="1" dirty="0">
              <a:latin typeface="Calibri" panose="020F0502020204030204" pitchFamily="34" charset="0"/>
              <a:cs typeface="Calibri" panose="020F0502020204030204" pitchFamily="34" charset="0"/>
            </a:endParaRPr>
          </a:p>
        </p:txBody>
      </p:sp>
      <p:sp>
        <p:nvSpPr>
          <p:cNvPr id="10" name="Прямоугольник 9"/>
          <p:cNvSpPr/>
          <p:nvPr/>
        </p:nvSpPr>
        <p:spPr>
          <a:xfrm>
            <a:off x="-52327" y="706110"/>
            <a:ext cx="9143999" cy="400110"/>
          </a:xfrm>
          <a:prstGeom prst="rect">
            <a:avLst/>
          </a:prstGeom>
        </p:spPr>
        <p:txBody>
          <a:bodyPr wrap="square">
            <a:spAutoFit/>
          </a:bodyPr>
          <a:lstStyle/>
          <a:p>
            <a:pPr algn="ctr"/>
            <a:r>
              <a:rPr lang="ru-RU" sz="2000" b="1" dirty="0">
                <a:solidFill>
                  <a:srgbClr val="0070C0"/>
                </a:solidFill>
              </a:rPr>
              <a:t>Что было сделано ранее: механизмы очагов землетрясений</a:t>
            </a:r>
            <a:endParaRPr lang="ru-RU" sz="2000" dirty="0">
              <a:solidFill>
                <a:srgbClr val="0070C0"/>
              </a:solidFill>
            </a:endParaRPr>
          </a:p>
        </p:txBody>
      </p:sp>
    </p:spTree>
    <p:extLst>
      <p:ext uri="{BB962C8B-B14F-4D97-AF65-F5344CB8AC3E}">
        <p14:creationId xmlns:p14="http://schemas.microsoft.com/office/powerpoint/2010/main" val="4185948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A05BFD3-2827-4C71-B5A5-74BD4A76172C}"/>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br>
              <a:rPr lang="ru-RU" altLang="ru-RU" sz="1800"/>
            </a:br>
            <a:endParaRPr lang="ru-RU" altLang="ru-RU" sz="1800"/>
          </a:p>
          <a:p>
            <a:pPr algn="ctr" eaLnBrk="1" hangingPunct="1">
              <a:spcBef>
                <a:spcPct val="0"/>
              </a:spcBef>
              <a:buClrTx/>
              <a:buFontTx/>
              <a:buNone/>
            </a:pPr>
            <a:r>
              <a:rPr lang="ru-RU" altLang="ru-RU" sz="1800"/>
              <a:t> </a:t>
            </a:r>
          </a:p>
        </p:txBody>
      </p:sp>
      <p:sp>
        <p:nvSpPr>
          <p:cNvPr id="18435" name="Rectangle 2">
            <a:extLst>
              <a:ext uri="{FF2B5EF4-FFF2-40B4-BE49-F238E27FC236}">
                <a16:creationId xmlns:a16="http://schemas.microsoft.com/office/drawing/2014/main" id="{CCB75442-A1EF-43B1-BE5F-A1ECA3B2F58A}"/>
              </a:ext>
            </a:extLst>
          </p:cNvPr>
          <p:cNvSpPr>
            <a:spLocks noChangeArrowheads="1"/>
          </p:cNvSpPr>
          <p:nvPr/>
        </p:nvSpPr>
        <p:spPr bwMode="auto">
          <a:xfrm>
            <a:off x="179511" y="44624"/>
            <a:ext cx="8712969" cy="7357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r>
              <a:rPr lang="ru-RU" altLang="ru-RU" sz="1200" b="1" dirty="0"/>
              <a:t>Распределение  аномалий температуры и скоростей в мантии в сечении Земли по 125  градусу восточной долготы</a:t>
            </a:r>
            <a:r>
              <a:rPr lang="en-US" altLang="ru-RU" sz="1200" b="1" dirty="0"/>
              <a:t>,  </a:t>
            </a:r>
            <a:r>
              <a:rPr lang="ru-RU" altLang="ru-RU" sz="1200" b="1" dirty="0"/>
              <a:t>Арктическая область</a:t>
            </a:r>
            <a:r>
              <a:rPr lang="en-US" altLang="ru-RU" sz="1200" b="1" dirty="0"/>
              <a:t> </a:t>
            </a:r>
            <a:r>
              <a:rPr lang="ru-RU" altLang="ru-RU" sz="1200" b="1" dirty="0"/>
              <a:t>море Лаптевых</a:t>
            </a:r>
          </a:p>
          <a:p>
            <a:pPr algn="ctr"/>
            <a:endParaRPr lang="ru-RU" altLang="ru-RU" sz="1100" b="1" dirty="0"/>
          </a:p>
        </p:txBody>
      </p:sp>
      <p:sp>
        <p:nvSpPr>
          <p:cNvPr id="8" name="Google Shape;76;p13"/>
          <p:cNvSpPr>
            <a:spLocks noGrp="1"/>
          </p:cNvSpPr>
          <p:nvPr>
            <p:ph type="sldNum" sz="quarter" idx="4294967295"/>
          </p:nvPr>
        </p:nvSpPr>
        <p:spPr bwMode="auto">
          <a:xfrm>
            <a:off x="8556625" y="6332538"/>
            <a:ext cx="549275" cy="525462"/>
          </a:xfrm>
          <a:prstGeom prst="rect">
            <a:avLst/>
          </a:prstGeom>
          <a:ln>
            <a:miter lim="800000"/>
            <a:headEnd/>
            <a:tailEnd/>
          </a:ln>
        </p:spPr>
        <p:txBody>
          <a:bodyPr wrap="square" numCol="1" anchor="t" anchorCtr="0" compatLnSpc="1">
            <a:prstTxWarp prst="textNoShape">
              <a:avLst/>
            </a:prstTxWarp>
          </a:bodyPr>
          <a:lstStyle/>
          <a:p>
            <a:pPr marL="228600" indent="-182563" algn="l" eaLnBrk="0" fontAlgn="base" hangingPunct="0">
              <a:spcBef>
                <a:spcPct val="20000"/>
              </a:spcBef>
              <a:spcAft>
                <a:spcPts val="300"/>
              </a:spcAft>
              <a:buClr>
                <a:srgbClr val="C3260C"/>
              </a:buClr>
              <a:buSzPts val="1700"/>
              <a:buFont typeface="Georgia" pitchFamily="18" charset="0"/>
              <a:buNone/>
              <a:defRPr/>
            </a:pPr>
            <a:r>
              <a:rPr lang="ru-RU" sz="2000" dirty="0">
                <a:solidFill>
                  <a:schemeClr val="tx1"/>
                </a:solidFill>
                <a:latin typeface="Times New Roman" pitchFamily="18" charset="0"/>
                <a:cs typeface="Times New Roman" pitchFamily="18" charset="0"/>
              </a:rPr>
              <a:t>16</a:t>
            </a:r>
            <a:endParaRPr lang="ru-RU" sz="2000" b="0" dirty="0">
              <a:solidFill>
                <a:schemeClr val="tx1"/>
              </a:solidFill>
              <a:latin typeface="Times New Roman" pitchFamily="18" charset="0"/>
              <a:cs typeface="Times New Roman" pitchFamily="18" charset="0"/>
            </a:endParaRPr>
          </a:p>
          <a:p>
            <a:pPr marL="228600" indent="-182563" algn="l" eaLnBrk="0" fontAlgn="base" hangingPunct="0">
              <a:spcBef>
                <a:spcPct val="20000"/>
              </a:spcBef>
              <a:spcAft>
                <a:spcPts val="300"/>
              </a:spcAft>
              <a:buClr>
                <a:srgbClr val="C3260C"/>
              </a:buClr>
              <a:buSzPts val="1700"/>
              <a:buFont typeface="Georgia" pitchFamily="18" charset="0"/>
              <a:buChar char="*"/>
              <a:defRPr/>
            </a:pPr>
            <a:endParaRPr lang="ru-RU" sz="1700" b="0" dirty="0">
              <a:solidFill>
                <a:srgbClr val="404040"/>
              </a:solidFill>
            </a:endParaRPr>
          </a:p>
        </p:txBody>
      </p:sp>
      <p:sp>
        <p:nvSpPr>
          <p:cNvPr id="6" name="Rectangle 2">
            <a:extLst>
              <a:ext uri="{FF2B5EF4-FFF2-40B4-BE49-F238E27FC236}">
                <a16:creationId xmlns:a16="http://schemas.microsoft.com/office/drawing/2014/main" id="{CCB75442-A1EF-43B1-BE5F-A1ECA3B2F58A}"/>
              </a:ext>
            </a:extLst>
          </p:cNvPr>
          <p:cNvSpPr>
            <a:spLocks noChangeArrowheads="1"/>
          </p:cNvSpPr>
          <p:nvPr/>
        </p:nvSpPr>
        <p:spPr bwMode="auto">
          <a:xfrm>
            <a:off x="0" y="5630998"/>
            <a:ext cx="9036496" cy="1038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r>
              <a:rPr lang="ru-RU" sz="1200" dirty="0"/>
              <a:t>.</a:t>
            </a:r>
          </a:p>
          <a:p>
            <a:r>
              <a:rPr lang="ru-RU" sz="1200" dirty="0"/>
              <a:t>Горячее вещество заносится под край литосферы Евразии (море Лаптевых)</a:t>
            </a:r>
            <a:r>
              <a:rPr lang="en-US" sz="1200" dirty="0"/>
              <a:t>, </a:t>
            </a:r>
            <a:r>
              <a:rPr lang="ru-RU" sz="1200" dirty="0" err="1"/>
              <a:t>выз</a:t>
            </a:r>
            <a:r>
              <a:rPr lang="en-US" sz="1200" dirty="0"/>
              <a:t>s</a:t>
            </a:r>
            <a:r>
              <a:rPr lang="ru-RU" sz="1200" dirty="0" err="1"/>
              <a:t>вая</a:t>
            </a:r>
            <a:r>
              <a:rPr lang="ru-RU" sz="1200" dirty="0"/>
              <a:t> рассеянный </a:t>
            </a:r>
            <a:r>
              <a:rPr lang="ru-RU" sz="1200" dirty="0" err="1"/>
              <a:t>рифтогенез</a:t>
            </a:r>
            <a:r>
              <a:rPr lang="ru-RU" sz="1200" dirty="0"/>
              <a:t> по старым слабым зонам – бывшим центрам </a:t>
            </a:r>
            <a:r>
              <a:rPr lang="ru-RU" sz="1200" dirty="0" err="1"/>
              <a:t>рифтинга</a:t>
            </a:r>
            <a:r>
              <a:rPr lang="en-US" sz="1200" dirty="0"/>
              <a:t>,</a:t>
            </a:r>
            <a:r>
              <a:rPr lang="ru-RU" sz="1200" dirty="0"/>
              <a:t> а сейчас это впадины заполненные осадками.</a:t>
            </a:r>
          </a:p>
          <a:p>
            <a:r>
              <a:rPr lang="en-US" sz="1200" dirty="0"/>
              <a:t> </a:t>
            </a:r>
            <a:endParaRPr lang="ru-RU" sz="1200" dirty="0"/>
          </a:p>
        </p:txBody>
      </p:sp>
      <p:pic>
        <p:nvPicPr>
          <p:cNvPr id="9" name="Рисунок 8"/>
          <p:cNvPicPr/>
          <p:nvPr/>
        </p:nvPicPr>
        <p:blipFill>
          <a:blip r:embed="rId2"/>
          <a:stretch>
            <a:fillRect/>
          </a:stretch>
        </p:blipFill>
        <p:spPr>
          <a:xfrm>
            <a:off x="251520" y="908720"/>
            <a:ext cx="8568952" cy="4722277"/>
          </a:xfrm>
          <a:prstGeom prst="rect">
            <a:avLst/>
          </a:prstGeom>
        </p:spPr>
      </p:pic>
    </p:spTree>
    <p:extLst>
      <p:ext uri="{BB962C8B-B14F-4D97-AF65-F5344CB8AC3E}">
        <p14:creationId xmlns:p14="http://schemas.microsoft.com/office/powerpoint/2010/main" val="2729702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A05BFD3-2827-4C71-B5A5-74BD4A76172C}"/>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br>
              <a:rPr lang="ru-RU" altLang="ru-RU" sz="1800"/>
            </a:br>
            <a:endParaRPr lang="ru-RU" altLang="ru-RU" sz="1800"/>
          </a:p>
          <a:p>
            <a:pPr algn="ctr" eaLnBrk="1" hangingPunct="1">
              <a:spcBef>
                <a:spcPct val="0"/>
              </a:spcBef>
              <a:buClrTx/>
              <a:buFontTx/>
              <a:buNone/>
            </a:pPr>
            <a:r>
              <a:rPr lang="ru-RU" altLang="ru-RU" sz="1800"/>
              <a:t> </a:t>
            </a:r>
          </a:p>
        </p:txBody>
      </p:sp>
      <p:sp>
        <p:nvSpPr>
          <p:cNvPr id="6" name="Rectangle 2">
            <a:extLst>
              <a:ext uri="{FF2B5EF4-FFF2-40B4-BE49-F238E27FC236}">
                <a16:creationId xmlns:a16="http://schemas.microsoft.com/office/drawing/2014/main" id="{CCB75442-A1EF-43B1-BE5F-A1ECA3B2F58A}"/>
              </a:ext>
            </a:extLst>
          </p:cNvPr>
          <p:cNvSpPr>
            <a:spLocks noChangeArrowheads="1"/>
          </p:cNvSpPr>
          <p:nvPr/>
        </p:nvSpPr>
        <p:spPr bwMode="auto">
          <a:xfrm>
            <a:off x="0" y="5373216"/>
            <a:ext cx="9036496" cy="1777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r>
              <a:rPr lang="ru-RU" sz="1200" dirty="0"/>
              <a:t>Область </a:t>
            </a:r>
            <a:r>
              <a:rPr lang="ru-RU" sz="1200" dirty="0" err="1"/>
              <a:t>верхнемантийной</a:t>
            </a:r>
            <a:r>
              <a:rPr lang="ru-RU" sz="1200" dirty="0"/>
              <a:t> возвратной ячейки от Алеутской зоны субдукции до Северного полюса (вблизи хребта Гаккеля).</a:t>
            </a:r>
          </a:p>
          <a:p>
            <a:r>
              <a:rPr lang="ru-RU" sz="1200" dirty="0"/>
              <a:t>Тихоокеанская плита движется на север и далее погружается в мантию под Северо-Американскую плиту в Алеутской зоне субдукции. Вещество движется в верхней мантии </a:t>
            </a:r>
            <a:r>
              <a:rPr lang="ru-RU" sz="1200" dirty="0" err="1">
                <a:solidFill>
                  <a:schemeClr val="tx1"/>
                </a:solidFill>
              </a:rPr>
              <a:t>субгоризонтально</a:t>
            </a:r>
            <a:r>
              <a:rPr lang="ru-RU" sz="1200" dirty="0">
                <a:solidFill>
                  <a:schemeClr val="tx1"/>
                </a:solidFill>
              </a:rPr>
              <a:t> и далее поднимается к поверхности уже за Аляской  в районе Северного Полюса. Непосредственно у поверхности вещество поднимается в хребте Гаккеля.</a:t>
            </a:r>
            <a:r>
              <a:rPr lang="en-US" sz="1200" dirty="0">
                <a:solidFill>
                  <a:schemeClr val="tx1"/>
                </a:solidFill>
              </a:rPr>
              <a:t> </a:t>
            </a:r>
            <a:br>
              <a:rPr lang="en-US" sz="1200" dirty="0">
                <a:solidFill>
                  <a:schemeClr val="tx1"/>
                </a:solidFill>
              </a:rPr>
            </a:br>
            <a:r>
              <a:rPr lang="ru-RU" sz="1200" dirty="0">
                <a:solidFill>
                  <a:schemeClr val="tx1"/>
                </a:solidFill>
              </a:rPr>
              <a:t>Соколов С.Д., </a:t>
            </a:r>
            <a:r>
              <a:rPr lang="ru-RU" sz="1200" dirty="0" err="1">
                <a:solidFill>
                  <a:schemeClr val="tx1"/>
                </a:solidFill>
              </a:rPr>
              <a:t>Лобковский</a:t>
            </a:r>
            <a:r>
              <a:rPr lang="ru-RU" sz="1200" dirty="0">
                <a:solidFill>
                  <a:schemeClr val="tx1"/>
                </a:solidFill>
              </a:rPr>
              <a:t> Л.И.,</a:t>
            </a:r>
            <a:r>
              <a:rPr lang="ru-RU" sz="1200" dirty="0" err="1">
                <a:solidFill>
                  <a:schemeClr val="tx1"/>
                </a:solidFill>
              </a:rPr>
              <a:t>Верниковский</a:t>
            </a:r>
            <a:r>
              <a:rPr lang="ru-RU" sz="1200" dirty="0">
                <a:solidFill>
                  <a:schemeClr val="tx1"/>
                </a:solidFill>
              </a:rPr>
              <a:t> В.А., </a:t>
            </a:r>
            <a:r>
              <a:rPr lang="ru-RU" sz="1200" dirty="0" err="1">
                <a:solidFill>
                  <a:schemeClr val="tx1"/>
                </a:solidFill>
              </a:rPr>
              <a:t>Поселов</a:t>
            </a:r>
            <a:r>
              <a:rPr lang="ru-RU" sz="1200" dirty="0">
                <a:solidFill>
                  <a:schemeClr val="tx1"/>
                </a:solidFill>
              </a:rPr>
              <a:t> В.А., Смирнов О.Е., Тучкова М.И., Шипилов </a:t>
            </a:r>
            <a:r>
              <a:rPr lang="ru-RU" sz="1200" dirty="0"/>
              <a:t>Э.В., </a:t>
            </a:r>
            <a:r>
              <a:rPr lang="ru-RU" sz="1200" dirty="0" err="1"/>
              <a:t>Сорохтин</a:t>
            </a:r>
            <a:r>
              <a:rPr lang="ru-RU" sz="1200" dirty="0"/>
              <a:t> </a:t>
            </a:r>
            <a:r>
              <a:rPr lang="ru-RU" sz="1200" dirty="0" err="1"/>
              <a:t>Н.О.,Баранов</a:t>
            </a:r>
            <a:r>
              <a:rPr lang="ru-RU" sz="1200" dirty="0"/>
              <a:t> А.А., Бобров А.М., </a:t>
            </a:r>
            <a:r>
              <a:rPr lang="ru-RU" sz="1200" dirty="0" err="1"/>
              <a:t>Жолондз</a:t>
            </a:r>
            <a:r>
              <a:rPr lang="ru-RU" sz="1200" dirty="0"/>
              <a:t> С.М. (2026). Тектоника Восточной Арктики и происхождение</a:t>
            </a:r>
            <a:r>
              <a:rPr lang="en-US" sz="1200" dirty="0"/>
              <a:t> </a:t>
            </a:r>
            <a:r>
              <a:rPr lang="ru-RU" sz="1200" dirty="0" err="1"/>
              <a:t>Амеразийского</a:t>
            </a:r>
            <a:r>
              <a:rPr lang="ru-RU" sz="1200" dirty="0"/>
              <a:t> бассейна // Геология и геофизика, 2026, </a:t>
            </a:r>
            <a:r>
              <a:rPr lang="en-US" sz="1200" dirty="0"/>
              <a:t>DOI</a:t>
            </a:r>
            <a:r>
              <a:rPr lang="ru-RU" sz="1200" dirty="0"/>
              <a:t>: 10.15372/</a:t>
            </a:r>
            <a:r>
              <a:rPr lang="en-US" sz="1200" dirty="0" err="1"/>
              <a:t>GiG</a:t>
            </a:r>
            <a:r>
              <a:rPr lang="ru-RU" sz="1200" dirty="0"/>
              <a:t>2025177</a:t>
            </a:r>
          </a:p>
          <a:p>
            <a:endParaRPr lang="ru-RU" sz="1200" dirty="0"/>
          </a:p>
        </p:txBody>
      </p:sp>
      <p:sp>
        <p:nvSpPr>
          <p:cNvPr id="18435" name="Rectangle 2">
            <a:extLst>
              <a:ext uri="{FF2B5EF4-FFF2-40B4-BE49-F238E27FC236}">
                <a16:creationId xmlns:a16="http://schemas.microsoft.com/office/drawing/2014/main" id="{CCB75442-A1EF-43B1-BE5F-A1ECA3B2F58A}"/>
              </a:ext>
            </a:extLst>
          </p:cNvPr>
          <p:cNvSpPr>
            <a:spLocks noChangeArrowheads="1"/>
          </p:cNvSpPr>
          <p:nvPr/>
        </p:nvSpPr>
        <p:spPr bwMode="auto">
          <a:xfrm>
            <a:off x="179511" y="44624"/>
            <a:ext cx="8712969" cy="751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r>
              <a:rPr lang="ru-RU" altLang="ru-RU" sz="1200" b="1" dirty="0"/>
              <a:t>Распределение  аномалий температуры и скоростей в мантии в сечении Земли по 35  и 215 градусу восточной долготы</a:t>
            </a:r>
            <a:r>
              <a:rPr lang="en-US" altLang="ru-RU" sz="1200" b="1" dirty="0"/>
              <a:t>,  </a:t>
            </a:r>
            <a:r>
              <a:rPr lang="ru-RU" altLang="ru-RU" sz="1200" b="1" dirty="0"/>
              <a:t>Арктическая область</a:t>
            </a:r>
          </a:p>
          <a:p>
            <a:pPr algn="ctr"/>
            <a:r>
              <a:rPr lang="ru-RU" sz="1200" dirty="0">
                <a:solidFill>
                  <a:srgbClr val="FF0000"/>
                </a:solidFill>
              </a:rPr>
              <a:t>Возвратная ячейка через полюс перпендикулярно хребту Гаккеля!</a:t>
            </a:r>
          </a:p>
        </p:txBody>
      </p:sp>
      <p:sp>
        <p:nvSpPr>
          <p:cNvPr id="8" name="Google Shape;76;p13"/>
          <p:cNvSpPr>
            <a:spLocks noGrp="1"/>
          </p:cNvSpPr>
          <p:nvPr>
            <p:ph type="sldNum" sz="quarter" idx="4294967295"/>
          </p:nvPr>
        </p:nvSpPr>
        <p:spPr bwMode="auto">
          <a:xfrm>
            <a:off x="8556625" y="6332538"/>
            <a:ext cx="549275" cy="525462"/>
          </a:xfrm>
          <a:prstGeom prst="rect">
            <a:avLst/>
          </a:prstGeom>
          <a:ln>
            <a:miter lim="800000"/>
            <a:headEnd/>
            <a:tailEnd/>
          </a:ln>
        </p:spPr>
        <p:txBody>
          <a:bodyPr wrap="square" numCol="1" anchor="t" anchorCtr="0" compatLnSpc="1">
            <a:prstTxWarp prst="textNoShape">
              <a:avLst/>
            </a:prstTxWarp>
          </a:bodyPr>
          <a:lstStyle/>
          <a:p>
            <a:pPr marL="228600" indent="-182563" algn="l" eaLnBrk="0" fontAlgn="base" hangingPunct="0">
              <a:spcBef>
                <a:spcPct val="20000"/>
              </a:spcBef>
              <a:spcAft>
                <a:spcPts val="300"/>
              </a:spcAft>
              <a:buClr>
                <a:srgbClr val="C3260C"/>
              </a:buClr>
              <a:buSzPts val="1700"/>
              <a:buFont typeface="Georgia" pitchFamily="18" charset="0"/>
              <a:buNone/>
              <a:defRPr/>
            </a:pPr>
            <a:r>
              <a:rPr lang="ru-RU" sz="2000" dirty="0">
                <a:solidFill>
                  <a:schemeClr val="tx1"/>
                </a:solidFill>
                <a:latin typeface="Times New Roman" pitchFamily="18" charset="0"/>
                <a:cs typeface="Times New Roman" pitchFamily="18" charset="0"/>
              </a:rPr>
              <a:t>16</a:t>
            </a:r>
            <a:endParaRPr lang="ru-RU" sz="2000" b="0" dirty="0">
              <a:solidFill>
                <a:schemeClr val="tx1"/>
              </a:solidFill>
              <a:latin typeface="Times New Roman" pitchFamily="18" charset="0"/>
              <a:cs typeface="Times New Roman" pitchFamily="18" charset="0"/>
            </a:endParaRPr>
          </a:p>
          <a:p>
            <a:pPr marL="228600" indent="-182563" algn="l" eaLnBrk="0" fontAlgn="base" hangingPunct="0">
              <a:spcBef>
                <a:spcPct val="20000"/>
              </a:spcBef>
              <a:spcAft>
                <a:spcPts val="300"/>
              </a:spcAft>
              <a:buClr>
                <a:srgbClr val="C3260C"/>
              </a:buClr>
              <a:buSzPts val="1700"/>
              <a:buFont typeface="Georgia" pitchFamily="18" charset="0"/>
              <a:buChar char="*"/>
              <a:defRPr/>
            </a:pPr>
            <a:endParaRPr lang="ru-RU" sz="1700" b="0" dirty="0">
              <a:solidFill>
                <a:srgbClr val="404040"/>
              </a:solidFill>
            </a:endParaRPr>
          </a:p>
        </p:txBody>
      </p:sp>
      <p:pic>
        <p:nvPicPr>
          <p:cNvPr id="10" name="Рисунок 9"/>
          <p:cNvPicPr/>
          <p:nvPr/>
        </p:nvPicPr>
        <p:blipFill>
          <a:blip r:embed="rId2"/>
          <a:stretch>
            <a:fillRect/>
          </a:stretch>
        </p:blipFill>
        <p:spPr>
          <a:xfrm>
            <a:off x="899592" y="1196752"/>
            <a:ext cx="7323847" cy="4176464"/>
          </a:xfrm>
          <a:prstGeom prst="rect">
            <a:avLst/>
          </a:prstGeom>
        </p:spPr>
      </p:pic>
    </p:spTree>
    <p:extLst>
      <p:ext uri="{BB962C8B-B14F-4D97-AF65-F5344CB8AC3E}">
        <p14:creationId xmlns:p14="http://schemas.microsoft.com/office/powerpoint/2010/main" val="2658375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A05BFD3-2827-4C71-B5A5-74BD4A76172C}"/>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br>
              <a:rPr lang="ru-RU" altLang="ru-RU" sz="1800"/>
            </a:br>
            <a:endParaRPr lang="ru-RU" altLang="ru-RU" sz="1800"/>
          </a:p>
          <a:p>
            <a:pPr algn="ctr" eaLnBrk="1" hangingPunct="1">
              <a:spcBef>
                <a:spcPct val="0"/>
              </a:spcBef>
              <a:buClrTx/>
              <a:buFontTx/>
              <a:buNone/>
            </a:pPr>
            <a:r>
              <a:rPr lang="ru-RU" altLang="ru-RU" sz="1800"/>
              <a:t> </a:t>
            </a:r>
          </a:p>
        </p:txBody>
      </p:sp>
      <p:sp>
        <p:nvSpPr>
          <p:cNvPr id="8" name="Google Shape;76;p13"/>
          <p:cNvSpPr>
            <a:spLocks noGrp="1"/>
          </p:cNvSpPr>
          <p:nvPr>
            <p:ph type="sldNum" sz="quarter" idx="4294967295"/>
          </p:nvPr>
        </p:nvSpPr>
        <p:spPr bwMode="auto">
          <a:xfrm>
            <a:off x="8556625" y="6332538"/>
            <a:ext cx="549275" cy="525462"/>
          </a:xfrm>
          <a:prstGeom prst="rect">
            <a:avLst/>
          </a:prstGeom>
          <a:ln>
            <a:miter lim="800000"/>
            <a:headEnd/>
            <a:tailEnd/>
          </a:ln>
        </p:spPr>
        <p:txBody>
          <a:bodyPr wrap="square" numCol="1" anchor="t" anchorCtr="0" compatLnSpc="1">
            <a:prstTxWarp prst="textNoShape">
              <a:avLst/>
            </a:prstTxWarp>
          </a:bodyPr>
          <a:lstStyle/>
          <a:p>
            <a:pPr marL="228600" indent="-182563" algn="l" eaLnBrk="0" fontAlgn="base" hangingPunct="0">
              <a:spcBef>
                <a:spcPct val="20000"/>
              </a:spcBef>
              <a:spcAft>
                <a:spcPts val="300"/>
              </a:spcAft>
              <a:buClr>
                <a:srgbClr val="C3260C"/>
              </a:buClr>
              <a:buSzPts val="1700"/>
              <a:buFont typeface="Georgia" pitchFamily="18" charset="0"/>
              <a:buNone/>
              <a:defRPr/>
            </a:pPr>
            <a:r>
              <a:rPr lang="ru-RU" sz="2000" dirty="0">
                <a:solidFill>
                  <a:schemeClr val="tx1"/>
                </a:solidFill>
                <a:latin typeface="Times New Roman" pitchFamily="18" charset="0"/>
                <a:cs typeface="Times New Roman" pitchFamily="18" charset="0"/>
              </a:rPr>
              <a:t>16</a:t>
            </a:r>
            <a:endParaRPr lang="ru-RU" sz="2000" b="0" dirty="0">
              <a:solidFill>
                <a:schemeClr val="tx1"/>
              </a:solidFill>
              <a:latin typeface="Times New Roman" pitchFamily="18" charset="0"/>
              <a:cs typeface="Times New Roman" pitchFamily="18" charset="0"/>
            </a:endParaRPr>
          </a:p>
          <a:p>
            <a:pPr marL="228600" indent="-182563" algn="l" eaLnBrk="0" fontAlgn="base" hangingPunct="0">
              <a:spcBef>
                <a:spcPct val="20000"/>
              </a:spcBef>
              <a:spcAft>
                <a:spcPts val="300"/>
              </a:spcAft>
              <a:buClr>
                <a:srgbClr val="C3260C"/>
              </a:buClr>
              <a:buSzPts val="1700"/>
              <a:buFont typeface="Georgia" pitchFamily="18" charset="0"/>
              <a:buChar char="*"/>
              <a:defRPr/>
            </a:pPr>
            <a:endParaRPr lang="ru-RU" sz="1700" b="0" dirty="0">
              <a:solidFill>
                <a:srgbClr val="404040"/>
              </a:solidFill>
            </a:endParaRPr>
          </a:p>
        </p:txBody>
      </p:sp>
      <p:sp>
        <p:nvSpPr>
          <p:cNvPr id="7" name="Rectangle 2">
            <a:extLst>
              <a:ext uri="{FF2B5EF4-FFF2-40B4-BE49-F238E27FC236}">
                <a16:creationId xmlns:a16="http://schemas.microsoft.com/office/drawing/2014/main" id="{53D8A4D5-AFC2-4F87-B568-663271548E02}"/>
              </a:ext>
            </a:extLst>
          </p:cNvPr>
          <p:cNvSpPr>
            <a:spLocks noChangeArrowheads="1"/>
          </p:cNvSpPr>
          <p:nvPr/>
        </p:nvSpPr>
        <p:spPr bwMode="auto">
          <a:xfrm>
            <a:off x="52387" y="90852"/>
            <a:ext cx="9091613"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spcBef>
                <a:spcPct val="0"/>
              </a:spcBef>
            </a:pPr>
            <a:r>
              <a:rPr lang="ru-RU" sz="1400" b="1" dirty="0"/>
              <a:t>Поле горизонтальных напряжений на поверхности Земли </a:t>
            </a:r>
            <a:r>
              <a:rPr lang="el-GR" sz="1400" b="1" dirty="0"/>
              <a:t>σ</a:t>
            </a:r>
            <a:r>
              <a:rPr lang="en-US" sz="1400" dirty="0" err="1"/>
              <a:t>phiphi</a:t>
            </a:r>
            <a:r>
              <a:rPr lang="ru-RU" sz="1400" b="1" dirty="0"/>
              <a:t> </a:t>
            </a:r>
            <a:r>
              <a:rPr lang="en-US" sz="1400" b="1" dirty="0"/>
              <a:t> (</a:t>
            </a:r>
            <a:r>
              <a:rPr lang="ru-RU" sz="1400" b="1" dirty="0"/>
              <a:t>по долготе</a:t>
            </a:r>
            <a:r>
              <a:rPr lang="en-US" sz="1400" b="1" dirty="0"/>
              <a:t>) </a:t>
            </a:r>
            <a:endParaRPr lang="ru-RU" sz="1400" b="1" dirty="0"/>
          </a:p>
          <a:p>
            <a:pPr algn="ctr">
              <a:spcBef>
                <a:spcPct val="0"/>
              </a:spcBef>
            </a:pPr>
            <a:r>
              <a:rPr lang="ru-RU" sz="1400" b="1" dirty="0"/>
              <a:t>в рамках вязкой модели </a:t>
            </a:r>
            <a:r>
              <a:rPr lang="ru-RU" altLang="ru-RU" sz="1400" b="1" dirty="0"/>
              <a:t>для моря Лаптевых</a:t>
            </a:r>
            <a:r>
              <a:rPr lang="ru-RU" sz="1400" b="1" dirty="0"/>
              <a:t> и окружающих регионов</a:t>
            </a:r>
          </a:p>
        </p:txBody>
      </p:sp>
      <p:sp>
        <p:nvSpPr>
          <p:cNvPr id="9" name="Rectangle 2">
            <a:extLst>
              <a:ext uri="{FF2B5EF4-FFF2-40B4-BE49-F238E27FC236}">
                <a16:creationId xmlns:a16="http://schemas.microsoft.com/office/drawing/2014/main" id="{53D8A4D5-AFC2-4F87-B568-663271548E02}"/>
              </a:ext>
            </a:extLst>
          </p:cNvPr>
          <p:cNvSpPr>
            <a:spLocks noChangeArrowheads="1"/>
          </p:cNvSpPr>
          <p:nvPr/>
        </p:nvSpPr>
        <p:spPr bwMode="auto">
          <a:xfrm>
            <a:off x="124618" y="5877272"/>
            <a:ext cx="909161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spcBef>
                <a:spcPct val="0"/>
              </a:spcBef>
            </a:pPr>
            <a:r>
              <a:rPr lang="ru-RU" sz="1200" b="1" dirty="0"/>
              <a:t>Положительные значения</a:t>
            </a:r>
            <a:r>
              <a:rPr lang="en-US" sz="1200" b="1" dirty="0"/>
              <a:t> (</a:t>
            </a:r>
            <a:r>
              <a:rPr lang="ru-RU" sz="1200" b="1" dirty="0"/>
              <a:t>желтый и красный</a:t>
            </a:r>
            <a:r>
              <a:rPr lang="en-US" sz="1200" b="1" dirty="0"/>
              <a:t>)</a:t>
            </a:r>
            <a:r>
              <a:rPr lang="ru-RU" sz="1200" b="1" dirty="0"/>
              <a:t>  </a:t>
            </a:r>
            <a:r>
              <a:rPr lang="el-GR" sz="1600" b="1" dirty="0"/>
              <a:t>σ</a:t>
            </a:r>
            <a:r>
              <a:rPr lang="en-US" sz="1200" dirty="0" err="1"/>
              <a:t>phiphi</a:t>
            </a:r>
            <a:r>
              <a:rPr lang="ru-RU" sz="1200" b="1" dirty="0"/>
              <a:t>  – растяжение по долготе для моря Лаптевых</a:t>
            </a:r>
            <a:r>
              <a:rPr lang="en-US" sz="1200" b="1" dirty="0"/>
              <a:t>, </a:t>
            </a:r>
            <a:r>
              <a:rPr lang="ru-RU" sz="1200" b="1" dirty="0"/>
              <a:t>пурпурной линией показана граница перехода от сжатия к растяжению</a:t>
            </a:r>
            <a:r>
              <a:rPr lang="en-US" sz="1200" b="1" dirty="0"/>
              <a:t>, </a:t>
            </a:r>
            <a:r>
              <a:rPr lang="ru-RU" sz="1200" b="1" dirty="0"/>
              <a:t>отрицательные значения </a:t>
            </a:r>
            <a:r>
              <a:rPr lang="el-GR" sz="1600" b="1" dirty="0"/>
              <a:t>σ</a:t>
            </a:r>
            <a:r>
              <a:rPr lang="en-US" sz="1200" dirty="0" err="1"/>
              <a:t>phiphi</a:t>
            </a:r>
            <a:r>
              <a:rPr lang="ru-RU" sz="1200" dirty="0"/>
              <a:t> (синий и зеленый) </a:t>
            </a:r>
            <a:r>
              <a:rPr lang="ru-RU" sz="1200" b="1" dirty="0"/>
              <a:t> </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731" y="1340768"/>
            <a:ext cx="8552539"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793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A05BFD3-2827-4C71-B5A5-74BD4A76172C}"/>
              </a:ext>
            </a:extLst>
          </p:cNvPr>
          <p:cNvSpPr>
            <a:spLocks noChangeArrowheads="1"/>
          </p:cNvSpPr>
          <p:nvPr/>
        </p:nvSpPr>
        <p:spPr bwMode="auto">
          <a:xfrm>
            <a:off x="4670425" y="-171450"/>
            <a:ext cx="246063" cy="925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br>
              <a:rPr lang="ru-RU" altLang="ru-RU" sz="1800"/>
            </a:br>
            <a:endParaRPr lang="ru-RU" altLang="ru-RU" sz="1800"/>
          </a:p>
          <a:p>
            <a:pPr algn="ctr" eaLnBrk="1" hangingPunct="1">
              <a:spcBef>
                <a:spcPct val="0"/>
              </a:spcBef>
              <a:buClrTx/>
              <a:buFontTx/>
              <a:buNone/>
            </a:pPr>
            <a:r>
              <a:rPr lang="ru-RU" altLang="ru-RU" sz="1800"/>
              <a:t> </a:t>
            </a:r>
          </a:p>
        </p:txBody>
      </p:sp>
      <p:sp>
        <p:nvSpPr>
          <p:cNvPr id="8" name="Google Shape;76;p13"/>
          <p:cNvSpPr>
            <a:spLocks noGrp="1"/>
          </p:cNvSpPr>
          <p:nvPr>
            <p:ph type="sldNum" sz="quarter" idx="4294967295"/>
          </p:nvPr>
        </p:nvSpPr>
        <p:spPr bwMode="auto">
          <a:xfrm>
            <a:off x="8556625" y="6332538"/>
            <a:ext cx="549275" cy="525462"/>
          </a:xfrm>
          <a:prstGeom prst="rect">
            <a:avLst/>
          </a:prstGeom>
          <a:ln>
            <a:miter lim="800000"/>
            <a:headEnd/>
            <a:tailEnd/>
          </a:ln>
        </p:spPr>
        <p:txBody>
          <a:bodyPr wrap="square" numCol="1" anchor="t" anchorCtr="0" compatLnSpc="1">
            <a:prstTxWarp prst="textNoShape">
              <a:avLst/>
            </a:prstTxWarp>
          </a:bodyPr>
          <a:lstStyle/>
          <a:p>
            <a:pPr marL="228600" indent="-182563" algn="l" eaLnBrk="0" fontAlgn="base" hangingPunct="0">
              <a:spcBef>
                <a:spcPct val="20000"/>
              </a:spcBef>
              <a:spcAft>
                <a:spcPts val="300"/>
              </a:spcAft>
              <a:buClr>
                <a:srgbClr val="C3260C"/>
              </a:buClr>
              <a:buSzPts val="1700"/>
              <a:buFont typeface="Georgia" pitchFamily="18" charset="0"/>
              <a:buNone/>
              <a:defRPr/>
            </a:pPr>
            <a:r>
              <a:rPr lang="ru-RU" sz="2000" dirty="0">
                <a:solidFill>
                  <a:schemeClr val="tx1"/>
                </a:solidFill>
                <a:latin typeface="Times New Roman" pitchFamily="18" charset="0"/>
                <a:cs typeface="Times New Roman" pitchFamily="18" charset="0"/>
              </a:rPr>
              <a:t>16</a:t>
            </a:r>
            <a:endParaRPr lang="ru-RU" sz="2000" b="0" dirty="0">
              <a:solidFill>
                <a:schemeClr val="tx1"/>
              </a:solidFill>
              <a:latin typeface="Times New Roman" pitchFamily="18" charset="0"/>
              <a:cs typeface="Times New Roman" pitchFamily="18" charset="0"/>
            </a:endParaRPr>
          </a:p>
          <a:p>
            <a:pPr marL="228600" indent="-182563" algn="l" eaLnBrk="0" fontAlgn="base" hangingPunct="0">
              <a:spcBef>
                <a:spcPct val="20000"/>
              </a:spcBef>
              <a:spcAft>
                <a:spcPts val="300"/>
              </a:spcAft>
              <a:buClr>
                <a:srgbClr val="C3260C"/>
              </a:buClr>
              <a:buSzPts val="1700"/>
              <a:buFont typeface="Georgia" pitchFamily="18" charset="0"/>
              <a:buChar char="*"/>
              <a:defRPr/>
            </a:pPr>
            <a:endParaRPr lang="ru-RU" sz="1700" b="0" dirty="0">
              <a:solidFill>
                <a:srgbClr val="404040"/>
              </a:solidFill>
            </a:endParaRPr>
          </a:p>
        </p:txBody>
      </p:sp>
      <p:sp>
        <p:nvSpPr>
          <p:cNvPr id="7" name="Rectangle 2">
            <a:extLst>
              <a:ext uri="{FF2B5EF4-FFF2-40B4-BE49-F238E27FC236}">
                <a16:creationId xmlns:a16="http://schemas.microsoft.com/office/drawing/2014/main" id="{53D8A4D5-AFC2-4F87-B568-663271548E02}"/>
              </a:ext>
            </a:extLst>
          </p:cNvPr>
          <p:cNvSpPr>
            <a:spLocks noChangeArrowheads="1"/>
          </p:cNvSpPr>
          <p:nvPr/>
        </p:nvSpPr>
        <p:spPr bwMode="auto">
          <a:xfrm>
            <a:off x="52387" y="90852"/>
            <a:ext cx="909161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spcBef>
                <a:spcPct val="0"/>
              </a:spcBef>
            </a:pPr>
            <a:r>
              <a:rPr lang="ru-RU" sz="1400" b="1" dirty="0"/>
              <a:t>Поле горизонтальных напряжений на поверхности Земли </a:t>
            </a:r>
            <a:r>
              <a:rPr lang="el-GR" sz="1800" b="1" dirty="0"/>
              <a:t>σ</a:t>
            </a:r>
            <a:r>
              <a:rPr lang="el-GR" sz="1400" dirty="0"/>
              <a:t>θθ</a:t>
            </a:r>
            <a:r>
              <a:rPr lang="ru-RU" sz="1400" b="1" dirty="0"/>
              <a:t> </a:t>
            </a:r>
            <a:r>
              <a:rPr lang="en-US" sz="1400" b="1" dirty="0"/>
              <a:t> (</a:t>
            </a:r>
            <a:r>
              <a:rPr lang="ru-RU" sz="1400" b="1" dirty="0"/>
              <a:t>по широте</a:t>
            </a:r>
            <a:r>
              <a:rPr lang="en-US" sz="1400" b="1" dirty="0"/>
              <a:t>)  </a:t>
            </a:r>
            <a:endParaRPr lang="ru-RU" sz="1400" b="1" dirty="0"/>
          </a:p>
          <a:p>
            <a:pPr algn="ctr">
              <a:spcBef>
                <a:spcPct val="0"/>
              </a:spcBef>
            </a:pPr>
            <a:r>
              <a:rPr lang="ru-RU" sz="1400" b="1" dirty="0"/>
              <a:t>в рамках вязкой модели </a:t>
            </a:r>
            <a:r>
              <a:rPr lang="ru-RU" altLang="ru-RU" sz="1400" b="1" dirty="0"/>
              <a:t>для моря Лаптевых</a:t>
            </a:r>
            <a:r>
              <a:rPr lang="ru-RU" sz="1400" b="1" dirty="0"/>
              <a:t> и окружающих регионов</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9" y="754063"/>
            <a:ext cx="5589342" cy="3611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a:extLst>
              <a:ext uri="{FF2B5EF4-FFF2-40B4-BE49-F238E27FC236}">
                <a16:creationId xmlns:a16="http://schemas.microsoft.com/office/drawing/2014/main" id="{53D8A4D5-AFC2-4F87-B568-663271548E02}"/>
              </a:ext>
            </a:extLst>
          </p:cNvPr>
          <p:cNvSpPr>
            <a:spLocks noChangeArrowheads="1"/>
          </p:cNvSpPr>
          <p:nvPr/>
        </p:nvSpPr>
        <p:spPr bwMode="auto">
          <a:xfrm>
            <a:off x="5300463" y="4981811"/>
            <a:ext cx="3570687" cy="279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spcBef>
                <a:spcPct val="0"/>
              </a:spcBef>
            </a:pPr>
            <a:r>
              <a:rPr lang="ru-RU" sz="1200" b="1" dirty="0"/>
              <a:t>Фактические данные </a:t>
            </a:r>
            <a:r>
              <a:rPr lang="en-US" sz="1200" b="1" dirty="0"/>
              <a:t>[</a:t>
            </a:r>
            <a:r>
              <a:rPr lang="en-US" sz="1200" b="1" dirty="0" err="1"/>
              <a:t>Nikishin</a:t>
            </a:r>
            <a:r>
              <a:rPr lang="en-US" sz="1200" b="1" dirty="0"/>
              <a:t> et al., 2026]</a:t>
            </a:r>
            <a:endParaRPr lang="ru-RU" sz="1200" b="1"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1" y="754063"/>
            <a:ext cx="3066630" cy="4100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0" name="Rectangle 2">
                <a:extLst>
                  <a:ext uri="{FF2B5EF4-FFF2-40B4-BE49-F238E27FC236}">
                    <a16:creationId xmlns:a16="http://schemas.microsoft.com/office/drawing/2014/main" id="{53D8A4D5-AFC2-4F87-B568-663271548E02}"/>
                  </a:ext>
                </a:extLst>
              </p:cNvPr>
              <p:cNvSpPr>
                <a:spLocks noChangeArrowheads="1"/>
              </p:cNvSpPr>
              <p:nvPr/>
            </p:nvSpPr>
            <p:spPr bwMode="auto">
              <a:xfrm>
                <a:off x="62779" y="5309592"/>
                <a:ext cx="8808371" cy="924934"/>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just">
                  <a:spcBef>
                    <a:spcPct val="0"/>
                  </a:spcBef>
                </a:pPr>
                <a:r>
                  <a:rPr lang="ru-RU" sz="1200" dirty="0"/>
                  <a:t>Положительные значения</a:t>
                </a:r>
                <a:r>
                  <a:rPr lang="en-US" sz="1200" dirty="0"/>
                  <a:t> (</a:t>
                </a:r>
                <a:r>
                  <a:rPr lang="ru-RU" sz="1200" dirty="0"/>
                  <a:t>желтый и красный</a:t>
                </a:r>
                <a:r>
                  <a:rPr lang="en-US" sz="1200" dirty="0"/>
                  <a:t>)</a:t>
                </a:r>
                <a:r>
                  <a:rPr lang="ru-RU" sz="1200" dirty="0"/>
                  <a:t> </a:t>
                </a:r>
                <a:r>
                  <a:rPr lang="el-GR" sz="1200" dirty="0"/>
                  <a:t>σθθ</a:t>
                </a:r>
                <a:r>
                  <a:rPr lang="ru-RU" sz="1200" dirty="0"/>
                  <a:t> – растяжение по широте для моря Лаптевых</a:t>
                </a:r>
                <a:r>
                  <a:rPr lang="en-US" sz="1200" dirty="0"/>
                  <a:t>, </a:t>
                </a:r>
                <a:r>
                  <a:rPr lang="ru-RU" sz="1200" dirty="0"/>
                  <a:t>пурпурной линией показана граница перехода от сжатия к растяжению</a:t>
                </a:r>
                <a:r>
                  <a:rPr lang="en-US" sz="1200" dirty="0"/>
                  <a:t>, </a:t>
                </a:r>
                <a:r>
                  <a:rPr lang="ru-RU" sz="1200" dirty="0"/>
                  <a:t>отрицательные значения </a:t>
                </a:r>
                <a:r>
                  <a:rPr lang="el-GR" sz="1200" dirty="0"/>
                  <a:t>σθθ</a:t>
                </a:r>
                <a:r>
                  <a:rPr lang="ru-RU" sz="1200" dirty="0"/>
                  <a:t> (синий и зеленый).</a:t>
                </a:r>
                <a:r>
                  <a:rPr lang="en-US" sz="1200" dirty="0"/>
                  <a:t> </a:t>
                </a:r>
              </a:p>
              <a:p>
                <a:pPr algn="just">
                  <a:spcBef>
                    <a:spcPct val="0"/>
                  </a:spcBef>
                </a:pPr>
                <a:r>
                  <a:rPr lang="ru-RU" sz="1200" dirty="0"/>
                  <a:t>Растяжение в западной части моря Лаптевых хорошо коррелирует с </a:t>
                </a:r>
                <a:r>
                  <a:rPr lang="en-US" sz="1200" dirty="0"/>
                  <a:t> West Laptev Rift System.</a:t>
                </a:r>
              </a:p>
              <a:p>
                <a:pPr algn="just">
                  <a:spcBef>
                    <a:spcPct val="0"/>
                  </a:spcBef>
                </a:pPr>
                <a:r>
                  <a:rPr lang="ru-RU" sz="1200" dirty="0" err="1"/>
                  <a:t>З</a:t>
                </a:r>
                <a:r>
                  <a:rPr lang="ru-RU" sz="1200" dirty="0"/>
                  <a:t>десь </a:t>
                </a:r>
                <a14:m>
                  <m:oMath xmlns:m="http://schemas.openxmlformats.org/officeDocument/2006/math">
                    <m:sSub>
                      <m:sSubPr>
                        <m:ctrlPr>
                          <a:rPr lang="ru-RU" sz="1200" i="1">
                            <a:latin typeface="Cambria Math" panose="02040503050406030204" pitchFamily="18" charset="0"/>
                          </a:rPr>
                        </m:ctrlPr>
                      </m:sSubPr>
                      <m:e>
                        <m:r>
                          <a:rPr lang="en-US" sz="1200" i="1">
                            <a:latin typeface="Cambria Math"/>
                          </a:rPr>
                          <m:t>𝜎</m:t>
                        </m:r>
                      </m:e>
                      <m:sub>
                        <m:r>
                          <a:rPr lang="en-US" sz="1200" i="1">
                            <a:latin typeface="Cambria Math"/>
                          </a:rPr>
                          <m:t>𝜃𝜃</m:t>
                        </m:r>
                      </m:sub>
                    </m:sSub>
                    <m:r>
                      <a:rPr lang="en-US" sz="1200" i="1">
                        <a:latin typeface="Cambria Math"/>
                      </a:rPr>
                      <m:t>=</m:t>
                    </m:r>
                    <m:sSub>
                      <m:sSubPr>
                        <m:ctrlPr>
                          <a:rPr lang="ru-RU" sz="1200" i="1">
                            <a:latin typeface="Cambria Math" panose="02040503050406030204" pitchFamily="18" charset="0"/>
                          </a:rPr>
                        </m:ctrlPr>
                      </m:sSubPr>
                      <m:e>
                        <m:r>
                          <a:rPr lang="en-US" sz="1200" i="1">
                            <a:latin typeface="Cambria Math"/>
                          </a:rPr>
                          <m:t>𝜏</m:t>
                        </m:r>
                      </m:e>
                      <m:sub>
                        <m:r>
                          <a:rPr lang="en-US" sz="1200" i="1">
                            <a:latin typeface="Cambria Math"/>
                          </a:rPr>
                          <m:t>𝜃𝜃</m:t>
                        </m:r>
                      </m:sub>
                    </m:sSub>
                    <m:r>
                      <a:rPr lang="en-US" sz="1200" i="1">
                        <a:latin typeface="Cambria Math"/>
                      </a:rPr>
                      <m:t>−</m:t>
                    </m:r>
                    <m:r>
                      <a:rPr lang="en-US" sz="1200" i="1">
                        <a:latin typeface="Cambria Math"/>
                      </a:rPr>
                      <m:t>𝑝</m:t>
                    </m:r>
                    <m:r>
                      <a:rPr lang="ru-RU" sz="1200" b="0" i="1" smtClean="0">
                        <a:latin typeface="Cambria Math"/>
                      </a:rPr>
                      <m:t> </m:t>
                    </m:r>
                    <m:r>
                      <a:rPr lang="en-US" sz="1200" b="0" i="1" smtClean="0">
                        <a:latin typeface="Cambria Math"/>
                      </a:rPr>
                      <m:t>,</m:t>
                    </m:r>
                  </m:oMath>
                </a14:m>
                <a:r>
                  <a:rPr lang="ru-RU" sz="1200" b="1" dirty="0"/>
                  <a:t> </a:t>
                </a:r>
                <a:r>
                  <a:rPr lang="ru-RU" sz="1200" dirty="0"/>
                  <a:t>где </a:t>
                </a:r>
                <a:r>
                  <a:rPr lang="en-US" sz="1200" dirty="0"/>
                  <a:t>p –</a:t>
                </a:r>
                <a:r>
                  <a:rPr lang="ru-RU" sz="1200" dirty="0"/>
                  <a:t> давление</a:t>
                </a:r>
                <a:r>
                  <a:rPr lang="en-US" sz="1200" b="1" dirty="0"/>
                  <a:t>, </a:t>
                </a:r>
                <a14:m>
                  <m:oMath xmlns:m="http://schemas.openxmlformats.org/officeDocument/2006/math">
                    <m:sSub>
                      <m:sSubPr>
                        <m:ctrlPr>
                          <a:rPr lang="ru-RU" sz="1200" i="1">
                            <a:latin typeface="Cambria Math" panose="02040503050406030204" pitchFamily="18" charset="0"/>
                          </a:rPr>
                        </m:ctrlPr>
                      </m:sSubPr>
                      <m:e>
                        <m:r>
                          <a:rPr lang="en-US" sz="1200" i="1">
                            <a:latin typeface="Cambria Math"/>
                          </a:rPr>
                          <m:t>𝜏</m:t>
                        </m:r>
                      </m:e>
                      <m:sub>
                        <m:r>
                          <a:rPr lang="en-US" sz="1200" i="1">
                            <a:latin typeface="Cambria Math"/>
                          </a:rPr>
                          <m:t>𝜃𝜃</m:t>
                        </m:r>
                      </m:sub>
                    </m:sSub>
                    <m:r>
                      <a:rPr lang="en-US" sz="1200" i="1">
                        <a:latin typeface="Cambria Math"/>
                      </a:rPr>
                      <m:t> =2</m:t>
                    </m:r>
                    <m:r>
                      <a:rPr lang="en-US" sz="1200" i="1">
                        <a:latin typeface="Cambria Math"/>
                      </a:rPr>
                      <m:t>𝜂</m:t>
                    </m:r>
                    <m:d>
                      <m:dPr>
                        <m:ctrlPr>
                          <a:rPr lang="ru-RU" sz="1200" i="1">
                            <a:latin typeface="Cambria Math" panose="02040503050406030204" pitchFamily="18" charset="0"/>
                          </a:rPr>
                        </m:ctrlPr>
                      </m:dPr>
                      <m:e>
                        <m:f>
                          <m:fPr>
                            <m:ctrlPr>
                              <a:rPr lang="ru-RU" sz="1200" i="1">
                                <a:latin typeface="Cambria Math" panose="02040503050406030204" pitchFamily="18" charset="0"/>
                              </a:rPr>
                            </m:ctrlPr>
                          </m:fPr>
                          <m:num>
                            <m:r>
                              <a:rPr lang="en-US" sz="1200" i="1">
                                <a:latin typeface="Cambria Math"/>
                              </a:rPr>
                              <m:t>1</m:t>
                            </m:r>
                          </m:num>
                          <m:den>
                            <m:r>
                              <a:rPr lang="en-US" sz="1200" i="1">
                                <a:latin typeface="Cambria Math"/>
                              </a:rPr>
                              <m:t>𝑟</m:t>
                            </m:r>
                          </m:den>
                        </m:f>
                        <m:f>
                          <m:fPr>
                            <m:ctrlPr>
                              <a:rPr lang="ru-RU" sz="1200" i="1">
                                <a:latin typeface="Cambria Math" panose="02040503050406030204" pitchFamily="18" charset="0"/>
                              </a:rPr>
                            </m:ctrlPr>
                          </m:fPr>
                          <m:num>
                            <m:r>
                              <a:rPr lang="en-US" sz="1200" i="1">
                                <a:latin typeface="Cambria Math"/>
                              </a:rPr>
                              <m:t>𝜕</m:t>
                            </m:r>
                            <m:sSub>
                              <m:sSubPr>
                                <m:ctrlPr>
                                  <a:rPr lang="ru-RU" sz="1200" i="1">
                                    <a:latin typeface="Cambria Math" panose="02040503050406030204" pitchFamily="18" charset="0"/>
                                  </a:rPr>
                                </m:ctrlPr>
                              </m:sSubPr>
                              <m:e>
                                <m:r>
                                  <a:rPr lang="en-US" sz="1200" i="1">
                                    <a:latin typeface="Cambria Math"/>
                                  </a:rPr>
                                  <m:t>𝑉</m:t>
                                </m:r>
                              </m:e>
                              <m:sub>
                                <m:r>
                                  <a:rPr lang="en-US" sz="1200" i="1">
                                    <a:latin typeface="Cambria Math"/>
                                  </a:rPr>
                                  <m:t>𝜃</m:t>
                                </m:r>
                              </m:sub>
                            </m:sSub>
                          </m:num>
                          <m:den>
                            <m:r>
                              <a:rPr lang="en-US" sz="1200" i="1">
                                <a:latin typeface="Cambria Math"/>
                              </a:rPr>
                              <m:t>𝜕𝜃</m:t>
                            </m:r>
                          </m:den>
                        </m:f>
                        <m:r>
                          <a:rPr lang="en-US" sz="1200" i="1">
                            <a:latin typeface="Cambria Math"/>
                          </a:rPr>
                          <m:t>+</m:t>
                        </m:r>
                        <m:f>
                          <m:fPr>
                            <m:ctrlPr>
                              <a:rPr lang="ru-RU" sz="1200" i="1">
                                <a:latin typeface="Cambria Math" panose="02040503050406030204" pitchFamily="18" charset="0"/>
                              </a:rPr>
                            </m:ctrlPr>
                          </m:fPr>
                          <m:num>
                            <m:sSub>
                              <m:sSubPr>
                                <m:ctrlPr>
                                  <a:rPr lang="ru-RU" sz="1200" i="1">
                                    <a:latin typeface="Cambria Math" panose="02040503050406030204" pitchFamily="18" charset="0"/>
                                  </a:rPr>
                                </m:ctrlPr>
                              </m:sSubPr>
                              <m:e>
                                <m:r>
                                  <a:rPr lang="en-US" sz="1200" i="1">
                                    <a:latin typeface="Cambria Math"/>
                                  </a:rPr>
                                  <m:t>𝑉</m:t>
                                </m:r>
                              </m:e>
                              <m:sub>
                                <m:r>
                                  <a:rPr lang="en-US" sz="1200" i="1">
                                    <a:latin typeface="Cambria Math"/>
                                  </a:rPr>
                                  <m:t>𝑟</m:t>
                                </m:r>
                              </m:sub>
                            </m:sSub>
                          </m:num>
                          <m:den>
                            <m:r>
                              <a:rPr lang="en-US" sz="1200" i="1">
                                <a:latin typeface="Cambria Math"/>
                              </a:rPr>
                              <m:t>𝑟</m:t>
                            </m:r>
                          </m:den>
                        </m:f>
                      </m:e>
                    </m:d>
                  </m:oMath>
                </a14:m>
                <a:r>
                  <a:rPr lang="ru-RU" sz="1200" b="1" dirty="0"/>
                  <a:t> </a:t>
                </a:r>
                <a:r>
                  <a:rPr lang="en-US" sz="1200" dirty="0"/>
                  <a:t>[Schubert et al</a:t>
                </a:r>
                <a:r>
                  <a:rPr lang="uk-UA" sz="1200" dirty="0"/>
                  <a:t>., 2001</a:t>
                </a:r>
                <a:r>
                  <a:rPr lang="en-US" sz="1200" dirty="0"/>
                  <a:t>].</a:t>
                </a:r>
                <a:endParaRPr lang="ru-RU" sz="1200" dirty="0"/>
              </a:p>
            </p:txBody>
          </p:sp>
        </mc:Choice>
        <mc:Fallback xmlns="">
          <p:sp>
            <p:nvSpPr>
              <p:cNvPr id="10" name="Rectangle 2">
                <a:extLst>
                  <a:ext uri="{FF2B5EF4-FFF2-40B4-BE49-F238E27FC236}">
                    <a16:creationId xmlns:a16="http://schemas.microsoft.com/office/drawing/2014/main" xmlns="" xmlns:a14="http://schemas.microsoft.com/office/drawing/2010/main" id="{53D8A4D5-AFC2-4F87-B568-663271548E02}"/>
                  </a:ext>
                </a:extLst>
              </p:cNvPr>
              <p:cNvSpPr>
                <a:spLocks noRot="1" noChangeAspect="1" noMove="1" noResize="1" noEditPoints="1" noAdjustHandles="1" noChangeArrowheads="1" noChangeShapeType="1" noTextEdit="1"/>
              </p:cNvSpPr>
              <p:nvPr/>
            </p:nvSpPr>
            <p:spPr bwMode="auto">
              <a:xfrm>
                <a:off x="62779" y="5309592"/>
                <a:ext cx="8808371" cy="924934"/>
              </a:xfrm>
              <a:prstGeom prst="rect">
                <a:avLst/>
              </a:prstGeom>
              <a:blipFill rotWithShape="1">
                <a:blip r:embed="rId4"/>
                <a:stretch>
                  <a:fillRect t="-658" r="-69"/>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ru-RU">
                    <a:noFill/>
                  </a:rPr>
                  <a:t> </a:t>
                </a:r>
              </a:p>
            </p:txBody>
          </p:sp>
        </mc:Fallback>
      </mc:AlternateContent>
      <p:sp>
        <p:nvSpPr>
          <p:cNvPr id="11" name="Rectangle 2">
            <a:extLst>
              <a:ext uri="{FF2B5EF4-FFF2-40B4-BE49-F238E27FC236}">
                <a16:creationId xmlns:a16="http://schemas.microsoft.com/office/drawing/2014/main" id="{53D8A4D5-AFC2-4F87-B568-663271548E02}"/>
              </a:ext>
            </a:extLst>
          </p:cNvPr>
          <p:cNvSpPr>
            <a:spLocks noChangeArrowheads="1"/>
          </p:cNvSpPr>
          <p:nvPr/>
        </p:nvSpPr>
        <p:spPr bwMode="auto">
          <a:xfrm>
            <a:off x="1224506" y="4583360"/>
            <a:ext cx="3570687" cy="279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algn="ctr">
              <a:spcBef>
                <a:spcPct val="0"/>
              </a:spcBef>
            </a:pPr>
            <a:r>
              <a:rPr lang="ru-RU" sz="1200" b="1" dirty="0"/>
              <a:t>Наши расчеты</a:t>
            </a:r>
          </a:p>
        </p:txBody>
      </p:sp>
    </p:spTree>
    <p:extLst>
      <p:ext uri="{BB962C8B-B14F-4D97-AF65-F5344CB8AC3E}">
        <p14:creationId xmlns:p14="http://schemas.microsoft.com/office/powerpoint/2010/main" val="2897160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47" y="-2786"/>
            <a:ext cx="9226366" cy="4151866"/>
          </a:xfrm>
          <a:prstGeom prst="rect">
            <a:avLst/>
          </a:prstGeom>
        </p:spPr>
      </p:pic>
      <p:sp>
        <p:nvSpPr>
          <p:cNvPr id="3" name="Заголовок 1"/>
          <p:cNvSpPr txBox="1">
            <a:spLocks/>
          </p:cNvSpPr>
          <p:nvPr/>
        </p:nvSpPr>
        <p:spPr>
          <a:xfrm>
            <a:off x="1121293" y="4725144"/>
            <a:ext cx="6995037" cy="720080"/>
          </a:xfrm>
          <a:prstGeom prst="rect">
            <a:avLst/>
          </a:prstGeom>
          <a:noFill/>
        </p:spPr>
        <p:txBody>
          <a:bodyP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Arial"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9pPr>
          </a:lstStyle>
          <a:p>
            <a:r>
              <a:rPr lang="ru-RU" b="1" kern="0" dirty="0">
                <a:solidFill>
                  <a:srgbClr val="FF0000"/>
                </a:solidFill>
              </a:rPr>
              <a:t>Спасибо за внимание !</a:t>
            </a:r>
          </a:p>
          <a:p>
            <a:endParaRPr lang="ru-RU" b="1" kern="0" dirty="0">
              <a:solidFill>
                <a:srgbClr val="FF0000"/>
              </a:solidFill>
            </a:endParaRPr>
          </a:p>
        </p:txBody>
      </p:sp>
    </p:spTree>
    <p:extLst>
      <p:ext uri="{BB962C8B-B14F-4D97-AF65-F5344CB8AC3E}">
        <p14:creationId xmlns:p14="http://schemas.microsoft.com/office/powerpoint/2010/main" val="1675408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A512276-581B-5E48-A4F4-529F7A7815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50" y="3195556"/>
            <a:ext cx="3371850" cy="2582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3">
            <a:extLst>
              <a:ext uri="{FF2B5EF4-FFF2-40B4-BE49-F238E27FC236}">
                <a16:creationId xmlns:a16="http://schemas.microsoft.com/office/drawing/2014/main" id="{3B486126-1E18-BB44-8817-72EEA16F40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3470534"/>
            <a:ext cx="2448272" cy="22900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0" name="Picture 5">
            <a:extLst>
              <a:ext uri="{FF2B5EF4-FFF2-40B4-BE49-F238E27FC236}">
                <a16:creationId xmlns:a16="http://schemas.microsoft.com/office/drawing/2014/main" id="{98CB3A90-E654-2C49-A03E-1D8EDF2988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252372"/>
            <a:ext cx="2752725" cy="2555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1" name="Text Box 6">
            <a:extLst>
              <a:ext uri="{FF2B5EF4-FFF2-40B4-BE49-F238E27FC236}">
                <a16:creationId xmlns:a16="http://schemas.microsoft.com/office/drawing/2014/main" id="{6570E11C-1756-2B42-9DE2-50BAB37F1E3B}"/>
              </a:ext>
            </a:extLst>
          </p:cNvPr>
          <p:cNvSpPr txBox="1">
            <a:spLocks noChangeArrowheads="1"/>
          </p:cNvSpPr>
          <p:nvPr/>
        </p:nvSpPr>
        <p:spPr bwMode="auto">
          <a:xfrm>
            <a:off x="3318271" y="295276"/>
            <a:ext cx="5825729" cy="269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800"/>
              </a:spcBef>
              <a:defRPr sz="3200">
                <a:solidFill>
                  <a:srgbClr val="000000"/>
                </a:solidFill>
                <a:latin typeface="Arial" panose="020B0604020202020204" pitchFamily="34" charset="0"/>
                <a:cs typeface="Arial" panose="020B0604020202020204" pitchFamily="34" charset="0"/>
              </a:defRPr>
            </a:lvl1pPr>
            <a:lvl2pPr eaLnBrk="0" hangingPunct="0">
              <a:spcBef>
                <a:spcPts val="700"/>
              </a:spcBef>
              <a:defRPr sz="2800">
                <a:solidFill>
                  <a:srgbClr val="000000"/>
                </a:solidFill>
                <a:latin typeface="Arial" panose="020B0604020202020204" pitchFamily="34" charset="0"/>
                <a:cs typeface="Arial" panose="020B0604020202020204" pitchFamily="34" charset="0"/>
              </a:defRPr>
            </a:lvl2pPr>
            <a:lvl3pPr eaLnBrk="0" hangingPunct="0">
              <a:spcBef>
                <a:spcPts val="600"/>
              </a:spcBef>
              <a:defRPr sz="2400">
                <a:solidFill>
                  <a:srgbClr val="000000"/>
                </a:solidFill>
                <a:latin typeface="Arial" panose="020B0604020202020204" pitchFamily="34" charset="0"/>
                <a:cs typeface="Arial" panose="020B0604020202020204" pitchFamily="34" charset="0"/>
              </a:defRPr>
            </a:lvl3pPr>
            <a:lvl4pPr eaLnBrk="0" hangingPunct="0">
              <a:spcBef>
                <a:spcPts val="500"/>
              </a:spcBef>
              <a:defRPr sz="2000">
                <a:solidFill>
                  <a:srgbClr val="000000"/>
                </a:solidFill>
                <a:latin typeface="Arial" panose="020B0604020202020204" pitchFamily="34" charset="0"/>
                <a:cs typeface="Arial" panose="020B0604020202020204" pitchFamily="34" charset="0"/>
              </a:defRPr>
            </a:lvl4pPr>
            <a:lvl5pPr eaLnBrk="0" hangingPunct="0">
              <a:spcBef>
                <a:spcPts val="500"/>
              </a:spcBef>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50000"/>
              </a:spcBef>
              <a:buFontTx/>
              <a:buNone/>
            </a:pPr>
            <a:r>
              <a:rPr lang="ru-RU" altLang="ru-RU" sz="1400" b="1" dirty="0">
                <a:solidFill>
                  <a:schemeClr val="tx1"/>
                </a:solidFill>
              </a:rPr>
              <a:t>Проект</a:t>
            </a:r>
            <a:r>
              <a:rPr lang="ru-RU" altLang="ru-RU" sz="1200" b="1" dirty="0">
                <a:solidFill>
                  <a:schemeClr val="tx1"/>
                </a:solidFill>
              </a:rPr>
              <a:t> </a:t>
            </a:r>
            <a:r>
              <a:rPr lang="ru-RU" altLang="ru-RU" sz="1400" b="1" dirty="0">
                <a:solidFill>
                  <a:schemeClr val="tx1"/>
                </a:solidFill>
              </a:rPr>
              <a:t>«</a:t>
            </a:r>
            <a:r>
              <a:rPr lang="ru-RU" altLang="ru-RU" sz="1400" b="1" dirty="0" err="1">
                <a:solidFill>
                  <a:schemeClr val="tx1"/>
                </a:solidFill>
              </a:rPr>
              <a:t>Роснедра</a:t>
            </a:r>
            <a:r>
              <a:rPr lang="ru-RU" altLang="ru-RU" sz="1400" b="1" dirty="0">
                <a:solidFill>
                  <a:schemeClr val="tx1"/>
                </a:solidFill>
              </a:rPr>
              <a:t>-РАН</a:t>
            </a:r>
            <a:r>
              <a:rPr lang="ru-RU" altLang="ru-RU" sz="1200" b="1" dirty="0">
                <a:solidFill>
                  <a:schemeClr val="tx1"/>
                </a:solidFill>
              </a:rPr>
              <a:t>» </a:t>
            </a:r>
            <a:r>
              <a:rPr lang="ru-RU" altLang="ru-RU" sz="1400" b="1" dirty="0">
                <a:solidFill>
                  <a:schemeClr val="tx1"/>
                </a:solidFill>
              </a:rPr>
              <a:t>по подготовке представления  РФ в     Комиссию ООН на расширение континентального шельфа</a:t>
            </a:r>
          </a:p>
          <a:p>
            <a:pPr eaLnBrk="1" hangingPunct="1">
              <a:spcBef>
                <a:spcPct val="50000"/>
              </a:spcBef>
              <a:buFontTx/>
              <a:buNone/>
            </a:pPr>
            <a:r>
              <a:rPr lang="ru-RU" altLang="ru-RU" sz="1400" b="1" dirty="0">
                <a:solidFill>
                  <a:schemeClr val="tx1"/>
                </a:solidFill>
              </a:rPr>
              <a:t>«Построение плитотектонических реконструкций и модели напряженного состояния литосферы Арктического региона в связи с  проблемой расширения внешней границы континентального шельфа (2010-2013)  </a:t>
            </a:r>
          </a:p>
          <a:p>
            <a:pPr eaLnBrk="1" hangingPunct="1">
              <a:spcBef>
                <a:spcPct val="50000"/>
              </a:spcBef>
              <a:buFontTx/>
              <a:buNone/>
            </a:pPr>
            <a:r>
              <a:rPr lang="ru-RU" altLang="ru-RU" sz="1200" b="1" dirty="0">
                <a:solidFill>
                  <a:schemeClr val="tx1"/>
                </a:solidFill>
              </a:rPr>
              <a:t>      </a:t>
            </a:r>
            <a:r>
              <a:rPr lang="ru-RU" altLang="ru-RU" sz="1400" b="1" dirty="0">
                <a:solidFill>
                  <a:schemeClr val="tx1"/>
                </a:solidFill>
              </a:rPr>
              <a:t>Руководитель проекта  -  академик Н.П. Лаверов.</a:t>
            </a:r>
          </a:p>
          <a:p>
            <a:pPr eaLnBrk="1" hangingPunct="1">
              <a:spcBef>
                <a:spcPct val="50000"/>
              </a:spcBef>
              <a:buFontTx/>
              <a:buNone/>
            </a:pPr>
            <a:r>
              <a:rPr lang="ru-RU" altLang="ru-RU" sz="1400" b="1" dirty="0">
                <a:solidFill>
                  <a:schemeClr val="tx1"/>
                </a:solidFill>
              </a:rPr>
              <a:t>     Координатор проекта  -    член-корр. РАН Л.И. </a:t>
            </a:r>
            <a:r>
              <a:rPr lang="ru-RU" altLang="ru-RU" sz="1400" b="1" dirty="0" err="1">
                <a:solidFill>
                  <a:schemeClr val="tx1"/>
                </a:solidFill>
              </a:rPr>
              <a:t>Лобковский</a:t>
            </a:r>
            <a:endParaRPr lang="ru-RU" altLang="ru-RU" sz="1400" b="1" dirty="0">
              <a:solidFill>
                <a:schemeClr val="tx1"/>
              </a:solidFill>
            </a:endParaRPr>
          </a:p>
          <a:p>
            <a:pPr eaLnBrk="1" hangingPunct="1">
              <a:spcBef>
                <a:spcPct val="50000"/>
              </a:spcBef>
              <a:buFontTx/>
              <a:buNone/>
            </a:pPr>
            <a:r>
              <a:rPr lang="ru-RU" altLang="ru-RU" sz="1200" b="1" dirty="0">
                <a:solidFill>
                  <a:schemeClr val="tx1"/>
                </a:solidFill>
              </a:rPr>
              <a:t>      Головная организация – ИО РАН</a:t>
            </a:r>
          </a:p>
          <a:p>
            <a:pPr eaLnBrk="1" hangingPunct="1">
              <a:spcBef>
                <a:spcPct val="50000"/>
              </a:spcBef>
              <a:buFontTx/>
              <a:buNone/>
            </a:pPr>
            <a:r>
              <a:rPr lang="ru-RU" altLang="ru-RU" sz="1200" b="1" dirty="0">
                <a:solidFill>
                  <a:schemeClr val="tx1"/>
                </a:solidFill>
              </a:rPr>
              <a:t>      Исполнители</a:t>
            </a:r>
            <a:r>
              <a:rPr lang="en-US" altLang="ru-RU" sz="1200" b="1" dirty="0">
                <a:solidFill>
                  <a:schemeClr val="tx1"/>
                </a:solidFill>
              </a:rPr>
              <a:t>:</a:t>
            </a:r>
            <a:r>
              <a:rPr lang="ru-RU" altLang="ru-RU" sz="1200" b="1" dirty="0">
                <a:solidFill>
                  <a:schemeClr val="tx1"/>
                </a:solidFill>
              </a:rPr>
              <a:t> ГИН РАН, ИНГГ СО РАН, ИФЗ РАН </a:t>
            </a:r>
          </a:p>
        </p:txBody>
      </p:sp>
      <p:sp>
        <p:nvSpPr>
          <p:cNvPr id="4102" name="Text Box 7">
            <a:extLst>
              <a:ext uri="{FF2B5EF4-FFF2-40B4-BE49-F238E27FC236}">
                <a16:creationId xmlns:a16="http://schemas.microsoft.com/office/drawing/2014/main" id="{54C97C65-E038-494A-9364-9794ACEF2ECD}"/>
              </a:ext>
            </a:extLst>
          </p:cNvPr>
          <p:cNvSpPr txBox="1">
            <a:spLocks noChangeArrowheads="1"/>
          </p:cNvSpPr>
          <p:nvPr/>
        </p:nvSpPr>
        <p:spPr bwMode="auto">
          <a:xfrm>
            <a:off x="322263" y="2852738"/>
            <a:ext cx="3589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800"/>
              </a:spcBef>
              <a:defRPr sz="3200">
                <a:solidFill>
                  <a:srgbClr val="000000"/>
                </a:solidFill>
                <a:latin typeface="Arial" panose="020B0604020202020204" pitchFamily="34" charset="0"/>
                <a:cs typeface="Arial" panose="020B0604020202020204" pitchFamily="34" charset="0"/>
              </a:defRPr>
            </a:lvl1pPr>
            <a:lvl2pPr eaLnBrk="0" hangingPunct="0">
              <a:spcBef>
                <a:spcPts val="700"/>
              </a:spcBef>
              <a:defRPr sz="2800">
                <a:solidFill>
                  <a:srgbClr val="000000"/>
                </a:solidFill>
                <a:latin typeface="Arial" panose="020B0604020202020204" pitchFamily="34" charset="0"/>
                <a:cs typeface="Arial" panose="020B0604020202020204" pitchFamily="34" charset="0"/>
              </a:defRPr>
            </a:lvl2pPr>
            <a:lvl3pPr eaLnBrk="0" hangingPunct="0">
              <a:spcBef>
                <a:spcPts val="600"/>
              </a:spcBef>
              <a:defRPr sz="2400">
                <a:solidFill>
                  <a:srgbClr val="000000"/>
                </a:solidFill>
                <a:latin typeface="Arial" panose="020B0604020202020204" pitchFamily="34" charset="0"/>
                <a:cs typeface="Arial" panose="020B0604020202020204" pitchFamily="34" charset="0"/>
              </a:defRPr>
            </a:lvl3pPr>
            <a:lvl4pPr eaLnBrk="0" hangingPunct="0">
              <a:spcBef>
                <a:spcPts val="500"/>
              </a:spcBef>
              <a:defRPr sz="2000">
                <a:solidFill>
                  <a:srgbClr val="000000"/>
                </a:solidFill>
                <a:latin typeface="Arial" panose="020B0604020202020204" pitchFamily="34" charset="0"/>
                <a:cs typeface="Arial" panose="020B0604020202020204" pitchFamily="34" charset="0"/>
              </a:defRPr>
            </a:lvl4pPr>
            <a:lvl5pPr eaLnBrk="0" hangingPunct="0">
              <a:spcBef>
                <a:spcPts val="500"/>
              </a:spcBef>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ru-RU" altLang="ru-RU" sz="1200">
                <a:solidFill>
                  <a:schemeClr val="tx1"/>
                </a:solidFill>
              </a:rPr>
              <a:t>Основные геоморфологические структуры Северного Ледовитого океана</a:t>
            </a:r>
          </a:p>
        </p:txBody>
      </p:sp>
      <p:sp>
        <p:nvSpPr>
          <p:cNvPr id="4103" name="Text Box 8">
            <a:extLst>
              <a:ext uri="{FF2B5EF4-FFF2-40B4-BE49-F238E27FC236}">
                <a16:creationId xmlns:a16="http://schemas.microsoft.com/office/drawing/2014/main" id="{84A9EF53-A26C-364D-B289-5CB22CDB4304}"/>
              </a:ext>
            </a:extLst>
          </p:cNvPr>
          <p:cNvSpPr txBox="1">
            <a:spLocks noChangeArrowheads="1"/>
          </p:cNvSpPr>
          <p:nvPr/>
        </p:nvSpPr>
        <p:spPr bwMode="auto">
          <a:xfrm>
            <a:off x="219075" y="5867400"/>
            <a:ext cx="431006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800"/>
              </a:spcBef>
              <a:defRPr sz="3200">
                <a:solidFill>
                  <a:srgbClr val="000000"/>
                </a:solidFill>
                <a:latin typeface="Arial" panose="020B0604020202020204" pitchFamily="34" charset="0"/>
                <a:cs typeface="Arial" panose="020B0604020202020204" pitchFamily="34" charset="0"/>
              </a:defRPr>
            </a:lvl1pPr>
            <a:lvl2pPr eaLnBrk="0" hangingPunct="0">
              <a:spcBef>
                <a:spcPts val="700"/>
              </a:spcBef>
              <a:defRPr sz="2800">
                <a:solidFill>
                  <a:srgbClr val="000000"/>
                </a:solidFill>
                <a:latin typeface="Arial" panose="020B0604020202020204" pitchFamily="34" charset="0"/>
                <a:cs typeface="Arial" panose="020B0604020202020204" pitchFamily="34" charset="0"/>
              </a:defRPr>
            </a:lvl2pPr>
            <a:lvl3pPr eaLnBrk="0" hangingPunct="0">
              <a:spcBef>
                <a:spcPts val="600"/>
              </a:spcBef>
              <a:defRPr sz="2400">
                <a:solidFill>
                  <a:srgbClr val="000000"/>
                </a:solidFill>
                <a:latin typeface="Arial" panose="020B0604020202020204" pitchFamily="34" charset="0"/>
                <a:cs typeface="Arial" panose="020B0604020202020204" pitchFamily="34" charset="0"/>
              </a:defRPr>
            </a:lvl3pPr>
            <a:lvl4pPr eaLnBrk="0" hangingPunct="0">
              <a:spcBef>
                <a:spcPts val="500"/>
              </a:spcBef>
              <a:defRPr sz="2000">
                <a:solidFill>
                  <a:srgbClr val="000000"/>
                </a:solidFill>
                <a:latin typeface="Arial" panose="020B0604020202020204" pitchFamily="34" charset="0"/>
                <a:cs typeface="Arial" panose="020B0604020202020204" pitchFamily="34" charset="0"/>
              </a:defRPr>
            </a:lvl4pPr>
            <a:lvl5pPr eaLnBrk="0" hangingPunct="0">
              <a:spcBef>
                <a:spcPts val="500"/>
              </a:spcBef>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50000"/>
              </a:spcBef>
              <a:buFontTx/>
              <a:buNone/>
            </a:pPr>
            <a:r>
              <a:rPr lang="ru-RU" altLang="ru-RU" sz="1200">
                <a:solidFill>
                  <a:schemeClr val="tx1"/>
                </a:solidFill>
              </a:rPr>
              <a:t>Площадь заявляемого юридического континентального шельфа России в Арктике для рассмотрения в Комиссии ООН по границам континентального шельфа</a:t>
            </a:r>
          </a:p>
        </p:txBody>
      </p:sp>
      <p:sp>
        <p:nvSpPr>
          <p:cNvPr id="4104" name="Text Box 9">
            <a:extLst>
              <a:ext uri="{FF2B5EF4-FFF2-40B4-BE49-F238E27FC236}">
                <a16:creationId xmlns:a16="http://schemas.microsoft.com/office/drawing/2014/main" id="{C0919A3D-0252-A049-90E6-4B9AEEEE799B}"/>
              </a:ext>
            </a:extLst>
          </p:cNvPr>
          <p:cNvSpPr txBox="1">
            <a:spLocks noChangeArrowheads="1"/>
          </p:cNvSpPr>
          <p:nvPr/>
        </p:nvSpPr>
        <p:spPr bwMode="auto">
          <a:xfrm>
            <a:off x="4614865" y="5867400"/>
            <a:ext cx="40544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800"/>
              </a:spcBef>
              <a:defRPr sz="3200">
                <a:solidFill>
                  <a:srgbClr val="000000"/>
                </a:solidFill>
                <a:latin typeface="Arial" panose="020B0604020202020204" pitchFamily="34" charset="0"/>
                <a:cs typeface="Arial" panose="020B0604020202020204" pitchFamily="34" charset="0"/>
              </a:defRPr>
            </a:lvl1pPr>
            <a:lvl2pPr eaLnBrk="0" hangingPunct="0">
              <a:spcBef>
                <a:spcPts val="700"/>
              </a:spcBef>
              <a:defRPr sz="2800">
                <a:solidFill>
                  <a:srgbClr val="000000"/>
                </a:solidFill>
                <a:latin typeface="Arial" panose="020B0604020202020204" pitchFamily="34" charset="0"/>
                <a:cs typeface="Arial" panose="020B0604020202020204" pitchFamily="34" charset="0"/>
              </a:defRPr>
            </a:lvl2pPr>
            <a:lvl3pPr eaLnBrk="0" hangingPunct="0">
              <a:spcBef>
                <a:spcPts val="600"/>
              </a:spcBef>
              <a:defRPr sz="2400">
                <a:solidFill>
                  <a:srgbClr val="000000"/>
                </a:solidFill>
                <a:latin typeface="Arial" panose="020B0604020202020204" pitchFamily="34" charset="0"/>
                <a:cs typeface="Arial" panose="020B0604020202020204" pitchFamily="34" charset="0"/>
              </a:defRPr>
            </a:lvl3pPr>
            <a:lvl4pPr eaLnBrk="0" hangingPunct="0">
              <a:spcBef>
                <a:spcPts val="500"/>
              </a:spcBef>
              <a:defRPr sz="2000">
                <a:solidFill>
                  <a:srgbClr val="000000"/>
                </a:solidFill>
                <a:latin typeface="Arial" panose="020B0604020202020204" pitchFamily="34" charset="0"/>
                <a:cs typeface="Arial" panose="020B0604020202020204" pitchFamily="34" charset="0"/>
              </a:defRPr>
            </a:lvl4pPr>
            <a:lvl5pPr eaLnBrk="0" hangingPunct="0">
              <a:spcBef>
                <a:spcPts val="500"/>
              </a:spcBef>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ru-RU" altLang="ru-RU" sz="1200" dirty="0" err="1">
                <a:solidFill>
                  <a:schemeClr val="tx1"/>
                </a:solidFill>
              </a:rPr>
              <a:t>Палеогеодинамическая</a:t>
            </a:r>
            <a:r>
              <a:rPr lang="ru-RU" altLang="ru-RU" sz="1200" dirty="0">
                <a:solidFill>
                  <a:schemeClr val="tx1"/>
                </a:solidFill>
              </a:rPr>
              <a:t> реконструкция Арктического региона на время 10 млн. лет</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mipt.ru/upload/medialibrary/056/eng_inversio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14778" y="-113052"/>
            <a:ext cx="9144001" cy="87012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a:extLst>
              <a:ext uri="{FF2B5EF4-FFF2-40B4-BE49-F238E27FC236}">
                <a16:creationId xmlns:a16="http://schemas.microsoft.com/office/drawing/2014/main" id="{70DF39D5-2748-4D46-86BF-B64F5AA8076B}"/>
              </a:ext>
            </a:extLst>
          </p:cNvPr>
          <p:cNvSpPr/>
          <p:nvPr/>
        </p:nvSpPr>
        <p:spPr>
          <a:xfrm>
            <a:off x="6732240" y="2852936"/>
            <a:ext cx="2126142" cy="338554"/>
          </a:xfrm>
          <a:prstGeom prst="rect">
            <a:avLst/>
          </a:prstGeom>
        </p:spPr>
        <p:txBody>
          <a:bodyPr wrap="square">
            <a:spAutoFit/>
          </a:bodyPr>
          <a:lstStyle/>
          <a:p>
            <a:endParaRPr lang="ru-RU" sz="1600" dirty="0"/>
          </a:p>
        </p:txBody>
      </p:sp>
      <p:sp>
        <p:nvSpPr>
          <p:cNvPr id="2" name="Прямоугольник 1">
            <a:extLst>
              <a:ext uri="{FF2B5EF4-FFF2-40B4-BE49-F238E27FC236}">
                <a16:creationId xmlns:a16="http://schemas.microsoft.com/office/drawing/2014/main" id="{C6075636-BDEA-4344-B935-420473591F29}"/>
              </a:ext>
            </a:extLst>
          </p:cNvPr>
          <p:cNvSpPr/>
          <p:nvPr/>
        </p:nvSpPr>
        <p:spPr>
          <a:xfrm>
            <a:off x="5958745" y="860269"/>
            <a:ext cx="3146698" cy="6001643"/>
          </a:xfrm>
          <a:prstGeom prst="rect">
            <a:avLst/>
          </a:prstGeom>
        </p:spPr>
        <p:txBody>
          <a:bodyPr wrap="square">
            <a:spAutoFit/>
          </a:bodyPr>
          <a:lstStyle/>
          <a:p>
            <a:r>
              <a:rPr lang="ru-RU" sz="1200" b="1" dirty="0">
                <a:solidFill>
                  <a:schemeClr val="tx1"/>
                </a:solidFill>
              </a:rPr>
              <a:t>Модель </a:t>
            </a:r>
            <a:r>
              <a:rPr lang="ru-RU" sz="1200" b="1" dirty="0" err="1">
                <a:solidFill>
                  <a:schemeClr val="tx1"/>
                </a:solidFill>
              </a:rPr>
              <a:t>трехстадийного</a:t>
            </a:r>
            <a:r>
              <a:rPr lang="ru-RU" sz="1200" b="1" dirty="0">
                <a:solidFill>
                  <a:schemeClr val="tx1"/>
                </a:solidFill>
              </a:rPr>
              <a:t> раскрытия Северного Ледовитого океана, основанная  на результатах геохронологических и структурных исследований. По [</a:t>
            </a:r>
            <a:r>
              <a:rPr lang="en" sz="1200" b="1" dirty="0">
                <a:solidFill>
                  <a:schemeClr val="tx1"/>
                </a:solidFill>
              </a:rPr>
              <a:t>Miller, </a:t>
            </a:r>
            <a:r>
              <a:rPr lang="en" sz="1200" b="1" dirty="0" err="1">
                <a:solidFill>
                  <a:schemeClr val="tx1"/>
                </a:solidFill>
              </a:rPr>
              <a:t>Verzhbitsky</a:t>
            </a:r>
            <a:r>
              <a:rPr lang="en" sz="1200" b="1" dirty="0">
                <a:solidFill>
                  <a:schemeClr val="tx1"/>
                </a:solidFill>
              </a:rPr>
              <a:t>, 2009] </a:t>
            </a:r>
            <a:r>
              <a:rPr lang="ru-RU" sz="1200" b="1" dirty="0">
                <a:solidFill>
                  <a:schemeClr val="tx1"/>
                </a:solidFill>
              </a:rPr>
              <a:t>с изменениями по [Карякин и др., 2010; </a:t>
            </a:r>
            <a:r>
              <a:rPr lang="en" sz="1200" b="1" dirty="0">
                <a:solidFill>
                  <a:schemeClr val="tx1"/>
                </a:solidFill>
              </a:rPr>
              <a:t>Buchan, Ernst, 2006; Dossing et al., 2013; Villeneuve, Williamson, 2006; </a:t>
            </a:r>
            <a:r>
              <a:rPr lang="en" sz="1200" b="1" dirty="0" err="1">
                <a:solidFill>
                  <a:schemeClr val="tx1"/>
                </a:solidFill>
              </a:rPr>
              <a:t>Thórarinsson</a:t>
            </a:r>
            <a:r>
              <a:rPr lang="en" sz="1200" b="1" dirty="0">
                <a:solidFill>
                  <a:schemeClr val="tx1"/>
                </a:solidFill>
              </a:rPr>
              <a:t> et al., 2015; </a:t>
            </a:r>
            <a:r>
              <a:rPr lang="en" sz="1200" b="1" dirty="0" err="1">
                <a:solidFill>
                  <a:schemeClr val="tx1"/>
                </a:solidFill>
              </a:rPr>
              <a:t>Laxon</a:t>
            </a:r>
            <a:r>
              <a:rPr lang="en" sz="1200" b="1" dirty="0">
                <a:solidFill>
                  <a:schemeClr val="tx1"/>
                </a:solidFill>
              </a:rPr>
              <a:t>, McAdoo, 1994; </a:t>
            </a:r>
            <a:r>
              <a:rPr lang="en" sz="1200" b="1" dirty="0" err="1">
                <a:solidFill>
                  <a:schemeClr val="tx1"/>
                </a:solidFill>
              </a:rPr>
              <a:t>Minakov</a:t>
            </a:r>
            <a:r>
              <a:rPr lang="en" sz="1200" b="1" dirty="0">
                <a:solidFill>
                  <a:schemeClr val="tx1"/>
                </a:solidFill>
              </a:rPr>
              <a:t> et al., 2013; </a:t>
            </a:r>
            <a:r>
              <a:rPr lang="en" sz="1200" b="1" dirty="0" err="1">
                <a:solidFill>
                  <a:schemeClr val="tx1"/>
                </a:solidFill>
              </a:rPr>
              <a:t>Polteau</a:t>
            </a:r>
            <a:r>
              <a:rPr lang="en" sz="1200" b="1" dirty="0">
                <a:solidFill>
                  <a:schemeClr val="tx1"/>
                </a:solidFill>
              </a:rPr>
              <a:t> et al., 2016].</a:t>
            </a:r>
            <a:endParaRPr lang="ru-RU" sz="1200" b="1" dirty="0">
              <a:solidFill>
                <a:schemeClr val="tx1"/>
              </a:solidFill>
            </a:endParaRPr>
          </a:p>
          <a:p>
            <a:endParaRPr lang="ru-RU" sz="1200" dirty="0">
              <a:solidFill>
                <a:schemeClr val="tx1"/>
              </a:solidFill>
            </a:endParaRPr>
          </a:p>
          <a:p>
            <a:r>
              <a:rPr lang="en" sz="1200" dirty="0">
                <a:solidFill>
                  <a:schemeClr val="tx1"/>
                </a:solidFill>
              </a:rPr>
              <a:t>1 – </a:t>
            </a:r>
            <a:r>
              <a:rPr lang="ru-RU" sz="1200" dirty="0">
                <a:solidFill>
                  <a:schemeClr val="tx1"/>
                </a:solidFill>
              </a:rPr>
              <a:t>северный </a:t>
            </a:r>
            <a:r>
              <a:rPr lang="ru-RU" sz="1200" dirty="0" err="1">
                <a:solidFill>
                  <a:schemeClr val="tx1"/>
                </a:solidFill>
              </a:rPr>
              <a:t>батолитовый</a:t>
            </a:r>
            <a:r>
              <a:rPr lang="ru-RU" sz="1200" dirty="0">
                <a:solidFill>
                  <a:schemeClr val="tx1"/>
                </a:solidFill>
              </a:rPr>
              <a:t> пояс; 2 – области </a:t>
            </a:r>
            <a:r>
              <a:rPr lang="ru-RU" sz="1200" dirty="0" err="1">
                <a:solidFill>
                  <a:schemeClr val="tx1"/>
                </a:solidFill>
              </a:rPr>
              <a:t>постколлизионной</a:t>
            </a:r>
            <a:r>
              <a:rPr lang="ru-RU" sz="1200" dirty="0">
                <a:solidFill>
                  <a:schemeClr val="tx1"/>
                </a:solidFill>
              </a:rPr>
              <a:t> магматической активности, цифры соответствуют ее датировкам; 3 – усредненное простирание даек и других структур растяжения: белый цвет – </a:t>
            </a:r>
            <a:r>
              <a:rPr lang="ru-RU" sz="1200" dirty="0" err="1">
                <a:solidFill>
                  <a:schemeClr val="tx1"/>
                </a:solidFill>
              </a:rPr>
              <a:t>доаптского</a:t>
            </a:r>
            <a:r>
              <a:rPr lang="ru-RU" sz="1200" dirty="0">
                <a:solidFill>
                  <a:schemeClr val="tx1"/>
                </a:solidFill>
              </a:rPr>
              <a:t> возраста, черный цвет – </a:t>
            </a:r>
            <a:r>
              <a:rPr lang="ru-RU" sz="1200" dirty="0" err="1">
                <a:solidFill>
                  <a:schemeClr val="tx1"/>
                </a:solidFill>
              </a:rPr>
              <a:t>апт-альбского</a:t>
            </a:r>
            <a:r>
              <a:rPr lang="ru-RU" sz="1200" dirty="0">
                <a:solidFill>
                  <a:schemeClr val="tx1"/>
                </a:solidFill>
              </a:rPr>
              <a:t> и верхнемелового возраста; 4 – направление растяжения: белый цвет – </a:t>
            </a:r>
            <a:r>
              <a:rPr lang="ru-RU" sz="1200" dirty="0" err="1">
                <a:solidFill>
                  <a:schemeClr val="tx1"/>
                </a:solidFill>
              </a:rPr>
              <a:t>доаптского</a:t>
            </a:r>
            <a:r>
              <a:rPr lang="ru-RU" sz="1200" dirty="0">
                <a:solidFill>
                  <a:schemeClr val="tx1"/>
                </a:solidFill>
              </a:rPr>
              <a:t> возраста, черный цвет – </a:t>
            </a:r>
            <a:r>
              <a:rPr lang="ru-RU" sz="1200" dirty="0" err="1">
                <a:solidFill>
                  <a:schemeClr val="tx1"/>
                </a:solidFill>
              </a:rPr>
              <a:t>апт-альбского</a:t>
            </a:r>
            <a:r>
              <a:rPr lang="ru-RU" sz="1200" dirty="0">
                <a:solidFill>
                  <a:schemeClr val="tx1"/>
                </a:solidFill>
              </a:rPr>
              <a:t> и верхнемелового возраста; красный цвет – палеоцен-</a:t>
            </a:r>
            <a:r>
              <a:rPr lang="ru-RU" sz="1200" dirty="0" err="1">
                <a:solidFill>
                  <a:schemeClr val="tx1"/>
                </a:solidFill>
              </a:rPr>
              <a:t>голоценового</a:t>
            </a:r>
            <a:r>
              <a:rPr lang="ru-RU" sz="1200" dirty="0">
                <a:solidFill>
                  <a:schemeClr val="tx1"/>
                </a:solidFill>
              </a:rPr>
              <a:t> возраста; 5 – предполагаемые сбросы в пределах хребтов Ломоносова, Альфа-Менделеева и Чукотского </a:t>
            </a:r>
            <a:r>
              <a:rPr lang="ru-RU" sz="1200" dirty="0" err="1">
                <a:solidFill>
                  <a:schemeClr val="tx1"/>
                </a:solidFill>
              </a:rPr>
              <a:t>бордерленда</a:t>
            </a:r>
            <a:r>
              <a:rPr lang="ru-RU" sz="1200" dirty="0">
                <a:solidFill>
                  <a:schemeClr val="tx1"/>
                </a:solidFill>
              </a:rPr>
              <a:t>; 6 – положение Южно-</a:t>
            </a:r>
            <a:r>
              <a:rPr lang="ru-RU" sz="1200" dirty="0" err="1">
                <a:solidFill>
                  <a:schemeClr val="tx1"/>
                </a:solidFill>
              </a:rPr>
              <a:t>Анюйской</a:t>
            </a:r>
            <a:r>
              <a:rPr lang="ru-RU" sz="1200" dirty="0">
                <a:solidFill>
                  <a:schemeClr val="tx1"/>
                </a:solidFill>
              </a:rPr>
              <a:t> </a:t>
            </a:r>
            <a:r>
              <a:rPr lang="ru-RU" sz="1200" dirty="0" err="1">
                <a:solidFill>
                  <a:schemeClr val="tx1"/>
                </a:solidFill>
              </a:rPr>
              <a:t>сутуры</a:t>
            </a:r>
            <a:r>
              <a:rPr lang="ru-RU" sz="1200" dirty="0">
                <a:solidFill>
                  <a:schemeClr val="tx1"/>
                </a:solidFill>
              </a:rPr>
              <a:t>. Белая толстая линия – </a:t>
            </a:r>
            <a:r>
              <a:rPr lang="ru-RU" sz="1200" dirty="0" err="1">
                <a:solidFill>
                  <a:schemeClr val="tx1"/>
                </a:solidFill>
              </a:rPr>
              <a:t>палеорифтовый</a:t>
            </a:r>
            <a:r>
              <a:rPr lang="ru-RU" sz="1200" dirty="0">
                <a:solidFill>
                  <a:schemeClr val="tx1"/>
                </a:solidFill>
              </a:rPr>
              <a:t>/</a:t>
            </a:r>
            <a:r>
              <a:rPr lang="ru-RU" sz="1200" dirty="0" err="1">
                <a:solidFill>
                  <a:schemeClr val="tx1"/>
                </a:solidFill>
              </a:rPr>
              <a:t>палеоспрединговый</a:t>
            </a:r>
            <a:r>
              <a:rPr lang="ru-RU" sz="1200" dirty="0">
                <a:solidFill>
                  <a:schemeClr val="tx1"/>
                </a:solidFill>
              </a:rPr>
              <a:t> центр [</a:t>
            </a:r>
            <a:r>
              <a:rPr lang="en" sz="1200" dirty="0" err="1">
                <a:solidFill>
                  <a:schemeClr val="tx1"/>
                </a:solidFill>
              </a:rPr>
              <a:t>Laxon</a:t>
            </a:r>
            <a:r>
              <a:rPr lang="en" sz="1200" dirty="0">
                <a:solidFill>
                  <a:schemeClr val="tx1"/>
                </a:solidFill>
              </a:rPr>
              <a:t>, McAdoo, 1994]. </a:t>
            </a:r>
            <a:r>
              <a:rPr lang="ru-RU" sz="1200" dirty="0">
                <a:solidFill>
                  <a:schemeClr val="tx1"/>
                </a:solidFill>
              </a:rPr>
              <a:t>Красная толстая линия – хребет Гаккеля.</a:t>
            </a:r>
          </a:p>
        </p:txBody>
      </p:sp>
      <p:sp>
        <p:nvSpPr>
          <p:cNvPr id="8" name="Прямоугольник 7">
            <a:extLst>
              <a:ext uri="{FF2B5EF4-FFF2-40B4-BE49-F238E27FC236}">
                <a16:creationId xmlns:a16="http://schemas.microsoft.com/office/drawing/2014/main" id="{A2FF02FE-71F2-2645-B0F7-B83F0DD805B1}"/>
              </a:ext>
            </a:extLst>
          </p:cNvPr>
          <p:cNvSpPr/>
          <p:nvPr/>
        </p:nvSpPr>
        <p:spPr>
          <a:xfrm>
            <a:off x="251521" y="-17375"/>
            <a:ext cx="6696744" cy="646331"/>
          </a:xfrm>
          <a:prstGeom prst="rect">
            <a:avLst/>
          </a:prstGeom>
        </p:spPr>
        <p:txBody>
          <a:bodyPr wrap="square">
            <a:spAutoFit/>
          </a:bodyPr>
          <a:lstStyle/>
          <a:p>
            <a:pPr algn="r"/>
            <a:r>
              <a:rPr lang="ru-RU" b="1" dirty="0">
                <a:solidFill>
                  <a:schemeClr val="bg1"/>
                </a:solidFill>
              </a:rPr>
              <a:t>Тектоническая модель </a:t>
            </a:r>
            <a:r>
              <a:rPr lang="ru-RU" b="1" dirty="0" err="1">
                <a:solidFill>
                  <a:schemeClr val="bg1"/>
                </a:solidFill>
              </a:rPr>
              <a:t>трехстадийного</a:t>
            </a:r>
            <a:r>
              <a:rPr lang="ru-RU" b="1" dirty="0">
                <a:solidFill>
                  <a:schemeClr val="bg1"/>
                </a:solidFill>
              </a:rPr>
              <a:t> раскрытия   </a:t>
            </a:r>
          </a:p>
          <a:p>
            <a:pPr algn="r"/>
            <a:r>
              <a:rPr lang="ru-RU" b="1" dirty="0">
                <a:solidFill>
                  <a:schemeClr val="bg1"/>
                </a:solidFill>
              </a:rPr>
              <a:t>            Северного Ледовитого океана в мелу — кайнозое</a:t>
            </a:r>
            <a:endParaRPr lang="ru-RU" dirty="0">
              <a:solidFill>
                <a:schemeClr val="bg1"/>
              </a:solidFill>
            </a:endParaRPr>
          </a:p>
        </p:txBody>
      </p:sp>
      <p:pic>
        <p:nvPicPr>
          <p:cNvPr id="9" name="Рисунок 8">
            <a:extLst>
              <a:ext uri="{FF2B5EF4-FFF2-40B4-BE49-F238E27FC236}">
                <a16:creationId xmlns:a16="http://schemas.microsoft.com/office/drawing/2014/main" id="{1F0B3C1A-AD19-E44D-A227-A1754FD744B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78" y="757073"/>
            <a:ext cx="5875020" cy="6024245"/>
          </a:xfrm>
          <a:prstGeom prst="rect">
            <a:avLst/>
          </a:prstGeom>
          <a:solidFill>
            <a:srgbClr val="FFFFFF"/>
          </a:solidFill>
          <a:ln>
            <a:noFill/>
          </a:ln>
        </p:spPr>
      </p:pic>
    </p:spTree>
    <p:extLst>
      <p:ext uri="{BB962C8B-B14F-4D97-AF65-F5344CB8AC3E}">
        <p14:creationId xmlns:p14="http://schemas.microsoft.com/office/powerpoint/2010/main" val="1941413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mipt.ru/upload/medialibrary/056/eng_inversio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14778" y="-113052"/>
            <a:ext cx="9144001" cy="5628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78" y="5661248"/>
            <a:ext cx="8915612" cy="1200329"/>
          </a:xfrm>
          <a:prstGeom prst="rect">
            <a:avLst/>
          </a:prstGeom>
          <a:noFill/>
        </p:spPr>
        <p:txBody>
          <a:bodyPr wrap="square" rtlCol="0">
            <a:spAutoFit/>
          </a:bodyPr>
          <a:lstStyle/>
          <a:p>
            <a:r>
              <a:rPr lang="en" sz="1200" dirty="0">
                <a:solidFill>
                  <a:schemeClr val="tx1"/>
                </a:solidFill>
              </a:rPr>
              <a:t> Vertical sections of the mantle </a:t>
            </a:r>
            <a:r>
              <a:rPr lang="en-US" sz="1200" dirty="0">
                <a:solidFill>
                  <a:schemeClr val="tx1"/>
                </a:solidFill>
              </a:rPr>
              <a:t>derived from </a:t>
            </a:r>
            <a:r>
              <a:rPr lang="en" sz="1200" dirty="0">
                <a:solidFill>
                  <a:schemeClr val="tx1"/>
                </a:solidFill>
              </a:rPr>
              <a:t>P</a:t>
            </a:r>
            <a:r>
              <a:rPr lang="ru-RU" sz="1200" dirty="0">
                <a:solidFill>
                  <a:schemeClr val="tx1"/>
                </a:solidFill>
              </a:rPr>
              <a:t>-</a:t>
            </a:r>
            <a:r>
              <a:rPr lang="en" sz="1200" dirty="0">
                <a:solidFill>
                  <a:schemeClr val="tx1"/>
                </a:solidFill>
              </a:rPr>
              <a:t>wave tomography data: (a) along the lines shown in panel (b); (c) latitudinal section across East Asia, modified after </a:t>
            </a:r>
            <a:r>
              <a:rPr lang="ru-RU" sz="1200" dirty="0">
                <a:solidFill>
                  <a:schemeClr val="tx1"/>
                </a:solidFill>
              </a:rPr>
              <a:t>[</a:t>
            </a:r>
            <a:r>
              <a:rPr lang="en" sz="1200" dirty="0">
                <a:solidFill>
                  <a:schemeClr val="tx1"/>
                </a:solidFill>
              </a:rPr>
              <a:t>Zhao, 2009</a:t>
            </a:r>
            <a:r>
              <a:rPr lang="en-US" sz="1200" dirty="0">
                <a:solidFill>
                  <a:schemeClr val="tx1"/>
                </a:solidFill>
              </a:rPr>
              <a:t>]</a:t>
            </a:r>
            <a:r>
              <a:rPr lang="en" sz="1200" dirty="0">
                <a:solidFill>
                  <a:schemeClr val="tx1"/>
                </a:solidFill>
              </a:rPr>
              <a:t>. Panels (a, c): low and high velocities of seismic waves with maximal amplitude of velocity anomalies reaching 1% (a) and 2% (c) are shown in red and blue, respectively.</a:t>
            </a:r>
            <a:endParaRPr lang="ru-RU" sz="1200" dirty="0">
              <a:solidFill>
                <a:schemeClr val="tx1"/>
              </a:solidFill>
            </a:endParaRPr>
          </a:p>
          <a:p>
            <a:r>
              <a:rPr lang="en" sz="1200" dirty="0">
                <a:solidFill>
                  <a:schemeClr val="tx1"/>
                </a:solidFill>
              </a:rPr>
              <a:t>White circles are earthquakes that occurred within a 100</a:t>
            </a:r>
            <a:r>
              <a:rPr lang="ru-RU" sz="1200" dirty="0">
                <a:solidFill>
                  <a:schemeClr val="tx1"/>
                </a:solidFill>
              </a:rPr>
              <a:t>-</a:t>
            </a:r>
            <a:r>
              <a:rPr lang="en" sz="1200" dirty="0">
                <a:solidFill>
                  <a:schemeClr val="tx1"/>
                </a:solidFill>
              </a:rPr>
              <a:t>km wide zone aside the section; triangles are active volcanoes. Dashed lines indicate the boundaries of the abrupt variation of seismic parameters at depths of 410 and 670 km; panel (b) solid lines are the boundaries of lithospheric plates  </a:t>
            </a:r>
            <a:endParaRPr lang="ru-RU" sz="1050" dirty="0">
              <a:solidFill>
                <a:schemeClr val="tx1"/>
              </a:solidFill>
            </a:endParaRPr>
          </a:p>
        </p:txBody>
      </p:sp>
      <p:sp>
        <p:nvSpPr>
          <p:cNvPr id="6" name="TextBox 5"/>
          <p:cNvSpPr txBox="1"/>
          <p:nvPr/>
        </p:nvSpPr>
        <p:spPr>
          <a:xfrm>
            <a:off x="2001445" y="-16284"/>
            <a:ext cx="5090835" cy="369332"/>
          </a:xfrm>
          <a:prstGeom prst="rect">
            <a:avLst/>
          </a:prstGeom>
          <a:noFill/>
        </p:spPr>
        <p:txBody>
          <a:bodyPr wrap="square" rtlCol="0" anchor="ctr">
            <a:spAutoFit/>
          </a:bodyPr>
          <a:lstStyle/>
          <a:p>
            <a:r>
              <a:rPr lang="ru-RU" b="1" dirty="0">
                <a:solidFill>
                  <a:schemeClr val="bg1"/>
                </a:solidFill>
              </a:rPr>
              <a:t>Результаты сейсмической томографии</a:t>
            </a:r>
          </a:p>
        </p:txBody>
      </p:sp>
      <p:pic>
        <p:nvPicPr>
          <p:cNvPr id="3" name="Рисунок 2">
            <a:extLst>
              <a:ext uri="{FF2B5EF4-FFF2-40B4-BE49-F238E27FC236}">
                <a16:creationId xmlns:a16="http://schemas.microsoft.com/office/drawing/2014/main" id="{3F09E9CF-4CBF-4541-9BB0-966EAA0A0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8" y="449816"/>
            <a:ext cx="7596336" cy="5291659"/>
          </a:xfrm>
          <a:prstGeom prst="rect">
            <a:avLst/>
          </a:prstGeom>
        </p:spPr>
      </p:pic>
      <p:sp>
        <p:nvSpPr>
          <p:cNvPr id="7" name="Прямоугольник 6">
            <a:extLst>
              <a:ext uri="{FF2B5EF4-FFF2-40B4-BE49-F238E27FC236}">
                <a16:creationId xmlns:a16="http://schemas.microsoft.com/office/drawing/2014/main" id="{70DF39D5-2748-4D46-86BF-B64F5AA8076B}"/>
              </a:ext>
            </a:extLst>
          </p:cNvPr>
          <p:cNvSpPr/>
          <p:nvPr/>
        </p:nvSpPr>
        <p:spPr>
          <a:xfrm>
            <a:off x="7668344" y="1196752"/>
            <a:ext cx="1262046" cy="3539430"/>
          </a:xfrm>
          <a:prstGeom prst="rect">
            <a:avLst/>
          </a:prstGeom>
        </p:spPr>
        <p:txBody>
          <a:bodyPr wrap="square">
            <a:spAutoFit/>
          </a:bodyPr>
          <a:lstStyle/>
          <a:p>
            <a:r>
              <a:rPr lang="en" sz="1600" dirty="0">
                <a:solidFill>
                  <a:schemeClr val="tx1"/>
                </a:solidFill>
              </a:rPr>
              <a:t>AK, Alaska; BK, Baikal; ECS, East China Sea; HW, Hawaiian Islands; SO, Sea of Okhotsk; PS, Philippine Sea; SCS, South China Sea.</a:t>
            </a:r>
            <a:endParaRPr lang="ru-RU" sz="1600" dirty="0"/>
          </a:p>
        </p:txBody>
      </p:sp>
    </p:spTree>
    <p:extLst>
      <p:ext uri="{BB962C8B-B14F-4D97-AF65-F5344CB8AC3E}">
        <p14:creationId xmlns:p14="http://schemas.microsoft.com/office/powerpoint/2010/main" val="352247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mipt.ru/upload/medialibrary/056/eng_inversio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2350" b="13981"/>
          <a:stretch/>
        </p:blipFill>
        <p:spPr bwMode="auto">
          <a:xfrm>
            <a:off x="0" y="-894"/>
            <a:ext cx="9144001" cy="5628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35696" y="80485"/>
            <a:ext cx="7142147" cy="369332"/>
          </a:xfrm>
          <a:prstGeom prst="rect">
            <a:avLst/>
          </a:prstGeom>
          <a:noFill/>
        </p:spPr>
        <p:txBody>
          <a:bodyPr wrap="square" rtlCol="0">
            <a:spAutoFit/>
          </a:bodyPr>
          <a:lstStyle/>
          <a:p>
            <a:r>
              <a:rPr lang="ru-RU" b="1" dirty="0" err="1">
                <a:solidFill>
                  <a:schemeClr val="bg1"/>
                </a:solidFill>
              </a:rPr>
              <a:t>Сейсмотомография</a:t>
            </a:r>
            <a:r>
              <a:rPr lang="ru-RU" b="1" dirty="0">
                <a:solidFill>
                  <a:schemeClr val="bg1"/>
                </a:solidFill>
              </a:rPr>
              <a:t> и модель </a:t>
            </a:r>
            <a:r>
              <a:rPr lang="ru-RU" b="1" dirty="0" err="1">
                <a:solidFill>
                  <a:schemeClr val="bg1"/>
                </a:solidFill>
              </a:rPr>
              <a:t>верхнемантийной</a:t>
            </a:r>
            <a:r>
              <a:rPr lang="ru-RU" b="1" dirty="0">
                <a:solidFill>
                  <a:schemeClr val="bg1"/>
                </a:solidFill>
              </a:rPr>
              <a:t> конвекции</a:t>
            </a:r>
          </a:p>
        </p:txBody>
      </p:sp>
      <p:pic>
        <p:nvPicPr>
          <p:cNvPr id="3" name="Рисунок 2">
            <a:extLst>
              <a:ext uri="{FF2B5EF4-FFF2-40B4-BE49-F238E27FC236}">
                <a16:creationId xmlns:a16="http://schemas.microsoft.com/office/drawing/2014/main" id="{E8A26A87-65B4-E944-8609-E50E6390A738}"/>
              </a:ext>
            </a:extLst>
          </p:cNvPr>
          <p:cNvPicPr>
            <a:picLocks noChangeAspect="1"/>
          </p:cNvPicPr>
          <p:nvPr/>
        </p:nvPicPr>
        <p:blipFill rotWithShape="1">
          <a:blip r:embed="rId3">
            <a:extLst>
              <a:ext uri="{28A0092B-C50C-407E-A947-70E740481C1C}">
                <a14:useLocalDpi xmlns:a14="http://schemas.microsoft.com/office/drawing/2010/main" val="0"/>
              </a:ext>
            </a:extLst>
          </a:blip>
          <a:srcRect t="2441" b="51154"/>
          <a:stretch/>
        </p:blipFill>
        <p:spPr>
          <a:xfrm>
            <a:off x="827584" y="980728"/>
            <a:ext cx="7121254" cy="2558675"/>
          </a:xfrm>
          <a:prstGeom prst="rect">
            <a:avLst/>
          </a:prstGeom>
        </p:spPr>
      </p:pic>
      <p:pic>
        <p:nvPicPr>
          <p:cNvPr id="8" name="Рисунок 7">
            <a:extLst>
              <a:ext uri="{FF2B5EF4-FFF2-40B4-BE49-F238E27FC236}">
                <a16:creationId xmlns:a16="http://schemas.microsoft.com/office/drawing/2014/main" id="{842A44A0-BDE0-4640-B72D-8828389CA804}"/>
              </a:ext>
            </a:extLst>
          </p:cNvPr>
          <p:cNvPicPr>
            <a:picLocks noChangeAspect="1"/>
          </p:cNvPicPr>
          <p:nvPr/>
        </p:nvPicPr>
        <p:blipFill rotWithShape="1">
          <a:blip r:embed="rId3">
            <a:extLst>
              <a:ext uri="{28A0092B-C50C-407E-A947-70E740481C1C}">
                <a14:useLocalDpi xmlns:a14="http://schemas.microsoft.com/office/drawing/2010/main" val="0"/>
              </a:ext>
            </a:extLst>
          </a:blip>
          <a:srcRect t="48961"/>
          <a:stretch/>
        </p:blipFill>
        <p:spPr>
          <a:xfrm>
            <a:off x="1307445" y="4272309"/>
            <a:ext cx="6474614" cy="2558674"/>
          </a:xfrm>
          <a:prstGeom prst="rect">
            <a:avLst/>
          </a:prstGeom>
        </p:spPr>
      </p:pic>
      <p:sp>
        <p:nvSpPr>
          <p:cNvPr id="9" name="TextBox 8">
            <a:extLst>
              <a:ext uri="{FF2B5EF4-FFF2-40B4-BE49-F238E27FC236}">
                <a16:creationId xmlns:a16="http://schemas.microsoft.com/office/drawing/2014/main" id="{350271ED-956E-7D4E-B8C1-709EEB92A521}"/>
              </a:ext>
            </a:extLst>
          </p:cNvPr>
          <p:cNvSpPr txBox="1"/>
          <p:nvPr/>
        </p:nvSpPr>
        <p:spPr>
          <a:xfrm>
            <a:off x="-27248" y="3573016"/>
            <a:ext cx="9144001" cy="630942"/>
          </a:xfrm>
          <a:prstGeom prst="rect">
            <a:avLst/>
          </a:prstGeom>
          <a:noFill/>
        </p:spPr>
        <p:txBody>
          <a:bodyPr wrap="square" rtlCol="0">
            <a:spAutoFit/>
          </a:bodyPr>
          <a:lstStyle/>
          <a:p>
            <a:pPr algn="ctr"/>
            <a:r>
              <a:rPr lang="ru-RU" dirty="0">
                <a:solidFill>
                  <a:schemeClr val="tx1"/>
                </a:solidFill>
              </a:rPr>
              <a:t>Модель </a:t>
            </a:r>
            <a:r>
              <a:rPr lang="ru-RU" dirty="0" err="1">
                <a:solidFill>
                  <a:schemeClr val="tx1"/>
                </a:solidFill>
              </a:rPr>
              <a:t>мантийнои</a:t>
            </a:r>
            <a:r>
              <a:rPr lang="ru-RU" dirty="0">
                <a:solidFill>
                  <a:schemeClr val="tx1"/>
                </a:solidFill>
              </a:rPr>
              <a:t>̆ конвекции, </a:t>
            </a:r>
            <a:r>
              <a:rPr lang="ru-RU" dirty="0" err="1">
                <a:solidFill>
                  <a:schemeClr val="tx1"/>
                </a:solidFill>
              </a:rPr>
              <a:t>сопряженнои</a:t>
            </a:r>
            <a:r>
              <a:rPr lang="ru-RU" dirty="0">
                <a:solidFill>
                  <a:schemeClr val="tx1"/>
                </a:solidFill>
              </a:rPr>
              <a:t>̆ с </a:t>
            </a:r>
            <a:r>
              <a:rPr lang="ru-RU" dirty="0" err="1">
                <a:solidFill>
                  <a:schemeClr val="tx1"/>
                </a:solidFill>
              </a:rPr>
              <a:t>зонои</a:t>
            </a:r>
            <a:r>
              <a:rPr lang="ru-RU" dirty="0">
                <a:solidFill>
                  <a:schemeClr val="tx1"/>
                </a:solidFill>
              </a:rPr>
              <a:t>̆ </a:t>
            </a:r>
            <a:r>
              <a:rPr lang="ru-RU" dirty="0" err="1">
                <a:solidFill>
                  <a:schemeClr val="tx1"/>
                </a:solidFill>
              </a:rPr>
              <a:t>субдукции</a:t>
            </a:r>
            <a:endParaRPr lang="ru-RU" dirty="0">
              <a:solidFill>
                <a:schemeClr val="tx1"/>
              </a:solidFill>
            </a:endParaRPr>
          </a:p>
          <a:p>
            <a:pPr algn="ctr"/>
            <a:r>
              <a:rPr lang="ru-RU" sz="1700" dirty="0">
                <a:solidFill>
                  <a:schemeClr val="tx1"/>
                </a:solidFill>
              </a:rPr>
              <a:t>[</a:t>
            </a:r>
            <a:r>
              <a:rPr lang="en" sz="1700" dirty="0" err="1">
                <a:solidFill>
                  <a:schemeClr val="tx1"/>
                </a:solidFill>
              </a:rPr>
              <a:t>Lobkovsky</a:t>
            </a:r>
            <a:r>
              <a:rPr lang="en" sz="1700" dirty="0">
                <a:solidFill>
                  <a:schemeClr val="tx1"/>
                </a:solidFill>
              </a:rPr>
              <a:t>, 2016; </a:t>
            </a:r>
            <a:r>
              <a:rPr lang="en" sz="1700" dirty="0" err="1">
                <a:solidFill>
                  <a:schemeClr val="tx1"/>
                </a:solidFill>
              </a:rPr>
              <a:t>Laverov</a:t>
            </a:r>
            <a:r>
              <a:rPr lang="en" sz="1700" dirty="0">
                <a:solidFill>
                  <a:schemeClr val="tx1"/>
                </a:solidFill>
              </a:rPr>
              <a:t> et al., 2013; </a:t>
            </a:r>
            <a:r>
              <a:rPr lang="en" sz="1700" dirty="0" err="1">
                <a:solidFill>
                  <a:schemeClr val="tx1"/>
                </a:solidFill>
              </a:rPr>
              <a:t>Lobkovsky</a:t>
            </a:r>
            <a:r>
              <a:rPr lang="en" sz="1700" dirty="0">
                <a:solidFill>
                  <a:schemeClr val="tx1"/>
                </a:solidFill>
              </a:rPr>
              <a:t> et al., 2011; 2013] </a:t>
            </a:r>
            <a:endParaRPr lang="en" sz="1700" dirty="0">
              <a:solidFill>
                <a:schemeClr val="tx1"/>
              </a:solidFill>
              <a:effectLst/>
            </a:endParaRPr>
          </a:p>
        </p:txBody>
      </p:sp>
      <p:sp>
        <p:nvSpPr>
          <p:cNvPr id="4" name="TextBox 3"/>
          <p:cNvSpPr txBox="1"/>
          <p:nvPr/>
        </p:nvSpPr>
        <p:spPr>
          <a:xfrm>
            <a:off x="107504" y="611396"/>
            <a:ext cx="9144001" cy="369332"/>
          </a:xfrm>
          <a:prstGeom prst="rect">
            <a:avLst/>
          </a:prstGeom>
          <a:noFill/>
        </p:spPr>
        <p:txBody>
          <a:bodyPr wrap="square" rtlCol="0">
            <a:spAutoFit/>
          </a:bodyPr>
          <a:lstStyle/>
          <a:p>
            <a:r>
              <a:rPr lang="ru-RU" dirty="0">
                <a:solidFill>
                  <a:schemeClr val="tx1"/>
                </a:solidFill>
              </a:rPr>
              <a:t>Разрез по данным сейсмической томографии [</a:t>
            </a:r>
            <a:r>
              <a:rPr lang="en" dirty="0">
                <a:solidFill>
                  <a:schemeClr val="tx1"/>
                </a:solidFill>
              </a:rPr>
              <a:t>Zhao, 2009; Zhao et al., 2009; </a:t>
            </a:r>
            <a:r>
              <a:rPr lang="ru-RU" dirty="0">
                <a:solidFill>
                  <a:schemeClr val="tx1"/>
                </a:solidFill>
              </a:rPr>
              <a:t>2010</a:t>
            </a:r>
            <a:r>
              <a:rPr lang="en-US" dirty="0">
                <a:solidFill>
                  <a:schemeClr val="tx1"/>
                </a:solidFill>
              </a:rPr>
              <a:t>]</a:t>
            </a:r>
            <a:endParaRPr lang="en" dirty="0">
              <a:solidFill>
                <a:schemeClr val="tx1"/>
              </a:solidFill>
              <a:effectLst/>
            </a:endParaRPr>
          </a:p>
        </p:txBody>
      </p:sp>
    </p:spTree>
    <p:extLst>
      <p:ext uri="{BB962C8B-B14F-4D97-AF65-F5344CB8AC3E}">
        <p14:creationId xmlns:p14="http://schemas.microsoft.com/office/powerpoint/2010/main" val="3025885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0" y="260648"/>
            <a:ext cx="9108505"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charset="0"/>
                <a:cs typeface="Arial" charset="0"/>
              </a:defRPr>
            </a:lvl9pPr>
          </a:lstStyle>
          <a:p>
            <a:pPr algn="ctr">
              <a:buClrTx/>
              <a:buFontTx/>
              <a:buNone/>
              <a:defRPr/>
            </a:pPr>
            <a:r>
              <a:rPr lang="ru-RU" altLang="ru-RU" sz="1600"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Геодинамическая модель РАН эволюции Арктического бассейна  – является составной частью обоснования заявки Российской Федерации в Комиссию ООН на установление внешней границы континентального шельфа в Северном Ледовитом  океане</a:t>
            </a:r>
            <a:r>
              <a:rPr lang="ru-RU" altLang="ru-RU" sz="1600" dirty="0">
                <a:latin typeface="Arial" panose="020B0604020202020204" pitchFamily="34" charset="0"/>
                <a:cs typeface="Arial" panose="020B0604020202020204" pitchFamily="34" charset="0"/>
              </a:rPr>
              <a:t>  (з</a:t>
            </a:r>
          </a:p>
          <a:p>
            <a:pPr algn="ctr">
              <a:buClrTx/>
              <a:buFontTx/>
              <a:buNone/>
              <a:defRPr/>
            </a:pPr>
            <a:r>
              <a:rPr lang="ru-RU" altLang="ru-RU" sz="1600" dirty="0" err="1">
                <a:latin typeface="Arial" panose="020B0604020202020204" pitchFamily="34" charset="0"/>
                <a:cs typeface="Arial" panose="020B0604020202020204" pitchFamily="34" charset="0"/>
              </a:rPr>
              <a:t>зз</a:t>
            </a:r>
            <a:endParaRPr lang="ru-RU" altLang="ru-RU" sz="1600" dirty="0">
              <a:latin typeface="Arial" panose="020B0604020202020204" pitchFamily="34" charset="0"/>
              <a:cs typeface="Arial" panose="020B0604020202020204" pitchFamily="34" charset="0"/>
            </a:endParaRPr>
          </a:p>
        </p:txBody>
      </p:sp>
      <p:pic>
        <p:nvPicPr>
          <p:cNvPr id="2048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484784"/>
            <a:ext cx="4148502" cy="53732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1180" y="1484784"/>
            <a:ext cx="2706492" cy="27702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5101" y="4203732"/>
            <a:ext cx="2711276" cy="26816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mp 1.mp4">
            <a:hlinkClick r:id="" action="ppaction://media"/>
            <a:extLst>
              <a:ext uri="{FF2B5EF4-FFF2-40B4-BE49-F238E27FC236}">
                <a16:creationId xmlns:a16="http://schemas.microsoft.com/office/drawing/2014/main" id="{842DAD1E-D436-6249-825E-DD31738100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08720"/>
            <a:ext cx="8960994" cy="5040560"/>
          </a:xfrm>
          <a:prstGeom prst="rect">
            <a:avLst/>
          </a:prstGeom>
        </p:spPr>
      </p:pic>
    </p:spTree>
    <p:extLst>
      <p:ext uri="{BB962C8B-B14F-4D97-AF65-F5344CB8AC3E}">
        <p14:creationId xmlns:p14="http://schemas.microsoft.com/office/powerpoint/2010/main" val="3743015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11176</TotalTime>
  <Words>2763</Words>
  <Application>Microsoft Office PowerPoint</Application>
  <PresentationFormat>Экран (4:3)</PresentationFormat>
  <Paragraphs>215</Paragraphs>
  <Slides>39</Slides>
  <Notes>7</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39</vt:i4>
      </vt:variant>
    </vt:vector>
  </HeadingPairs>
  <TitlesOfParts>
    <vt:vector size="46" baseType="lpstr">
      <vt:lpstr>Arial</vt:lpstr>
      <vt:lpstr>Calibri</vt:lpstr>
      <vt:lpstr>Cambria Math</vt:lpstr>
      <vt:lpstr>Georgia</vt:lpstr>
      <vt:lpstr>Tahoma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Границы плит в Арктике и на востоке РФ</vt:lpstr>
      <vt:lpstr>Презентация PowerPoint</vt:lpstr>
      <vt:lpstr>Презентация PowerPoint</vt:lpstr>
      <vt:lpstr>Границы плит в Арктике и на востоке РФ</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Cyberdyne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Sarah Connor</dc:creator>
  <cp:lastModifiedBy>Leopold</cp:lastModifiedBy>
  <cp:revision>318</cp:revision>
  <dcterms:created xsi:type="dcterms:W3CDTF">2025-01-20T18:15:24Z</dcterms:created>
  <dcterms:modified xsi:type="dcterms:W3CDTF">2026-05-18T15:49:24Z</dcterms:modified>
</cp:coreProperties>
</file>