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4.jpg" ContentType="image/jpeg"/>
  <Override PartName="/ppt/media/image25.jpg" ContentType="image/jpeg"/>
  <Override PartName="/ppt/media/image26.jpg" ContentType="image/jpeg"/>
  <Override PartName="/ppt/media/image28.jpg" ContentType="image/jpeg"/>
  <Override PartName="/ppt/media/image33.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bookmarkIdSeed="3">
  <p:sldMasterIdLst>
    <p:sldMasterId id="2147483648" r:id="rId1"/>
  </p:sldMasterIdLst>
  <p:notesMasterIdLst>
    <p:notesMasterId r:id="rId28"/>
  </p:notesMasterIdLst>
  <p:sldIdLst>
    <p:sldId id="256" r:id="rId2"/>
    <p:sldId id="638" r:id="rId3"/>
    <p:sldId id="708" r:id="rId4"/>
    <p:sldId id="646" r:id="rId5"/>
    <p:sldId id="688" r:id="rId6"/>
    <p:sldId id="714" r:id="rId7"/>
    <p:sldId id="715" r:id="rId8"/>
    <p:sldId id="705" r:id="rId9"/>
    <p:sldId id="679" r:id="rId10"/>
    <p:sldId id="716" r:id="rId11"/>
    <p:sldId id="680" r:id="rId12"/>
    <p:sldId id="609" r:id="rId13"/>
    <p:sldId id="285" r:id="rId14"/>
    <p:sldId id="720" r:id="rId15"/>
    <p:sldId id="721" r:id="rId16"/>
    <p:sldId id="722" r:id="rId17"/>
    <p:sldId id="723" r:id="rId18"/>
    <p:sldId id="719" r:id="rId19"/>
    <p:sldId id="704" r:id="rId20"/>
    <p:sldId id="711" r:id="rId21"/>
    <p:sldId id="697" r:id="rId22"/>
    <p:sldId id="698" r:id="rId23"/>
    <p:sldId id="674" r:id="rId24"/>
    <p:sldId id="694" r:id="rId25"/>
    <p:sldId id="675" r:id="rId26"/>
    <p:sldId id="671" r:id="rId27"/>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Arial" charset="0"/>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Arial" charset="0"/>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Arial" charset="0"/>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Arial" charset="0"/>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Arial" charset="0"/>
      </a:defRPr>
    </a:lvl5pPr>
    <a:lvl6pPr marL="2286000" algn="l" defTabSz="914400" rtl="0" eaLnBrk="1" latinLnBrk="0" hangingPunct="1">
      <a:defRPr kern="1200">
        <a:solidFill>
          <a:schemeClr val="bg1"/>
        </a:solidFill>
        <a:latin typeface="Arial" charset="0"/>
        <a:ea typeface="+mn-ea"/>
        <a:cs typeface="Arial" charset="0"/>
      </a:defRPr>
    </a:lvl6pPr>
    <a:lvl7pPr marL="2743200" algn="l" defTabSz="914400" rtl="0" eaLnBrk="1" latinLnBrk="0" hangingPunct="1">
      <a:defRPr kern="1200">
        <a:solidFill>
          <a:schemeClr val="bg1"/>
        </a:solidFill>
        <a:latin typeface="Arial" charset="0"/>
        <a:ea typeface="+mn-ea"/>
        <a:cs typeface="Arial" charset="0"/>
      </a:defRPr>
    </a:lvl7pPr>
    <a:lvl8pPr marL="3200400" algn="l" defTabSz="914400" rtl="0" eaLnBrk="1" latinLnBrk="0" hangingPunct="1">
      <a:defRPr kern="1200">
        <a:solidFill>
          <a:schemeClr val="bg1"/>
        </a:solidFill>
        <a:latin typeface="Arial" charset="0"/>
        <a:ea typeface="+mn-ea"/>
        <a:cs typeface="Arial" charset="0"/>
      </a:defRPr>
    </a:lvl8pPr>
    <a:lvl9pPr marL="3657600" algn="l" defTabSz="914400" rtl="0" eaLnBrk="1" latinLnBrk="0" hangingPunct="1">
      <a:defRPr kern="1200">
        <a:solidFill>
          <a:schemeClr val="bg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57" autoAdjust="0"/>
    <p:restoredTop sz="95280" autoAdjust="0"/>
  </p:normalViewPr>
  <p:slideViewPr>
    <p:cSldViewPr>
      <p:cViewPr>
        <p:scale>
          <a:sx n="90" d="100"/>
          <a:sy n="90" d="100"/>
        </p:scale>
        <p:origin x="-834" y="420"/>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5" d="100"/>
          <a:sy n="85" d="100"/>
        </p:scale>
        <p:origin x="-383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52"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53"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54"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55"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56"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57"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58" name="Text Box 10"/>
          <p:cNvSpPr txBox="1">
            <a:spLocks noChangeArrowheads="1"/>
          </p:cNvSpPr>
          <p:nvPr/>
        </p:nvSpPr>
        <p:spPr bwMode="auto">
          <a:xfrm>
            <a:off x="0" y="0"/>
            <a:ext cx="2960688"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59" name="Text Box 11"/>
          <p:cNvSpPr txBox="1">
            <a:spLocks noChangeArrowheads="1"/>
          </p:cNvSpPr>
          <p:nvPr/>
        </p:nvSpPr>
        <p:spPr bwMode="auto">
          <a:xfrm>
            <a:off x="3884613" y="0"/>
            <a:ext cx="2960687"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60" name="Rectangle 12"/>
          <p:cNvSpPr>
            <a:spLocks noGrp="1" noRot="1" noChangeAspect="1" noChangeArrowheads="1"/>
          </p:cNvSpPr>
          <p:nvPr>
            <p:ph type="sldImg"/>
          </p:nvPr>
        </p:nvSpPr>
        <p:spPr bwMode="auto">
          <a:xfrm>
            <a:off x="1143000" y="676275"/>
            <a:ext cx="4557713" cy="34321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61" name="Rectangle 13"/>
          <p:cNvSpPr>
            <a:spLocks noGrp="1" noChangeArrowheads="1"/>
          </p:cNvSpPr>
          <p:nvPr>
            <p:ph type="body"/>
          </p:nvPr>
        </p:nvSpPr>
        <p:spPr bwMode="auto">
          <a:xfrm>
            <a:off x="685800" y="4343400"/>
            <a:ext cx="5472113" cy="410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ru-RU" altLang="ru-RU"/>
          </a:p>
        </p:txBody>
      </p:sp>
      <p:sp>
        <p:nvSpPr>
          <p:cNvPr id="2062" name="Text Box 14"/>
          <p:cNvSpPr txBox="1">
            <a:spLocks noChangeArrowheads="1"/>
          </p:cNvSpPr>
          <p:nvPr/>
        </p:nvSpPr>
        <p:spPr bwMode="auto">
          <a:xfrm>
            <a:off x="0" y="8685213"/>
            <a:ext cx="2960688"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63" name="Rectangle 15"/>
          <p:cNvSpPr>
            <a:spLocks noGrp="1" noChangeArrowheads="1"/>
          </p:cNvSpPr>
          <p:nvPr>
            <p:ph type="sldNum"/>
          </p:nvPr>
        </p:nvSpPr>
        <p:spPr bwMode="auto">
          <a:xfrm>
            <a:off x="3884613" y="8685213"/>
            <a:ext cx="2957512" cy="442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defRPr>
            </a:lvl1pPr>
          </a:lstStyle>
          <a:p>
            <a:fld id="{F9FD9433-4CAE-49B1-AD32-D32067D05F92}" type="slidenum">
              <a:rPr lang="ru-RU" altLang="ru-RU"/>
              <a:pPr/>
              <a:t>‹#›</a:t>
            </a:fld>
            <a:endParaRPr lang="ru-RU" altLang="ru-RU"/>
          </a:p>
        </p:txBody>
      </p:sp>
    </p:spTree>
    <p:extLst>
      <p:ext uri="{BB962C8B-B14F-4D97-AF65-F5344CB8AC3E}">
        <p14:creationId xmlns:p14="http://schemas.microsoft.com/office/powerpoint/2010/main" val="35351340"/>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5"/>
          <p:cNvSpPr>
            <a:spLocks noGrp="1" noChangeArrowheads="1"/>
          </p:cNvSpPr>
          <p:nvPr>
            <p:ph type="sldNum"/>
          </p:nvPr>
        </p:nvSpPr>
        <p:spPr>
          <a:ln/>
        </p:spPr>
        <p:txBody>
          <a:bodyPr/>
          <a:lstStyle/>
          <a:p>
            <a:fld id="{6B1AC984-FF76-4D29-8F9B-511CED145D6C}" type="slidenum">
              <a:rPr lang="ru-RU" altLang="ru-RU"/>
              <a:pPr/>
              <a:t>1</a:t>
            </a:fld>
            <a:endParaRPr lang="ru-RU" altLang="ru-RU"/>
          </a:p>
        </p:txBody>
      </p:sp>
      <p:sp>
        <p:nvSpPr>
          <p:cNvPr id="46081" name="Text Box 1"/>
          <p:cNvSpPr txBox="1">
            <a:spLocks noChangeArrowheads="1"/>
          </p:cNvSpPr>
          <p:nvPr/>
        </p:nvSpPr>
        <p:spPr bwMode="auto">
          <a:xfrm>
            <a:off x="3884613" y="8685213"/>
            <a:ext cx="2960687"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9pPr>
          </a:lstStyle>
          <a:p>
            <a:pPr algn="r"/>
            <a:fld id="{0C36BA88-7631-4E4E-BE96-C0A91A781FD5}" type="slidenum">
              <a:rPr lang="ru-RU" altLang="ru-RU" sz="1200">
                <a:solidFill>
                  <a:srgbClr val="000000"/>
                </a:solidFill>
              </a:rPr>
              <a:pPr algn="r"/>
              <a:t>1</a:t>
            </a:fld>
            <a:endParaRPr lang="ru-RU" altLang="ru-RU" sz="1200">
              <a:solidFill>
                <a:srgbClr val="000000"/>
              </a:solidFill>
            </a:endParaRPr>
          </a:p>
        </p:txBody>
      </p:sp>
      <p:sp>
        <p:nvSpPr>
          <p:cNvPr id="46082" name="Rectangle 2"/>
          <p:cNvSpPr txBox="1">
            <a:spLocks noGrp="1" noRot="1" noChangeAspect="1" noChangeArrowheads="1"/>
          </p:cNvSpPr>
          <p:nvPr>
            <p:ph type="sldImg"/>
          </p:nvPr>
        </p:nvSpPr>
        <p:spPr bwMode="auto">
          <a:xfrm>
            <a:off x="1133475" y="677863"/>
            <a:ext cx="4591050" cy="34448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3" name="Rectangle 3"/>
          <p:cNvSpPr txBox="1">
            <a:spLocks noGrp="1" noChangeArrowheads="1"/>
          </p:cNvSpPr>
          <p:nvPr>
            <p:ph type="body" idx="1"/>
          </p:nvPr>
        </p:nvSpPr>
        <p:spPr bwMode="auto">
          <a:xfrm>
            <a:off x="685800" y="4343400"/>
            <a:ext cx="5473700" cy="41957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Номер слайда 3"/>
          <p:cNvSpPr>
            <a:spLocks noGrp="1"/>
          </p:cNvSpPr>
          <p:nvPr>
            <p:ph type="sldNum" idx="10"/>
          </p:nvPr>
        </p:nvSpPr>
        <p:spPr/>
        <p:txBody>
          <a:bodyPr/>
          <a:lstStyle>
            <a:lvl1pPr>
              <a:defRPr/>
            </a:lvl1pPr>
          </a:lstStyle>
          <a:p>
            <a:fld id="{1B4F77A2-B20D-4AA7-9EA1-D52027D6EBDF}" type="slidenum">
              <a:rPr lang="ru-RU" altLang="ru-RU"/>
              <a:pPr/>
              <a:t>‹#›</a:t>
            </a:fld>
            <a:endParaRPr lang="ru-RU" altLang="ru-RU"/>
          </a:p>
        </p:txBody>
      </p:sp>
    </p:spTree>
    <p:extLst>
      <p:ext uri="{BB962C8B-B14F-4D97-AF65-F5344CB8AC3E}">
        <p14:creationId xmlns:p14="http://schemas.microsoft.com/office/powerpoint/2010/main" val="858931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Номер слайда 3"/>
          <p:cNvSpPr>
            <a:spLocks noGrp="1"/>
          </p:cNvSpPr>
          <p:nvPr>
            <p:ph type="sldNum" idx="10"/>
          </p:nvPr>
        </p:nvSpPr>
        <p:spPr/>
        <p:txBody>
          <a:bodyPr/>
          <a:lstStyle>
            <a:lvl1pPr>
              <a:defRPr/>
            </a:lvl1pPr>
          </a:lstStyle>
          <a:p>
            <a:fld id="{64EC02C0-1009-473A-B029-9BBC15DEBB66}" type="slidenum">
              <a:rPr lang="ru-RU" altLang="ru-RU"/>
              <a:pPr/>
              <a:t>‹#›</a:t>
            </a:fld>
            <a:endParaRPr lang="ru-RU" altLang="ru-RU"/>
          </a:p>
        </p:txBody>
      </p:sp>
    </p:spTree>
    <p:extLst>
      <p:ext uri="{BB962C8B-B14F-4D97-AF65-F5344CB8AC3E}">
        <p14:creationId xmlns:p14="http://schemas.microsoft.com/office/powerpoint/2010/main" val="970563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19875" y="128588"/>
            <a:ext cx="2052638" cy="5983287"/>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128588"/>
            <a:ext cx="6010275" cy="598328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Номер слайда 3"/>
          <p:cNvSpPr>
            <a:spLocks noGrp="1"/>
          </p:cNvSpPr>
          <p:nvPr>
            <p:ph type="sldNum" idx="10"/>
          </p:nvPr>
        </p:nvSpPr>
        <p:spPr/>
        <p:txBody>
          <a:bodyPr/>
          <a:lstStyle>
            <a:lvl1pPr>
              <a:defRPr/>
            </a:lvl1pPr>
          </a:lstStyle>
          <a:p>
            <a:fld id="{23D4EDF8-A3AB-4CBE-A7D3-8A65F54A099B}" type="slidenum">
              <a:rPr lang="ru-RU" altLang="ru-RU"/>
              <a:pPr/>
              <a:t>‹#›</a:t>
            </a:fld>
            <a:endParaRPr lang="ru-RU" altLang="ru-RU"/>
          </a:p>
        </p:txBody>
      </p:sp>
    </p:spTree>
    <p:extLst>
      <p:ext uri="{BB962C8B-B14F-4D97-AF65-F5344CB8AC3E}">
        <p14:creationId xmlns:p14="http://schemas.microsoft.com/office/powerpoint/2010/main" val="3630823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Номер слайда 3"/>
          <p:cNvSpPr>
            <a:spLocks noGrp="1"/>
          </p:cNvSpPr>
          <p:nvPr>
            <p:ph type="sldNum" idx="10"/>
          </p:nvPr>
        </p:nvSpPr>
        <p:spPr/>
        <p:txBody>
          <a:bodyPr/>
          <a:lstStyle>
            <a:lvl1pPr>
              <a:defRPr/>
            </a:lvl1pPr>
          </a:lstStyle>
          <a:p>
            <a:fld id="{562D16B4-9BA4-41EA-B28A-EB084F9D448F}" type="slidenum">
              <a:rPr lang="ru-RU" altLang="ru-RU"/>
              <a:pPr/>
              <a:t>‹#›</a:t>
            </a:fld>
            <a:endParaRPr lang="ru-RU" altLang="ru-RU"/>
          </a:p>
        </p:txBody>
      </p:sp>
    </p:spTree>
    <p:extLst>
      <p:ext uri="{BB962C8B-B14F-4D97-AF65-F5344CB8AC3E}">
        <p14:creationId xmlns:p14="http://schemas.microsoft.com/office/powerpoint/2010/main" val="2202400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Номер слайда 3"/>
          <p:cNvSpPr>
            <a:spLocks noGrp="1"/>
          </p:cNvSpPr>
          <p:nvPr>
            <p:ph type="sldNum" idx="10"/>
          </p:nvPr>
        </p:nvSpPr>
        <p:spPr/>
        <p:txBody>
          <a:bodyPr/>
          <a:lstStyle>
            <a:lvl1pPr>
              <a:defRPr/>
            </a:lvl1pPr>
          </a:lstStyle>
          <a:p>
            <a:fld id="{B65F8B9F-EAA7-4387-9A81-1DEDD56276A7}" type="slidenum">
              <a:rPr lang="ru-RU" altLang="ru-RU"/>
              <a:pPr/>
              <a:t>‹#›</a:t>
            </a:fld>
            <a:endParaRPr lang="ru-RU" altLang="ru-RU"/>
          </a:p>
        </p:txBody>
      </p:sp>
    </p:spTree>
    <p:extLst>
      <p:ext uri="{BB962C8B-B14F-4D97-AF65-F5344CB8AC3E}">
        <p14:creationId xmlns:p14="http://schemas.microsoft.com/office/powerpoint/2010/main" val="3162998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0663" cy="4511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0263" y="1600200"/>
            <a:ext cx="4032250" cy="4511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омер слайда 4"/>
          <p:cNvSpPr>
            <a:spLocks noGrp="1"/>
          </p:cNvSpPr>
          <p:nvPr>
            <p:ph type="sldNum" idx="10"/>
          </p:nvPr>
        </p:nvSpPr>
        <p:spPr/>
        <p:txBody>
          <a:bodyPr/>
          <a:lstStyle>
            <a:lvl1pPr>
              <a:defRPr/>
            </a:lvl1pPr>
          </a:lstStyle>
          <a:p>
            <a:fld id="{D7BE5D59-6451-4908-86C0-18477C904822}" type="slidenum">
              <a:rPr lang="ru-RU" altLang="ru-RU"/>
              <a:pPr/>
              <a:t>‹#›</a:t>
            </a:fld>
            <a:endParaRPr lang="ru-RU" altLang="ru-RU"/>
          </a:p>
        </p:txBody>
      </p:sp>
    </p:spTree>
    <p:extLst>
      <p:ext uri="{BB962C8B-B14F-4D97-AF65-F5344CB8AC3E}">
        <p14:creationId xmlns:p14="http://schemas.microsoft.com/office/powerpoint/2010/main" val="874305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Номер слайда 6"/>
          <p:cNvSpPr>
            <a:spLocks noGrp="1"/>
          </p:cNvSpPr>
          <p:nvPr>
            <p:ph type="sldNum" idx="10"/>
          </p:nvPr>
        </p:nvSpPr>
        <p:spPr/>
        <p:txBody>
          <a:bodyPr/>
          <a:lstStyle>
            <a:lvl1pPr>
              <a:defRPr/>
            </a:lvl1pPr>
          </a:lstStyle>
          <a:p>
            <a:fld id="{D394CD99-EE1E-44B8-8F49-C035D3E3C87E}" type="slidenum">
              <a:rPr lang="ru-RU" altLang="ru-RU"/>
              <a:pPr/>
              <a:t>‹#›</a:t>
            </a:fld>
            <a:endParaRPr lang="ru-RU" altLang="ru-RU"/>
          </a:p>
        </p:txBody>
      </p:sp>
    </p:spTree>
    <p:extLst>
      <p:ext uri="{BB962C8B-B14F-4D97-AF65-F5344CB8AC3E}">
        <p14:creationId xmlns:p14="http://schemas.microsoft.com/office/powerpoint/2010/main" val="2686478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Номер слайда 2"/>
          <p:cNvSpPr>
            <a:spLocks noGrp="1"/>
          </p:cNvSpPr>
          <p:nvPr>
            <p:ph type="sldNum" idx="10"/>
          </p:nvPr>
        </p:nvSpPr>
        <p:spPr/>
        <p:txBody>
          <a:bodyPr/>
          <a:lstStyle>
            <a:lvl1pPr>
              <a:defRPr/>
            </a:lvl1pPr>
          </a:lstStyle>
          <a:p>
            <a:fld id="{72864E68-F246-481E-8416-33D6AD0BB23E}" type="slidenum">
              <a:rPr lang="ru-RU" altLang="ru-RU"/>
              <a:pPr/>
              <a:t>‹#›</a:t>
            </a:fld>
            <a:endParaRPr lang="ru-RU" altLang="ru-RU"/>
          </a:p>
        </p:txBody>
      </p:sp>
    </p:spTree>
    <p:extLst>
      <p:ext uri="{BB962C8B-B14F-4D97-AF65-F5344CB8AC3E}">
        <p14:creationId xmlns:p14="http://schemas.microsoft.com/office/powerpoint/2010/main" val="1511595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8C493098-34DD-443D-A971-3FC90609731E}" type="slidenum">
              <a:rPr lang="ru-RU" altLang="ru-RU"/>
              <a:pPr/>
              <a:t>‹#›</a:t>
            </a:fld>
            <a:endParaRPr lang="ru-RU" altLang="ru-RU"/>
          </a:p>
        </p:txBody>
      </p:sp>
    </p:spTree>
    <p:extLst>
      <p:ext uri="{BB962C8B-B14F-4D97-AF65-F5344CB8AC3E}">
        <p14:creationId xmlns:p14="http://schemas.microsoft.com/office/powerpoint/2010/main" val="52894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Номер слайда 4"/>
          <p:cNvSpPr>
            <a:spLocks noGrp="1"/>
          </p:cNvSpPr>
          <p:nvPr>
            <p:ph type="sldNum" idx="10"/>
          </p:nvPr>
        </p:nvSpPr>
        <p:spPr/>
        <p:txBody>
          <a:bodyPr/>
          <a:lstStyle>
            <a:lvl1pPr>
              <a:defRPr/>
            </a:lvl1pPr>
          </a:lstStyle>
          <a:p>
            <a:fld id="{2C770279-A289-4667-8B18-51FA9293224A}" type="slidenum">
              <a:rPr lang="ru-RU" altLang="ru-RU"/>
              <a:pPr/>
              <a:t>‹#›</a:t>
            </a:fld>
            <a:endParaRPr lang="ru-RU" altLang="ru-RU"/>
          </a:p>
        </p:txBody>
      </p:sp>
    </p:spTree>
    <p:extLst>
      <p:ext uri="{BB962C8B-B14F-4D97-AF65-F5344CB8AC3E}">
        <p14:creationId xmlns:p14="http://schemas.microsoft.com/office/powerpoint/2010/main" val="1858283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Номер слайда 4"/>
          <p:cNvSpPr>
            <a:spLocks noGrp="1"/>
          </p:cNvSpPr>
          <p:nvPr>
            <p:ph type="sldNum" idx="10"/>
          </p:nvPr>
        </p:nvSpPr>
        <p:spPr/>
        <p:txBody>
          <a:bodyPr/>
          <a:lstStyle>
            <a:lvl1pPr>
              <a:defRPr/>
            </a:lvl1pPr>
          </a:lstStyle>
          <a:p>
            <a:fld id="{66920B52-8B6A-496B-867E-DDB51C47DB0B}" type="slidenum">
              <a:rPr lang="ru-RU" altLang="ru-RU"/>
              <a:pPr/>
              <a:t>‹#›</a:t>
            </a:fld>
            <a:endParaRPr lang="ru-RU" altLang="ru-RU"/>
          </a:p>
        </p:txBody>
      </p:sp>
    </p:spTree>
    <p:extLst>
      <p:ext uri="{BB962C8B-B14F-4D97-AF65-F5344CB8AC3E}">
        <p14:creationId xmlns:p14="http://schemas.microsoft.com/office/powerpoint/2010/main" val="79626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215313" cy="142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ru-RU"/>
              <a:t>Click to edit the title text format</a:t>
            </a:r>
          </a:p>
        </p:txBody>
      </p:sp>
      <p:sp>
        <p:nvSpPr>
          <p:cNvPr id="1026" name="Rectangle 2"/>
          <p:cNvSpPr>
            <a:spLocks noGrp="1" noChangeArrowheads="1"/>
          </p:cNvSpPr>
          <p:nvPr>
            <p:ph type="body" idx="1"/>
          </p:nvPr>
        </p:nvSpPr>
        <p:spPr bwMode="auto">
          <a:xfrm>
            <a:off x="457200" y="1600200"/>
            <a:ext cx="8215313" cy="451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ru-RU"/>
              <a:t>Click to edit the outline text format</a:t>
            </a:r>
          </a:p>
          <a:p>
            <a:pPr lvl="1"/>
            <a:r>
              <a:rPr lang="en-GB" altLang="ru-RU"/>
              <a:t>Second Outline Level</a:t>
            </a:r>
          </a:p>
          <a:p>
            <a:pPr lvl="2"/>
            <a:r>
              <a:rPr lang="en-GB" altLang="ru-RU"/>
              <a:t>Third Outline Level</a:t>
            </a:r>
          </a:p>
          <a:p>
            <a:pPr lvl="3"/>
            <a:r>
              <a:rPr lang="en-GB" altLang="ru-RU"/>
              <a:t>Fourth Outline Level</a:t>
            </a:r>
          </a:p>
          <a:p>
            <a:pPr lvl="4"/>
            <a:r>
              <a:rPr lang="en-GB" altLang="ru-RU"/>
              <a:t>Fifth Outline Level</a:t>
            </a:r>
          </a:p>
          <a:p>
            <a:pPr lvl="4"/>
            <a:r>
              <a:rPr lang="en-GB" altLang="ru-RU"/>
              <a:t>Sixth Outline Level</a:t>
            </a:r>
          </a:p>
          <a:p>
            <a:pPr lvl="4"/>
            <a:r>
              <a:rPr lang="en-GB" altLang="ru-RU"/>
              <a:t>Seventh Outline Level</a:t>
            </a:r>
          </a:p>
          <a:p>
            <a:pPr lvl="4"/>
            <a:r>
              <a:rPr lang="en-GB" altLang="ru-RU"/>
              <a:t>Eighth Outline Level</a:t>
            </a:r>
          </a:p>
          <a:p>
            <a:pPr lvl="4"/>
            <a:r>
              <a:rPr lang="en-GB" altLang="ru-RU"/>
              <a:t>Ninth Outline Level</a:t>
            </a:r>
          </a:p>
        </p:txBody>
      </p:sp>
      <p:sp>
        <p:nvSpPr>
          <p:cNvPr id="1027" name="Text Box 3"/>
          <p:cNvSpPr txBox="1">
            <a:spLocks noChangeArrowheads="1"/>
          </p:cNvSpPr>
          <p:nvPr/>
        </p:nvSpPr>
        <p:spPr bwMode="auto">
          <a:xfrm>
            <a:off x="457200" y="6245225"/>
            <a:ext cx="2122488"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28" name="Text Box 4"/>
          <p:cNvSpPr txBox="1">
            <a:spLocks noChangeArrowheads="1"/>
          </p:cNvSpPr>
          <p:nvPr/>
        </p:nvSpPr>
        <p:spPr bwMode="auto">
          <a:xfrm>
            <a:off x="3124200" y="6245225"/>
            <a:ext cx="2884488"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29" name="Rectangle 5"/>
          <p:cNvSpPr>
            <a:spLocks noGrp="1" noChangeArrowheads="1"/>
          </p:cNvSpPr>
          <p:nvPr>
            <p:ph type="sldNum"/>
          </p:nvPr>
        </p:nvSpPr>
        <p:spPr bwMode="auto">
          <a:xfrm>
            <a:off x="6553200" y="6245225"/>
            <a:ext cx="2119313"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fld id="{31459E61-9EDA-4E6D-8226-59A2F3931F99}"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2pPr>
      <a:lvl3pPr marL="1143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3pPr>
      <a:lvl4pPr marL="1600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4pPr>
      <a:lvl5pPr marL="20574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97768" y="220662"/>
            <a:ext cx="8748464" cy="32030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9pPr>
          </a:lstStyle>
          <a:p>
            <a:pPr algn="ctr"/>
            <a:r>
              <a:rPr lang="ru-RU" sz="1600" b="1" dirty="0"/>
              <a:t>А. А. Баранов</a:t>
            </a:r>
            <a:r>
              <a:rPr lang="ru-RU" sz="1600" i="1" baseline="30000" dirty="0"/>
              <a:t>1</a:t>
            </a:r>
            <a:r>
              <a:rPr lang="ru-RU" sz="1600" b="1" dirty="0"/>
              <a:t>,  Л.</a:t>
            </a:r>
            <a:r>
              <a:rPr lang="en-US" sz="1600" b="1" dirty="0"/>
              <a:t> </a:t>
            </a:r>
            <a:r>
              <a:rPr lang="ru-RU" sz="1600" b="1" dirty="0"/>
              <a:t>И. Лобковский</a:t>
            </a:r>
            <a:r>
              <a:rPr lang="ru-RU" sz="1600" i="1" baseline="30000" dirty="0"/>
              <a:t>2</a:t>
            </a:r>
            <a:r>
              <a:rPr lang="ru-RU" sz="1600" b="1" dirty="0"/>
              <a:t>,  А.</a:t>
            </a:r>
            <a:r>
              <a:rPr lang="en-US" sz="1600" b="1" dirty="0"/>
              <a:t> </a:t>
            </a:r>
            <a:r>
              <a:rPr lang="ru-RU" sz="1600" b="1" dirty="0"/>
              <a:t>М. Бобров</a:t>
            </a:r>
            <a:r>
              <a:rPr lang="ru-RU" sz="1600" i="1" baseline="30000" dirty="0"/>
              <a:t>1 </a:t>
            </a:r>
            <a:r>
              <a:rPr lang="ru-RU" sz="1600" i="1" dirty="0"/>
              <a:t>, </a:t>
            </a:r>
            <a:r>
              <a:rPr lang="ru-RU" sz="1600" b="1" dirty="0"/>
              <a:t>А.</a:t>
            </a:r>
            <a:r>
              <a:rPr lang="en-US" sz="1600" b="1" dirty="0"/>
              <a:t> </a:t>
            </a:r>
            <a:r>
              <a:rPr lang="ru-RU" sz="1600" b="1" dirty="0"/>
              <a:t>Н. Марков</a:t>
            </a:r>
            <a:r>
              <a:rPr lang="ru-RU" sz="1600" i="1" baseline="30000" dirty="0"/>
              <a:t>3</a:t>
            </a:r>
            <a:endParaRPr lang="ru-RU" sz="1600" dirty="0"/>
          </a:p>
          <a:p>
            <a:pPr algn="ctr"/>
            <a:endParaRPr lang="ru-RU" sz="1600" dirty="0"/>
          </a:p>
          <a:p>
            <a:pPr algn="ctr"/>
            <a:endParaRPr lang="ru-RU" sz="1200" i="1" dirty="0">
              <a:solidFill>
                <a:schemeClr val="bg1"/>
              </a:solidFill>
            </a:endParaRPr>
          </a:p>
          <a:p>
            <a:pPr marL="228600" indent="-228600" algn="ctr">
              <a:buFont typeface="Times New Roman" pitchFamily="16" charset="0"/>
              <a:buAutoNum type="arabicParenBoth"/>
            </a:pPr>
            <a:r>
              <a:rPr lang="ru-RU" sz="1200" b="1" dirty="0">
                <a:solidFill>
                  <a:schemeClr val="bg1"/>
                </a:solidFill>
              </a:rPr>
              <a:t>Институт физики Земли им. О.Ю. Шмидта РАН, г. Москва, </a:t>
            </a:r>
          </a:p>
          <a:p>
            <a:pPr marL="228600" indent="-228600" algn="ctr">
              <a:buAutoNum type="arabicParenBoth"/>
            </a:pPr>
            <a:r>
              <a:rPr lang="ru-RU" sz="1200" b="1" dirty="0">
                <a:solidFill>
                  <a:schemeClr val="bg1"/>
                </a:solidFill>
              </a:rPr>
              <a:t>Институт океанологии им.</a:t>
            </a:r>
            <a:r>
              <a:rPr lang="en-US" sz="1200" b="1" dirty="0">
                <a:solidFill>
                  <a:schemeClr val="bg1"/>
                </a:solidFill>
              </a:rPr>
              <a:t> </a:t>
            </a:r>
            <a:r>
              <a:rPr lang="ru-RU" sz="1200" b="1" dirty="0">
                <a:solidFill>
                  <a:schemeClr val="bg1"/>
                </a:solidFill>
              </a:rPr>
              <a:t>П.</a:t>
            </a:r>
            <a:r>
              <a:rPr lang="en-US" sz="1200" b="1" dirty="0">
                <a:solidFill>
                  <a:schemeClr val="bg1"/>
                </a:solidFill>
              </a:rPr>
              <a:t> </a:t>
            </a:r>
            <a:r>
              <a:rPr lang="ru-RU" sz="1200" b="1" dirty="0">
                <a:solidFill>
                  <a:schemeClr val="bg1"/>
                </a:solidFill>
              </a:rPr>
              <a:t>П.</a:t>
            </a:r>
            <a:r>
              <a:rPr lang="en-US" sz="1200" b="1" dirty="0">
                <a:solidFill>
                  <a:schemeClr val="bg1"/>
                </a:solidFill>
              </a:rPr>
              <a:t> </a:t>
            </a:r>
            <a:r>
              <a:rPr lang="ru-RU" sz="1200" b="1" dirty="0" err="1">
                <a:solidFill>
                  <a:schemeClr val="bg1"/>
                </a:solidFill>
              </a:rPr>
              <a:t>Ширшова</a:t>
            </a:r>
            <a:r>
              <a:rPr lang="ru-RU" sz="1200" b="1" dirty="0">
                <a:solidFill>
                  <a:schemeClr val="bg1"/>
                </a:solidFill>
              </a:rPr>
              <a:t> РАН, г. Москва </a:t>
            </a:r>
          </a:p>
          <a:p>
            <a:pPr marL="228600" indent="-228600" algn="ctr">
              <a:buAutoNum type="arabicParenBoth"/>
            </a:pPr>
            <a:r>
              <a:rPr lang="ru-RU" sz="1200" b="1" dirty="0">
                <a:solidFill>
                  <a:schemeClr val="bg1"/>
                </a:solidFill>
              </a:rPr>
              <a:t>Китайский университет наук о Земле, Пекин, Китай</a:t>
            </a:r>
            <a:endParaRPr lang="en-US" sz="1200" b="1" dirty="0">
              <a:solidFill>
                <a:schemeClr val="bg1"/>
              </a:solidFill>
            </a:endParaRPr>
          </a:p>
          <a:p>
            <a:pPr algn="ctr"/>
            <a:endParaRPr lang="ru-RU" sz="1200" dirty="0"/>
          </a:p>
          <a:p>
            <a:pPr algn="ctr"/>
            <a:r>
              <a:rPr lang="ru-RU" sz="1600" b="1" cap="all" dirty="0" err="1"/>
              <a:t>позднекайнозойское</a:t>
            </a:r>
            <a:r>
              <a:rPr lang="ru-RU" sz="1600" b="1" cap="all" dirty="0"/>
              <a:t> поднятие гор </a:t>
            </a:r>
            <a:r>
              <a:rPr lang="ru-RU" sz="1600" b="1" cap="all" dirty="0" err="1"/>
              <a:t>гамбурцева</a:t>
            </a:r>
            <a:r>
              <a:rPr lang="ru-RU" sz="1600" b="1" cap="all" dirty="0"/>
              <a:t> </a:t>
            </a:r>
          </a:p>
          <a:p>
            <a:pPr algn="ctr"/>
            <a:r>
              <a:rPr lang="ru-RU" sz="1600" b="1" cap="all" dirty="0"/>
              <a:t>в результате отрыва литосферного корня</a:t>
            </a:r>
            <a:endParaRPr lang="ru-RU" sz="1600" dirty="0"/>
          </a:p>
          <a:p>
            <a:pPr algn="ctr"/>
            <a:endParaRPr lang="ru-RU" sz="1600" dirty="0"/>
          </a:p>
          <a:p>
            <a:pPr algn="ctr"/>
            <a:r>
              <a:rPr lang="ru-RU" sz="2000" b="1" dirty="0"/>
              <a:t> </a:t>
            </a:r>
            <a:endParaRPr lang="ru-RU" sz="2000" dirty="0"/>
          </a:p>
          <a:p>
            <a:pPr algn="ctr"/>
            <a:endParaRPr lang="ru-RU" altLang="ru-RU" b="1" dirty="0">
              <a:solidFill>
                <a:schemeClr val="tx1"/>
              </a:solidFill>
              <a:latin typeface="Arial" panose="020B0604020202020204" pitchFamily="34" charset="0"/>
              <a:cs typeface="Arial" panose="020B0604020202020204" pitchFamily="34" charset="0"/>
            </a:endParaRPr>
          </a:p>
          <a:p>
            <a:pPr algn="ctr"/>
            <a:r>
              <a:rPr lang="ru-RU" altLang="ru-RU" b="1" dirty="0">
                <a:solidFill>
                  <a:schemeClr val="tx1"/>
                </a:solidFill>
                <a:latin typeface="Arial" panose="020B0604020202020204" pitchFamily="34" charset="0"/>
                <a:cs typeface="Arial" panose="020B0604020202020204" pitchFamily="34" charset="0"/>
              </a:rPr>
              <a:t>  </a:t>
            </a:r>
          </a:p>
        </p:txBody>
      </p:sp>
      <p:sp>
        <p:nvSpPr>
          <p:cNvPr id="3075" name="Text Box 3"/>
          <p:cNvSpPr txBox="1">
            <a:spLocks noChangeArrowheads="1"/>
          </p:cNvSpPr>
          <p:nvPr/>
        </p:nvSpPr>
        <p:spPr bwMode="auto">
          <a:xfrm>
            <a:off x="485799" y="5181599"/>
            <a:ext cx="7830617" cy="11519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400" dirty="0"/>
          </a:p>
          <a:p>
            <a:endParaRPr lang="ru-RU" sz="1400" dirty="0"/>
          </a:p>
          <a:p>
            <a:pPr algn="ctr"/>
            <a:r>
              <a:rPr lang="ru-RU" dirty="0"/>
              <a:t> 8</a:t>
            </a:r>
            <a:r>
              <a:rPr lang="ru-RU" baseline="30000" dirty="0"/>
              <a:t>я</a:t>
            </a:r>
            <a:r>
              <a:rPr lang="ru-RU" dirty="0"/>
              <a:t> Международная конференция</a:t>
            </a:r>
          </a:p>
          <a:p>
            <a:pPr algn="ctr"/>
            <a:r>
              <a:rPr lang="ru-RU" dirty="0"/>
              <a:t>Триггерные эффекты в </a:t>
            </a:r>
            <a:r>
              <a:rPr lang="ru-RU" dirty="0" err="1"/>
              <a:t>геосистемах</a:t>
            </a:r>
            <a:r>
              <a:rPr lang="ru-RU" dirty="0"/>
              <a:t/>
            </a:r>
            <a:br>
              <a:rPr lang="ru-RU" dirty="0"/>
            </a:br>
            <a:r>
              <a:rPr lang="ru-RU" dirty="0"/>
              <a:t>К 100-летию со дня рождения профессора </a:t>
            </a:r>
            <a:r>
              <a:rPr lang="ru-RU" dirty="0" err="1"/>
              <a:t>В.Н.Родионова</a:t>
            </a:r>
            <a:endParaRPr lang="ru-RU" dirty="0"/>
          </a:p>
          <a:p>
            <a:pPr algn="ctr"/>
            <a:r>
              <a:rPr lang="ru-RU" dirty="0"/>
              <a:t>18-22 мая 2026</a:t>
            </a:r>
            <a:r>
              <a:rPr lang="en-US" dirty="0"/>
              <a:t>,</a:t>
            </a:r>
            <a:r>
              <a:rPr lang="ru-RU" dirty="0"/>
              <a:t> Коломна, Россия</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A4D5EA53-64DD-4D7A-8407-47892DDF1220}"/>
              </a:ext>
            </a:extLst>
          </p:cNvPr>
          <p:cNvSpPr>
            <a:spLocks noChangeArrowheads="1"/>
          </p:cNvSpPr>
          <p:nvPr/>
        </p:nvSpPr>
        <p:spPr bwMode="auto">
          <a:xfrm>
            <a:off x="-107950" y="44450"/>
            <a:ext cx="9288463"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a:r>
              <a:rPr lang="ru-RU" altLang="ru-RU" sz="1200" b="1" dirty="0"/>
              <a:t>7</a:t>
            </a:r>
            <a:r>
              <a:rPr lang="ru-RU" altLang="ru-RU" sz="1200" b="1" dirty="0" smtClean="0"/>
              <a:t>0 градусов В.Д.</a:t>
            </a:r>
            <a:endParaRPr lang="ru-RU" altLang="ru-RU" sz="1200" b="1"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764704"/>
            <a:ext cx="8766426"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979712" y="4518811"/>
            <a:ext cx="389850" cy="461665"/>
          </a:xfrm>
          <a:prstGeom prst="rect">
            <a:avLst/>
          </a:prstGeom>
          <a:noFill/>
        </p:spPr>
        <p:txBody>
          <a:bodyPr wrap="none" rtlCol="0">
            <a:spAutoFit/>
          </a:bodyPr>
          <a:lstStyle/>
          <a:p>
            <a:r>
              <a:rPr lang="en-US" sz="2400" dirty="0">
                <a:solidFill>
                  <a:schemeClr val="tx1"/>
                </a:solidFill>
              </a:rPr>
              <a:t>X</a:t>
            </a:r>
            <a:endParaRPr lang="ru-RU" sz="2400" dirty="0">
              <a:solidFill>
                <a:schemeClr val="tx1"/>
              </a:solidFill>
            </a:endParaRPr>
          </a:p>
        </p:txBody>
      </p:sp>
    </p:spTree>
    <p:extLst>
      <p:ext uri="{BB962C8B-B14F-4D97-AF65-F5344CB8AC3E}">
        <p14:creationId xmlns:p14="http://schemas.microsoft.com/office/powerpoint/2010/main" val="18832731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a:extLst>
              <a:ext uri="{FF2B5EF4-FFF2-40B4-BE49-F238E27FC236}">
                <a16:creationId xmlns="" xmlns:a16="http://schemas.microsoft.com/office/drawing/2014/main" id="{07BC9C0E-6390-434A-BC0B-14911BA86020}"/>
              </a:ext>
            </a:extLst>
          </p:cNvPr>
          <p:cNvSpPr>
            <a:spLocks noChangeArrowheads="1"/>
          </p:cNvSpPr>
          <p:nvPr/>
        </p:nvSpPr>
        <p:spPr bwMode="auto">
          <a:xfrm>
            <a:off x="-71438" y="53975"/>
            <a:ext cx="9323388"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a:r>
              <a:rPr lang="ru-RU" altLang="ru-RU" sz="1200" b="1" dirty="0"/>
              <a:t>Распределение  аномалий температуры и скоростей в мантии в сечении Земли по </a:t>
            </a:r>
            <a:r>
              <a:rPr lang="en-US" altLang="ru-RU" sz="1200" b="1" dirty="0"/>
              <a:t>7</a:t>
            </a:r>
            <a:r>
              <a:rPr lang="ru-RU" altLang="ru-RU" sz="1200" b="1" dirty="0"/>
              <a:t>0 и 2</a:t>
            </a:r>
            <a:r>
              <a:rPr lang="en-US" altLang="ru-RU" sz="1200" b="1" dirty="0"/>
              <a:t>5</a:t>
            </a:r>
            <a:r>
              <a:rPr lang="ru-RU" altLang="ru-RU" sz="1200" b="1" dirty="0"/>
              <a:t>0 градусу восточной долготы</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215" y="476672"/>
            <a:ext cx="6621153" cy="6365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0003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E0E9C17D-B3CD-4BF2-9FD5-BCCC6A46CAF2}"/>
              </a:ext>
            </a:extLst>
          </p:cNvPr>
          <p:cNvSpPr txBox="1">
            <a:spLocks noChangeArrowheads="1"/>
          </p:cNvSpPr>
          <p:nvPr/>
        </p:nvSpPr>
        <p:spPr>
          <a:xfrm>
            <a:off x="411163" y="0"/>
            <a:ext cx="8732837" cy="6119813"/>
          </a:xfrm>
          <a:prstGeom prst="rect">
            <a:avLst/>
          </a:prstGeom>
        </p:spPr>
        <p:txBody>
          <a:bodyPr/>
          <a:lstStyle>
            <a:lvl1pPr marL="342900" indent="-342900" algn="l" defTabSz="457200"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cs typeface="+mn-cs"/>
              </a:defRPr>
            </a:lvl5pPr>
            <a:lvl6pPr marL="25146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cs typeface="+mn-cs"/>
              </a:defRPr>
            </a:lvl6pPr>
            <a:lvl7pPr marL="29718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cs typeface="+mn-cs"/>
              </a:defRPr>
            </a:lvl7pPr>
            <a:lvl8pPr marL="34290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cs typeface="+mn-cs"/>
              </a:defRPr>
            </a:lvl8pPr>
            <a:lvl9pPr marL="38862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cs typeface="+mn-cs"/>
              </a:defRPr>
            </a:lvl9pPr>
          </a:lstStyle>
          <a:p>
            <a:pPr indent="-317500" eaLnBrk="1" hangingPunct="1">
              <a:lnSpc>
                <a:spcPct val="80000"/>
              </a:lnSpc>
              <a:tabLst>
                <a:tab pos="342900" algn="l"/>
                <a:tab pos="889000" algn="l"/>
                <a:tab pos="1803400" algn="l"/>
                <a:tab pos="2717800" algn="l"/>
                <a:tab pos="3632200" algn="l"/>
                <a:tab pos="4546600" algn="l"/>
                <a:tab pos="5461000" algn="l"/>
                <a:tab pos="6375400" algn="l"/>
                <a:tab pos="7289800" algn="l"/>
                <a:tab pos="8204200" algn="l"/>
                <a:tab pos="9118600" algn="l"/>
                <a:tab pos="10033000" algn="l"/>
                <a:tab pos="10309225" algn="l"/>
                <a:tab pos="10761663" algn="l"/>
                <a:tab pos="10761663" algn="l"/>
                <a:tab pos="10763250" algn="l"/>
                <a:tab pos="10764838" algn="l"/>
              </a:tabLst>
              <a:defRPr/>
            </a:pPr>
            <a:r>
              <a:rPr lang="en-US" altLang="ru-RU" sz="1100" b="1" kern="0" dirty="0"/>
              <a:t>				</a:t>
            </a:r>
            <a:r>
              <a:rPr lang="ru-RU" altLang="ru-RU" sz="1100" b="1" kern="0" dirty="0"/>
              <a:t>              </a:t>
            </a:r>
            <a:r>
              <a:rPr lang="ru-RU" altLang="ru-RU" sz="1800" b="1" kern="0" dirty="0"/>
              <a:t>Выводы</a:t>
            </a:r>
          </a:p>
          <a:p>
            <a:pPr marL="368300" eaLnBrk="1" hangingPunct="1">
              <a:lnSpc>
                <a:spcPct val="80000"/>
              </a:lnSpc>
              <a:buFont typeface="Times New Roman" pitchFamily="18" charset="0"/>
              <a:buAutoNum type="arabicPeriod"/>
              <a:tabLst>
                <a:tab pos="342900" algn="l"/>
                <a:tab pos="889000" algn="l"/>
                <a:tab pos="1803400" algn="l"/>
                <a:tab pos="2717800" algn="l"/>
                <a:tab pos="3632200" algn="l"/>
                <a:tab pos="4546600" algn="l"/>
                <a:tab pos="5461000" algn="l"/>
                <a:tab pos="6375400" algn="l"/>
                <a:tab pos="7289800" algn="l"/>
                <a:tab pos="8204200" algn="l"/>
                <a:tab pos="9118600" algn="l"/>
                <a:tab pos="10033000" algn="l"/>
                <a:tab pos="10309225" algn="l"/>
                <a:tab pos="10761663" algn="l"/>
                <a:tab pos="10761663" algn="l"/>
                <a:tab pos="10763250" algn="l"/>
                <a:tab pos="10764838" algn="l"/>
              </a:tabLst>
              <a:defRPr/>
            </a:pPr>
            <a:endParaRPr lang="ru-RU" sz="1600" dirty="0"/>
          </a:p>
          <a:p>
            <a:pPr marL="368300" eaLnBrk="1" hangingPunct="1">
              <a:lnSpc>
                <a:spcPct val="80000"/>
              </a:lnSpc>
              <a:buFont typeface="Times New Roman" pitchFamily="18" charset="0"/>
              <a:buAutoNum type="arabicPeriod"/>
              <a:tabLst>
                <a:tab pos="342900" algn="l"/>
                <a:tab pos="889000" algn="l"/>
                <a:tab pos="1803400" algn="l"/>
                <a:tab pos="2717800" algn="l"/>
                <a:tab pos="3632200" algn="l"/>
                <a:tab pos="4546600" algn="l"/>
                <a:tab pos="5461000" algn="l"/>
                <a:tab pos="6375400" algn="l"/>
                <a:tab pos="7289800" algn="l"/>
                <a:tab pos="8204200" algn="l"/>
                <a:tab pos="9118600" algn="l"/>
                <a:tab pos="10033000" algn="l"/>
                <a:tab pos="10309225" algn="l"/>
                <a:tab pos="10761663" algn="l"/>
                <a:tab pos="10761663" algn="l"/>
                <a:tab pos="10763250" algn="l"/>
                <a:tab pos="10764838" algn="l"/>
              </a:tabLst>
              <a:defRPr/>
            </a:pPr>
            <a:endParaRPr lang="ru-RU" sz="1600" dirty="0" smtClean="0"/>
          </a:p>
          <a:p>
            <a:pPr marL="368300" eaLnBrk="1" hangingPunct="1">
              <a:lnSpc>
                <a:spcPct val="80000"/>
              </a:lnSpc>
              <a:buFont typeface="Times New Roman" pitchFamily="18" charset="0"/>
              <a:buAutoNum type="arabicPeriod"/>
              <a:tabLst>
                <a:tab pos="342900" algn="l"/>
                <a:tab pos="889000" algn="l"/>
                <a:tab pos="1803400" algn="l"/>
                <a:tab pos="2717800" algn="l"/>
                <a:tab pos="3632200" algn="l"/>
                <a:tab pos="4546600" algn="l"/>
                <a:tab pos="5461000" algn="l"/>
                <a:tab pos="6375400" algn="l"/>
                <a:tab pos="7289800" algn="l"/>
                <a:tab pos="8204200" algn="l"/>
                <a:tab pos="9118600" algn="l"/>
                <a:tab pos="10033000" algn="l"/>
                <a:tab pos="10309225" algn="l"/>
                <a:tab pos="10761663" algn="l"/>
                <a:tab pos="10761663" algn="l"/>
                <a:tab pos="10763250" algn="l"/>
                <a:tab pos="10764838" algn="l"/>
              </a:tabLst>
              <a:defRPr/>
            </a:pPr>
            <a:endParaRPr lang="ru-RU" sz="1600" dirty="0"/>
          </a:p>
          <a:p>
            <a:pPr marL="368300" eaLnBrk="1" hangingPunct="1">
              <a:lnSpc>
                <a:spcPct val="80000"/>
              </a:lnSpc>
              <a:buFont typeface="Times New Roman" pitchFamily="18" charset="0"/>
              <a:buAutoNum type="arabicPeriod"/>
              <a:tabLst>
                <a:tab pos="342900" algn="l"/>
                <a:tab pos="889000" algn="l"/>
                <a:tab pos="1803400" algn="l"/>
                <a:tab pos="2717800" algn="l"/>
                <a:tab pos="3632200" algn="l"/>
                <a:tab pos="4546600" algn="l"/>
                <a:tab pos="5461000" algn="l"/>
                <a:tab pos="6375400" algn="l"/>
                <a:tab pos="7289800" algn="l"/>
                <a:tab pos="8204200" algn="l"/>
                <a:tab pos="9118600" algn="l"/>
                <a:tab pos="10033000" algn="l"/>
                <a:tab pos="10309225" algn="l"/>
                <a:tab pos="10761663" algn="l"/>
                <a:tab pos="10761663" algn="l"/>
                <a:tab pos="10763250" algn="l"/>
                <a:tab pos="10764838" algn="l"/>
              </a:tabLst>
              <a:defRPr/>
            </a:pPr>
            <a:endParaRPr lang="ru-RU" sz="1600" dirty="0"/>
          </a:p>
          <a:p>
            <a:pPr marL="25400" indent="0" eaLnBrk="1" hangingPunct="1">
              <a:lnSpc>
                <a:spcPct val="80000"/>
              </a:lnSpc>
              <a:tabLst>
                <a:tab pos="342900" algn="l"/>
                <a:tab pos="889000" algn="l"/>
                <a:tab pos="1803400" algn="l"/>
                <a:tab pos="2717800" algn="l"/>
                <a:tab pos="3632200" algn="l"/>
                <a:tab pos="4546600" algn="l"/>
                <a:tab pos="5461000" algn="l"/>
                <a:tab pos="6375400" algn="l"/>
                <a:tab pos="7289800" algn="l"/>
                <a:tab pos="8204200" algn="l"/>
                <a:tab pos="9118600" algn="l"/>
                <a:tab pos="10033000" algn="l"/>
                <a:tab pos="10309225" algn="l"/>
                <a:tab pos="10761663" algn="l"/>
                <a:tab pos="10761663" algn="l"/>
                <a:tab pos="10763250" algn="l"/>
                <a:tab pos="10764838" algn="l"/>
              </a:tabLst>
              <a:defRPr/>
            </a:pPr>
            <a:endParaRPr lang="en-US" sz="1600" dirty="0"/>
          </a:p>
          <a:p>
            <a:pPr marL="368300" eaLnBrk="1" hangingPunct="1">
              <a:lnSpc>
                <a:spcPct val="80000"/>
              </a:lnSpc>
              <a:buFont typeface="Times New Roman" pitchFamily="18" charset="0"/>
              <a:buAutoNum type="arabicPeriod"/>
              <a:tabLst>
                <a:tab pos="342900" algn="l"/>
                <a:tab pos="889000" algn="l"/>
                <a:tab pos="1803400" algn="l"/>
                <a:tab pos="2717800" algn="l"/>
                <a:tab pos="3632200" algn="l"/>
                <a:tab pos="4546600" algn="l"/>
                <a:tab pos="5461000" algn="l"/>
                <a:tab pos="6375400" algn="l"/>
                <a:tab pos="7289800" algn="l"/>
                <a:tab pos="8204200" algn="l"/>
                <a:tab pos="9118600" algn="l"/>
                <a:tab pos="10033000" algn="l"/>
                <a:tab pos="10309225" algn="l"/>
                <a:tab pos="10761663" algn="l"/>
                <a:tab pos="10761663" algn="l"/>
                <a:tab pos="10763250" algn="l"/>
                <a:tab pos="10764838" algn="l"/>
              </a:tabLst>
              <a:defRPr/>
            </a:pPr>
            <a:r>
              <a:rPr lang="ru-RU" sz="1800" dirty="0"/>
              <a:t>Мы применили глобальную геодинамическую модель Земли для региональной геодинамической обстановки.</a:t>
            </a:r>
            <a:endParaRPr lang="en-US" sz="1800" dirty="0"/>
          </a:p>
          <a:p>
            <a:pPr marL="368300" eaLnBrk="1" hangingPunct="1">
              <a:lnSpc>
                <a:spcPct val="80000"/>
              </a:lnSpc>
              <a:buFont typeface="Times New Roman" pitchFamily="18" charset="0"/>
              <a:buAutoNum type="arabicPeriod"/>
              <a:tabLst>
                <a:tab pos="342900" algn="l"/>
                <a:tab pos="889000" algn="l"/>
                <a:tab pos="1803400" algn="l"/>
                <a:tab pos="2717800" algn="l"/>
                <a:tab pos="3632200" algn="l"/>
                <a:tab pos="4546600" algn="l"/>
                <a:tab pos="5461000" algn="l"/>
                <a:tab pos="6375400" algn="l"/>
                <a:tab pos="7289800" algn="l"/>
                <a:tab pos="8204200" algn="l"/>
                <a:tab pos="9118600" algn="l"/>
                <a:tab pos="10033000" algn="l"/>
                <a:tab pos="10309225" algn="l"/>
                <a:tab pos="10761663" algn="l"/>
                <a:tab pos="10761663" algn="l"/>
                <a:tab pos="10763250" algn="l"/>
                <a:tab pos="10764838" algn="l"/>
              </a:tabLst>
              <a:defRPr/>
            </a:pPr>
            <a:r>
              <a:rPr lang="ru-RU" sz="1800" dirty="0"/>
              <a:t>Показано</a:t>
            </a:r>
            <a:r>
              <a:rPr lang="en-US" sz="1800" dirty="0"/>
              <a:t>,</a:t>
            </a:r>
            <a:r>
              <a:rPr lang="ru-RU" sz="1800" dirty="0"/>
              <a:t> что </a:t>
            </a:r>
            <a:r>
              <a:rPr lang="ru-RU" sz="1800" dirty="0" err="1"/>
              <a:t>рифтогенез</a:t>
            </a:r>
            <a:r>
              <a:rPr lang="ru-RU" sz="1800" dirty="0"/>
              <a:t> в прошлом не мог обеспечить современный подледный рельеф гор </a:t>
            </a:r>
            <a:r>
              <a:rPr lang="ru-RU" sz="1800" dirty="0" err="1"/>
              <a:t>Гамбурцева</a:t>
            </a:r>
            <a:r>
              <a:rPr lang="ru-RU" sz="1800" dirty="0"/>
              <a:t>.</a:t>
            </a:r>
            <a:endParaRPr lang="en-US" sz="1800" dirty="0"/>
          </a:p>
          <a:p>
            <a:pPr marL="368300" eaLnBrk="1" hangingPunct="1">
              <a:lnSpc>
                <a:spcPct val="80000"/>
              </a:lnSpc>
              <a:buFont typeface="Times New Roman" pitchFamily="18" charset="0"/>
              <a:buAutoNum type="arabicPeriod"/>
              <a:tabLst>
                <a:tab pos="342900" algn="l"/>
                <a:tab pos="889000" algn="l"/>
                <a:tab pos="1803400" algn="l"/>
                <a:tab pos="2717800" algn="l"/>
                <a:tab pos="3632200" algn="l"/>
                <a:tab pos="4546600" algn="l"/>
                <a:tab pos="5461000" algn="l"/>
                <a:tab pos="6375400" algn="l"/>
                <a:tab pos="7289800" algn="l"/>
                <a:tab pos="8204200" algn="l"/>
                <a:tab pos="9118600" algn="l"/>
                <a:tab pos="10033000" algn="l"/>
                <a:tab pos="10309225" algn="l"/>
                <a:tab pos="10761663" algn="l"/>
                <a:tab pos="10761663" algn="l"/>
                <a:tab pos="10763250" algn="l"/>
                <a:tab pos="10764838" algn="l"/>
              </a:tabLst>
              <a:defRPr/>
            </a:pPr>
            <a:r>
              <a:rPr lang="ru-RU" sz="1800" dirty="0"/>
              <a:t>Авторами предложен новый механизм поднятия гор Гамбурцева из-за отрыва и погружения тяжелого корня под этой областью</a:t>
            </a:r>
            <a:r>
              <a:rPr lang="en-US" sz="1800" dirty="0"/>
              <a:t>.</a:t>
            </a:r>
          </a:p>
          <a:p>
            <a:pPr marL="368300" eaLnBrk="1" hangingPunct="1">
              <a:lnSpc>
                <a:spcPct val="80000"/>
              </a:lnSpc>
              <a:buFont typeface="Times New Roman" pitchFamily="18" charset="0"/>
              <a:buAutoNum type="arabicPeriod"/>
              <a:tabLst>
                <a:tab pos="342900" algn="l"/>
                <a:tab pos="889000" algn="l"/>
                <a:tab pos="1803400" algn="l"/>
                <a:tab pos="2717800" algn="l"/>
                <a:tab pos="3632200" algn="l"/>
                <a:tab pos="4546600" algn="l"/>
                <a:tab pos="5461000" algn="l"/>
                <a:tab pos="6375400" algn="l"/>
                <a:tab pos="7289800" algn="l"/>
                <a:tab pos="8204200" algn="l"/>
                <a:tab pos="9118600" algn="l"/>
                <a:tab pos="10033000" algn="l"/>
                <a:tab pos="10309225" algn="l"/>
                <a:tab pos="10761663" algn="l"/>
                <a:tab pos="10761663" algn="l"/>
                <a:tab pos="10763250" algn="l"/>
                <a:tab pos="10764838" algn="l"/>
              </a:tabLst>
              <a:defRPr/>
            </a:pPr>
            <a:r>
              <a:rPr lang="ru-RU" sz="1800" dirty="0"/>
              <a:t>При средней скорости погружения вещества в 5 см/год холодное вещество окажется на глубине  800-1000 км примерно за 10-20 млн. лет. Таким образом, современное поднятие гор </a:t>
            </a:r>
            <a:r>
              <a:rPr lang="ru-RU" sz="1800" dirty="0" err="1"/>
              <a:t>Гамбурцева</a:t>
            </a:r>
            <a:r>
              <a:rPr lang="ru-RU" sz="1800" dirty="0"/>
              <a:t> произошло 10-20 млн. лет назад, а триггером поднятия послужил отрыв литосферного корня под горами. При этом малоподвижный в этом районе ледовый щит предохранил их от дальнейшей эрозии.</a:t>
            </a:r>
          </a:p>
          <a:p>
            <a:pPr marL="363538" indent="-338138" eaLnBrk="1" hangingPunct="1">
              <a:lnSpc>
                <a:spcPct val="80000"/>
              </a:lnSpc>
              <a:tabLst>
                <a:tab pos="342900" algn="l"/>
                <a:tab pos="889000" algn="l"/>
                <a:tab pos="1803400" algn="l"/>
                <a:tab pos="2717800" algn="l"/>
                <a:tab pos="3632200" algn="l"/>
                <a:tab pos="4546600" algn="l"/>
                <a:tab pos="5461000" algn="l"/>
                <a:tab pos="6375400" algn="l"/>
                <a:tab pos="7289800" algn="l"/>
                <a:tab pos="8204200" algn="l"/>
                <a:tab pos="9118600" algn="l"/>
                <a:tab pos="10033000" algn="l"/>
                <a:tab pos="10309225" algn="l"/>
                <a:tab pos="10761663" algn="l"/>
                <a:tab pos="10761663" algn="l"/>
                <a:tab pos="10763250" algn="l"/>
                <a:tab pos="10764838" algn="l"/>
              </a:tabLst>
              <a:defRPr/>
            </a:pPr>
            <a:r>
              <a:rPr lang="ru-RU" sz="1800" dirty="0"/>
              <a:t>5</a:t>
            </a:r>
            <a:r>
              <a:rPr lang="en-US" sz="1800" dirty="0"/>
              <a:t>.  </a:t>
            </a:r>
            <a:r>
              <a:rPr lang="ru-RU" sz="1800" dirty="0" smtClean="0"/>
              <a:t>Предложенный </a:t>
            </a:r>
            <a:r>
              <a:rPr lang="ru-RU" sz="1800" dirty="0"/>
              <a:t>механизм быстрого поднятия </a:t>
            </a:r>
            <a:r>
              <a:rPr lang="ru-RU" sz="1800" dirty="0" err="1"/>
              <a:t>орогенов</a:t>
            </a:r>
            <a:r>
              <a:rPr lang="ru-RU" sz="1800" dirty="0"/>
              <a:t> за счет отрыва литосферного корня может быть актуален для других горных систем.</a:t>
            </a:r>
          </a:p>
          <a:p>
            <a:pPr marL="25400" indent="0" eaLnBrk="1" hangingPunct="1">
              <a:lnSpc>
                <a:spcPct val="80000"/>
              </a:lnSpc>
              <a:tabLst>
                <a:tab pos="342900" algn="l"/>
                <a:tab pos="889000" algn="l"/>
                <a:tab pos="1803400" algn="l"/>
                <a:tab pos="2717800" algn="l"/>
                <a:tab pos="3632200" algn="l"/>
                <a:tab pos="4546600" algn="l"/>
                <a:tab pos="5461000" algn="l"/>
                <a:tab pos="6375400" algn="l"/>
                <a:tab pos="7289800" algn="l"/>
                <a:tab pos="8204200" algn="l"/>
                <a:tab pos="9118600" algn="l"/>
                <a:tab pos="10033000" algn="l"/>
                <a:tab pos="10309225" algn="l"/>
                <a:tab pos="10761663" algn="l"/>
                <a:tab pos="10761663" algn="l"/>
                <a:tab pos="10763250" algn="l"/>
                <a:tab pos="10764838" algn="l"/>
              </a:tabLst>
              <a:defRPr/>
            </a:pPr>
            <a:r>
              <a:rPr lang="ru-RU" altLang="ru-RU" sz="1800" kern="0" dirty="0">
                <a:solidFill>
                  <a:schemeClr val="tx1"/>
                </a:solidFill>
              </a:rPr>
              <a:t/>
            </a:r>
            <a:br>
              <a:rPr lang="ru-RU" altLang="ru-RU" sz="1800" kern="0" dirty="0">
                <a:solidFill>
                  <a:schemeClr val="tx1"/>
                </a:solidFill>
              </a:rPr>
            </a:br>
            <a:endParaRPr lang="ru-RU" sz="1800" dirty="0"/>
          </a:p>
        </p:txBody>
      </p:sp>
    </p:spTree>
    <p:extLst>
      <p:ext uri="{BB962C8B-B14F-4D97-AF65-F5344CB8AC3E}">
        <p14:creationId xmlns:p14="http://schemas.microsoft.com/office/powerpoint/2010/main" val="10715502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 xmlns:a16="http://schemas.microsoft.com/office/drawing/2014/main" id="{B26E0365-B58C-8117-0E2F-31D9A85122AC}"/>
              </a:ext>
            </a:extLst>
          </p:cNvPr>
          <p:cNvSpPr>
            <a:spLocks noChangeArrowheads="1"/>
          </p:cNvSpPr>
          <p:nvPr/>
        </p:nvSpPr>
        <p:spPr bwMode="auto">
          <a:xfrm>
            <a:off x="2411413" y="2128838"/>
            <a:ext cx="4291012" cy="5794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ru-RU" altLang="ru-RU" sz="3200" i="1">
                <a:solidFill>
                  <a:srgbClr val="000000"/>
                </a:solidFill>
              </a:rPr>
              <a:t>Спасибо за внимание</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A4D5EA53-64DD-4D7A-8407-47892DDF1220}"/>
              </a:ext>
            </a:extLst>
          </p:cNvPr>
          <p:cNvSpPr>
            <a:spLocks noChangeArrowheads="1"/>
          </p:cNvSpPr>
          <p:nvPr/>
        </p:nvSpPr>
        <p:spPr bwMode="auto">
          <a:xfrm>
            <a:off x="-107950" y="44450"/>
            <a:ext cx="9288463"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a:r>
              <a:rPr lang="ru-RU" altLang="ru-RU" sz="1200" b="1" dirty="0"/>
              <a:t>9</a:t>
            </a:r>
            <a:r>
              <a:rPr lang="ru-RU" altLang="ru-RU" sz="1200" b="1" dirty="0" smtClean="0"/>
              <a:t>0 градусов В.Д.</a:t>
            </a:r>
            <a:endParaRPr lang="ru-RU" altLang="ru-RU" sz="1200" b="1"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 y="764704"/>
            <a:ext cx="9032915" cy="5267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82253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8" y="260648"/>
            <a:ext cx="6905625" cy="657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88" name="Rectangle 2">
            <a:extLst>
              <a:ext uri="{FF2B5EF4-FFF2-40B4-BE49-F238E27FC236}">
                <a16:creationId xmlns="" xmlns:a16="http://schemas.microsoft.com/office/drawing/2014/main" id="{07BC9C0E-6390-434A-BC0B-14911BA86020}"/>
              </a:ext>
            </a:extLst>
          </p:cNvPr>
          <p:cNvSpPr>
            <a:spLocks noChangeArrowheads="1"/>
          </p:cNvSpPr>
          <p:nvPr/>
        </p:nvSpPr>
        <p:spPr bwMode="auto">
          <a:xfrm>
            <a:off x="-71438" y="53975"/>
            <a:ext cx="9323388"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a:r>
              <a:rPr lang="ru-RU" altLang="ru-RU" sz="1200" b="1" dirty="0"/>
              <a:t>Распределение  аномалий температуры и скоростей в мантии в сечении Земли по </a:t>
            </a:r>
            <a:r>
              <a:rPr lang="ru-RU" altLang="ru-RU" sz="1200" b="1" dirty="0" smtClean="0"/>
              <a:t>90 </a:t>
            </a:r>
            <a:r>
              <a:rPr lang="ru-RU" altLang="ru-RU" sz="1200" b="1" dirty="0"/>
              <a:t>и </a:t>
            </a:r>
            <a:r>
              <a:rPr lang="ru-RU" altLang="ru-RU" sz="1200" b="1" dirty="0" smtClean="0"/>
              <a:t>270 </a:t>
            </a:r>
            <a:r>
              <a:rPr lang="ru-RU" altLang="ru-RU" sz="1200" b="1" dirty="0"/>
              <a:t>градусу восточной долготы</a:t>
            </a:r>
          </a:p>
        </p:txBody>
      </p:sp>
    </p:spTree>
    <p:extLst>
      <p:ext uri="{BB962C8B-B14F-4D97-AF65-F5344CB8AC3E}">
        <p14:creationId xmlns:p14="http://schemas.microsoft.com/office/powerpoint/2010/main" val="12443982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A4D5EA53-64DD-4D7A-8407-47892DDF1220}"/>
              </a:ext>
            </a:extLst>
          </p:cNvPr>
          <p:cNvSpPr>
            <a:spLocks noChangeArrowheads="1"/>
          </p:cNvSpPr>
          <p:nvPr/>
        </p:nvSpPr>
        <p:spPr bwMode="auto">
          <a:xfrm>
            <a:off x="-107950" y="44450"/>
            <a:ext cx="9288463"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a:r>
              <a:rPr lang="ru-RU" altLang="ru-RU" sz="1200" b="1" dirty="0" smtClean="0"/>
              <a:t>110 градусов В.Д.</a:t>
            </a:r>
            <a:endParaRPr lang="ru-RU" altLang="ru-RU" sz="1200" b="1"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80728"/>
            <a:ext cx="8770007" cy="5114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73906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 xmlns:a16="http://schemas.microsoft.com/office/drawing/2014/main" id="{E1168AAB-22B2-4F2C-A724-3C51C9FE9E7E}"/>
              </a:ext>
            </a:extLst>
          </p:cNvPr>
          <p:cNvSpPr>
            <a:spLocks noChangeArrowheads="1"/>
          </p:cNvSpPr>
          <p:nvPr/>
        </p:nvSpPr>
        <p:spPr bwMode="auto">
          <a:xfrm>
            <a:off x="4670425" y="-171450"/>
            <a:ext cx="246063" cy="925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ru-RU" altLang="ru-RU" sz="1800"/>
              <a:t/>
            </a:r>
            <a:br>
              <a:rPr lang="ru-RU" altLang="ru-RU" sz="1800"/>
            </a:br>
            <a:endParaRPr lang="ru-RU" altLang="ru-RU" sz="1800"/>
          </a:p>
          <a:p>
            <a:pPr algn="ctr" eaLnBrk="1" hangingPunct="1">
              <a:spcBef>
                <a:spcPct val="0"/>
              </a:spcBef>
              <a:buClrTx/>
              <a:buFontTx/>
              <a:buNone/>
            </a:pPr>
            <a:r>
              <a:rPr lang="ru-RU" altLang="ru-RU" sz="1800"/>
              <a:t> </a:t>
            </a: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72" y="313134"/>
            <a:ext cx="6972300" cy="657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2" name="Rectangle 2">
            <a:extLst>
              <a:ext uri="{FF2B5EF4-FFF2-40B4-BE49-F238E27FC236}">
                <a16:creationId xmlns="" xmlns:a16="http://schemas.microsoft.com/office/drawing/2014/main" id="{E963AA61-6141-401F-8C74-05BA821DBE87}"/>
              </a:ext>
            </a:extLst>
          </p:cNvPr>
          <p:cNvSpPr>
            <a:spLocks noChangeArrowheads="1"/>
          </p:cNvSpPr>
          <p:nvPr/>
        </p:nvSpPr>
        <p:spPr bwMode="auto">
          <a:xfrm>
            <a:off x="-107950" y="53256"/>
            <a:ext cx="9344025"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a:r>
              <a:rPr lang="ru-RU" altLang="ru-RU" sz="1200" b="1" dirty="0"/>
              <a:t>Распределение  аномалий температуры и скоростей в сечении Земли по 110 и 290 градусу восточной долготы</a:t>
            </a:r>
          </a:p>
        </p:txBody>
      </p:sp>
      <p:sp>
        <p:nvSpPr>
          <p:cNvPr id="5" name="Прямоугольник 4">
            <a:extLst>
              <a:ext uri="{FF2B5EF4-FFF2-40B4-BE49-F238E27FC236}">
                <a16:creationId xmlns:a16="http://schemas.microsoft.com/office/drawing/2014/main" xmlns="" id="{26631900-7630-408F-A73C-AF01430983C6}"/>
              </a:ext>
            </a:extLst>
          </p:cNvPr>
          <p:cNvSpPr>
            <a:spLocks noChangeArrowheads="1"/>
          </p:cNvSpPr>
          <p:nvPr/>
        </p:nvSpPr>
        <p:spPr bwMode="auto">
          <a:xfrm>
            <a:off x="6830056" y="1815232"/>
            <a:ext cx="231394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ru-RU" altLang="ru-RU" sz="1200" b="1" dirty="0">
                <a:solidFill>
                  <a:schemeClr val="tx1"/>
                </a:solidFill>
              </a:rPr>
              <a:t>Нисходящие потоки присутствуют под Северной и Южной Америкой, Евразией и Антарктидой</a:t>
            </a:r>
            <a:r>
              <a:rPr lang="en-US" altLang="ru-RU" sz="1200" b="1" dirty="0">
                <a:solidFill>
                  <a:schemeClr val="tx1"/>
                </a:solidFill>
              </a:rPr>
              <a:t>, </a:t>
            </a:r>
            <a:endParaRPr lang="ru-RU" altLang="ru-RU" sz="1200" b="1" dirty="0">
              <a:solidFill>
                <a:schemeClr val="tx1"/>
              </a:solidFill>
            </a:endParaRPr>
          </a:p>
          <a:p>
            <a:r>
              <a:rPr lang="ru-RU" altLang="ru-RU" sz="1200" b="1" dirty="0">
                <a:solidFill>
                  <a:schemeClr val="tx1"/>
                </a:solidFill>
              </a:rPr>
              <a:t>тогда как положительные аномалии имеются на поверхности между Австралией и </a:t>
            </a:r>
            <a:r>
              <a:rPr lang="ru-RU" altLang="ru-RU" sz="1200" b="1" dirty="0" smtClean="0">
                <a:solidFill>
                  <a:schemeClr val="tx1"/>
                </a:solidFill>
              </a:rPr>
              <a:t>Антарктикой</a:t>
            </a:r>
            <a:r>
              <a:rPr lang="ru-RU" altLang="ru-RU" sz="1200" b="1" dirty="0">
                <a:solidFill>
                  <a:schemeClr val="tx1"/>
                </a:solidFill>
              </a:rPr>
              <a:t>. </a:t>
            </a:r>
            <a:endParaRPr lang="en-US" altLang="ru-RU" sz="1200" b="1" dirty="0" smtClean="0">
              <a:solidFill>
                <a:schemeClr val="tx1"/>
              </a:solidFill>
            </a:endParaRPr>
          </a:p>
          <a:p>
            <a:r>
              <a:rPr lang="ru-RU" altLang="ru-RU" sz="1200" b="1" dirty="0" smtClean="0"/>
              <a:t>Горячая область под БРЗ.</a:t>
            </a:r>
          </a:p>
          <a:p>
            <a:r>
              <a:rPr lang="ru-RU" altLang="ru-RU" sz="1200" b="1" dirty="0" smtClean="0">
                <a:solidFill>
                  <a:schemeClr val="tx1"/>
                </a:solidFill>
              </a:rPr>
              <a:t>Рифт Южного Полюса.</a:t>
            </a:r>
            <a:endParaRPr lang="ru-RU" altLang="ru-RU" sz="1200" b="1" dirty="0">
              <a:solidFill>
                <a:schemeClr val="tx1"/>
              </a:solidFill>
            </a:endParaRPr>
          </a:p>
        </p:txBody>
      </p:sp>
      <p:pic>
        <p:nvPicPr>
          <p:cNvPr id="6" name="Рисунок 4">
            <a:extLst>
              <a:ext uri="{FF2B5EF4-FFF2-40B4-BE49-F238E27FC236}">
                <a16:creationId xmlns:a16="http://schemas.microsoft.com/office/drawing/2014/main" xmlns="" id="{B2939C02-474F-492C-8AA9-0F6FFAF39C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0056" y="420524"/>
            <a:ext cx="2278448" cy="1352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8"/>
          <p:cNvSpPr>
            <a:spLocks noChangeShapeType="1"/>
          </p:cNvSpPr>
          <p:nvPr/>
        </p:nvSpPr>
        <p:spPr bwMode="auto">
          <a:xfrm flipH="1">
            <a:off x="5940152" y="980728"/>
            <a:ext cx="889904" cy="576064"/>
          </a:xfrm>
          <a:prstGeom prst="line">
            <a:avLst/>
          </a:prstGeom>
          <a:noFill/>
          <a:ln w="255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pic>
        <p:nvPicPr>
          <p:cNvPr id="8" name="officeArt object">
            <a:extLst>
              <a:ext uri="{FF2B5EF4-FFF2-40B4-BE49-F238E27FC236}">
                <a16:creationId xmlns:a16="http://schemas.microsoft.com/office/drawing/2014/main" xmlns="" id="{BDC6DAFA-F790-4DD5-B60C-2F3FF1DC3E31}"/>
              </a:ext>
            </a:extLst>
          </p:cNvPr>
          <p:cNvPicPr/>
          <p:nvPr/>
        </p:nvPicPr>
        <p:blipFill>
          <a:blip r:embed="rId4"/>
          <a:stretch>
            <a:fillRect/>
          </a:stretch>
        </p:blipFill>
        <p:spPr>
          <a:xfrm>
            <a:off x="6648810" y="4033474"/>
            <a:ext cx="2459694" cy="2203837"/>
          </a:xfrm>
          <a:prstGeom prst="rect">
            <a:avLst/>
          </a:prstGeom>
          <a:ln w="12700" cap="flat">
            <a:noFill/>
            <a:miter lim="400000"/>
          </a:ln>
          <a:effectLst/>
        </p:spPr>
      </p:pic>
    </p:spTree>
    <p:extLst>
      <p:ext uri="{BB962C8B-B14F-4D97-AF65-F5344CB8AC3E}">
        <p14:creationId xmlns:p14="http://schemas.microsoft.com/office/powerpoint/2010/main" val="12333661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a:extLst>
              <a:ext uri="{FF2B5EF4-FFF2-40B4-BE49-F238E27FC236}">
                <a16:creationId xmlns="" xmlns:a16="http://schemas.microsoft.com/office/drawing/2014/main" id="{FCBDE9EF-39FB-4D57-ACDE-4FFCDC243B7E}"/>
              </a:ext>
            </a:extLst>
          </p:cNvPr>
          <p:cNvSpPr>
            <a:spLocks noChangeArrowheads="1"/>
          </p:cNvSpPr>
          <p:nvPr/>
        </p:nvSpPr>
        <p:spPr bwMode="auto">
          <a:xfrm>
            <a:off x="4670425" y="-171450"/>
            <a:ext cx="246063" cy="925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ru-RU" altLang="ru-RU" sz="1800"/>
              <a:t/>
            </a:r>
            <a:br>
              <a:rPr lang="ru-RU" altLang="ru-RU" sz="1800"/>
            </a:br>
            <a:endParaRPr lang="ru-RU" altLang="ru-RU" sz="1800"/>
          </a:p>
          <a:p>
            <a:pPr algn="ctr" eaLnBrk="1" hangingPunct="1">
              <a:spcBef>
                <a:spcPct val="0"/>
              </a:spcBef>
              <a:buClrTx/>
              <a:buFontTx/>
              <a:buNone/>
            </a:pPr>
            <a:r>
              <a:rPr lang="ru-RU" altLang="ru-RU" sz="1800"/>
              <a:t> </a:t>
            </a:r>
          </a:p>
        </p:txBody>
      </p:sp>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sp>
        <p:nvSpPr>
          <p:cNvPr id="4" name="Rectangle 4"/>
          <p:cNvSpPr>
            <a:spLocks noChangeArrowheads="1"/>
          </p:cNvSpPr>
          <p:nvPr/>
        </p:nvSpPr>
        <p:spPr bwMode="auto">
          <a:xfrm>
            <a:off x="0" y="2990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5"/>
          <p:cNvSpPr>
            <a:spLocks noChangeArrowheads="1"/>
          </p:cNvSpPr>
          <p:nvPr/>
        </p:nvSpPr>
        <p:spPr bwMode="auto">
          <a:xfrm>
            <a:off x="0" y="5448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412776"/>
            <a:ext cx="7029298" cy="5346008"/>
          </a:xfrm>
          <a:prstGeom prst="rect">
            <a:avLst/>
          </a:prstGeom>
        </p:spPr>
      </p:pic>
      <p:sp>
        <p:nvSpPr>
          <p:cNvPr id="11" name="Прямоугольник 4">
            <a:extLst>
              <a:ext uri="{FF2B5EF4-FFF2-40B4-BE49-F238E27FC236}">
                <a16:creationId xmlns="" xmlns:a16="http://schemas.microsoft.com/office/drawing/2014/main" id="{26631900-7630-408F-A73C-AF01430983C6}"/>
              </a:ext>
            </a:extLst>
          </p:cNvPr>
          <p:cNvSpPr>
            <a:spLocks noChangeArrowheads="1"/>
          </p:cNvSpPr>
          <p:nvPr/>
        </p:nvSpPr>
        <p:spPr bwMode="auto">
          <a:xfrm>
            <a:off x="6722552" y="645750"/>
            <a:ext cx="2313944"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ru-RU" altLang="ru-RU" sz="1400" b="1" dirty="0">
                <a:solidFill>
                  <a:schemeClr val="tx1"/>
                </a:solidFill>
              </a:rPr>
              <a:t>Различные распределения </a:t>
            </a:r>
            <a:r>
              <a:rPr lang="ru-RU" altLang="ru-RU" sz="1400" b="1" dirty="0" err="1">
                <a:solidFill>
                  <a:schemeClr val="tx1"/>
                </a:solidFill>
              </a:rPr>
              <a:t>скэйлинг</a:t>
            </a:r>
            <a:r>
              <a:rPr lang="ru-RU" altLang="ru-RU" sz="1400" b="1" dirty="0">
                <a:solidFill>
                  <a:schemeClr val="tx1"/>
                </a:solidFill>
              </a:rPr>
              <a:t> фактора по глубине </a:t>
            </a:r>
            <a:r>
              <a:rPr lang="en-US" altLang="ru-RU" sz="1400" b="1" dirty="0">
                <a:solidFill>
                  <a:schemeClr val="tx1"/>
                </a:solidFill>
              </a:rPr>
              <a:t>[Lee et al., 2011]</a:t>
            </a:r>
            <a:r>
              <a:rPr lang="ru-RU" altLang="ru-RU" sz="1400" b="1" dirty="0">
                <a:solidFill>
                  <a:schemeClr val="tx1"/>
                </a:solidFill>
              </a:rPr>
              <a:t>. </a:t>
            </a:r>
          </a:p>
        </p:txBody>
      </p:sp>
      <p:sp>
        <p:nvSpPr>
          <p:cNvPr id="13" name="Прямоугольник 1">
            <a:extLst>
              <a:ext uri="{FF2B5EF4-FFF2-40B4-BE49-F238E27FC236}">
                <a16:creationId xmlns="" xmlns:a16="http://schemas.microsoft.com/office/drawing/2014/main" id="{01AB5F3D-5829-42BE-818B-8B0BAF74E4A3}"/>
              </a:ext>
            </a:extLst>
          </p:cNvPr>
          <p:cNvSpPr>
            <a:spLocks noChangeArrowheads="1"/>
          </p:cNvSpPr>
          <p:nvPr/>
        </p:nvSpPr>
        <p:spPr bwMode="auto">
          <a:xfrm>
            <a:off x="107504" y="0"/>
            <a:ext cx="90364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322263">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chemeClr val="bg1"/>
                </a:solidFill>
                <a:latin typeface="Arial" panose="020B0604020202020204" pitchFamily="34" charset="0"/>
                <a:cs typeface="Arial" panose="020B0604020202020204" pitchFamily="34" charset="0"/>
              </a:defRPr>
            </a:lvl1pPr>
            <a:lvl2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chemeClr val="bg1"/>
                </a:solidFill>
                <a:latin typeface="Arial" panose="020B0604020202020204" pitchFamily="34" charset="0"/>
                <a:cs typeface="Arial" panose="020B0604020202020204" pitchFamily="34" charset="0"/>
              </a:defRPr>
            </a:lvl2pPr>
            <a:lvl3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chemeClr val="bg1"/>
                </a:solidFill>
                <a:latin typeface="Arial" panose="020B0604020202020204" pitchFamily="34" charset="0"/>
                <a:cs typeface="Arial" panose="020B0604020202020204" pitchFamily="34" charset="0"/>
              </a:defRPr>
            </a:lvl3pPr>
            <a:lvl4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chemeClr val="bg1"/>
                </a:solidFill>
                <a:latin typeface="Arial" panose="020B0604020202020204" pitchFamily="34" charset="0"/>
                <a:cs typeface="Arial" panose="020B0604020202020204" pitchFamily="34" charset="0"/>
              </a:defRPr>
            </a:lvl4pPr>
            <a:lvl5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chemeClr val="bg1"/>
                </a:solidFill>
                <a:latin typeface="Arial" panose="020B0604020202020204" pitchFamily="34" charset="0"/>
                <a:cs typeface="Arial" panose="020B0604020202020204" pitchFamily="34" charset="0"/>
              </a:defRPr>
            </a:lvl9pPr>
          </a:lstStyle>
          <a:p>
            <a:pPr algn="ctr" eaLnBrk="1" hangingPunct="1"/>
            <a:r>
              <a:rPr lang="ru-RU" altLang="ru-RU" dirty="0">
                <a:solidFill>
                  <a:schemeClr val="tx1"/>
                </a:solidFill>
                <a:latin typeface="Times New Roman" panose="02020603050405020304" pitchFamily="18" charset="0"/>
                <a:cs typeface="Times New Roman" panose="02020603050405020304" pitchFamily="18" charset="0"/>
              </a:rPr>
              <a:t>Варианты </a:t>
            </a:r>
            <a:r>
              <a:rPr lang="ru-RU" altLang="ru-RU" dirty="0" err="1">
                <a:solidFill>
                  <a:schemeClr val="tx1"/>
                </a:solidFill>
                <a:latin typeface="Times New Roman" panose="02020603050405020304" pitchFamily="18" charset="0"/>
                <a:cs typeface="Times New Roman" panose="02020603050405020304" pitchFamily="18" charset="0"/>
              </a:rPr>
              <a:t>скэйлинг</a:t>
            </a:r>
            <a:r>
              <a:rPr lang="ru-RU" altLang="ru-RU" dirty="0">
                <a:solidFill>
                  <a:schemeClr val="tx1"/>
                </a:solidFill>
                <a:latin typeface="Times New Roman" panose="02020603050405020304" pitchFamily="18" charset="0"/>
                <a:cs typeface="Times New Roman" panose="02020603050405020304" pitchFamily="18" charset="0"/>
              </a:rPr>
              <a:t> фактора</a:t>
            </a:r>
            <a:endParaRPr lang="en-US" altLang="ru-RU"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34188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 xmlns:a16="http://schemas.microsoft.com/office/drawing/2014/main" id="{BFC08CA0-6A7B-44E8-AF4B-F3479493A7AB}"/>
              </a:ext>
            </a:extLst>
          </p:cNvPr>
          <p:cNvSpPr>
            <a:spLocks noChangeArrowheads="1"/>
          </p:cNvSpPr>
          <p:nvPr/>
        </p:nvSpPr>
        <p:spPr bwMode="auto">
          <a:xfrm>
            <a:off x="0" y="-18256"/>
            <a:ext cx="9091613" cy="6279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a:r>
              <a:rPr lang="en-US" sz="1400" dirty="0"/>
              <a:t>Reactivation of ancient Antarctic rift zones by</a:t>
            </a:r>
            <a:r>
              <a:rPr lang="ru-RU" sz="1400" dirty="0"/>
              <a:t> </a:t>
            </a:r>
            <a:r>
              <a:rPr lang="en-US" sz="1400" dirty="0" err="1"/>
              <a:t>intraplate</a:t>
            </a:r>
            <a:r>
              <a:rPr lang="en-US" sz="1400" dirty="0"/>
              <a:t> seismicity</a:t>
            </a:r>
            <a:r>
              <a:rPr lang="ru-RU" sz="1400" dirty="0"/>
              <a:t> </a:t>
            </a:r>
            <a:r>
              <a:rPr lang="en-US" sz="1400" dirty="0"/>
              <a:t>[Lough et al., 2018]</a:t>
            </a:r>
            <a:endParaRPr lang="ru-RU" sz="1400" dirty="0"/>
          </a:p>
          <a:p>
            <a:pPr algn="ctr"/>
            <a:r>
              <a:rPr lang="en-US" sz="1400" dirty="0"/>
              <a:t>https://doi.org/10.1038/s41561-018-0140-6</a:t>
            </a:r>
            <a:endParaRPr lang="ru-RU" altLang="ru-RU" sz="1400" b="1" dirty="0"/>
          </a:p>
        </p:txBody>
      </p:sp>
      <p:sp>
        <p:nvSpPr>
          <p:cNvPr id="19459" name="Rectangle 2">
            <a:extLst>
              <a:ext uri="{FF2B5EF4-FFF2-40B4-BE49-F238E27FC236}">
                <a16:creationId xmlns="" xmlns:a16="http://schemas.microsoft.com/office/drawing/2014/main" id="{FE929FFC-A7E9-4DCC-A260-322816E896FC}"/>
              </a:ext>
            </a:extLst>
          </p:cNvPr>
          <p:cNvSpPr>
            <a:spLocks noChangeArrowheads="1"/>
          </p:cNvSpPr>
          <p:nvPr/>
        </p:nvSpPr>
        <p:spPr bwMode="auto">
          <a:xfrm>
            <a:off x="4670425" y="-171450"/>
            <a:ext cx="246063" cy="925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ru-RU" altLang="ru-RU" sz="1800"/>
              <a:t/>
            </a:r>
            <a:br>
              <a:rPr lang="ru-RU" altLang="ru-RU" sz="1800"/>
            </a:br>
            <a:endParaRPr lang="ru-RU" altLang="ru-RU" sz="1800"/>
          </a:p>
          <a:p>
            <a:pPr algn="ctr" eaLnBrk="1" hangingPunct="1">
              <a:spcBef>
                <a:spcPct val="0"/>
              </a:spcBef>
              <a:buClrTx/>
              <a:buFontTx/>
              <a:buNone/>
            </a:pPr>
            <a:r>
              <a:rPr lang="ru-RU" altLang="ru-RU" sz="1800"/>
              <a:t> </a:t>
            </a:r>
          </a:p>
        </p:txBody>
      </p:sp>
      <p:sp>
        <p:nvSpPr>
          <p:cNvPr id="2" name="TextBox 1"/>
          <p:cNvSpPr txBox="1"/>
          <p:nvPr/>
        </p:nvSpPr>
        <p:spPr>
          <a:xfrm>
            <a:off x="7757977" y="1948770"/>
            <a:ext cx="389850" cy="461665"/>
          </a:xfrm>
          <a:prstGeom prst="rect">
            <a:avLst/>
          </a:prstGeom>
          <a:noFill/>
        </p:spPr>
        <p:txBody>
          <a:bodyPr wrap="none" rtlCol="0">
            <a:spAutoFit/>
          </a:bodyPr>
          <a:lstStyle/>
          <a:p>
            <a:r>
              <a:rPr lang="en-US" sz="2400" dirty="0">
                <a:solidFill>
                  <a:schemeClr val="tx1"/>
                </a:solidFill>
              </a:rPr>
              <a:t>X</a:t>
            </a:r>
            <a:endParaRPr lang="ru-RU" sz="2400" dirty="0">
              <a:solidFill>
                <a:schemeClr val="tx1"/>
              </a:solidFill>
            </a:endParaRPr>
          </a:p>
        </p:txBody>
      </p:sp>
      <p:sp>
        <p:nvSpPr>
          <p:cNvPr id="8" name="Прямоугольник 7"/>
          <p:cNvSpPr/>
          <p:nvPr/>
        </p:nvSpPr>
        <p:spPr>
          <a:xfrm>
            <a:off x="5390454" y="3795549"/>
            <a:ext cx="3738105" cy="276999"/>
          </a:xfrm>
          <a:prstGeom prst="rect">
            <a:avLst/>
          </a:prstGeom>
        </p:spPr>
        <p:txBody>
          <a:bodyPr wrap="square">
            <a:spAutoFit/>
          </a:bodyPr>
          <a:lstStyle/>
          <a:p>
            <a:pPr algn="ctr"/>
            <a:r>
              <a:rPr lang="en-US" altLang="ru-RU" sz="1200" dirty="0">
                <a:solidFill>
                  <a:schemeClr val="tx1"/>
                </a:solidFill>
              </a:rPr>
              <a:t>Observed ice velocities [</a:t>
            </a:r>
            <a:r>
              <a:rPr lang="en-US" sz="1200" dirty="0" err="1">
                <a:solidFill>
                  <a:schemeClr val="tx1"/>
                </a:solidFill>
              </a:rPr>
              <a:t>Mouginot</a:t>
            </a:r>
            <a:r>
              <a:rPr lang="en-US" sz="1200" dirty="0">
                <a:solidFill>
                  <a:schemeClr val="tx1"/>
                </a:solidFill>
              </a:rPr>
              <a:t> et al., 2019</a:t>
            </a:r>
            <a:r>
              <a:rPr lang="en-US" altLang="ru-RU" sz="1200" dirty="0">
                <a:solidFill>
                  <a:schemeClr val="tx1"/>
                </a:solidFill>
              </a:rPr>
              <a:t>]</a:t>
            </a:r>
            <a:endParaRPr lang="ru-RU" altLang="ru-RU" sz="1200" dirty="0">
              <a:solidFill>
                <a:schemeClr val="tx1"/>
              </a:solidFill>
            </a:endParaRP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416" y="1124744"/>
            <a:ext cx="8086725" cy="485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82426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 xmlns:a16="http://schemas.microsoft.com/office/drawing/2014/main" id="{BFC08CA0-6A7B-44E8-AF4B-F3479493A7AB}"/>
              </a:ext>
            </a:extLst>
          </p:cNvPr>
          <p:cNvSpPr>
            <a:spLocks noChangeArrowheads="1"/>
          </p:cNvSpPr>
          <p:nvPr/>
        </p:nvSpPr>
        <p:spPr bwMode="auto">
          <a:xfrm>
            <a:off x="0" y="-18256"/>
            <a:ext cx="9091613" cy="309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a:spcBef>
                <a:spcPct val="0"/>
              </a:spcBef>
            </a:pPr>
            <a:r>
              <a:rPr lang="ru-RU" altLang="ru-RU" sz="1400" b="1" dirty="0"/>
              <a:t>Подледный рельеф Антарктиды</a:t>
            </a:r>
          </a:p>
        </p:txBody>
      </p:sp>
      <p:sp>
        <p:nvSpPr>
          <p:cNvPr id="19459" name="Rectangle 2">
            <a:extLst>
              <a:ext uri="{FF2B5EF4-FFF2-40B4-BE49-F238E27FC236}">
                <a16:creationId xmlns="" xmlns:a16="http://schemas.microsoft.com/office/drawing/2014/main" id="{FE929FFC-A7E9-4DCC-A260-322816E896FC}"/>
              </a:ext>
            </a:extLst>
          </p:cNvPr>
          <p:cNvSpPr>
            <a:spLocks noChangeArrowheads="1"/>
          </p:cNvSpPr>
          <p:nvPr/>
        </p:nvSpPr>
        <p:spPr bwMode="auto">
          <a:xfrm>
            <a:off x="4670425" y="-171450"/>
            <a:ext cx="246063" cy="925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ru-RU" altLang="ru-RU" sz="1800"/>
              <a:t/>
            </a:r>
            <a:br>
              <a:rPr lang="ru-RU" altLang="ru-RU" sz="1800"/>
            </a:br>
            <a:endParaRPr lang="ru-RU" altLang="ru-RU" sz="1800"/>
          </a:p>
          <a:p>
            <a:pPr algn="ctr" eaLnBrk="1" hangingPunct="1">
              <a:spcBef>
                <a:spcPct val="0"/>
              </a:spcBef>
              <a:buClrTx/>
              <a:buFontTx/>
              <a:buNone/>
            </a:pPr>
            <a:r>
              <a:rPr lang="ru-RU" altLang="ru-RU" sz="1800"/>
              <a:t> </a:t>
            </a:r>
          </a:p>
        </p:txBody>
      </p:sp>
      <p:sp>
        <p:nvSpPr>
          <p:cNvPr id="19461" name="Прямоугольник 7">
            <a:extLst>
              <a:ext uri="{FF2B5EF4-FFF2-40B4-BE49-F238E27FC236}">
                <a16:creationId xmlns="" xmlns:a16="http://schemas.microsoft.com/office/drawing/2014/main" id="{76E27E3D-B61C-4523-B06D-DD33165C9B38}"/>
              </a:ext>
            </a:extLst>
          </p:cNvPr>
          <p:cNvSpPr>
            <a:spLocks noChangeArrowheads="1"/>
          </p:cNvSpPr>
          <p:nvPr/>
        </p:nvSpPr>
        <p:spPr bwMode="auto">
          <a:xfrm>
            <a:off x="6290708" y="136525"/>
            <a:ext cx="2853292" cy="692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28600" indent="-228600">
              <a:buAutoNum type="arabicPeriod"/>
            </a:pPr>
            <a:r>
              <a:rPr lang="ru-RU" sz="1200" dirty="0">
                <a:solidFill>
                  <a:schemeClr val="tx1"/>
                </a:solidFill>
              </a:rPr>
              <a:t>Три </a:t>
            </a:r>
            <a:r>
              <a:rPr lang="ru-RU" sz="1200" dirty="0" err="1">
                <a:solidFill>
                  <a:schemeClr val="tx1"/>
                </a:solidFill>
              </a:rPr>
              <a:t>субпараллельные</a:t>
            </a:r>
            <a:r>
              <a:rPr lang="ru-RU" sz="1200" dirty="0">
                <a:solidFill>
                  <a:schemeClr val="tx1"/>
                </a:solidFill>
              </a:rPr>
              <a:t> депрессии ледников Бейли, </a:t>
            </a:r>
            <a:r>
              <a:rPr lang="ru-RU" sz="1200" dirty="0" err="1">
                <a:solidFill>
                  <a:schemeClr val="tx1"/>
                </a:solidFill>
              </a:rPr>
              <a:t>Слессора</a:t>
            </a:r>
            <a:r>
              <a:rPr lang="ru-RU" sz="1200" dirty="0">
                <a:solidFill>
                  <a:schemeClr val="tx1"/>
                </a:solidFill>
              </a:rPr>
              <a:t> и </a:t>
            </a:r>
            <a:r>
              <a:rPr lang="ru-RU" sz="1200" dirty="0" err="1">
                <a:solidFill>
                  <a:schemeClr val="tx1"/>
                </a:solidFill>
              </a:rPr>
              <a:t>Рекавери</a:t>
            </a:r>
            <a:r>
              <a:rPr lang="ru-RU" sz="1200" dirty="0">
                <a:solidFill>
                  <a:schemeClr val="tx1"/>
                </a:solidFill>
              </a:rPr>
              <a:t> (1). Гравитационные аномалии в свободном воздухе достигают –100÷-160 </a:t>
            </a:r>
            <a:r>
              <a:rPr lang="ru-RU" sz="1200" dirty="0" err="1">
                <a:solidFill>
                  <a:schemeClr val="tx1"/>
                </a:solidFill>
              </a:rPr>
              <a:t>мГал</a:t>
            </a:r>
            <a:r>
              <a:rPr lang="ru-RU" sz="1200" dirty="0">
                <a:solidFill>
                  <a:schemeClr val="tx1"/>
                </a:solidFill>
              </a:rPr>
              <a:t>.</a:t>
            </a:r>
            <a:endParaRPr lang="en-US" sz="1200" dirty="0">
              <a:solidFill>
                <a:schemeClr val="tx1"/>
              </a:solidFill>
            </a:endParaRPr>
          </a:p>
          <a:p>
            <a:pPr marL="228600" indent="-228600">
              <a:buAutoNum type="arabicPeriod"/>
            </a:pPr>
            <a:r>
              <a:rPr lang="ru-RU" sz="1200" dirty="0">
                <a:solidFill>
                  <a:schemeClr val="tx1"/>
                </a:solidFill>
              </a:rPr>
              <a:t>Система рифтов Ламберта (2). До -100 </a:t>
            </a:r>
            <a:r>
              <a:rPr lang="ru-RU" sz="1200" dirty="0" err="1">
                <a:solidFill>
                  <a:schemeClr val="tx1"/>
                </a:solidFill>
              </a:rPr>
              <a:t>мГал</a:t>
            </a:r>
            <a:endParaRPr lang="en-US" sz="1200" dirty="0">
              <a:solidFill>
                <a:schemeClr val="tx1"/>
              </a:solidFill>
            </a:endParaRPr>
          </a:p>
          <a:p>
            <a:pPr marL="228600" indent="-228600">
              <a:buAutoNum type="arabicPeriod"/>
            </a:pPr>
            <a:r>
              <a:rPr lang="ru-RU" sz="1200" dirty="0">
                <a:solidFill>
                  <a:schemeClr val="tx1"/>
                </a:solidFill>
              </a:rPr>
              <a:t>Предполагаемый рифт </a:t>
            </a:r>
            <a:r>
              <a:rPr lang="ru-RU" sz="1200" dirty="0" err="1">
                <a:solidFill>
                  <a:schemeClr val="tx1"/>
                </a:solidFill>
              </a:rPr>
              <a:t>Гауссберг</a:t>
            </a:r>
            <a:r>
              <a:rPr lang="ru-RU" sz="1200" dirty="0">
                <a:solidFill>
                  <a:schemeClr val="tx1"/>
                </a:solidFill>
              </a:rPr>
              <a:t> и рядом на берегу вулкан </a:t>
            </a:r>
            <a:r>
              <a:rPr lang="ru-RU" sz="1200" dirty="0" err="1">
                <a:solidFill>
                  <a:schemeClr val="tx1"/>
                </a:solidFill>
              </a:rPr>
              <a:t>Гауссберг</a:t>
            </a:r>
            <a:r>
              <a:rPr lang="ru-RU" sz="1200" dirty="0">
                <a:solidFill>
                  <a:schemeClr val="tx1"/>
                </a:solidFill>
              </a:rPr>
              <a:t>. Эта структура менее выражена в подледном рельефе, глубина дна составляет 500-1000 м ниже уровня моря (3), а аномалии до -40 </a:t>
            </a:r>
            <a:r>
              <a:rPr lang="ru-RU" sz="1200" dirty="0" err="1">
                <a:solidFill>
                  <a:schemeClr val="tx1"/>
                </a:solidFill>
              </a:rPr>
              <a:t>мГал</a:t>
            </a:r>
            <a:r>
              <a:rPr lang="ru-RU" sz="1200" dirty="0">
                <a:solidFill>
                  <a:schemeClr val="tx1"/>
                </a:solidFill>
              </a:rPr>
              <a:t>.</a:t>
            </a:r>
            <a:endParaRPr lang="en-US" sz="1200" dirty="0">
              <a:solidFill>
                <a:schemeClr val="tx1"/>
              </a:solidFill>
            </a:endParaRPr>
          </a:p>
          <a:p>
            <a:pPr marL="228600" indent="-228600">
              <a:buFont typeface="Times New Roman" pitchFamily="16" charset="0"/>
              <a:buAutoNum type="arabicPeriod"/>
            </a:pPr>
            <a:r>
              <a:rPr lang="ru-RU" sz="1200" dirty="0">
                <a:solidFill>
                  <a:schemeClr val="tx1"/>
                </a:solidFill>
              </a:rPr>
              <a:t>Система депрессий бассейна Авроры (4) с продолжениями во впадинах Скотта, </a:t>
            </a:r>
            <a:r>
              <a:rPr lang="ru-RU" sz="1200" dirty="0" err="1">
                <a:solidFill>
                  <a:schemeClr val="tx1"/>
                </a:solidFill>
              </a:rPr>
              <a:t>Денмана</a:t>
            </a:r>
            <a:r>
              <a:rPr lang="en-US" sz="1200" dirty="0">
                <a:solidFill>
                  <a:schemeClr val="tx1"/>
                </a:solidFill>
              </a:rPr>
              <a:t>,</a:t>
            </a:r>
            <a:r>
              <a:rPr lang="ru-RU" sz="1200" dirty="0">
                <a:solidFill>
                  <a:schemeClr val="tx1"/>
                </a:solidFill>
              </a:rPr>
              <a:t> </a:t>
            </a:r>
            <a:r>
              <a:rPr lang="ru-RU" sz="1200" dirty="0" err="1">
                <a:solidFill>
                  <a:schemeClr val="tx1"/>
                </a:solidFill>
              </a:rPr>
              <a:t>Вендерфорда</a:t>
            </a:r>
            <a:r>
              <a:rPr lang="ru-RU" sz="1200" dirty="0">
                <a:solidFill>
                  <a:schemeClr val="tx1"/>
                </a:solidFill>
              </a:rPr>
              <a:t> и </a:t>
            </a:r>
            <a:r>
              <a:rPr lang="ru-RU" sz="1200" dirty="0" err="1">
                <a:solidFill>
                  <a:schemeClr val="tx1"/>
                </a:solidFill>
              </a:rPr>
              <a:t>Тоттена</a:t>
            </a:r>
            <a:r>
              <a:rPr lang="en-US" sz="1200" dirty="0">
                <a:solidFill>
                  <a:schemeClr val="tx1"/>
                </a:solidFill>
              </a:rPr>
              <a:t>, </a:t>
            </a:r>
            <a:r>
              <a:rPr lang="ru-RU" sz="1200" dirty="0">
                <a:solidFill>
                  <a:schemeClr val="tx1"/>
                </a:solidFill>
              </a:rPr>
              <a:t> до -160 </a:t>
            </a:r>
            <a:r>
              <a:rPr lang="ru-RU" sz="1200" dirty="0" err="1">
                <a:solidFill>
                  <a:schemeClr val="tx1"/>
                </a:solidFill>
              </a:rPr>
              <a:t>мГал</a:t>
            </a:r>
            <a:r>
              <a:rPr lang="ru-RU" sz="1200" dirty="0">
                <a:solidFill>
                  <a:schemeClr val="tx1"/>
                </a:solidFill>
              </a:rPr>
              <a:t>.</a:t>
            </a:r>
            <a:endParaRPr lang="en-US" sz="1200" dirty="0">
              <a:solidFill>
                <a:schemeClr val="tx1"/>
              </a:solidFill>
            </a:endParaRPr>
          </a:p>
          <a:p>
            <a:pPr marL="228600" indent="-228600">
              <a:buFont typeface="Times New Roman" pitchFamily="16" charset="0"/>
              <a:buAutoNum type="arabicPeriod"/>
            </a:pPr>
            <a:r>
              <a:rPr lang="ru-RU" sz="1200" dirty="0">
                <a:solidFill>
                  <a:schemeClr val="tx1"/>
                </a:solidFill>
              </a:rPr>
              <a:t>Рифты бассейна Уилкса (5) лежат </a:t>
            </a:r>
            <a:r>
              <a:rPr lang="ru-RU" sz="1200" dirty="0" err="1">
                <a:solidFill>
                  <a:schemeClr val="tx1"/>
                </a:solidFill>
              </a:rPr>
              <a:t>субпараллельно</a:t>
            </a:r>
            <a:r>
              <a:rPr lang="ru-RU" sz="1200" dirty="0">
                <a:solidFill>
                  <a:schemeClr val="tx1"/>
                </a:solidFill>
              </a:rPr>
              <a:t> Трансантарктическим горам. Они соединяются с впадинами, рассекающими Трансантарктические горы, которые выходят в подледный бассейн Росса. До -100 </a:t>
            </a:r>
            <a:r>
              <a:rPr lang="ru-RU" sz="1200" dirty="0" err="1">
                <a:solidFill>
                  <a:schemeClr val="tx1"/>
                </a:solidFill>
              </a:rPr>
              <a:t>мГал</a:t>
            </a:r>
            <a:r>
              <a:rPr lang="ru-RU" sz="1200" dirty="0">
                <a:solidFill>
                  <a:schemeClr val="tx1"/>
                </a:solidFill>
              </a:rPr>
              <a:t>.</a:t>
            </a:r>
            <a:endParaRPr lang="en-US" sz="1200" dirty="0">
              <a:solidFill>
                <a:schemeClr val="tx1"/>
              </a:solidFill>
            </a:endParaRPr>
          </a:p>
          <a:p>
            <a:pPr marL="228600" indent="-228600">
              <a:buFont typeface="Times New Roman" pitchFamily="16" charset="0"/>
              <a:buAutoNum type="arabicPeriod"/>
            </a:pPr>
            <a:r>
              <a:rPr lang="ru-RU" sz="1200" dirty="0">
                <a:solidFill>
                  <a:schemeClr val="tx1"/>
                </a:solidFill>
              </a:rPr>
              <a:t>Изолированные подледные впадины Восток, Астролябии и </a:t>
            </a:r>
            <a:r>
              <a:rPr lang="ru-RU" sz="1200" dirty="0" err="1">
                <a:solidFill>
                  <a:schemeClr val="tx1"/>
                </a:solidFill>
              </a:rPr>
              <a:t>Адвенче</a:t>
            </a:r>
            <a:r>
              <a:rPr lang="ru-RU" sz="1200" dirty="0">
                <a:solidFill>
                  <a:schemeClr val="tx1"/>
                </a:solidFill>
              </a:rPr>
              <a:t>. Дно этих впадин лежит на глубине от 1 до 2 км, а аномалии в свободном воздухе достигают -100 </a:t>
            </a:r>
            <a:r>
              <a:rPr lang="ru-RU" sz="1200" dirty="0" err="1">
                <a:solidFill>
                  <a:schemeClr val="tx1"/>
                </a:solidFill>
              </a:rPr>
              <a:t>мГал</a:t>
            </a:r>
            <a:r>
              <a:rPr lang="ru-RU" sz="1200" dirty="0">
                <a:solidFill>
                  <a:schemeClr val="tx1"/>
                </a:solidFill>
              </a:rPr>
              <a:t>.</a:t>
            </a:r>
          </a:p>
          <a:p>
            <a:r>
              <a:rPr lang="ru-RU" sz="1200" dirty="0">
                <a:solidFill>
                  <a:schemeClr val="tx1"/>
                </a:solidFill>
              </a:rPr>
              <a:t>Происхождение глубоких рифтов связано с </a:t>
            </a:r>
            <a:r>
              <a:rPr lang="ru-RU" sz="1200" dirty="0" err="1">
                <a:solidFill>
                  <a:schemeClr val="tx1"/>
                </a:solidFill>
              </a:rPr>
              <a:t>рифтогенезом</a:t>
            </a:r>
            <a:r>
              <a:rPr lang="ru-RU" sz="1200" dirty="0">
                <a:solidFill>
                  <a:schemeClr val="tx1"/>
                </a:solidFill>
              </a:rPr>
              <a:t> уже подо льдом </a:t>
            </a:r>
            <a:r>
              <a:rPr lang="en-US" sz="1200" dirty="0">
                <a:solidFill>
                  <a:schemeClr val="tx1"/>
                </a:solidFill>
              </a:rPr>
              <a:t>[</a:t>
            </a:r>
            <a:r>
              <a:rPr lang="ru-RU" sz="1200" dirty="0">
                <a:solidFill>
                  <a:schemeClr val="tx1"/>
                </a:solidFill>
              </a:rPr>
              <a:t>Баранов и </a:t>
            </a:r>
            <a:r>
              <a:rPr lang="ru-RU" sz="1200" dirty="0" err="1">
                <a:solidFill>
                  <a:schemeClr val="tx1"/>
                </a:solidFill>
              </a:rPr>
              <a:t>Лобковский</a:t>
            </a:r>
            <a:r>
              <a:rPr lang="en-US" sz="1200" dirty="0">
                <a:solidFill>
                  <a:schemeClr val="tx1"/>
                </a:solidFill>
              </a:rPr>
              <a:t>, 2024].</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43" y="291307"/>
            <a:ext cx="6254824" cy="5585966"/>
          </a:xfrm>
          <a:prstGeom prst="rect">
            <a:avLst/>
          </a:prstGeom>
        </p:spPr>
      </p:pic>
      <p:sp>
        <p:nvSpPr>
          <p:cNvPr id="4" name="Прямоугольник 3"/>
          <p:cNvSpPr/>
          <p:nvPr/>
        </p:nvSpPr>
        <p:spPr>
          <a:xfrm>
            <a:off x="9554" y="5877272"/>
            <a:ext cx="6409449" cy="1015663"/>
          </a:xfrm>
          <a:prstGeom prst="rect">
            <a:avLst/>
          </a:prstGeom>
        </p:spPr>
        <p:txBody>
          <a:bodyPr wrap="square">
            <a:spAutoFit/>
          </a:bodyPr>
          <a:lstStyle/>
          <a:p>
            <a:r>
              <a:rPr lang="ru-RU" sz="1000" dirty="0">
                <a:solidFill>
                  <a:schemeClr val="tx1"/>
                </a:solidFill>
              </a:rPr>
              <a:t>Карта подледного рельефа </a:t>
            </a:r>
            <a:r>
              <a:rPr lang="en-US" sz="1000" dirty="0">
                <a:solidFill>
                  <a:schemeClr val="tx1"/>
                </a:solidFill>
              </a:rPr>
              <a:t>BEDMACHINE</a:t>
            </a:r>
            <a:r>
              <a:rPr lang="ru-RU" sz="1000" dirty="0">
                <a:solidFill>
                  <a:schemeClr val="tx1"/>
                </a:solidFill>
              </a:rPr>
              <a:t> [</a:t>
            </a:r>
            <a:r>
              <a:rPr lang="en-US" sz="1000" dirty="0" err="1">
                <a:solidFill>
                  <a:schemeClr val="tx1"/>
                </a:solidFill>
              </a:rPr>
              <a:t>Morlighem</a:t>
            </a:r>
            <a:r>
              <a:rPr lang="en-US" sz="1000" dirty="0">
                <a:solidFill>
                  <a:schemeClr val="tx1"/>
                </a:solidFill>
              </a:rPr>
              <a:t> et al., 2020</a:t>
            </a:r>
            <a:r>
              <a:rPr lang="ru-RU" sz="1000" dirty="0">
                <a:solidFill>
                  <a:schemeClr val="tx1"/>
                </a:solidFill>
              </a:rPr>
              <a:t>]. </a:t>
            </a:r>
          </a:p>
          <a:p>
            <a:r>
              <a:rPr lang="ru-RU" sz="1000" dirty="0">
                <a:solidFill>
                  <a:schemeClr val="tx1"/>
                </a:solidFill>
              </a:rPr>
              <a:t>Горы открыты 3-й советской антарктической экспедицией в 1958 году и названы в честь советского геофизика и академика Григория </a:t>
            </a:r>
            <a:r>
              <a:rPr lang="ru-RU" sz="1000" dirty="0" err="1">
                <a:solidFill>
                  <a:schemeClr val="tx1"/>
                </a:solidFill>
              </a:rPr>
              <a:t>Гамбурцева</a:t>
            </a:r>
            <a:r>
              <a:rPr lang="ru-RU" sz="1000" dirty="0">
                <a:solidFill>
                  <a:schemeClr val="tx1"/>
                </a:solidFill>
              </a:rPr>
              <a:t> (1903—1955). Открытие формации было значительным сюрпризом для геологов, ведь до этого преобладала гипотеза, что подлёдный ландшафт Антарктиды представляет собой равнину…Поскольку горный хребет полностью покрыт льдом, это одна из наименее изученных тектонических форм рельефа на Земле.</a:t>
            </a:r>
            <a:endParaRPr lang="en-US" sz="1000" dirty="0">
              <a:solidFill>
                <a:schemeClr val="tx1"/>
              </a:solidFill>
            </a:endParaRPr>
          </a:p>
        </p:txBody>
      </p:sp>
    </p:spTree>
    <p:extLst>
      <p:ext uri="{BB962C8B-B14F-4D97-AF65-F5344CB8AC3E}">
        <p14:creationId xmlns:p14="http://schemas.microsoft.com/office/powerpoint/2010/main" val="24664228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a:extLst>
              <a:ext uri="{FF2B5EF4-FFF2-40B4-BE49-F238E27FC236}">
                <a16:creationId xmlns="" xmlns:a16="http://schemas.microsoft.com/office/drawing/2014/main" id="{FCBDE9EF-39FB-4D57-ACDE-4FFCDC243B7E}"/>
              </a:ext>
            </a:extLst>
          </p:cNvPr>
          <p:cNvSpPr>
            <a:spLocks noChangeArrowheads="1"/>
          </p:cNvSpPr>
          <p:nvPr/>
        </p:nvSpPr>
        <p:spPr bwMode="auto">
          <a:xfrm>
            <a:off x="4670425" y="-171450"/>
            <a:ext cx="246063" cy="925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ru-RU" altLang="ru-RU" sz="1800"/>
              <a:t/>
            </a:r>
            <a:br>
              <a:rPr lang="ru-RU" altLang="ru-RU" sz="1800"/>
            </a:br>
            <a:endParaRPr lang="ru-RU" altLang="ru-RU" sz="1800"/>
          </a:p>
          <a:p>
            <a:pPr algn="ctr" eaLnBrk="1" hangingPunct="1">
              <a:spcBef>
                <a:spcPct val="0"/>
              </a:spcBef>
              <a:buClrTx/>
              <a:buFontTx/>
              <a:buNone/>
            </a:pPr>
            <a:r>
              <a:rPr lang="ru-RU" altLang="ru-RU" sz="1800"/>
              <a:t> </a:t>
            </a:r>
          </a:p>
        </p:txBody>
      </p:sp>
      <p:sp>
        <p:nvSpPr>
          <p:cNvPr id="2" name="Прямоугольник 1"/>
          <p:cNvSpPr/>
          <p:nvPr/>
        </p:nvSpPr>
        <p:spPr>
          <a:xfrm>
            <a:off x="341377" y="6093296"/>
            <a:ext cx="8768085" cy="738664"/>
          </a:xfrm>
          <a:prstGeom prst="rect">
            <a:avLst/>
          </a:prstGeom>
        </p:spPr>
        <p:txBody>
          <a:bodyPr wrap="square">
            <a:spAutoFit/>
          </a:bodyPr>
          <a:lstStyle/>
          <a:p>
            <a:r>
              <a:rPr lang="ru-RU" sz="1400" dirty="0">
                <a:solidFill>
                  <a:schemeClr val="tx1"/>
                </a:solidFill>
              </a:rPr>
              <a:t>Векторное поле рассчитанных скоростей на поверхности Земли показано черными стрелками. Синими стрелками показаны скорости из модели </a:t>
            </a:r>
            <a:r>
              <a:rPr lang="en-US" sz="1400" dirty="0">
                <a:solidFill>
                  <a:schemeClr val="tx1"/>
                </a:solidFill>
              </a:rPr>
              <a:t>ITRF</a:t>
            </a:r>
            <a:r>
              <a:rPr lang="ru-RU" sz="1400" dirty="0">
                <a:solidFill>
                  <a:schemeClr val="tx1"/>
                </a:solidFill>
              </a:rPr>
              <a:t> [</a:t>
            </a:r>
            <a:r>
              <a:rPr lang="en-US" sz="1400" dirty="0" err="1">
                <a:solidFill>
                  <a:schemeClr val="tx1"/>
                </a:solidFill>
              </a:rPr>
              <a:t>Altamimi</a:t>
            </a:r>
            <a:r>
              <a:rPr lang="ru-RU" sz="1400" dirty="0">
                <a:solidFill>
                  <a:schemeClr val="tx1"/>
                </a:solidFill>
              </a:rPr>
              <a:t> </a:t>
            </a:r>
            <a:r>
              <a:rPr lang="en-US" sz="1400" dirty="0">
                <a:solidFill>
                  <a:schemeClr val="tx1"/>
                </a:solidFill>
              </a:rPr>
              <a:t> et al., 2017</a:t>
            </a:r>
            <a:r>
              <a:rPr lang="ru-RU" sz="1400" dirty="0">
                <a:solidFill>
                  <a:schemeClr val="tx1"/>
                </a:solidFill>
              </a:rPr>
              <a:t>]. Черной линией показаны контуры континентов. Голубой линией показаны границы основных плит </a:t>
            </a:r>
            <a:r>
              <a:rPr lang="en-US" sz="1400" dirty="0">
                <a:solidFill>
                  <a:schemeClr val="tx1"/>
                </a:solidFill>
              </a:rPr>
              <a:t>[</a:t>
            </a:r>
            <a:r>
              <a:rPr lang="ru-RU" altLang="ru-RU" sz="1400" dirty="0" err="1">
                <a:solidFill>
                  <a:schemeClr val="tx1"/>
                </a:solidFill>
              </a:rPr>
              <a:t>Лобковский</a:t>
            </a:r>
            <a:r>
              <a:rPr lang="en-US" altLang="ru-RU" sz="1400" dirty="0">
                <a:solidFill>
                  <a:schemeClr val="tx1"/>
                </a:solidFill>
              </a:rPr>
              <a:t>, </a:t>
            </a:r>
            <a:r>
              <a:rPr lang="ru-RU" altLang="ru-RU" sz="1400" dirty="0">
                <a:solidFill>
                  <a:schemeClr val="tx1"/>
                </a:solidFill>
              </a:rPr>
              <a:t>Баранов</a:t>
            </a:r>
            <a:r>
              <a:rPr lang="en-US" altLang="ru-RU" sz="1400" dirty="0">
                <a:solidFill>
                  <a:schemeClr val="tx1"/>
                </a:solidFill>
              </a:rPr>
              <a:t>, </a:t>
            </a:r>
            <a:r>
              <a:rPr lang="ru-RU" altLang="ru-RU" sz="1400" dirty="0">
                <a:solidFill>
                  <a:schemeClr val="tx1"/>
                </a:solidFill>
              </a:rPr>
              <a:t>Бобров</a:t>
            </a:r>
            <a:r>
              <a:rPr lang="en-US" altLang="ru-RU" sz="1400" dirty="0">
                <a:solidFill>
                  <a:schemeClr val="tx1"/>
                </a:solidFill>
              </a:rPr>
              <a:t>, </a:t>
            </a:r>
            <a:r>
              <a:rPr lang="ru-RU" altLang="ru-RU" sz="1400" dirty="0">
                <a:solidFill>
                  <a:schemeClr val="tx1"/>
                </a:solidFill>
              </a:rPr>
              <a:t>202</a:t>
            </a:r>
            <a:r>
              <a:rPr lang="en-US" altLang="ru-RU" sz="1400" dirty="0">
                <a:solidFill>
                  <a:schemeClr val="tx1"/>
                </a:solidFill>
              </a:rPr>
              <a:t>5]</a:t>
            </a:r>
            <a:r>
              <a:rPr lang="ru-RU" sz="1400" dirty="0">
                <a:solidFill>
                  <a:schemeClr val="tx1"/>
                </a:solidFill>
              </a:rPr>
              <a:t>.</a:t>
            </a:r>
          </a:p>
        </p:txBody>
      </p:sp>
      <p:pic>
        <p:nvPicPr>
          <p:cNvPr id="7" name="officeArt object" descr="Calc_velo_comparing _with_ITRF2014model_final.jpg"/>
          <p:cNvPicPr/>
          <p:nvPr/>
        </p:nvPicPr>
        <p:blipFill>
          <a:blip r:embed="rId2"/>
          <a:stretch>
            <a:fillRect/>
          </a:stretch>
        </p:blipFill>
        <p:spPr>
          <a:xfrm>
            <a:off x="1" y="754063"/>
            <a:ext cx="8964488" cy="5123210"/>
          </a:xfrm>
          <a:prstGeom prst="rect">
            <a:avLst/>
          </a:prstGeom>
          <a:ln w="12700" cap="flat">
            <a:noFill/>
            <a:miter lim="400000"/>
          </a:ln>
          <a:effectLst/>
        </p:spPr>
      </p:pic>
      <p:sp>
        <p:nvSpPr>
          <p:cNvPr id="8" name="Rectangle 2">
            <a:extLst>
              <a:ext uri="{FF2B5EF4-FFF2-40B4-BE49-F238E27FC236}">
                <a16:creationId xmlns="" xmlns:a16="http://schemas.microsoft.com/office/drawing/2014/main" id="{53D8A4D5-AFC2-4F87-B568-663271548E02}"/>
              </a:ext>
            </a:extLst>
          </p:cNvPr>
          <p:cNvSpPr>
            <a:spLocks noChangeArrowheads="1"/>
          </p:cNvSpPr>
          <p:nvPr/>
        </p:nvSpPr>
        <p:spPr bwMode="auto">
          <a:xfrm>
            <a:off x="0" y="-27384"/>
            <a:ext cx="9091613" cy="7408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a:spcBef>
                <a:spcPct val="0"/>
              </a:spcBef>
            </a:pPr>
            <a:r>
              <a:rPr lang="ru-RU" altLang="ru-RU" sz="1400" dirty="0"/>
              <a:t>Основной результат – это скорости мантийных течений во всей мантии</a:t>
            </a:r>
            <a:r>
              <a:rPr lang="en-US" altLang="ru-RU" sz="1400" dirty="0"/>
              <a:t/>
            </a:r>
            <a:br>
              <a:rPr lang="en-US" altLang="ru-RU" sz="1400" dirty="0"/>
            </a:br>
            <a:r>
              <a:rPr lang="ru-RU" altLang="ru-RU" sz="1400" dirty="0"/>
              <a:t>Мы показываем их в плоскостных и меридиональных сечениях.</a:t>
            </a:r>
            <a:endParaRPr lang="en-US" altLang="ru-RU" sz="1400" dirty="0"/>
          </a:p>
          <a:p>
            <a:pPr algn="ctr">
              <a:spcBef>
                <a:spcPct val="0"/>
              </a:spcBef>
            </a:pPr>
            <a:r>
              <a:rPr lang="ru-RU" sz="1400" dirty="0"/>
              <a:t>Сравнение рассчитанных скоростей на поверхности Земли и скоростей из модели </a:t>
            </a:r>
            <a:r>
              <a:rPr lang="en-US" sz="1400" dirty="0"/>
              <a:t>ITRF</a:t>
            </a:r>
            <a:r>
              <a:rPr lang="ru-RU" sz="1400" dirty="0"/>
              <a:t> (ГНСС данные)</a:t>
            </a:r>
            <a:endParaRPr lang="ru-RU" altLang="ru-RU" sz="1400" dirty="0"/>
          </a:p>
        </p:txBody>
      </p:sp>
    </p:spTree>
    <p:extLst>
      <p:ext uri="{BB962C8B-B14F-4D97-AF65-F5344CB8AC3E}">
        <p14:creationId xmlns:p14="http://schemas.microsoft.com/office/powerpoint/2010/main" val="17466715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 xmlns:a16="http://schemas.microsoft.com/office/drawing/2014/main" id="{5B22A8F4-36BC-4447-85A4-E83D5871FC98}"/>
              </a:ext>
            </a:extLst>
          </p:cNvPr>
          <p:cNvSpPr>
            <a:spLocks noChangeArrowheads="1"/>
          </p:cNvSpPr>
          <p:nvPr/>
        </p:nvSpPr>
        <p:spPr bwMode="auto">
          <a:xfrm>
            <a:off x="52388" y="-171450"/>
            <a:ext cx="9091612"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a:spcBef>
                <a:spcPct val="0"/>
              </a:spcBef>
            </a:pPr>
            <a:r>
              <a:rPr lang="ru-RU" altLang="ru-RU" sz="1800" dirty="0"/>
              <a:t/>
            </a:r>
            <a:br>
              <a:rPr lang="ru-RU" altLang="ru-RU" sz="1800" dirty="0"/>
            </a:br>
            <a:r>
              <a:rPr lang="ru-RU" altLang="ru-RU" sz="1400" b="1" dirty="0"/>
              <a:t>Распределение аномалий температуры в мантии для сечения на глубине </a:t>
            </a:r>
            <a:r>
              <a:rPr lang="en-US" altLang="ru-RU" sz="1400" b="1" dirty="0"/>
              <a:t>2</a:t>
            </a:r>
            <a:r>
              <a:rPr lang="ru-RU" altLang="ru-RU" sz="1400" b="1" dirty="0"/>
              <a:t>5</a:t>
            </a:r>
            <a:r>
              <a:rPr lang="en-US" altLang="ru-RU" sz="1400" b="1" dirty="0"/>
              <a:t>50</a:t>
            </a:r>
            <a:r>
              <a:rPr lang="ru-RU" altLang="ru-RU" sz="1400" b="1" dirty="0"/>
              <a:t> км</a:t>
            </a:r>
            <a:r>
              <a:rPr lang="en-US" altLang="ru-RU" sz="1400" b="1" dirty="0"/>
              <a:t>.</a:t>
            </a:r>
            <a:r>
              <a:rPr lang="ru-RU" altLang="ru-RU" sz="1400" b="1" dirty="0"/>
              <a:t> </a:t>
            </a:r>
          </a:p>
        </p:txBody>
      </p:sp>
      <p:sp>
        <p:nvSpPr>
          <p:cNvPr id="13315" name="Rectangle 2">
            <a:extLst>
              <a:ext uri="{FF2B5EF4-FFF2-40B4-BE49-F238E27FC236}">
                <a16:creationId xmlns="" xmlns:a16="http://schemas.microsoft.com/office/drawing/2014/main" id="{9557126E-BB18-4CCF-9333-799E27E5987C}"/>
              </a:ext>
            </a:extLst>
          </p:cNvPr>
          <p:cNvSpPr>
            <a:spLocks noChangeArrowheads="1"/>
          </p:cNvSpPr>
          <p:nvPr/>
        </p:nvSpPr>
        <p:spPr bwMode="auto">
          <a:xfrm>
            <a:off x="422647" y="5805264"/>
            <a:ext cx="8469834"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spcBef>
                <a:spcPts val="0"/>
              </a:spcBef>
            </a:pPr>
            <a:r>
              <a:rPr lang="ru-RU" altLang="ru-RU" sz="1200" b="1" dirty="0"/>
              <a:t>Видны синие холодные области</a:t>
            </a:r>
            <a:r>
              <a:rPr lang="en-US" altLang="ru-RU" sz="1200" b="1" dirty="0"/>
              <a:t>,</a:t>
            </a:r>
            <a:r>
              <a:rPr lang="ru-RU" altLang="ru-RU" sz="1200" b="1" dirty="0"/>
              <a:t> лежащие на границе </a:t>
            </a:r>
            <a:r>
              <a:rPr lang="en-US" altLang="ru-RU" sz="1200" b="1" dirty="0"/>
              <a:t>c</a:t>
            </a:r>
            <a:r>
              <a:rPr lang="ru-RU" altLang="ru-RU" sz="1200" b="1" dirty="0"/>
              <a:t> ядром (так называемое кладбище плит). </a:t>
            </a:r>
          </a:p>
          <a:p>
            <a:pPr>
              <a:spcBef>
                <a:spcPts val="0"/>
              </a:spcBef>
            </a:pPr>
            <a:r>
              <a:rPr lang="ru-RU" altLang="ru-RU" sz="1200" b="1" dirty="0"/>
              <a:t>Видны также две области горячих восходящих потоков под Южной Африкой и Тихим океаном</a:t>
            </a:r>
            <a:r>
              <a:rPr lang="en-US" altLang="ru-RU" sz="1200" b="1" dirty="0"/>
              <a:t>.</a:t>
            </a:r>
            <a:r>
              <a:rPr lang="ru-RU" altLang="ru-RU" sz="1200" b="1" dirty="0"/>
              <a:t> </a:t>
            </a:r>
            <a:endParaRPr lang="en-US" altLang="ru-RU" sz="1200" b="1" dirty="0"/>
          </a:p>
          <a:p>
            <a:pPr>
              <a:spcBef>
                <a:spcPts val="0"/>
              </a:spcBef>
            </a:pPr>
            <a:r>
              <a:rPr lang="ru-RU" altLang="ru-RU" sz="1200" b="1" dirty="0" err="1"/>
              <a:t>Канарский</a:t>
            </a:r>
            <a:r>
              <a:rPr lang="ru-RU" altLang="ru-RU" sz="1200" b="1" dirty="0"/>
              <a:t> и Исландский </a:t>
            </a:r>
            <a:r>
              <a:rPr lang="ru-RU" altLang="ru-RU" sz="1200" b="1" dirty="0" err="1"/>
              <a:t>плюмы</a:t>
            </a:r>
            <a:r>
              <a:rPr lang="ru-RU" altLang="ru-RU" sz="1200" b="1" dirty="0"/>
              <a:t> сохранились. Гавайский и Восточно-африканский </a:t>
            </a:r>
            <a:r>
              <a:rPr lang="ru-RU" altLang="ru-RU" sz="1200" b="1" dirty="0" err="1"/>
              <a:t>плюмы</a:t>
            </a:r>
            <a:r>
              <a:rPr lang="ru-RU" altLang="ru-RU" sz="1200" b="1" dirty="0"/>
              <a:t> сместились. Арктический </a:t>
            </a:r>
            <a:r>
              <a:rPr lang="ru-RU" altLang="ru-RU" sz="1200" b="1" dirty="0" err="1"/>
              <a:t>плюм</a:t>
            </a:r>
            <a:r>
              <a:rPr lang="en-US" altLang="ru-RU" sz="1200" b="1" dirty="0"/>
              <a:t>?</a:t>
            </a:r>
            <a:endParaRPr lang="ru-RU" altLang="ru-RU" sz="1200" b="1"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8" y="476672"/>
            <a:ext cx="8987878" cy="5293908"/>
          </a:xfrm>
          <a:prstGeom prst="rect">
            <a:avLst/>
          </a:prstGeom>
        </p:spPr>
      </p:pic>
      <p:sp>
        <p:nvSpPr>
          <p:cNvPr id="5" name="Овал 4"/>
          <p:cNvSpPr/>
          <p:nvPr/>
        </p:nvSpPr>
        <p:spPr>
          <a:xfrm>
            <a:off x="8028384" y="764704"/>
            <a:ext cx="720080" cy="7200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p:cNvSpPr/>
          <p:nvPr/>
        </p:nvSpPr>
        <p:spPr>
          <a:xfrm>
            <a:off x="8123299" y="1777791"/>
            <a:ext cx="530250" cy="3600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4946674" y="2060848"/>
            <a:ext cx="530250" cy="3600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337492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 xmlns:a16="http://schemas.microsoft.com/office/drawing/2014/main" id="{5B22A8F4-36BC-4447-85A4-E83D5871FC98}"/>
              </a:ext>
            </a:extLst>
          </p:cNvPr>
          <p:cNvSpPr>
            <a:spLocks noChangeArrowheads="1"/>
          </p:cNvSpPr>
          <p:nvPr/>
        </p:nvSpPr>
        <p:spPr bwMode="auto">
          <a:xfrm>
            <a:off x="52388" y="-171450"/>
            <a:ext cx="9091612"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a:spcBef>
                <a:spcPct val="0"/>
              </a:spcBef>
            </a:pPr>
            <a:r>
              <a:rPr lang="ru-RU" altLang="ru-RU" sz="1800" dirty="0"/>
              <a:t/>
            </a:r>
            <a:br>
              <a:rPr lang="ru-RU" altLang="ru-RU" sz="1800" dirty="0"/>
            </a:br>
            <a:r>
              <a:rPr lang="ru-RU" altLang="ru-RU" sz="1400" b="1" dirty="0"/>
              <a:t>Распределение аномалий температуры в мантии для сечения на глубине </a:t>
            </a:r>
            <a:r>
              <a:rPr lang="en-US" altLang="ru-RU" sz="1400" b="1" dirty="0"/>
              <a:t>2</a:t>
            </a:r>
            <a:r>
              <a:rPr lang="ru-RU" altLang="ru-RU" sz="1400" b="1" dirty="0"/>
              <a:t>8</a:t>
            </a:r>
            <a:r>
              <a:rPr lang="en-US" altLang="ru-RU" sz="1400" b="1" dirty="0"/>
              <a:t>50</a:t>
            </a:r>
            <a:r>
              <a:rPr lang="ru-RU" altLang="ru-RU" sz="1400" b="1" dirty="0"/>
              <a:t> км (у ядра)</a:t>
            </a:r>
            <a:r>
              <a:rPr lang="en-US" altLang="ru-RU" sz="1400" b="1" dirty="0"/>
              <a:t>.</a:t>
            </a:r>
            <a:r>
              <a:rPr lang="ru-RU" altLang="ru-RU" sz="1400" b="1" dirty="0"/>
              <a:t> </a:t>
            </a:r>
          </a:p>
        </p:txBody>
      </p:sp>
      <p:sp>
        <p:nvSpPr>
          <p:cNvPr id="13315" name="Rectangle 2">
            <a:extLst>
              <a:ext uri="{FF2B5EF4-FFF2-40B4-BE49-F238E27FC236}">
                <a16:creationId xmlns="" xmlns:a16="http://schemas.microsoft.com/office/drawing/2014/main" id="{9557126E-BB18-4CCF-9333-799E27E5987C}"/>
              </a:ext>
            </a:extLst>
          </p:cNvPr>
          <p:cNvSpPr>
            <a:spLocks noChangeArrowheads="1"/>
          </p:cNvSpPr>
          <p:nvPr/>
        </p:nvSpPr>
        <p:spPr bwMode="auto">
          <a:xfrm>
            <a:off x="422647" y="5733256"/>
            <a:ext cx="8469834" cy="8536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r>
              <a:rPr lang="ru-RU" altLang="ru-RU" sz="1200" b="1" dirty="0"/>
              <a:t>Видны синие холодные области</a:t>
            </a:r>
            <a:r>
              <a:rPr lang="en-US" altLang="ru-RU" sz="1200" b="1" dirty="0"/>
              <a:t>,</a:t>
            </a:r>
            <a:r>
              <a:rPr lang="ru-RU" altLang="ru-RU" sz="1200" b="1" dirty="0"/>
              <a:t> лежащие на границе </a:t>
            </a:r>
            <a:r>
              <a:rPr lang="en-US" altLang="ru-RU" sz="1200" b="1" dirty="0"/>
              <a:t>c</a:t>
            </a:r>
            <a:r>
              <a:rPr lang="ru-RU" altLang="ru-RU" sz="1200" b="1" dirty="0"/>
              <a:t> ядром (так называемое кладбище плит). </a:t>
            </a:r>
          </a:p>
          <a:p>
            <a:r>
              <a:rPr lang="ru-RU" altLang="ru-RU" sz="1200" b="1" dirty="0"/>
              <a:t>Видны также две области горячих восходящих потоков под Южной Африкой и Тихим океаном</a:t>
            </a:r>
            <a:r>
              <a:rPr lang="en-US" altLang="ru-RU" sz="1200" b="1" dirty="0"/>
              <a:t>.</a:t>
            </a:r>
            <a:r>
              <a:rPr lang="ru-RU" altLang="ru-RU" sz="1200" b="1" dirty="0"/>
              <a:t> </a:t>
            </a:r>
          </a:p>
          <a:p>
            <a:pPr algn="ctr"/>
            <a:r>
              <a:rPr lang="en-US" sz="1200" dirty="0"/>
              <a:t>[</a:t>
            </a:r>
            <a:r>
              <a:rPr lang="ru-RU" altLang="ru-RU" sz="1200" dirty="0" err="1"/>
              <a:t>Лобковский</a:t>
            </a:r>
            <a:r>
              <a:rPr lang="en-US" altLang="ru-RU" sz="1200" dirty="0"/>
              <a:t>, </a:t>
            </a:r>
            <a:r>
              <a:rPr lang="ru-RU" altLang="ru-RU" sz="1200" dirty="0"/>
              <a:t>Баранов</a:t>
            </a:r>
            <a:r>
              <a:rPr lang="en-US" altLang="ru-RU" sz="1200" dirty="0"/>
              <a:t>, </a:t>
            </a:r>
            <a:r>
              <a:rPr lang="ru-RU" altLang="ru-RU" sz="1200" dirty="0"/>
              <a:t>Бобров</a:t>
            </a:r>
            <a:r>
              <a:rPr lang="en-US" altLang="ru-RU" sz="1200" dirty="0"/>
              <a:t>,</a:t>
            </a:r>
            <a:r>
              <a:rPr lang="ru-RU" altLang="ru-RU" sz="1200" dirty="0"/>
              <a:t> Чуваев</a:t>
            </a:r>
            <a:r>
              <a:rPr lang="en-US" altLang="ru-RU" sz="1200" dirty="0"/>
              <a:t>, </a:t>
            </a:r>
            <a:r>
              <a:rPr lang="ru-RU" altLang="ru-RU" sz="1200" dirty="0"/>
              <a:t>202</a:t>
            </a:r>
            <a:r>
              <a:rPr lang="en-US" altLang="ru-RU" sz="1200" dirty="0"/>
              <a:t>5]</a:t>
            </a:r>
            <a:endParaRPr lang="ru-RU" sz="1200" dirty="0"/>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334" y="476672"/>
            <a:ext cx="8955410" cy="5239618"/>
          </a:xfrm>
          <a:prstGeom prst="rect">
            <a:avLst/>
          </a:prstGeom>
        </p:spPr>
      </p:pic>
    </p:spTree>
    <p:extLst>
      <p:ext uri="{BB962C8B-B14F-4D97-AF65-F5344CB8AC3E}">
        <p14:creationId xmlns:p14="http://schemas.microsoft.com/office/powerpoint/2010/main" val="661133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 xmlns:a16="http://schemas.microsoft.com/office/drawing/2014/main" id="{BFC08CA0-6A7B-44E8-AF4B-F3479493A7AB}"/>
              </a:ext>
            </a:extLst>
          </p:cNvPr>
          <p:cNvSpPr>
            <a:spLocks noChangeArrowheads="1"/>
          </p:cNvSpPr>
          <p:nvPr/>
        </p:nvSpPr>
        <p:spPr bwMode="auto">
          <a:xfrm>
            <a:off x="0" y="125413"/>
            <a:ext cx="9091613" cy="309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a:spcBef>
                <a:spcPct val="0"/>
              </a:spcBef>
            </a:pPr>
            <a:r>
              <a:rPr lang="ru-RU" altLang="ru-RU" sz="1400" b="1" dirty="0"/>
              <a:t>Распределение аномалий температуры на глубине </a:t>
            </a:r>
            <a:r>
              <a:rPr lang="en-US" altLang="ru-RU" sz="1400" b="1" dirty="0"/>
              <a:t>75</a:t>
            </a:r>
            <a:r>
              <a:rPr lang="ru-RU" altLang="ru-RU" sz="1400" b="1" dirty="0"/>
              <a:t> км для Антарктиды (</a:t>
            </a:r>
            <a:r>
              <a:rPr lang="en-US" altLang="ru-RU" sz="1400" b="1" dirty="0"/>
              <a:t>SMEAN2</a:t>
            </a:r>
            <a:r>
              <a:rPr lang="ru-RU" altLang="ru-RU" sz="1400" b="1" dirty="0"/>
              <a:t>). </a:t>
            </a:r>
            <a:r>
              <a:rPr lang="ru-RU" altLang="ru-RU" sz="1400" dirty="0"/>
              <a:t> </a:t>
            </a:r>
            <a:endParaRPr lang="ru-RU" altLang="ru-RU" sz="1400" b="1" dirty="0"/>
          </a:p>
        </p:txBody>
      </p:sp>
      <p:sp>
        <p:nvSpPr>
          <p:cNvPr id="19459" name="Rectangle 2">
            <a:extLst>
              <a:ext uri="{FF2B5EF4-FFF2-40B4-BE49-F238E27FC236}">
                <a16:creationId xmlns="" xmlns:a16="http://schemas.microsoft.com/office/drawing/2014/main" id="{FE929FFC-A7E9-4DCC-A260-322816E896FC}"/>
              </a:ext>
            </a:extLst>
          </p:cNvPr>
          <p:cNvSpPr>
            <a:spLocks noChangeArrowheads="1"/>
          </p:cNvSpPr>
          <p:nvPr/>
        </p:nvSpPr>
        <p:spPr bwMode="auto">
          <a:xfrm>
            <a:off x="4670425" y="-171450"/>
            <a:ext cx="246063" cy="925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ru-RU" altLang="ru-RU" sz="1800"/>
              <a:t/>
            </a:r>
            <a:br>
              <a:rPr lang="ru-RU" altLang="ru-RU" sz="1800"/>
            </a:br>
            <a:endParaRPr lang="ru-RU" altLang="ru-RU" sz="1800"/>
          </a:p>
          <a:p>
            <a:pPr algn="ctr" eaLnBrk="1" hangingPunct="1">
              <a:spcBef>
                <a:spcPct val="0"/>
              </a:spcBef>
              <a:buClrTx/>
              <a:buFontTx/>
              <a:buNone/>
            </a:pPr>
            <a:r>
              <a:rPr lang="ru-RU" altLang="ru-RU" sz="1800"/>
              <a:t> </a:t>
            </a:r>
          </a:p>
        </p:txBody>
      </p:sp>
      <p:sp>
        <p:nvSpPr>
          <p:cNvPr id="19461" name="Прямоугольник 7">
            <a:extLst>
              <a:ext uri="{FF2B5EF4-FFF2-40B4-BE49-F238E27FC236}">
                <a16:creationId xmlns="" xmlns:a16="http://schemas.microsoft.com/office/drawing/2014/main" id="{76E27E3D-B61C-4523-B06D-DD33165C9B38}"/>
              </a:ext>
            </a:extLst>
          </p:cNvPr>
          <p:cNvSpPr>
            <a:spLocks noChangeArrowheads="1"/>
          </p:cNvSpPr>
          <p:nvPr/>
        </p:nvSpPr>
        <p:spPr bwMode="auto">
          <a:xfrm>
            <a:off x="6419005" y="580815"/>
            <a:ext cx="2647950"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altLang="ru-RU" sz="1200" b="1" dirty="0">
                <a:solidFill>
                  <a:schemeClr val="tx1"/>
                </a:solidFill>
              </a:rPr>
              <a:t>Восточная Антарктида характеризуется отрицательными температурными аномалиями. Для Антарктического полуострова, Западно-антарктической </a:t>
            </a:r>
            <a:r>
              <a:rPr lang="ru-RU" altLang="ru-RU" sz="1200" b="1" dirty="0" err="1">
                <a:solidFill>
                  <a:schemeClr val="tx1"/>
                </a:solidFill>
              </a:rPr>
              <a:t>рифтовой</a:t>
            </a:r>
            <a:r>
              <a:rPr lang="ru-RU" altLang="ru-RU" sz="1200" b="1" dirty="0">
                <a:solidFill>
                  <a:schemeClr val="tx1"/>
                </a:solidFill>
              </a:rPr>
              <a:t> системы, района ледника и моря Росса  характерны положительные температурные аномалии, что согласуется с измеренным повышенным тепловым потоком на поверхности и современным вулканизмом Западно-антарктической </a:t>
            </a:r>
            <a:r>
              <a:rPr lang="ru-RU" altLang="ru-RU" sz="1200" b="1" dirty="0" err="1">
                <a:solidFill>
                  <a:schemeClr val="tx1"/>
                </a:solidFill>
              </a:rPr>
              <a:t>рифтовой</a:t>
            </a:r>
            <a:r>
              <a:rPr lang="ru-RU" altLang="ru-RU" sz="1200" b="1" dirty="0">
                <a:solidFill>
                  <a:schemeClr val="tx1"/>
                </a:solidFill>
              </a:rPr>
              <a:t> системы и части Антарктического полуострова. В то же время для другой части Западной Антарктиды – ледника </a:t>
            </a:r>
            <a:r>
              <a:rPr lang="ru-RU" altLang="ru-RU" sz="1200" b="1" dirty="0" err="1">
                <a:solidFill>
                  <a:schemeClr val="tx1"/>
                </a:solidFill>
              </a:rPr>
              <a:t>Филхнера-Ронна</a:t>
            </a:r>
            <a:r>
              <a:rPr lang="ru-RU" altLang="ru-RU" sz="1200" b="1" dirty="0">
                <a:solidFill>
                  <a:schemeClr val="tx1"/>
                </a:solidFill>
              </a:rPr>
              <a:t> аномалии температуры отрицательны. Этот результат согласуется с наблюденными данными об отсутствии </a:t>
            </a:r>
            <a:r>
              <a:rPr lang="ru-RU" altLang="ru-RU" sz="1200" b="1" dirty="0" err="1">
                <a:solidFill>
                  <a:schemeClr val="tx1"/>
                </a:solidFill>
              </a:rPr>
              <a:t>рифтинга</a:t>
            </a:r>
            <a:r>
              <a:rPr lang="ru-RU" altLang="ru-RU" sz="1200" b="1" dirty="0">
                <a:solidFill>
                  <a:schemeClr val="tx1"/>
                </a:solidFill>
              </a:rPr>
              <a:t> в настоящее время, небольшим измеренным тепловым потоком и отсутствием вулканов </a:t>
            </a:r>
            <a:r>
              <a:rPr lang="en-US" altLang="ru-RU" sz="1200" b="1" dirty="0">
                <a:solidFill>
                  <a:schemeClr val="tx1"/>
                </a:solidFill>
              </a:rPr>
              <a:t>[</a:t>
            </a:r>
            <a:r>
              <a:rPr lang="ru-RU" altLang="ru-RU" sz="1200" b="1" dirty="0">
                <a:solidFill>
                  <a:schemeClr val="tx1"/>
                </a:solidFill>
              </a:rPr>
              <a:t>Баранов</a:t>
            </a:r>
            <a:r>
              <a:rPr lang="en-US" altLang="ru-RU" sz="1200" b="1" dirty="0">
                <a:solidFill>
                  <a:schemeClr val="tx1"/>
                </a:solidFill>
              </a:rPr>
              <a:t>,</a:t>
            </a:r>
            <a:r>
              <a:rPr lang="ru-RU" altLang="ru-RU" sz="1200" b="1" dirty="0">
                <a:solidFill>
                  <a:schemeClr val="tx1"/>
                </a:solidFill>
              </a:rPr>
              <a:t> </a:t>
            </a:r>
            <a:r>
              <a:rPr lang="ru-RU" altLang="ru-RU" sz="1200" b="1" dirty="0" err="1">
                <a:solidFill>
                  <a:schemeClr val="tx1"/>
                </a:solidFill>
              </a:rPr>
              <a:t>Лобковский</a:t>
            </a:r>
            <a:r>
              <a:rPr lang="en-US" altLang="ru-RU" sz="1200" b="1" dirty="0">
                <a:solidFill>
                  <a:schemeClr val="tx1"/>
                </a:solidFill>
              </a:rPr>
              <a:t>,</a:t>
            </a:r>
            <a:r>
              <a:rPr lang="ru-RU" altLang="ru-RU" sz="1200" b="1" dirty="0">
                <a:solidFill>
                  <a:schemeClr val="tx1"/>
                </a:solidFill>
              </a:rPr>
              <a:t> Бобров</a:t>
            </a:r>
            <a:r>
              <a:rPr lang="en-US" altLang="ru-RU" sz="1200" b="1" dirty="0">
                <a:solidFill>
                  <a:schemeClr val="tx1"/>
                </a:solidFill>
              </a:rPr>
              <a:t>, </a:t>
            </a:r>
            <a:r>
              <a:rPr lang="ru-RU" altLang="ru-RU" sz="1200" b="1" dirty="0">
                <a:solidFill>
                  <a:schemeClr val="tx1"/>
                </a:solidFill>
              </a:rPr>
              <a:t>ДАН</a:t>
            </a:r>
            <a:r>
              <a:rPr lang="en-US" altLang="ru-RU" sz="1200" b="1" dirty="0">
                <a:solidFill>
                  <a:schemeClr val="tx1"/>
                </a:solidFill>
              </a:rPr>
              <a:t>,</a:t>
            </a:r>
            <a:r>
              <a:rPr lang="ru-RU" altLang="ru-RU" sz="1200" b="1" dirty="0">
                <a:solidFill>
                  <a:schemeClr val="tx1"/>
                </a:solidFill>
              </a:rPr>
              <a:t> 2023</a:t>
            </a:r>
            <a:r>
              <a:rPr lang="en-US" altLang="ru-RU" sz="1200" b="1" dirty="0">
                <a:solidFill>
                  <a:schemeClr val="tx1"/>
                </a:solidFill>
              </a:rPr>
              <a:t>]</a:t>
            </a:r>
            <a:r>
              <a:rPr lang="ru-RU" altLang="ru-RU" sz="1200" b="1" dirty="0">
                <a:solidFill>
                  <a:schemeClr val="tx1"/>
                </a:solidFill>
              </a:rPr>
              <a:t>.</a:t>
            </a: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0688"/>
            <a:ext cx="6419005" cy="5777104"/>
          </a:xfrm>
          <a:prstGeom prst="rect">
            <a:avLst/>
          </a:prstGeom>
        </p:spPr>
      </p:pic>
    </p:spTree>
    <p:extLst>
      <p:ext uri="{BB962C8B-B14F-4D97-AF65-F5344CB8AC3E}">
        <p14:creationId xmlns:p14="http://schemas.microsoft.com/office/powerpoint/2010/main" val="1796660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s://mipt.ru/upload/medialibrary/056/eng_inversion.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2350" b="13981"/>
          <a:stretch/>
        </p:blipFill>
        <p:spPr bwMode="auto">
          <a:xfrm>
            <a:off x="0" y="-893"/>
            <a:ext cx="9144001" cy="4045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55576" y="-27384"/>
            <a:ext cx="8293174" cy="307777"/>
          </a:xfrm>
          <a:prstGeom prst="rect">
            <a:avLst/>
          </a:prstGeom>
          <a:noFill/>
        </p:spPr>
        <p:txBody>
          <a:bodyPr wrap="square" rtlCol="0">
            <a:spAutoFit/>
          </a:bodyPr>
          <a:lstStyle/>
          <a:p>
            <a:pPr algn="ctr"/>
            <a:r>
              <a:rPr lang="ru-RU" sz="1400" b="1" dirty="0">
                <a:solidFill>
                  <a:schemeClr val="tx1"/>
                </a:solidFill>
                <a:latin typeface="+mj-lt"/>
                <a:cs typeface="Arial" panose="020B0604020202020204" pitchFamily="34" charset="0"/>
              </a:rPr>
              <a:t>Подледный рельеф</a:t>
            </a:r>
            <a:r>
              <a:rPr lang="en-US" sz="1400" b="1" dirty="0">
                <a:solidFill>
                  <a:schemeClr val="tx1"/>
                </a:solidFill>
                <a:latin typeface="+mj-lt"/>
                <a:cs typeface="Arial" panose="020B0604020202020204" pitchFamily="34" charset="0"/>
              </a:rPr>
              <a:t> </a:t>
            </a:r>
            <a:r>
              <a:rPr lang="ru-RU" sz="1400" b="1" dirty="0">
                <a:solidFill>
                  <a:schemeClr val="tx1"/>
                </a:solidFill>
                <a:latin typeface="+mj-lt"/>
                <a:cs typeface="Arial" panose="020B0604020202020204" pitchFamily="34" charset="0"/>
              </a:rPr>
              <a:t>Антарктиды</a:t>
            </a:r>
          </a:p>
        </p:txBody>
      </p:sp>
      <p:sp>
        <p:nvSpPr>
          <p:cNvPr id="6" name="TextBox 5"/>
          <p:cNvSpPr txBox="1"/>
          <p:nvPr/>
        </p:nvSpPr>
        <p:spPr>
          <a:xfrm>
            <a:off x="0" y="5805264"/>
            <a:ext cx="6470231" cy="1107996"/>
          </a:xfrm>
          <a:prstGeom prst="rect">
            <a:avLst/>
          </a:prstGeom>
          <a:noFill/>
        </p:spPr>
        <p:txBody>
          <a:bodyPr wrap="square" rtlCol="0">
            <a:spAutoFit/>
          </a:bodyPr>
          <a:lstStyle/>
          <a:p>
            <a:r>
              <a:rPr lang="ru-RU" sz="1100" dirty="0">
                <a:solidFill>
                  <a:schemeClr val="tx1"/>
                </a:solidFill>
              </a:rPr>
              <a:t>Рельеф коренных пород Антарктиды по модели </a:t>
            </a:r>
            <a:r>
              <a:rPr lang="en-US" sz="1100" dirty="0">
                <a:solidFill>
                  <a:schemeClr val="tx1"/>
                </a:solidFill>
              </a:rPr>
              <a:t>BEDMACHINE</a:t>
            </a:r>
            <a:r>
              <a:rPr lang="ru-RU" sz="1100" dirty="0">
                <a:solidFill>
                  <a:schemeClr val="tx1"/>
                </a:solidFill>
              </a:rPr>
              <a:t> [</a:t>
            </a:r>
            <a:r>
              <a:rPr lang="en-US" sz="1100" dirty="0" err="1">
                <a:solidFill>
                  <a:schemeClr val="tx1"/>
                </a:solidFill>
              </a:rPr>
              <a:t>Morlighem</a:t>
            </a:r>
            <a:r>
              <a:rPr lang="ru-RU" sz="1100" dirty="0">
                <a:solidFill>
                  <a:schemeClr val="tx1"/>
                </a:solidFill>
              </a:rPr>
              <a:t>, 2020].</a:t>
            </a:r>
            <a:endParaRPr lang="en-US" sz="1100" dirty="0">
              <a:solidFill>
                <a:schemeClr val="tx1"/>
              </a:solidFill>
            </a:endParaRPr>
          </a:p>
          <a:p>
            <a:r>
              <a:rPr lang="ru-RU" sz="1100" b="1" dirty="0">
                <a:solidFill>
                  <a:schemeClr val="tx1"/>
                </a:solidFill>
              </a:rPr>
              <a:t>Ничего подобного для других континентов не наблюдается - сухие впадины не превосходят по глубине несколько сот метров</a:t>
            </a:r>
            <a:r>
              <a:rPr lang="ru-RU" sz="1100" dirty="0">
                <a:solidFill>
                  <a:schemeClr val="tx1"/>
                </a:solidFill>
              </a:rPr>
              <a:t>, </a:t>
            </a:r>
            <a:r>
              <a:rPr lang="ru-RU" sz="1100" b="1" dirty="0">
                <a:solidFill>
                  <a:schemeClr val="tx1"/>
                </a:solidFill>
              </a:rPr>
              <a:t>а самые глубокие впадины, заполненные водой, такие как Байкал или Танганьика</a:t>
            </a:r>
            <a:r>
              <a:rPr lang="ru-RU" sz="1100" dirty="0">
                <a:solidFill>
                  <a:schemeClr val="tx1"/>
                </a:solidFill>
              </a:rPr>
              <a:t>, также имеют существенно меньшую глубину. Цифрами отмечены быстродвижущиеся ледники: 1 – Пайн (50 см); 2- </a:t>
            </a:r>
            <a:r>
              <a:rPr lang="ru-RU" sz="1100" dirty="0" err="1">
                <a:solidFill>
                  <a:schemeClr val="tx1"/>
                </a:solidFill>
              </a:rPr>
              <a:t>Туэйтс</a:t>
            </a:r>
            <a:r>
              <a:rPr lang="ru-RU" sz="1100" dirty="0">
                <a:solidFill>
                  <a:schemeClr val="tx1"/>
                </a:solidFill>
              </a:rPr>
              <a:t> (65 см); 3 – Ламберт (777 см); 4 – </a:t>
            </a:r>
            <a:r>
              <a:rPr lang="ru-RU" sz="1100" dirty="0" err="1">
                <a:solidFill>
                  <a:schemeClr val="tx1"/>
                </a:solidFill>
              </a:rPr>
              <a:t>Денмен</a:t>
            </a:r>
            <a:r>
              <a:rPr lang="ru-RU" sz="1100" dirty="0">
                <a:solidFill>
                  <a:schemeClr val="tx1"/>
                </a:solidFill>
              </a:rPr>
              <a:t> (149 см); 5 –</a:t>
            </a:r>
            <a:r>
              <a:rPr lang="ru-RU" sz="1100" dirty="0" err="1">
                <a:solidFill>
                  <a:schemeClr val="tx1"/>
                </a:solidFill>
              </a:rPr>
              <a:t>Тоттен</a:t>
            </a:r>
            <a:r>
              <a:rPr lang="ru-RU" sz="1100" dirty="0">
                <a:solidFill>
                  <a:schemeClr val="tx1"/>
                </a:solidFill>
              </a:rPr>
              <a:t> (385 см); 6 – Уилкса (158 см).</a:t>
            </a:r>
            <a:endParaRPr lang="en-US" sz="1100" dirty="0">
              <a:solidFill>
                <a:schemeClr val="tx1"/>
              </a:solidFill>
            </a:endParaRPr>
          </a:p>
        </p:txBody>
      </p:sp>
      <p:pic>
        <p:nvPicPr>
          <p:cNvPr id="7" name="Рисунок 6"/>
          <p:cNvPicPr/>
          <p:nvPr/>
        </p:nvPicPr>
        <p:blipFill>
          <a:blip r:embed="rId3">
            <a:extLst>
              <a:ext uri="{28A0092B-C50C-407E-A947-70E740481C1C}">
                <a14:useLocalDpi xmlns:a14="http://schemas.microsoft.com/office/drawing/2010/main" val="0"/>
              </a:ext>
            </a:extLst>
          </a:blip>
          <a:stretch>
            <a:fillRect/>
          </a:stretch>
        </p:blipFill>
        <p:spPr>
          <a:xfrm>
            <a:off x="167407" y="260648"/>
            <a:ext cx="6132785" cy="5545629"/>
          </a:xfrm>
          <a:prstGeom prst="rect">
            <a:avLst/>
          </a:prstGeom>
        </p:spPr>
      </p:pic>
      <p:pic>
        <p:nvPicPr>
          <p:cNvPr id="2" name="Рисунок 1">
            <a:extLst>
              <a:ext uri="{FF2B5EF4-FFF2-40B4-BE49-F238E27FC236}">
                <a16:creationId xmlns="" xmlns:a16="http://schemas.microsoft.com/office/drawing/2014/main" id="{8F4A38D5-1D7D-4141-B1B1-430A93DF0C51}"/>
              </a:ext>
            </a:extLst>
          </p:cNvPr>
          <p:cNvPicPr>
            <a:picLocks noChangeAspect="1"/>
          </p:cNvPicPr>
          <p:nvPr/>
        </p:nvPicPr>
        <p:blipFill>
          <a:blip r:embed="rId4"/>
          <a:stretch>
            <a:fillRect/>
          </a:stretch>
        </p:blipFill>
        <p:spPr>
          <a:xfrm>
            <a:off x="6488723" y="2664406"/>
            <a:ext cx="1982189" cy="1988730"/>
          </a:xfrm>
          <a:prstGeom prst="rect">
            <a:avLst/>
          </a:prstGeom>
        </p:spPr>
      </p:pic>
      <p:pic>
        <p:nvPicPr>
          <p:cNvPr id="3" name="Рисунок 2">
            <a:extLst>
              <a:ext uri="{FF2B5EF4-FFF2-40B4-BE49-F238E27FC236}">
                <a16:creationId xmlns="" xmlns:a16="http://schemas.microsoft.com/office/drawing/2014/main" id="{937A4755-66D7-4906-8A24-A4BF690E9BF0}"/>
              </a:ext>
            </a:extLst>
          </p:cNvPr>
          <p:cNvPicPr>
            <a:picLocks noChangeAspect="1"/>
          </p:cNvPicPr>
          <p:nvPr/>
        </p:nvPicPr>
        <p:blipFill>
          <a:blip r:embed="rId5"/>
          <a:stretch>
            <a:fillRect/>
          </a:stretch>
        </p:blipFill>
        <p:spPr>
          <a:xfrm>
            <a:off x="6518659" y="4824645"/>
            <a:ext cx="1982189" cy="1988731"/>
          </a:xfrm>
          <a:prstGeom prst="rect">
            <a:avLst/>
          </a:prstGeom>
        </p:spPr>
      </p:pic>
      <p:pic>
        <p:nvPicPr>
          <p:cNvPr id="5" name="Рисунок 4">
            <a:extLst>
              <a:ext uri="{FF2B5EF4-FFF2-40B4-BE49-F238E27FC236}">
                <a16:creationId xmlns="" xmlns:a16="http://schemas.microsoft.com/office/drawing/2014/main" id="{09CA2AF0-0DF0-4A1B-9D91-27233851F05A}"/>
              </a:ext>
            </a:extLst>
          </p:cNvPr>
          <p:cNvPicPr>
            <a:picLocks noChangeAspect="1"/>
          </p:cNvPicPr>
          <p:nvPr/>
        </p:nvPicPr>
        <p:blipFill>
          <a:blip r:embed="rId6"/>
          <a:stretch>
            <a:fillRect/>
          </a:stretch>
        </p:blipFill>
        <p:spPr>
          <a:xfrm>
            <a:off x="8549276" y="1362249"/>
            <a:ext cx="582148" cy="3794943"/>
          </a:xfrm>
          <a:prstGeom prst="rect">
            <a:avLst/>
          </a:prstGeom>
        </p:spPr>
      </p:pic>
      <p:pic>
        <p:nvPicPr>
          <p:cNvPr id="9" name="Рисунок 8">
            <a:extLst>
              <a:ext uri="{FF2B5EF4-FFF2-40B4-BE49-F238E27FC236}">
                <a16:creationId xmlns="" xmlns:a16="http://schemas.microsoft.com/office/drawing/2014/main" id="{2A6373DE-BEC5-47E8-A719-A62008E5C2EA}"/>
              </a:ext>
            </a:extLst>
          </p:cNvPr>
          <p:cNvPicPr>
            <a:picLocks noChangeAspect="1"/>
          </p:cNvPicPr>
          <p:nvPr/>
        </p:nvPicPr>
        <p:blipFill>
          <a:blip r:embed="rId7"/>
          <a:stretch>
            <a:fillRect/>
          </a:stretch>
        </p:blipFill>
        <p:spPr>
          <a:xfrm>
            <a:off x="6483258" y="469031"/>
            <a:ext cx="1990893" cy="1951857"/>
          </a:xfrm>
          <a:prstGeom prst="rect">
            <a:avLst/>
          </a:prstGeom>
        </p:spPr>
      </p:pic>
      <p:sp>
        <p:nvSpPr>
          <p:cNvPr id="10" name="Line 8"/>
          <p:cNvSpPr>
            <a:spLocks noChangeShapeType="1"/>
          </p:cNvSpPr>
          <p:nvPr/>
        </p:nvSpPr>
        <p:spPr bwMode="auto">
          <a:xfrm flipH="1">
            <a:off x="2843807" y="1628799"/>
            <a:ext cx="3626423" cy="216025"/>
          </a:xfrm>
          <a:prstGeom prst="line">
            <a:avLst/>
          </a:prstGeom>
          <a:noFill/>
          <a:ln w="255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1" name="Line 8"/>
          <p:cNvSpPr>
            <a:spLocks noChangeShapeType="1"/>
          </p:cNvSpPr>
          <p:nvPr/>
        </p:nvSpPr>
        <p:spPr bwMode="auto">
          <a:xfrm flipH="1" flipV="1">
            <a:off x="5940150" y="3356992"/>
            <a:ext cx="548571" cy="144014"/>
          </a:xfrm>
          <a:prstGeom prst="line">
            <a:avLst/>
          </a:prstGeom>
          <a:noFill/>
          <a:ln w="255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2" name="Line 8"/>
          <p:cNvSpPr>
            <a:spLocks noChangeShapeType="1"/>
          </p:cNvSpPr>
          <p:nvPr/>
        </p:nvSpPr>
        <p:spPr bwMode="auto">
          <a:xfrm flipH="1" flipV="1">
            <a:off x="5580110" y="3933054"/>
            <a:ext cx="938547" cy="1728191"/>
          </a:xfrm>
          <a:prstGeom prst="line">
            <a:avLst/>
          </a:prstGeom>
          <a:noFill/>
          <a:ln w="255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Tree>
    <p:extLst>
      <p:ext uri="{BB962C8B-B14F-4D97-AF65-F5344CB8AC3E}">
        <p14:creationId xmlns:p14="http://schemas.microsoft.com/office/powerpoint/2010/main" val="2012790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5468" y="6200471"/>
            <a:ext cx="8720666" cy="646331"/>
          </a:xfrm>
          <a:prstGeom prst="rect">
            <a:avLst/>
          </a:prstGeom>
          <a:noFill/>
        </p:spPr>
        <p:txBody>
          <a:bodyPr wrap="square" rtlCol="0">
            <a:spAutoFit/>
          </a:bodyPr>
          <a:lstStyle/>
          <a:p>
            <a:pPr marL="285750" indent="-285750">
              <a:buFont typeface="Arial"/>
              <a:buChar char="•"/>
            </a:pPr>
            <a:r>
              <a:rPr lang="ru-RU" sz="1200" dirty="0">
                <a:solidFill>
                  <a:schemeClr val="tx1"/>
                </a:solidFill>
              </a:rPr>
              <a:t>Рельеф коренных пород Антарктиды по модели </a:t>
            </a:r>
            <a:r>
              <a:rPr lang="en-US" sz="1200" dirty="0">
                <a:solidFill>
                  <a:schemeClr val="tx1"/>
                </a:solidFill>
              </a:rPr>
              <a:t>BEDMACHINE</a:t>
            </a:r>
            <a:r>
              <a:rPr lang="ru-RU" sz="1200" dirty="0">
                <a:solidFill>
                  <a:schemeClr val="tx1"/>
                </a:solidFill>
              </a:rPr>
              <a:t> [</a:t>
            </a:r>
            <a:r>
              <a:rPr lang="en-US" sz="1200" i="1" dirty="0" err="1">
                <a:solidFill>
                  <a:schemeClr val="tx1"/>
                </a:solidFill>
              </a:rPr>
              <a:t>Morlighem</a:t>
            </a:r>
            <a:r>
              <a:rPr lang="ru-RU" sz="1200" dirty="0">
                <a:solidFill>
                  <a:schemeClr val="tx1"/>
                </a:solidFill>
              </a:rPr>
              <a:t>, 2020]. Красная линия – профиль от гор </a:t>
            </a:r>
            <a:r>
              <a:rPr lang="ru-RU" sz="1200" dirty="0" err="1">
                <a:solidFill>
                  <a:schemeClr val="tx1"/>
                </a:solidFill>
              </a:rPr>
              <a:t>Элсуэрт</a:t>
            </a:r>
            <a:r>
              <a:rPr lang="ru-RU" sz="1200" dirty="0">
                <a:solidFill>
                  <a:schemeClr val="tx1"/>
                </a:solidFill>
              </a:rPr>
              <a:t> до ледника </a:t>
            </a:r>
            <a:r>
              <a:rPr lang="ru-RU" sz="1200" dirty="0" err="1">
                <a:solidFill>
                  <a:schemeClr val="tx1"/>
                </a:solidFill>
              </a:rPr>
              <a:t>Туэйтса</a:t>
            </a:r>
            <a:r>
              <a:rPr lang="ru-RU" sz="1200" dirty="0">
                <a:solidFill>
                  <a:schemeClr val="tx1"/>
                </a:solidFill>
              </a:rPr>
              <a:t>. Вулканы отмечены желтыми точками. Цифрами отмечены быстродвижущиеся ледники: 1 – </a:t>
            </a:r>
            <a:r>
              <a:rPr lang="ru-RU" sz="1200" dirty="0" err="1">
                <a:solidFill>
                  <a:schemeClr val="tx1"/>
                </a:solidFill>
              </a:rPr>
              <a:t>Пайн-Айленд</a:t>
            </a:r>
            <a:r>
              <a:rPr lang="ru-RU" sz="1200" dirty="0">
                <a:solidFill>
                  <a:schemeClr val="tx1"/>
                </a:solidFill>
              </a:rPr>
              <a:t>; 2- </a:t>
            </a:r>
            <a:r>
              <a:rPr lang="ru-RU" sz="1200" dirty="0" err="1">
                <a:solidFill>
                  <a:schemeClr val="tx1"/>
                </a:solidFill>
              </a:rPr>
              <a:t>Туэйтс</a:t>
            </a:r>
            <a:r>
              <a:rPr lang="ru-RU" sz="1200" dirty="0">
                <a:solidFill>
                  <a:schemeClr val="tx1"/>
                </a:solidFill>
              </a:rPr>
              <a:t>; 3 – Ламберт; 4 – Скотт и </a:t>
            </a:r>
            <a:r>
              <a:rPr lang="ru-RU" sz="1200" dirty="0" err="1">
                <a:solidFill>
                  <a:schemeClr val="tx1"/>
                </a:solidFill>
              </a:rPr>
              <a:t>Денмен</a:t>
            </a:r>
            <a:r>
              <a:rPr lang="ru-RU" sz="1200" dirty="0">
                <a:solidFill>
                  <a:schemeClr val="tx1"/>
                </a:solidFill>
              </a:rPr>
              <a:t>; 5 – </a:t>
            </a:r>
            <a:r>
              <a:rPr lang="ru-RU" sz="1200" dirty="0" err="1">
                <a:solidFill>
                  <a:schemeClr val="tx1"/>
                </a:solidFill>
              </a:rPr>
              <a:t>Вендерфорт</a:t>
            </a:r>
            <a:r>
              <a:rPr lang="ru-RU" sz="1200" dirty="0">
                <a:solidFill>
                  <a:schemeClr val="tx1"/>
                </a:solidFill>
              </a:rPr>
              <a:t> и </a:t>
            </a:r>
            <a:r>
              <a:rPr lang="ru-RU" sz="1200" dirty="0" err="1">
                <a:solidFill>
                  <a:schemeClr val="tx1"/>
                </a:solidFill>
              </a:rPr>
              <a:t>Тоттен</a:t>
            </a:r>
            <a:r>
              <a:rPr lang="ru-RU" sz="1200" dirty="0">
                <a:solidFill>
                  <a:schemeClr val="tx1"/>
                </a:solidFill>
              </a:rPr>
              <a:t>; 6 – Уилкса.</a:t>
            </a:r>
            <a:endParaRPr lang="en-US" sz="1200" dirty="0">
              <a:solidFill>
                <a:schemeClr val="tx1"/>
              </a:solidFill>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68" y="623600"/>
            <a:ext cx="8829020" cy="6218152"/>
          </a:xfrm>
          <a:prstGeom prst="rect">
            <a:avLst/>
          </a:prstGeom>
        </p:spPr>
      </p:pic>
      <p:sp>
        <p:nvSpPr>
          <p:cNvPr id="9" name="Объект 2">
            <a:extLst>
              <a:ext uri="{FF2B5EF4-FFF2-40B4-BE49-F238E27FC236}">
                <a16:creationId xmlns="" xmlns:a16="http://schemas.microsoft.com/office/drawing/2014/main" id="{0F30667B-9412-8D43-B05E-33BA78C1092D}"/>
              </a:ext>
            </a:extLst>
          </p:cNvPr>
          <p:cNvSpPr txBox="1">
            <a:spLocks/>
          </p:cNvSpPr>
          <p:nvPr/>
        </p:nvSpPr>
        <p:spPr bwMode="auto">
          <a:xfrm>
            <a:off x="422880" y="0"/>
            <a:ext cx="8215313" cy="7165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0" indent="0" algn="ctr" defTabSz="449263" rtl="0" eaLnBrk="0" fontAlgn="base" hangingPunct="0">
              <a:spcBef>
                <a:spcPts val="800"/>
              </a:spcBef>
              <a:spcAft>
                <a:spcPct val="0"/>
              </a:spcAft>
              <a:buClr>
                <a:srgbClr val="000000"/>
              </a:buClr>
              <a:buSzPct val="100000"/>
              <a:buFont typeface="Times New Roman" pitchFamily="16" charset="0"/>
              <a:buNone/>
              <a:defRPr sz="3200">
                <a:solidFill>
                  <a:srgbClr val="000000"/>
                </a:solidFill>
                <a:latin typeface="+mn-lt"/>
                <a:ea typeface="+mn-ea"/>
                <a:cs typeface="+mn-cs"/>
              </a:defRPr>
            </a:lvl1pPr>
            <a:lvl2pPr marL="457200" indent="0" algn="ctr" defTabSz="449263" rtl="0" eaLnBrk="0" fontAlgn="base" hangingPunct="0">
              <a:spcBef>
                <a:spcPts val="700"/>
              </a:spcBef>
              <a:spcAft>
                <a:spcPct val="0"/>
              </a:spcAft>
              <a:buClr>
                <a:srgbClr val="000000"/>
              </a:buClr>
              <a:buSzPct val="100000"/>
              <a:buFont typeface="Times New Roman" pitchFamily="16" charset="0"/>
              <a:buNone/>
              <a:defRPr sz="2800">
                <a:solidFill>
                  <a:srgbClr val="000000"/>
                </a:solidFill>
                <a:latin typeface="+mn-lt"/>
                <a:cs typeface="+mn-cs"/>
              </a:defRPr>
            </a:lvl2pPr>
            <a:lvl3pPr marL="914400" indent="0" algn="ctr" defTabSz="449263" rtl="0" eaLnBrk="0" fontAlgn="base" hangingPunct="0">
              <a:spcBef>
                <a:spcPts val="600"/>
              </a:spcBef>
              <a:spcAft>
                <a:spcPct val="0"/>
              </a:spcAft>
              <a:buClr>
                <a:srgbClr val="000000"/>
              </a:buClr>
              <a:buSzPct val="100000"/>
              <a:buFont typeface="Times New Roman" pitchFamily="16" charset="0"/>
              <a:buNone/>
              <a:defRPr sz="2400">
                <a:solidFill>
                  <a:srgbClr val="000000"/>
                </a:solidFill>
                <a:latin typeface="+mn-lt"/>
                <a:cs typeface="+mn-cs"/>
              </a:defRPr>
            </a:lvl3pPr>
            <a:lvl4pPr marL="1371600" indent="0" algn="ctr" defTabSz="449263" rtl="0" eaLnBrk="0" fontAlgn="base" hangingPunct="0">
              <a:spcBef>
                <a:spcPts val="500"/>
              </a:spcBef>
              <a:spcAft>
                <a:spcPct val="0"/>
              </a:spcAft>
              <a:buClr>
                <a:srgbClr val="000000"/>
              </a:buClr>
              <a:buSzPct val="100000"/>
              <a:buFont typeface="Times New Roman" pitchFamily="16" charset="0"/>
              <a:buNone/>
              <a:defRPr sz="2000">
                <a:solidFill>
                  <a:srgbClr val="000000"/>
                </a:solidFill>
                <a:latin typeface="+mn-lt"/>
                <a:cs typeface="+mn-cs"/>
              </a:defRPr>
            </a:lvl4pPr>
            <a:lvl5pPr marL="1828800" indent="0" algn="ctr" defTabSz="449263" rtl="0" eaLnBrk="0" fontAlgn="base" hangingPunct="0">
              <a:spcBef>
                <a:spcPts val="500"/>
              </a:spcBef>
              <a:spcAft>
                <a:spcPct val="0"/>
              </a:spcAft>
              <a:buClr>
                <a:srgbClr val="000000"/>
              </a:buClr>
              <a:buSzPct val="100000"/>
              <a:buFont typeface="Times New Roman" pitchFamily="16" charset="0"/>
              <a:buNone/>
              <a:defRPr sz="2000">
                <a:solidFill>
                  <a:srgbClr val="000000"/>
                </a:solidFill>
                <a:latin typeface="+mn-lt"/>
                <a:cs typeface="+mn-cs"/>
              </a:defRPr>
            </a:lvl5pPr>
            <a:lvl6pPr marL="2286000" indent="0" algn="ctr" defTabSz="449263" rtl="0" eaLnBrk="0" fontAlgn="base" hangingPunct="0">
              <a:spcBef>
                <a:spcPts val="500"/>
              </a:spcBef>
              <a:spcAft>
                <a:spcPct val="0"/>
              </a:spcAft>
              <a:buClr>
                <a:srgbClr val="000000"/>
              </a:buClr>
              <a:buSzPct val="100000"/>
              <a:buFont typeface="Times New Roman" pitchFamily="16" charset="0"/>
              <a:buNone/>
              <a:defRPr sz="2000">
                <a:solidFill>
                  <a:srgbClr val="000000"/>
                </a:solidFill>
                <a:latin typeface="+mn-lt"/>
                <a:cs typeface="+mn-cs"/>
              </a:defRPr>
            </a:lvl6pPr>
            <a:lvl7pPr marL="2743200" indent="0" algn="ctr" defTabSz="449263" rtl="0" eaLnBrk="0" fontAlgn="base" hangingPunct="0">
              <a:spcBef>
                <a:spcPts val="500"/>
              </a:spcBef>
              <a:spcAft>
                <a:spcPct val="0"/>
              </a:spcAft>
              <a:buClr>
                <a:srgbClr val="000000"/>
              </a:buClr>
              <a:buSzPct val="100000"/>
              <a:buFont typeface="Times New Roman" pitchFamily="16" charset="0"/>
              <a:buNone/>
              <a:defRPr sz="2000">
                <a:solidFill>
                  <a:srgbClr val="000000"/>
                </a:solidFill>
                <a:latin typeface="+mn-lt"/>
                <a:cs typeface="+mn-cs"/>
              </a:defRPr>
            </a:lvl7pPr>
            <a:lvl8pPr marL="3200400" indent="0" algn="ctr" defTabSz="449263" rtl="0" eaLnBrk="0" fontAlgn="base" hangingPunct="0">
              <a:spcBef>
                <a:spcPts val="500"/>
              </a:spcBef>
              <a:spcAft>
                <a:spcPct val="0"/>
              </a:spcAft>
              <a:buClr>
                <a:srgbClr val="000000"/>
              </a:buClr>
              <a:buSzPct val="100000"/>
              <a:buFont typeface="Times New Roman" pitchFamily="16" charset="0"/>
              <a:buNone/>
              <a:defRPr sz="2000">
                <a:solidFill>
                  <a:srgbClr val="000000"/>
                </a:solidFill>
                <a:latin typeface="+mn-lt"/>
                <a:cs typeface="+mn-cs"/>
              </a:defRPr>
            </a:lvl8pPr>
            <a:lvl9pPr marL="3657600" indent="0" algn="ctr" defTabSz="449263" rtl="0" eaLnBrk="0" fontAlgn="base" hangingPunct="0">
              <a:spcBef>
                <a:spcPts val="500"/>
              </a:spcBef>
              <a:spcAft>
                <a:spcPct val="0"/>
              </a:spcAft>
              <a:buClr>
                <a:srgbClr val="000000"/>
              </a:buClr>
              <a:buSzPct val="100000"/>
              <a:buFont typeface="Times New Roman" pitchFamily="16" charset="0"/>
              <a:buNone/>
              <a:defRPr sz="2000">
                <a:solidFill>
                  <a:srgbClr val="000000"/>
                </a:solidFill>
                <a:latin typeface="+mn-lt"/>
                <a:cs typeface="+mn-cs"/>
              </a:defRPr>
            </a:lvl9pPr>
          </a:lstStyle>
          <a:p>
            <a:r>
              <a:rPr lang="ru-RU" kern="0" dirty="0"/>
              <a:t>     </a:t>
            </a:r>
            <a:r>
              <a:rPr lang="ru-RU" sz="2000" b="1" kern="0" dirty="0"/>
              <a:t>Карта теплового потока Антарктиды (</a:t>
            </a:r>
            <a:r>
              <a:rPr lang="en-US" sz="2000" b="1" kern="0" dirty="0"/>
              <a:t>Losing et al.,</a:t>
            </a:r>
            <a:r>
              <a:rPr lang="ru-RU" sz="2000" b="1" kern="0" dirty="0"/>
              <a:t> 2020)</a:t>
            </a:r>
            <a:endParaRPr lang="ru-RU" b="1" kern="0" dirty="0"/>
          </a:p>
        </p:txBody>
      </p:sp>
    </p:spTree>
    <p:extLst>
      <p:ext uri="{BB962C8B-B14F-4D97-AF65-F5344CB8AC3E}">
        <p14:creationId xmlns:p14="http://schemas.microsoft.com/office/powerpoint/2010/main" val="537512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 xmlns:a16="http://schemas.microsoft.com/office/drawing/2014/main" id="{BFC08CA0-6A7B-44E8-AF4B-F3479493A7AB}"/>
              </a:ext>
            </a:extLst>
          </p:cNvPr>
          <p:cNvSpPr>
            <a:spLocks noChangeArrowheads="1"/>
          </p:cNvSpPr>
          <p:nvPr/>
        </p:nvSpPr>
        <p:spPr bwMode="auto">
          <a:xfrm>
            <a:off x="0" y="-27384"/>
            <a:ext cx="9091613" cy="309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a:spcBef>
                <a:spcPct val="0"/>
              </a:spcBef>
            </a:pPr>
            <a:r>
              <a:rPr lang="ru-RU" altLang="ru-RU" sz="1400" b="1" dirty="0"/>
              <a:t>Гравитационные аномалии</a:t>
            </a:r>
            <a:r>
              <a:rPr lang="en-US" altLang="ru-RU" sz="1400" b="1" dirty="0"/>
              <a:t> </a:t>
            </a:r>
            <a:r>
              <a:rPr lang="ru-RU" altLang="ru-RU" sz="1400" b="1" dirty="0"/>
              <a:t>в свободном воздухе. </a:t>
            </a:r>
            <a:r>
              <a:rPr lang="ru-RU" altLang="ru-RU" sz="1400" dirty="0"/>
              <a:t> </a:t>
            </a:r>
            <a:endParaRPr lang="ru-RU" altLang="ru-RU" sz="1400" b="1" dirty="0"/>
          </a:p>
        </p:txBody>
      </p:sp>
      <p:sp>
        <p:nvSpPr>
          <p:cNvPr id="19459" name="Rectangle 2">
            <a:extLst>
              <a:ext uri="{FF2B5EF4-FFF2-40B4-BE49-F238E27FC236}">
                <a16:creationId xmlns="" xmlns:a16="http://schemas.microsoft.com/office/drawing/2014/main" id="{FE929FFC-A7E9-4DCC-A260-322816E896FC}"/>
              </a:ext>
            </a:extLst>
          </p:cNvPr>
          <p:cNvSpPr>
            <a:spLocks noChangeArrowheads="1"/>
          </p:cNvSpPr>
          <p:nvPr/>
        </p:nvSpPr>
        <p:spPr bwMode="auto">
          <a:xfrm>
            <a:off x="4670425" y="-171450"/>
            <a:ext cx="246063" cy="925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ru-RU" altLang="ru-RU" sz="1800"/>
              <a:t/>
            </a:r>
            <a:br>
              <a:rPr lang="ru-RU" altLang="ru-RU" sz="1800"/>
            </a:br>
            <a:endParaRPr lang="ru-RU" altLang="ru-RU" sz="1800"/>
          </a:p>
          <a:p>
            <a:pPr algn="ctr" eaLnBrk="1" hangingPunct="1">
              <a:spcBef>
                <a:spcPct val="0"/>
              </a:spcBef>
              <a:buClrTx/>
              <a:buFontTx/>
              <a:buNone/>
            </a:pPr>
            <a:r>
              <a:rPr lang="ru-RU" altLang="ru-RU" sz="1800"/>
              <a:t> </a:t>
            </a:r>
          </a:p>
        </p:txBody>
      </p:sp>
      <p:sp>
        <p:nvSpPr>
          <p:cNvPr id="19461" name="Прямоугольник 7">
            <a:extLst>
              <a:ext uri="{FF2B5EF4-FFF2-40B4-BE49-F238E27FC236}">
                <a16:creationId xmlns="" xmlns:a16="http://schemas.microsoft.com/office/drawing/2014/main" id="{76E27E3D-B61C-4523-B06D-DD33165C9B38}"/>
              </a:ext>
            </a:extLst>
          </p:cNvPr>
          <p:cNvSpPr>
            <a:spLocks noChangeArrowheads="1"/>
          </p:cNvSpPr>
          <p:nvPr/>
        </p:nvSpPr>
        <p:spPr bwMode="auto">
          <a:xfrm>
            <a:off x="6590551" y="116632"/>
            <a:ext cx="2487043"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200" dirty="0">
                <a:solidFill>
                  <a:schemeClr val="tx1"/>
                </a:solidFill>
              </a:rPr>
              <a:t>Gridded data set of surface free-air gravity anomalies in Antarctica based on EGM </a:t>
            </a:r>
            <a:r>
              <a:rPr lang="en-US" altLang="ru-RU" sz="1200" dirty="0">
                <a:solidFill>
                  <a:schemeClr val="tx1"/>
                </a:solidFill>
              </a:rPr>
              <a:t>[</a:t>
            </a:r>
            <a:r>
              <a:rPr lang="en-US" altLang="ru-RU" sz="1200" dirty="0" err="1">
                <a:solidFill>
                  <a:schemeClr val="tx1"/>
                </a:solidFill>
              </a:rPr>
              <a:t>Sheinert</a:t>
            </a:r>
            <a:r>
              <a:rPr lang="en-US" altLang="ru-RU" sz="1200" dirty="0">
                <a:solidFill>
                  <a:schemeClr val="tx1"/>
                </a:solidFill>
              </a:rPr>
              <a:t>  et al., 2016, GRL]</a:t>
            </a:r>
          </a:p>
          <a:p>
            <a:r>
              <a:rPr lang="ru-RU" sz="1200" dirty="0">
                <a:solidFill>
                  <a:schemeClr val="tx1"/>
                </a:solidFill>
              </a:rPr>
              <a:t>Наличие узких и глубоких впадин подледного рельефа Антарктиды,  является  свидетельством  продолжающегося  </a:t>
            </a:r>
            <a:r>
              <a:rPr lang="ru-RU" sz="1200" dirty="0" err="1">
                <a:solidFill>
                  <a:schemeClr val="tx1"/>
                </a:solidFill>
              </a:rPr>
              <a:t>рифтогенеза</a:t>
            </a:r>
            <a:r>
              <a:rPr lang="ru-RU" sz="1200" dirty="0">
                <a:solidFill>
                  <a:schemeClr val="tx1"/>
                </a:solidFill>
              </a:rPr>
              <a:t> после оледенения континента.</a:t>
            </a:r>
          </a:p>
          <a:p>
            <a:r>
              <a:rPr lang="ru-RU" sz="1200" dirty="0">
                <a:solidFill>
                  <a:schemeClr val="tx1"/>
                </a:solidFill>
              </a:rPr>
              <a:t>Описанные  подледные впадины характеризуются резкими отрицательными гравитационными аномалиями в свободном воздухе до -100 </a:t>
            </a:r>
            <a:r>
              <a:rPr lang="ru-RU" sz="1200" dirty="0" err="1">
                <a:solidFill>
                  <a:schemeClr val="tx1"/>
                </a:solidFill>
              </a:rPr>
              <a:t>мГал</a:t>
            </a:r>
            <a:r>
              <a:rPr lang="ru-RU" sz="1200" dirty="0">
                <a:solidFill>
                  <a:schemeClr val="tx1"/>
                </a:solidFill>
              </a:rPr>
              <a:t>  и более, что обычно характерно для активных </a:t>
            </a:r>
            <a:r>
              <a:rPr lang="ru-RU" sz="1200" dirty="0" err="1">
                <a:solidFill>
                  <a:schemeClr val="tx1"/>
                </a:solidFill>
              </a:rPr>
              <a:t>рифтовых</a:t>
            </a:r>
            <a:r>
              <a:rPr lang="ru-RU" sz="1200" dirty="0">
                <a:solidFill>
                  <a:schemeClr val="tx1"/>
                </a:solidFill>
              </a:rPr>
              <a:t> систем </a:t>
            </a:r>
            <a:r>
              <a:rPr lang="en-US" sz="1200" dirty="0">
                <a:solidFill>
                  <a:schemeClr val="tx1"/>
                </a:solidFill>
              </a:rPr>
              <a:t>[</a:t>
            </a:r>
            <a:r>
              <a:rPr lang="ru-RU" sz="1200" dirty="0">
                <a:solidFill>
                  <a:schemeClr val="tx1"/>
                </a:solidFill>
              </a:rPr>
              <a:t>Добрецов и др.</a:t>
            </a:r>
            <a:r>
              <a:rPr lang="en-US" sz="1200" dirty="0">
                <a:solidFill>
                  <a:schemeClr val="tx1"/>
                </a:solidFill>
              </a:rPr>
              <a:t>,</a:t>
            </a:r>
            <a:r>
              <a:rPr lang="ru-RU" sz="1200" dirty="0">
                <a:solidFill>
                  <a:schemeClr val="tx1"/>
                </a:solidFill>
              </a:rPr>
              <a:t> 2019</a:t>
            </a:r>
            <a:r>
              <a:rPr lang="en-US" sz="1200" dirty="0">
                <a:solidFill>
                  <a:schemeClr val="tx1"/>
                </a:solidFill>
              </a:rPr>
              <a:t>]</a:t>
            </a:r>
            <a:endParaRPr lang="ru-RU" altLang="ru-RU" sz="1200" dirty="0">
              <a:solidFill>
                <a:schemeClr val="tx1"/>
              </a:solidFill>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128" y="260648"/>
            <a:ext cx="6180808" cy="6575822"/>
          </a:xfrm>
          <a:prstGeom prst="rect">
            <a:avLst/>
          </a:prstGeom>
        </p:spPr>
      </p:pic>
      <p:pic>
        <p:nvPicPr>
          <p:cNvPr id="3" name="Рисунок 2">
            <a:extLst>
              <a:ext uri="{FF2B5EF4-FFF2-40B4-BE49-F238E27FC236}">
                <a16:creationId xmlns="" xmlns:a16="http://schemas.microsoft.com/office/drawing/2014/main" id="{9FE2EEAE-D95D-418C-AFF5-A262A967BEAA}"/>
              </a:ext>
            </a:extLst>
          </p:cNvPr>
          <p:cNvPicPr>
            <a:picLocks noChangeAspect="1"/>
          </p:cNvPicPr>
          <p:nvPr/>
        </p:nvPicPr>
        <p:blipFill>
          <a:blip r:embed="rId3"/>
          <a:stretch>
            <a:fillRect/>
          </a:stretch>
        </p:blipFill>
        <p:spPr>
          <a:xfrm>
            <a:off x="6590551" y="3672408"/>
            <a:ext cx="2360832" cy="3140968"/>
          </a:xfrm>
          <a:prstGeom prst="rect">
            <a:avLst/>
          </a:prstGeom>
        </p:spPr>
      </p:pic>
    </p:spTree>
    <p:extLst>
      <p:ext uri="{BB962C8B-B14F-4D97-AF65-F5344CB8AC3E}">
        <p14:creationId xmlns:p14="http://schemas.microsoft.com/office/powerpoint/2010/main" val="1704415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 xmlns:a16="http://schemas.microsoft.com/office/drawing/2014/main" id="{BFC08CA0-6A7B-44E8-AF4B-F3479493A7AB}"/>
              </a:ext>
            </a:extLst>
          </p:cNvPr>
          <p:cNvSpPr>
            <a:spLocks noChangeArrowheads="1"/>
          </p:cNvSpPr>
          <p:nvPr/>
        </p:nvSpPr>
        <p:spPr bwMode="auto">
          <a:xfrm>
            <a:off x="0" y="-18256"/>
            <a:ext cx="9091613"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a:spcBef>
                <a:spcPct val="0"/>
              </a:spcBef>
            </a:pPr>
            <a:r>
              <a:rPr lang="ru-RU" altLang="ru-RU" sz="1400" b="1" dirty="0"/>
              <a:t>Возможные механизмы поднятия гор </a:t>
            </a:r>
            <a:r>
              <a:rPr lang="ru-RU" altLang="ru-RU" sz="1400" b="1" dirty="0" err="1"/>
              <a:t>Гамбурцева</a:t>
            </a:r>
            <a:endParaRPr lang="ru-RU" altLang="ru-RU" sz="1400" b="1" dirty="0"/>
          </a:p>
          <a:p>
            <a:pPr algn="ctr">
              <a:spcBef>
                <a:spcPct val="0"/>
              </a:spcBef>
            </a:pPr>
            <a:endParaRPr lang="ru-RU" altLang="ru-RU" sz="1400" b="1" dirty="0"/>
          </a:p>
        </p:txBody>
      </p:sp>
      <p:sp>
        <p:nvSpPr>
          <p:cNvPr id="19459" name="Rectangle 2">
            <a:extLst>
              <a:ext uri="{FF2B5EF4-FFF2-40B4-BE49-F238E27FC236}">
                <a16:creationId xmlns="" xmlns:a16="http://schemas.microsoft.com/office/drawing/2014/main" id="{FE929FFC-A7E9-4DCC-A260-322816E896FC}"/>
              </a:ext>
            </a:extLst>
          </p:cNvPr>
          <p:cNvSpPr>
            <a:spLocks noChangeArrowheads="1"/>
          </p:cNvSpPr>
          <p:nvPr/>
        </p:nvSpPr>
        <p:spPr bwMode="auto">
          <a:xfrm>
            <a:off x="4670425" y="-171450"/>
            <a:ext cx="246063" cy="925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ru-RU" altLang="ru-RU" sz="1800"/>
              <a:t/>
            </a:r>
            <a:br>
              <a:rPr lang="ru-RU" altLang="ru-RU" sz="1800"/>
            </a:br>
            <a:endParaRPr lang="ru-RU" altLang="ru-RU" sz="1800"/>
          </a:p>
          <a:p>
            <a:pPr algn="ctr" eaLnBrk="1" hangingPunct="1">
              <a:spcBef>
                <a:spcPct val="0"/>
              </a:spcBef>
              <a:buClrTx/>
              <a:buFontTx/>
              <a:buNone/>
            </a:pPr>
            <a:r>
              <a:rPr lang="ru-RU" altLang="ru-RU" sz="1800"/>
              <a:t> </a:t>
            </a:r>
          </a:p>
        </p:txBody>
      </p:sp>
      <p:sp>
        <p:nvSpPr>
          <p:cNvPr id="19461" name="Прямоугольник 7">
            <a:extLst>
              <a:ext uri="{FF2B5EF4-FFF2-40B4-BE49-F238E27FC236}">
                <a16:creationId xmlns="" xmlns:a16="http://schemas.microsoft.com/office/drawing/2014/main" id="{76E27E3D-B61C-4523-B06D-DD33165C9B38}"/>
              </a:ext>
            </a:extLst>
          </p:cNvPr>
          <p:cNvSpPr>
            <a:spLocks noChangeArrowheads="1"/>
          </p:cNvSpPr>
          <p:nvPr/>
        </p:nvSpPr>
        <p:spPr bwMode="auto">
          <a:xfrm>
            <a:off x="179512" y="4293096"/>
            <a:ext cx="8912101"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ru-RU" sz="1100" dirty="0">
                <a:solidFill>
                  <a:schemeClr val="tx1"/>
                </a:solidFill>
              </a:rPr>
              <a:t>Горы </a:t>
            </a:r>
            <a:r>
              <a:rPr lang="ru-RU" sz="1100" dirty="0" err="1">
                <a:solidFill>
                  <a:schemeClr val="tx1"/>
                </a:solidFill>
              </a:rPr>
              <a:t>Гамбурцева</a:t>
            </a:r>
            <a:r>
              <a:rPr lang="ru-RU" sz="1100" dirty="0">
                <a:solidFill>
                  <a:schemeClr val="tx1"/>
                </a:solidFill>
              </a:rPr>
              <a:t> — система подлёдных гор в центральной части Восточной Антарктиды, вблизи Купола А. </a:t>
            </a:r>
          </a:p>
          <a:p>
            <a:r>
              <a:rPr lang="ru-RU" sz="1100" dirty="0">
                <a:solidFill>
                  <a:schemeClr val="tx1"/>
                </a:solidFill>
              </a:rPr>
              <a:t>Длина формации составляет 1200—1300 км, ширина — 200—500 км. Наивысшие известные высоты — 2990 м и 3390 м. Высота ледового покрова не менее 600 м, попадаются участки, где ледовая толща больше 4 км. Считается, что размерами горная система величиной с европейские Альпы. Восточным продолжением горной системы являются подлёдные горы Восток. </a:t>
            </a:r>
          </a:p>
          <a:p>
            <a:r>
              <a:rPr lang="ru-RU" sz="1100" dirty="0">
                <a:solidFill>
                  <a:schemeClr val="tx1"/>
                </a:solidFill>
              </a:rPr>
              <a:t>Механизмы поднятия гор </a:t>
            </a:r>
            <a:r>
              <a:rPr lang="ru-RU" sz="1100" dirty="0" err="1">
                <a:solidFill>
                  <a:schemeClr val="tx1"/>
                </a:solidFill>
              </a:rPr>
              <a:t>Гамбурцева</a:t>
            </a:r>
            <a:endParaRPr lang="ru-RU" sz="1100" dirty="0">
              <a:solidFill>
                <a:schemeClr val="tx1"/>
              </a:solidFill>
            </a:endParaRPr>
          </a:p>
          <a:p>
            <a:r>
              <a:rPr lang="en-US" sz="1100" dirty="0" err="1">
                <a:solidFill>
                  <a:schemeClr val="tx1"/>
                </a:solidFill>
              </a:rPr>
              <a:t>Ferraccioli</a:t>
            </a:r>
            <a:r>
              <a:rPr lang="en-US" sz="1100" dirty="0">
                <a:solidFill>
                  <a:schemeClr val="tx1"/>
                </a:solidFill>
              </a:rPr>
              <a:t>, F., Finn, C., Jordan, T., Bell, R.E., Anderson, L.M., </a:t>
            </a:r>
            <a:r>
              <a:rPr lang="en-US" sz="1100" dirty="0" err="1">
                <a:solidFill>
                  <a:schemeClr val="tx1"/>
                </a:solidFill>
              </a:rPr>
              <a:t>Damaske</a:t>
            </a:r>
            <a:r>
              <a:rPr lang="en-US" sz="1100" dirty="0">
                <a:solidFill>
                  <a:schemeClr val="tx1"/>
                </a:solidFill>
              </a:rPr>
              <a:t>, D., 2011. East Antarctic</a:t>
            </a:r>
            <a:r>
              <a:rPr lang="ru-RU" sz="1100" dirty="0">
                <a:solidFill>
                  <a:schemeClr val="tx1"/>
                </a:solidFill>
              </a:rPr>
              <a:t> </a:t>
            </a:r>
            <a:r>
              <a:rPr lang="en-US" sz="1100" dirty="0">
                <a:solidFill>
                  <a:schemeClr val="tx1"/>
                </a:solidFill>
              </a:rPr>
              <a:t>rifting triggers uplift of the </a:t>
            </a:r>
            <a:r>
              <a:rPr lang="en-US" sz="1100" dirty="0" err="1">
                <a:solidFill>
                  <a:schemeClr val="tx1"/>
                </a:solidFill>
              </a:rPr>
              <a:t>Gamburtsev</a:t>
            </a:r>
            <a:r>
              <a:rPr lang="en-US" sz="1100" dirty="0">
                <a:solidFill>
                  <a:schemeClr val="tx1"/>
                </a:solidFill>
              </a:rPr>
              <a:t> Mountains. Nature 479, 388–392. https://doi.org/10.1038/nature10566</a:t>
            </a:r>
            <a:endParaRPr lang="ru-RU" sz="1100" dirty="0">
              <a:solidFill>
                <a:schemeClr val="tx1"/>
              </a:solidFill>
            </a:endParaRPr>
          </a:p>
          <a:p>
            <a:r>
              <a:rPr lang="ru-RU" sz="1100" dirty="0">
                <a:solidFill>
                  <a:schemeClr val="tx1"/>
                </a:solidFill>
              </a:rPr>
              <a:t>Есть проблема</a:t>
            </a:r>
            <a:r>
              <a:rPr lang="en-US" sz="1100" dirty="0">
                <a:solidFill>
                  <a:schemeClr val="tx1"/>
                </a:solidFill>
              </a:rPr>
              <a:t>:</a:t>
            </a:r>
          </a:p>
          <a:p>
            <a:r>
              <a:rPr lang="ru-RU" sz="1100" dirty="0" err="1">
                <a:solidFill>
                  <a:schemeClr val="tx1"/>
                </a:solidFill>
              </a:rPr>
              <a:t>Рифтогенез</a:t>
            </a:r>
            <a:r>
              <a:rPr lang="ru-RU" sz="1100" dirty="0">
                <a:solidFill>
                  <a:schemeClr val="tx1"/>
                </a:solidFill>
              </a:rPr>
              <a:t> 100 млн. лет назад. А оледенение началось  примерно 35 млн. лет назад.</a:t>
            </a:r>
          </a:p>
          <a:p>
            <a:r>
              <a:rPr lang="ru-RU" sz="1100" dirty="0">
                <a:solidFill>
                  <a:schemeClr val="tx1"/>
                </a:solidFill>
              </a:rPr>
              <a:t>Как  горный рельеф сохранился с мезозоя до оледенения </a:t>
            </a:r>
            <a:r>
              <a:rPr lang="en-US" sz="1100" dirty="0">
                <a:solidFill>
                  <a:schemeClr val="tx1"/>
                </a:solidFill>
              </a:rPr>
              <a:t>?</a:t>
            </a:r>
          </a:p>
          <a:p>
            <a:r>
              <a:rPr lang="ru-RU" sz="1100" dirty="0">
                <a:solidFill>
                  <a:schemeClr val="tx1"/>
                </a:solidFill>
              </a:rPr>
              <a:t>Возможные решения</a:t>
            </a:r>
            <a:r>
              <a:rPr lang="en-US" sz="1100" dirty="0">
                <a:solidFill>
                  <a:schemeClr val="tx1"/>
                </a:solidFill>
              </a:rPr>
              <a:t>:</a:t>
            </a:r>
            <a:r>
              <a:rPr lang="ru-RU" sz="1100" dirty="0">
                <a:solidFill>
                  <a:schemeClr val="tx1"/>
                </a:solidFill>
              </a:rPr>
              <a:t/>
            </a:r>
            <a:br>
              <a:rPr lang="ru-RU" sz="1100" dirty="0">
                <a:solidFill>
                  <a:schemeClr val="tx1"/>
                </a:solidFill>
              </a:rPr>
            </a:br>
            <a:r>
              <a:rPr lang="ru-RU" sz="1100" dirty="0">
                <a:solidFill>
                  <a:schemeClr val="tx1"/>
                </a:solidFill>
              </a:rPr>
              <a:t>1. </a:t>
            </a:r>
            <a:r>
              <a:rPr lang="ru-RU" sz="1100" dirty="0" err="1">
                <a:solidFill>
                  <a:schemeClr val="tx1"/>
                </a:solidFill>
              </a:rPr>
              <a:t>рифтогенез</a:t>
            </a:r>
            <a:r>
              <a:rPr lang="ru-RU" sz="1100" dirty="0">
                <a:solidFill>
                  <a:schemeClr val="tx1"/>
                </a:solidFill>
              </a:rPr>
              <a:t> продолжался до начала оледенения – но тогда сохранились бы глубокие  впадины вокруг гор </a:t>
            </a:r>
            <a:r>
              <a:rPr lang="ru-RU" sz="1100" dirty="0" err="1">
                <a:solidFill>
                  <a:schemeClr val="tx1"/>
                </a:solidFill>
              </a:rPr>
              <a:t>Гамбурцева</a:t>
            </a:r>
            <a:r>
              <a:rPr lang="en-US" sz="1100" dirty="0">
                <a:solidFill>
                  <a:schemeClr val="tx1"/>
                </a:solidFill>
              </a:rPr>
              <a:t>, </a:t>
            </a:r>
            <a:r>
              <a:rPr lang="ru-RU" sz="1100" dirty="0">
                <a:solidFill>
                  <a:schemeClr val="tx1"/>
                </a:solidFill>
              </a:rPr>
              <a:t>а их нет</a:t>
            </a:r>
            <a:r>
              <a:rPr lang="en-US" sz="1100" dirty="0">
                <a:solidFill>
                  <a:schemeClr val="tx1"/>
                </a:solidFill>
              </a:rPr>
              <a:t>. </a:t>
            </a:r>
            <a:r>
              <a:rPr lang="ru-RU" sz="1100" dirty="0">
                <a:solidFill>
                  <a:schemeClr val="tx1"/>
                </a:solidFill>
              </a:rPr>
              <a:t>Значит </a:t>
            </a:r>
            <a:r>
              <a:rPr lang="ru-RU" sz="1100" dirty="0" err="1">
                <a:solidFill>
                  <a:schemeClr val="tx1"/>
                </a:solidFill>
              </a:rPr>
              <a:t>рифтогенез</a:t>
            </a:r>
            <a:r>
              <a:rPr lang="ru-RU" sz="1100" dirty="0">
                <a:solidFill>
                  <a:schemeClr val="tx1"/>
                </a:solidFill>
              </a:rPr>
              <a:t> закончился до оледенения и </a:t>
            </a:r>
            <a:r>
              <a:rPr lang="ru-RU" sz="1100" dirty="0" err="1">
                <a:solidFill>
                  <a:schemeClr val="tx1"/>
                </a:solidFill>
              </a:rPr>
              <a:t>рифтовые</a:t>
            </a:r>
            <a:r>
              <a:rPr lang="ru-RU" sz="1100" dirty="0">
                <a:solidFill>
                  <a:schemeClr val="tx1"/>
                </a:solidFill>
              </a:rPr>
              <a:t> впадины вокруг гор </a:t>
            </a:r>
            <a:r>
              <a:rPr lang="ru-RU" sz="1100" dirty="0" err="1">
                <a:solidFill>
                  <a:schemeClr val="tx1"/>
                </a:solidFill>
              </a:rPr>
              <a:t>Гамбурцева</a:t>
            </a:r>
            <a:r>
              <a:rPr lang="ru-RU" sz="1100" dirty="0">
                <a:solidFill>
                  <a:schemeClr val="tx1"/>
                </a:solidFill>
              </a:rPr>
              <a:t> успели  засыпаться осадками.</a:t>
            </a:r>
            <a:br>
              <a:rPr lang="ru-RU" sz="1100" dirty="0">
                <a:solidFill>
                  <a:schemeClr val="tx1"/>
                </a:solidFill>
              </a:rPr>
            </a:br>
            <a:r>
              <a:rPr lang="ru-RU" sz="1100" dirty="0">
                <a:solidFill>
                  <a:schemeClr val="tx1"/>
                </a:solidFill>
              </a:rPr>
              <a:t>2. Отрыв тяжелого корня (</a:t>
            </a:r>
            <a:r>
              <a:rPr lang="ru-RU" sz="1100" dirty="0" err="1">
                <a:solidFill>
                  <a:schemeClr val="tx1"/>
                </a:solidFill>
              </a:rPr>
              <a:t>деламинация</a:t>
            </a:r>
            <a:r>
              <a:rPr lang="ru-RU" sz="1100" dirty="0">
                <a:solidFill>
                  <a:schemeClr val="tx1"/>
                </a:solidFill>
              </a:rPr>
              <a:t>)  и последующий  подъем– наша глобальная геодинамическая модель.</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851556"/>
            <a:ext cx="5476331" cy="3490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891618"/>
            <a:ext cx="3654710" cy="2863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757977" y="1948770"/>
            <a:ext cx="389850" cy="461665"/>
          </a:xfrm>
          <a:prstGeom prst="rect">
            <a:avLst/>
          </a:prstGeom>
          <a:noFill/>
        </p:spPr>
        <p:txBody>
          <a:bodyPr wrap="none" rtlCol="0">
            <a:spAutoFit/>
          </a:bodyPr>
          <a:lstStyle/>
          <a:p>
            <a:r>
              <a:rPr lang="en-US" sz="2400" dirty="0">
                <a:solidFill>
                  <a:schemeClr val="tx1"/>
                </a:solidFill>
              </a:rPr>
              <a:t>X</a:t>
            </a:r>
            <a:endParaRPr lang="ru-RU" sz="2400" dirty="0">
              <a:solidFill>
                <a:schemeClr val="tx1"/>
              </a:solidFill>
            </a:endParaRPr>
          </a:p>
        </p:txBody>
      </p:sp>
      <p:sp>
        <p:nvSpPr>
          <p:cNvPr id="8" name="Прямоугольник 7"/>
          <p:cNvSpPr/>
          <p:nvPr/>
        </p:nvSpPr>
        <p:spPr>
          <a:xfrm>
            <a:off x="5390454" y="3795549"/>
            <a:ext cx="3738105" cy="276999"/>
          </a:xfrm>
          <a:prstGeom prst="rect">
            <a:avLst/>
          </a:prstGeom>
        </p:spPr>
        <p:txBody>
          <a:bodyPr wrap="square">
            <a:spAutoFit/>
          </a:bodyPr>
          <a:lstStyle/>
          <a:p>
            <a:pPr algn="ctr"/>
            <a:r>
              <a:rPr lang="en-US" altLang="ru-RU" sz="1200" dirty="0">
                <a:solidFill>
                  <a:schemeClr val="tx1"/>
                </a:solidFill>
              </a:rPr>
              <a:t>Observed ice velocities [</a:t>
            </a:r>
            <a:r>
              <a:rPr lang="en-US" sz="1200" dirty="0" err="1">
                <a:solidFill>
                  <a:schemeClr val="tx1"/>
                </a:solidFill>
              </a:rPr>
              <a:t>Mouginot</a:t>
            </a:r>
            <a:r>
              <a:rPr lang="en-US" sz="1200" dirty="0">
                <a:solidFill>
                  <a:schemeClr val="tx1"/>
                </a:solidFill>
              </a:rPr>
              <a:t> et al., 2019</a:t>
            </a:r>
            <a:r>
              <a:rPr lang="en-US" altLang="ru-RU" sz="1200" dirty="0">
                <a:solidFill>
                  <a:schemeClr val="tx1"/>
                </a:solidFill>
              </a:rPr>
              <a:t>]</a:t>
            </a:r>
            <a:endParaRPr lang="ru-RU" altLang="ru-RU" sz="1200" dirty="0">
              <a:solidFill>
                <a:schemeClr val="tx1"/>
              </a:solidFill>
            </a:endParaRPr>
          </a:p>
        </p:txBody>
      </p:sp>
    </p:spTree>
    <p:extLst>
      <p:ext uri="{BB962C8B-B14F-4D97-AF65-F5344CB8AC3E}">
        <p14:creationId xmlns:p14="http://schemas.microsoft.com/office/powerpoint/2010/main" val="28472318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 xmlns:a16="http://schemas.microsoft.com/office/drawing/2014/main" id="{BFC08CA0-6A7B-44E8-AF4B-F3479493A7AB}"/>
              </a:ext>
            </a:extLst>
          </p:cNvPr>
          <p:cNvSpPr>
            <a:spLocks noChangeArrowheads="1"/>
          </p:cNvSpPr>
          <p:nvPr/>
        </p:nvSpPr>
        <p:spPr bwMode="auto">
          <a:xfrm>
            <a:off x="0" y="-18256"/>
            <a:ext cx="9091613" cy="309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a:spcBef>
                <a:spcPct val="0"/>
              </a:spcBef>
            </a:pPr>
            <a:r>
              <a:rPr lang="ru-RU" altLang="ru-RU" sz="1400" b="1" dirty="0"/>
              <a:t>Переходим к механизму и истории образования</a:t>
            </a:r>
            <a:r>
              <a:rPr lang="en-US" altLang="ru-RU" sz="1400" b="1" dirty="0"/>
              <a:t>: </a:t>
            </a:r>
            <a:r>
              <a:rPr lang="ru-RU" altLang="ru-RU" sz="1400" b="1" dirty="0"/>
              <a:t>Гондвана</a:t>
            </a:r>
          </a:p>
        </p:txBody>
      </p:sp>
      <p:sp>
        <p:nvSpPr>
          <p:cNvPr id="19459" name="Rectangle 2">
            <a:extLst>
              <a:ext uri="{FF2B5EF4-FFF2-40B4-BE49-F238E27FC236}">
                <a16:creationId xmlns="" xmlns:a16="http://schemas.microsoft.com/office/drawing/2014/main" id="{FE929FFC-A7E9-4DCC-A260-322816E896FC}"/>
              </a:ext>
            </a:extLst>
          </p:cNvPr>
          <p:cNvSpPr>
            <a:spLocks noChangeArrowheads="1"/>
          </p:cNvSpPr>
          <p:nvPr/>
        </p:nvSpPr>
        <p:spPr bwMode="auto">
          <a:xfrm>
            <a:off x="4670425" y="-171450"/>
            <a:ext cx="246063" cy="925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ru-RU" altLang="ru-RU" sz="1800"/>
              <a:t/>
            </a:r>
            <a:br>
              <a:rPr lang="ru-RU" altLang="ru-RU" sz="1800"/>
            </a:br>
            <a:endParaRPr lang="ru-RU" altLang="ru-RU" sz="1800"/>
          </a:p>
          <a:p>
            <a:pPr algn="ctr" eaLnBrk="1" hangingPunct="1">
              <a:spcBef>
                <a:spcPct val="0"/>
              </a:spcBef>
              <a:buClrTx/>
              <a:buFontTx/>
              <a:buNone/>
            </a:pPr>
            <a:r>
              <a:rPr lang="ru-RU" altLang="ru-RU" sz="1800"/>
              <a:t> </a:t>
            </a:r>
          </a:p>
        </p:txBody>
      </p:sp>
      <p:sp>
        <p:nvSpPr>
          <p:cNvPr id="19461" name="Прямоугольник 7">
            <a:extLst>
              <a:ext uri="{FF2B5EF4-FFF2-40B4-BE49-F238E27FC236}">
                <a16:creationId xmlns="" xmlns:a16="http://schemas.microsoft.com/office/drawing/2014/main" id="{76E27E3D-B61C-4523-B06D-DD33165C9B38}"/>
              </a:ext>
            </a:extLst>
          </p:cNvPr>
          <p:cNvSpPr>
            <a:spLocks noChangeArrowheads="1"/>
          </p:cNvSpPr>
          <p:nvPr/>
        </p:nvSpPr>
        <p:spPr bwMode="auto">
          <a:xfrm>
            <a:off x="6300192" y="291306"/>
            <a:ext cx="2694755"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ru-RU" sz="1400" dirty="0">
                <a:solidFill>
                  <a:schemeClr val="tx1"/>
                </a:solidFill>
              </a:rPr>
              <a:t>Реконструкция </a:t>
            </a:r>
          </a:p>
          <a:p>
            <a:r>
              <a:rPr lang="ru-RU" sz="1400" dirty="0" err="1">
                <a:solidFill>
                  <a:schemeClr val="tx1"/>
                </a:solidFill>
              </a:rPr>
              <a:t>пермо</a:t>
            </a:r>
            <a:r>
              <a:rPr lang="ru-RU" sz="1400" dirty="0">
                <a:solidFill>
                  <a:schemeClr val="tx1"/>
                </a:solidFill>
              </a:rPr>
              <a:t>-триасовой Гондваны, иллюстрирующая разделение индийской и антарктической платформ, корреляцию грабена ледника Ламберта и долины Годавари, рифта </a:t>
            </a:r>
            <a:r>
              <a:rPr lang="ru-RU" sz="1400" dirty="0" err="1">
                <a:solidFill>
                  <a:schemeClr val="tx1"/>
                </a:solidFill>
              </a:rPr>
              <a:t>Гауссберг</a:t>
            </a:r>
            <a:r>
              <a:rPr lang="ru-RU" sz="1400" dirty="0">
                <a:solidFill>
                  <a:schemeClr val="tx1"/>
                </a:solidFill>
              </a:rPr>
              <a:t> и долины</a:t>
            </a:r>
          </a:p>
          <a:p>
            <a:r>
              <a:rPr lang="ru-RU" sz="1400" dirty="0" err="1">
                <a:solidFill>
                  <a:schemeClr val="tx1"/>
                </a:solidFill>
              </a:rPr>
              <a:t>Маханади</a:t>
            </a:r>
            <a:r>
              <a:rPr lang="ru-RU" sz="1400" dirty="0">
                <a:solidFill>
                  <a:schemeClr val="tx1"/>
                </a:solidFill>
              </a:rPr>
              <a:t>, рифта Скотта и долины Дамодар </a:t>
            </a:r>
            <a:r>
              <a:rPr lang="ru-RU" sz="1400" dirty="0" err="1">
                <a:solidFill>
                  <a:schemeClr val="tx1"/>
                </a:solidFill>
              </a:rPr>
              <a:t>Harrowfield</a:t>
            </a:r>
            <a:r>
              <a:rPr lang="ru-RU" sz="1400" dirty="0">
                <a:solidFill>
                  <a:schemeClr val="tx1"/>
                </a:solidFill>
              </a:rPr>
              <a:t> </a:t>
            </a:r>
            <a:r>
              <a:rPr lang="ru-RU" sz="1400" dirty="0" err="1">
                <a:solidFill>
                  <a:schemeClr val="tx1"/>
                </a:solidFill>
              </a:rPr>
              <a:t>et</a:t>
            </a:r>
            <a:r>
              <a:rPr lang="ru-RU" sz="1400" dirty="0">
                <a:solidFill>
                  <a:schemeClr val="tx1"/>
                </a:solidFill>
              </a:rPr>
              <a:t> </a:t>
            </a:r>
            <a:r>
              <a:rPr lang="ru-RU" sz="1400" dirty="0" err="1">
                <a:solidFill>
                  <a:schemeClr val="tx1"/>
                </a:solidFill>
              </a:rPr>
              <a:t>al</a:t>
            </a:r>
            <a:r>
              <a:rPr lang="ru-RU" sz="1400" dirty="0">
                <a:solidFill>
                  <a:schemeClr val="tx1"/>
                </a:solidFill>
              </a:rPr>
              <a:t>. </a:t>
            </a:r>
            <a:r>
              <a:rPr lang="en-US" sz="1400" dirty="0">
                <a:solidFill>
                  <a:schemeClr val="tx1"/>
                </a:solidFill>
              </a:rPr>
              <a:t>[</a:t>
            </a:r>
            <a:r>
              <a:rPr lang="ru-RU" sz="1400" dirty="0">
                <a:solidFill>
                  <a:schemeClr val="tx1"/>
                </a:solidFill>
              </a:rPr>
              <a:t>2005</a:t>
            </a:r>
            <a:r>
              <a:rPr lang="en-US" sz="1400" dirty="0">
                <a:solidFill>
                  <a:schemeClr val="tx1"/>
                </a:solidFill>
              </a:rPr>
              <a:t>]</a:t>
            </a:r>
            <a:r>
              <a:rPr lang="ru-RU" sz="1400" dirty="0">
                <a:solidFill>
                  <a:schemeClr val="tx1"/>
                </a:solidFill>
              </a:rPr>
              <a:t> с модификациями </a:t>
            </a:r>
            <a:r>
              <a:rPr lang="en-US" sz="1400" dirty="0">
                <a:solidFill>
                  <a:schemeClr val="tx1"/>
                </a:solidFill>
              </a:rPr>
              <a:t>[</a:t>
            </a:r>
            <a:r>
              <a:rPr lang="ru-RU" sz="1400" dirty="0" err="1">
                <a:solidFill>
                  <a:schemeClr val="tx1"/>
                </a:solidFill>
              </a:rPr>
              <a:t>Голынский</a:t>
            </a:r>
            <a:r>
              <a:rPr lang="ru-RU" sz="1400" dirty="0">
                <a:solidFill>
                  <a:schemeClr val="tx1"/>
                </a:solidFill>
              </a:rPr>
              <a:t> и </a:t>
            </a:r>
            <a:r>
              <a:rPr lang="ru-RU" sz="1400" dirty="0" err="1">
                <a:solidFill>
                  <a:schemeClr val="tx1"/>
                </a:solidFill>
              </a:rPr>
              <a:t>Голынский</a:t>
            </a:r>
            <a:r>
              <a:rPr lang="en-US" sz="1400" dirty="0">
                <a:solidFill>
                  <a:schemeClr val="tx1"/>
                </a:solidFill>
              </a:rPr>
              <a:t>,</a:t>
            </a:r>
            <a:r>
              <a:rPr lang="ru-RU" sz="1400" dirty="0">
                <a:solidFill>
                  <a:schemeClr val="tx1"/>
                </a:solidFill>
              </a:rPr>
              <a:t> 2012</a:t>
            </a:r>
            <a:r>
              <a:rPr lang="en-US" sz="1400" dirty="0">
                <a:solidFill>
                  <a:schemeClr val="tx1"/>
                </a:solidFill>
              </a:rPr>
              <a:t>]</a:t>
            </a:r>
            <a:r>
              <a:rPr lang="ru-RU" sz="1400" dirty="0">
                <a:solidFill>
                  <a:schemeClr val="tx1"/>
                </a:solidFill>
              </a:rPr>
              <a:t>.</a:t>
            </a:r>
          </a:p>
        </p:txBody>
      </p:sp>
      <p:pic>
        <p:nvPicPr>
          <p:cNvPr id="2" name="Рисунок 1">
            <a:extLst>
              <a:ext uri="{FF2B5EF4-FFF2-40B4-BE49-F238E27FC236}">
                <a16:creationId xmlns="" xmlns:a16="http://schemas.microsoft.com/office/drawing/2014/main" id="{74E99EC6-B658-43B7-B936-397356908E9A}"/>
              </a:ext>
            </a:extLst>
          </p:cNvPr>
          <p:cNvPicPr>
            <a:picLocks noChangeAspect="1"/>
          </p:cNvPicPr>
          <p:nvPr/>
        </p:nvPicPr>
        <p:blipFill>
          <a:blip r:embed="rId2"/>
          <a:stretch>
            <a:fillRect/>
          </a:stretch>
        </p:blipFill>
        <p:spPr>
          <a:xfrm>
            <a:off x="661401" y="303664"/>
            <a:ext cx="5433844" cy="6495544"/>
          </a:xfrm>
          <a:prstGeom prst="rect">
            <a:avLst/>
          </a:prstGeom>
        </p:spPr>
      </p:pic>
      <p:sp>
        <p:nvSpPr>
          <p:cNvPr id="6" name="TextBox 5"/>
          <p:cNvSpPr txBox="1"/>
          <p:nvPr/>
        </p:nvSpPr>
        <p:spPr>
          <a:xfrm>
            <a:off x="3635896" y="4437112"/>
            <a:ext cx="389850" cy="461665"/>
          </a:xfrm>
          <a:prstGeom prst="rect">
            <a:avLst/>
          </a:prstGeom>
          <a:noFill/>
        </p:spPr>
        <p:txBody>
          <a:bodyPr wrap="none" rtlCol="0">
            <a:spAutoFit/>
          </a:bodyPr>
          <a:lstStyle/>
          <a:p>
            <a:r>
              <a:rPr lang="en-US" sz="2400" dirty="0">
                <a:solidFill>
                  <a:schemeClr val="tx1"/>
                </a:solidFill>
              </a:rPr>
              <a:t>X</a:t>
            </a:r>
            <a:endParaRPr lang="ru-RU" sz="2400" dirty="0">
              <a:solidFill>
                <a:schemeClr val="tx1"/>
              </a:solidFill>
            </a:endParaRPr>
          </a:p>
        </p:txBody>
      </p:sp>
    </p:spTree>
    <p:extLst>
      <p:ext uri="{BB962C8B-B14F-4D97-AF65-F5344CB8AC3E}">
        <p14:creationId xmlns:p14="http://schemas.microsoft.com/office/powerpoint/2010/main" val="40313911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 xmlns:a16="http://schemas.microsoft.com/office/drawing/2014/main" id="{53D8A4D5-AFC2-4F87-B568-663271548E02}"/>
              </a:ext>
            </a:extLst>
          </p:cNvPr>
          <p:cNvSpPr>
            <a:spLocks noChangeArrowheads="1"/>
          </p:cNvSpPr>
          <p:nvPr/>
        </p:nvSpPr>
        <p:spPr bwMode="auto">
          <a:xfrm>
            <a:off x="15595" y="2583"/>
            <a:ext cx="9091613"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a:spcBef>
                <a:spcPct val="0"/>
              </a:spcBef>
            </a:pPr>
            <a:r>
              <a:rPr lang="ru-RU" altLang="ru-RU" sz="1400" b="1" dirty="0"/>
              <a:t>Сейсмическая томография Земли- </a:t>
            </a:r>
          </a:p>
          <a:p>
            <a:pPr algn="ctr">
              <a:spcBef>
                <a:spcPct val="0"/>
              </a:spcBef>
            </a:pPr>
            <a:r>
              <a:rPr lang="ru-RU" altLang="ru-RU" sz="1400" b="1" dirty="0"/>
              <a:t>модель </a:t>
            </a:r>
            <a:r>
              <a:rPr lang="en-US" altLang="ru-RU" sz="1400" b="1" dirty="0"/>
              <a:t>SMEAN 2</a:t>
            </a:r>
            <a:r>
              <a:rPr lang="ru-RU" altLang="ru-RU" sz="1400" b="1" dirty="0"/>
              <a:t> </a:t>
            </a:r>
            <a:r>
              <a:rPr lang="ru-RU" altLang="ru-RU" sz="1400" b="1" dirty="0" smtClean="0"/>
              <a:t>(группа </a:t>
            </a:r>
            <a:r>
              <a:rPr lang="ru-RU" altLang="ru-RU" sz="1400" b="1" dirty="0"/>
              <a:t>больших данных)</a:t>
            </a:r>
          </a:p>
        </p:txBody>
      </p:sp>
      <p:sp>
        <p:nvSpPr>
          <p:cNvPr id="5123" name="Rectangle 2">
            <a:extLst>
              <a:ext uri="{FF2B5EF4-FFF2-40B4-BE49-F238E27FC236}">
                <a16:creationId xmlns="" xmlns:a16="http://schemas.microsoft.com/office/drawing/2014/main" id="{FCBDE9EF-39FB-4D57-ACDE-4FFCDC243B7E}"/>
              </a:ext>
            </a:extLst>
          </p:cNvPr>
          <p:cNvSpPr>
            <a:spLocks noChangeArrowheads="1"/>
          </p:cNvSpPr>
          <p:nvPr/>
        </p:nvSpPr>
        <p:spPr bwMode="auto">
          <a:xfrm>
            <a:off x="4670425" y="-171450"/>
            <a:ext cx="246063" cy="925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ru-RU" altLang="ru-RU" sz="1800"/>
              <a:t/>
            </a:r>
            <a:br>
              <a:rPr lang="ru-RU" altLang="ru-RU" sz="1800"/>
            </a:br>
            <a:endParaRPr lang="ru-RU" altLang="ru-RU" sz="1800"/>
          </a:p>
          <a:p>
            <a:pPr algn="ctr" eaLnBrk="1" hangingPunct="1">
              <a:spcBef>
                <a:spcPct val="0"/>
              </a:spcBef>
              <a:buClrTx/>
              <a:buFontTx/>
              <a:buNone/>
            </a:pPr>
            <a:r>
              <a:rPr lang="ru-RU" altLang="ru-RU" sz="1800"/>
              <a:t> </a:t>
            </a:r>
          </a:p>
        </p:txBody>
      </p:sp>
      <p:sp>
        <p:nvSpPr>
          <p:cNvPr id="3" name="Прямоугольник 2"/>
          <p:cNvSpPr/>
          <p:nvPr/>
        </p:nvSpPr>
        <p:spPr>
          <a:xfrm>
            <a:off x="592956" y="6165304"/>
            <a:ext cx="7435428" cy="276999"/>
          </a:xfrm>
          <a:prstGeom prst="rect">
            <a:avLst/>
          </a:prstGeom>
        </p:spPr>
        <p:txBody>
          <a:bodyPr wrap="square">
            <a:spAutoFit/>
          </a:bodyPr>
          <a:lstStyle/>
          <a:p>
            <a:r>
              <a:rPr lang="en-US" altLang="ru-RU" sz="1200" b="1" dirty="0">
                <a:solidFill>
                  <a:schemeClr val="tx1"/>
                </a:solidFill>
              </a:rPr>
              <a:t>SMEAN</a:t>
            </a:r>
            <a:r>
              <a:rPr lang="ru-RU" altLang="ru-RU" sz="1200" b="1" dirty="0">
                <a:solidFill>
                  <a:schemeClr val="tx1"/>
                </a:solidFill>
              </a:rPr>
              <a:t> 2</a:t>
            </a:r>
            <a:r>
              <a:rPr lang="en-US" altLang="ru-RU" sz="1200" b="1" dirty="0">
                <a:solidFill>
                  <a:schemeClr val="tx1"/>
                </a:solidFill>
              </a:rPr>
              <a:t> </a:t>
            </a:r>
            <a:r>
              <a:rPr lang="ru-RU" altLang="ru-RU" sz="1200" b="1" dirty="0">
                <a:solidFill>
                  <a:schemeClr val="tx1"/>
                </a:solidFill>
              </a:rPr>
              <a:t>представляет собой </a:t>
            </a:r>
            <a:r>
              <a:rPr lang="en-US" altLang="ru-RU" sz="1200" b="1" dirty="0">
                <a:solidFill>
                  <a:schemeClr val="tx1"/>
                </a:solidFill>
              </a:rPr>
              <a:t>58 </a:t>
            </a:r>
            <a:r>
              <a:rPr lang="ru-RU" altLang="ru-RU" sz="1200" b="1" dirty="0">
                <a:solidFill>
                  <a:schemeClr val="tx1"/>
                </a:solidFill>
              </a:rPr>
              <a:t>слоев с шагом по глубине в 50 км</a:t>
            </a:r>
            <a:r>
              <a:rPr lang="en-US" altLang="ru-RU" sz="1200" b="1" dirty="0">
                <a:solidFill>
                  <a:schemeClr val="tx1"/>
                </a:solidFill>
              </a:rPr>
              <a:t> </a:t>
            </a:r>
            <a:r>
              <a:rPr lang="ru-RU" altLang="ru-RU" sz="1200" b="1" dirty="0">
                <a:solidFill>
                  <a:schemeClr val="tx1"/>
                </a:solidFill>
              </a:rPr>
              <a:t>до границы ядром</a:t>
            </a:r>
            <a:r>
              <a:rPr lang="ru-RU" altLang="ru-RU" sz="1200" b="1" dirty="0"/>
              <a:t> </a:t>
            </a:r>
            <a:r>
              <a:rPr lang="en-US" altLang="ru-RU" sz="1200" b="1" dirty="0">
                <a:solidFill>
                  <a:schemeClr val="tx1"/>
                </a:solidFill>
              </a:rPr>
              <a:t>[Jackson et al., 2017]. </a:t>
            </a:r>
            <a:endParaRPr lang="ru-RU" altLang="ru-RU" sz="1200" b="1" dirty="0">
              <a:solidFill>
                <a:schemeClr val="tx1"/>
              </a:solidFill>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952" y="548680"/>
            <a:ext cx="3436042" cy="5642674"/>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9580" y="548680"/>
            <a:ext cx="3401178" cy="5616624"/>
          </a:xfrm>
          <a:prstGeom prst="rect">
            <a:avLst/>
          </a:prstGeom>
        </p:spPr>
      </p:pic>
    </p:spTree>
    <p:extLst>
      <p:ext uri="{BB962C8B-B14F-4D97-AF65-F5344CB8AC3E}">
        <p14:creationId xmlns:p14="http://schemas.microsoft.com/office/powerpoint/2010/main" val="39215172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a:extLst>
              <a:ext uri="{FF2B5EF4-FFF2-40B4-BE49-F238E27FC236}">
                <a16:creationId xmlns="" xmlns:a16="http://schemas.microsoft.com/office/drawing/2014/main" id="{53AA7B05-E1CB-4A6A-8D1A-7E547E49D795}"/>
              </a:ext>
            </a:extLst>
          </p:cNvPr>
          <p:cNvSpPr>
            <a:spLocks noChangeArrowheads="1"/>
          </p:cNvSpPr>
          <p:nvPr/>
        </p:nvSpPr>
        <p:spPr bwMode="auto">
          <a:xfrm>
            <a:off x="171450" y="3172252"/>
            <a:ext cx="8964613" cy="83099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457200">
              <a:spcBef>
                <a:spcPts val="800"/>
              </a:spcBef>
              <a:buClr>
                <a:srgbClr val="000000"/>
              </a:buClr>
              <a:buSzPct val="100000"/>
              <a:buFont typeface="Times New Roman" panose="02020603050405020304" pitchFamily="18" charset="0"/>
              <a:tabLst>
                <a:tab pos="49149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49149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49149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49149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49149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49149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49149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49149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49149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endParaRPr lang="ru-RU" altLang="ru-RU" sz="1200"/>
          </a:p>
          <a:p>
            <a:pPr eaLnBrk="1" hangingPunct="1">
              <a:spcBef>
                <a:spcPct val="0"/>
              </a:spcBef>
            </a:pPr>
            <a:endParaRPr lang="ru-RU" altLang="ru-RU" sz="1200"/>
          </a:p>
          <a:p>
            <a:pPr eaLnBrk="1" hangingPunct="1">
              <a:spcBef>
                <a:spcPct val="0"/>
              </a:spcBef>
            </a:pPr>
            <a:r>
              <a:rPr lang="ru-RU" altLang="ru-RU" sz="1200">
                <a:solidFill>
                  <a:schemeClr val="tx1"/>
                </a:solidFill>
              </a:rPr>
              <a:t>						 </a:t>
            </a:r>
          </a:p>
        </p:txBody>
      </p:sp>
      <p:sp>
        <p:nvSpPr>
          <p:cNvPr id="4099" name="Прямоугольник 1">
            <a:extLst>
              <a:ext uri="{FF2B5EF4-FFF2-40B4-BE49-F238E27FC236}">
                <a16:creationId xmlns="" xmlns:a16="http://schemas.microsoft.com/office/drawing/2014/main" id="{01AB5F3D-5829-42BE-818B-8B0BAF74E4A3}"/>
              </a:ext>
            </a:extLst>
          </p:cNvPr>
          <p:cNvSpPr>
            <a:spLocks noChangeArrowheads="1"/>
          </p:cNvSpPr>
          <p:nvPr/>
        </p:nvSpPr>
        <p:spPr bwMode="auto">
          <a:xfrm>
            <a:off x="1331640" y="0"/>
            <a:ext cx="6192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322263">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chemeClr val="bg1"/>
                </a:solidFill>
                <a:latin typeface="Arial" panose="020B0604020202020204" pitchFamily="34" charset="0"/>
                <a:cs typeface="Arial" panose="020B0604020202020204" pitchFamily="34" charset="0"/>
              </a:defRPr>
            </a:lvl1pPr>
            <a:lvl2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chemeClr val="bg1"/>
                </a:solidFill>
                <a:latin typeface="Arial" panose="020B0604020202020204" pitchFamily="34" charset="0"/>
                <a:cs typeface="Arial" panose="020B0604020202020204" pitchFamily="34" charset="0"/>
              </a:defRPr>
            </a:lvl2pPr>
            <a:lvl3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chemeClr val="bg1"/>
                </a:solidFill>
                <a:latin typeface="Arial" panose="020B0604020202020204" pitchFamily="34" charset="0"/>
                <a:cs typeface="Arial" panose="020B0604020202020204" pitchFamily="34" charset="0"/>
              </a:defRPr>
            </a:lvl3pPr>
            <a:lvl4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chemeClr val="bg1"/>
                </a:solidFill>
                <a:latin typeface="Arial" panose="020B0604020202020204" pitchFamily="34" charset="0"/>
                <a:cs typeface="Arial" panose="020B0604020202020204" pitchFamily="34" charset="0"/>
              </a:defRPr>
            </a:lvl4pPr>
            <a:lvl5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chemeClr val="bg1"/>
                </a:solidFill>
                <a:latin typeface="Arial" panose="020B0604020202020204" pitchFamily="34" charset="0"/>
                <a:cs typeface="Arial" panose="020B0604020202020204" pitchFamily="34" charset="0"/>
              </a:defRPr>
            </a:lvl9pPr>
          </a:lstStyle>
          <a:p>
            <a:pPr algn="ctr" eaLnBrk="1" hangingPunct="1"/>
            <a:r>
              <a:rPr lang="en-US" altLang="ru-RU" b="1" dirty="0" smtClean="0">
                <a:solidFill>
                  <a:schemeClr val="tx1"/>
                </a:solidFill>
                <a:latin typeface="Times New Roman" panose="02020603050405020304" pitchFamily="18" charset="0"/>
                <a:cs typeface="Times New Roman" panose="02020603050405020304" pitchFamily="18" charset="0"/>
              </a:rPr>
              <a:t>Density and temperature model of the modern Earth</a:t>
            </a:r>
            <a:endParaRPr lang="en-US" altLang="ru-RU" b="1" dirty="0">
              <a:solidFill>
                <a:schemeClr val="tx1"/>
              </a:solidFill>
              <a:latin typeface="Times New Roman" panose="02020603050405020304" pitchFamily="18" charset="0"/>
              <a:cs typeface="Times New Roman" panose="02020603050405020304" pitchFamily="18" charset="0"/>
            </a:endParaRPr>
          </a:p>
        </p:txBody>
      </p:sp>
      <p:sp>
        <p:nvSpPr>
          <p:cNvPr id="5" name="Rectangle 2">
            <a:extLst>
              <a:ext uri="{FF2B5EF4-FFF2-40B4-BE49-F238E27FC236}">
                <a16:creationId xmlns="" xmlns:a16="http://schemas.microsoft.com/office/drawing/2014/main" id="{D33D09F3-3070-4336-A5B4-0372530EF096}"/>
              </a:ext>
            </a:extLst>
          </p:cNvPr>
          <p:cNvSpPr>
            <a:spLocks noChangeArrowheads="1"/>
          </p:cNvSpPr>
          <p:nvPr/>
        </p:nvSpPr>
        <p:spPr bwMode="auto">
          <a:xfrm>
            <a:off x="10405" y="968669"/>
            <a:ext cx="8954083" cy="3972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spcBef>
                <a:spcPts val="0"/>
              </a:spcBef>
            </a:pPr>
            <a:r>
              <a:rPr lang="en-US" sz="1400" dirty="0"/>
              <a:t>The SMEAN 2 seismic tomography model </a:t>
            </a:r>
            <a:r>
              <a:rPr lang="en-US" sz="1400" dirty="0" smtClean="0"/>
              <a:t>with </a:t>
            </a:r>
            <a:r>
              <a:rPr lang="en-US" sz="1400" dirty="0" err="1" smtClean="0"/>
              <a:t>Vs</a:t>
            </a:r>
            <a:r>
              <a:rPr lang="en-US" sz="1400" dirty="0" smtClean="0"/>
              <a:t> anomalies is</a:t>
            </a:r>
            <a:r>
              <a:rPr lang="ru-RU" sz="1400" dirty="0" smtClean="0"/>
              <a:t> </a:t>
            </a:r>
            <a:r>
              <a:rPr lang="en-US" sz="1400" dirty="0" smtClean="0"/>
              <a:t>used </a:t>
            </a:r>
            <a:r>
              <a:rPr lang="en-US" sz="1400" dirty="0"/>
              <a:t>as the initial data of the modern Earth </a:t>
            </a:r>
            <a:r>
              <a:rPr lang="en-US" sz="1400" dirty="0" smtClean="0"/>
              <a:t>model.</a:t>
            </a:r>
          </a:p>
          <a:p>
            <a:pPr>
              <a:spcBef>
                <a:spcPts val="0"/>
              </a:spcBef>
            </a:pPr>
            <a:r>
              <a:rPr lang="en-US" sz="1400" dirty="0" smtClean="0"/>
              <a:t>It includes not </a:t>
            </a:r>
            <a:r>
              <a:rPr lang="en-US" sz="1400" dirty="0"/>
              <a:t>only thermal but </a:t>
            </a:r>
            <a:r>
              <a:rPr lang="en-US" sz="1400" dirty="0" smtClean="0"/>
              <a:t>also chemical anomalies in the mantle.</a:t>
            </a:r>
          </a:p>
          <a:p>
            <a:pPr>
              <a:spcBef>
                <a:spcPts val="0"/>
              </a:spcBef>
            </a:pPr>
            <a:r>
              <a:rPr lang="en-US" sz="1400" dirty="0" smtClean="0"/>
              <a:t> </a:t>
            </a:r>
            <a:endParaRPr lang="ru-RU" sz="1400" dirty="0" smtClean="0"/>
          </a:p>
          <a:p>
            <a:pPr marL="342900" indent="-342900">
              <a:spcBef>
                <a:spcPts val="0"/>
              </a:spcBef>
              <a:buAutoNum type="arabicPeriod"/>
            </a:pPr>
            <a:r>
              <a:rPr lang="en-US" sz="1400" b="1" dirty="0" smtClean="0"/>
              <a:t>Convert </a:t>
            </a:r>
            <a:r>
              <a:rPr lang="en-US" sz="1400" b="1" dirty="0" err="1" smtClean="0"/>
              <a:t>Vs</a:t>
            </a:r>
            <a:r>
              <a:rPr lang="en-US" sz="1400" b="1" dirty="0" smtClean="0"/>
              <a:t> anomalies to density anomalies.</a:t>
            </a:r>
          </a:p>
          <a:p>
            <a:pPr>
              <a:spcBef>
                <a:spcPts val="0"/>
              </a:spcBef>
            </a:pPr>
            <a:r>
              <a:rPr lang="en-US" sz="1400" dirty="0" smtClean="0"/>
              <a:t>Seismic </a:t>
            </a:r>
            <a:r>
              <a:rPr lang="en-US" sz="1400" dirty="0"/>
              <a:t>velocity anomalies in </a:t>
            </a:r>
            <a:r>
              <a:rPr lang="en-US" sz="1400" dirty="0" smtClean="0"/>
              <a:t>the</a:t>
            </a:r>
            <a:r>
              <a:rPr lang="ru-RU" sz="1400" dirty="0" smtClean="0"/>
              <a:t> </a:t>
            </a:r>
            <a:r>
              <a:rPr lang="en-US" sz="1400" dirty="0" smtClean="0"/>
              <a:t>mantle (</a:t>
            </a:r>
            <a:r>
              <a:rPr lang="en-US" sz="1400" dirty="0" err="1" smtClean="0"/>
              <a:t>Vs</a:t>
            </a:r>
            <a:r>
              <a:rPr lang="en-US" sz="1400" dirty="0" smtClean="0"/>
              <a:t>) are </a:t>
            </a:r>
            <a:r>
              <a:rPr lang="en-US" sz="1400" dirty="0"/>
              <a:t>converted into </a:t>
            </a:r>
            <a:r>
              <a:rPr lang="en-US" sz="1400" dirty="0" smtClean="0"/>
              <a:t>the density</a:t>
            </a:r>
            <a:r>
              <a:rPr lang="ru-RU" sz="1400" dirty="0" smtClean="0"/>
              <a:t> </a:t>
            </a:r>
            <a:r>
              <a:rPr lang="en-US" sz="1400" dirty="0" smtClean="0"/>
              <a:t>anomalies </a:t>
            </a:r>
            <a:r>
              <a:rPr lang="en-US" sz="1400" dirty="0"/>
              <a:t>using the following relationship: </a:t>
            </a:r>
            <a:r>
              <a:rPr lang="en-US" sz="1400" dirty="0" err="1"/>
              <a:t>Δρ</a:t>
            </a:r>
            <a:r>
              <a:rPr lang="en-US" sz="1400" dirty="0"/>
              <a:t> = </a:t>
            </a:r>
            <a:r>
              <a:rPr lang="en-US" sz="1400" dirty="0" err="1"/>
              <a:t>sf</a:t>
            </a:r>
            <a:r>
              <a:rPr lang="en-US" sz="1400" dirty="0"/>
              <a:t> ⋅ </a:t>
            </a:r>
            <a:r>
              <a:rPr lang="en-US" sz="1400" dirty="0" err="1"/>
              <a:t>Δv</a:t>
            </a:r>
            <a:r>
              <a:rPr lang="en-US" sz="1400" baseline="-25000" dirty="0" err="1"/>
              <a:t>s</a:t>
            </a:r>
            <a:r>
              <a:rPr lang="en-US" sz="1400" dirty="0" smtClean="0"/>
              <a:t>,</a:t>
            </a:r>
            <a:r>
              <a:rPr lang="ru-RU" sz="1400" dirty="0" smtClean="0"/>
              <a:t>  </a:t>
            </a:r>
            <a:r>
              <a:rPr lang="en-US" sz="1400" dirty="0" smtClean="0"/>
              <a:t>where </a:t>
            </a:r>
            <a:r>
              <a:rPr lang="en-US" sz="1400" dirty="0" err="1"/>
              <a:t>sf</a:t>
            </a:r>
            <a:r>
              <a:rPr lang="en-US" sz="1400" dirty="0"/>
              <a:t> is a so-called scaling factor. </a:t>
            </a:r>
            <a:endParaRPr lang="ru-RU" sz="1400" dirty="0" smtClean="0"/>
          </a:p>
          <a:p>
            <a:pPr>
              <a:spcBef>
                <a:spcPts val="0"/>
              </a:spcBef>
            </a:pPr>
            <a:r>
              <a:rPr lang="en-US" sz="1400" dirty="0" smtClean="0"/>
              <a:t>To </a:t>
            </a:r>
            <a:r>
              <a:rPr lang="en-US" sz="1400" dirty="0"/>
              <a:t>obtain </a:t>
            </a:r>
            <a:r>
              <a:rPr lang="en-US" sz="1400" dirty="0" smtClean="0"/>
              <a:t>density</a:t>
            </a:r>
            <a:r>
              <a:rPr lang="ru-RU" sz="1400" dirty="0" smtClean="0"/>
              <a:t> </a:t>
            </a:r>
            <a:r>
              <a:rPr lang="en-US" sz="1400" dirty="0" smtClean="0"/>
              <a:t>anomalies</a:t>
            </a:r>
            <a:r>
              <a:rPr lang="en-US" sz="1400" dirty="0"/>
              <a:t>, we use the following scaling </a:t>
            </a:r>
            <a:r>
              <a:rPr lang="en-US" sz="1400" dirty="0" smtClean="0"/>
              <a:t>values</a:t>
            </a:r>
            <a:r>
              <a:rPr lang="ru-RU" sz="1400" dirty="0"/>
              <a:t> [</a:t>
            </a:r>
            <a:r>
              <a:rPr lang="en-US" sz="1400" dirty="0" err="1" smtClean="0"/>
              <a:t>Megnin</a:t>
            </a:r>
            <a:r>
              <a:rPr lang="en-US" sz="1400" dirty="0"/>
              <a:t> </a:t>
            </a:r>
            <a:r>
              <a:rPr lang="en-US" sz="1400" dirty="0" smtClean="0"/>
              <a:t>and </a:t>
            </a:r>
            <a:r>
              <a:rPr lang="en-US" sz="1400" dirty="0" err="1"/>
              <a:t>Romanowicz</a:t>
            </a:r>
            <a:r>
              <a:rPr lang="en-US" sz="1400" dirty="0"/>
              <a:t>, 2000</a:t>
            </a:r>
            <a:r>
              <a:rPr lang="ru-RU" sz="1400" dirty="0" smtClean="0"/>
              <a:t>]</a:t>
            </a:r>
            <a:r>
              <a:rPr lang="en-US" sz="1400" dirty="0" smtClean="0"/>
              <a:t>: </a:t>
            </a:r>
            <a:endParaRPr lang="ru-RU" sz="1400" dirty="0" smtClean="0"/>
          </a:p>
          <a:p>
            <a:pPr>
              <a:spcBef>
                <a:spcPts val="0"/>
              </a:spcBef>
            </a:pPr>
            <a:r>
              <a:rPr lang="en-US" sz="1400" dirty="0" err="1" smtClean="0"/>
              <a:t>sf</a:t>
            </a:r>
            <a:r>
              <a:rPr lang="en-US" sz="1400" dirty="0" smtClean="0"/>
              <a:t> =0.05 </a:t>
            </a:r>
            <a:r>
              <a:rPr lang="en-US" sz="1400" dirty="0"/>
              <a:t>for the lithosphere within 0‒100 km; </a:t>
            </a:r>
            <a:endParaRPr lang="ru-RU" sz="1400" dirty="0" smtClean="0"/>
          </a:p>
          <a:p>
            <a:pPr>
              <a:spcBef>
                <a:spcPts val="0"/>
              </a:spcBef>
            </a:pPr>
            <a:r>
              <a:rPr lang="en-US" sz="1400" dirty="0" err="1" smtClean="0"/>
              <a:t>sf</a:t>
            </a:r>
            <a:r>
              <a:rPr lang="en-US" sz="1400" dirty="0" smtClean="0"/>
              <a:t> </a:t>
            </a:r>
            <a:r>
              <a:rPr lang="en-US" sz="1400" dirty="0"/>
              <a:t>= 0.1 </a:t>
            </a:r>
            <a:r>
              <a:rPr lang="en-US" sz="1400" dirty="0" smtClean="0"/>
              <a:t>for</a:t>
            </a:r>
            <a:r>
              <a:rPr lang="ru-RU" sz="1400" dirty="0" smtClean="0"/>
              <a:t> </a:t>
            </a:r>
            <a:r>
              <a:rPr lang="en-US" sz="1400" dirty="0" smtClean="0"/>
              <a:t>the </a:t>
            </a:r>
            <a:r>
              <a:rPr lang="en-US" sz="1400" dirty="0"/>
              <a:t>upper mantle within 100‒660 km; </a:t>
            </a:r>
            <a:endParaRPr lang="ru-RU" sz="1400" dirty="0" smtClean="0"/>
          </a:p>
          <a:p>
            <a:pPr>
              <a:spcBef>
                <a:spcPts val="0"/>
              </a:spcBef>
            </a:pPr>
            <a:r>
              <a:rPr lang="en-US" sz="1400" dirty="0" err="1" smtClean="0"/>
              <a:t>sf</a:t>
            </a:r>
            <a:r>
              <a:rPr lang="en-US" sz="1400" dirty="0" smtClean="0"/>
              <a:t> </a:t>
            </a:r>
            <a:r>
              <a:rPr lang="en-US" sz="1400" dirty="0"/>
              <a:t>= 0.2 for </a:t>
            </a:r>
            <a:r>
              <a:rPr lang="en-US" sz="1400" dirty="0" smtClean="0"/>
              <a:t>the</a:t>
            </a:r>
            <a:r>
              <a:rPr lang="ru-RU" sz="1400" dirty="0" smtClean="0"/>
              <a:t> </a:t>
            </a:r>
            <a:r>
              <a:rPr lang="en-US" sz="1400" dirty="0" smtClean="0"/>
              <a:t>lower </a:t>
            </a:r>
            <a:r>
              <a:rPr lang="en-US" sz="1400" dirty="0"/>
              <a:t>mantle within 660‒2500 </a:t>
            </a:r>
            <a:r>
              <a:rPr lang="en-US" sz="1400" dirty="0" err="1"/>
              <a:t>км</a:t>
            </a:r>
            <a:r>
              <a:rPr lang="en-US" sz="1400" dirty="0"/>
              <a:t>; </a:t>
            </a:r>
            <a:endParaRPr lang="ru-RU" sz="1400" dirty="0" smtClean="0"/>
          </a:p>
          <a:p>
            <a:pPr>
              <a:spcBef>
                <a:spcPts val="0"/>
              </a:spcBef>
            </a:pPr>
            <a:r>
              <a:rPr lang="en-US" sz="1400" dirty="0" err="1" smtClean="0"/>
              <a:t>sf</a:t>
            </a:r>
            <a:r>
              <a:rPr lang="en-US" sz="1400" dirty="0" smtClean="0"/>
              <a:t> </a:t>
            </a:r>
            <a:r>
              <a:rPr lang="en-US" sz="1400" dirty="0"/>
              <a:t>= 0.1 for </a:t>
            </a:r>
            <a:r>
              <a:rPr lang="en-US" sz="1400" dirty="0" smtClean="0"/>
              <a:t>the</a:t>
            </a:r>
            <a:r>
              <a:rPr lang="ru-RU" sz="1400" dirty="0" smtClean="0"/>
              <a:t> </a:t>
            </a:r>
            <a:r>
              <a:rPr lang="en-US" sz="1400" dirty="0" smtClean="0"/>
              <a:t>layer </a:t>
            </a:r>
            <a:r>
              <a:rPr lang="en-US" sz="1400" dirty="0"/>
              <a:t>D`` within 2500‒2900 </a:t>
            </a:r>
            <a:r>
              <a:rPr lang="en-US" sz="1400" dirty="0" smtClean="0"/>
              <a:t>km</a:t>
            </a:r>
            <a:r>
              <a:rPr lang="ru-RU" sz="1400" dirty="0" smtClean="0"/>
              <a:t>.</a:t>
            </a:r>
            <a:endParaRPr lang="en-US" sz="1400" dirty="0" smtClean="0"/>
          </a:p>
          <a:p>
            <a:pPr>
              <a:spcBef>
                <a:spcPts val="0"/>
              </a:spcBef>
            </a:pPr>
            <a:endParaRPr lang="en-US" sz="1400" dirty="0" smtClean="0"/>
          </a:p>
          <a:p>
            <a:pPr>
              <a:spcBef>
                <a:spcPts val="0"/>
              </a:spcBef>
            </a:pPr>
            <a:r>
              <a:rPr lang="en-US" sz="1400" b="1" dirty="0" smtClean="0"/>
              <a:t>2.  Convert density anomalies to temperature.</a:t>
            </a:r>
          </a:p>
          <a:p>
            <a:pPr>
              <a:spcBef>
                <a:spcPts val="0"/>
              </a:spcBef>
            </a:pPr>
            <a:r>
              <a:rPr lang="en-US" sz="1400" dirty="0" smtClean="0"/>
              <a:t>We convert </a:t>
            </a:r>
            <a:r>
              <a:rPr lang="en-US" sz="1400" b="1" dirty="0"/>
              <a:t>density anomalies to </a:t>
            </a:r>
            <a:r>
              <a:rPr lang="en-US" sz="1400" b="1" dirty="0" smtClean="0"/>
              <a:t>temperature anomalies in the mantle </a:t>
            </a:r>
            <a:r>
              <a:rPr lang="en-US" sz="1400" dirty="0" smtClean="0"/>
              <a:t>using </a:t>
            </a:r>
          </a:p>
          <a:p>
            <a:pPr>
              <a:spcBef>
                <a:spcPts val="0"/>
              </a:spcBef>
            </a:pPr>
            <a:r>
              <a:rPr lang="en-US" sz="1400" dirty="0"/>
              <a:t>t</a:t>
            </a:r>
            <a:r>
              <a:rPr lang="en-US" sz="1400" dirty="0" smtClean="0"/>
              <a:t>hermal expansion </a:t>
            </a:r>
            <a:r>
              <a:rPr lang="en-US" sz="1400" dirty="0"/>
              <a:t>formula </a:t>
            </a:r>
            <a:r>
              <a:rPr lang="en-US" sz="1400" dirty="0" smtClean="0"/>
              <a:t>ΔT</a:t>
            </a:r>
            <a:r>
              <a:rPr lang="ru-RU" sz="1400" dirty="0"/>
              <a:t>= - (1/ α) × (</a:t>
            </a:r>
            <a:r>
              <a:rPr lang="en-US" sz="1400" dirty="0"/>
              <a:t>Δ</a:t>
            </a:r>
            <a:r>
              <a:rPr lang="ru-RU" sz="1400" dirty="0"/>
              <a:t>ρ/ρ</a:t>
            </a:r>
            <a:r>
              <a:rPr lang="ru-RU" sz="1400" dirty="0" smtClean="0"/>
              <a:t>)</a:t>
            </a:r>
            <a:r>
              <a:rPr lang="en-US" sz="1400" dirty="0" smtClean="0"/>
              <a:t>, where</a:t>
            </a:r>
            <a:r>
              <a:rPr lang="ru-RU" sz="1400" dirty="0" smtClean="0"/>
              <a:t> α = (3-4.44×(1-r)) ×10</a:t>
            </a:r>
            <a:r>
              <a:rPr lang="ru-RU" sz="1400" baseline="30000" dirty="0" smtClean="0"/>
              <a:t>-5</a:t>
            </a:r>
            <a:r>
              <a:rPr lang="ru-RU" sz="1400" dirty="0" smtClean="0"/>
              <a:t>,</a:t>
            </a:r>
            <a:r>
              <a:rPr lang="en-US" sz="1400" dirty="0" smtClean="0"/>
              <a:t> </a:t>
            </a:r>
            <a:r>
              <a:rPr lang="en-US" sz="1400" i="1" dirty="0" smtClean="0"/>
              <a:t>r </a:t>
            </a:r>
            <a:r>
              <a:rPr lang="en-US" sz="1400" dirty="0"/>
              <a:t>is a dimensionless radius </a:t>
            </a:r>
            <a:r>
              <a:rPr lang="en-US" sz="1400" dirty="0" smtClean="0"/>
              <a:t>of the Earth. </a:t>
            </a:r>
          </a:p>
          <a:p>
            <a:pPr>
              <a:spcBef>
                <a:spcPts val="0"/>
              </a:spcBef>
            </a:pPr>
            <a:r>
              <a:rPr lang="ru-RU" sz="1400" dirty="0" smtClean="0"/>
              <a:t>α </a:t>
            </a:r>
            <a:r>
              <a:rPr lang="en-US" sz="1400" dirty="0" smtClean="0"/>
              <a:t> varies </a:t>
            </a:r>
            <a:r>
              <a:rPr lang="en-US" sz="1400" dirty="0"/>
              <a:t>from </a:t>
            </a:r>
            <a:r>
              <a:rPr lang="ru-RU" sz="1400" dirty="0"/>
              <a:t>3×10</a:t>
            </a:r>
            <a:r>
              <a:rPr lang="ru-RU" sz="1400" baseline="30000" dirty="0"/>
              <a:t>-5</a:t>
            </a:r>
            <a:r>
              <a:rPr lang="ru-RU" sz="1400" dirty="0"/>
              <a:t> К</a:t>
            </a:r>
            <a:r>
              <a:rPr lang="ru-RU" sz="1400" baseline="30000" dirty="0"/>
              <a:t>−1 </a:t>
            </a:r>
            <a:r>
              <a:rPr lang="en-US" sz="1400" dirty="0" smtClean="0"/>
              <a:t>on the Earth’s </a:t>
            </a:r>
            <a:r>
              <a:rPr lang="en-US" sz="1400" dirty="0"/>
              <a:t>surface to </a:t>
            </a:r>
            <a:r>
              <a:rPr lang="ru-RU" sz="1400" dirty="0"/>
              <a:t>1×10</a:t>
            </a:r>
            <a:r>
              <a:rPr lang="ru-RU" sz="1400" baseline="30000" dirty="0"/>
              <a:t>-5</a:t>
            </a:r>
            <a:r>
              <a:rPr lang="ru-RU" sz="1400" dirty="0"/>
              <a:t> К</a:t>
            </a:r>
            <a:r>
              <a:rPr lang="ru-RU" sz="1400" baseline="30000" dirty="0"/>
              <a:t>−1 </a:t>
            </a:r>
            <a:r>
              <a:rPr lang="en-US" sz="1400" baseline="30000" dirty="0" smtClean="0"/>
              <a:t> </a:t>
            </a:r>
            <a:r>
              <a:rPr lang="en-US" sz="1400" dirty="0" smtClean="0"/>
              <a:t>at </a:t>
            </a:r>
            <a:r>
              <a:rPr lang="en-US" sz="1400" dirty="0"/>
              <a:t>the mantle bottom</a:t>
            </a:r>
            <a:r>
              <a:rPr lang="en-US" sz="1400" dirty="0" smtClean="0"/>
              <a:t>.</a:t>
            </a:r>
            <a:endParaRPr lang="ru-RU" sz="1400" dirty="0"/>
          </a:p>
        </p:txBody>
      </p:sp>
    </p:spTree>
    <p:extLst>
      <p:ext uri="{BB962C8B-B14F-4D97-AF65-F5344CB8AC3E}">
        <p14:creationId xmlns:p14="http://schemas.microsoft.com/office/powerpoint/2010/main" val="9898030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xmlns="" id="{53AA7B05-E1CB-4A6A-8D1A-7E547E49D795}"/>
              </a:ext>
            </a:extLst>
          </p:cNvPr>
          <p:cNvSpPr>
            <a:spLocks noChangeArrowheads="1"/>
          </p:cNvSpPr>
          <p:nvPr/>
        </p:nvSpPr>
        <p:spPr bwMode="auto">
          <a:xfrm>
            <a:off x="171450" y="3172252"/>
            <a:ext cx="8964613" cy="83099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457200">
              <a:spcBef>
                <a:spcPts val="800"/>
              </a:spcBef>
              <a:buClr>
                <a:srgbClr val="000000"/>
              </a:buClr>
              <a:buSzPct val="100000"/>
              <a:buFont typeface="Times New Roman" panose="02020603050405020304" pitchFamily="18" charset="0"/>
              <a:tabLst>
                <a:tab pos="49149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49149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49149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49149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49149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49149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49149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49149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49149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pPr>
            <a:endParaRPr lang="ru-RU" altLang="ru-RU" sz="1200"/>
          </a:p>
          <a:p>
            <a:pPr eaLnBrk="1" hangingPunct="1">
              <a:spcBef>
                <a:spcPct val="0"/>
              </a:spcBef>
            </a:pPr>
            <a:endParaRPr lang="ru-RU" altLang="ru-RU" sz="1200"/>
          </a:p>
          <a:p>
            <a:pPr eaLnBrk="1" hangingPunct="1">
              <a:spcBef>
                <a:spcPct val="0"/>
              </a:spcBef>
            </a:pPr>
            <a:r>
              <a:rPr lang="ru-RU" altLang="ru-RU" sz="1200">
                <a:solidFill>
                  <a:schemeClr val="tx1"/>
                </a:solidFill>
              </a:rPr>
              <a:t>						 </a:t>
            </a:r>
          </a:p>
        </p:txBody>
      </p:sp>
      <mc:AlternateContent xmlns:mc="http://schemas.openxmlformats.org/markup-compatibility/2006" xmlns:a14="http://schemas.microsoft.com/office/drawing/2010/main">
        <mc:Choice Requires="a14">
          <p:sp>
            <p:nvSpPr>
              <p:cNvPr id="5" name="Rectangle 2">
                <a:extLst>
                  <a:ext uri="{FF2B5EF4-FFF2-40B4-BE49-F238E27FC236}">
                    <a16:creationId xmlns:a16="http://schemas.microsoft.com/office/drawing/2014/main" xmlns="" id="{D33D09F3-3070-4336-A5B4-0372530EF096}"/>
                  </a:ext>
                </a:extLst>
              </p:cNvPr>
              <p:cNvSpPr>
                <a:spLocks noChangeArrowheads="1"/>
              </p:cNvSpPr>
              <p:nvPr/>
            </p:nvSpPr>
            <p:spPr bwMode="auto">
              <a:xfrm>
                <a:off x="10404" y="535698"/>
                <a:ext cx="4479046" cy="5244642"/>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808080"/>
                    </a:solidFill>
                    <a:round/>
                    <a:headEnd/>
                    <a:tailEnd/>
                  </a14:hiddenLine>
                </a:ext>
                <a:ext uri="{AF507438-7753-43E0-B8FC-AC1667EBCBE1}">
                  <a14:hiddenEffects>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spcBef>
                    <a:spcPts val="0"/>
                  </a:spcBef>
                </a:pPr>
                <a:r>
                  <a:rPr lang="en-US" sz="1400" dirty="0" smtClean="0"/>
                  <a:t>We calculate mantle velocities for the Earth</a:t>
                </a:r>
              </a:p>
              <a:p>
                <a:pPr>
                  <a:spcBef>
                    <a:spcPts val="0"/>
                  </a:spcBef>
                </a:pPr>
                <a:r>
                  <a:rPr lang="en-US" sz="1400" dirty="0" smtClean="0"/>
                  <a:t>solving </a:t>
                </a:r>
                <a:r>
                  <a:rPr lang="en-US" sz="1400" dirty="0"/>
                  <a:t>only the Stokes equation in the </a:t>
                </a:r>
                <a:r>
                  <a:rPr lang="en-US" sz="1400" dirty="0" err="1"/>
                  <a:t>Boussinesq</a:t>
                </a:r>
                <a:endParaRPr lang="en-US" sz="1400" dirty="0"/>
              </a:p>
              <a:p>
                <a:pPr>
                  <a:spcBef>
                    <a:spcPts val="0"/>
                  </a:spcBef>
                </a:pPr>
                <a:r>
                  <a:rPr lang="en-US" sz="1400" dirty="0"/>
                  <a:t>approximation </a:t>
                </a:r>
                <a:r>
                  <a:rPr lang="en-US" sz="1400" dirty="0" smtClean="0"/>
                  <a:t>using temperature field received from SMEAN 2 model. </a:t>
                </a:r>
                <a:r>
                  <a:rPr lang="ru-RU" sz="1400" dirty="0" smtClean="0"/>
                  <a:t/>
                </a:r>
                <a:br>
                  <a:rPr lang="ru-RU" sz="1400" dirty="0" smtClean="0"/>
                </a:br>
                <a:r>
                  <a:rPr lang="en-US" sz="1400" dirty="0" smtClean="0"/>
                  <a:t>Equation of mass conservation:</a:t>
                </a:r>
                <a:endParaRPr lang="ru-RU" sz="1400" dirty="0" smtClean="0"/>
              </a:p>
              <a:p>
                <a:r>
                  <a:rPr lang="en-US" sz="1400" dirty="0" smtClean="0"/>
                  <a:t>∇</a:t>
                </a:r>
                <a:r>
                  <a:rPr lang="en-US" sz="1400" b="1" dirty="0"/>
                  <a:t>v </a:t>
                </a:r>
                <a:r>
                  <a:rPr lang="en-US" sz="1400" dirty="0"/>
                  <a:t>= 0</a:t>
                </a:r>
                <a:r>
                  <a:rPr lang="en-US" sz="1400" dirty="0" smtClean="0"/>
                  <a:t>,</a:t>
                </a:r>
                <a:br>
                  <a:rPr lang="en-US" sz="1400" dirty="0" smtClean="0"/>
                </a:br>
                <a:r>
                  <a:rPr lang="en-US" sz="1400" dirty="0"/>
                  <a:t>Equation of </a:t>
                </a:r>
                <a:r>
                  <a:rPr lang="en-US" sz="1400" dirty="0" smtClean="0"/>
                  <a:t>angular impulse conservation:</a:t>
                </a:r>
                <a:endParaRPr lang="ru-RU" sz="1400" dirty="0"/>
              </a:p>
              <a:p>
                <a14:m>
                  <m:oMath xmlns:m="http://schemas.openxmlformats.org/officeDocument/2006/math">
                    <m:r>
                      <a:rPr lang="ru-RU" sz="1400" i="1">
                        <a:latin typeface="Cambria Math"/>
                      </a:rPr>
                      <m:t>−</m:t>
                    </m:r>
                    <m:r>
                      <a:rPr lang="ru-RU" sz="1400" i="1">
                        <a:latin typeface="Cambria Math"/>
                      </a:rPr>
                      <m:t>𝛻</m:t>
                    </m:r>
                    <m:r>
                      <a:rPr lang="ru-RU" sz="1400" i="1">
                        <a:latin typeface="Cambria Math"/>
                      </a:rPr>
                      <m:t>𝑝</m:t>
                    </m:r>
                    <m:r>
                      <a:rPr lang="ru-RU" sz="1400" i="1">
                        <a:latin typeface="Cambria Math"/>
                      </a:rPr>
                      <m:t>+</m:t>
                    </m:r>
                    <m:r>
                      <a:rPr lang="ru-RU" sz="1400" i="1">
                        <a:latin typeface="Cambria Math"/>
                      </a:rPr>
                      <m:t>𝛻</m:t>
                    </m:r>
                    <m:r>
                      <a:rPr lang="ru-RU" sz="1400" i="1">
                        <a:latin typeface="Cambria Math"/>
                      </a:rPr>
                      <m:t>∙</m:t>
                    </m:r>
                    <m:r>
                      <a:rPr lang="ru-RU" sz="1400" i="1">
                        <a:latin typeface="Cambria Math"/>
                      </a:rPr>
                      <m:t>𝜏</m:t>
                    </m:r>
                    <m:r>
                      <a:rPr lang="ru-RU" sz="1400" i="1">
                        <a:latin typeface="Cambria Math"/>
                      </a:rPr>
                      <m:t>=</m:t>
                    </m:r>
                    <m:d>
                      <m:dPr>
                        <m:ctrlPr>
                          <a:rPr lang="ru-RU" sz="1400" i="1">
                            <a:latin typeface="Cambria Math"/>
                          </a:rPr>
                        </m:ctrlPr>
                      </m:dPr>
                      <m:e>
                        <m:r>
                          <a:rPr lang="ru-RU" sz="1400" i="1">
                            <a:latin typeface="Cambria Math"/>
                          </a:rPr>
                          <m:t>−</m:t>
                        </m:r>
                        <m:r>
                          <a:rPr lang="ru-RU" sz="1400" i="1">
                            <a:latin typeface="Cambria Math"/>
                          </a:rPr>
                          <m:t>𝑅𝑎𝑇</m:t>
                        </m:r>
                      </m:e>
                    </m:d>
                    <m:sSub>
                      <m:sSubPr>
                        <m:ctrlPr>
                          <a:rPr lang="ru-RU" sz="1400" i="1">
                            <a:latin typeface="Cambria Math"/>
                          </a:rPr>
                        </m:ctrlPr>
                      </m:sSubPr>
                      <m:e>
                        <m:r>
                          <a:rPr lang="ru-RU" sz="1400" b="1" i="1">
                            <a:latin typeface="Cambria Math"/>
                          </a:rPr>
                          <m:t>𝒆</m:t>
                        </m:r>
                      </m:e>
                      <m:sub>
                        <m:r>
                          <a:rPr lang="ru-RU" sz="1400" i="1">
                            <a:latin typeface="Cambria Math"/>
                          </a:rPr>
                          <m:t>𝑟</m:t>
                        </m:r>
                      </m:sub>
                    </m:sSub>
                  </m:oMath>
                </a14:m>
                <a:r>
                  <a:rPr lang="en-US" sz="1400" dirty="0" smtClean="0"/>
                  <a:t>. (only thermal convection!)</a:t>
                </a:r>
                <a:r>
                  <a:rPr lang="ru-RU" sz="1400" dirty="0"/>
                  <a:t>	</a:t>
                </a:r>
                <a:endParaRPr lang="en-US" sz="1400" dirty="0" smtClean="0"/>
              </a:p>
              <a:p>
                <a:pPr>
                  <a:spcBef>
                    <a:spcPts val="0"/>
                  </a:spcBef>
                </a:pPr>
                <a:r>
                  <a:rPr lang="en-US" sz="1400" dirty="0" smtClean="0"/>
                  <a:t>Mantle viscosity </a:t>
                </a:r>
                <a:r>
                  <a:rPr lang="ru-RU" sz="1400" i="1" dirty="0" smtClean="0"/>
                  <a:t>η</a:t>
                </a:r>
                <a:r>
                  <a:rPr lang="en-US" sz="1400" dirty="0"/>
                  <a:t>(</a:t>
                </a:r>
                <a:r>
                  <a:rPr lang="en-US" sz="1400" i="1" dirty="0"/>
                  <a:t>T</a:t>
                </a:r>
                <a:r>
                  <a:rPr lang="en-US" sz="1400" dirty="0"/>
                  <a:t>, </a:t>
                </a:r>
                <a:r>
                  <a:rPr lang="en-US" sz="1400" i="1" dirty="0"/>
                  <a:t>r</a:t>
                </a:r>
                <a:r>
                  <a:rPr lang="en-US" sz="1400" dirty="0"/>
                  <a:t>) = </a:t>
                </a:r>
                <a:r>
                  <a:rPr lang="en-US" sz="1400" i="1" dirty="0"/>
                  <a:t>A</a:t>
                </a:r>
                <a:r>
                  <a:rPr lang="en-US" sz="1400" baseline="-25000" dirty="0"/>
                  <a:t>0</a:t>
                </a:r>
                <a:r>
                  <a:rPr lang="en-US" sz="1400" dirty="0"/>
                  <a:t> </a:t>
                </a:r>
                <a:r>
                  <a:rPr lang="en-US" sz="1400" dirty="0" err="1"/>
                  <a:t>exp</a:t>
                </a:r>
                <a:r>
                  <a:rPr lang="en-US" sz="1400" dirty="0"/>
                  <a:t>(</a:t>
                </a:r>
                <a:r>
                  <a:rPr lang="ru-RU" sz="1400" i="1" dirty="0"/>
                  <a:t>γ</a:t>
                </a:r>
                <a:r>
                  <a:rPr lang="en-US" sz="1400" i="1" dirty="0"/>
                  <a:t>T</a:t>
                </a:r>
                <a:r>
                  <a:rPr lang="en-US" sz="1400" baseline="-25000" dirty="0"/>
                  <a:t>m</a:t>
                </a:r>
                <a:r>
                  <a:rPr lang="en-US" sz="1400" dirty="0"/>
                  <a:t>(</a:t>
                </a:r>
                <a:r>
                  <a:rPr lang="en-US" sz="1400" i="1" dirty="0"/>
                  <a:t>r </a:t>
                </a:r>
                <a:r>
                  <a:rPr lang="en-US" sz="1400" dirty="0"/>
                  <a:t>)/</a:t>
                </a:r>
                <a:r>
                  <a:rPr lang="en-US" sz="1400" i="1" dirty="0"/>
                  <a:t>T </a:t>
                </a:r>
                <a:r>
                  <a:rPr lang="en-US" sz="1400" dirty="0"/>
                  <a:t>(</a:t>
                </a:r>
                <a:r>
                  <a:rPr lang="en-US" sz="1400" i="1" dirty="0"/>
                  <a:t>r</a:t>
                </a:r>
                <a:r>
                  <a:rPr lang="en-US" sz="1400" dirty="0" smtClean="0"/>
                  <a:t>)),</a:t>
                </a:r>
              </a:p>
              <a:p>
                <a:pPr>
                  <a:spcBef>
                    <a:spcPts val="0"/>
                  </a:spcBef>
                </a:pPr>
                <a:r>
                  <a:rPr lang="en-US" sz="1400" dirty="0"/>
                  <a:t>where </a:t>
                </a:r>
                <a:r>
                  <a:rPr lang="en-US" sz="1400" i="1" dirty="0"/>
                  <a:t>Tm</a:t>
                </a:r>
                <a:r>
                  <a:rPr lang="en-US" sz="1400" dirty="0"/>
                  <a:t>(</a:t>
                </a:r>
                <a:r>
                  <a:rPr lang="en-US" sz="1400" i="1" dirty="0"/>
                  <a:t>r</a:t>
                </a:r>
                <a:r>
                  <a:rPr lang="en-US" sz="1400" dirty="0"/>
                  <a:t>) is a melting temperature, </a:t>
                </a:r>
                <a:r>
                  <a:rPr lang="en-US" sz="1400" i="1" dirty="0"/>
                  <a:t>T</a:t>
                </a:r>
                <a:r>
                  <a:rPr lang="en-US" sz="1400" dirty="0"/>
                  <a:t>(</a:t>
                </a:r>
                <a:r>
                  <a:rPr lang="en-US" sz="1400" i="1" dirty="0"/>
                  <a:t>r</a:t>
                </a:r>
                <a:r>
                  <a:rPr lang="en-US" sz="1400" dirty="0"/>
                  <a:t>) is a total</a:t>
                </a:r>
              </a:p>
              <a:p>
                <a:pPr>
                  <a:spcBef>
                    <a:spcPts val="0"/>
                  </a:spcBef>
                </a:pPr>
                <a:r>
                  <a:rPr lang="en-US" sz="1400" dirty="0"/>
                  <a:t>temperature, γ is an activation parameter, and </a:t>
                </a:r>
                <a:r>
                  <a:rPr lang="en-US" sz="1400" i="1" dirty="0" smtClean="0"/>
                  <a:t>A</a:t>
                </a:r>
                <a:r>
                  <a:rPr lang="en-US" sz="1400" baseline="-25000" dirty="0"/>
                  <a:t>0</a:t>
                </a:r>
                <a:r>
                  <a:rPr lang="en-US" sz="1400" dirty="0" smtClean="0"/>
                  <a:t> </a:t>
                </a:r>
                <a:r>
                  <a:rPr lang="en-US" sz="1400" dirty="0"/>
                  <a:t>is a</a:t>
                </a:r>
              </a:p>
              <a:p>
                <a:pPr>
                  <a:spcBef>
                    <a:spcPts val="0"/>
                  </a:spcBef>
                </a:pPr>
                <a:r>
                  <a:rPr lang="en-US" sz="1400" dirty="0"/>
                  <a:t>dimensional coefficient.</a:t>
                </a:r>
              </a:p>
              <a:p>
                <a:endParaRPr lang="ru-RU" sz="1400" dirty="0" smtClean="0"/>
              </a:p>
              <a:p>
                <a:r>
                  <a:rPr lang="ru-RU" sz="1400" dirty="0" smtClean="0"/>
                  <a:t>Для </a:t>
                </a:r>
                <a:r>
                  <a:rPr lang="ru-RU" sz="1400" dirty="0"/>
                  <a:t>численного моделирования мы использовали модифицированную программу </a:t>
                </a:r>
                <a:r>
                  <a:rPr lang="en-US" sz="1400" dirty="0" err="1"/>
                  <a:t>CitcomS</a:t>
                </a:r>
                <a:r>
                  <a:rPr lang="ru-RU" sz="1400" dirty="0"/>
                  <a:t> [</a:t>
                </a:r>
                <a:r>
                  <a:rPr lang="en-US" sz="1400" dirty="0" err="1"/>
                  <a:t>Zhong</a:t>
                </a:r>
                <a:r>
                  <a:rPr lang="en-US" sz="1400" dirty="0"/>
                  <a:t> et al., 2000</a:t>
                </a:r>
                <a:r>
                  <a:rPr lang="ru-RU" sz="1400" dirty="0"/>
                  <a:t>]. </a:t>
                </a:r>
                <a:r>
                  <a:rPr lang="ru-RU" sz="1400" dirty="0" smtClean="0"/>
                  <a:t>Расчеты </a:t>
                </a:r>
                <a:r>
                  <a:rPr lang="ru-RU" sz="1400" dirty="0"/>
                  <a:t>уравнения переноса импульса для скоростей течений производились на сетке </a:t>
                </a:r>
                <a:r>
                  <a:rPr lang="ru-RU" sz="1400" dirty="0" smtClean="0"/>
                  <a:t>170×170×59 </a:t>
                </a:r>
                <a:r>
                  <a:rPr lang="ru-RU" sz="1400" dirty="0"/>
                  <a:t>узлов по углам и глубине, соответственно, с равномерным шагом по глубине в 50 км, сетка по углам неравномерная и состоит из 12 сферических сегментов без </a:t>
                </a:r>
                <a:r>
                  <a:rPr lang="ru-RU" sz="1400" dirty="0" err="1"/>
                  <a:t>сингулярностей</a:t>
                </a:r>
                <a:r>
                  <a:rPr lang="ru-RU" sz="1400" dirty="0"/>
                  <a:t> в полярных областях [Чуваев и </a:t>
                </a:r>
                <a:r>
                  <a:rPr lang="ru-RU" sz="1400" dirty="0" err="1"/>
                  <a:t>др</a:t>
                </a:r>
                <a:r>
                  <a:rPr lang="en-US" sz="1400" dirty="0"/>
                  <a:t>., 2020</a:t>
                </a:r>
                <a:r>
                  <a:rPr lang="ru-RU" sz="1400" dirty="0"/>
                  <a:t>].</a:t>
                </a:r>
              </a:p>
            </p:txBody>
          </p:sp>
        </mc:Choice>
        <mc:Fallback xmlns="">
          <p:sp>
            <p:nvSpPr>
              <p:cNvPr id="5" name="Rectangle 2">
                <a:extLst>
                  <a:ext uri="{FF2B5EF4-FFF2-40B4-BE49-F238E27FC236}">
                    <a16:creationId xmlns="" xmlns:a16="http://schemas.microsoft.com/office/drawing/2014/main" xmlns:a14="http://schemas.microsoft.com/office/drawing/2010/main" id="{D33D09F3-3070-4336-A5B4-0372530EF096}"/>
                  </a:ext>
                </a:extLst>
              </p:cNvPr>
              <p:cNvSpPr>
                <a:spLocks noRot="1" noChangeAspect="1" noMove="1" noResize="1" noEditPoints="1" noAdjustHandles="1" noChangeArrowheads="1" noChangeShapeType="1" noTextEdit="1"/>
              </p:cNvSpPr>
              <p:nvPr/>
            </p:nvSpPr>
            <p:spPr bwMode="auto">
              <a:xfrm>
                <a:off x="10404" y="535698"/>
                <a:ext cx="4479046" cy="5244642"/>
              </a:xfrm>
              <a:prstGeom prst="rect">
                <a:avLst/>
              </a:prstGeom>
              <a:blipFill rotWithShape="1">
                <a:blip r:embed="rId2"/>
                <a:stretch>
                  <a:fillRect l="-409" t="-116" r="-954" b="-233"/>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ru-RU">
                    <a:noFill/>
                  </a:rPr>
                  <a:t> </a:t>
                </a:r>
              </a:p>
            </p:txBody>
          </p:sp>
        </mc:Fallback>
      </mc:AlternateContent>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629" y="836713"/>
            <a:ext cx="3923643" cy="3939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9980" y="4997870"/>
            <a:ext cx="2435763" cy="1826823"/>
          </a:xfrm>
          <a:prstGeom prst="rect">
            <a:avLst/>
          </a:prstGeom>
        </p:spPr>
      </p:pic>
      <p:sp>
        <p:nvSpPr>
          <p:cNvPr id="8" name="Прямоугольник 1">
            <a:extLst>
              <a:ext uri="{FF2B5EF4-FFF2-40B4-BE49-F238E27FC236}">
                <a16:creationId xmlns="" xmlns:a16="http://schemas.microsoft.com/office/drawing/2014/main" id="{01AB5F3D-5829-42BE-818B-8B0BAF74E4A3}"/>
              </a:ext>
            </a:extLst>
          </p:cNvPr>
          <p:cNvSpPr>
            <a:spLocks noChangeArrowheads="1"/>
          </p:cNvSpPr>
          <p:nvPr/>
        </p:nvSpPr>
        <p:spPr bwMode="auto">
          <a:xfrm>
            <a:off x="2203450" y="15922"/>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22263">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chemeClr val="bg1"/>
                </a:solidFill>
                <a:latin typeface="Arial" panose="020B0604020202020204" pitchFamily="34" charset="0"/>
                <a:cs typeface="Arial" panose="020B0604020202020204" pitchFamily="34" charset="0"/>
              </a:defRPr>
            </a:lvl1pPr>
            <a:lvl2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chemeClr val="bg1"/>
                </a:solidFill>
                <a:latin typeface="Arial" panose="020B0604020202020204" pitchFamily="34" charset="0"/>
                <a:cs typeface="Arial" panose="020B0604020202020204" pitchFamily="34" charset="0"/>
              </a:defRPr>
            </a:lvl2pPr>
            <a:lvl3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chemeClr val="bg1"/>
                </a:solidFill>
                <a:latin typeface="Arial" panose="020B0604020202020204" pitchFamily="34" charset="0"/>
                <a:cs typeface="Arial" panose="020B0604020202020204" pitchFamily="34" charset="0"/>
              </a:defRPr>
            </a:lvl3pPr>
            <a:lvl4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chemeClr val="bg1"/>
                </a:solidFill>
                <a:latin typeface="Arial" panose="020B0604020202020204" pitchFamily="34" charset="0"/>
                <a:cs typeface="Arial" panose="020B0604020202020204" pitchFamily="34" charset="0"/>
              </a:defRPr>
            </a:lvl4pPr>
            <a:lvl5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solidFill>
                  <a:schemeClr val="bg1"/>
                </a:solidFill>
                <a:latin typeface="Arial" panose="020B0604020202020204" pitchFamily="34" charset="0"/>
                <a:cs typeface="Arial" panose="020B0604020202020204" pitchFamily="34" charset="0"/>
              </a:defRPr>
            </a:lvl9pPr>
          </a:lstStyle>
          <a:p>
            <a:pPr algn="ctr" eaLnBrk="1" hangingPunct="1"/>
            <a:r>
              <a:rPr lang="en-US" altLang="ru-RU" dirty="0" smtClean="0">
                <a:solidFill>
                  <a:schemeClr val="tx1"/>
                </a:solidFill>
                <a:latin typeface="Times New Roman" panose="02020603050405020304" pitchFamily="18" charset="0"/>
                <a:cs typeface="Times New Roman" panose="02020603050405020304" pitchFamily="18" charset="0"/>
              </a:rPr>
              <a:t>Numerical modeling</a:t>
            </a:r>
            <a:endParaRPr lang="en-US" altLang="ru-RU"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56567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A4D5EA53-64DD-4D7A-8407-47892DDF1220}"/>
              </a:ext>
            </a:extLst>
          </p:cNvPr>
          <p:cNvSpPr>
            <a:spLocks noChangeArrowheads="1"/>
          </p:cNvSpPr>
          <p:nvPr/>
        </p:nvSpPr>
        <p:spPr bwMode="auto">
          <a:xfrm>
            <a:off x="-107950" y="44450"/>
            <a:ext cx="9288463"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a:r>
              <a:rPr lang="ru-RU" altLang="ru-RU" sz="1200" b="1" dirty="0"/>
              <a:t>60 градусов В.Д.</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522" y="908720"/>
            <a:ext cx="8497941" cy="495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949902" y="4509120"/>
            <a:ext cx="389850" cy="461665"/>
          </a:xfrm>
          <a:prstGeom prst="rect">
            <a:avLst/>
          </a:prstGeom>
          <a:noFill/>
        </p:spPr>
        <p:txBody>
          <a:bodyPr wrap="none" rtlCol="0">
            <a:spAutoFit/>
          </a:bodyPr>
          <a:lstStyle/>
          <a:p>
            <a:r>
              <a:rPr lang="en-US" sz="2400" dirty="0">
                <a:solidFill>
                  <a:schemeClr val="tx1"/>
                </a:solidFill>
              </a:rPr>
              <a:t>X</a:t>
            </a:r>
            <a:endParaRPr lang="ru-RU" sz="2400" dirty="0">
              <a:solidFill>
                <a:schemeClr val="tx1"/>
              </a:solidFill>
            </a:endParaRPr>
          </a:p>
        </p:txBody>
      </p:sp>
    </p:spTree>
    <p:extLst>
      <p:ext uri="{BB962C8B-B14F-4D97-AF65-F5344CB8AC3E}">
        <p14:creationId xmlns:p14="http://schemas.microsoft.com/office/powerpoint/2010/main" val="12076576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a:extLst>
              <a:ext uri="{FF2B5EF4-FFF2-40B4-BE49-F238E27FC236}">
                <a16:creationId xmlns="" xmlns:a16="http://schemas.microsoft.com/office/drawing/2014/main" id="{07BC9C0E-6390-434A-BC0B-14911BA86020}"/>
              </a:ext>
            </a:extLst>
          </p:cNvPr>
          <p:cNvSpPr>
            <a:spLocks noChangeArrowheads="1"/>
          </p:cNvSpPr>
          <p:nvPr/>
        </p:nvSpPr>
        <p:spPr bwMode="auto">
          <a:xfrm>
            <a:off x="-71438" y="53975"/>
            <a:ext cx="9323388" cy="279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a:r>
              <a:rPr lang="ru-RU" altLang="ru-RU" sz="1200" b="1" dirty="0"/>
              <a:t>Распределение  аномалий температуры и скоростей в мантии в сечении Земли по 60 и 240 градусу восточной долготы</a:t>
            </a: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32656"/>
            <a:ext cx="6678885" cy="6484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6786389" y="333155"/>
            <a:ext cx="2250107" cy="4573560"/>
          </a:xfrm>
          <a:prstGeom prst="rect">
            <a:avLst/>
          </a:prstGeom>
        </p:spPr>
        <p:txBody>
          <a:bodyPr wrap="square">
            <a:spAutoFit/>
          </a:bodyPr>
          <a:lstStyle/>
          <a:p>
            <a:pPr marL="368300" eaLnBrk="1" hangingPunct="1">
              <a:lnSpc>
                <a:spcPct val="80000"/>
              </a:lnSpc>
              <a:tabLst>
                <a:tab pos="342900" algn="l"/>
                <a:tab pos="889000" algn="l"/>
                <a:tab pos="1803400" algn="l"/>
                <a:tab pos="2717800" algn="l"/>
                <a:tab pos="3632200" algn="l"/>
                <a:tab pos="4546600" algn="l"/>
                <a:tab pos="5461000" algn="l"/>
                <a:tab pos="6375400" algn="l"/>
                <a:tab pos="7289800" algn="l"/>
                <a:tab pos="8204200" algn="l"/>
                <a:tab pos="9118600" algn="l"/>
                <a:tab pos="10033000" algn="l"/>
                <a:tab pos="10309225" algn="l"/>
                <a:tab pos="10761663" algn="l"/>
                <a:tab pos="10761663" algn="l"/>
                <a:tab pos="10763250" algn="l"/>
                <a:tab pos="10764838" algn="l"/>
              </a:tabLst>
              <a:defRPr/>
            </a:pPr>
            <a:r>
              <a:rPr lang="ru-RU" sz="1400" dirty="0">
                <a:solidFill>
                  <a:schemeClr val="tx1"/>
                </a:solidFill>
              </a:rPr>
              <a:t>При средней скорости погружения вещества в 5 см/год холодное вещество окажется на глубине  800-1000 км примерно за </a:t>
            </a:r>
            <a:endParaRPr lang="ru-RU" sz="1400" dirty="0" smtClean="0">
              <a:solidFill>
                <a:schemeClr val="tx1"/>
              </a:solidFill>
            </a:endParaRPr>
          </a:p>
          <a:p>
            <a:pPr marL="368300" eaLnBrk="1" hangingPunct="1">
              <a:lnSpc>
                <a:spcPct val="80000"/>
              </a:lnSpc>
              <a:tabLst>
                <a:tab pos="342900" algn="l"/>
                <a:tab pos="889000" algn="l"/>
                <a:tab pos="1803400" algn="l"/>
                <a:tab pos="2717800" algn="l"/>
                <a:tab pos="3632200" algn="l"/>
                <a:tab pos="4546600" algn="l"/>
                <a:tab pos="5461000" algn="l"/>
                <a:tab pos="6375400" algn="l"/>
                <a:tab pos="7289800" algn="l"/>
                <a:tab pos="8204200" algn="l"/>
                <a:tab pos="9118600" algn="l"/>
                <a:tab pos="10033000" algn="l"/>
                <a:tab pos="10309225" algn="l"/>
                <a:tab pos="10761663" algn="l"/>
                <a:tab pos="10761663" algn="l"/>
                <a:tab pos="10763250" algn="l"/>
                <a:tab pos="10764838" algn="l"/>
              </a:tabLst>
              <a:defRPr/>
            </a:pPr>
            <a:r>
              <a:rPr lang="ru-RU" sz="1400" dirty="0" smtClean="0">
                <a:solidFill>
                  <a:schemeClr val="tx1"/>
                </a:solidFill>
              </a:rPr>
              <a:t>10-20 </a:t>
            </a:r>
            <a:r>
              <a:rPr lang="ru-RU" sz="1400" dirty="0">
                <a:solidFill>
                  <a:schemeClr val="tx1"/>
                </a:solidFill>
              </a:rPr>
              <a:t>млн. лет. Таким образом, современное поднятие гор </a:t>
            </a:r>
            <a:r>
              <a:rPr lang="ru-RU" sz="1400" dirty="0" err="1">
                <a:solidFill>
                  <a:schemeClr val="tx1"/>
                </a:solidFill>
              </a:rPr>
              <a:t>Гамбурцева</a:t>
            </a:r>
            <a:r>
              <a:rPr lang="ru-RU" sz="1400" dirty="0">
                <a:solidFill>
                  <a:schemeClr val="tx1"/>
                </a:solidFill>
              </a:rPr>
              <a:t> произошло 10-20 млн. лет назад, а триггером поднятия послужил отрыв литосферного корня под горами. При этом малоподвижный в этом районе ледовый щит предохранил их от дальнейшей эрозии.</a:t>
            </a:r>
          </a:p>
        </p:txBody>
      </p:sp>
    </p:spTree>
    <p:extLst>
      <p:ext uri="{BB962C8B-B14F-4D97-AF65-F5344CB8AC3E}">
        <p14:creationId xmlns:p14="http://schemas.microsoft.com/office/powerpoint/2010/main" val="3654661082"/>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Пользовательские 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ru-RU"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ru-RU"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18342</TotalTime>
  <Words>1562</Words>
  <Application>Microsoft Office PowerPoint</Application>
  <PresentationFormat>Экран (4:3)</PresentationFormat>
  <Paragraphs>160</Paragraphs>
  <Slides>26</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26</vt:i4>
      </vt:variant>
    </vt:vector>
  </HeadingPairs>
  <TitlesOfParts>
    <vt:vector size="27"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serg</dc:creator>
  <cp:lastModifiedBy>Sarah Connor</cp:lastModifiedBy>
  <cp:revision>687</cp:revision>
  <cp:lastPrinted>1601-01-01T00:00:00Z</cp:lastPrinted>
  <dcterms:created xsi:type="dcterms:W3CDTF">2011-05-17T14:40:29Z</dcterms:created>
  <dcterms:modified xsi:type="dcterms:W3CDTF">2026-05-20T07:27:23Z</dcterms:modified>
</cp:coreProperties>
</file>