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58"/>
  </p:notesMasterIdLst>
  <p:sldIdLst>
    <p:sldId id="256" r:id="rId2"/>
    <p:sldId id="366" r:id="rId3"/>
    <p:sldId id="367" r:id="rId4"/>
    <p:sldId id="385" r:id="rId5"/>
    <p:sldId id="368" r:id="rId6"/>
    <p:sldId id="386" r:id="rId7"/>
    <p:sldId id="387" r:id="rId8"/>
    <p:sldId id="527" r:id="rId9"/>
    <p:sldId id="391" r:id="rId10"/>
    <p:sldId id="442" r:id="rId11"/>
    <p:sldId id="443" r:id="rId12"/>
    <p:sldId id="447" r:id="rId13"/>
    <p:sldId id="446" r:id="rId14"/>
    <p:sldId id="445" r:id="rId15"/>
    <p:sldId id="444" r:id="rId16"/>
    <p:sldId id="456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556" r:id="rId28"/>
    <p:sldId id="529" r:id="rId29"/>
    <p:sldId id="530" r:id="rId30"/>
    <p:sldId id="531" r:id="rId31"/>
    <p:sldId id="532" r:id="rId32"/>
    <p:sldId id="533" r:id="rId33"/>
    <p:sldId id="534" r:id="rId34"/>
    <p:sldId id="535" r:id="rId35"/>
    <p:sldId id="536" r:id="rId36"/>
    <p:sldId id="537" r:id="rId37"/>
    <p:sldId id="538" r:id="rId38"/>
    <p:sldId id="539" r:id="rId39"/>
    <p:sldId id="540" r:id="rId40"/>
    <p:sldId id="541" r:id="rId41"/>
    <p:sldId id="542" r:id="rId42"/>
    <p:sldId id="543" r:id="rId43"/>
    <p:sldId id="544" r:id="rId44"/>
    <p:sldId id="545" r:id="rId45"/>
    <p:sldId id="546" r:id="rId46"/>
    <p:sldId id="547" r:id="rId47"/>
    <p:sldId id="548" r:id="rId48"/>
    <p:sldId id="549" r:id="rId49"/>
    <p:sldId id="550" r:id="rId50"/>
    <p:sldId id="551" r:id="rId51"/>
    <p:sldId id="552" r:id="rId52"/>
    <p:sldId id="553" r:id="rId53"/>
    <p:sldId id="557" r:id="rId54"/>
    <p:sldId id="558" r:id="rId55"/>
    <p:sldId id="365" r:id="rId56"/>
    <p:sldId id="327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="" xmlns:p15="http://schemas.microsoft.com/office/powerpoint/2012/main" userId="Пользователь" providerId="None"/>
      </p:ext>
    </p:extLst>
  </p:cmAuthor>
  <p:cmAuthor id="2" name="Владимир" initials="В" lastIdx="1" clrIdx="1">
    <p:extLst>
      <p:ext uri="{19B8F6BF-5375-455C-9EA6-DF929625EA0E}">
        <p15:presenceInfo xmlns="" xmlns:p15="http://schemas.microsoft.com/office/powerpoint/2012/main" userId="Владими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605"/>
    <a:srgbClr val="D9E3EB"/>
    <a:srgbClr val="923E46"/>
    <a:srgbClr val="433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62" autoAdjust="0"/>
  </p:normalViewPr>
  <p:slideViewPr>
    <p:cSldViewPr>
      <p:cViewPr varScale="1">
        <p:scale>
          <a:sx n="73" d="100"/>
          <a:sy n="73" d="100"/>
        </p:scale>
        <p:origin x="-6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71EAD-8179-42A0-A673-FF52FECDA285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942A1-E17C-4D06-8A3F-86F428D2C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37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42A1-E17C-4D06-8A3F-86F428D2CD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285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6B14EF-028D-4066-877B-24667509016D}" type="slidenum">
              <a:rPr lang="ru-RU" smtClean="0"/>
              <a:pPr>
                <a:spcBef>
                  <a:spcPct val="0"/>
                </a:spcBef>
              </a:pPr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77465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942A1-E17C-4D06-8A3F-86F428D2CD2E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2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942A1-E17C-4D06-8A3F-86F428D2CD2E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4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10387963" y="5038579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20726" y="776289"/>
            <a:ext cx="10750549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20726" y="2250280"/>
            <a:ext cx="10750549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828800" y="6012657"/>
            <a:ext cx="77216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828800" y="5650705"/>
            <a:ext cx="77216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189663" y="5752308"/>
            <a:ext cx="67056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381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88608" y="6480048"/>
            <a:ext cx="2844800" cy="301752"/>
          </a:xfrm>
        </p:spPr>
        <p:txBody>
          <a:bodyPr/>
          <a:lstStyle/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480970"/>
            <a:ext cx="5680075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9379" y="7035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10387963" y="93786"/>
            <a:ext cx="1892949" cy="1725637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74176" y="6477000"/>
            <a:ext cx="2844800" cy="304800"/>
          </a:xfrm>
        </p:spPr>
        <p:txBody>
          <a:bodyPr/>
          <a:lstStyle/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92501" y="6480970"/>
            <a:ext cx="5680075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68075" y="809625"/>
            <a:ext cx="670560" cy="300831"/>
          </a:xfrm>
        </p:spPr>
        <p:txBody>
          <a:bodyPr/>
          <a:lstStyle/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8625059" y="9381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5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71465"/>
            <a:ext cx="9652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633536"/>
            <a:ext cx="51816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722438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09600" y="6480969"/>
            <a:ext cx="5680075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31" y="290732"/>
            <a:ext cx="14224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0008" y="290732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820008" y="3427124"/>
            <a:ext cx="774699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696307" y="290732"/>
            <a:ext cx="9144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696307" y="3427124"/>
            <a:ext cx="9144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0736" cy="301752"/>
          </a:xfrm>
        </p:spPr>
        <p:txBody>
          <a:bodyPr/>
          <a:lstStyle/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9600" y="6480969"/>
            <a:ext cx="5681472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119360" y="6483096"/>
            <a:ext cx="670560" cy="301752"/>
          </a:xfrm>
        </p:spPr>
        <p:txBody>
          <a:bodyPr/>
          <a:lstStyle>
            <a:lvl1pPr algn="ctr">
              <a:defRPr/>
            </a:lvl1pPr>
          </a:lstStyle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388608" y="6480969"/>
            <a:ext cx="2844800" cy="301752"/>
          </a:xfrm>
        </p:spPr>
        <p:txBody>
          <a:bodyPr/>
          <a:lstStyle/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09600" y="6481891"/>
            <a:ext cx="5680075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</p:spPr>
        <p:txBody>
          <a:bodyPr/>
          <a:lstStyle/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367664"/>
            <a:ext cx="12192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514475" y="367664"/>
            <a:ext cx="32512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68333" y="320040"/>
            <a:ext cx="7034784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71968" y="6556248"/>
            <a:ext cx="2844800" cy="301752"/>
          </a:xfrm>
        </p:spPr>
        <p:txBody>
          <a:bodyPr/>
          <a:lstStyle>
            <a:lvl1pPr>
              <a:defRPr sz="900"/>
            </a:lvl1pPr>
          </a:lstStyle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14475" y="6556248"/>
            <a:ext cx="6857493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4101" y="6556248"/>
            <a:ext cx="670560" cy="301752"/>
          </a:xfrm>
        </p:spPr>
        <p:txBody>
          <a:bodyPr/>
          <a:lstStyle>
            <a:lvl1pPr>
              <a:defRPr sz="900"/>
            </a:lvl1pPr>
          </a:lstStyle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150896"/>
            <a:ext cx="12192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17649" y="373966"/>
            <a:ext cx="9777984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0" y="5867400"/>
            <a:ext cx="9777984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144256" y="6556248"/>
            <a:ext cx="2804160" cy="301752"/>
          </a:xfrm>
        </p:spPr>
        <p:txBody>
          <a:bodyPr/>
          <a:lstStyle>
            <a:lvl1pPr>
              <a:defRPr sz="900"/>
            </a:lvl1pPr>
          </a:lstStyle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560576" y="6557169"/>
            <a:ext cx="6597429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56256" y="6556248"/>
            <a:ext cx="487680" cy="301752"/>
          </a:xfrm>
        </p:spPr>
        <p:txBody>
          <a:bodyPr/>
          <a:lstStyle>
            <a:lvl1pPr algn="ctr">
              <a:defRPr sz="900"/>
            </a:lvl1pPr>
          </a:lstStyle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9379" y="14069"/>
            <a:ext cx="12173243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5"/>
            <a:ext cx="12182621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8625059" y="4948410"/>
            <a:ext cx="3563815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882808"/>
            <a:ext cx="109728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388608" y="6480969"/>
            <a:ext cx="28448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11C16F8-B0DF-47A2-B52D-337E6FFE025A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481891"/>
            <a:ext cx="5680075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119360" y="6480969"/>
            <a:ext cx="67056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1386B85-792A-4586-955F-74A1505EA82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28948" y="5661248"/>
            <a:ext cx="67337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</a:rPr>
              <a:t>8я Международная конференция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Триггерные </a:t>
            </a:r>
            <a:r>
              <a:rPr lang="ru-RU" sz="1400" b="1" i="1" dirty="0">
                <a:solidFill>
                  <a:srgbClr val="002060"/>
                </a:solidFill>
              </a:rPr>
              <a:t>эффекты в </a:t>
            </a:r>
            <a:r>
              <a:rPr lang="ru-RU" sz="1400" b="1" i="1" dirty="0" err="1">
                <a:solidFill>
                  <a:srgbClr val="002060"/>
                </a:solidFill>
              </a:rPr>
              <a:t>геосистемах</a:t>
            </a:r>
            <a:endParaRPr lang="ru-RU" sz="1400" b="1" i="1" dirty="0">
              <a:solidFill>
                <a:srgbClr val="002060"/>
              </a:solidFill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К </a:t>
            </a:r>
            <a:r>
              <a:rPr lang="ru-RU" sz="1400" b="1" i="1" dirty="0">
                <a:solidFill>
                  <a:srgbClr val="002060"/>
                </a:solidFill>
              </a:rPr>
              <a:t>100-летию со дня рождения профессора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В.Н.Родионова</a:t>
            </a:r>
            <a:endParaRPr lang="ru-RU" sz="1400" b="1" i="1" dirty="0">
              <a:solidFill>
                <a:srgbClr val="002060"/>
              </a:solidFill>
            </a:endParaRPr>
          </a:p>
          <a:p>
            <a:pPr algn="ctr"/>
            <a:endParaRPr lang="ru-RU" sz="1400" b="1" i="1" dirty="0">
              <a:solidFill>
                <a:srgbClr val="002060"/>
              </a:solidFill>
            </a:endParaRPr>
          </a:p>
          <a:p>
            <a:pPr algn="ctr"/>
            <a:r>
              <a:rPr lang="ru-RU" sz="1400" b="1" i="1" dirty="0">
                <a:solidFill>
                  <a:srgbClr val="002060"/>
                </a:solidFill>
              </a:rPr>
              <a:t>18-22 мая 2026 / Коломна, Россия</a:t>
            </a:r>
          </a:p>
        </p:txBody>
      </p:sp>
      <p:pic>
        <p:nvPicPr>
          <p:cNvPr id="1026" name="Picture 2" descr="D:\Olga\ГЦ-логотип\GC_logo_r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1" y="141474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92393" y="4693818"/>
            <a:ext cx="7200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Докукин П.А., </a:t>
            </a:r>
            <a:r>
              <a:rPr lang="ru-RU" sz="2400" b="1" u="sng" dirty="0" smtClean="0"/>
              <a:t>Кафтан В.И.</a:t>
            </a:r>
            <a:endParaRPr lang="ru-RU" u="sng" dirty="0"/>
          </a:p>
          <a:p>
            <a:pPr algn="ctr"/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139" y="1696434"/>
            <a:ext cx="10873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Эволюция сдвиговой деформации земной коры, как вероятный триггер Камчатского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мегаземлетрясения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804743" y="296861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«Все течет, все меняется …»</a:t>
            </a:r>
          </a:p>
          <a:p>
            <a:pPr algn="r"/>
            <a:r>
              <a:rPr lang="ru-RU" b="1" dirty="0"/>
              <a:t>Гераклит</a:t>
            </a:r>
          </a:p>
          <a:p>
            <a:r>
              <a:rPr lang="ru-RU" dirty="0" smtClean="0"/>
              <a:t>«Это </a:t>
            </a:r>
            <a:r>
              <a:rPr lang="ru-RU" dirty="0"/>
              <a:t>последняя соломинка, которая ломает хребет верблюду</a:t>
            </a:r>
            <a:r>
              <a:rPr lang="ru-RU" dirty="0" smtClean="0"/>
              <a:t>.»</a:t>
            </a:r>
            <a:endParaRPr lang="en-US" dirty="0" smtClean="0"/>
          </a:p>
          <a:p>
            <a:pPr algn="r"/>
            <a:r>
              <a:rPr lang="ru-RU" b="1" dirty="0" smtClean="0"/>
              <a:t>Чарльз Диккенс</a:t>
            </a:r>
            <a:endParaRPr lang="ru-RU" b="1" dirty="0"/>
          </a:p>
        </p:txBody>
      </p:sp>
      <p:sp>
        <p:nvSpPr>
          <p:cNvPr id="10" name="AutoShape 6" descr="header.logo-alt"/>
          <p:cNvSpPr>
            <a:spLocks noChangeAspect="1" noChangeArrowheads="1"/>
          </p:cNvSpPr>
          <p:nvPr/>
        </p:nvSpPr>
        <p:spPr bwMode="auto">
          <a:xfrm>
            <a:off x="155575" y="-250825"/>
            <a:ext cx="2095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F:\Триггерные эффекты 2024\презентация\лого ИДГ РА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507" y="289630"/>
            <a:ext cx="2083203" cy="11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71810"/>
            <a:ext cx="3195723" cy="12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"/>
    </mc:Choice>
    <mc:Fallback xmlns="">
      <p:transition spd="slow" advTm="116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1" y="476672"/>
            <a:ext cx="10627739" cy="597810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953328" cy="432048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/>
              <a:t>Миграция деформации полного сдвига как триггер сильного землетрясения </a:t>
            </a:r>
            <a:r>
              <a:rPr lang="ru-RU" sz="1800" dirty="0" err="1"/>
              <a:t>Напа</a:t>
            </a:r>
            <a:r>
              <a:rPr lang="ru-RU" sz="1800" dirty="0"/>
              <a:t> (2007-2017)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68008" y="1772816"/>
            <a:ext cx="2274748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32104" y="4656233"/>
            <a:ext cx="2016224" cy="104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8328" y="438508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Пара пусковых событий М=5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8288" y="1340768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М=6.01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1" y="476672"/>
            <a:ext cx="10627739" cy="597810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953328" cy="432048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/>
              <a:t>Миграция деформации полного сдвига как триггер сильного землетрясения </a:t>
            </a:r>
            <a:r>
              <a:rPr lang="ru-RU" sz="1800" dirty="0" err="1"/>
              <a:t>Напа</a:t>
            </a:r>
            <a:r>
              <a:rPr lang="ru-RU" sz="1800" dirty="0"/>
              <a:t> (</a:t>
            </a:r>
            <a:r>
              <a:rPr lang="ru-RU" sz="1800" dirty="0" smtClean="0"/>
              <a:t>2007-2017)</a:t>
            </a:r>
            <a:endParaRPr lang="ru-RU" sz="1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68008" y="1772816"/>
            <a:ext cx="2274748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32104" y="4656233"/>
            <a:ext cx="2016224" cy="104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048328" y="438508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Пара пусковых событий М=5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8288" y="1340768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М=6.01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1" y="476672"/>
            <a:ext cx="10627738" cy="597810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953328" cy="432048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/>
              <a:t>Миграция деформации полного сдвига как триггер сильного землетрясения </a:t>
            </a:r>
            <a:r>
              <a:rPr lang="ru-RU" sz="1800" dirty="0" err="1"/>
              <a:t>Напа</a:t>
            </a:r>
            <a:r>
              <a:rPr lang="ru-RU" sz="1800" dirty="0"/>
              <a:t> (2007-2017)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68008" y="1772816"/>
            <a:ext cx="2274748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32104" y="4656233"/>
            <a:ext cx="2016224" cy="104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8328" y="438508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Пара пусковых событий М=5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8288" y="1340768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М=6.01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1" y="476672"/>
            <a:ext cx="10627738" cy="597810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953328" cy="432048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/>
              <a:t>Миграция деформации полного сдвига как триггер сильного землетрясения </a:t>
            </a:r>
            <a:r>
              <a:rPr lang="ru-RU" sz="1800" dirty="0" err="1"/>
              <a:t>Напа</a:t>
            </a:r>
            <a:r>
              <a:rPr lang="ru-RU" sz="1800" dirty="0"/>
              <a:t> (2007-2017)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68008" y="1772816"/>
            <a:ext cx="2274748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32104" y="4656233"/>
            <a:ext cx="2016224" cy="104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8328" y="438508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Пара пусковых событий М=5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8288" y="1340768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М=6.01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1" y="476672"/>
            <a:ext cx="10627739" cy="597810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953328" cy="432048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/>
              <a:t>Миграция деформации полного сдвига как триггер сильного землетрясения </a:t>
            </a:r>
            <a:r>
              <a:rPr lang="ru-RU" sz="1800" dirty="0" err="1"/>
              <a:t>Напа</a:t>
            </a:r>
            <a:r>
              <a:rPr lang="ru-RU" sz="1800" dirty="0"/>
              <a:t> (2007-2017)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68008" y="1772816"/>
            <a:ext cx="2274748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32104" y="4656233"/>
            <a:ext cx="2016224" cy="104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8328" y="438508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Пара пусковых событий М=5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8288" y="1340768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М=6.01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1" y="476672"/>
            <a:ext cx="10627738" cy="597810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953328" cy="432048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/>
              <a:t>Миграция деформации полного сдвига как триггер сильного землетрясения </a:t>
            </a:r>
            <a:r>
              <a:rPr lang="ru-RU" sz="1800" dirty="0" err="1"/>
              <a:t>Напа</a:t>
            </a:r>
            <a:r>
              <a:rPr lang="ru-RU" sz="1800" dirty="0"/>
              <a:t> (2007-2017)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68008" y="1772816"/>
            <a:ext cx="2274748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32104" y="4656233"/>
            <a:ext cx="2016224" cy="104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8328" y="438508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Пара пусковых событий М=5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8288" y="1340768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М=6.01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1" y="476672"/>
            <a:ext cx="10627739" cy="597810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953328" cy="432048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/>
              <a:t>Миграция деформации полного сдвига как триггер сильного землетрясения </a:t>
            </a:r>
            <a:r>
              <a:rPr lang="ru-RU" sz="1800" dirty="0" err="1"/>
              <a:t>Напа</a:t>
            </a:r>
            <a:r>
              <a:rPr lang="ru-RU" sz="1800" dirty="0"/>
              <a:t> (2007-2017)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68008" y="1772816"/>
            <a:ext cx="2274748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32104" y="4656233"/>
            <a:ext cx="2016224" cy="104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048328" y="438508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Пара пусковых событий М=5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8288" y="1340768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Эпицентр землетрясения М=6.01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9" cy="580526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Миграция полного сдвига 2006-2019 гг. перед землетрясениями </a:t>
            </a:r>
            <a:r>
              <a:rPr lang="ru-RU" sz="2400" dirty="0" err="1" smtClean="0"/>
              <a:t>Риджкрест</a:t>
            </a:r>
            <a:r>
              <a:rPr lang="ru-RU" sz="2400" dirty="0" smtClean="0"/>
              <a:t> </a:t>
            </a:r>
            <a:r>
              <a:rPr lang="en-US" sz="2400" dirty="0" smtClean="0"/>
              <a:t>(</a:t>
            </a:r>
            <a:r>
              <a:rPr lang="en-US" sz="2400" dirty="0"/>
              <a:t>2019, M = 6.4, M = 7.1, California, USA)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10"/>
          <p:cNvCxnSpPr/>
          <p:nvPr/>
        </p:nvCxnSpPr>
        <p:spPr>
          <a:xfrm flipH="1">
            <a:off x="6561118" y="4253124"/>
            <a:ext cx="27752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08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n w="6350">
                  <a:solidFill>
                    <a:srgbClr val="727CA3">
                      <a:shade val="43000"/>
                    </a:srgbClr>
                  </a:solidFill>
                </a:ln>
                <a:solidFill>
                  <a:srgbClr val="727CA3">
                    <a:tint val="83000"/>
                    <a:satMod val="150000"/>
                  </a:srgbClr>
                </a:solidFill>
              </a:rPr>
              <a:t>Миграция полного сдвига 2006-2019 гг. перед землетрясениями </a:t>
            </a:r>
            <a:r>
              <a:rPr lang="ru-RU" sz="2400" dirty="0" err="1">
                <a:ln w="6350">
                  <a:solidFill>
                    <a:srgbClr val="727CA3">
                      <a:shade val="43000"/>
                    </a:srgbClr>
                  </a:solidFill>
                </a:ln>
                <a:solidFill>
                  <a:srgbClr val="727CA3">
                    <a:tint val="83000"/>
                    <a:satMod val="150000"/>
                  </a:srgbClr>
                </a:solidFill>
              </a:rPr>
              <a:t>Риджкрест</a:t>
            </a:r>
            <a:r>
              <a:rPr lang="ru-RU" sz="2400" dirty="0">
                <a:ln w="6350">
                  <a:solidFill>
                    <a:srgbClr val="727CA3">
                      <a:shade val="43000"/>
                    </a:srgbClr>
                  </a:solidFill>
                </a:ln>
                <a:solidFill>
                  <a:srgbClr val="727CA3">
                    <a:tint val="83000"/>
                    <a:satMod val="150000"/>
                  </a:srgbClr>
                </a:solidFill>
              </a:rPr>
              <a:t> </a:t>
            </a:r>
            <a:r>
              <a:rPr lang="en-US" sz="2400" dirty="0">
                <a:ln w="6350">
                  <a:solidFill>
                    <a:srgbClr val="727CA3">
                      <a:shade val="43000"/>
                    </a:srgbClr>
                  </a:solidFill>
                </a:ln>
                <a:solidFill>
                  <a:srgbClr val="727CA3">
                    <a:tint val="83000"/>
                    <a:satMod val="150000"/>
                  </a:srgbClr>
                </a:solidFill>
              </a:rPr>
              <a:t>(2019, M = 6.4, M = 7.1, California, USA)</a:t>
            </a:r>
            <a:endParaRPr lang="ru-RU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9" cy="5805264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6240016" y="2013517"/>
            <a:ext cx="3096344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07960" y="1634865"/>
            <a:ext cx="29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Пусковое  событие М</a:t>
            </a:r>
            <a:r>
              <a:rPr lang="en-US" b="1" dirty="0" smtClean="0">
                <a:solidFill>
                  <a:srgbClr val="FF0000"/>
                </a:solidFill>
              </a:rPr>
              <a:t>&gt;5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61118" y="4253124"/>
            <a:ext cx="27752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7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9" cy="580526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2006-2019 гг. перед землетрясениями </a:t>
            </a:r>
            <a:r>
              <a:rPr lang="ru-RU" sz="2400" dirty="0" err="1"/>
              <a:t>Риджкрест</a:t>
            </a:r>
            <a:r>
              <a:rPr lang="ru-RU" sz="2400" dirty="0"/>
              <a:t> </a:t>
            </a:r>
            <a:r>
              <a:rPr lang="en-US" sz="2400" dirty="0"/>
              <a:t>(2019, M = 6.4, M = 7.1, California, USA)</a:t>
            </a:r>
            <a:endParaRPr lang="ru-RU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40016" y="2013517"/>
            <a:ext cx="3096344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07960" y="1634865"/>
            <a:ext cx="29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Пусковое  событие М</a:t>
            </a:r>
            <a:r>
              <a:rPr lang="en-US" b="1" dirty="0" smtClean="0">
                <a:solidFill>
                  <a:srgbClr val="FF0000"/>
                </a:solidFill>
              </a:rPr>
              <a:t>&gt;5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61118" y="4253124"/>
            <a:ext cx="27752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3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1337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432" y="1113692"/>
            <a:ext cx="10153128" cy="556846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Данные</a:t>
            </a:r>
          </a:p>
          <a:p>
            <a:r>
              <a:rPr lang="ru-RU" sz="3200" dirty="0" smtClean="0"/>
              <a:t>Метод</a:t>
            </a:r>
          </a:p>
          <a:p>
            <a:r>
              <a:rPr lang="ru-RU" sz="3200" dirty="0" smtClean="0"/>
              <a:t>Медленные деформационные волны, как триггер сильных землетрясений (первые результаты)</a:t>
            </a:r>
          </a:p>
          <a:p>
            <a:r>
              <a:rPr lang="ru-RU" sz="3200" dirty="0" smtClean="0"/>
              <a:t>Развитие аномалий деформации полного сдвига перед Камчатским </a:t>
            </a:r>
            <a:r>
              <a:rPr lang="ru-RU" sz="3200" dirty="0" err="1" smtClean="0"/>
              <a:t>меганадвигом</a:t>
            </a:r>
            <a:r>
              <a:rPr lang="ru-RU" sz="3200" dirty="0" smtClean="0"/>
              <a:t> 2025 г.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</a:rPr>
              <a:t>Заключение</a:t>
            </a:r>
          </a:p>
          <a:p>
            <a:pPr marL="914400" lvl="2" indent="0">
              <a:buNone/>
            </a:pPr>
            <a:endParaRPr lang="ru-RU" dirty="0" smtClean="0"/>
          </a:p>
          <a:p>
            <a:pPr lvl="2"/>
            <a:endParaRPr lang="ru-RU" dirty="0"/>
          </a:p>
          <a:p>
            <a:pPr lvl="2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812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9" cy="580526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2006-2019 гг. перед землетрясениями </a:t>
            </a:r>
            <a:r>
              <a:rPr lang="ru-RU" sz="2400" dirty="0" err="1"/>
              <a:t>Риджкрест</a:t>
            </a:r>
            <a:r>
              <a:rPr lang="ru-RU" sz="2400" dirty="0"/>
              <a:t> </a:t>
            </a:r>
            <a:r>
              <a:rPr lang="en-US" sz="2400" dirty="0"/>
              <a:t>(2019, M = 6.4, M = 7.1, California, USA)</a:t>
            </a:r>
            <a:endParaRPr lang="ru-RU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40016" y="2013517"/>
            <a:ext cx="3096344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07960" y="1634865"/>
            <a:ext cx="29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Пусковое  событие М</a:t>
            </a:r>
            <a:r>
              <a:rPr lang="en-US" b="1" dirty="0" smtClean="0">
                <a:solidFill>
                  <a:srgbClr val="FF0000"/>
                </a:solidFill>
              </a:rPr>
              <a:t>&gt;5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61118" y="4253124"/>
            <a:ext cx="27752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07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8" cy="5805264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2006-2019 гг. перед землетрясениями </a:t>
            </a:r>
            <a:r>
              <a:rPr lang="ru-RU" sz="2400" dirty="0" err="1"/>
              <a:t>Риджкрест</a:t>
            </a:r>
            <a:r>
              <a:rPr lang="ru-RU" sz="2400" dirty="0"/>
              <a:t> </a:t>
            </a:r>
            <a:r>
              <a:rPr lang="en-US" sz="2400" dirty="0"/>
              <a:t>(2019, M = 6.4, M = 7.1, California, USA)</a:t>
            </a:r>
            <a:endParaRPr lang="ru-RU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40016" y="2013517"/>
            <a:ext cx="3096344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07960" y="1634865"/>
            <a:ext cx="29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Пусковое  событие М</a:t>
            </a:r>
            <a:r>
              <a:rPr lang="en-US" b="1" dirty="0" smtClean="0">
                <a:solidFill>
                  <a:srgbClr val="FF0000"/>
                </a:solidFill>
              </a:rPr>
              <a:t>&gt;5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61118" y="4253124"/>
            <a:ext cx="27752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68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9" cy="580526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2006-2019 гг. перед землетрясениями </a:t>
            </a:r>
            <a:r>
              <a:rPr lang="ru-RU" sz="2400" dirty="0" err="1"/>
              <a:t>Риджкрест</a:t>
            </a:r>
            <a:r>
              <a:rPr lang="ru-RU" sz="2400" dirty="0"/>
              <a:t> </a:t>
            </a:r>
            <a:r>
              <a:rPr lang="en-US" sz="2400" dirty="0"/>
              <a:t>(2019, M = 6.4, M = 7.1, California, USA)</a:t>
            </a:r>
            <a:endParaRPr lang="ru-RU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40016" y="2013517"/>
            <a:ext cx="3096344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07960" y="1634865"/>
            <a:ext cx="29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Пусковое  событие М</a:t>
            </a:r>
            <a:r>
              <a:rPr lang="en-US" b="1" dirty="0" smtClean="0">
                <a:solidFill>
                  <a:srgbClr val="FF0000"/>
                </a:solidFill>
              </a:rPr>
              <a:t>&gt;5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61118" y="4253124"/>
            <a:ext cx="27752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4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9" cy="580526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2006-2019 гг. перед землетрясениями </a:t>
            </a:r>
            <a:r>
              <a:rPr lang="ru-RU" sz="2400" dirty="0" err="1"/>
              <a:t>Риджкрест</a:t>
            </a:r>
            <a:r>
              <a:rPr lang="ru-RU" sz="2400" dirty="0"/>
              <a:t> </a:t>
            </a:r>
            <a:r>
              <a:rPr lang="en-US" sz="2400" dirty="0"/>
              <a:t>(2019, M = 6.4, M = 7.1, California, USA)</a:t>
            </a:r>
            <a:endParaRPr lang="ru-RU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40016" y="2013517"/>
            <a:ext cx="3096344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07960" y="1634865"/>
            <a:ext cx="29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Пусковое  событие М</a:t>
            </a:r>
            <a:r>
              <a:rPr lang="en-US" b="1" dirty="0" smtClean="0">
                <a:solidFill>
                  <a:srgbClr val="FF0000"/>
                </a:solidFill>
              </a:rPr>
              <a:t>&gt;5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61118" y="4253124"/>
            <a:ext cx="27752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6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9" cy="580526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2006-2019 гг. перед землетрясениями </a:t>
            </a:r>
            <a:r>
              <a:rPr lang="ru-RU" sz="2400" dirty="0" err="1"/>
              <a:t>Риджкрест</a:t>
            </a:r>
            <a:r>
              <a:rPr lang="ru-RU" sz="2400" dirty="0"/>
              <a:t> </a:t>
            </a:r>
            <a:r>
              <a:rPr lang="en-US" sz="2400" dirty="0"/>
              <a:t>(2019, M = 6.4, M = 7.1, California, USA)</a:t>
            </a:r>
            <a:endParaRPr lang="ru-RU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40016" y="2013517"/>
            <a:ext cx="3096344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07960" y="1634865"/>
            <a:ext cx="29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Пусковое  событие М</a:t>
            </a:r>
            <a:r>
              <a:rPr lang="en-US" b="1" dirty="0" smtClean="0">
                <a:solidFill>
                  <a:srgbClr val="FF0000"/>
                </a:solidFill>
              </a:rPr>
              <a:t>&gt;5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61118" y="4253124"/>
            <a:ext cx="27752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5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9" cy="580526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2006-2019 гг. перед землетрясениями </a:t>
            </a:r>
            <a:r>
              <a:rPr lang="ru-RU" sz="2400" dirty="0" err="1"/>
              <a:t>Риджкрест</a:t>
            </a:r>
            <a:r>
              <a:rPr lang="ru-RU" sz="2400" dirty="0"/>
              <a:t> </a:t>
            </a:r>
            <a:r>
              <a:rPr lang="en-US" sz="2400" dirty="0"/>
              <a:t>(2019, M = 6.4, M = 7.1, California, USA)</a:t>
            </a:r>
            <a:endParaRPr lang="ru-RU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40016" y="2013517"/>
            <a:ext cx="3096344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07960" y="1634865"/>
            <a:ext cx="29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Пусковое  событие М</a:t>
            </a:r>
            <a:r>
              <a:rPr lang="en-US" b="1" dirty="0" smtClean="0">
                <a:solidFill>
                  <a:srgbClr val="FF0000"/>
                </a:solidFill>
              </a:rPr>
              <a:t>&gt;5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61118" y="4253124"/>
            <a:ext cx="277524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7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6" y="1052736"/>
            <a:ext cx="10320469" cy="580526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2006-2019 гг. перед землетрясениями </a:t>
            </a:r>
            <a:r>
              <a:rPr lang="ru-RU" sz="2400" dirty="0" err="1"/>
              <a:t>Риджкрест</a:t>
            </a:r>
            <a:r>
              <a:rPr lang="ru-RU" sz="2400" dirty="0"/>
              <a:t> </a:t>
            </a:r>
            <a:r>
              <a:rPr lang="en-US" sz="2400" dirty="0"/>
              <a:t>(2019, M = 6.4, M = 7.1, California, USA)</a:t>
            </a:r>
            <a:endParaRPr lang="ru-RU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40016" y="2013517"/>
            <a:ext cx="3096344" cy="1008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07960" y="1634865"/>
            <a:ext cx="29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Пусковое  событие М</a:t>
            </a:r>
            <a:r>
              <a:rPr lang="en-US" b="1" dirty="0" smtClean="0">
                <a:solidFill>
                  <a:srgbClr val="FF0000"/>
                </a:solidFill>
              </a:rPr>
              <a:t>&gt;5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08368" y="3962673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Эпицентр землетрясения М=7.1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0"/>
          <p:cNvCxnSpPr/>
          <p:nvPr/>
        </p:nvCxnSpPr>
        <p:spPr>
          <a:xfrm flipH="1">
            <a:off x="6672064" y="4253124"/>
            <a:ext cx="266429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3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49893"/>
            <a:ext cx="9528720" cy="600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267494"/>
            <a:ext cx="11521280" cy="64122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Редкая контрольная сеть непрерывных </a:t>
            </a:r>
            <a:br>
              <a:rPr lang="ru-RU" sz="2400" dirty="0" smtClean="0"/>
            </a:br>
            <a:r>
              <a:rPr lang="ru-RU" sz="2400" dirty="0" smtClean="0"/>
              <a:t>ГНСС-наблюдений Курило-Камчатского </a:t>
            </a:r>
            <a:r>
              <a:rPr lang="ru-RU" sz="2400" dirty="0"/>
              <a:t>региона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(Проанализированы 2037 </a:t>
            </a:r>
            <a:r>
              <a:rPr lang="ru-RU" sz="2400" dirty="0"/>
              <a:t>суток до события) </a:t>
            </a:r>
          </a:p>
        </p:txBody>
      </p:sp>
    </p:spTree>
    <p:extLst>
      <p:ext uri="{BB962C8B-B14F-4D97-AF65-F5344CB8AC3E}">
        <p14:creationId xmlns:p14="http://schemas.microsoft.com/office/powerpoint/2010/main" val="39407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Триггерные эффекты 2026\кадры Камчатка\000000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00" y="930388"/>
            <a:ext cx="9696401" cy="5927611"/>
          </a:xfrm>
          <a:prstGeom prst="rect">
            <a:avLst/>
          </a:prstGeom>
          <a:noFill/>
          <a:ln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</a:t>
            </a:r>
            <a:r>
              <a:rPr lang="ru-RU" sz="2400" dirty="0" smtClean="0"/>
              <a:t>2020-2025 </a:t>
            </a:r>
            <a:r>
              <a:rPr lang="ru-RU" sz="2400" dirty="0"/>
              <a:t>гг. перед </a:t>
            </a:r>
            <a:r>
              <a:rPr lang="ru-RU" sz="2400" dirty="0" smtClean="0"/>
              <a:t>Камчатским </a:t>
            </a:r>
            <a:r>
              <a:rPr lang="ru-RU" sz="2400" dirty="0" err="1" smtClean="0"/>
              <a:t>мегаземлетрясением</a:t>
            </a:r>
            <a:r>
              <a:rPr lang="ru-RU" sz="2400" dirty="0" smtClean="0"/>
              <a:t> </a:t>
            </a:r>
            <a:r>
              <a:rPr lang="en-US" sz="2400" dirty="0"/>
              <a:t>(</a:t>
            </a:r>
            <a:r>
              <a:rPr lang="en-US" sz="2400" dirty="0" smtClean="0"/>
              <a:t>20</a:t>
            </a:r>
            <a:r>
              <a:rPr lang="ru-RU" sz="2400" dirty="0" smtClean="0"/>
              <a:t>25</a:t>
            </a:r>
            <a:r>
              <a:rPr lang="en-US" sz="2400" dirty="0" smtClean="0"/>
              <a:t>, </a:t>
            </a:r>
            <a:r>
              <a:rPr lang="en-US" sz="2400" dirty="0"/>
              <a:t>M = </a:t>
            </a:r>
            <a:r>
              <a:rPr lang="ru-RU" sz="2400" dirty="0" smtClean="0"/>
              <a:t>8</a:t>
            </a:r>
            <a:r>
              <a:rPr lang="en-US" sz="2400" dirty="0" smtClean="0"/>
              <a:t>.</a:t>
            </a:r>
            <a:r>
              <a:rPr lang="ru-RU" sz="2400" dirty="0" smtClean="0"/>
              <a:t>8</a:t>
            </a:r>
            <a:r>
              <a:rPr lang="en-US" sz="2400" dirty="0" smtClean="0"/>
              <a:t>, </a:t>
            </a:r>
            <a:r>
              <a:rPr lang="ru-RU" sz="2400" dirty="0" smtClean="0"/>
              <a:t>Россия</a:t>
            </a:r>
            <a:r>
              <a:rPr lang="en-US" sz="2400" dirty="0" smtClean="0"/>
              <a:t>)</a:t>
            </a:r>
            <a:endParaRPr lang="ru-RU" sz="2400" dirty="0"/>
          </a:p>
        </p:txBody>
      </p:sp>
      <p:sp>
        <p:nvSpPr>
          <p:cNvPr id="3" name="Диагональная полоса 2"/>
          <p:cNvSpPr/>
          <p:nvPr/>
        </p:nvSpPr>
        <p:spPr>
          <a:xfrm flipH="1" flipV="1">
            <a:off x="5735960" y="3573016"/>
            <a:ext cx="936104" cy="1152128"/>
          </a:xfrm>
          <a:prstGeom prst="diagStripe">
            <a:avLst/>
          </a:prstGeom>
          <a:noFill/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3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Миграция полного сдвига </a:t>
            </a:r>
            <a:r>
              <a:rPr lang="ru-RU" sz="2400" dirty="0" smtClean="0"/>
              <a:t>2020-2025 </a:t>
            </a:r>
            <a:r>
              <a:rPr lang="ru-RU" sz="2400" dirty="0"/>
              <a:t>гг. перед </a:t>
            </a:r>
            <a:r>
              <a:rPr lang="ru-RU" sz="2400" dirty="0" smtClean="0"/>
              <a:t>Камчатским </a:t>
            </a:r>
            <a:r>
              <a:rPr lang="ru-RU" sz="2400" dirty="0" err="1" smtClean="0"/>
              <a:t>мегаземлетрясением</a:t>
            </a:r>
            <a:r>
              <a:rPr lang="ru-RU" sz="2400" dirty="0" smtClean="0"/>
              <a:t> </a:t>
            </a:r>
            <a:r>
              <a:rPr lang="en-US" sz="2400" dirty="0"/>
              <a:t>(</a:t>
            </a:r>
            <a:r>
              <a:rPr lang="en-US" sz="2400" dirty="0" smtClean="0"/>
              <a:t>20</a:t>
            </a:r>
            <a:r>
              <a:rPr lang="ru-RU" sz="2400" dirty="0" smtClean="0"/>
              <a:t>25</a:t>
            </a:r>
            <a:r>
              <a:rPr lang="en-US" sz="2400" dirty="0" smtClean="0"/>
              <a:t>, </a:t>
            </a:r>
            <a:r>
              <a:rPr lang="en-US" sz="2400" dirty="0"/>
              <a:t>M = </a:t>
            </a:r>
            <a:r>
              <a:rPr lang="ru-RU" sz="2400" dirty="0" smtClean="0"/>
              <a:t>8</a:t>
            </a:r>
            <a:r>
              <a:rPr lang="en-US" sz="2400" dirty="0" smtClean="0"/>
              <a:t>.</a:t>
            </a:r>
            <a:r>
              <a:rPr lang="ru-RU" sz="2400" dirty="0" smtClean="0"/>
              <a:t>8</a:t>
            </a:r>
            <a:r>
              <a:rPr lang="en-US" sz="2400" dirty="0" smtClean="0"/>
              <a:t>, </a:t>
            </a:r>
            <a:r>
              <a:rPr lang="ru-RU" sz="2400" dirty="0" smtClean="0"/>
              <a:t>Россия</a:t>
            </a:r>
            <a:r>
              <a:rPr lang="en-US" sz="2400" dirty="0" smtClean="0"/>
              <a:t>)</a:t>
            </a:r>
            <a:endParaRPr lang="ru-RU" sz="2400" dirty="0"/>
          </a:p>
        </p:txBody>
      </p:sp>
      <p:sp>
        <p:nvSpPr>
          <p:cNvPr id="8" name="Овал 7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1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3692"/>
            <a:ext cx="10515600" cy="5521570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Сейсмодеформационный</a:t>
            </a:r>
            <a:r>
              <a:rPr lang="ru-RU" dirty="0" smtClean="0"/>
              <a:t> процесс</a:t>
            </a:r>
            <a:r>
              <a:rPr lang="en-US" dirty="0" smtClean="0"/>
              <a:t> – </a:t>
            </a:r>
            <a:r>
              <a:rPr lang="ru-RU" dirty="0" smtClean="0"/>
              <a:t>пространственно-временные изменения деформации земной коры, сопровождающие сейсмичность</a:t>
            </a:r>
            <a:endParaRPr lang="en-US" dirty="0"/>
          </a:p>
          <a:p>
            <a:r>
              <a:rPr lang="ru-RU" dirty="0" smtClean="0"/>
              <a:t>Подготовка и реализация </a:t>
            </a:r>
            <a:r>
              <a:rPr lang="ru-RU" dirty="0" err="1" smtClean="0"/>
              <a:t>коровых</a:t>
            </a:r>
            <a:r>
              <a:rPr lang="ru-RU" dirty="0" smtClean="0"/>
              <a:t> тектонических землетрясений, равно как и последующая релаксация </a:t>
            </a:r>
            <a:r>
              <a:rPr lang="en-US" dirty="0" smtClean="0"/>
              <a:t>– </a:t>
            </a:r>
            <a:r>
              <a:rPr lang="ru-RU" dirty="0" smtClean="0"/>
              <a:t>деформационные процессы</a:t>
            </a:r>
            <a:endParaRPr lang="en-US" dirty="0"/>
          </a:p>
          <a:p>
            <a:r>
              <a:rPr lang="ru-RU" dirty="0" smtClean="0"/>
              <a:t>Визуализация физических процессов является необходимым атрибутом научного исследования и анализа накопленных данных наблюдений</a:t>
            </a:r>
          </a:p>
          <a:p>
            <a:r>
              <a:rPr lang="ru-RU" dirty="0" smtClean="0"/>
              <a:t>Кинематическая визуализация деформационного процесса – ускоренная видео-анимация изменений деформации на земной поверхности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1337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Отправные положения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6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8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1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0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5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6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2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8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67494"/>
            <a:ext cx="10972800" cy="1073274"/>
          </a:xfrm>
        </p:spPr>
        <p:txBody>
          <a:bodyPr/>
          <a:lstStyle/>
          <a:p>
            <a:r>
              <a:rPr lang="ru-RU" sz="3200" dirty="0" smtClean="0">
                <a:cs typeface="Times New Roman" panose="02020603050405020304" pitchFamily="18" charset="0"/>
              </a:rPr>
              <a:t>Цели исследования</a:t>
            </a:r>
            <a:endParaRPr lang="ru-RU" sz="3200" dirty="0">
              <a:cs typeface="Times New Roman" panose="02020603050405020304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595439" y="1268412"/>
            <a:ext cx="9253537" cy="521163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3000"/>
              </a:spcAft>
            </a:pPr>
            <a:r>
              <a:rPr lang="ru-RU" sz="3300" dirty="0" smtClean="0">
                <a:cs typeface="Times New Roman" panose="02020603050405020304" pitchFamily="18" charset="0"/>
              </a:rPr>
              <a:t>Изучение процессов накопления движений и деформаций земной поверхности перед Камчатским </a:t>
            </a:r>
            <a:r>
              <a:rPr lang="ru-RU" sz="3300" dirty="0" err="1" smtClean="0">
                <a:cs typeface="Times New Roman" panose="02020603050405020304" pitchFamily="18" charset="0"/>
              </a:rPr>
              <a:t>мегаземлетрясением</a:t>
            </a:r>
            <a:r>
              <a:rPr lang="ru-RU" sz="3300" dirty="0" smtClean="0">
                <a:cs typeface="Times New Roman" panose="02020603050405020304" pitchFamily="18" charset="0"/>
              </a:rPr>
              <a:t> 2025 г. по данным ГНСС-наблюдений в связи с сейсмическим режимом и разломной тектоникой региона</a:t>
            </a:r>
          </a:p>
          <a:p>
            <a:pPr>
              <a:spcBef>
                <a:spcPts val="600"/>
              </a:spcBef>
              <a:spcAft>
                <a:spcPts val="3000"/>
              </a:spcAft>
            </a:pPr>
            <a:r>
              <a:rPr lang="ru-RU" sz="3300" dirty="0" smtClean="0">
                <a:cs typeface="Times New Roman" panose="02020603050405020304" pitchFamily="18" charset="0"/>
              </a:rPr>
              <a:t>Сопоставление с подобными процессами в других регионах. </a:t>
            </a:r>
            <a:endParaRPr lang="ru-RU" sz="3300" i="1" dirty="0">
              <a:cs typeface="Times New Roman" panose="02020603050405020304" pitchFamily="18" charset="0"/>
            </a:endParaRP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2032D5-065F-4FEF-BE4D-284E9C9344B6}" type="slidenum">
              <a:rPr lang="ru-RU" sz="12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sz="1200"/>
          </a:p>
        </p:txBody>
      </p:sp>
      <p:sp>
        <p:nvSpPr>
          <p:cNvPr id="7173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200"/>
              <a:t>Геофизический Центр РАН</a:t>
            </a:r>
          </a:p>
        </p:txBody>
      </p:sp>
      <p:sp>
        <p:nvSpPr>
          <p:cNvPr id="7174" name="Дата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D14413-DBF1-41A0-9F1E-E16341064723}" type="datetime1">
              <a:rPr lang="ru-RU" sz="1200"/>
              <a:pPr>
                <a:spcBef>
                  <a:spcPct val="0"/>
                </a:spcBef>
                <a:buFontTx/>
                <a:buNone/>
              </a:pPr>
              <a:t>14.05.2026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8008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9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3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680176" y="404106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Начало деформационного затишья </a:t>
            </a:r>
            <a:endParaRPr lang="ru-RU" b="1" dirty="0"/>
          </a:p>
        </p:txBody>
      </p:sp>
      <p:sp>
        <p:nvSpPr>
          <p:cNvPr id="3" name="Стрелка вправо 2"/>
          <p:cNvSpPr/>
          <p:nvPr/>
        </p:nvSpPr>
        <p:spPr>
          <a:xfrm flipH="1" flipV="1">
            <a:off x="7166716" y="428670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flipH="1" flipV="1">
            <a:off x="7166716" y="428670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5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flipH="1" flipV="1">
            <a:off x="7166716" y="428670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0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flipH="1" flipV="1">
            <a:off x="7166716" y="428670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2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flipH="1" flipV="1">
            <a:off x="7166716" y="428670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90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flipH="1" flipV="1">
            <a:off x="7166716" y="428670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flipH="1" flipV="1">
            <a:off x="7166716" y="428670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1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4400" dirty="0" smtClean="0"/>
              <a:t>Данные</a:t>
            </a:r>
            <a:endParaRPr lang="ru-RU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967010"/>
            <a:ext cx="10972800" cy="5112568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site YYMMMDD </a:t>
            </a:r>
            <a:r>
              <a:rPr lang="en-US" dirty="0" err="1"/>
              <a:t>yyyy.yyyy</a:t>
            </a:r>
            <a:r>
              <a:rPr lang="en-US" dirty="0"/>
              <a:t> __MJD week d </a:t>
            </a:r>
            <a:r>
              <a:rPr lang="en-US" dirty="0" err="1"/>
              <a:t>reflon</a:t>
            </a:r>
            <a:r>
              <a:rPr lang="en-US" dirty="0"/>
              <a:t> _e0(m) __east(m) ____n0(m) _north(m) u0(m) ____up(m) _ant(m) </a:t>
            </a:r>
            <a:r>
              <a:rPr lang="en-US" dirty="0" err="1"/>
              <a:t>sig_e</a:t>
            </a:r>
            <a:r>
              <a:rPr lang="en-US" dirty="0"/>
              <a:t>(m) </a:t>
            </a:r>
            <a:r>
              <a:rPr lang="en-US" dirty="0" err="1"/>
              <a:t>sig_n</a:t>
            </a:r>
            <a:r>
              <a:rPr lang="en-US" dirty="0"/>
              <a:t>(m) </a:t>
            </a:r>
            <a:r>
              <a:rPr lang="en-US" dirty="0" err="1"/>
              <a:t>sig_u</a:t>
            </a:r>
            <a:r>
              <a:rPr lang="en-US" dirty="0"/>
              <a:t>(m) __</a:t>
            </a:r>
            <a:r>
              <a:rPr lang="en-US" dirty="0" err="1"/>
              <a:t>corr_en</a:t>
            </a:r>
            <a:r>
              <a:rPr lang="en-US" dirty="0"/>
              <a:t> __</a:t>
            </a:r>
            <a:r>
              <a:rPr lang="en-US" dirty="0" err="1"/>
              <a:t>corr_eu</a:t>
            </a:r>
            <a:r>
              <a:rPr lang="en-US" dirty="0"/>
              <a:t> __</a:t>
            </a:r>
            <a:r>
              <a:rPr lang="en-US" dirty="0" err="1"/>
              <a:t>corr_nu</a:t>
            </a:r>
            <a:endParaRPr lang="en-US" dirty="0"/>
          </a:p>
          <a:p>
            <a:r>
              <a:rPr lang="en-US" dirty="0"/>
              <a:t>METS 94JAN02 1994.0041 49354  730 0   24.4   -259 -0.630942   6678302  0.150180    94  0.579200  0.0000 0.000743 0.001056 0.003090  0.063362 -0.039470  0.077480</a:t>
            </a:r>
          </a:p>
          <a:p>
            <a:r>
              <a:rPr lang="en-US" dirty="0"/>
              <a:t>METS 94JAN03 1994.0068 49355  730 1   24.4   -259 -0.625001   6678302  0.151729    94  0.566121  0.0000 0.000733 0.001072 0.003228 -0.007656  0.007658  0.110212</a:t>
            </a:r>
          </a:p>
          <a:p>
            <a:r>
              <a:rPr lang="en-US" dirty="0"/>
              <a:t>METS 94JAN04 1994.0096 49356  730 2   24.4   -259 -0.631260   6678302  0.153348    94  0.578263  0.0000 0.000748 0.001063 0.003082 -0.008195 -0.035285  0.096004</a:t>
            </a:r>
          </a:p>
          <a:p>
            <a:r>
              <a:rPr lang="en-US" dirty="0"/>
              <a:t>METS 94JAN05 1994.0123 49357  730 3   24.4   -259 -0.623069   6678302  0.151943    94  0.578087  0.0000 0.000720 0.001025 0.003042 -0.006111 -0.022671  0.113040</a:t>
            </a:r>
          </a:p>
          <a:p>
            <a:r>
              <a:rPr lang="en-US" dirty="0"/>
              <a:t>METS 94JAN06 1994.0151 49358  730 4   24.4   -259 -0.625908   6678302  0.149929    94  0.583207  0.0000 0.000756 0.001106 0.003251 -0.015204  0.002337  0.086662</a:t>
            </a:r>
          </a:p>
          <a:p>
            <a:r>
              <a:rPr lang="en-US" dirty="0"/>
              <a:t>METS 94JAN08 1994.0205 49360  730 6   24.4   -259 -0.624693   6678302  0.152077    94  0.599359  0.0000 0.000765 0.001088 0.003238 -0.007128  0.093228  0.187970</a:t>
            </a:r>
          </a:p>
          <a:p>
            <a:r>
              <a:rPr lang="en-US" dirty="0"/>
              <a:t>METS 94JAN09 1994.0233 49361  731 0   24.4   -259 -0.628538   6678302  0.148867    94  0.566875  0.0000 0.000735 0.001063 0.003171 -0.032993  0.047691  0.075233</a:t>
            </a:r>
          </a:p>
          <a:p>
            <a:r>
              <a:rPr lang="en-US" dirty="0"/>
              <a:t>METS 94JAN10 1994.0260 49362  731 1   24.4   -259 -0.629725   6678302  0.148869    94  0.560967  0.0000 0.000739 0.001060 0.003188 -0.007739  0.004528  0.091368</a:t>
            </a:r>
          </a:p>
          <a:p>
            <a:r>
              <a:rPr lang="en-US" dirty="0"/>
              <a:t>METS 94JAN11 1994.0287 49363  731 2   24.4   -259 -0.628436   6678302  0.148784    94  0.559975  0.0000 0.000783 0.001072 0.003315 -0.054206  0.048899  0.130763</a:t>
            </a:r>
          </a:p>
          <a:p>
            <a:r>
              <a:rPr lang="en-US" dirty="0"/>
              <a:t>METS 94JAN12 1994.0315 49364  731 3   24.4   -259 -0.628549   6678302  0.148518    94  0.556394  0.0000 0.000744 0.001069 0.003175 -0.000916  0.082608  0.124170</a:t>
            </a:r>
          </a:p>
          <a:p>
            <a:r>
              <a:rPr lang="en-US" dirty="0"/>
              <a:t>METS 94JAN13 1994.0342 49365  731 4   24.4   -259 -0.628988   6678302  0.150750    94  0.579724  0.0000 0.000781 0.001129 0.003373  0.017130 -0.022259  0.135191</a:t>
            </a:r>
          </a:p>
          <a:p>
            <a:r>
              <a:rPr lang="en-US" dirty="0"/>
              <a:t>METS 94JAN14 1994.0370 49366  731 5   24.4   -259 -0.632411   6678302  0.150857    94  0.576729  0.0000 0.000716 0.001029 0.003066  0.008415  0.026699  0.096780</a:t>
            </a:r>
          </a:p>
          <a:p>
            <a:r>
              <a:rPr lang="en-US" dirty="0"/>
              <a:t>METS 94JAN15 1994.0397 49367  731 6   24.4   -259 -0.629208   6678302  0.153938    94  0.571692  0.0000 0.000725 0.001072 0.003125 -0.016971  0.011157  0.112383</a:t>
            </a:r>
          </a:p>
          <a:p>
            <a:r>
              <a:rPr lang="en-US" dirty="0"/>
              <a:t>METS 94JAN16 1994.0424 49368  732 0   24.4   -259 -0.629748   6678302  0.152261    94  0.573412  0.0000 0.000757 0.001101 0.003274  0.000686  0.033465  0.039845</a:t>
            </a:r>
          </a:p>
          <a:p>
            <a:r>
              <a:rPr lang="en-US" dirty="0"/>
              <a:t>METS 94JAN17 1994.0452 49369  732 1   24.4   -259 -0.630395   6678302  0.146927    94  0.575511  0.0000 0.000722 0.001021 0.002952  0.032580 -0.010808  0.073753</a:t>
            </a:r>
          </a:p>
          <a:p>
            <a:r>
              <a:rPr lang="en-US" dirty="0"/>
              <a:t>METS 94JAN18 1994.0479 49370  732 2   24.4   -259 -0.627049   6678302  0.147450    94  0.571062  0.0000 0.000708 0.001047 0.003007  0.003099  0.052010  0.069166</a:t>
            </a:r>
          </a:p>
          <a:p>
            <a:r>
              <a:rPr lang="en-US" dirty="0"/>
              <a:t>METS 94JAN19 1994.0507 49371  732 3   24.4   -259 -0.628247   6678302  0.146983    94  0.567555  0.0000 0.000705 0.001052 0.003034  0.049730 -0.013541  0.111984</a:t>
            </a:r>
          </a:p>
          <a:p>
            <a:r>
              <a:rPr lang="en-US" dirty="0"/>
              <a:t>METS 94JAN20 1994.0534 49372  732 4   24.4   -259 -0.627620   6678302  0.147104    94  0.573100  0.0000 0.000768 0.001126 0.003256  0.048495  0.005554  0.093645</a:t>
            </a:r>
          </a:p>
          <a:p>
            <a:r>
              <a:rPr lang="en-US" dirty="0"/>
              <a:t>METS 94JAN21 1994.0561 49373  732 5   24.4   -259 -0.627252   6678302  0.148886    94  0.581440  0.0000 0.000742 0.001112 0.003211  0.012343  0.027180  0.132042</a:t>
            </a:r>
          </a:p>
          <a:p>
            <a:r>
              <a:rPr lang="en-US" dirty="0"/>
              <a:t>METS 94JAN22 1994.0589 49374  732 6   24.4   -259 -0.627246   6678302  0.146510    94  0.581371  0.0000 0.000754 0.001063 0.003255  0.052664  0.008273  0.134723</a:t>
            </a:r>
          </a:p>
          <a:p>
            <a:r>
              <a:rPr lang="en-US" dirty="0"/>
              <a:t>METS 94JAN23 1994.0616 49375  733 0   24.4   -259 -0.631581   6678302  0.148756    94  0.582040  0.0000 0.000743 0.001105 0.003296  0.006789  0.035207  0.117739</a:t>
            </a:r>
          </a:p>
          <a:p>
            <a:r>
              <a:rPr lang="en-US" dirty="0"/>
              <a:t>METS 94JAN24 1994.0643 49376  733 1   24.4   -259 -0.630020   6678302  0.149115    94  0.587044  0.0000 0.000753 0.001146 0.003337  0.018976 -0.001617  0.098109</a:t>
            </a:r>
          </a:p>
          <a:p>
            <a:r>
              <a:rPr lang="en-US" dirty="0"/>
              <a:t>METS 94JAN25 1994.0671 49377  733 2   24.4   -259 -0.630226   6678302  0.148620    94  0.575839  0.0000 0.000725 0.001026 0.003090  0.022489  0.065745  0.118577</a:t>
            </a:r>
          </a:p>
          <a:p>
            <a:r>
              <a:rPr lang="en-US" dirty="0"/>
              <a:t>METS 94JAN26 1994.0698 49378  733 3   24.4   -259 -0.627022   6678302  0.151975    94  0.576853  0.0000 0.000715 0.001030 0.003014  0.032934  0.000553  0.062819</a:t>
            </a:r>
          </a:p>
          <a:p>
            <a:r>
              <a:rPr lang="en-US" dirty="0"/>
              <a:t>METS 94JAN27 1994.0726 49379  733 4   24.4   -259 -0.625913   6678302  0.149062    94  0.574288  0.0000 0.000728 0.001039 0.003128 -0.007589  0.014511  0.137271</a:t>
            </a:r>
          </a:p>
          <a:p>
            <a:r>
              <a:rPr lang="en-US" dirty="0"/>
              <a:t>METS 94JAN28 1994.0753 49380  733 5   24.4   -259 -0.627755   6678302  0.150288    94  0.576574  0.0000 0.000744 0.001097 0.003169 -0.019129  0.015225  0.087157</a:t>
            </a:r>
          </a:p>
          <a:p>
            <a:r>
              <a:rPr lang="en-US" dirty="0"/>
              <a:t>METS 94JAN29 1994.0780 49381  733 6   24.4   -259 -0.629271   6678302  0.152282    94  0.563901  0.0000 0.000715 0.001033 0.003060  0.017649 -0.005510  0.139882</a:t>
            </a:r>
          </a:p>
          <a:p>
            <a:r>
              <a:rPr lang="en-US" dirty="0"/>
              <a:t>METS 94JAN30 1994.0808 49382  734 0   24.4   -259 -0.630800   6678302  0.151098    94  0.566650  0.0000 0.000764 0.001060 0.003160  0.025519  0.028779  0.092770</a:t>
            </a:r>
          </a:p>
          <a:p>
            <a:r>
              <a:rPr lang="en-US" dirty="0"/>
              <a:t>METS 94FEB01 1994.0862 49384  734 2   24.4   -259 -0.623924   6678302  0.152337    94  0.559436  0.0000 0.001169 0.001363 0.004292 -0.033403  0.147310 -0.064250</a:t>
            </a:r>
          </a:p>
          <a:p>
            <a:r>
              <a:rPr lang="en-US" dirty="0"/>
              <a:t>METS 94FEB02 1994.0890 49385  734 3   24.4   -259 -0.625291   6678302  0.151122    94  0.557277  0.0000 0.001251 0.001410 0.004326 -0.032052  0.118263 -0.053677</a:t>
            </a:r>
          </a:p>
          <a:p>
            <a:r>
              <a:rPr lang="en-US" dirty="0"/>
              <a:t>METS 94FEB04 1994.0945 49387  734 5   24.4   -259 -0.622687   6678302  0.148481    94  0.566399  0.0000 0.001442 0.001615 0.005091 -0.026694  0.105191 -0.094221</a:t>
            </a:r>
          </a:p>
          <a:p>
            <a:r>
              <a:rPr lang="en-US" dirty="0"/>
              <a:t>METS 94FEB06 1994.0999 49389  735 0   24.4   -259 -0.630257   6678302  0.151155    94  0.563596  0.0000 0.001607 0.001577 0.004729 -0.084777  0.168188 -0.106425</a:t>
            </a:r>
          </a:p>
          <a:p>
            <a:r>
              <a:rPr lang="en-US" dirty="0"/>
              <a:t>METS 94FEB07 1994.1027 49390  735 1   24.4   -259 -0.620261   6678302  0.152196    94  0.554953  0.0000 0.001019 0.001280 0.003833  0.007629  0.009907 -0.027256</a:t>
            </a:r>
          </a:p>
          <a:p>
            <a:r>
              <a:rPr lang="en-US" dirty="0"/>
              <a:t>METS 94FEB09 1994.1081 49392  735 3   24.4   -259 -0.619619   6678302  0.150827    94  0.562537  0.0000 0.000982 0.001307 0.003897  0.033314  0.042954  0.009445</a:t>
            </a:r>
          </a:p>
          <a:p>
            <a:r>
              <a:rPr lang="en-US" dirty="0"/>
              <a:t>METS 94FEB10 1994.1109 49393  735 4   24.4   -259 -0.622050   6678302  0.154891    94  0.561266  0.0000 0.000967 0.001278 0.003833  0.049545 -0.011172  0.020418</a:t>
            </a:r>
          </a:p>
          <a:p>
            <a:r>
              <a:rPr lang="en-US" dirty="0"/>
              <a:t>METS 94FEB11 1994.1136 49394  735 5   24.4   -259 -0.618058   6678302  0.152967    94  0.549020  0.0000 0.001094 0.001304 0.003949  0.099399 -0.036669  0.067769</a:t>
            </a:r>
          </a:p>
          <a:p>
            <a:r>
              <a:rPr lang="en-US" dirty="0"/>
              <a:t>METS 94FEB12 1994.1164 49395  735 6   24.4   -259 -0.628415   6678302  0.149807    94  0.558933  0.0000 0.001162 0.001320 0.004069 -0.007109  0.088958  0.006887</a:t>
            </a:r>
          </a:p>
          <a:p>
            <a:r>
              <a:rPr lang="en-US" dirty="0"/>
              <a:t>METS 94FEB13 1994.1191 49396  736 0   24.4   -259 -0.629104   6678302  0.147397    94  0.556641  0.0000 0.001139 0.001326 0.004100  0.023137  0.026946 -0.013627</a:t>
            </a:r>
          </a:p>
          <a:p>
            <a:r>
              <a:rPr lang="en-US" dirty="0"/>
              <a:t>METS 94FEB14 1994.1218 49397  736 1   24.4   -259 -0.622373   6678302  0.148098    94  0.563119  0.0000 0.000919 0.001233 0.003732  0.007007  0.064728  0.007122</a:t>
            </a:r>
          </a:p>
          <a:p>
            <a:r>
              <a:rPr lang="en-US" dirty="0"/>
              <a:t>METS 94FEB15 1994.1246 49398  736 2   24.4   -259 -0.626705   6678302  0.153831    94  0.560627  0.0000 0.000947 0.001227 0.003841  0.056425 -0.001732  0.050612</a:t>
            </a:r>
            <a:endParaRPr lang="ru-RU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20726" y="6230466"/>
            <a:ext cx="10750549" cy="438894"/>
          </a:xfrm>
          <a:prstGeom prst="rect">
            <a:avLst/>
          </a:prstGeom>
        </p:spPr>
        <p:txBody>
          <a:bodyPr vert="horz" anchor="t">
            <a:normAutofit fontScale="32500" lnSpcReduction="2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r>
              <a:rPr lang="ru-RU" sz="59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Временные ряды координат непрерывно действующих ГНСС станций</a:t>
            </a:r>
          </a:p>
        </p:txBody>
      </p:sp>
    </p:spTree>
    <p:extLst>
      <p:ext uri="{BB962C8B-B14F-4D97-AF65-F5344CB8AC3E}">
        <p14:creationId xmlns:p14="http://schemas.microsoft.com/office/powerpoint/2010/main" val="20816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flipH="1" flipV="1">
            <a:off x="7166716" y="428670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31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smtClean="0"/>
              <a:t>Миграция полного сдвига 2020-2025 гг. перед Камчатским мегаземлетрясением </a:t>
            </a:r>
            <a:r>
              <a:rPr lang="en-US" sz="2400" smtClean="0"/>
              <a:t>(20</a:t>
            </a:r>
            <a:r>
              <a:rPr lang="ru-RU" sz="2400" smtClean="0"/>
              <a:t>25</a:t>
            </a:r>
            <a:r>
              <a:rPr lang="en-US" sz="2400" smtClean="0"/>
              <a:t>, M = </a:t>
            </a:r>
            <a:r>
              <a:rPr lang="ru-RU" sz="2400" smtClean="0"/>
              <a:t>8</a:t>
            </a:r>
            <a:r>
              <a:rPr lang="en-US" sz="2400" smtClean="0"/>
              <a:t>.</a:t>
            </a:r>
            <a:r>
              <a:rPr lang="ru-RU" sz="2400" smtClean="0"/>
              <a:t>8</a:t>
            </a:r>
            <a:r>
              <a:rPr lang="en-US" sz="2400" smtClean="0"/>
              <a:t>, </a:t>
            </a:r>
            <a:r>
              <a:rPr lang="ru-RU" sz="2400" smtClean="0"/>
              <a:t>Россия</a:t>
            </a:r>
            <a:r>
              <a:rPr lang="en-US" sz="2400" smtClean="0"/>
              <a:t>)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flipH="1" flipV="1">
            <a:off x="7166716" y="428670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4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00" y="930389"/>
            <a:ext cx="9696400" cy="5927611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88640"/>
            <a:ext cx="10972800" cy="8640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/>
              <a:t>Миграция полного сдвига 2020-2025 гг. перед Камчатским </a:t>
            </a:r>
            <a:r>
              <a:rPr lang="ru-RU" sz="2400" dirty="0" err="1" smtClean="0"/>
              <a:t>мегаземлетрясением</a:t>
            </a:r>
            <a:r>
              <a:rPr lang="ru-RU" sz="2400" dirty="0" smtClean="0"/>
              <a:t> </a:t>
            </a:r>
            <a:r>
              <a:rPr lang="en-US" sz="2400" dirty="0" smtClean="0"/>
              <a:t>(20</a:t>
            </a:r>
            <a:r>
              <a:rPr lang="ru-RU" sz="2400" dirty="0" smtClean="0"/>
              <a:t>25</a:t>
            </a:r>
            <a:r>
              <a:rPr lang="en-US" sz="2400" dirty="0" smtClean="0"/>
              <a:t>, M = </a:t>
            </a:r>
            <a:r>
              <a:rPr lang="ru-RU" sz="2400" dirty="0" smtClean="0"/>
              <a:t>8</a:t>
            </a:r>
            <a:r>
              <a:rPr lang="en-US" sz="2400" dirty="0" smtClean="0"/>
              <a:t>.</a:t>
            </a:r>
            <a:r>
              <a:rPr lang="ru-RU" sz="2400" dirty="0" smtClean="0"/>
              <a:t>8</a:t>
            </a:r>
            <a:r>
              <a:rPr lang="en-US" sz="2400" dirty="0" smtClean="0"/>
              <a:t>, </a:t>
            </a:r>
            <a:r>
              <a:rPr lang="ru-RU" sz="2400" dirty="0" smtClean="0"/>
              <a:t>Россия</a:t>
            </a:r>
            <a:r>
              <a:rPr lang="en-US" sz="2400" dirty="0" smtClean="0"/>
              <a:t>)</a:t>
            </a:r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5725422" y="3789040"/>
            <a:ext cx="1368152" cy="504056"/>
          </a:xfrm>
          <a:prstGeom prst="ellipse">
            <a:avLst/>
          </a:prstGeom>
          <a:noFill/>
          <a:ln w="63500">
            <a:solidFill>
              <a:srgbClr val="00B0F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5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785242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Накопление сброшенной энергии в северном и южном сегментах Курило-Камчатской дуги перед Камчатским </a:t>
            </a:r>
            <a:r>
              <a:rPr lang="ru-RU" sz="2400" dirty="0" err="1" smtClean="0"/>
              <a:t>мегаземлетрясением</a:t>
            </a:r>
            <a:r>
              <a:rPr lang="ru-RU" sz="2400" dirty="0" smtClean="0"/>
              <a:t> 2025 г</a:t>
            </a:r>
            <a:r>
              <a:rPr lang="ru-RU" sz="2400" dirty="0" smtClean="0"/>
              <a:t>. Региональный предвестник.</a:t>
            </a:r>
            <a:endParaRPr lang="ru-RU" sz="2400" dirty="0"/>
          </a:p>
        </p:txBody>
      </p:sp>
      <p:pic>
        <p:nvPicPr>
          <p:cNvPr id="1026" name="Picture 2" descr="F:\Камчатка 2025 М8_8\Энергия север ю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20" y="1248308"/>
            <a:ext cx="10441160" cy="562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3952" y="1063642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Север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09177" y="398927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Юг</a:t>
            </a:r>
            <a:endParaRPr lang="ru-RU" b="1" dirty="0"/>
          </a:p>
        </p:txBody>
      </p:sp>
      <p:sp>
        <p:nvSpPr>
          <p:cNvPr id="3" name="Овал 2"/>
          <p:cNvSpPr/>
          <p:nvPr/>
        </p:nvSpPr>
        <p:spPr>
          <a:xfrm>
            <a:off x="9949328" y="1590720"/>
            <a:ext cx="612068" cy="1584176"/>
          </a:xfrm>
          <a:prstGeom prst="ellipse">
            <a:avLst/>
          </a:prstGeom>
          <a:noFill/>
          <a:ln w="38100">
            <a:solidFill>
              <a:srgbClr val="FB86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0021336" y="1098839"/>
            <a:ext cx="468052" cy="2989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44272" y="1333934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М7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67352" y="435860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М7.5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523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267494"/>
            <a:ext cx="11305256" cy="49721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Предполагаемые </a:t>
            </a:r>
            <a:r>
              <a:rPr lang="ru-RU" sz="2400" dirty="0" err="1" smtClean="0"/>
              <a:t>форшоки</a:t>
            </a:r>
            <a:r>
              <a:rPr lang="ru-RU" sz="2400" dirty="0" smtClean="0"/>
              <a:t> 2024-2025 гг. </a:t>
            </a:r>
            <a:br>
              <a:rPr lang="ru-RU" sz="2400" dirty="0" smtClean="0"/>
            </a:br>
            <a:r>
              <a:rPr lang="ru-RU" sz="2400" dirty="0" smtClean="0"/>
              <a:t>20-60 км от главного эпицентра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836559"/>
            <a:ext cx="7495219" cy="6021441"/>
          </a:xfrm>
        </p:spPr>
      </p:pic>
      <p:sp>
        <p:nvSpPr>
          <p:cNvPr id="5" name="Стрелка вниз 4"/>
          <p:cNvSpPr/>
          <p:nvPr/>
        </p:nvSpPr>
        <p:spPr>
          <a:xfrm rot="2700000">
            <a:off x="5222857" y="3167926"/>
            <a:ext cx="1224136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19736" y="4414435"/>
            <a:ext cx="350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Направление движения </a:t>
            </a:r>
          </a:p>
          <a:p>
            <a:pPr algn="ctr"/>
            <a:r>
              <a:rPr lang="ru-RU" b="1" dirty="0" smtClean="0"/>
              <a:t>деформационного фронта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56087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98440" y="5661151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1687993" y="6381750"/>
            <a:ext cx="504007" cy="476250"/>
          </a:xfrm>
        </p:spPr>
        <p:txBody>
          <a:bodyPr anchor="ctr"/>
          <a:lstStyle/>
          <a:p>
            <a:pPr algn="ctr">
              <a:defRPr/>
            </a:pPr>
            <a:fld id="{DE51D094-9BFE-4189-91FC-D639347703A9}" type="slidenum">
              <a:rPr lang="ru-RU" sz="1400" b="1">
                <a:solidFill>
                  <a:schemeClr val="accent2">
                    <a:lumMod val="50000"/>
                  </a:schemeClr>
                </a:solidFill>
              </a:rPr>
              <a:pPr algn="ctr">
                <a:defRPr/>
              </a:pPr>
              <a:t>55</a:t>
            </a:fld>
            <a:endParaRPr lang="ru-RU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Дата 5"/>
          <p:cNvSpPr txBox="1">
            <a:spLocks/>
          </p:cNvSpPr>
          <p:nvPr/>
        </p:nvSpPr>
        <p:spPr>
          <a:xfrm>
            <a:off x="0" y="6377235"/>
            <a:ext cx="1402457" cy="47625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ctr" defTabSz="914400" rtl="0" eaLnBrk="1" latinLnBrk="0" hangingPunct="1"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26.06.2024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822" y="116632"/>
            <a:ext cx="10353228" cy="576064"/>
          </a:xfrm>
        </p:spPr>
        <p:txBody>
          <a:bodyPr>
            <a:noAutofit/>
          </a:bodyPr>
          <a:lstStyle/>
          <a:p>
            <a:r>
              <a:rPr lang="ru-RU" sz="3200" dirty="0" smtClean="0"/>
              <a:t>Заключение. Результаты и закономерности</a:t>
            </a:r>
            <a:endParaRPr lang="ru-RU" sz="3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BE8CC90-DA95-4DB2-9A61-34C91CCC3820}"/>
              </a:ext>
            </a:extLst>
          </p:cNvPr>
          <p:cNvSpPr/>
          <p:nvPr/>
        </p:nvSpPr>
        <p:spPr>
          <a:xfrm>
            <a:off x="150128" y="567695"/>
            <a:ext cx="11953328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Непрерывные ГНСС-наблюдения позволяют регистрировать и отслеживать медленные волны (потоки-течения) сдвиговых 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деформаций в сейсмоактивных регионах Земли.</a:t>
            </a:r>
            <a:endParaRPr lang="ru-RU" sz="2500" dirty="0" smtClean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Фазовые скорости </a:t>
            </a:r>
            <a:r>
              <a:rPr lang="ru-RU" sz="2500" dirty="0">
                <a:solidFill>
                  <a:srgbClr val="000000"/>
                </a:solidFill>
                <a:cs typeface="Calibri" panose="020F0502020204030204" pitchFamily="34" charset="0"/>
              </a:rPr>
              <a:t>перемещения волновых фронтов изменяются от первых км до 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около 50 </a:t>
            </a:r>
            <a:r>
              <a:rPr lang="ru-RU" sz="2500" dirty="0">
                <a:solidFill>
                  <a:srgbClr val="000000"/>
                </a:solidFill>
                <a:cs typeface="Calibri" panose="020F0502020204030204" pitchFamily="34" charset="0"/>
              </a:rPr>
              <a:t>км в год.</a:t>
            </a:r>
          </a:p>
          <a:p>
            <a:pPr marL="342900" indent="-342900" algn="just">
              <a:buFontTx/>
              <a:buChar char="-"/>
            </a:pP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Эти 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явления 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выражаются в поступательном перемещении и расширении экстремумов 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деформации 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полного сдвига, согласованно с развитием 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сейсмичности. </a:t>
            </a:r>
            <a:r>
              <a:rPr lang="ru-RU" sz="2500" dirty="0">
                <a:solidFill>
                  <a:srgbClr val="000000"/>
                </a:solidFill>
                <a:cs typeface="Calibri" panose="020F0502020204030204" pitchFamily="34" charset="0"/>
              </a:rPr>
              <a:t>При достижении волнового фронта «созревшего» 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очага сильного </a:t>
            </a:r>
            <a:r>
              <a:rPr lang="ru-RU" sz="2500" dirty="0">
                <a:solidFill>
                  <a:srgbClr val="000000"/>
                </a:solidFill>
                <a:cs typeface="Calibri" panose="020F0502020204030204" pitchFamily="34" charset="0"/>
              </a:rPr>
              <a:t>М</a:t>
            </a:r>
            <a:r>
              <a:rPr lang="en-US" sz="2500" dirty="0">
                <a:solidFill>
                  <a:srgbClr val="000000"/>
                </a:solidFill>
                <a:cs typeface="Calibri" panose="020F0502020204030204" pitchFamily="34" charset="0"/>
              </a:rPr>
              <a:t>&gt;6 </a:t>
            </a:r>
            <a:r>
              <a:rPr lang="ru-RU" sz="2500" dirty="0">
                <a:solidFill>
                  <a:srgbClr val="000000"/>
                </a:solidFill>
                <a:cs typeface="Calibri" panose="020F0502020204030204" pitchFamily="34" charset="0"/>
              </a:rPr>
              <a:t>события,  происходит его разрядка. </a:t>
            </a:r>
            <a:endParaRPr lang="ru-RU" sz="2500" dirty="0" smtClean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Скорости перемещения волновых фронтов полного сдвига перед Камчатским </a:t>
            </a:r>
            <a:r>
              <a:rPr lang="ru-RU" sz="25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мегаземлетрясением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 составили 125 и 90 км</a:t>
            </a:r>
            <a:r>
              <a:rPr lang="en-US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/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год</a:t>
            </a:r>
          </a:p>
          <a:p>
            <a:pPr marL="342900" indent="-342900" algn="just">
              <a:buFontTx/>
              <a:buChar char="-"/>
            </a:pP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Северный и южный сегменты Курило-Камчатского </a:t>
            </a:r>
            <a:r>
              <a:rPr lang="ru-RU" sz="2500" smtClean="0">
                <a:solidFill>
                  <a:srgbClr val="000000"/>
                </a:solidFill>
                <a:cs typeface="Calibri" panose="020F0502020204030204" pitchFamily="34" charset="0"/>
              </a:rPr>
              <a:t>желоба </a:t>
            </a:r>
            <a:r>
              <a:rPr lang="ru-RU" sz="2500" smtClean="0">
                <a:solidFill>
                  <a:srgbClr val="000000"/>
                </a:solidFill>
                <a:cs typeface="Calibri" panose="020F0502020204030204" pitchFamily="34" charset="0"/>
              </a:rPr>
              <a:t>показали 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статистически неоднородное развитие сейсмической активности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. </a:t>
            </a:r>
            <a:r>
              <a:rPr lang="ru-RU" sz="25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Выявлены </a:t>
            </a:r>
            <a:r>
              <a:rPr lang="ru-RU" sz="2500" b="1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форшоковый</a:t>
            </a:r>
            <a:r>
              <a:rPr lang="ru-RU" sz="25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 и деформационный предвестники</a:t>
            </a:r>
            <a:r>
              <a:rPr lang="ru-RU" sz="2500" dirty="0" smtClean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lang="ru-RU" sz="25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5520" y="1793490"/>
            <a:ext cx="8951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Благодарю </a:t>
            </a:r>
            <a:r>
              <a:rPr lang="ru-RU" sz="3600" b="1" smtClean="0">
                <a:solidFill>
                  <a:schemeClr val="bg2">
                    <a:lumMod val="50000"/>
                  </a:schemeClr>
                </a:solidFill>
              </a:rPr>
              <a:t>за внимание</a:t>
            </a:r>
            <a:r>
              <a:rPr lang="en-US" sz="3600" b="1" smtClean="0">
                <a:solidFill>
                  <a:schemeClr val="bg2">
                    <a:lumMod val="50000"/>
                  </a:schemeClr>
                </a:solidFill>
              </a:rPr>
              <a:t>!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2" descr="D:\Olga\ГЦ-логотип\GC_logo_rus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510" y="0"/>
            <a:ext cx="1793490" cy="17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нлайн-проекты: пишите письма политзаключенным и в дома престарелых">
            <a:extLst>
              <a:ext uri="{FF2B5EF4-FFF2-40B4-BE49-F238E27FC236}">
                <a16:creationId xmlns="" xmlns:a16="http://schemas.microsoft.com/office/drawing/2014/main" id="{9739309E-05C2-4138-B314-7FE118BA7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246941"/>
            <a:ext cx="1298190" cy="9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8ACEA37-6733-43C9-B075-645C2B7582F1}"/>
              </a:ext>
            </a:extLst>
          </p:cNvPr>
          <p:cNvSpPr/>
          <p:nvPr/>
        </p:nvSpPr>
        <p:spPr>
          <a:xfrm>
            <a:off x="3647728" y="3466265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v.kaftan@gcras.ru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069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9257" y="1772816"/>
            <a:ext cx="8393485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6369" y="442119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Вычисление горизонтальных деформаций по методу треугольников (</a:t>
            </a:r>
            <a:r>
              <a:rPr lang="en-US" sz="2400" dirty="0" err="1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Tsuboi</a:t>
            </a:r>
            <a:r>
              <a:rPr lang="en-US" sz="24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1933</a:t>
            </a:r>
            <a:r>
              <a:rPr lang="ru-RU" sz="24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1175032" cy="641226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Метод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82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09600" y="982830"/>
            <a:ext cx="10972800" cy="683696"/>
          </a:xfrm>
        </p:spPr>
        <p:txBody>
          <a:bodyPr>
            <a:noAutofit/>
          </a:bodyPr>
          <a:lstStyle/>
          <a:p>
            <a:r>
              <a:rPr lang="ru-RU" sz="2400" dirty="0" smtClean="0"/>
              <a:t>Триангуляция Делоне для постоянно-действующей ГНСС-сети</a:t>
            </a:r>
            <a:endParaRPr lang="ru-RU" sz="2400" dirty="0"/>
          </a:p>
        </p:txBody>
      </p:sp>
      <p:pic>
        <p:nvPicPr>
          <p:cNvPr id="12291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2675" y="1691063"/>
            <a:ext cx="4946650" cy="4714875"/>
          </a:xfrm>
        </p:spPr>
      </p:pic>
      <p:sp>
        <p:nvSpPr>
          <p:cNvPr id="122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23E048-4616-423D-AD75-4EA762E7BFA7}" type="slidenum">
              <a:rPr lang="ru-RU" sz="12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sz="1200"/>
          </a:p>
        </p:txBody>
      </p:sp>
      <p:sp>
        <p:nvSpPr>
          <p:cNvPr id="1229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200"/>
              <a:t>Геофизический Центр РАН</a:t>
            </a:r>
          </a:p>
        </p:txBody>
      </p:sp>
      <p:sp>
        <p:nvSpPr>
          <p:cNvPr id="12294" name="Date Placeholder 5"/>
          <p:cNvSpPr>
            <a:spLocks noGrp="1"/>
          </p:cNvSpPr>
          <p:nvPr>
            <p:ph type="dt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0BD926-68AC-4944-8C50-B6867874182C}" type="datetime1">
              <a:rPr lang="ru-RU" sz="1200"/>
              <a:pPr>
                <a:spcBef>
                  <a:spcPct val="0"/>
                </a:spcBef>
                <a:buFontTx/>
                <a:buNone/>
              </a:pPr>
              <a:t>14.05.2026</a:t>
            </a:fld>
            <a:endParaRPr lang="ru-RU" sz="120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67494"/>
            <a:ext cx="10972800" cy="641226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dirty="0" smtClean="0"/>
              <a:t>Метод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95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9292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Результаты выявления медленных деформационных волн в регионах мира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1412776"/>
            <a:ext cx="10972800" cy="496855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Западное побережье Северной Америки. Граница Северо-Американской и Тихоокеанской плит.</a:t>
            </a:r>
          </a:p>
          <a:p>
            <a:r>
              <a:rPr lang="ru-RU" dirty="0" smtClean="0"/>
              <a:t>Турция. Границы Аравийской и Евроазиатской, а также Аравийской и Анатолийской плит.</a:t>
            </a:r>
          </a:p>
          <a:p>
            <a:r>
              <a:rPr lang="ru-RU" dirty="0" smtClean="0"/>
              <a:t>Регион Эгейского моря. </a:t>
            </a:r>
            <a:r>
              <a:rPr lang="ru-RU" dirty="0" err="1" smtClean="0"/>
              <a:t>Субдукция</a:t>
            </a:r>
            <a:r>
              <a:rPr lang="ru-RU" dirty="0" smtClean="0"/>
              <a:t> Восточного Средиземноморья.</a:t>
            </a:r>
          </a:p>
          <a:p>
            <a:r>
              <a:rPr lang="ru-RU" dirty="0" smtClean="0"/>
              <a:t>Новая Зеландия. </a:t>
            </a:r>
            <a:r>
              <a:rPr lang="ru-RU" dirty="0" err="1" smtClean="0"/>
              <a:t>Субдукция</a:t>
            </a:r>
            <a:r>
              <a:rPr lang="ru-RU" dirty="0" smtClean="0"/>
              <a:t> Тихоокеанской и Австралийской плит.</a:t>
            </a:r>
          </a:p>
          <a:p>
            <a:r>
              <a:rPr lang="ru-RU" dirty="0" smtClean="0"/>
              <a:t>Японский архипелаг. Западное побережье и осевая зона. </a:t>
            </a:r>
          </a:p>
          <a:p>
            <a:r>
              <a:rPr lang="ru-RU" dirty="0" smtClean="0"/>
              <a:t>Тайвань. </a:t>
            </a:r>
            <a:r>
              <a:rPr lang="ru-RU" dirty="0" err="1" smtClean="0"/>
              <a:t>Субдукция</a:t>
            </a:r>
            <a:r>
              <a:rPr lang="ru-RU" dirty="0" smtClean="0"/>
              <a:t> Евроазиатской и Филиппинской плит.</a:t>
            </a:r>
          </a:p>
          <a:p>
            <a:r>
              <a:rPr lang="ru-RU" dirty="0" smtClean="0"/>
              <a:t>Курило-Камчатский регион. </a:t>
            </a:r>
            <a:r>
              <a:rPr lang="ru-RU" dirty="0" err="1" smtClean="0"/>
              <a:t>Субдукция</a:t>
            </a:r>
            <a:r>
              <a:rPr lang="ru-RU" dirty="0" smtClean="0"/>
              <a:t> Тихоокеанской и Евразийской плит.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94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1" y="476672"/>
            <a:ext cx="10627739" cy="597810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953328" cy="432048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 smtClean="0"/>
              <a:t>Миграция деформации полного сдвига как триггер сильного землетрясения </a:t>
            </a:r>
            <a:r>
              <a:rPr lang="ru-RU" sz="1800" dirty="0" err="1" smtClean="0"/>
              <a:t>Напа</a:t>
            </a:r>
            <a:r>
              <a:rPr lang="ru-RU" sz="1800" dirty="0" smtClean="0"/>
              <a:t> (2007-2017)</a:t>
            </a:r>
            <a:endParaRPr lang="ru-RU" sz="1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168008" y="1772816"/>
            <a:ext cx="2274748" cy="1368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32104" y="4656233"/>
            <a:ext cx="2016224" cy="104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88288" y="1340768"/>
            <a:ext cx="2405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 будущего землетрясения М=6.01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48328" y="438508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Пара пусковых событий М=5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15920</TotalTime>
  <Words>2398</Words>
  <Application>Microsoft Office PowerPoint</Application>
  <PresentationFormat>Произвольный</PresentationFormat>
  <Paragraphs>191</Paragraphs>
  <Slides>56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Яркая</vt:lpstr>
      <vt:lpstr>Презентация PowerPoint</vt:lpstr>
      <vt:lpstr>Содержание</vt:lpstr>
      <vt:lpstr>Отправные положения</vt:lpstr>
      <vt:lpstr>Цели исследования</vt:lpstr>
      <vt:lpstr>Данные</vt:lpstr>
      <vt:lpstr>Метод</vt:lpstr>
      <vt:lpstr>Триангуляция Делоне для постоянно-действующей ГНСС-сети</vt:lpstr>
      <vt:lpstr>Результаты выявления медленных деформационных волн в регионах мира</vt:lpstr>
      <vt:lpstr>Миграция деформации полного сдвига как триггер сильного землетрясения Напа (2007-2017)</vt:lpstr>
      <vt:lpstr>Миграция деформации полного сдвига как триггер сильного землетрясения Напа (2007-2017)</vt:lpstr>
      <vt:lpstr>Миграция деформации полного сдвига как триггер сильного землетрясения Напа (2007-2017)</vt:lpstr>
      <vt:lpstr>Миграция деформации полного сдвига как триггер сильного землетрясения Напа (2007-2017)</vt:lpstr>
      <vt:lpstr>Миграция деформации полного сдвига как триггер сильного землетрясения Напа (2007-2017)</vt:lpstr>
      <vt:lpstr>Миграция деформации полного сдвига как триггер сильного землетрясения Напа (2007-2017)</vt:lpstr>
      <vt:lpstr>Миграция деформации полного сдвига как триггер сильного землетрясения Напа (2007-2017)</vt:lpstr>
      <vt:lpstr>Миграция деформации полного сдвига как триггер сильного землетрясения Напа (2007-2017)</vt:lpstr>
      <vt:lpstr>Миграция полного сдвига 2006-2019 гг. перед землетрясениями Риджкрест (2019, M = 6.4, M = 7.1, California, USA)</vt:lpstr>
      <vt:lpstr>Миграция полного сдвига 2006-2019 гг. перед землетрясениями Риджкрест (2019, M = 6.4, M = 7.1, California, USA)</vt:lpstr>
      <vt:lpstr>Миграция полного сдвига 2006-2019 гг. перед землетрясениями Риджкрест (2019, M = 6.4, M = 7.1, California, USA)</vt:lpstr>
      <vt:lpstr>Миграция полного сдвига 2006-2019 гг. перед землетрясениями Риджкрест (2019, M = 6.4, M = 7.1, California, USA)</vt:lpstr>
      <vt:lpstr>Миграция полного сдвига 2006-2019 гг. перед землетрясениями Риджкрест (2019, M = 6.4, M = 7.1, California, USA)</vt:lpstr>
      <vt:lpstr>Миграция полного сдвига 2006-2019 гг. перед землетрясениями Риджкрест (2019, M = 6.4, M = 7.1, California, USA)</vt:lpstr>
      <vt:lpstr>Миграция полного сдвига 2006-2019 гг. перед землетрясениями Риджкрест (2019, M = 6.4, M = 7.1, California, USA)</vt:lpstr>
      <vt:lpstr>Миграция полного сдвига 2006-2019 гг. перед землетрясениями Риджкрест (2019, M = 6.4, M = 7.1, California, USA)</vt:lpstr>
      <vt:lpstr>Миграция полного сдвига 2006-2019 гг. перед землетрясениями Риджкрест (2019, M = 6.4, M = 7.1, California, USA)</vt:lpstr>
      <vt:lpstr>Миграция полного сдвига 2006-2019 гг. перед землетрясениями Риджкрест (2019, M = 6.4, M = 7.1, California, USA)</vt:lpstr>
      <vt:lpstr>Редкая контрольная сеть непрерывных  ГНСС-наблюдений Курило-Камчатского региона  (Проанализированы 2037 суток до события) </vt:lpstr>
      <vt:lpstr>Миграция полного сдвига 2020-2025 гг. перед Камчатским мегаземлетрясением (2025, M = 8.8, Россия)</vt:lpstr>
      <vt:lpstr>Миграция полного сдвига 2020-2025 гг. перед Камчатским мегаземлетрясением (2025, M = 8.8, Россия)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Накопление сброшенной энергии в северном и южном сегментах Курило-Камчатской дуги перед Камчатским мегаземлетрясением 2025 г. Региональный предвестник.</vt:lpstr>
      <vt:lpstr>Предполагаемые форшоки 2024-2025 гг.  20-60 км от главного эпицентра</vt:lpstr>
      <vt:lpstr>Заключение. Результаты и закономерности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Samokhina</dc:creator>
  <cp:lastModifiedBy>Пользователь Windows</cp:lastModifiedBy>
  <cp:revision>522</cp:revision>
  <dcterms:created xsi:type="dcterms:W3CDTF">2016-09-29T10:33:14Z</dcterms:created>
  <dcterms:modified xsi:type="dcterms:W3CDTF">2026-05-14T14:20:51Z</dcterms:modified>
</cp:coreProperties>
</file>