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46" r:id="rId3"/>
    <p:sldId id="338" r:id="rId4"/>
    <p:sldId id="326" r:id="rId5"/>
    <p:sldId id="345" r:id="rId6"/>
    <p:sldId id="340" r:id="rId7"/>
    <p:sldId id="327" r:id="rId8"/>
    <p:sldId id="328" r:id="rId9"/>
    <p:sldId id="341" r:id="rId10"/>
    <p:sldId id="342" r:id="rId11"/>
    <p:sldId id="339" r:id="rId12"/>
    <p:sldId id="329" r:id="rId13"/>
    <p:sldId id="343" r:id="rId14"/>
    <p:sldId id="334" r:id="rId15"/>
    <p:sldId id="347" r:id="rId16"/>
    <p:sldId id="348" r:id="rId17"/>
    <p:sldId id="34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2" autoAdjust="0"/>
  </p:normalViewPr>
  <p:slideViewPr>
    <p:cSldViewPr>
      <p:cViewPr>
        <p:scale>
          <a:sx n="90" d="100"/>
          <a:sy n="90" d="100"/>
        </p:scale>
        <p:origin x="-2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4E97D-9513-4C87-888E-2B15BDC5B565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DDEE-1EA7-4196-902E-A6C64891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6DDEE-1EA7-4196-902E-A6C6489191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1890DF-A126-4869-9DC6-305D477C2D7A}" type="slidenum">
              <a:rPr lang="ru-RU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2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5" y="304800"/>
            <a:ext cx="7615237" cy="1106488"/>
            <a:chOff x="675" y="192"/>
            <a:chExt cx="4797" cy="697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59F7371-B472-420C-96A5-4B509B898CA8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9DFD9B9-EA0F-4D7B-A391-D1C58534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" y="2780928"/>
            <a:ext cx="9144000" cy="129614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вопросу о классификации главных ударов землетрясений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44293" y="4437112"/>
            <a:ext cx="84971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000" b="1" i="1" dirty="0" smtClean="0"/>
              <a:t>Завьялов А.Д.</a:t>
            </a:r>
            <a:r>
              <a:rPr lang="ru-RU" sz="2000" b="1" baseline="30000" dirty="0" smtClean="0"/>
              <a:t>1</a:t>
            </a:r>
            <a:r>
              <a:rPr lang="en-US" sz="2000" b="1" i="1" dirty="0" smtClean="0"/>
              <a:t>, </a:t>
            </a:r>
            <a:r>
              <a:rPr lang="ru-RU" sz="2000" b="1" i="1" dirty="0" smtClean="0"/>
              <a:t>Зотов О.Д.</a:t>
            </a:r>
            <a:r>
              <a:rPr lang="ru-RU" sz="2000" b="1" baseline="30000" dirty="0" smtClean="0"/>
              <a:t>1,2</a:t>
            </a:r>
            <a:r>
              <a:rPr lang="en-US" sz="2000" b="1" i="1" dirty="0" smtClean="0"/>
              <a:t>,</a:t>
            </a:r>
          </a:p>
          <a:p>
            <a:pPr algn="r"/>
            <a:r>
              <a:rPr lang="ru-RU" sz="2000" b="1" i="1" dirty="0" err="1" smtClean="0"/>
              <a:t>Гульельми</a:t>
            </a:r>
            <a:r>
              <a:rPr lang="ru-RU" sz="2000" b="1" i="1" dirty="0" smtClean="0"/>
              <a:t> А.В.</a:t>
            </a:r>
            <a:r>
              <a:rPr lang="ru-RU" sz="2000" b="1" baseline="30000" dirty="0" smtClean="0"/>
              <a:t>1</a:t>
            </a:r>
            <a:endParaRPr lang="ru-RU" sz="2000" b="1" i="1" dirty="0"/>
          </a:p>
          <a:p>
            <a:pPr algn="r"/>
            <a:r>
              <a:rPr lang="ru-RU" sz="1600" b="1" baseline="30000" dirty="0"/>
              <a:t>1 </a:t>
            </a:r>
            <a:r>
              <a:rPr lang="ru-RU" sz="1600" dirty="0"/>
              <a:t>Институт физики Земли им. О.Ю. Шмидта РАН, г. Москва, Россия</a:t>
            </a:r>
          </a:p>
          <a:p>
            <a:pPr algn="r"/>
            <a:r>
              <a:rPr lang="ru-RU" sz="1600" b="1" baseline="30000" dirty="0"/>
              <a:t>2 </a:t>
            </a:r>
            <a:r>
              <a:rPr lang="ru-RU" sz="1600" dirty="0"/>
              <a:t>Геофизическая обсерватория Борок, ИФЗ РАН, Ярославская обл. Россия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093296"/>
            <a:ext cx="759633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Работа выполнена при финансовой поддержке Программ государственных </a:t>
            </a:r>
            <a:r>
              <a:rPr lang="ru-RU" sz="1400" i="1" dirty="0" smtClean="0"/>
              <a:t>заданий</a:t>
            </a:r>
          </a:p>
          <a:p>
            <a:pPr algn="r"/>
            <a:r>
              <a:rPr lang="ru-RU" sz="1400" i="1" dirty="0" smtClean="0"/>
              <a:t>Института </a:t>
            </a:r>
            <a:r>
              <a:rPr lang="ru-RU" sz="1400" i="1" dirty="0"/>
              <a:t>физики Земли им. О.Ю. Шмидта РАН</a:t>
            </a:r>
          </a:p>
        </p:txBody>
      </p:sp>
      <p:sp>
        <p:nvSpPr>
          <p:cNvPr id="7" name="AutoShape 4" descr="Картинки по запросу Институт динамики геосфер имени академика М.А. Садовского РАН (ИДГ РАН)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GgAxgMBEQACEQEDEQH/xAAbAAACAwEBAQAAAAAAAAAAAAAABAEDBQIGB//EAEkQAAEDAgMDBwcHCgQHAAAAAAECAwQAEQUSIRMxQQYiUWFxgZEUFTKhscHRM0JSVGKT8AcWI0NEU3Jz0uEkkqLxNDU2Y3SCsv/EABoBAAMBAQEBAAAAAAAAAAAAAAACAwEEBQb/xAA0EQACAQIEBAUDAwMFAQAAAAAAAQIDEQQSITEFFEFREzJhgaEiUnFTkbEVM0IjJGLR8EP/2gAMAwEAAhEDEQA/APuGlABpQAaUAFAHyPlDiE1vHZ6ETJCUpfUAlLqgBr219HhaNN0YtxR8djcTWjiJpSe5nedJ/wBelffK+NX5el9qOTm6/wB7J854h9elffK+NHL0vtRvN1/vYIxLEVqytzZa1fRS6onwpXRoR3SHjXxMvLJs0I0XlNJ1ZbxSx4qUtHttUJTwcd7HTClxCe1zQZ5O8rHdS+41/MmH3XqMsVg1/j8HTHA8QlvO3uONckuUivlcYSjsfcV8Kk8bhulP+C0eG4zrV+WXp5H4387H1DsK/jS89R/TKLhmJ/WZ1+Z2MW/6hd/1/wBVZz1H9NG/0zEfrM4VyPx0ehjyj2rcHvrVjqH6Yr4Zif1mLO8lOU6fQxRCx/5LifdVFjcL1h8IlLhuNW1T5Ym9gPK1rXNIX/Ll39pqkcVgpdLexGeC4hHaV/czpCeUUa/lAxRAG8krt4irxeEltY5Zxx8PNmEhis4kgT5NxvG3V8auqFF7RRzvE4hbyZPnTEPr0r75XxreXpfajObr/eyPOk/69K++V8azl6X2oObr/ez1n5OpcmTikpMiQ86AxcBxwqA5w6a83iVKEIxcVY9ng1apUqSU3fQ+g1459EFAE0AFABQAUARQAHdQB8ixWBLxLlHiCYEZyR/iFatjTfxO4V9HRrU6VCOd20PjsThqtfFT8NX1NfD/AMn8x2ysQlNxwd6GhnV47vbXNV4pHamrnZR4HJ61ZWPRweReCRACuOZKx859V79271VwTxtefWx6lLhmGp/43/JuMxosRvKwy0ygcEJCQK5nKUnqztUIQWiSFZON4XGuH8QjoI4ZwT4U8cPVn5Ykp4uhT800ZjvLXAW1FIlKWfssq94FXWArvpY5pcVwq2lf2K/z2gqH6GHOd/gareRn1kv3F/qtP/GLfsR+eN/QwXEiP5VbyP8AzQv9VvtSkH54K44JiVv5dHI/80H9Uf6UgHLWKPlcOxBv+JqseBl0kv3NXFYdYSXsdo5cYGTZx55s9CmVe69ZyFbpr7jLi2G6tr2NCPyjwaTbZYixc8FKyn11KWFrR3idEMdhp6RmjTbcbdTdtaVp6Um9RcWtzpjKMloxaZheHzhaXDjvda2wSO+mjVnDyuwlShSqL6opmBP5CYTIBMVT0VR15isyfA+6uynxGtDfU8+rwfDz8ujPM4lyGxWICqLs5iB9A5FeBPvrvpcTpy86seVX4NWhrB3HPydNrjY3LakIU05sPQcGU+kOBqXEpxnTi4u5bg9OVOtNTVnY+i14x9IFABQAUAFABegDOm4o2y95NGbXKl/uWvm9azuSO3uvTxptq70RGdZJ5Y6spGGSJvOxaRnQf2VklLY7TvV32HVTZ1HyL3F8KU9aj9ug8TFw6NqWY0dsabkJSKRKU3pqyjdOlG70RhSeWEVThZwmLIxF7/soOXx/tXXHAzteo8qOCfE4Xy0U5P0KgnlbiWpXGwts8AM6xW/7Sn3kxP8Af1+0F8nSeRrb5zYricyariFLyp8KOecf7cUjVwtS1qzch+PyWwSMAEYe0q3Fy6/bUpYuvLeR0Q4dhobQQ4lvD4nNSiK0RwCUg1FynLqXUKUdkjpM5lSiltLq1J3hLZHttWZXa5viRvZFQxZouKQlp1SkqCFWAOVR4HXThvrfDZnjRbsjlGMNuAlDD5AzXOX6O/vFDptCxrp62O0Yo0tDK9m5leF2zzTn46a9FDg0Mq0Wk+5Bl4fIQC6EFJ0u63zfG1qLTRmalNXdiheCYHOF/Ioi7/ObAB8RVI4itDaTJyweGqauCM9zkThwOeC9LhL6WnfjVljqlrSSfsc8uFUv/m3H8M4OHcqMP1h4o1ObH6uSix8f71vi4Wp5o5fwJ4GOo6wnmXZko5VyIKsmPYVIi8Ns2MyD+O+jk1PWjJP06guJTpu2Ig167o34GJwsRbzwpLbw45FajtHCuWpSnTdpKx6FKvTrK8JXJmQIs9ATKZQ5lN0qI5yT0g7weyljOUdmPOnGfmQkWsRw7WOtU+OP1Tps6kfZVuV2K166e8J76MlapT2+pfI5Bnx5qFFlfOQbONqFloPQpJ1FJOEo7lKdWM9hulKBQAGgDIflSMRfXFw1ezZbVlfl77HilHSek7h21VRUFeX7HO5yqPLDbuPwYbEJnZR28qd5J1Kj0k7yes0kpOTuysKcYKyMzH8UmxHWYeFwjJlPgkE+g2BxP4FWoUoTTlOVkjlxeIq02oUo3b+BCNyVdmuCTyjmLlubwwk5W0dX4tVpYxQWWhGy79Tnhw6VR58TLM+3Q9HFix4jQbjMNsoHzUJAFccpyk7ydz0oU4U1aCsWOONtIK3FBKRvJNqUZtLcXDz73/Dt5En9Y6PYnf42rbLqLdvYnyTPrIdcd6s2VPgPfei/YMncs2KG2ymO2hBtzcqba0XNcbLQ8uYz4fKHG1tzXIiAZClaIcSo3Vmvu1vbiBXXmVr9EzzMss9n5mt/W5pQpsVifiIfkNIDjyVIzLHO5iQba9IqMotxidVKcYzmn3FMPlLjuou8EMF59bocUjLlUpRTl431FNNKS9bIlRcoPXa7uX4S8w1HecTIbU0jN5M0FAqQg62sCdb6DqArJpykl+41FqMG76dCqC0seY47qkEhJeWMtiFZNb69KvVTSl52JCL/ANOLN9yMw7q40gnptqO+ua56DimV7B1sf4d9QH0XeePj6626e4uVrZgJRbNpbey10VfMg9/DvtRbsGbuhhSELSUqSFJO8EXBrE7bDNKSszz2IckYTrhfw1S8OlDUOR9E3601108ZNLLP6l6nn1uG05PNTeWXoKt45ieBOpY5RMbSOdEzWRcf+w/HfVHh6VdXouz7EY4uvhXlxKuvuR6iO+zJZQ9HcS42sXSpJuDXDKLi7M9WE4zipRd0K4hhqJTiX2Vqjy0DmPtjXsUPnDqNNCeXR6onUpKWq0fc5w6etx5cOcgMzWxcpB5rifpIPEdW8VsoWWaOwU6jbyS3NEWqZYysVedkPt4ZFUUOOjO+6N7TV7G32juHeeFVgklnZCrJyfhx67/gfjR2ozDbLCAhpsZUpG4Cpttu7KxiopJbF1YMRbW9AE0AUSX9kAEpzOKNkIG9X9uutSuLKVjlmNdQdkKDjo3ac1HYPfvouYo9WdPyWo6brJKjuQkZlHsA1oSbNlJIpafelpzsFtts8ScyvAaD10NJbipuWxEmIksqU/Je01zFVgO0DQ99apWeiMlDTViqGHVauREoa4bAALV1m/o9xvTNpbMRJ9VoNNLjMaIjuNnp2KiT3gGleZ9R1kXSxZ5axb9b9yv4VmVjZ4lDojPapivFf0kNlB8Tb11t31YjUHshZUdzMlMhlpppRsHkgZ+oG2iT1i9NddBcr/yRoJjKQP0Mh1IG4LOcevX10lyqjbZla5i460okpCs3olm6j/l3+F63LfYxzy6SGm1oeRmQoLQriDcGltYfRlCmlxedHBU385no/h+G6mvfcWzjsXtOIdbS42bpVuNLawyd1cl5lt9tTTyErbULKSoXBFam4u6MlFSVpbC+GYdHwuN5NEBSyFKUEk3tc3tTVKkqks0txKNGFGOSGw3SFRLFIImMgtr2clo52HuKFe8cCOIp4TyvXYlVp51pv0DC5pmRsziNm+2otvN/QWN47OI6iKJwyv0ClPPH1F8BG2RInq1XLdUoHoQk5UDwF+801XRqPYTD/UnU7/x0NWpHQFABQBBoBi0QbQqkq1LnofZRw8d9a+wkdfqOpLqklLbIG0XuvuSOJP440I2TeyJjsIZudVLV6S1alX46KG7gopA7FacUVlJSv6SCUnxFCbBxTF0tOLl7NbynGmgFELAvmO7dvtv8K29kJZuVr6HWMKU3hUxbSlJWhlakqToQQCRW00nNJmV21Sk12MwSXnJOD5HFhly4WrMf0p2ZPhcVXIkp3/8AanPnk5U7PR/9E4mt1LUp5t95OWU02mzhAsSjN7SKKSTaT7M2s5JNp9UXR0rfxbEmVvvhtsNbMB0jLdJvSysoRdt7jxvKrON9rGqptKmShYzAixza3qJ02urMTYacWXGXpLpDSsoCTluDqLka9W/hTNpbE4pvRvYbZYaZvs0BN954ntNY22UUUtip5hQWXo9kubyODnUfjRfuK49UXMOpebCwCL7wd4PEUNWGi7q5SBsJgA+Tfvp0LHxHs66N0LtL8jVYOFABQAUAYeISG8Ixbypw5WJTVl/zEEWPeFH/ACirwi6kMq6HJVmqNTM9n/I3ydt5iw/Lu8mR7BSVv7svyUw1vBjbsaNTLhQAUAVSr+TO5d+Q28KFuY9mEYDydrLuyC3hWvcyPlQs4HjiK9m42n9Cm2ZBV85V+I6q3Swrvn0Lskv9+z9yf6qzQ20+5GSX+/Z+5P8AVRoFp9zmFnDskOFJXtBcpFhbKLcTQ+hkL3dyyalhcZ1EopDCkkOZlWGXjrRG6em5s1FxebYVTHhSkNllxKjGB2SkOX2dxa+/ops04t36k1ClJK3Qqcw2AMMCHn3CzYKLynzv3573tv1p1UmpXW4joU3Tyt6fkvjtxI7wXtUmRISkFRXq7lFr2pG5SVuxSMacXe+r+R61IWE1B0z3titCRs0ZsyM19VdYptLEmnmdizJL/fsfcn+qs0GtPuGSX+/Z+5P9VF0Fp9znDwsKlBxQV+m0KU2HopvxPG9bLoZTvrc6l72OnbJt6/desXU2XQZrBwoAKACgDyP5SQk4TGzH9oH/AMmuzBed/g83idvDV+5s4CdiiRAV6cR0gdbajmQfA27jUKmrUu51Yf6U6fY1akdAUAFAEGgBWIdmpUZe9v0OtHDw3f71r7iR0+k6lNklLrZCXG92bcocUntoXYJdztiQh0kapcHpIVvH46aGjVK5wqW3mKWgp5Y0IQNB2ncKLBnXQpSp5mUXXkJQ29ZOir2UN19OO7uFbpYRNqV3sGO/8mnAAkmOsAAXucppqXnRmI/sy/DM1MVQU06HMz8uOhnIElCUoTqq5111t31Ry3XRO5zKls+rSQs8XGeT+L4W42czDS0sBIJzNqF0gaakej3CnTUqsKnfclLNHD1KTWydh53OMVwkrWFpyuWsi1uaN9TTWSZd38Snf1Npa0oQVqICQLknhUDsbsriLCpCdo8qOFB1VwArnJHAWPjv40ztsTjm3sNNSmnVZUqIXxQsZVeBrGh1JMrfkEqLMayndxUfRR1n4UJdzHLoi2O2lloISSbcTvJ6aHqMlZFQO3lgj5NknXpWfgPb1UbIXeX4GqwcKACgAoAw58dvF8WMZzViK1df8xZFh3BJ/wAwq8JOnDN3OOrBV6mXohjFGXY77eJxEFxxpOR5pO91q9zb7Q3jvHGkg01kZSrFxl4kem/4H4r7UmO2+wsLbcGZKhxFI007MtGSkrotrBgoAKAKZDAdAIUUuJN0LG9J+HVWp2FlG4hN2z6Usrsh1POSg+i6obrHovrbfpTxstSVTNJFDTiHEGNOZdK2x8ofStffprxG7TeOBrWuqJxkn9MkPRy6loeTLafZG4eiR3jT1CkfqWTdtHcJEtIaUl+K6c2mUpuk9pFwBQo66MJT01Qoh51ICXJYU2PmsEFae2+qu0WPUaZr0ETfV6DbLcR/VL7jh4jbq9l6VqS6DrJLqW+Qx+CCOxZHvozNm5IIWeMVm4TIdC/oodKj67+uttLsK3BbMXL6yQt95p5tJuGEkZ+om2hPVp31tuwuZ7s0BJWsfoYzpvxWMg9evqpLdyud9EKT82xzyilYQofo2jbKTuJVv8LU8d9CdR6XYurbSWw0mMplnUKAsE5eP8K07/Hu1WXUk809LWHmVvvsoaS5cAWXICbZv4R791I7LUurtW+RxptDTaUITlSNwpSiVlYHHEtoK1qCUJFySdAKEm3ZA2oq7KMOnx8Rj+URF7RrMUhVt9tNKecJQdpbk6VWFWOaD0GqQqJYpO8jZTs0bWQ6cjDQ+er3AbyeinhDN+CVWpkWmrexOFwvIouVa9o84ouPOfTWd57OA6gKycszuFKnkjruOb6UqZD8R/Dn1ysORtGVnM9EGlzxUjoPSNx7d9VJTVpb9zmcJU3mht1Q9CmsTWdrHXmF7KBFlJPQQdQeqklFx3LQqRmrxM3H4GJPOszMIlhqQyCNkv0HR0GrUJ00nGorp/By4qjXk1OjKzXTuJQuViGXfJceirw+Re2ZQJbV1g/jtqs8G2s1F5l8kKfElF5MRHK/g9Iy+0+0HWHEONq1CkKBBrjknF2Z6UZxkrxdyXG0PJKXEhSDoQRvrDWrijsJQTZCg4ixGzdudDvsrePXTZibgJux223VPOIfQq+Ygc4HjYEbuG/op1K5J00m2XxFvANqMhLqEt8/LZV1aWHT095pXYeLl1ZU5PeGYOwtokEi5SR09IPR6xTZV3E8WXWJUp7DnFja4a0VcTs0kjX8Gtyy7i+JT6xOfKsMKBfDxYgaFAI1APvrMku5vjQ7F8dcRKHTGw9pBbUlNggJvdVr6DqrGn1Y0ZRs7ROxKmKulmGE2UUi9xuNujvvqDRlj1YZ59Iiz/lBkgrkbHapsRoSLbgUjfvO6mVrCSU3Le1y2JEUnbJQwHEOi2Z26ARxuDcnW516ayUrjwptXHhEzayV7SxuEAZUeHHvvU79iqh3GbhINzoOusH2Rh4nyrw6GSywVTJJ0SzHGa57d1dVPB1Jq70XdnBX4jRpvLH6pdkZycLxjlEtLmNueRwd4hNHnK/iP47qs6tHDq1LWXdnOsPiMW713lj2PUQ4rEKOiPFaS20jRKU8K4ZSlN5pPU9WnTjTioxVkLYhiSIy0sMoMiWscxhB17VH5o6zWxp31eiEqVlHRasjD8PW26qZNcS9NWLFQHNbT9FA6Ovea2ck1ljsFOk0809WaNTLBQAEXoAz5uFtvO+URlqiywPlmgOd1KG5Q7e4iqRqNKz1RGdFN5o6Mo85SYXNxePlQP2pgFTZ7RvT6x11uSMvI/YXxZQ0qL3Q441BxSLZaGJUdQ0OiknrBpVKdOWmjHlCnWjZ6owXuSIjuF3A8QkwHCb5ArMg93+9dUcbm0qxUv5PPlw3K81Cbi/gjy3lVhukqCxiLY+ewrKrw/tW5MLU8snH8meLjqPnipL0OmuWsBKgjEI8uE50Ot6eqh4Co9YNMZcVpbVIuJqRuUGESSA1iEck8CvKfXXPLDVYbxOqGNw8/LNDmziSedlZdvx0NT+pFlklsR5GhPoLeQOgOqt4GsuNkRHkq+Ep/wD0n2pouZk9QEVY/aXbfwo/prcxmR9w8kVxkvkdAKR7BWXNyepBiRxq8VLHQ64VDwJtWpvoY1FblD2J4RB0XLiM9QWkeynVKrLZMnKvh6e8kjNk8tMHaVlZW7Jc4JZbJv42q8cBWerVvycs+K4dO0byfoUee+UGIaYZgpYSf1stVrd2lP4GHp+ed/RE+bxVX+1Tt6sPzaxPETmx3F3VIP7PG5qfHj4Uc1Tp6Uoe7DkK1Z3xFTTsjcwzB8PwtOWFFbbNtV2uo99ctStUq+ZndRw1KivojYtnTosFAVKeS3m0Sm/OUegDeT2UkYSlsis6kYeZiRcxLEdI6FQIx/WuC7qh9lO5PadeqntCG+r+CV6lTbRfI7BgR4KFBhBzLN1uKOZaz0qUdTSSm5blYU4w2GqUcKAJoAKAIFAEEUAfIsVnS8N5RYgqBIcjnyhXyZ0OvEHQ19FRoU6tCOdX0PjsTiatDFT8N21NjDuX8xkJTiEVEhP02zkV4bvZXPU4XF603Y7aHG5rSrG56OFy0wWVbaPqjK+i+nLbv3VwzwNeHS56dLimGqf5W/JsNPwp7f6N1iSg/RUFiua0oeh2ZqdRbpicnk1gsq+1w9kE8UAoPqtVYYqtHaTITwGGqbwRmyORODNoW6yJDBSCbodPvq0cfWejs/Y55cLw8U3G692ZbeENANhnE8WbWqwKQu43pBserMKpzLe8EcvKRWqnJDDGEuuuNNtcosRSXRdAcQRfS/E9AvSvEQtd00VWGm2oqsw82PLfQynlHPWpTmTmoNhodd+7mkVvjwtfwkZy828qrMqTgynHHxJxnENiyVBZDhvobXtbdx31vMpWy01qJyjbeaq7I5TgODrK/KfOD6QCoFx0AEBIVfW1vSFHN1VtZewLBYfXNd+5sYRydwFxjbNYaAcyklLylLsQbHQm3CoVMXiL2cjqoYDCOOZQ/fU3I8SPGTaOw20PsIArmc5S3dzvjThBfSrFUvFcPhC8ubHa6luAE91bGlOXlQtSvSp6ykkYM/l5hTF0xUPSljdlTlT4n4V2U+HVpb6HBV4xh4eXU8ziXLjFZd0xskNH2BnV4n4V30uG046z1PJr8ZrT0hoN/k6WuRjkt59anXSxfOs5j6Q4mpcShGFOKirIvwacqlacpu7sfRhXjH0hNAEUAFAE0ARQBNAEGgD5Hyhw2c7js9bcKQtCn1EKS0ogi/ZX0eGrU40YpyWx8djcNWniJuMW1cQ81Yj9Qlfcq+FX5ij9yOTlK/2P9g81Yj9Qlfcq+FHMUvuQcpiPsYIwvEkKzIgy0K+klpQPsrJVqEt5Jjxw+Ki7qLNCPI5URvkXMUA6FJUoeu9c8oYOW9jqhV4jDbMaCMe5WJSUrjuPJIsQ7DJuO61ReGwfSXydMcbxBaOF/Y7TjuOFID2AtqI3FDDiLa36ekUjwuH6VP4H5zFPzUvgsbx3E25CZA5OKDiN1toB6OXdbo0peUo2t4qHWNrKWbwWdN47iDTmdvk26lWfOLKcsDr1dZo5Wk96qNWMqxd1QdzlePYspThGAO2cN1JUXSk3383dW8rR/VXwK8ZX1/0X8lKsbx7UNYGyhJGUgxXFadG+nWGw3Wp8om8Zi+lL4KDi3KrIUNNPsJvezMQJ91MsPg+sr+5OWL4ha0Y29hCR+cMm/lHnRwHgc9vAaV0RWEjtb4Oabx898wl5pxC9/N8m/wDJV8Kqq9FbSRzvC4l7xZPmvEfqMr7lXwreYo/cjOUxH2MPNWI/UJX3KvhRzFL7l+4cpX+x/ser/J1DlRsUkqkRnmkliwK0FIPOHTXm8SqwnCOV31PZ4NRqU6ks8baH0GvHPogoAKAJoA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uzdal2024.gcras.ru/wp-content/uploads/2024/04/4_Logos_new_eng.web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uzdal2024.gcras.ru/wp-content/uploads/2024/04/4_Logos_new_eng.webp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057" y="5805264"/>
            <a:ext cx="1337837" cy="976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b="78227"/>
          <a:stretch/>
        </p:blipFill>
        <p:spPr bwMode="auto">
          <a:xfrm>
            <a:off x="-10633" y="0"/>
            <a:ext cx="9166294" cy="24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Таким образом, мы имеем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</a:t>
            </a:r>
            <a:r>
              <a:rPr lang="ru-RU" sz="2600" b="1" dirty="0" smtClean="0"/>
              <a:t>триад:</a:t>
            </a:r>
          </a:p>
          <a:p>
            <a:pPr marL="457200" indent="-457200" algn="ctr">
              <a:buClr>
                <a:srgbClr val="0070C0"/>
              </a:buClr>
              <a:buFont typeface="Wingdings 3" panose="05040102010807070707" pitchFamily="18" charset="2"/>
              <a:buChar char=""/>
            </a:pPr>
            <a:r>
              <a:rPr lang="ru-RU" sz="2600" b="1" dirty="0" smtClean="0">
                <a:solidFill>
                  <a:srgbClr val="FF0000"/>
                </a:solidFill>
              </a:rPr>
              <a:t>классические</a:t>
            </a:r>
          </a:p>
          <a:p>
            <a:pPr marL="457200" indent="-457200" algn="ctr">
              <a:buClr>
                <a:srgbClr val="0070C0"/>
              </a:buClr>
              <a:buFont typeface="Wingdings 3" panose="05040102010807070707" pitchFamily="18" charset="2"/>
              <a:buChar char=""/>
            </a:pPr>
            <a:r>
              <a:rPr lang="ru-RU" sz="2600" b="1" dirty="0" smtClean="0">
                <a:solidFill>
                  <a:srgbClr val="FF0000"/>
                </a:solidFill>
              </a:rPr>
              <a:t>симметричные</a:t>
            </a:r>
          </a:p>
          <a:p>
            <a:pPr marL="457200" indent="-457200" algn="ctr">
              <a:buClr>
                <a:srgbClr val="0070C0"/>
              </a:buClr>
              <a:buFont typeface="Wingdings 3" panose="05040102010807070707" pitchFamily="18" charset="2"/>
              <a:buChar char=""/>
            </a:pPr>
            <a:r>
              <a:rPr lang="ru-RU" sz="2600" b="1" dirty="0" smtClean="0">
                <a:solidFill>
                  <a:srgbClr val="FF0000"/>
                </a:solidFill>
              </a:rPr>
              <a:t>зеркальные</a:t>
            </a:r>
          </a:p>
          <a:p>
            <a:pPr algn="ctr"/>
            <a:r>
              <a:rPr lang="ru-RU" sz="2600" b="1" dirty="0" smtClean="0"/>
              <a:t>каждый из которых подразделяется на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типа</a:t>
            </a:r>
            <a:r>
              <a:rPr lang="ru-RU" sz="2600" b="1" dirty="0" smtClean="0"/>
              <a:t>:</a:t>
            </a:r>
          </a:p>
          <a:p>
            <a:pPr marL="457200" indent="-457200" algn="ctr">
              <a:buClr>
                <a:srgbClr val="0070C0"/>
              </a:buClr>
              <a:buFont typeface="Wingdings 3" panose="05040102010807070707" pitchFamily="18" charset="2"/>
              <a:buChar char=""/>
            </a:pPr>
            <a:r>
              <a:rPr lang="ru-RU" sz="2600" b="1" dirty="0">
                <a:solidFill>
                  <a:srgbClr val="FF0000"/>
                </a:solidFill>
              </a:rPr>
              <a:t>полные</a:t>
            </a:r>
          </a:p>
          <a:p>
            <a:pPr marL="457200" indent="-457200" algn="ctr">
              <a:buClr>
                <a:srgbClr val="0070C0"/>
              </a:buClr>
              <a:buFont typeface="Wingdings 3" panose="05040102010807070707" pitchFamily="18" charset="2"/>
              <a:buChar char=""/>
            </a:pPr>
            <a:r>
              <a:rPr lang="ru-RU" sz="2600" b="1" dirty="0">
                <a:solidFill>
                  <a:srgbClr val="FF0000"/>
                </a:solidFill>
              </a:rPr>
              <a:t>неполные</a:t>
            </a:r>
          </a:p>
          <a:p>
            <a:pPr algn="ctr"/>
            <a:r>
              <a:rPr lang="ru-RU" sz="2600" dirty="0" smtClean="0"/>
              <a:t>триады.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2600" dirty="0" smtClean="0"/>
              <a:t>При этом </a:t>
            </a:r>
            <a:r>
              <a:rPr lang="ru-RU" sz="2600" dirty="0" err="1" smtClean="0"/>
              <a:t>форшоки</a:t>
            </a:r>
            <a:r>
              <a:rPr lang="ru-RU" sz="2600" dirty="0" smtClean="0"/>
              <a:t> </a:t>
            </a:r>
            <a:r>
              <a:rPr lang="ru-RU" sz="2600" dirty="0"/>
              <a:t>и/или </a:t>
            </a:r>
            <a:r>
              <a:rPr lang="ru-RU" sz="2600" dirty="0" err="1"/>
              <a:t>афтершоки</a:t>
            </a:r>
            <a:r>
              <a:rPr lang="ru-RU" sz="2600" dirty="0"/>
              <a:t> </a:t>
            </a:r>
            <a:r>
              <a:rPr lang="ru-RU" sz="2600" dirty="0" smtClean="0"/>
              <a:t>в триадах могут </a:t>
            </a:r>
            <a:r>
              <a:rPr lang="ru-RU" sz="2600" dirty="0"/>
              <a:t>отсутствовать, но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 </a:t>
            </a:r>
            <a:r>
              <a:rPr lang="ru-RU" sz="2600" dirty="0"/>
              <a:t>является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неотъемлемым атрибутом</a:t>
            </a:r>
            <a:r>
              <a:rPr lang="ru-RU" sz="2600" dirty="0"/>
              <a:t> каждого класса и каждого типа.</a:t>
            </a:r>
          </a:p>
          <a:p>
            <a:pPr algn="ctr"/>
            <a:endParaRPr lang="en-US" sz="1200" dirty="0" smtClean="0"/>
          </a:p>
          <a:p>
            <a:pPr algn="ctr"/>
            <a:r>
              <a:rPr lang="ru-RU" sz="2600" dirty="0"/>
              <a:t>Это дает нам возможность </a:t>
            </a:r>
            <a:r>
              <a:rPr lang="ru-RU" sz="2600" b="1" dirty="0"/>
              <a:t>классифицировать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удары </a:t>
            </a:r>
            <a:r>
              <a:rPr lang="ru-RU" sz="2600" b="1" dirty="0" smtClean="0">
                <a:solidFill>
                  <a:srgbClr val="FF0000"/>
                </a:solidFill>
              </a:rPr>
              <a:t>по </a:t>
            </a:r>
            <a:r>
              <a:rPr lang="ru-RU" sz="2600" b="1" dirty="0">
                <a:solidFill>
                  <a:srgbClr val="FF0000"/>
                </a:solidFill>
              </a:rPr>
              <a:t>принадлежности </a:t>
            </a:r>
            <a:r>
              <a:rPr lang="ru-RU" sz="2600" dirty="0"/>
              <a:t>к тому или иному классу и типу триады</a:t>
            </a:r>
            <a:r>
              <a:rPr lang="ru-RU" sz="2600" dirty="0" smtClean="0"/>
              <a:t>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31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39961"/>
            <a:ext cx="8229600" cy="7969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Бата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8145" y="2656071"/>
                <a:ext cx="8907710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/>
                  <a:t>Закон Бата гласит, что разница</a:t>
                </a:r>
              </a:p>
              <a:p>
                <a:pPr algn="ctr"/>
                <a:endParaRPr lang="en-US" sz="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ru-RU" sz="800" dirty="0" smtClean="0"/>
              </a:p>
              <a:p>
                <a:pPr algn="ctr"/>
                <a:r>
                  <a:rPr lang="ru-RU" sz="2400" dirty="0"/>
                  <a:t>между магнитудой главного </a:t>
                </a:r>
                <a:r>
                  <a:rPr lang="ru-RU" sz="2400" dirty="0" smtClean="0"/>
                  <a:t>удара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 максимальной магнитудой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ru-RU" sz="2400" dirty="0"/>
                  <a:t> события в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последовательности афтершоков</a:t>
                </a:r>
                <a:r>
                  <a:rPr lang="en-US" sz="2400" dirty="0" smtClean="0"/>
                  <a:t>,</a:t>
                </a:r>
              </a:p>
              <a:p>
                <a:pPr algn="ctr"/>
                <a:endParaRPr lang="ru-RU" sz="800" b="1" dirty="0" smtClean="0"/>
              </a:p>
              <a:p>
                <a:pPr algn="ctr"/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во-первых</a:t>
                </a:r>
                <a:r>
                  <a:rPr lang="ru-RU" sz="24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400" dirty="0" smtClean="0"/>
                  <a:t>в среднем равно</a:t>
                </a:r>
                <a:r>
                  <a:rPr lang="ru-RU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∆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algn="ctr"/>
                <a:r>
                  <a:rPr lang="ru-RU" sz="2400" dirty="0" smtClean="0"/>
                  <a:t>и</a:t>
                </a:r>
                <a:r>
                  <a:rPr lang="en-US" sz="2400" dirty="0" smtClean="0"/>
                  <a:t>,</a:t>
                </a:r>
              </a:p>
              <a:p>
                <a:pPr algn="ctr"/>
                <a:r>
                  <a:rPr lang="en-US" sz="2400" dirty="0" smtClean="0"/>
                  <a:t> </a:t>
                </a:r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во-вторых</a:t>
                </a:r>
                <a:r>
                  <a:rPr lang="en-US" sz="2400" dirty="0" smtClean="0"/>
                  <a:t>, </a:t>
                </a:r>
                <a:r>
                  <a:rPr lang="ru-RU" sz="4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</a:t>
                </a:r>
                <a:r>
                  <a:rPr lang="ru-RU" sz="2400" dirty="0" smtClean="0"/>
                  <a:t> зависит от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5" y="2656071"/>
                <a:ext cx="8907710" cy="3662541"/>
              </a:xfrm>
              <a:prstGeom prst="rect">
                <a:avLst/>
              </a:prstGeom>
              <a:blipFill rotWithShape="1">
                <a:blip r:embed="rId2"/>
                <a:stretch>
                  <a:fillRect t="-1165" b="-7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35596" y="192703"/>
            <a:ext cx="7272808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Наверняка всех вас интересовал вопрос: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зачем нам понадобилась такая классификация?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2000" dirty="0" smtClean="0"/>
              <a:t>И теперь настал момент поговорить о том,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дала предложенная нами классификация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18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60648"/>
                <a:ext cx="9144000" cy="1080120"/>
              </a:xfrm>
            </p:spPr>
            <p:txBody>
              <a:bodyPr/>
              <a:lstStyle/>
              <a:p>
                <a:pPr algn="ctr"/>
                <a:r>
                  <a:rPr lang="ru-RU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 зависимости </a:t>
                </a:r>
                <a14:m>
                  <m:oMath xmlns:m="http://schemas.openxmlformats.org/officeDocument/2006/math">
                    <m:r>
                      <a:rPr lang="ru-RU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∆</m:t>
                    </m:r>
                    <m:r>
                      <a:rPr lang="en-US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 магнитуды главного удара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ru-RU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60648"/>
                <a:ext cx="9144000" cy="1080120"/>
              </a:xfrm>
              <a:blipFill rotWithShape="1">
                <a:blip r:embed="rId2" cstate="print"/>
                <a:stretch>
                  <a:fillRect t="-14124" b="-30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51520" y="15567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Проанализируем разность </a:t>
            </a:r>
            <a:r>
              <a:rPr lang="en-US" b="1" dirty="0" smtClean="0"/>
              <a:t>∆</a:t>
            </a:r>
            <a:r>
              <a:rPr lang="en-US" b="1" i="1" dirty="0" smtClean="0"/>
              <a:t>M</a:t>
            </a:r>
            <a:r>
              <a:rPr lang="ru-RU" dirty="0" smtClean="0"/>
              <a:t>, </a:t>
            </a:r>
            <a:r>
              <a:rPr lang="ru-RU" dirty="0"/>
              <a:t>используя линейную зависимость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18273" y="1979548"/>
                <a:ext cx="176997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∆</m:t>
                      </m:r>
                      <m:r>
                        <a:rPr lang="en-US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73" y="1979548"/>
                <a:ext cx="1769972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2123701" y="2363186"/>
            <a:ext cx="489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Здесь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𝑑</a:t>
            </a:r>
            <a:r>
              <a:rPr lang="en-US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𝑒</a:t>
            </a:r>
            <a:r>
              <a:rPr lang="en-US" dirty="0"/>
              <a:t> </a:t>
            </a:r>
            <a:r>
              <a:rPr lang="ru-RU" dirty="0"/>
              <a:t>– </a:t>
            </a:r>
            <a:r>
              <a:rPr lang="ru-RU" dirty="0" smtClean="0"/>
              <a:t>подбираемые коэффициенты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45" y="2861142"/>
            <a:ext cx="3732435" cy="24318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588223" y="4283804"/>
                <a:ext cx="2232249" cy="3539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i="1" smtClean="0">
                          <a:latin typeface="Cambria Math"/>
                        </a:rPr>
                        <m:t>∆</m:t>
                      </m:r>
                      <m:r>
                        <a:rPr lang="en-US" sz="1700" i="1">
                          <a:latin typeface="Cambria Math"/>
                        </a:rPr>
                        <m:t>𝑀</m:t>
                      </m:r>
                      <m:r>
                        <a:rPr lang="ru-RU" sz="1700" i="1">
                          <a:latin typeface="Cambria Math"/>
                        </a:rPr>
                        <m:t>=</m:t>
                      </m:r>
                      <m:r>
                        <a:rPr lang="ru-RU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𝟒𝟖</m:t>
                      </m:r>
                      <m:sSub>
                        <m:sSubPr>
                          <m:ctrlPr>
                            <a:rPr lang="ru-RU" sz="1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ru-RU" sz="17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1700" b="0" i="1" smtClean="0">
                          <a:latin typeface="Cambria Math"/>
                        </a:rPr>
                        <m:t>−1.85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3" y="4283804"/>
                <a:ext cx="2232249" cy="35394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51521" y="5590981"/>
                <a:ext cx="86409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/>
                  <a:t>Мы обнаружили, что, вопреки распространенному мнению, величина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сильно зависит </a:t>
                </a:r>
                <a:r>
                  <a:rPr lang="ru-RU" dirty="0" smtClean="0"/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b="1" dirty="0" smtClean="0"/>
                  <a:t>для классических триад </a:t>
                </a:r>
                <a:r>
                  <a:rPr lang="ru-RU" dirty="0" smtClean="0"/>
                  <a:t>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в среднем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</a:t>
                </a:r>
                <a:r>
                  <a:rPr lang="ru-RU" dirty="0" smtClean="0"/>
                  <a:t> равна 1</a:t>
                </a:r>
                <a:r>
                  <a:rPr lang="en-US" dirty="0" smtClean="0"/>
                  <a:t>.2.</a:t>
                </a:r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5590981"/>
                <a:ext cx="864096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8144" y="2924944"/>
            <a:ext cx="2007024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афтершоков</a:t>
            </a:r>
            <a:endParaRPr lang="ru-RU" dirty="0"/>
          </a:p>
        </p:txBody>
      </p:sp>
      <p:pic>
        <p:nvPicPr>
          <p:cNvPr id="11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1520" y="2852936"/>
            <a:ext cx="3960440" cy="244725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139952" y="3789040"/>
            <a:ext cx="108012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99592" y="3923414"/>
            <a:ext cx="3087617" cy="6577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8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зеркальном аналоге закона Бата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9350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Нас заинтересовал вопрос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а </a:t>
            </a:r>
            <a:r>
              <a:rPr lang="ru-RU" dirty="0"/>
              <a:t>не существует 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для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форшоков</a:t>
            </a:r>
            <a:r>
              <a:rPr lang="ru-RU" dirty="0"/>
              <a:t>, аналогичный закону Бата для </a:t>
            </a:r>
            <a:r>
              <a:rPr lang="ru-RU" dirty="0" err="1"/>
              <a:t>афтершоков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9069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Оказалось, что для </a:t>
            </a:r>
            <a:r>
              <a:rPr lang="ru-RU" b="1" dirty="0" err="1"/>
              <a:t>форшоков</a:t>
            </a:r>
            <a:r>
              <a:rPr lang="ru-RU" b="1" dirty="0"/>
              <a:t> в полных классических триадах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</a:t>
            </a:r>
            <a:r>
              <a:rPr lang="ru-RU" dirty="0" smtClean="0"/>
              <a:t> </a:t>
            </a:r>
            <a:r>
              <a:rPr lang="ru-RU" dirty="0"/>
              <a:t>закон, аналогичный </a:t>
            </a:r>
            <a:r>
              <a:rPr lang="ru-RU" b="1" dirty="0"/>
              <a:t>классическому закону Бата</a:t>
            </a:r>
            <a:r>
              <a:rPr lang="ru-RU" dirty="0"/>
              <a:t>, установленному ранее для </a:t>
            </a:r>
            <a:r>
              <a:rPr lang="ru-RU" dirty="0" err="1" smtClean="0"/>
              <a:t>афтершоков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/>
              <a:t>Различие</a:t>
            </a:r>
            <a:r>
              <a:rPr lang="ru-RU" dirty="0"/>
              <a:t> касается лишь количественных </a:t>
            </a:r>
            <a:r>
              <a:rPr lang="ru-RU" b="1" dirty="0"/>
              <a:t>значений коэффициентов</a:t>
            </a:r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d</a:t>
            </a:r>
            <a:r>
              <a:rPr lang="ru-RU" dirty="0"/>
              <a:t> и </a:t>
            </a:r>
            <a:r>
              <a:rPr lang="ru-RU" b="1" i="1" dirty="0">
                <a:solidFill>
                  <a:srgbClr val="FF0000"/>
                </a:solidFill>
              </a:rPr>
              <a:t>e</a:t>
            </a:r>
            <a:r>
              <a:rPr lang="ru-RU" dirty="0"/>
              <a:t>. Значение параметра </a:t>
            </a:r>
            <a:r>
              <a:rPr lang="ru-RU" b="1" i="1" dirty="0">
                <a:solidFill>
                  <a:srgbClr val="FF0000"/>
                </a:solidFill>
              </a:rPr>
              <a:t>d</a:t>
            </a:r>
            <a:r>
              <a:rPr lang="ru-RU" dirty="0"/>
              <a:t> для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форшоков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/>
              <a:t>в полтора раза выше</a:t>
            </a:r>
            <a:r>
              <a:rPr lang="ru-RU" dirty="0"/>
              <a:t>, чем для </a:t>
            </a:r>
            <a:r>
              <a:rPr lang="ru-RU" dirty="0" err="1"/>
              <a:t>афтершоков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61" y="3649303"/>
            <a:ext cx="3877419" cy="25880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732240" y="5279696"/>
                <a:ext cx="2304256" cy="3539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1" i="1" smtClean="0">
                          <a:latin typeface="Cambria Math"/>
                        </a:rPr>
                        <m:t>∆</m:t>
                      </m:r>
                      <m:r>
                        <a:rPr lang="en-US" sz="1700" b="1" i="1">
                          <a:latin typeface="Cambria Math"/>
                        </a:rPr>
                        <m:t>𝑴</m:t>
                      </m:r>
                      <m:r>
                        <a:rPr lang="ru-RU" sz="1700" b="1" i="1">
                          <a:latin typeface="Cambria Math"/>
                        </a:rPr>
                        <m:t>=</m:t>
                      </m:r>
                      <m:r>
                        <a:rPr lang="ru-RU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17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𝟔𝟕</m:t>
                      </m:r>
                      <m:sSub>
                        <m:sSubPr>
                          <m:ctrlPr>
                            <a:rPr lang="ru-RU" sz="17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ru-RU" sz="17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sz="1700" b="1" i="1" smtClean="0">
                          <a:latin typeface="Cambria Math"/>
                        </a:rPr>
                        <m:t>−</m:t>
                      </m:r>
                      <m:r>
                        <a:rPr lang="en-US" sz="1700" b="1" i="1" smtClean="0">
                          <a:latin typeface="Cambria Math"/>
                        </a:rPr>
                        <m:t>𝟐</m:t>
                      </m:r>
                      <m:r>
                        <a:rPr lang="ru-RU" sz="1700" b="1" i="1" smtClean="0">
                          <a:latin typeface="Cambria Math"/>
                        </a:rPr>
                        <m:t>.</m:t>
                      </m:r>
                      <m:r>
                        <a:rPr lang="en-US" sz="1700" b="1" i="1" smtClean="0">
                          <a:latin typeface="Cambria Math"/>
                        </a:rPr>
                        <m:t>𝟗𝟒</m:t>
                      </m:r>
                    </m:oMath>
                  </m:oMathPara>
                </a14:m>
                <a:endParaRPr lang="ru-RU" sz="17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279696"/>
                <a:ext cx="2304256" cy="353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52120" y="3767529"/>
            <a:ext cx="1780616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форшоков</a:t>
            </a:r>
            <a:endParaRPr lang="ru-RU" dirty="0"/>
          </a:p>
        </p:txBody>
      </p:sp>
      <p:pic>
        <p:nvPicPr>
          <p:cNvPr id="1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19" y="3645024"/>
            <a:ext cx="4452925" cy="2592288"/>
          </a:xfr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899592" y="4697170"/>
            <a:ext cx="3470389" cy="3880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4518836" y="4653135"/>
            <a:ext cx="701235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75497" y="6373915"/>
            <a:ext cx="580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назвали этот закон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зеркальным законом Бата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3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496" y="1286178"/>
                <a:ext cx="9036496" cy="264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ru-RU" sz="2200" dirty="0" smtClean="0"/>
                  <a:t>Мы представили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классификацию главных ударов</a:t>
                </a:r>
                <a:r>
                  <a:rPr lang="ru-RU" sz="2200" dirty="0" smtClean="0"/>
                  <a:t>, используя в качестве основы количество произошедших </a:t>
                </a:r>
                <a:r>
                  <a:rPr lang="ru-RU" sz="2200" dirty="0" err="1" smtClean="0"/>
                  <a:t>форшоков</a:t>
                </a:r>
                <a:r>
                  <a:rPr lang="ru-RU" sz="2200" dirty="0" smtClean="0"/>
                  <a:t> и </a:t>
                </a:r>
                <a:r>
                  <a:rPr lang="ru-RU" sz="2200" dirty="0" err="1" smtClean="0"/>
                  <a:t>афтершоков</a:t>
                </a:r>
                <a:r>
                  <a:rPr lang="ru-RU" sz="2200" dirty="0" smtClean="0"/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ru-RU" sz="600" dirty="0" smtClean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ru-RU" sz="2200" dirty="0" smtClean="0"/>
                  <a:t>Мы показали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зависимость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∆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 smtClean="0"/>
                  <a:t>от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ru-RU" sz="2200" dirty="0" smtClean="0"/>
                  <a:t>для </a:t>
                </a:r>
                <a:r>
                  <a:rPr lang="ru-RU" sz="2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афтершоков</a:t>
                </a:r>
                <a:r>
                  <a:rPr lang="ru-RU" sz="2200" dirty="0" smtClean="0"/>
                  <a:t>,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уточнив</a:t>
                </a:r>
                <a:r>
                  <a:rPr lang="ru-RU" sz="2200" dirty="0" smtClean="0"/>
                  <a:t> тем самым закон Бата</a:t>
                </a:r>
                <a:r>
                  <a:rPr lang="en-US" sz="2200" dirty="0" smtClean="0"/>
                  <a:t>.</a:t>
                </a:r>
                <a:endParaRPr lang="ru-RU" sz="2200" dirty="0" smtClean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ru-RU" sz="600" dirty="0" smtClean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ru-RU" sz="2200" dirty="0" smtClean="0"/>
                  <a:t>Мы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установили зависимость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∆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 smtClean="0"/>
                  <a:t>от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ru-RU" sz="2200" dirty="0" smtClean="0"/>
                  <a:t>для </a:t>
                </a:r>
                <a:r>
                  <a:rPr lang="ru-RU" sz="2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форшоков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sz="2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зеркальный закона Бата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ru-RU" sz="2200" dirty="0" smtClean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286178"/>
                <a:ext cx="9036496" cy="2646878"/>
              </a:xfrm>
              <a:prstGeom prst="rect">
                <a:avLst/>
              </a:prstGeom>
              <a:blipFill rotWithShape="1">
                <a:blip r:embed="rId2"/>
                <a:stretch>
                  <a:fillRect l="-742" t="-1382" r="-1417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494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2120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Классический закон </a:t>
            </a:r>
            <a:r>
              <a:rPr lang="ru-RU" sz="2200" dirty="0" smtClean="0"/>
              <a:t>Бата </a:t>
            </a:r>
            <a:r>
              <a:rPr lang="ru-RU" sz="2200" dirty="0"/>
              <a:t>послужил для нас </a:t>
            </a:r>
            <a:r>
              <a:rPr lang="ru-RU" sz="2200" b="1" dirty="0"/>
              <a:t>моделью</a:t>
            </a:r>
            <a:r>
              <a:rPr lang="ru-RU" sz="2200" dirty="0"/>
              <a:t> при поиске </a:t>
            </a:r>
            <a:r>
              <a:rPr lang="ru-RU" sz="2200" b="1" dirty="0"/>
              <a:t>зеркального аналога</a:t>
            </a:r>
            <a:r>
              <a:rPr lang="ru-RU" sz="2200" dirty="0"/>
              <a:t>, указывающего </a:t>
            </a:r>
            <a:r>
              <a:rPr lang="ru-RU" sz="2200" b="1" dirty="0"/>
              <a:t>верхний предел</a:t>
            </a:r>
            <a:r>
              <a:rPr lang="ru-RU" sz="2200" dirty="0"/>
              <a:t> максимальной </a:t>
            </a:r>
            <a:r>
              <a:rPr lang="ru-RU" sz="2200" b="1" dirty="0"/>
              <a:t>магнитуды </a:t>
            </a:r>
            <a:r>
              <a:rPr lang="ru-RU" sz="2200" b="1" dirty="0" err="1" smtClean="0"/>
              <a:t>форшоков</a:t>
            </a:r>
            <a:r>
              <a:rPr lang="en-US" sz="2200" dirty="0" smtClean="0"/>
              <a:t>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222810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История науки показывает, что </a:t>
            </a:r>
            <a:r>
              <a:rPr lang="ru-RU" sz="2200" b="1" dirty="0"/>
              <a:t>законы не вечны</a:t>
            </a:r>
            <a:r>
              <a:rPr lang="ru-RU" sz="2200" dirty="0"/>
              <a:t>. Когда-то геоцентрическая система </a:t>
            </a:r>
            <a:r>
              <a:rPr lang="ru-RU" sz="2200" dirty="0" smtClean="0"/>
              <a:t>мира долгое </a:t>
            </a:r>
            <a:r>
              <a:rPr lang="ru-RU" sz="2200" dirty="0"/>
              <a:t>время имела статус непреложного закона природы. Изменения наших представлений о природных процессах </a:t>
            </a:r>
            <a:r>
              <a:rPr lang="ru-RU" sz="2200" b="1" dirty="0"/>
              <a:t>естественны и неизбежны</a:t>
            </a:r>
            <a:r>
              <a:rPr lang="ru-RU" sz="2200" dirty="0"/>
              <a:t>.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52209"/>
            <a:ext cx="1337837" cy="9763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98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296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эпилога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7567" y="908720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/>
              <a:t>Продолжая тему классификации и помня о том, что наша конференция носит название «</a:t>
            </a:r>
            <a:r>
              <a:rPr lang="ru-RU" b="1" dirty="0" smtClean="0"/>
              <a:t>Триггерные эффекты в </a:t>
            </a:r>
            <a:r>
              <a:rPr lang="ru-RU" b="1" dirty="0" err="1" smtClean="0"/>
              <a:t>геосистемах</a:t>
            </a:r>
            <a:r>
              <a:rPr lang="ru-RU" dirty="0" smtClean="0"/>
              <a:t>», мы хотим предложить научному сообществу задуматься над классификацией триггеров динамических процессов.</a:t>
            </a:r>
          </a:p>
          <a:p>
            <a:pPr algn="ctr">
              <a:lnSpc>
                <a:spcPct val="110000"/>
              </a:lnSpc>
            </a:pPr>
            <a:endParaRPr lang="ru-RU" sz="800" dirty="0" smtClean="0"/>
          </a:p>
          <a:p>
            <a:pPr algn="ctr">
              <a:lnSpc>
                <a:spcPct val="110000"/>
              </a:lnSpc>
            </a:pPr>
            <a:r>
              <a:rPr lang="ru-RU" dirty="0" smtClean="0"/>
              <a:t>В качестве </a:t>
            </a:r>
            <a:r>
              <a:rPr lang="ru-RU" b="1" dirty="0" smtClean="0"/>
              <a:t>нулевого приближения </a:t>
            </a:r>
            <a:r>
              <a:rPr lang="ru-RU" dirty="0" smtClean="0"/>
              <a:t>можно рассматривать следующий вариант: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56926"/>
              </p:ext>
            </p:extLst>
          </p:nvPr>
        </p:nvGraphicFramePr>
        <p:xfrm>
          <a:off x="251520" y="2348880"/>
          <a:ext cx="864096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2208"/>
                <a:gridCol w="2448272"/>
                <a:gridCol w="2160240"/>
                <a:gridCol w="216024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Триггер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err="1" smtClean="0"/>
                        <a:t>Антитриггер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Естественный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Искусственный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Эндогенный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Экзогенный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Периодический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Непериодический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Подвид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Силовой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err="1" smtClean="0"/>
                        <a:t>Несиловой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Разновидность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Механический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Электромагнитный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Тепловой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Химический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Эпилог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19886"/>
            <a:ext cx="8784976" cy="534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/>
              <a:t>Представленная таблица - это </a:t>
            </a:r>
            <a:r>
              <a:rPr lang="ru-RU" sz="2400" dirty="0"/>
              <a:t>всего лишь набросок, </a:t>
            </a:r>
            <a:r>
              <a:rPr lang="ru-RU" sz="2400" b="1" dirty="0"/>
              <a:t>проект</a:t>
            </a:r>
            <a:r>
              <a:rPr lang="ru-RU" sz="2400" dirty="0"/>
              <a:t> будущей классификации триггеров</a:t>
            </a:r>
            <a:r>
              <a:rPr lang="ru-RU" sz="2400" dirty="0" smtClean="0"/>
              <a:t>.</a:t>
            </a:r>
          </a:p>
          <a:p>
            <a:pPr algn="ctr">
              <a:lnSpc>
                <a:spcPct val="110000"/>
              </a:lnSpc>
            </a:pPr>
            <a:endParaRPr lang="ru-RU" sz="1200" dirty="0"/>
          </a:p>
          <a:p>
            <a:pPr algn="ctr">
              <a:lnSpc>
                <a:spcPct val="110000"/>
              </a:lnSpc>
            </a:pPr>
            <a:r>
              <a:rPr lang="ru-RU" sz="2400" dirty="0" smtClean="0"/>
              <a:t>В этой связи от </a:t>
            </a:r>
            <a:r>
              <a:rPr lang="ru-RU" sz="2400" dirty="0"/>
              <a:t>имени авторов доклада я обращаюсь </a:t>
            </a:r>
            <a:r>
              <a:rPr lang="ru-RU" sz="2400" dirty="0" smtClean="0"/>
              <a:t>к участникам и </a:t>
            </a:r>
            <a:r>
              <a:rPr lang="ru-RU" sz="2400" dirty="0"/>
              <a:t>к Руководству </a:t>
            </a:r>
            <a:r>
              <a:rPr lang="ru-RU" sz="2400" dirty="0" smtClean="0"/>
              <a:t>конференции </a:t>
            </a:r>
            <a:r>
              <a:rPr lang="ru-RU" sz="2400" dirty="0"/>
              <a:t>с предложением </a:t>
            </a:r>
            <a:r>
              <a:rPr lang="ru-RU" sz="2400" dirty="0" smtClean="0"/>
              <a:t>сформировать</a:t>
            </a:r>
          </a:p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РАБОЧУЮ ГРУППУ</a:t>
            </a:r>
          </a:p>
          <a:p>
            <a:pPr algn="ctr">
              <a:lnSpc>
                <a:spcPct val="110000"/>
              </a:lnSpc>
            </a:pPr>
            <a:r>
              <a:rPr lang="ru-RU" sz="2400" dirty="0" smtClean="0"/>
              <a:t>по </a:t>
            </a:r>
            <a:r>
              <a:rPr lang="ru-RU" sz="2400" dirty="0"/>
              <a:t>классификации триггеров динамических процессов в геофизических </a:t>
            </a:r>
            <a:r>
              <a:rPr lang="ru-RU" sz="2400" dirty="0" smtClean="0"/>
              <a:t>средах.</a:t>
            </a:r>
          </a:p>
          <a:p>
            <a:pPr algn="ctr">
              <a:lnSpc>
                <a:spcPct val="110000"/>
              </a:lnSpc>
            </a:pPr>
            <a:endParaRPr lang="ru-RU" sz="1200" dirty="0"/>
          </a:p>
          <a:p>
            <a:pPr algn="ctr">
              <a:lnSpc>
                <a:spcPct val="110000"/>
              </a:lnSpc>
            </a:pPr>
            <a:r>
              <a:rPr lang="ru-RU" sz="2400" dirty="0"/>
              <a:t>Поработав какое-то время, </a:t>
            </a:r>
            <a:r>
              <a:rPr lang="ru-RU" sz="2400" dirty="0" smtClean="0"/>
              <a:t>эта </a:t>
            </a:r>
            <a:r>
              <a:rPr lang="ru-RU" sz="2400" dirty="0"/>
              <a:t>группа смогла бы предложить систематику триггеров, которую </a:t>
            </a:r>
            <a:r>
              <a:rPr lang="ru-RU" sz="2400" b="1" dirty="0"/>
              <a:t>очередная Конференция </a:t>
            </a:r>
            <a:r>
              <a:rPr lang="ru-RU" sz="2400" dirty="0"/>
              <a:t>смогла бы утвердить в качестве официального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18565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B96FA-0AEF-4521-BEF7-93F024364B6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736"/>
            <a:ext cx="8229600" cy="1855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Благодарю за внимание !</a:t>
            </a: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52209"/>
            <a:ext cx="1337837" cy="976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s://kolomna-hotel.ru/upload/resize_cache/iblock/435/985_545_0/435b8b8cd39812c09d0cff7e5fa1cd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2" y="2822731"/>
            <a:ext cx="5836295" cy="38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206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38691" y="52209"/>
            <a:ext cx="3169524" cy="100592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7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29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Любая наука начинается с классификации изучаемых объектов. Классификация устраняет путаницу и неразбериху. Классифицирование делает людей лучше, мудрее. Для исследователей особо ценно, что классификация ведет </a:t>
            </a:r>
            <a:r>
              <a:rPr lang="ru-RU" dirty="0" smtClean="0"/>
              <a:t>к </a:t>
            </a:r>
            <a:r>
              <a:rPr lang="ru-RU" dirty="0"/>
              <a:t>предсказаниям и открытиям</a:t>
            </a:r>
            <a:r>
              <a:rPr lang="ru-RU" dirty="0" smtClean="0"/>
              <a:t>.</a:t>
            </a:r>
          </a:p>
          <a:p>
            <a:pPr algn="ctr"/>
            <a:endParaRPr lang="ru-RU" sz="800" dirty="0"/>
          </a:p>
          <a:p>
            <a:pPr algn="ctr"/>
            <a:r>
              <a:rPr lang="ru-RU" dirty="0" smtClean="0"/>
              <a:t> В </a:t>
            </a:r>
            <a:r>
              <a:rPr lang="ru-RU" dirty="0"/>
              <a:t>сейсмологии известны разные типы классификации главных ударов землетрясений</a:t>
            </a:r>
            <a:r>
              <a:rPr lang="ru-RU" dirty="0" smtClean="0"/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348880"/>
            <a:ext cx="6696744" cy="446449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происхождению: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природные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техногенные (связанные с деятельностью человека)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природно-техногенные</a:t>
            </a:r>
            <a:endParaRPr lang="ru-RU" sz="1800" kern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механизму возникновения: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тектонические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вулканические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обвальные (карстовые)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smtClean="0"/>
              <a:t>морозобойные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глубине очага: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err="1"/>
              <a:t>коровые</a:t>
            </a:r>
            <a:r>
              <a:rPr lang="ru-RU" sz="1800" i="1" kern="0" dirty="0"/>
              <a:t> (</a:t>
            </a:r>
            <a:r>
              <a:rPr lang="en-US" sz="1800" i="1" kern="0" dirty="0"/>
              <a:t>h≤</a:t>
            </a:r>
            <a:r>
              <a:rPr lang="ru-RU" sz="1800" i="1" kern="0" dirty="0"/>
              <a:t>7</a:t>
            </a:r>
            <a:r>
              <a:rPr lang="en-US" sz="1800" i="1" kern="0" dirty="0"/>
              <a:t>0 </a:t>
            </a:r>
            <a:r>
              <a:rPr lang="ru-RU" sz="1800" i="1" kern="0" dirty="0"/>
              <a:t>км)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/>
              <a:t>промежуточные (</a:t>
            </a:r>
            <a:r>
              <a:rPr lang="en-US" sz="1800" i="1" kern="0" dirty="0"/>
              <a:t>h=70-300 </a:t>
            </a:r>
            <a:r>
              <a:rPr lang="ru-RU" sz="1800" i="1" kern="0" dirty="0"/>
              <a:t>км, переходная зона мантии)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/>
              <a:t>глубокофокусные (</a:t>
            </a:r>
            <a:r>
              <a:rPr lang="en-US" sz="1800" i="1" kern="0" dirty="0"/>
              <a:t>h=</a:t>
            </a:r>
            <a:r>
              <a:rPr lang="ru-RU" sz="1800" i="1" kern="0" dirty="0"/>
              <a:t>300-720 км, верхняя мантия)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пространственному расположению:</a:t>
            </a:r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 err="1"/>
              <a:t>внутриплитовые</a:t>
            </a:r>
            <a:endParaRPr lang="ru-RU" sz="1800" i="1" kern="0" dirty="0"/>
          </a:p>
          <a:p>
            <a:pPr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sz="1800" i="1" kern="0" dirty="0"/>
              <a:t>континентальные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613047"/>
            <a:ext cx="206241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Но вполне можно </a:t>
            </a:r>
            <a:r>
              <a:rPr lang="ru-RU" dirty="0"/>
              <a:t>предложить и другие </a:t>
            </a:r>
            <a:r>
              <a:rPr lang="ru-RU" dirty="0" smtClean="0"/>
              <a:t>варианты классификации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9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301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данной работе мы предлагаем классифицировать главные удары землетрясений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количеству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форшоков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- землетрясений, предшествующих главному удару, 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количеству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афтершоков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– повторных </a:t>
            </a:r>
            <a:r>
              <a:rPr lang="ru-RU" sz="2400" dirty="0" smtClean="0"/>
              <a:t>землетрясений, </a:t>
            </a:r>
            <a:r>
              <a:rPr lang="ru-RU" sz="2400" dirty="0"/>
              <a:t>следующих за главным ударом.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Однако заметим, что в каждом случае имеет место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признак, </a:t>
            </a:r>
            <a:r>
              <a:rPr lang="ru-RU" sz="2400" dirty="0" smtClean="0"/>
              <a:t>по которому классифицируются объекты , в нашем случае – землетрясения.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71809"/>
            <a:ext cx="8229600" cy="7249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землетрясений (1)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1412776"/>
                <a:ext cx="864096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/>
                  <a:t>Введем понятие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триады землетрясений</a:t>
                </a:r>
                <a:r>
                  <a:rPr lang="ru-RU" sz="2400" dirty="0" smtClean="0"/>
                  <a:t>.</a:t>
                </a:r>
              </a:p>
              <a:p>
                <a:pPr algn="ctr"/>
                <a:endParaRPr lang="ru-RU" sz="1600" dirty="0" smtClean="0"/>
              </a:p>
              <a:p>
                <a:pPr algn="ctr"/>
                <a:r>
                  <a:rPr lang="ru-RU" sz="2400" dirty="0" smtClean="0"/>
                  <a:t>Назовем </a:t>
                </a:r>
                <a:r>
                  <a:rPr lang="ru-RU" sz="2400" dirty="0"/>
                  <a:t>триадой землетрясений естественное триединство </a:t>
                </a:r>
                <a:r>
                  <a:rPr lang="ru-RU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форшоков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главного удара и </a:t>
                </a:r>
                <a:r>
                  <a:rPr lang="ru-RU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афтершоков</a:t>
                </a:r>
                <a:r>
                  <a:rPr lang="ru-RU" sz="2400" dirty="0" smtClean="0"/>
                  <a:t>.</a:t>
                </a:r>
              </a:p>
              <a:p>
                <a:pPr algn="ctr"/>
                <a:endParaRPr lang="ru-RU" sz="1600" dirty="0"/>
              </a:p>
              <a:p>
                <a:pPr algn="ctr"/>
                <a:r>
                  <a:rPr lang="ru-RU" sz="2400" dirty="0"/>
                  <a:t>Понятие триады позволяет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обогатить систематику </a:t>
                </a:r>
                <a:r>
                  <a:rPr lang="ru-RU" sz="2400" dirty="0"/>
                  <a:t>(т.е. классификацию и номенклатуру) землетрясений</a:t>
                </a:r>
                <a:r>
                  <a:rPr lang="ru-RU" sz="2400" dirty="0" smtClean="0"/>
                  <a:t>.</a:t>
                </a:r>
              </a:p>
              <a:p>
                <a:pPr algn="ctr"/>
                <a:endParaRPr lang="ru-RU" sz="2400" dirty="0" smtClean="0"/>
              </a:p>
              <a:p>
                <a:pPr algn="ctr"/>
                <a:r>
                  <a:rPr lang="ru-RU" sz="2400" dirty="0" smtClean="0"/>
                  <a:t>Пусть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 smtClean="0"/>
                  <a:t>- </a:t>
                </a:r>
                <a:r>
                  <a:rPr lang="ru-RU" sz="2400" b="1" dirty="0" smtClean="0"/>
                  <a:t>количество </a:t>
                </a:r>
                <a:r>
                  <a:rPr lang="ru-RU" sz="2400" b="1" dirty="0" err="1" smtClean="0"/>
                  <a:t>форшоков</a:t>
                </a:r>
                <a:r>
                  <a:rPr lang="ru-RU" sz="2400" dirty="0" smtClean="0"/>
                  <a:t>, возникающих в течение заданного временного интервала перед главным ударом</a:t>
                </a:r>
                <a:r>
                  <a:rPr lang="en-US" sz="2400" dirty="0" smtClean="0"/>
                  <a:t>, </a:t>
                </a:r>
                <a:r>
                  <a:rPr lang="ru-RU" sz="2400" dirty="0" smtClean="0"/>
                  <a:t>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2400" dirty="0" smtClean="0"/>
                  <a:t> - </a:t>
                </a:r>
                <a:r>
                  <a:rPr lang="en-US" sz="2400" dirty="0" smtClean="0"/>
                  <a:t> </a:t>
                </a:r>
                <a:r>
                  <a:rPr lang="ru-RU" sz="2400" b="1" dirty="0" smtClean="0"/>
                  <a:t>количество </a:t>
                </a:r>
                <a:r>
                  <a:rPr lang="ru-RU" sz="2400" b="1" dirty="0" err="1" smtClean="0"/>
                  <a:t>афтершоков</a:t>
                </a:r>
                <a:r>
                  <a:rPr lang="ru-RU" sz="2400" b="1" dirty="0" smtClean="0"/>
                  <a:t> </a:t>
                </a:r>
                <a:r>
                  <a:rPr lang="ru-RU" sz="2400" dirty="0" smtClean="0"/>
                  <a:t>в течение временного интервала той же длительности, что и перед главным ударом (</a:t>
                </a:r>
                <a:r>
                  <a:rPr lang="ru-RU" sz="2400" i="1" dirty="0" smtClean="0">
                    <a:solidFill>
                      <a:srgbClr val="FF0000"/>
                    </a:solidFill>
                  </a:rPr>
                  <a:t>в нашем случае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24 </a:t>
                </a:r>
                <a:r>
                  <a:rPr lang="ru-RU" sz="2400" b="1" i="1" dirty="0" smtClean="0">
                    <a:solidFill>
                      <a:srgbClr val="FF0000"/>
                    </a:solidFill>
                  </a:rPr>
                  <a:t>часа</a:t>
                </a:r>
                <a:r>
                  <a:rPr lang="en-US" sz="2400" dirty="0" smtClean="0"/>
                  <a:t>).</a:t>
                </a:r>
                <a:endParaRPr lang="ru-RU" sz="2400" dirty="0" smtClean="0"/>
              </a:p>
              <a:p>
                <a:pPr algn="ctr"/>
                <a:endParaRPr lang="ru-RU" sz="800" dirty="0" smtClean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64096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423" t="-2309" r="-1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землетрясений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340768"/>
                <a:ext cx="864096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/>
                  <a:t>Мы выбрали </a:t>
                </a:r>
                <a:r>
                  <a:rPr lang="ru-RU" sz="2400" dirty="0"/>
                  <a:t>в качестве основы для деления триад на классы </a:t>
                </a:r>
                <a:r>
                  <a:rPr lang="ru-RU" sz="2400" dirty="0" smtClean="0"/>
                  <a:t>следующий признак:</a:t>
                </a:r>
              </a:p>
              <a:p>
                <a:pPr algn="ctr"/>
                <a:r>
                  <a:rPr lang="ru-RU" sz="2400" dirty="0" smtClean="0"/>
                  <a:t>количество </a:t>
                </a:r>
                <a:r>
                  <a:rPr lang="ru-RU" sz="2400" dirty="0"/>
                  <a:t>землетрясений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</a:t>
                </a:r>
                <a:r>
                  <a:rPr lang="ru-RU" sz="2400" dirty="0"/>
                  <a:t> и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ПОСЛЕ</a:t>
                </a:r>
                <a:r>
                  <a:rPr lang="ru-RU" sz="2400" dirty="0"/>
                  <a:t> главного удара.</a:t>
                </a:r>
              </a:p>
              <a:p>
                <a:pPr algn="ctr"/>
                <a:endParaRPr lang="ru-RU" sz="1000" dirty="0"/>
              </a:p>
              <a:p>
                <a:pPr algn="ctr"/>
                <a:r>
                  <a:rPr lang="ru-RU" sz="2400" dirty="0"/>
                  <a:t>Если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ru-RU" sz="2400" dirty="0"/>
                  <a:t>то будем называть триаду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КЛАССИЧЕСКОЙ</a:t>
                </a:r>
                <a:r>
                  <a:rPr lang="en-US" sz="2400" dirty="0"/>
                  <a:t>. </a:t>
                </a:r>
                <a:r>
                  <a:rPr lang="ru-RU" sz="2400" dirty="0"/>
                  <a:t>Этот класс триад хорошо известен и хорошо изучен</a:t>
                </a:r>
                <a:r>
                  <a:rPr lang="ru-RU" sz="2400" dirty="0" smtClean="0"/>
                  <a:t>.</a:t>
                </a:r>
              </a:p>
              <a:p>
                <a:pPr algn="ctr"/>
                <a:endParaRPr lang="ru-RU" sz="1000" dirty="0"/>
              </a:p>
              <a:p>
                <a:pPr algn="ctr"/>
                <a:r>
                  <a:rPr lang="ru-RU" sz="2400" dirty="0"/>
                  <a:t>Известно, что во многих случаях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НЕТ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форшоков</a:t>
                </a:r>
                <a:r>
                  <a:rPr lang="ru-RU" sz="2400" dirty="0"/>
                  <a:t> перед главными ударами, 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/>
                  <a:t>. </a:t>
                </a:r>
                <a:r>
                  <a:rPr lang="ru-RU" sz="2400" dirty="0"/>
                  <a:t>В таких случаях будем называть триаду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НЕПОЛНОЙ</a:t>
                </a:r>
                <a:r>
                  <a:rPr lang="ru-RU" sz="2400" dirty="0"/>
                  <a:t>, или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УКОРОЧЕННОЙ</a:t>
                </a:r>
                <a:r>
                  <a:rPr lang="ru-RU" sz="2400" dirty="0"/>
                  <a:t>. А в случаях, когда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назовем триаду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ПОЛНОЙ</a:t>
                </a:r>
                <a:r>
                  <a:rPr lang="en-US" sz="2400" dirty="0"/>
                  <a:t>.</a:t>
                </a:r>
                <a:endParaRPr lang="ru-RU" sz="2400" dirty="0"/>
              </a:p>
              <a:p>
                <a:pPr algn="ctr"/>
                <a:endParaRPr lang="ru-RU" sz="1600" dirty="0"/>
              </a:p>
              <a:p>
                <a:pPr algn="ctr"/>
                <a:r>
                  <a:rPr lang="ru-RU" sz="2400" dirty="0"/>
                  <a:t>Таким образом, у нас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есть признак</a:t>
                </a:r>
                <a:r>
                  <a:rPr lang="ru-RU" sz="2400" dirty="0"/>
                  <a:t>, позволяющий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разделить</a:t>
                </a:r>
                <a:r>
                  <a:rPr lang="ru-RU" sz="2400" dirty="0"/>
                  <a:t> классические триады </a:t>
                </a:r>
                <a:r>
                  <a:rPr lang="ru-RU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два </a:t>
                </a:r>
                <a:r>
                  <a:rPr lang="ru-RU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типа – это </a:t>
                </a:r>
                <a:r>
                  <a:rPr lang="ru-RU" sz="2400" dirty="0"/>
                  <a:t>количество землетрясений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</a:t>
                </a:r>
                <a:r>
                  <a:rPr lang="ru-RU" sz="2400" dirty="0"/>
                  <a:t> и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ПОСЛЕ</a:t>
                </a:r>
                <a:r>
                  <a:rPr lang="ru-RU" sz="2400" dirty="0"/>
                  <a:t> главного удара</a:t>
                </a:r>
                <a:r>
                  <a:rPr lang="ru-RU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640960" cy="5447645"/>
              </a:xfrm>
              <a:prstGeom prst="rect">
                <a:avLst/>
              </a:prstGeom>
              <a:blipFill rotWithShape="1">
                <a:blip r:embed="rId2"/>
                <a:stretch>
                  <a:fillRect t="-783" b="-2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8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 триады землетрясений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410"/>
          <a:stretch/>
        </p:blipFill>
        <p:spPr bwMode="auto">
          <a:xfrm>
            <a:off x="179512" y="1780853"/>
            <a:ext cx="4176464" cy="214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8" r="263" b="67410"/>
          <a:stretch/>
        </p:blipFill>
        <p:spPr bwMode="auto">
          <a:xfrm>
            <a:off x="4788024" y="1772816"/>
            <a:ext cx="4248472" cy="21560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5118" y="4072930"/>
                <a:ext cx="33652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Полная</a:t>
                </a:r>
                <a:r>
                  <a:rPr lang="ru-RU" dirty="0" smtClean="0"/>
                  <a:t> классическая триада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18" y="4072930"/>
                <a:ext cx="336528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68" t="-5660" r="-108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89784" y="4072930"/>
                <a:ext cx="36329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Неполная</a:t>
                </a:r>
                <a:r>
                  <a:rPr lang="ru-RU" dirty="0" smtClean="0"/>
                  <a:t> классическая триада</a:t>
                </a:r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84" y="4072930"/>
                <a:ext cx="363298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74" t="-5660" r="-1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551829"/>
                <a:ext cx="942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err="1" smtClean="0"/>
                  <a:t>Форшоки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51829"/>
                <a:ext cx="942887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935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1800" y="2551829"/>
                <a:ext cx="11521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err="1" smtClean="0"/>
                  <a:t>Афтершоки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51829"/>
                <a:ext cx="1152110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587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4772" y="1905498"/>
                <a:ext cx="1467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Главные удары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72" y="1905498"/>
                <a:ext cx="1467068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30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64088" y="2551829"/>
                <a:ext cx="942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err="1" smtClean="0"/>
                  <a:t>Форшоки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51829"/>
                <a:ext cx="942887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935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80312" y="2551829"/>
                <a:ext cx="11521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err="1" smtClean="0"/>
                  <a:t>Афтершоки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51829"/>
                <a:ext cx="1152110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587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0192" y="1905498"/>
                <a:ext cx="1467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Главные удары</a:t>
                </a:r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05498"/>
                <a:ext cx="1467068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830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4865018"/>
                <a:ext cx="903649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/>
                  <a:t>Эти </a:t>
                </a:r>
                <a:r>
                  <a:rPr lang="ru-RU" sz="2000" dirty="0"/>
                  <a:t>графики </a:t>
                </a:r>
                <a:r>
                  <a:rPr lang="ru-RU" sz="2000" dirty="0" smtClean="0"/>
                  <a:t>здесь и в дальнейшем получены </a:t>
                </a:r>
                <a:r>
                  <a:rPr lang="ru-RU" sz="2000" dirty="0"/>
                  <a:t>путём синхронного суммирования триад за период с 1973 по 2019 год по данным каталога </a:t>
                </a:r>
                <a:r>
                  <a:rPr lang="ru-RU" sz="2000" dirty="0" smtClean="0"/>
                  <a:t>USGS/NEIC, где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качестве репера </a:t>
                </a:r>
                <a:r>
                  <a:rPr lang="ru-RU" sz="2000" dirty="0" smtClean="0"/>
                  <a:t>выступал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момент 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главного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удара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Магнитуда главных </a:t>
                </a:r>
                <a:r>
                  <a:rPr lang="ru-RU" sz="2000" dirty="0" smtClean="0"/>
                  <a:t>ударов </a:t>
                </a:r>
                <a:r>
                  <a:rPr lang="ru-RU" sz="2000" dirty="0"/>
                  <a:t>составляла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rgbClr val="FF0000"/>
                    </a:solidFill>
                  </a:rPr>
                  <a:t>= 5–9</a:t>
                </a:r>
                <a:r>
                  <a:rPr lang="en-US" sz="2000" dirty="0"/>
                  <a:t>, </a:t>
                </a:r>
                <a:r>
                  <a:rPr lang="ru-RU" sz="2000" dirty="0" smtClean="0"/>
                  <a:t>глубины </a:t>
                </a:r>
                <a:r>
                  <a:rPr lang="ru-RU" sz="2000" dirty="0"/>
                  <a:t>их гипоцентров – </a:t>
                </a:r>
                <a:r>
                  <a:rPr lang="ru-RU" sz="2000" dirty="0" smtClean="0"/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0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– 250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км</a:t>
                </a:r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65018"/>
                <a:ext cx="9036496" cy="1631216"/>
              </a:xfrm>
              <a:prstGeom prst="rect">
                <a:avLst/>
              </a:prstGeom>
              <a:blipFill rotWithShape="1">
                <a:blip r:embed="rId9"/>
                <a:stretch>
                  <a:fillRect t="-1493" r="-337"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5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1124744"/>
                <a:ext cx="91440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/>
                  <a:t>Недавно были обнаружены два класса 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необычных</a:t>
                </a:r>
                <a:r>
                  <a:rPr lang="ru-RU" sz="2000" dirty="0"/>
                  <a:t> триад, </a:t>
                </a:r>
                <a:r>
                  <a:rPr lang="ru-RU" sz="2000" dirty="0" smtClean="0"/>
                  <a:t>названных 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симметричными</a:t>
                </a:r>
                <a:r>
                  <a:rPr lang="ru-RU" sz="2000" dirty="0"/>
                  <a:t> и 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зеркальными</a:t>
                </a:r>
                <a:r>
                  <a:rPr lang="ru-RU" sz="2000" dirty="0" smtClean="0"/>
                  <a:t>.</a:t>
                </a:r>
              </a:p>
              <a:p>
                <a:pPr algn="ctr"/>
                <a:r>
                  <a:rPr lang="ru-RU" sz="2000" dirty="0" smtClean="0"/>
                  <a:t>В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симметричных триадах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endParaRPr lang="ru-RU" sz="2000" dirty="0" smtClean="0"/>
              </a:p>
              <a:p>
                <a:pPr algn="ctr"/>
                <a:r>
                  <a:rPr lang="ru-RU" sz="2000" dirty="0" smtClean="0"/>
                  <a:t>а в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зеркальных триадах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2000" dirty="0" smtClean="0"/>
                  <a:t>, т.е. число  </a:t>
                </a:r>
                <a:r>
                  <a:rPr lang="ru-RU" sz="2000" dirty="0" err="1" smtClean="0"/>
                  <a:t>форшоков</a:t>
                </a:r>
                <a:r>
                  <a:rPr lang="ru-RU" sz="2000" dirty="0" smtClean="0"/>
                  <a:t> больше числа </a:t>
                </a:r>
                <a:r>
                  <a:rPr lang="ru-RU" sz="2000" dirty="0" err="1" smtClean="0"/>
                  <a:t>афтершоков</a:t>
                </a:r>
                <a:r>
                  <a:rPr lang="ru-RU" sz="2000" dirty="0" smtClean="0"/>
                  <a:t>.</a:t>
                </a:r>
              </a:p>
              <a:p>
                <a:pPr algn="ctr"/>
                <a:r>
                  <a:rPr lang="ru-RU" sz="2000" dirty="0" smtClean="0"/>
                  <a:t>Симметричные </a:t>
                </a:r>
                <a:r>
                  <a:rPr lang="ru-RU" sz="2000" dirty="0"/>
                  <a:t>и зеркальные триады делятся на </a:t>
                </a:r>
                <a:r>
                  <a:rPr lang="ru-RU" sz="2000" b="1" dirty="0" smtClean="0"/>
                  <a:t>ДВА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типа по критерию, аналогичному критерию для классических триад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9144000" cy="2246769"/>
              </a:xfrm>
              <a:prstGeom prst="rect">
                <a:avLst/>
              </a:prstGeom>
              <a:blipFill rotWithShape="1">
                <a:blip r:embed="rId2"/>
                <a:stretch>
                  <a:fillRect t="-1359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3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Симметричные и зеркальные триады землетрясений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33571" r="1746" b="33215"/>
          <a:stretch/>
        </p:blipFill>
        <p:spPr bwMode="auto">
          <a:xfrm>
            <a:off x="4788024" y="3284984"/>
            <a:ext cx="417646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1" r="51317" b="33215"/>
          <a:stretch/>
        </p:blipFill>
        <p:spPr bwMode="auto">
          <a:xfrm>
            <a:off x="251520" y="3284984"/>
            <a:ext cx="410445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6043935"/>
            <a:ext cx="4104456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Grande </a:t>
            </a:r>
            <a:r>
              <a:rPr lang="en-US" sz="1400" b="1" i="1" dirty="0" err="1"/>
              <a:t>terremoto</a:t>
            </a:r>
            <a:r>
              <a:rPr lang="en-US" sz="1400" b="1" i="1" dirty="0"/>
              <a:t> </a:t>
            </a:r>
            <a:r>
              <a:rPr lang="en-US" sz="1400" b="1" i="1" dirty="0" err="1" smtClean="0"/>
              <a:t>solitario</a:t>
            </a:r>
            <a:endParaRPr lang="ru-RU" sz="1400" b="1" i="1" dirty="0" smtClean="0"/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Большое уединенное землетрясение</a:t>
            </a:r>
            <a:endParaRPr lang="en-US" sz="14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dirty="0" smtClean="0"/>
              <a:t>(</a:t>
            </a:r>
            <a:r>
              <a:rPr lang="ru-RU" sz="1600" dirty="0" smtClean="0"/>
              <a:t>сокращенно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GTS</a:t>
            </a:r>
            <a:r>
              <a:rPr lang="en-US" sz="1600" dirty="0"/>
              <a:t>)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479" y="5446965"/>
                <a:ext cx="34621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Полная</a:t>
                </a:r>
                <a:r>
                  <a:rPr lang="ru-RU" dirty="0" smtClean="0"/>
                  <a:t> симметричная триада</a:t>
                </a:r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79" y="5446965"/>
                <a:ext cx="346216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11" t="-5660" r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932040" y="5446965"/>
                <a:ext cx="3960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Неполная</a:t>
                </a:r>
                <a:r>
                  <a:rPr lang="ru-RU" dirty="0" smtClean="0"/>
                  <a:t> симметричная триада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446965"/>
                <a:ext cx="396044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0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892480" cy="7249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Зеркальные триады землетрясений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1268760"/>
                <a:ext cx="86409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/>
                  <a:t>Итак, если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ru-RU" sz="2000" dirty="0" smtClean="0"/>
                  <a:t>то в таких случаях мы называем триады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зеркальными триадами</a:t>
                </a:r>
                <a:r>
                  <a:rPr lang="en-US" sz="2000" dirty="0" smtClean="0"/>
                  <a:t>.</a:t>
                </a:r>
                <a:endParaRPr lang="ru-RU" sz="2000" dirty="0" smtClean="0"/>
              </a:p>
              <a:p>
                <a:pPr algn="ctr"/>
                <a:endParaRPr lang="ru-RU" sz="1000" dirty="0" smtClean="0"/>
              </a:p>
              <a:p>
                <a:pPr algn="ctr"/>
                <a:r>
                  <a:rPr lang="ru-RU" sz="2000" dirty="0" smtClean="0"/>
                  <a:t>Зеркальные триады также разделяются на </a:t>
                </a:r>
                <a:r>
                  <a:rPr 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ДВА типа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– </a:t>
                </a:r>
                <a:endParaRPr lang="ru-RU" sz="2000" dirty="0" smtClean="0"/>
              </a:p>
              <a:p>
                <a:pPr algn="ctr"/>
                <a:r>
                  <a:rPr lang="ru-RU" sz="2000" b="1" dirty="0" smtClean="0"/>
                  <a:t>полные</a:t>
                </a:r>
                <a:r>
                  <a:rPr lang="ru-RU" sz="2000" dirty="0" smtClean="0"/>
                  <a:t> и </a:t>
                </a:r>
                <a:r>
                  <a:rPr lang="ru-RU" sz="2000" b="1" dirty="0" smtClean="0"/>
                  <a:t>неполны</a:t>
                </a:r>
                <a:r>
                  <a:rPr lang="ru-RU" sz="2000" dirty="0" smtClean="0"/>
                  <a:t>е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640960" cy="1477328"/>
              </a:xfrm>
              <a:prstGeom prst="rect">
                <a:avLst/>
              </a:prstGeom>
              <a:blipFill rotWithShape="1">
                <a:blip r:embed="rId2"/>
                <a:stretch>
                  <a:fillRect t="-1653" b="-7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5" r="50000"/>
          <a:stretch/>
        </p:blipFill>
        <p:spPr bwMode="auto">
          <a:xfrm>
            <a:off x="251520" y="2928382"/>
            <a:ext cx="4104456" cy="20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675"/>
          <a:stretch/>
        </p:blipFill>
        <p:spPr bwMode="auto">
          <a:xfrm>
            <a:off x="4818856" y="2928382"/>
            <a:ext cx="4073624" cy="20865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4049" y="5158933"/>
                <a:ext cx="31469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Полная</a:t>
                </a:r>
                <a:r>
                  <a:rPr lang="ru-RU" dirty="0" smtClean="0"/>
                  <a:t> зеркальная триада</a:t>
                </a:r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9" y="5158933"/>
                <a:ext cx="3146952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57" t="-4717" r="-1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20072" y="5158933"/>
                <a:ext cx="34563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Неполная</a:t>
                </a:r>
                <a:r>
                  <a:rPr lang="ru-RU" dirty="0" smtClean="0"/>
                  <a:t> зеркальная триада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58933"/>
                <a:ext cx="3456384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29" t="-4717" r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8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триад землетрясений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87408"/>
              </p:ext>
            </p:extLst>
          </p:nvPr>
        </p:nvGraphicFramePr>
        <p:xfrm>
          <a:off x="251520" y="980728"/>
          <a:ext cx="8568953" cy="568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384376"/>
                <a:gridCol w="3600401"/>
              </a:tblGrid>
              <a:tr h="288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триад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Тип триад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триада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Неполная триада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65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Классическая триада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Симметричная триада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Зеркальная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триада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84525" y="58410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410"/>
          <a:stretch/>
        </p:blipFill>
        <p:spPr bwMode="auto">
          <a:xfrm>
            <a:off x="1846157" y="1560934"/>
            <a:ext cx="3373915" cy="165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8" r="263" b="67410"/>
          <a:stretch/>
        </p:blipFill>
        <p:spPr bwMode="auto">
          <a:xfrm>
            <a:off x="5220072" y="1560934"/>
            <a:ext cx="3600400" cy="143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5" r="50000"/>
          <a:stretch/>
        </p:blipFill>
        <p:spPr bwMode="auto">
          <a:xfrm>
            <a:off x="1880040" y="4869160"/>
            <a:ext cx="3340032" cy="176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675"/>
          <a:stretch/>
        </p:blipFill>
        <p:spPr bwMode="auto">
          <a:xfrm>
            <a:off x="5220072" y="4869160"/>
            <a:ext cx="3600400" cy="17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1" r="51317" b="33215"/>
          <a:stretch/>
        </p:blipFill>
        <p:spPr bwMode="auto">
          <a:xfrm>
            <a:off x="1846157" y="3212976"/>
            <a:ext cx="337391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33571" r="1746" b="33215"/>
          <a:stretch/>
        </p:blipFill>
        <p:spPr bwMode="auto">
          <a:xfrm>
            <a:off x="5220072" y="2996952"/>
            <a:ext cx="360040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24327" y="3297178"/>
            <a:ext cx="79208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/>
              <a:t>Grande </a:t>
            </a:r>
            <a:r>
              <a:rPr lang="en-US" sz="1000" b="1" i="1" dirty="0" err="1"/>
              <a:t>terremoto</a:t>
            </a:r>
            <a:r>
              <a:rPr lang="en-US" sz="1000" b="1" i="1" dirty="0"/>
              <a:t> </a:t>
            </a:r>
            <a:r>
              <a:rPr lang="en-US" sz="1000" b="1" i="1" dirty="0" err="1"/>
              <a:t>solitario</a:t>
            </a:r>
            <a:endParaRPr lang="en-US" sz="1000" b="1" i="1" dirty="0"/>
          </a:p>
          <a:p>
            <a:pPr algn="ctr"/>
            <a:r>
              <a:rPr lang="en-US" sz="1000" dirty="0" smtClean="0"/>
              <a:t>(GTS)</a:t>
            </a:r>
            <a:endParaRPr lang="ru-RU" sz="1000" dirty="0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3347864" y="1556792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1554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804248" y="1556792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7259</a:t>
            </a: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3441104" y="319087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889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6842731" y="3049215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52087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804248" y="4797152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2600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3385964" y="484058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928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12742" y="1952836"/>
            <a:ext cx="609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 Cyr" charset="-52"/>
                <a:cs typeface="Times New Roman" pitchFamily="18" charset="0"/>
              </a:rPr>
              <a:t>24200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22578" y="1952836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Cyr" charset="-52"/>
                <a:cs typeface="Times New Roman" pitchFamily="18" charset="0"/>
              </a:rPr>
              <a:t>17049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195283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 Cyr" charset="-52"/>
                <a:cs typeface="Times New Roman" pitchFamily="18" charset="0"/>
              </a:rPr>
              <a:t>4741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3429000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 Cyr" charset="-52"/>
                <a:cs typeface="Times New Roman" pitchFamily="18" charset="0"/>
              </a:rPr>
              <a:t>1310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65058" y="3429000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 Cyr" charset="-52"/>
                <a:cs typeface="Times New Roman" pitchFamily="18" charset="0"/>
              </a:rPr>
              <a:t>1310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5058" y="501317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Cyr" charset="-52"/>
                <a:cs typeface="Times New Roman" pitchFamily="18" charset="0"/>
              </a:rPr>
              <a:t>2836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501317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Cyr" charset="-52"/>
                <a:cs typeface="Times New Roman" pitchFamily="18" charset="0"/>
              </a:rPr>
              <a:t>6188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12160" y="501317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Cyr" charset="-52"/>
                <a:cs typeface="Times New Roman" pitchFamily="18" charset="0"/>
              </a:rPr>
              <a:t>3653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206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8014</TotalTime>
  <Words>1338</Words>
  <Application>Microsoft Office PowerPoint</Application>
  <PresentationFormat>Экран (4:3)</PresentationFormat>
  <Paragraphs>200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Watermark</vt:lpstr>
      <vt:lpstr>К вопросу о классификации главных ударов землетрясений</vt:lpstr>
      <vt:lpstr>Введение</vt:lpstr>
      <vt:lpstr>Введение</vt:lpstr>
      <vt:lpstr>Триады землетрясений (1)</vt:lpstr>
      <vt:lpstr>Триады землетрясений (2)</vt:lpstr>
      <vt:lpstr>Классические триады землетрясений</vt:lpstr>
      <vt:lpstr>Симметричные и зеркальные триады землетрясений</vt:lpstr>
      <vt:lpstr>Зеркальные триады землетрясений</vt:lpstr>
      <vt:lpstr>Классификация триад землетрясений</vt:lpstr>
      <vt:lpstr>Презентация PowerPoint</vt:lpstr>
      <vt:lpstr>Закон Бата</vt:lpstr>
      <vt:lpstr>О зависимости ∆M от магнитуды главного удара M_0</vt:lpstr>
      <vt:lpstr>О зеркальном аналоге закона Бата</vt:lpstr>
      <vt:lpstr>Выводы</vt:lpstr>
      <vt:lpstr>Вместо эпилога</vt:lpstr>
      <vt:lpstr>Эпилог</vt:lpstr>
      <vt:lpstr>Благодарю за внимание !</vt:lpstr>
    </vt:vector>
  </TitlesOfParts>
  <Company>IPE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 Zavyalov</dc:creator>
  <cp:lastModifiedBy>Alex Zavyalov</cp:lastModifiedBy>
  <cp:revision>469</cp:revision>
  <dcterms:created xsi:type="dcterms:W3CDTF">2015-05-03T10:40:12Z</dcterms:created>
  <dcterms:modified xsi:type="dcterms:W3CDTF">2026-05-14T13:01:17Z</dcterms:modified>
</cp:coreProperties>
</file>