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256" r:id="rId2"/>
    <p:sldId id="257" r:id="rId3"/>
    <p:sldId id="297" r:id="rId4"/>
    <p:sldId id="302" r:id="rId5"/>
    <p:sldId id="306" r:id="rId6"/>
    <p:sldId id="305" r:id="rId7"/>
    <p:sldId id="304" r:id="rId8"/>
    <p:sldId id="311" r:id="rId9"/>
    <p:sldId id="310" r:id="rId10"/>
    <p:sldId id="309" r:id="rId11"/>
    <p:sldId id="312" r:id="rId12"/>
    <p:sldId id="313" r:id="rId13"/>
    <p:sldId id="314" r:id="rId14"/>
    <p:sldId id="315" r:id="rId15"/>
    <p:sldId id="316" r:id="rId16"/>
    <p:sldId id="307" r:id="rId17"/>
    <p:sldId id="270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66156" autoAdjust="0"/>
  </p:normalViewPr>
  <p:slideViewPr>
    <p:cSldViewPr>
      <p:cViewPr>
        <p:scale>
          <a:sx n="60" d="100"/>
          <a:sy n="60" d="100"/>
        </p:scale>
        <p:origin x="-1613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8" y="467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59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9476F-1276-446D-9B04-D36499EF6C6F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 rot="5400000"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B9939-2143-47C2-8BE7-7CD1320C1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8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день. </a:t>
            </a:r>
            <a:r>
              <a:rPr lang="ru-RU" dirty="0" smtClean="0"/>
              <a:t>В этом докладе я представляю лабораторный комплекс</a:t>
            </a:r>
            <a:r>
              <a:rPr lang="ru-RU" dirty="0" smtClean="0"/>
              <a:t>, разработанный в ГО </a:t>
            </a:r>
            <a:r>
              <a:rPr lang="ru-RU" dirty="0" smtClean="0"/>
              <a:t>Борок ИФЗ РАН, позволяющий исследовать процессы формирования очаговых зон </a:t>
            </a:r>
            <a:r>
              <a:rPr lang="ru-RU" dirty="0" smtClean="0"/>
              <a:t>под </a:t>
            </a:r>
            <a:r>
              <a:rPr lang="ru-RU" dirty="0" smtClean="0"/>
              <a:t>воздействием </a:t>
            </a:r>
            <a:r>
              <a:rPr lang="ru-RU" dirty="0" smtClean="0"/>
              <a:t>слабых циклических </a:t>
            </a:r>
            <a:r>
              <a:rPr lang="ru-RU" dirty="0" smtClean="0"/>
              <a:t>напряжений в условиях контролируемой трехосной</a:t>
            </a:r>
            <a:r>
              <a:rPr lang="ru-RU" baseline="0" dirty="0" smtClean="0"/>
              <a:t> деформации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68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регистрации акустической эмиссии мы используем две не зависимые системы. Первая это 16-ти канальная система записи отдельных волновых форм, совмещенная  с системой ультразвукового зондирования. </a:t>
            </a:r>
            <a:r>
              <a:rPr lang="ru-RU" baseline="0" dirty="0" smtClean="0"/>
              <a:t>Вторая, независимая система регистрации - это четырех канальная система непрерывной записи потока акустической энергии. Она регистрирует не отдельные сигналы, а непрерывный поток акустической энергии с дискретностью 25мкс. В режиме реального времени из общего потока выделяются отдельные события АЭ, которые используются нами в адаптивном управлении.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45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своих экспериментах мы проводим ультразвуковое зондирование по </a:t>
            </a:r>
            <a:r>
              <a:rPr lang="ru-RU" baseline="0" dirty="0" smtClean="0"/>
              <a:t>8 горизонтальным и 8 наклонным направлениям. По записанным волновым формам рассчитываются скорости распространения упругих волн, энергия первого полупериода волны и затухание. Путем интерполяции мы восстанавливаем  распределения этих параметров в объеме всего образца.  На слайде показаны примеры для одного из экспериментов. Верхний рисунок- протокол нагружения образца. Здесь синяя линия это осевая нагрузка, зеленая - интенсивность сигналов. Ниже приведена динамика изменения скоростей, энергия и затухание волны </a:t>
            </a:r>
            <a:r>
              <a:rPr lang="ru-RU" baseline="0" dirty="0" smtClean="0"/>
              <a:t>по разным направлениям</a:t>
            </a:r>
            <a:r>
              <a:rPr lang="ru-RU" baseline="0" dirty="0" smtClean="0"/>
              <a:t>. Справа на врезке показан начальный участок графиков затухания. Как можно видеть, все эти параметры очень чутко реагируют на изменение напряженного состояния образца. </a:t>
            </a:r>
            <a:r>
              <a:rPr lang="ru-RU" b="1" baseline="0" dirty="0" smtClean="0"/>
              <a:t>КЛИК</a:t>
            </a:r>
            <a:r>
              <a:rPr lang="ru-RU" baseline="0" dirty="0" smtClean="0"/>
              <a:t>. На рисунке приведен пример восстановления поля скоростей в объеме образца для 4-х моментов времени до формирования разрыва. По мере уплотнения образца идет равномерный рост скоростей, затем на этапе </a:t>
            </a:r>
            <a:r>
              <a:rPr lang="ru-RU" baseline="0" dirty="0" err="1" smtClean="0"/>
              <a:t>дилатансии</a:t>
            </a:r>
            <a:r>
              <a:rPr lang="ru-RU" baseline="0" dirty="0" smtClean="0"/>
              <a:t> падение с последующим формированием зоны пониженных скоростей в центре образца. Цветовая шкала соответствует скорости упругой волны.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425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Разработанные в сейсмологии методы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локации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применяются 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поиску координат сигналов АЭ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ремя вступления сигнала, 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пределенное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записанной волновой форме, складывается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из времени пробега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 начального времени события </a:t>
            </a:r>
            <a:r>
              <a:rPr lang="ru-RU" dirty="0" smtClean="0"/>
              <a:t>Т0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r>
              <a:rPr lang="ru-RU" dirty="0" smtClean="0"/>
              <a:t> </a:t>
            </a:r>
            <a:r>
              <a:rPr lang="ru-RU" dirty="0" smtClean="0"/>
              <a:t>Нам неизвестны </a:t>
            </a:r>
            <a:r>
              <a:rPr lang="ru-RU" dirty="0" smtClean="0"/>
              <a:t>три координаты и время, и для решения </a:t>
            </a:r>
            <a:r>
              <a:rPr lang="ru-RU" dirty="0" smtClean="0"/>
              <a:t>системы</a:t>
            </a:r>
            <a:r>
              <a:rPr lang="ru-RU" baseline="0" dirty="0" smtClean="0"/>
              <a:t> уравнений т</a:t>
            </a:r>
            <a:r>
              <a:rPr lang="ru-RU" dirty="0" smtClean="0"/>
              <a:t>ребуется </a:t>
            </a:r>
            <a:r>
              <a:rPr lang="ru-RU" dirty="0" smtClean="0"/>
              <a:t>минимум четыре времени </a:t>
            </a:r>
            <a:r>
              <a:rPr lang="ru-RU" dirty="0" smtClean="0"/>
              <a:t>вступления на разных датчиках. Мы не используем прямой метод решения</a:t>
            </a:r>
            <a:r>
              <a:rPr lang="ru-RU" baseline="0" dirty="0" smtClean="0"/>
              <a:t> системы уравнений, а </a:t>
            </a:r>
            <a:r>
              <a:rPr lang="ru-RU" dirty="0" smtClean="0"/>
              <a:t>находим координаты минимизацией функционала путем перебора всех элементарных ячеек объема образца. В расчетах принимают участие все датчики, по которым было определено время вступления. Ключевой момент в наших расчетах это использование медианы разницы времен. Это позволяет отсеять датчики, на которых</a:t>
            </a:r>
            <a:r>
              <a:rPr lang="ru-RU" baseline="0" dirty="0" smtClean="0"/>
              <a:t> неверно определено время вступления. Важную роль в наших расчетах играет скоростная модель. Наша скоростная модель формируется на основе периодических измерений по 16 направлениям. При этом для каждого приемного датчика мы формируем свое распределение скорости в зависимости от направления на источник. Используя наши оригинальные алгоритмы расчетов мы достигли точности определения координат в 1мм. Такая точность была нами подтверждена инструментально в одном из специальных экспериментов с использованием источников сигналов АЭ с известными координатами.</a:t>
            </a:r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6634B-CB9A-4667-B7D7-822D97F95EE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65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r>
              <a:rPr lang="ru-RU" baseline="0" dirty="0" smtClean="0"/>
              <a:t> определения тензора сейсмического момента источников сигналов АЭ стоит остро уже давно. </a:t>
            </a:r>
            <a:r>
              <a:rPr lang="ru-RU" baseline="0" dirty="0" smtClean="0"/>
              <a:t>Тензор сейсмического момента полностью описывает напряженное состояние источника, включая направления действующих сил в его области. Определение ТСМ</a:t>
            </a:r>
            <a:r>
              <a:rPr lang="ru-RU" baseline="0" dirty="0" smtClean="0"/>
              <a:t> важно для понимания процессов формирования очаговых зон и в частности для оценки изменения напряженного состояния. На слайде показаны примеры диаграмм направленности основных типов источников сигналов, направления действующих сил и графическое представление этих диаграмм.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64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Опираясь на квадрупольную модель источника </a:t>
            </a:r>
            <a:r>
              <a:rPr lang="ru-RU" dirty="0" smtClean="0"/>
              <a:t>в рамках нашей лаборатории была разработана методика определения ТСМ и его главных компонент. Для расчетов мы используем амплитуды и знаки упругой</a:t>
            </a:r>
            <a:r>
              <a:rPr lang="ru-RU" baseline="0" dirty="0" smtClean="0"/>
              <a:t> волны, зарегистрированные датчиками. </a:t>
            </a:r>
            <a:r>
              <a:rPr lang="ru-RU" dirty="0" smtClean="0"/>
              <a:t>Здесь мы учитываем зависимость амплитуды от расстояния и от угла подхода волны к датчику. Кроме этого учитывается диаграмма направленности самого приемника.  Исходя из предполагаемого</a:t>
            </a:r>
            <a:r>
              <a:rPr lang="ru-RU" baseline="0" dirty="0" smtClean="0"/>
              <a:t> вида </a:t>
            </a:r>
            <a:r>
              <a:rPr lang="ru-RU" dirty="0" smtClean="0"/>
              <a:t>диаграммы</a:t>
            </a:r>
            <a:r>
              <a:rPr lang="ru-RU" baseline="0" dirty="0" smtClean="0"/>
              <a:t> направленности излучения мы </a:t>
            </a:r>
            <a:r>
              <a:rPr lang="ru-RU" dirty="0" smtClean="0"/>
              <a:t>восстанавливаем оси</a:t>
            </a:r>
            <a:r>
              <a:rPr lang="ru-RU" baseline="0" dirty="0" smtClean="0"/>
              <a:t> ТСМ.</a:t>
            </a:r>
          </a:p>
          <a:p>
            <a:r>
              <a:rPr lang="ru-RU" baseline="0" dirty="0" smtClean="0"/>
              <a:t>На синтетических данных мы провели сравнение нашего метода с методами полярности, </a:t>
            </a:r>
            <a:r>
              <a:rPr lang="ru-RU" baseline="0" dirty="0" err="1" smtClean="0"/>
              <a:t>Отсу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ГибридМТ</a:t>
            </a:r>
            <a:r>
              <a:rPr lang="ru-RU" baseline="0" dirty="0" smtClean="0"/>
              <a:t>. Это сравнение показало преимущество разработанного нами метода. Дальнейшее развитие нашего метода позволило проводить корректную оценку всех трех компонент ТСМ, таких как </a:t>
            </a:r>
            <a:r>
              <a:rPr lang="en-US" baseline="0" dirty="0" smtClean="0"/>
              <a:t>ISO, DC , CLVD</a:t>
            </a:r>
            <a:r>
              <a:rPr lang="ru-RU" baseline="0" dirty="0" smtClean="0"/>
              <a:t>. Сейчас мы успешно определяем компоненты ТСМ для 70% </a:t>
            </a:r>
            <a:r>
              <a:rPr lang="ru-RU" baseline="0" dirty="0" err="1" smtClean="0"/>
              <a:t>лоцированных</a:t>
            </a:r>
            <a:r>
              <a:rPr lang="ru-RU" baseline="0" dirty="0" smtClean="0"/>
              <a:t> сигналов.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00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Для тестирования разработанных режимов циклического нагружения мы провели серию испытаний н</a:t>
            </a:r>
            <a:r>
              <a:rPr lang="ru-RU" dirty="0" smtClean="0"/>
              <a:t>а образцах песчаников различной зернистости, пористости и проницаемости. Протоколы испытаний для всей серии образцов были идентичны. Испытания проходили в камере всестороннего сжатия при начальном обжимном давлении 5МПа. До момента образования магистрального разрыва задавалась определенная</a:t>
            </a:r>
            <a:r>
              <a:rPr lang="ru-RU" baseline="0" dirty="0" smtClean="0"/>
              <a:t> </a:t>
            </a:r>
            <a:r>
              <a:rPr lang="ru-RU" dirty="0" smtClean="0"/>
              <a:t>амплитуда</a:t>
            </a:r>
            <a:r>
              <a:rPr lang="ru-RU" baseline="0" dirty="0" smtClean="0"/>
              <a:t> модуляции, и после прохождения 3-4 циклов модуляции амплитуда увеличивалась примерно на 20%. После образования магистрального разрыва образец поджимался всесторонним давлением 10МПа, и циклы модуляции повторялись, но уже с меньшей начальной амплитудой. После 3-4 таких циклических серий обжимное давление увеличивалось сначала до 15, а потом до 20 МПа. На графиках синим цветом показана избыточная осевая нагрузка, черным дано изменение высоты образца, а зеленым – интенсивность событий акустической эмиссии.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00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ходе каждого эксперимента мы получаем огромное количество первичных данных, которые помещаются в базу</a:t>
            </a:r>
            <a:r>
              <a:rPr lang="ru-RU" baseline="0" dirty="0" smtClean="0"/>
              <a:t> данных</a:t>
            </a:r>
            <a:r>
              <a:rPr lang="ru-RU" dirty="0" smtClean="0"/>
              <a:t>. Структура базы и названия файлов показаны на правом верхнем рисунке. На первом этапе обработки проводится процедура синхронизации, устранение возможных ошибок, расчеты скоростей распространения</a:t>
            </a:r>
            <a:r>
              <a:rPr lang="ru-RU" baseline="0" dirty="0" smtClean="0"/>
              <a:t> упругих волн, определение параметров сигналов АЭ, формируется бюллетень событий. На этапе финальной обработки мы делаем расчеты </a:t>
            </a:r>
            <a:r>
              <a:rPr lang="ru-RU" baseline="0" dirty="0" err="1" smtClean="0"/>
              <a:t>геомеханических</a:t>
            </a:r>
            <a:r>
              <a:rPr lang="ru-RU" baseline="0" dirty="0" smtClean="0"/>
              <a:t> и акустических параметров. На этом этапе исходная база данных дополняется файлами, содержащими результаты постобработки. По мере развития наших методик и регистрирующей аппаратуры происходит расширение структуры базы данных, добавление файлов с новыми типами данных. В базе данных хранятся материалы в бинарном, текстовом виде, в виде графиков и фотографий.</a:t>
            </a:r>
          </a:p>
          <a:p>
            <a:r>
              <a:rPr lang="ru-RU" baseline="0" dirty="0" smtClean="0"/>
              <a:t>Методы и алгоритмы обработки данных постоянно нами совершенствуются.</a:t>
            </a:r>
            <a:r>
              <a:rPr lang="ru-RU" baseline="0" dirty="0" smtClean="0"/>
              <a:t> Все используемые нами программы собственной разработки, что позволяет проводить их модификацию по мере разработки новых алгоритмов и появления новых данных.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526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baseline="0" dirty="0" smtClean="0"/>
              <a:t>этом году мы полностью завершили модернизацию нашего лабораторного комплекса. Наша группа входит в состав ЦКП ИФЗ РАН. Мы полностью открыты для сотрудничества в направлении лабораторных испытаний </a:t>
            </a:r>
            <a:r>
              <a:rPr lang="ru-RU" baseline="0" dirty="0" err="1" smtClean="0"/>
              <a:t>геоматериалов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Следующий наш доклад будет посвящен анализу проведенной серии циклических испытаний на образцах песчаников, где мы подробно рассмотрим как слабые циклические напряжения влияют на накопление повреждений породы.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4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Слабые периодические напряжения способны </a:t>
            </a:r>
            <a:r>
              <a:rPr lang="ru-RU" dirty="0" smtClean="0"/>
              <a:t>запускать </a:t>
            </a:r>
            <a:r>
              <a:rPr lang="ru-RU" dirty="0" smtClean="0"/>
              <a:t>процессы разрушения,</a:t>
            </a:r>
            <a:r>
              <a:rPr lang="ru-RU" baseline="0" dirty="0" smtClean="0"/>
              <a:t> </a:t>
            </a:r>
            <a:r>
              <a:rPr lang="ru-RU" dirty="0" smtClean="0"/>
              <a:t>кумулятивно</a:t>
            </a:r>
            <a:r>
              <a:rPr lang="ru-RU" baseline="0" dirty="0" smtClean="0"/>
              <a:t> накопленные в</a:t>
            </a:r>
            <a:r>
              <a:rPr lang="ru-RU" dirty="0" smtClean="0"/>
              <a:t> разломных</a:t>
            </a:r>
            <a:r>
              <a:rPr lang="ru-RU" baseline="0" dirty="0" smtClean="0"/>
              <a:t> зонах</a:t>
            </a:r>
            <a:r>
              <a:rPr lang="ru-RU" dirty="0" smtClean="0"/>
              <a:t>. В </a:t>
            </a:r>
            <a:r>
              <a:rPr lang="ru-RU" dirty="0" smtClean="0"/>
              <a:t>литературе не </a:t>
            </a:r>
            <a:r>
              <a:rPr lang="ru-RU" dirty="0" smtClean="0"/>
              <a:t>много количественных данных по лабораторным исследованиям триггерных эффектов. Это связано со сложностью проведения таких испытаний в лабораторных условиях. Актуальность исследований обусловлена проблемами прогноза землетрясений, индуцированной сейсмичностью, природными триггерными механизмами.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393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того, чтобы обеспечить проведение таких экспериментов необходимо было создать соответствующий инструмент и отработать методики проведения испытаний. Принимая</a:t>
            </a:r>
            <a:r>
              <a:rPr lang="ru-RU" baseline="0" dirty="0" smtClean="0"/>
              <a:t> во внимание масштабный коэффициент лабораторного моделирования нам требовалось обеспечить циклические воздействия микронного уровня. Так же необходимо, </a:t>
            </a:r>
            <a:r>
              <a:rPr lang="ru-RU" baseline="0" dirty="0" smtClean="0"/>
              <a:t>с высоким временным разрешением, </a:t>
            </a:r>
            <a:r>
              <a:rPr lang="ru-RU" baseline="0" dirty="0" smtClean="0"/>
              <a:t>зарегистрировать сигналы АЭ, возникающие в процессе разрушения материала. Н</a:t>
            </a:r>
            <a:r>
              <a:rPr lang="ru-RU" baseline="0" dirty="0" smtClean="0"/>
              <a:t>а финальной стадии эксперимента формирование магистрального разрыва</a:t>
            </a:r>
            <a:r>
              <a:rPr lang="ru-RU" baseline="0" dirty="0" smtClean="0"/>
              <a:t> происходит лавинообразно. Стояла задача предотвратить это и растянуть </a:t>
            </a:r>
            <a:r>
              <a:rPr lang="ru-RU" baseline="0" dirty="0" smtClean="0"/>
              <a:t>процесс </a:t>
            </a:r>
            <a:r>
              <a:rPr lang="ru-RU" baseline="0" dirty="0" smtClean="0"/>
              <a:t>формирования разрыва во времени.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5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Наш испытательный комплекс базируется </a:t>
            </a:r>
            <a:r>
              <a:rPr lang="ru-RU" dirty="0" smtClean="0"/>
              <a:t>на </a:t>
            </a:r>
            <a:r>
              <a:rPr lang="ru-RU" dirty="0" smtClean="0"/>
              <a:t>электрогидравлическом </a:t>
            </a:r>
            <a:r>
              <a:rPr lang="ru-RU" dirty="0" smtClean="0"/>
              <a:t>прессе </a:t>
            </a:r>
            <a:r>
              <a:rPr lang="ru-RU" dirty="0" err="1" smtClean="0"/>
              <a:t>Inova</a:t>
            </a:r>
            <a:r>
              <a:rPr lang="ru-RU" dirty="0" smtClean="0"/>
              <a:t> (верхний левый рисунок). Его управлением </a:t>
            </a:r>
            <a:r>
              <a:rPr lang="ru-RU" dirty="0" smtClean="0"/>
              <a:t>и сбором </a:t>
            </a:r>
            <a:r>
              <a:rPr lang="ru-RU" dirty="0" smtClean="0"/>
              <a:t>всех данных </a:t>
            </a:r>
            <a:r>
              <a:rPr lang="ru-RU" dirty="0" smtClean="0"/>
              <a:t>занимается программно-аппаратный комплекс на </a:t>
            </a:r>
            <a:r>
              <a:rPr lang="ru-RU" dirty="0" smtClean="0"/>
              <a:t>базе микроконтроллера </a:t>
            </a:r>
            <a:r>
              <a:rPr lang="ru-RU" dirty="0" err="1" smtClean="0"/>
              <a:t>Arduino</a:t>
            </a:r>
            <a:r>
              <a:rPr lang="ru-RU" dirty="0" smtClean="0"/>
              <a:t> </a:t>
            </a:r>
            <a:r>
              <a:rPr lang="ru-RU" dirty="0" smtClean="0"/>
              <a:t>Mega-2560 и центрального процессора </a:t>
            </a:r>
            <a:r>
              <a:rPr lang="en-US" dirty="0" smtClean="0"/>
              <a:t>INTEL-CORE I</a:t>
            </a:r>
            <a:r>
              <a:rPr lang="ru-RU" dirty="0" smtClean="0"/>
              <a:t>7. Микроконтроллер и компьютер</a:t>
            </a:r>
            <a:r>
              <a:rPr lang="ru-RU" baseline="0" dirty="0" smtClean="0"/>
              <a:t> управления </a:t>
            </a:r>
            <a:r>
              <a:rPr lang="ru-RU" dirty="0" smtClean="0"/>
              <a:t>связывают процесс нагружения образца, </a:t>
            </a:r>
            <a:r>
              <a:rPr lang="ru-RU" dirty="0" smtClean="0"/>
              <a:t>систему </a:t>
            </a:r>
            <a:r>
              <a:rPr lang="ru-RU" dirty="0" smtClean="0"/>
              <a:t>управления и </a:t>
            </a:r>
            <a:r>
              <a:rPr lang="ru-RU" dirty="0" smtClean="0"/>
              <a:t>мониторинг АЭ в единый контур </a:t>
            </a:r>
            <a:r>
              <a:rPr lang="ru-RU" dirty="0" smtClean="0"/>
              <a:t>с обратной связью.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77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этом слайде показана блок схема системы управления</a:t>
            </a:r>
            <a:r>
              <a:rPr lang="ru-RU" baseline="0" dirty="0" smtClean="0"/>
              <a:t> позиционированием положения поршня пресса. Контролем нагружения образца управляет блок анализа. Сигнал датчика положения поступает в блок анализа. Сюда же подается задаваемый сигнал управления. Блок анализа выделяет из них разностный сигнал, который и заставляет поршень смещаться в ту или иную сторону. Здесь работает так называемое ПИД регулирование. В общепринятой схеме блока анализа заложена программная реализация ПИД регулирования, которая имеет ряд ограничений. Ключевое отличие нашей системы управления в том, что ПИД регулирование осуществляется на аппаратном уровне. В результате этого мы получаем точность позиционирования на порядок  лучше, чем в любой другой системе. Важно, что при этом поддержание положения поршня пресса происходит без участия микроконтроллера. </a:t>
            </a:r>
            <a:r>
              <a:rPr lang="ru-RU" dirty="0" smtClean="0"/>
              <a:t>Благодаря этому высокоточная система позиционирования, в совокупности с мощным базовым компьютером позволяет</a:t>
            </a:r>
            <a:r>
              <a:rPr lang="ru-RU" baseline="0" dirty="0" smtClean="0"/>
              <a:t> реализовать любые протоколы испытаний, включая импульсное воздействие и модулирующее воздействие с заданными параметрами.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64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я уже говорил, ф</a:t>
            </a:r>
            <a:r>
              <a:rPr lang="ru-RU" baseline="0" dirty="0" smtClean="0"/>
              <a:t>ормирование магистрального разрыва в закритической области нагружения происходит лавинообразно. При этом из-за огромного потока сигналов АЭ  </a:t>
            </a:r>
            <a:r>
              <a:rPr lang="ru-RU" baseline="0" dirty="0" err="1" smtClean="0"/>
              <a:t>бОльшая</a:t>
            </a:r>
            <a:r>
              <a:rPr lang="ru-RU" baseline="0" dirty="0" smtClean="0"/>
              <a:t> их часть теряется. Для предотвращения этого в нашу систему введено адаптивное управление по потоку сигналов, организованное на основе непрерывного их мониторинга. Нами реализованы два режима. В первом, так называемом мягком режиме, </a:t>
            </a:r>
            <a:r>
              <a:rPr lang="ru-RU" dirty="0" smtClean="0"/>
              <a:t>система управления изменяет </a:t>
            </a:r>
            <a:r>
              <a:rPr lang="ru-RU" dirty="0" smtClean="0"/>
              <a:t>скорость </a:t>
            </a:r>
            <a:r>
              <a:rPr lang="ru-RU" dirty="0" smtClean="0"/>
              <a:t>нагружения, поддерживая заданный уровень потока сигналов (верхний рисунок). Второй режим, так называемый жесткий режим или режим аварийного</a:t>
            </a:r>
            <a:r>
              <a:rPr lang="ru-RU" baseline="0" dirty="0" smtClean="0"/>
              <a:t> отката, производит скачкообразное уменьшение осевой деформации на заданную величину (нижний рисунок). Первый режим используется на песчаниках. Второй на гранитах, обладающих </a:t>
            </a:r>
            <a:r>
              <a:rPr lang="ru-RU" baseline="0" dirty="0" err="1" smtClean="0"/>
              <a:t>бОльшей</a:t>
            </a:r>
            <a:r>
              <a:rPr lang="ru-RU" baseline="0" dirty="0" smtClean="0"/>
              <a:t> жесткостью и пределом прочности. В результате применения адаптивного управления формирование магистрального разрыва происходит постепенно.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11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создания всестороннего и порового давлений у нас используются высокоточные насосы российского производства. </a:t>
            </a:r>
            <a:r>
              <a:rPr lang="ru-RU" dirty="0" smtClean="0"/>
              <a:t>Управление их режимами осуществляет </a:t>
            </a:r>
            <a:r>
              <a:rPr lang="ru-RU" baseline="0" dirty="0" smtClean="0"/>
              <a:t>отдельный компьютер со своим программным обеспечением.</a:t>
            </a:r>
            <a:r>
              <a:rPr lang="ru-RU" dirty="0" smtClean="0"/>
              <a:t> Поскольку исходный программный код насосов закрыт, то мы установили собственные датчики давления в магистрали насосов.</a:t>
            </a:r>
            <a:r>
              <a:rPr lang="ru-RU" dirty="0" smtClean="0"/>
              <a:t> Тем самым мы интегрировали эти данные</a:t>
            </a:r>
            <a:r>
              <a:rPr lang="ru-RU" dirty="0" smtClean="0"/>
              <a:t> в нашу единую систему сбора, и фактически задублировали</a:t>
            </a:r>
            <a:r>
              <a:rPr lang="ru-RU" baseline="0" dirty="0" smtClean="0"/>
              <a:t> систему измерения всестороннего и порового давлений.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0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этом слайде приведены примеры некоторых используемых нами искусственных образцов и образцов горных пород. При</a:t>
            </a:r>
            <a:r>
              <a:rPr lang="ru-RU" baseline="0" dirty="0" smtClean="0"/>
              <a:t> проведении испытаний в камере всестороннего сжатия мы защищаем образцы с помощью </a:t>
            </a:r>
            <a:r>
              <a:rPr lang="ru-RU" baseline="0" dirty="0" smtClean="0"/>
              <a:t>тонкого </a:t>
            </a:r>
            <a:r>
              <a:rPr lang="ru-RU" baseline="0" dirty="0" smtClean="0"/>
              <a:t>медного жакета. В отличие от </a:t>
            </a:r>
            <a:r>
              <a:rPr lang="ru-RU" baseline="0" dirty="0" err="1" smtClean="0"/>
              <a:t>термоусадочного</a:t>
            </a:r>
            <a:r>
              <a:rPr lang="ru-RU" baseline="0" dirty="0" smtClean="0"/>
              <a:t> жакета, такой вариант герметизации позволяет использовать на поверхности образца датчики АЭ.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65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Здесь показаны примеры основных</a:t>
            </a:r>
            <a:r>
              <a:rPr lang="ru-RU" baseline="0" dirty="0" smtClean="0"/>
              <a:t> </a:t>
            </a:r>
            <a:r>
              <a:rPr lang="ru-RU" dirty="0" smtClean="0"/>
              <a:t>режимов испытания в виде циклического нагружения различной формы. На верхнем рисунке режим пилообразного нагружения с различной амплитудой. Благодаря резкой</a:t>
            </a:r>
            <a:r>
              <a:rPr lang="ru-RU" baseline="0" dirty="0" smtClean="0"/>
              <a:t> </a:t>
            </a:r>
            <a:r>
              <a:rPr lang="ru-RU" dirty="0" smtClean="0"/>
              <a:t>смене направления деформации этот режим позволяет с</a:t>
            </a:r>
            <a:r>
              <a:rPr lang="ru-RU" baseline="0" dirty="0" smtClean="0"/>
              <a:t> высокой точностью отслеживать изменения в напряженном состоянии образца в точках локальных экстремумов.</a:t>
            </a:r>
            <a:r>
              <a:rPr lang="ru-RU" dirty="0" smtClean="0"/>
              <a:t> При таком режиме более четко наблюдается эффект Кайзера и рассчитывается коэффициент </a:t>
            </a:r>
            <a:r>
              <a:rPr lang="ru-RU" dirty="0" err="1" smtClean="0"/>
              <a:t>фелисити</a:t>
            </a:r>
            <a:r>
              <a:rPr lang="ru-RU" dirty="0" smtClean="0"/>
              <a:t>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Синусоидальный режим (нижний рисунок) более корректно моделирует природные условия, где на фоне периодических приливных или сезонных воздействий происходят процессы релаксации напряжений. Этот режим целесообразен для исследования усталостного разрушения и триггерных эффектов.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8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EACF-2B3D-4BFA-8004-FCAA88014330}" type="datetime1">
              <a:rPr lang="ru-RU" smtClean="0"/>
              <a:t>27.04.2026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86FA-A641-4BDB-BC73-479630CB19C8}" type="datetime1">
              <a:rPr lang="ru-RU" smtClean="0"/>
              <a:t>27.04.2026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5D2C-9764-4624-9D3A-A238779CB96C}" type="datetime1">
              <a:rPr lang="ru-RU" smtClean="0"/>
              <a:t>27.04.2026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BEAF-7E18-47DE-9C91-7DD75A41B3C0}" type="datetime1">
              <a:rPr lang="ru-RU" smtClean="0"/>
              <a:t>27.04.2026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598D-92B1-457C-86F7-DAC70EDBC857}" type="datetime1">
              <a:rPr lang="ru-RU" smtClean="0"/>
              <a:t>27.04.2026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7A22-91EB-4D9D-844A-EB5A2EFD2E87}" type="datetime1">
              <a:rPr lang="ru-RU" smtClean="0"/>
              <a:t>27.04.2026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03C3-B8D0-4871-86BC-09ED08C9B250}" type="datetime1">
              <a:rPr lang="ru-RU" smtClean="0"/>
              <a:t>27.04.2026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FF01-9D40-408C-AE9C-426AB0E5984A}" type="datetime1">
              <a:rPr lang="ru-RU" smtClean="0"/>
              <a:t>27.04.2026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E96F-68F2-4C98-B95A-74F3C8D22499}" type="datetime1">
              <a:rPr lang="ru-RU" smtClean="0"/>
              <a:t>27.04.2026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34F1-4C4D-434D-B73E-D45C928963EC}" type="datetime1">
              <a:rPr lang="ru-RU" smtClean="0"/>
              <a:t>27.04.2026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F649-F367-43D6-8BD0-3592ECE60870}" type="datetime1">
              <a:rPr lang="ru-RU" smtClean="0"/>
              <a:t>27.04.2026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6450F85-0CDF-406D-95EA-BF253E38C4DB}" type="datetime1">
              <a:rPr lang="ru-RU" smtClean="0"/>
              <a:t>27.04.2026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388424" cy="22322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ЛАБОРАТОРНОЕ МОДЕЛИРОВАНИЕ ТРИГГЕРНОЙ АКТИВИЗАЦИИ РАЗЛОМНЫХ ЗОН: УПРАВЛЕНИЕ ЦИКЛИЧЕСКИМИ НАГРУЗКАМИ И РЕГИСТРАЦИЯ АКУСТИЧЕСКОЙ ЭМИССИИ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8352928" cy="1752600"/>
          </a:xfrm>
        </p:spPr>
        <p:txBody>
          <a:bodyPr>
            <a:noAutofit/>
          </a:bodyPr>
          <a:lstStyle/>
          <a:p>
            <a:pPr algn="ctr"/>
            <a:r>
              <a:rPr lang="ru-RU" b="1" u="sng" dirty="0" err="1" smtClean="0">
                <a:solidFill>
                  <a:srgbClr val="002060"/>
                </a:solidFill>
                <a:latin typeface="+mn-lt"/>
              </a:rPr>
              <a:t>Патонин</a:t>
            </a:r>
            <a:r>
              <a:rPr lang="ru-RU" b="1" u="sng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u="sng" dirty="0">
                <a:solidFill>
                  <a:srgbClr val="002060"/>
                </a:solidFill>
                <a:latin typeface="+mn-lt"/>
              </a:rPr>
              <a:t>А.В</a:t>
            </a:r>
            <a:r>
              <a:rPr lang="ru-RU" b="1" u="sng" dirty="0" smtClean="0">
                <a:solidFill>
                  <a:srgbClr val="002060"/>
                </a:solidFill>
                <a:latin typeface="+mn-lt"/>
              </a:rPr>
              <a:t>.,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Шихова Н.М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. </a:t>
            </a:r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ГО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“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Борок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”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ИФЗ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РАН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19-21 мая 2026г.</a:t>
            </a:r>
            <a:endParaRPr lang="ru-RU" sz="1600" b="1" dirty="0" smtClean="0">
              <a:solidFill>
                <a:srgbClr val="002060"/>
              </a:solidFill>
              <a:latin typeface="+mn-lt"/>
            </a:endParaRPr>
          </a:p>
          <a:p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1</a:t>
            </a:fld>
            <a:endParaRPr lang="ru-RU"/>
          </a:p>
        </p:txBody>
      </p:sp>
      <p:sp>
        <p:nvSpPr>
          <p:cNvPr id="4" name="AutoShape 2" descr="https://ifz.ru/assets/main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4120" y="6023029"/>
            <a:ext cx="7914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 «Триггерные эффекты в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геосистемах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363272" cy="471582"/>
          </a:xfrm>
        </p:spPr>
        <p:txBody>
          <a:bodyPr>
            <a:normAutofit/>
          </a:bodyPr>
          <a:lstStyle/>
          <a:p>
            <a:r>
              <a:rPr lang="ru-RU" sz="2400" b="1" dirty="0"/>
              <a:t>Регистрация акустической эмиссии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501008"/>
            <a:ext cx="2952328" cy="30243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Система непрерывной регистрации потока акустической энергии</a:t>
            </a:r>
          </a:p>
          <a:p>
            <a:r>
              <a:rPr lang="ru-RU" b="0" dirty="0" smtClean="0"/>
              <a:t>Число каналов – 3.</a:t>
            </a:r>
          </a:p>
          <a:p>
            <a:r>
              <a:rPr lang="ru-RU" b="0" dirty="0" smtClean="0"/>
              <a:t>Частота оцифровки – 2.5 МГц на канал.</a:t>
            </a:r>
          </a:p>
          <a:p>
            <a:r>
              <a:rPr lang="ru-RU" b="0" dirty="0" smtClean="0"/>
              <a:t>Свертка по 64 точкам оцифровки.</a:t>
            </a:r>
          </a:p>
          <a:p>
            <a:r>
              <a:rPr lang="ru-RU" b="0" dirty="0" smtClean="0"/>
              <a:t>Разрешение 25мкс.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10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551562"/>
            <a:ext cx="5580112" cy="2445390"/>
            <a:chOff x="0" y="551562"/>
            <a:chExt cx="5580112" cy="244539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551562"/>
              <a:ext cx="5580112" cy="2445390"/>
              <a:chOff x="0" y="551562"/>
              <a:chExt cx="5580112" cy="2445390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51562"/>
                <a:ext cx="5580112" cy="24453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4602344" y="2581453"/>
                <a:ext cx="9777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Такты АЦП</a:t>
                </a:r>
                <a:endParaRPr lang="ru-RU" sz="12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909940" y="551562"/>
              <a:ext cx="3670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Отдельная волновая форма сигнала АЭ</a:t>
              </a:r>
              <a:endParaRPr lang="ru-RU" sz="14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580112" y="404664"/>
            <a:ext cx="3359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Система регистрации отдельных волновых форм сигналов АЭ</a:t>
            </a:r>
          </a:p>
          <a:p>
            <a:r>
              <a:rPr lang="ru-RU" sz="1600" dirty="0"/>
              <a:t>Число каналов – 16.</a:t>
            </a:r>
          </a:p>
          <a:p>
            <a:r>
              <a:rPr lang="ru-RU" sz="1600" dirty="0"/>
              <a:t>Частота оцифровки - 2.5МГц 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Усиление 40 дБ</a:t>
            </a:r>
          </a:p>
          <a:p>
            <a:r>
              <a:rPr lang="ru-RU" sz="1600" dirty="0" smtClean="0"/>
              <a:t>Уровень шума ± 1-2 ед. АЦП</a:t>
            </a:r>
            <a:endParaRPr lang="ru-RU" sz="1600" dirty="0"/>
          </a:p>
          <a:p>
            <a:r>
              <a:rPr lang="ru-RU" sz="1600" dirty="0"/>
              <a:t>Скорость записи волновых форм до 100 </a:t>
            </a:r>
            <a:r>
              <a:rPr lang="ru-RU" sz="1600" dirty="0" err="1"/>
              <a:t>соб</a:t>
            </a:r>
            <a:r>
              <a:rPr lang="ru-RU" sz="1600" dirty="0"/>
              <a:t>/с.</a:t>
            </a:r>
            <a:endParaRPr lang="ru-RU" sz="16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393933" y="3205409"/>
            <a:ext cx="5222727" cy="3607967"/>
            <a:chOff x="3393933" y="3205409"/>
            <a:chExt cx="5222727" cy="3607967"/>
          </a:xfrm>
        </p:grpSpPr>
        <p:sp>
          <p:nvSpPr>
            <p:cNvPr id="9" name="TextBox 8"/>
            <p:cNvSpPr txBox="1"/>
            <p:nvPr/>
          </p:nvSpPr>
          <p:spPr>
            <a:xfrm>
              <a:off x="4716016" y="3205409"/>
              <a:ext cx="3453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Фрагмент потока акустической энергии</a:t>
              </a:r>
              <a:endParaRPr lang="ru-RU" sz="1400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3393933" y="3501008"/>
              <a:ext cx="5222727" cy="3312368"/>
              <a:chOff x="3393933" y="3501008"/>
              <a:chExt cx="5222727" cy="3312368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933" y="3501008"/>
                <a:ext cx="5222727" cy="3312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 rot="16200000">
                <a:off x="3138775" y="4170323"/>
                <a:ext cx="15592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Условные единицы</a:t>
                </a:r>
                <a:endParaRPr lang="ru-RU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32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558" y="4887228"/>
            <a:ext cx="3891930" cy="199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35497" y="4638642"/>
            <a:ext cx="4968552" cy="2174734"/>
            <a:chOff x="35497" y="4638642"/>
            <a:chExt cx="4968552" cy="2174734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7" y="4638642"/>
              <a:ext cx="4968552" cy="2174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19767" y="5151834"/>
              <a:ext cx="14439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Затухание</a:t>
              </a:r>
            </a:p>
            <a:p>
              <a:r>
                <a:rPr lang="ru-RU" sz="1400" dirty="0" smtClean="0"/>
                <a:t>упругой волны</a:t>
              </a:r>
              <a:endParaRPr lang="ru-RU" sz="14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4623" y="83173"/>
            <a:ext cx="4680520" cy="49896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Скорости упругих волн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11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816"/>
            <a:ext cx="1167624" cy="209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332656"/>
            <a:ext cx="27850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Частота оцифровки 40МГц</a:t>
            </a:r>
          </a:p>
          <a:p>
            <a:r>
              <a:rPr lang="ru-RU" sz="1400" dirty="0" smtClean="0"/>
              <a:t>8 горизонтальных направлений</a:t>
            </a:r>
          </a:p>
          <a:p>
            <a:r>
              <a:rPr lang="ru-RU" sz="1400" dirty="0" smtClean="0"/>
              <a:t>8 наклонных направлений</a:t>
            </a:r>
          </a:p>
          <a:p>
            <a:r>
              <a:rPr lang="ru-RU" sz="1400" dirty="0" smtClean="0"/>
              <a:t>Возможность накопления сигнала до 1024 раз</a:t>
            </a:r>
          </a:p>
          <a:p>
            <a:r>
              <a:rPr lang="ru-RU" sz="1400" dirty="0" smtClean="0"/>
              <a:t>Точность определения скорости 0.2%</a:t>
            </a:r>
            <a:endParaRPr lang="ru-RU" sz="14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0" y="2073087"/>
            <a:ext cx="4686250" cy="2148001"/>
            <a:chOff x="0" y="1903206"/>
            <a:chExt cx="4686250" cy="214800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76"/>
            <a:stretch/>
          </p:blipFill>
          <p:spPr bwMode="auto">
            <a:xfrm>
              <a:off x="0" y="1903206"/>
              <a:ext cx="4686250" cy="2148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835696" y="2041684"/>
              <a:ext cx="16561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Энергия первого</a:t>
              </a:r>
            </a:p>
            <a:p>
              <a:r>
                <a:rPr lang="ru-RU" sz="1400" dirty="0" smtClean="0"/>
                <a:t> полупериода </a:t>
              </a:r>
            </a:p>
            <a:p>
              <a:r>
                <a:rPr lang="ru-RU" sz="1400" dirty="0" smtClean="0"/>
                <a:t>упругой волны</a:t>
              </a:r>
              <a:endParaRPr lang="ru-RU" sz="1400" dirty="0"/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8134"/>
            <a:ext cx="5085450" cy="225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900702" y="2930302"/>
            <a:ext cx="5087012" cy="2226890"/>
            <a:chOff x="3900702" y="2977206"/>
            <a:chExt cx="5087012" cy="256991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36"/>
            <a:stretch/>
          </p:blipFill>
          <p:spPr bwMode="auto">
            <a:xfrm>
              <a:off x="3900702" y="2977206"/>
              <a:ext cx="5087012" cy="2569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220072" y="3061940"/>
              <a:ext cx="2785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Скорость упругой волны</a:t>
              </a:r>
              <a:endParaRPr lang="ru-RU" sz="14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117427" y="621849"/>
            <a:ext cx="17732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Нагрузка, МПа</a:t>
            </a:r>
          </a:p>
          <a:p>
            <a:r>
              <a:rPr lang="ru-RU" sz="1100" dirty="0" smtClean="0"/>
              <a:t>Интенсивность АЭ, </a:t>
            </a:r>
            <a:r>
              <a:rPr lang="ru-RU" sz="1100" dirty="0" err="1" smtClean="0"/>
              <a:t>шт</a:t>
            </a:r>
            <a:r>
              <a:rPr lang="ru-RU" sz="1100" dirty="0" smtClean="0"/>
              <a:t>\с</a:t>
            </a:r>
            <a:endParaRPr lang="ru-RU" sz="1100" dirty="0"/>
          </a:p>
        </p:txBody>
      </p:sp>
      <p:sp>
        <p:nvSpPr>
          <p:cNvPr id="15" name="Овал 14"/>
          <p:cNvSpPr/>
          <p:nvPr/>
        </p:nvSpPr>
        <p:spPr>
          <a:xfrm>
            <a:off x="319767" y="5886306"/>
            <a:ext cx="1731953" cy="927070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02271" y="6349841"/>
            <a:ext cx="4377841" cy="0"/>
          </a:xfrm>
          <a:prstGeom prst="line">
            <a:avLst/>
          </a:prstGeom>
          <a:ln w="53975">
            <a:solidFill>
              <a:schemeClr val="tx1">
                <a:lumMod val="50000"/>
                <a:lumOff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1" y="1844824"/>
            <a:ext cx="8952217" cy="342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00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3999" cy="547464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ru-RU" sz="2400" b="1" dirty="0" smtClean="0">
                <a:solidFill>
                  <a:srgbClr val="000066"/>
                </a:solidFill>
                <a:effectLst/>
                <a:latin typeface="Arial" charset="0"/>
              </a:rPr>
              <a:t>локация </a:t>
            </a:r>
            <a:r>
              <a:rPr lang="ru-RU" sz="2400" b="1" dirty="0">
                <a:solidFill>
                  <a:srgbClr val="000066"/>
                </a:solidFill>
                <a:effectLst/>
                <a:latin typeface="Arial" charset="0"/>
              </a:rPr>
              <a:t>источников </a:t>
            </a:r>
            <a:r>
              <a:rPr lang="ru-RU" sz="2400" b="1" dirty="0" err="1" smtClean="0">
                <a:solidFill>
                  <a:srgbClr val="000066"/>
                </a:solidFill>
                <a:effectLst/>
                <a:latin typeface="Arial" charset="0"/>
              </a:rPr>
              <a:t>аэ</a:t>
            </a:r>
            <a:r>
              <a:rPr lang="ru-RU" sz="2400" b="1" dirty="0" smtClean="0">
                <a:solidFill>
                  <a:srgbClr val="000066"/>
                </a:solidFill>
                <a:effectLst/>
                <a:latin typeface="Arial" charset="0"/>
              </a:rPr>
              <a:t> и определение механизмов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596D-7D2F-4A18-9F19-7749E3EB1DC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621"/>
            <a:ext cx="4211959" cy="300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3765954" y="764704"/>
                <a:ext cx="53425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/>
                  <a:t>Время </a:t>
                </a:r>
                <a:r>
                  <a:rPr lang="ru-RU" sz="1400" dirty="0" smtClean="0"/>
                  <a:t>  </a:t>
                </a:r>
                <a:r>
                  <a:rPr lang="ru-RU" sz="1400" b="1" dirty="0" smtClean="0">
                    <a:solidFill>
                      <a:srgbClr val="C00000"/>
                    </a:solidFill>
                  </a:rPr>
                  <a:t>вступления </a:t>
                </a:r>
                <a:r>
                  <a:rPr lang="ru-RU" sz="1400" dirty="0" smtClean="0"/>
                  <a:t>волны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𝐭</m:t>
                        </m:r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_</m:t>
                        </m:r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𝒐𝒃𝒔</m:t>
                        </m:r>
                      </m:e>
                      <m:sub>
                        <m:r>
                          <a:rPr lang="ru-RU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1400" dirty="0"/>
                  <a:t> , </a:t>
                </a:r>
                <a:r>
                  <a:rPr lang="en-US" sz="1400" dirty="0" err="1" smtClean="0"/>
                  <a:t>i</a:t>
                </a:r>
                <a:r>
                  <a:rPr lang="en-US" sz="1400" dirty="0" smtClean="0"/>
                  <a:t>=1÷k</a:t>
                </a:r>
                <a:r>
                  <a:rPr lang="ru-RU" sz="1400" dirty="0" smtClean="0"/>
                  <a:t>) определяется </a:t>
                </a:r>
                <a:r>
                  <a:rPr lang="ru-RU" sz="1400" dirty="0" smtClean="0"/>
                  <a:t>методом </a:t>
                </a:r>
                <a:r>
                  <a:rPr lang="en-US" sz="1400" dirty="0" smtClean="0"/>
                  <a:t>AIC-picker </a:t>
                </a:r>
                <a:r>
                  <a:rPr lang="ru-RU" sz="1400" dirty="0" smtClean="0"/>
                  <a:t>на </a:t>
                </a:r>
                <a:r>
                  <a:rPr lang="ru-RU" sz="1400" dirty="0"/>
                  <a:t>каждом </a:t>
                </a:r>
                <a:r>
                  <a:rPr lang="ru-RU" sz="1400" dirty="0" smtClean="0"/>
                  <a:t>датчике</a:t>
                </a:r>
                <a:r>
                  <a:rPr lang="en-US" sz="1400" dirty="0" smtClean="0"/>
                  <a:t> </a:t>
                </a:r>
                <a:r>
                  <a:rPr lang="ru-RU" sz="1400" dirty="0" smtClean="0"/>
                  <a:t>по </a:t>
                </a:r>
                <a:r>
                  <a:rPr lang="ru-RU" sz="1400" dirty="0" smtClean="0"/>
                  <a:t>волновым формам </a:t>
                </a:r>
                <a:endParaRPr lang="ru-RU" sz="14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954" y="764704"/>
                <a:ext cx="534255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42" t="-1163" b="-10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4115334" y="1340768"/>
                <a:ext cx="39604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𝐭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_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𝒐𝒃𝒔</m:t>
                        </m:r>
                      </m:e>
                      <m:sub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1" dirty="0"/>
                          <m:t>t</m:t>
                        </m:r>
                        <m:r>
                          <m:rPr>
                            <m:nor/>
                          </m:rPr>
                          <a:rPr lang="ru-RU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ru-RU" b="1" dirty="0"/>
                          <m:t>(</m:t>
                        </m:r>
                        <m:sSub>
                          <m:sSubPr>
                            <m:ctrlPr>
                              <a:rPr lang="ru-RU" b="1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ru-RU" b="1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ru-RU" b="1" dirty="0"/>
                          <m:t>, </m:t>
                        </m:r>
                        <m:sSub>
                          <m:sSubPr>
                            <m:ctrlPr>
                              <a:rPr lang="ru-RU" b="1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ru-RU" b="1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ru-RU" b="1" dirty="0"/>
                          <m:t>, </m:t>
                        </m:r>
                        <m:sSub>
                          <m:sSubPr>
                            <m:ctrlPr>
                              <a:rPr lang="ru-RU" b="1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𝒛</m:t>
                            </m:r>
                          </m:e>
                          <m:sub>
                            <m:r>
                              <a:rPr lang="ru-RU" b="1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ru-RU" b="1" dirty="0"/>
                          <m:t>, </m:t>
                        </m:r>
                        <m:sSub>
                          <m:sSubPr>
                            <m:ctrlPr>
                              <a:rPr lang="ru-RU" b="1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ru-RU" b="1" dirty="0"/>
                          <m:t>, </m:t>
                        </m:r>
                        <m:sSub>
                          <m:sSubPr>
                            <m:ctrlPr>
                              <a:rPr lang="ru-RU" b="1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ru-RU" b="1" dirty="0"/>
                          <m:t>, </m:t>
                        </m:r>
                        <m:sSub>
                          <m:sSubPr>
                            <m:ctrlPr>
                              <a:rPr lang="ru-RU" b="1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𝒛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ru-RU" b="1" dirty="0"/>
                          <m:t>) </m:t>
                        </m:r>
                        <m:r>
                          <a:rPr lang="ru-RU" b="1" i="1" dirty="0" smtClean="0">
                            <a:latin typeface="Cambria Math"/>
                          </a:rPr>
                          <m:t>+</m:t>
                        </m:r>
                        <m:r>
                          <a:rPr lang="ru-RU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ru-RU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ru-RU" b="1" i="1">
                        <a:latin typeface="Cambria Math"/>
                      </a:rPr>
                      <m:t> </m:t>
                    </m:r>
                  </m:oMath>
                </a14:m>
                <a:endParaRPr lang="ru-RU" b="1" dirty="0" smtClean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334" y="1340768"/>
                <a:ext cx="396044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4872377" y="4653136"/>
                <a:ext cx="3005823" cy="881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𝑟𝑠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  <m:r>
                            <a:rPr lang="ru-RU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_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𝑜𝑏𝑠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ru-RU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377" y="4653136"/>
                <a:ext cx="3005823" cy="8819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4581926" y="4365104"/>
                <a:ext cx="38695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66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ru-RU" i="0" dirty="0" smtClean="0">
                              <a:solidFill>
                                <a:srgbClr val="000066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ru-RU" dirty="0">
                              <a:solidFill>
                                <a:srgbClr val="000066"/>
                              </a:solidFill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b="0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dirty="0">
                              <a:solidFill>
                                <a:srgbClr val="000066"/>
                              </a:solidFill>
                            </a:rPr>
                            <m:t>, 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b="0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dirty="0">
                              <a:solidFill>
                                <a:srgbClr val="000066"/>
                              </a:solidFill>
                            </a:rPr>
                            <m:t>, 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ru-RU" b="0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dirty="0">
                              <a:solidFill>
                                <a:srgbClr val="000066"/>
                              </a:solidFill>
                            </a:rPr>
                            <m:t>, 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dirty="0">
                              <a:solidFill>
                                <a:srgbClr val="000066"/>
                              </a:solidFill>
                            </a:rPr>
                            <m:t>, 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dirty="0">
                              <a:solidFill>
                                <a:srgbClr val="000066"/>
                              </a:solidFill>
                            </a:rPr>
                            <m:t>, 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dirty="0">
                              <a:solidFill>
                                <a:srgbClr val="000066"/>
                              </a:solidFill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ru-RU" i="0" dirty="0" smtClean="0">
                              <a:solidFill>
                                <a:srgbClr val="000066"/>
                              </a:solidFill>
                            </a:rPr>
                            <m:t>= </m:t>
                          </m:r>
                          <m:sSub>
                            <m:sSubPr>
                              <m:ctrlPr>
                                <a:rPr lang="ru-RU" b="1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b="1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_</m:t>
                              </m:r>
                              <m:r>
                                <a:rPr lang="en-US" b="1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𝒐𝒃𝒔</m:t>
                              </m:r>
                            </m:e>
                            <m:sub>
                              <m:r>
                                <a:rPr lang="ru-RU" b="1" i="1">
                                  <a:solidFill>
                                    <a:srgbClr val="000066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ru-RU" b="1" i="1" smtClean="0">
                              <a:solidFill>
                                <a:srgbClr val="000066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b="1" i="1">
                              <a:solidFill>
                                <a:srgbClr val="000066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ru-RU" b="0" i="1">
                              <a:solidFill>
                                <a:srgbClr val="000066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="1" dirty="0" smtClean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926" y="4365104"/>
                <a:ext cx="386956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Левая фигурная скобка 13"/>
          <p:cNvSpPr/>
          <p:nvPr/>
        </p:nvSpPr>
        <p:spPr>
          <a:xfrm rot="16200000">
            <a:off x="5967857" y="759385"/>
            <a:ext cx="486613" cy="219547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68763" y="2102439"/>
            <a:ext cx="174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время </a:t>
            </a:r>
            <a:r>
              <a:rPr lang="ru-RU" b="1" dirty="0">
                <a:solidFill>
                  <a:srgbClr val="000066"/>
                </a:solidFill>
              </a:rPr>
              <a:t>пробега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4377601" y="2625659"/>
                <a:ext cx="27403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dirty="0"/>
                  <a:t>Расчетные время </a:t>
                </a:r>
                <a:r>
                  <a:rPr lang="ru-RU" sz="1400" b="1" dirty="0">
                    <a:solidFill>
                      <a:srgbClr val="000066"/>
                    </a:solidFill>
                  </a:rPr>
                  <a:t>пробега</a:t>
                </a:r>
                <a:r>
                  <a:rPr lang="ru-RU" sz="1400" b="1" dirty="0"/>
                  <a:t> </a:t>
                </a:r>
                <a:r>
                  <a:rPr lang="ru-RU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b="1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𝐭</m:t>
                        </m:r>
                      </m:e>
                      <m:sub>
                        <m:r>
                          <a:rPr lang="ru-RU" sz="1400" b="1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1400" dirty="0"/>
                  <a:t> </a:t>
                </a:r>
                <a:r>
                  <a:rPr lang="ru-RU" sz="1400" dirty="0" smtClean="0"/>
                  <a:t>:</a:t>
                </a:r>
                <a:endParaRPr lang="ru-RU" sz="1400" dirty="0"/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601" y="2625659"/>
                <a:ext cx="2740366" cy="307777"/>
              </a:xfrm>
              <a:prstGeom prst="rect">
                <a:avLst/>
              </a:prstGeom>
              <a:blipFill rotWithShape="1">
                <a:blip r:embed="rId8"/>
                <a:stretch>
                  <a:fillRect l="-444" t="-2000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7142590" y="2509152"/>
                <a:ext cx="1009187" cy="540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ru-RU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ru-RU" sz="2000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ru-RU" sz="2000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000" b="1" dirty="0"/>
                  <a:t> </a:t>
                </a: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590" y="2509152"/>
                <a:ext cx="1009187" cy="54078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Стрелка вправо 20"/>
          <p:cNvSpPr/>
          <p:nvPr/>
        </p:nvSpPr>
        <p:spPr>
          <a:xfrm rot="5400000">
            <a:off x="6215145" y="5611711"/>
            <a:ext cx="468052" cy="1350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Прямоугольник 21"/>
              <p:cNvSpPr/>
              <p:nvPr/>
            </p:nvSpPr>
            <p:spPr>
              <a:xfrm>
                <a:off x="6036091" y="5949280"/>
                <a:ext cx="9121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𝑚𝑖𝑛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091" y="5949280"/>
                <a:ext cx="912173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218087" y="3340442"/>
            <a:ext cx="4890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Скоростная модель на основе измерений по горизонтальным и наклонным направлениям. Коррекция модели в ходе эксперимента.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347864" y="6381328"/>
            <a:ext cx="5541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Точность определения координат источников ±1мм.</a:t>
            </a:r>
            <a:endParaRPr lang="ru-RU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b="2009"/>
          <a:stretch/>
        </p:blipFill>
        <p:spPr bwMode="auto">
          <a:xfrm>
            <a:off x="1043608" y="3739258"/>
            <a:ext cx="1916894" cy="299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3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4752" y="44624"/>
            <a:ext cx="8229600" cy="5977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Расчёт тензора сейсмического момента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22529"/>
            <a:ext cx="5221635" cy="77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27984" y="658962"/>
            <a:ext cx="47588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Чтобы определить, какой тип сейсмического источника представлен найденным тензором момента, применяется разложение </a:t>
            </a:r>
            <a:r>
              <a:rPr lang="ru-RU" sz="1600" dirty="0" smtClean="0"/>
              <a:t>тензора момента на </a:t>
            </a:r>
            <a:r>
              <a:rPr lang="ru-RU" sz="1600" dirty="0"/>
              <a:t>три элементарные части: изотропную (ISO), </a:t>
            </a:r>
            <a:endParaRPr lang="ru-RU" sz="1600" dirty="0" smtClean="0"/>
          </a:p>
          <a:p>
            <a:r>
              <a:rPr lang="ru-RU" sz="1600" dirty="0" smtClean="0"/>
              <a:t>двойной </a:t>
            </a:r>
            <a:r>
              <a:rPr lang="ru-RU" sz="1600" dirty="0"/>
              <a:t>диполь (DC) </a:t>
            </a:r>
            <a:endParaRPr lang="ru-RU" sz="1600" dirty="0" smtClean="0"/>
          </a:p>
          <a:p>
            <a:r>
              <a:rPr lang="ru-RU" sz="1600" dirty="0" smtClean="0"/>
              <a:t>и компенсированный линейный </a:t>
            </a:r>
            <a:r>
              <a:rPr lang="ru-RU" sz="1600" dirty="0"/>
              <a:t>векторный диполь (CLVD</a:t>
            </a:r>
            <a:r>
              <a:rPr lang="ru-RU" sz="1600" dirty="0" smtClean="0"/>
              <a:t>) :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93284" y="658962"/>
            <a:ext cx="331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Системы эквивалентных сил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344" y="2615635"/>
            <a:ext cx="35337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Левая фигурная скобка 1"/>
          <p:cNvSpPr/>
          <p:nvPr/>
        </p:nvSpPr>
        <p:spPr>
          <a:xfrm rot="16200000">
            <a:off x="6444208" y="2524206"/>
            <a:ext cx="288033" cy="172819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37142" y="3539976"/>
            <a:ext cx="801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/>
              <a:t>non</a:t>
            </a:r>
            <a:r>
              <a:rPr lang="ru-RU" sz="1400" dirty="0" smtClean="0"/>
              <a:t>-DC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893344" y="4058156"/>
            <a:ext cx="136815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объемные изменения </a:t>
            </a:r>
            <a:r>
              <a:rPr lang="ru-RU" sz="1400" dirty="0"/>
              <a:t>в </a:t>
            </a:r>
            <a:r>
              <a:rPr lang="ru-RU" sz="1400" dirty="0" smtClean="0"/>
              <a:t>источнике:</a:t>
            </a:r>
          </a:p>
          <a:p>
            <a:r>
              <a:rPr lang="ru-RU" sz="1400" dirty="0" smtClean="0"/>
              <a:t>взрывы, обвалы (коллапсы)</a:t>
            </a:r>
            <a:endParaRPr lang="ru-RU" sz="1400" dirty="0"/>
          </a:p>
        </p:txBody>
      </p:sp>
      <p:cxnSp>
        <p:nvCxnSpPr>
          <p:cNvPr id="15" name="Прямая со стрелкой 14"/>
          <p:cNvCxnSpPr>
            <a:stCxn id="7" idx="0"/>
          </p:cNvCxnSpPr>
          <p:nvPr/>
        </p:nvCxnSpPr>
        <p:spPr>
          <a:xfrm flipV="1">
            <a:off x="5577420" y="3140970"/>
            <a:ext cx="434740" cy="9171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1" idx="0"/>
          </p:cNvCxnSpPr>
          <p:nvPr/>
        </p:nvCxnSpPr>
        <p:spPr>
          <a:xfrm flipH="1" flipV="1">
            <a:off x="6998275" y="3244286"/>
            <a:ext cx="274025" cy="8138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72200" y="4058156"/>
            <a:ext cx="18002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Раскрытие трещин с разрежением</a:t>
            </a:r>
          </a:p>
          <a:p>
            <a:r>
              <a:rPr lang="ru-RU" sz="1400" dirty="0"/>
              <a:t>с</a:t>
            </a:r>
            <a:r>
              <a:rPr lang="ru-RU" sz="1400" dirty="0" smtClean="0"/>
              <a:t>реды вокруг.</a:t>
            </a:r>
          </a:p>
          <a:p>
            <a:r>
              <a:rPr lang="ru-RU" sz="1400" dirty="0" smtClean="0"/>
              <a:t>Анизотропия </a:t>
            </a:r>
            <a:r>
              <a:rPr lang="ru-RU" sz="1400" dirty="0"/>
              <a:t>среды, </a:t>
            </a:r>
            <a:r>
              <a:rPr lang="ru-RU" sz="1400" dirty="0" smtClean="0"/>
              <a:t> влияние флюидов</a:t>
            </a:r>
            <a:r>
              <a:rPr lang="ru-RU" sz="1400" dirty="0"/>
              <a:t>.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flipH="1" flipV="1">
            <a:off x="7956376" y="3140969"/>
            <a:ext cx="72008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261496" y="5582393"/>
            <a:ext cx="263098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Двойной диполь </a:t>
            </a:r>
          </a:p>
          <a:p>
            <a:r>
              <a:rPr lang="ru-RU" sz="1400" dirty="0" smtClean="0"/>
              <a:t>Сдвиговый тип источника,</a:t>
            </a:r>
          </a:p>
          <a:p>
            <a:r>
              <a:rPr lang="ru-RU" sz="1400" dirty="0" smtClean="0"/>
              <a:t>скольжение </a:t>
            </a:r>
            <a:r>
              <a:rPr lang="ru-RU" sz="1400" dirty="0"/>
              <a:t>происходит </a:t>
            </a:r>
            <a:r>
              <a:rPr lang="ru-RU" sz="1400" dirty="0" smtClean="0"/>
              <a:t>по </a:t>
            </a:r>
            <a:r>
              <a:rPr lang="ru-RU" sz="1400" dirty="0"/>
              <a:t>одной </a:t>
            </a:r>
            <a:r>
              <a:rPr lang="ru-RU" sz="1400" dirty="0" smtClean="0"/>
              <a:t>плоскости </a:t>
            </a:r>
            <a:r>
              <a:rPr lang="ru-RU" sz="1400" dirty="0" smtClean="0"/>
              <a:t>разрыва.</a:t>
            </a:r>
            <a:endParaRPr lang="ru-RU" sz="14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-108520" y="984767"/>
            <a:ext cx="4427984" cy="4597626"/>
            <a:chOff x="-108520" y="984767"/>
            <a:chExt cx="4427984" cy="4597626"/>
          </a:xfrm>
        </p:grpSpPr>
        <p:sp>
          <p:nvSpPr>
            <p:cNvPr id="13" name="TextBox 12"/>
            <p:cNvSpPr txBox="1"/>
            <p:nvPr/>
          </p:nvSpPr>
          <p:spPr>
            <a:xfrm>
              <a:off x="-108520" y="4170566"/>
              <a:ext cx="44279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66"/>
                  </a:solidFill>
                </a:rPr>
                <a:t>Beach-ball </a:t>
              </a:r>
              <a:r>
                <a:rPr lang="ru-RU" sz="1600" dirty="0" smtClean="0">
                  <a:solidFill>
                    <a:srgbClr val="000066"/>
                  </a:solidFill>
                </a:rPr>
                <a:t>диаграммы механизмов очагов</a:t>
              </a:r>
              <a:endParaRPr lang="ru-RU" sz="1600" dirty="0">
                <a:solidFill>
                  <a:srgbClr val="000066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07504" y="984767"/>
              <a:ext cx="3960440" cy="4597626"/>
              <a:chOff x="107504" y="984767"/>
              <a:chExt cx="3960440" cy="4597626"/>
            </a:xfrm>
          </p:grpSpPr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07" t="62336" r="9929" b="20477"/>
              <a:stretch/>
            </p:blipFill>
            <p:spPr bwMode="auto">
              <a:xfrm>
                <a:off x="251520" y="4553664"/>
                <a:ext cx="3816424" cy="8640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9" name="Группа 18"/>
              <p:cNvGrpSpPr/>
              <p:nvPr/>
            </p:nvGrpSpPr>
            <p:grpSpPr>
              <a:xfrm>
                <a:off x="107504" y="984767"/>
                <a:ext cx="3960440" cy="4597626"/>
                <a:chOff x="107504" y="984767"/>
                <a:chExt cx="3960440" cy="4597626"/>
              </a:xfrm>
            </p:grpSpPr>
            <p:pic>
              <p:nvPicPr>
                <p:cNvPr id="9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868" t="41581" r="11731" b="39554"/>
                <a:stretch/>
              </p:blipFill>
              <p:spPr bwMode="auto">
                <a:xfrm>
                  <a:off x="107504" y="3244285"/>
                  <a:ext cx="3960440" cy="8991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7" name="Группа 16"/>
                <p:cNvGrpSpPr/>
                <p:nvPr/>
              </p:nvGrpSpPr>
              <p:grpSpPr>
                <a:xfrm>
                  <a:off x="393284" y="984767"/>
                  <a:ext cx="3653936" cy="4597626"/>
                  <a:chOff x="393284" y="984767"/>
                  <a:chExt cx="3653936" cy="4597626"/>
                </a:xfrm>
              </p:grpSpPr>
              <p:pic>
                <p:nvPicPr>
                  <p:cNvPr id="11" name="Рисунок 10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5536" y="1458641"/>
                    <a:ext cx="3651684" cy="1754335"/>
                  </a:xfrm>
                  <a:prstGeom prst="rect">
                    <a:avLst/>
                  </a:prstGeom>
                </p:spPr>
              </p:pic>
              <p:sp>
                <p:nvSpPr>
                  <p:cNvPr id="16" name="Овал 15"/>
                  <p:cNvSpPr/>
                  <p:nvPr/>
                </p:nvSpPr>
                <p:spPr>
                  <a:xfrm>
                    <a:off x="393284" y="1028294"/>
                    <a:ext cx="1010364" cy="4554099"/>
                  </a:xfrm>
                  <a:prstGeom prst="ellipse">
                    <a:avLst/>
                  </a:prstGeom>
                  <a:noFill/>
                  <a:ln w="158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" name="Овал 22"/>
                  <p:cNvSpPr/>
                  <p:nvPr/>
                </p:nvSpPr>
                <p:spPr>
                  <a:xfrm>
                    <a:off x="1582542" y="1028293"/>
                    <a:ext cx="1010364" cy="4554099"/>
                  </a:xfrm>
                  <a:prstGeom prst="ellipse">
                    <a:avLst/>
                  </a:prstGeom>
                  <a:noFill/>
                  <a:ln w="158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Овал 23"/>
                  <p:cNvSpPr/>
                  <p:nvPr/>
                </p:nvSpPr>
                <p:spPr>
                  <a:xfrm>
                    <a:off x="2843808" y="984767"/>
                    <a:ext cx="1010364" cy="4554099"/>
                  </a:xfrm>
                  <a:prstGeom prst="ellipse">
                    <a:avLst/>
                  </a:prstGeom>
                  <a:noFill/>
                  <a:ln w="158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sp>
          <p:nvSpPr>
            <p:cNvPr id="12" name="TextBox 11"/>
            <p:cNvSpPr txBox="1"/>
            <p:nvPr/>
          </p:nvSpPr>
          <p:spPr>
            <a:xfrm>
              <a:off x="107504" y="2780928"/>
              <a:ext cx="40324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000066"/>
                  </a:solidFill>
                </a:rPr>
                <a:t>Диаграммы направленности источников</a:t>
              </a:r>
              <a:endParaRPr lang="ru-RU" sz="1600" dirty="0">
                <a:solidFill>
                  <a:srgbClr val="00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37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52"/>
    </mc:Choice>
    <mc:Fallback>
      <p:transition advTm="105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48464" cy="892688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определение </a:t>
            </a:r>
            <a:r>
              <a:rPr lang="ru-RU" sz="2400" dirty="0" smtClean="0"/>
              <a:t>величин </a:t>
            </a:r>
            <a:r>
              <a:rPr lang="ru-RU" sz="2400" dirty="0"/>
              <a:t>и направлений осей сжатия и растяжения в источнике АЭ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536504" cy="507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4935802" y="1340768"/>
                <a:ext cx="3308606" cy="1940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0066"/>
                    </a:solidFill>
                  </a:rPr>
                  <a:t>Амплитуда сигнала на каждом датчике :</a:t>
                </a:r>
              </a:p>
              <a:p>
                <a:r>
                  <a:rPr lang="ru-RU" b="1" dirty="0" err="1" smtClean="0">
                    <a:solidFill>
                      <a:srgbClr val="000066"/>
                    </a:solidFill>
                  </a:rPr>
                  <a:t>A</a:t>
                </a:r>
                <a:r>
                  <a:rPr lang="ru-RU" b="1" baseline="-25000" dirty="0" err="1" smtClean="0">
                    <a:solidFill>
                      <a:srgbClr val="000066"/>
                    </a:solidFill>
                  </a:rPr>
                  <a:t>j</a:t>
                </a:r>
                <a:r>
                  <a:rPr lang="ru-RU" b="1" dirty="0" smtClean="0">
                    <a:solidFill>
                      <a:srgbClr val="000066"/>
                    </a:solidFill>
                  </a:rPr>
                  <a:t>=A</a:t>
                </a:r>
                <a:r>
                  <a:rPr lang="ru-RU" b="1" baseline="-25000" dirty="0" smtClean="0">
                    <a:solidFill>
                      <a:srgbClr val="000066"/>
                    </a:solidFill>
                  </a:rPr>
                  <a:t>0</a:t>
                </a:r>
                <a:r>
                  <a:rPr lang="ru-RU" b="1" dirty="0" smtClean="0">
                    <a:solidFill>
                      <a:srgbClr val="000066"/>
                    </a:solidFill>
                  </a:rPr>
                  <a:t>cos </a:t>
                </a:r>
                <a:r>
                  <a:rPr lang="ru-RU" b="1" dirty="0">
                    <a:solidFill>
                      <a:srgbClr val="000066"/>
                    </a:solidFill>
                  </a:rPr>
                  <a:t>(α</a:t>
                </a:r>
                <a:r>
                  <a:rPr lang="ru-RU" sz="1600" b="1" baseline="-25000" dirty="0">
                    <a:solidFill>
                      <a:srgbClr val="000066"/>
                    </a:solidFill>
                  </a:rPr>
                  <a:t>j</a:t>
                </a:r>
                <a:r>
                  <a:rPr lang="ru-RU" b="1" dirty="0">
                    <a:solidFill>
                      <a:srgbClr val="000066"/>
                    </a:solidFill>
                  </a:rPr>
                  <a:t>)*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ru-RU" b="1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𝐑</m:t>
                            </m:r>
                          </m:e>
                          <m:sub>
                            <m:r>
                              <a:rPr lang="ru-RU" b="1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b="1" dirty="0" err="1">
                    <a:solidFill>
                      <a:srgbClr val="000066"/>
                    </a:solidFill>
                  </a:rPr>
                  <a:t>cos</a:t>
                </a:r>
                <a:r>
                  <a:rPr lang="ru-RU" b="1" dirty="0">
                    <a:solidFill>
                      <a:srgbClr val="000066"/>
                    </a:solidFill>
                  </a:rPr>
                  <a:t>(2*</a:t>
                </a:r>
                <a:r>
                  <a:rPr lang="ru-RU" b="1" dirty="0" err="1">
                    <a:solidFill>
                      <a:srgbClr val="000066"/>
                    </a:solidFill>
                  </a:rPr>
                  <a:t>φ</a:t>
                </a:r>
                <a:r>
                  <a:rPr lang="ru-RU" sz="1600" b="1" baseline="-25000" dirty="0" err="1">
                    <a:solidFill>
                      <a:srgbClr val="000066"/>
                    </a:solidFill>
                  </a:rPr>
                  <a:t>j</a:t>
                </a:r>
                <a:r>
                  <a:rPr lang="ru-RU" b="1" dirty="0" smtClean="0">
                    <a:solidFill>
                      <a:srgbClr val="000066"/>
                    </a:solidFill>
                  </a:rPr>
                  <a:t>)</a:t>
                </a:r>
              </a:p>
              <a:p>
                <a:r>
                  <a:rPr lang="en-US" dirty="0" smtClean="0"/>
                  <a:t>A</a:t>
                </a:r>
                <a:r>
                  <a:rPr lang="en-US" baseline="-25000" dirty="0" smtClean="0"/>
                  <a:t>0 </a:t>
                </a:r>
                <a:r>
                  <a:rPr lang="en-US" dirty="0" smtClean="0"/>
                  <a:t>–</a:t>
                </a:r>
                <a:r>
                  <a:rPr lang="ru-RU" dirty="0" smtClean="0"/>
                  <a:t>амплитуда в источнике в направлении оси излучения</a:t>
                </a:r>
                <a:endParaRPr lang="ru-RU" dirty="0"/>
              </a:p>
              <a:p>
                <a:r>
                  <a:rPr lang="ru-RU" b="1" dirty="0" smtClean="0">
                    <a:solidFill>
                      <a:srgbClr val="000066"/>
                    </a:solidFill>
                  </a:rPr>
                  <a:t> </a:t>
                </a:r>
                <a:endParaRPr lang="ru-RU" b="1" dirty="0">
                  <a:solidFill>
                    <a:srgbClr val="000066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802" y="1340768"/>
                <a:ext cx="3308606" cy="1940659"/>
              </a:xfrm>
              <a:prstGeom prst="rect">
                <a:avLst/>
              </a:prstGeom>
              <a:blipFill rotWithShape="1">
                <a:blip r:embed="rId4"/>
                <a:stretch>
                  <a:fillRect l="-1661" t="-1572" r="-1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/>
          <p:nvPr/>
        </p:nvCxnSpPr>
        <p:spPr>
          <a:xfrm>
            <a:off x="3995936" y="3645024"/>
            <a:ext cx="8640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427984" y="3258666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ru-RU" i="1">
                              <a:latin typeface="Cambria Math"/>
                            </a:rPr>
                            <m:t>n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258666"/>
                <a:ext cx="37702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 flipV="1">
            <a:off x="3203848" y="3645024"/>
            <a:ext cx="792088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 rot="9344125">
            <a:off x="3663644" y="3595371"/>
            <a:ext cx="607156" cy="435504"/>
          </a:xfrm>
          <a:prstGeom prst="arc">
            <a:avLst>
              <a:gd name="adj1" fmla="val 10813386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37078" y="3646148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α</a:t>
            </a:r>
          </a:p>
        </p:txBody>
      </p:sp>
      <p:sp>
        <p:nvSpPr>
          <p:cNvPr id="14" name="Дуга 13"/>
          <p:cNvSpPr/>
          <p:nvPr/>
        </p:nvSpPr>
        <p:spPr>
          <a:xfrm rot="21314142">
            <a:off x="2976785" y="3918641"/>
            <a:ext cx="607156" cy="435504"/>
          </a:xfrm>
          <a:prstGeom prst="arc">
            <a:avLst>
              <a:gd name="adj1" fmla="val 10813386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77628" y="3894179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491880" y="3627998"/>
                <a:ext cx="391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>
                          <a:latin typeface="Cambria Math"/>
                        </a:rPr>
                        <m:t>R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627998"/>
                <a:ext cx="39145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/>
          <p:cNvCxnSpPr/>
          <p:nvPr/>
        </p:nvCxnSpPr>
        <p:spPr>
          <a:xfrm>
            <a:off x="1331640" y="2420888"/>
            <a:ext cx="2823154" cy="3312368"/>
          </a:xfrm>
          <a:prstGeom prst="straightConnector1">
            <a:avLst/>
          </a:prstGeom>
          <a:ln w="127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116796" y="4725144"/>
            <a:ext cx="384495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координаты </a:t>
            </a:r>
            <a:r>
              <a:rPr lang="ru-RU" sz="1400" dirty="0"/>
              <a:t>оси диполя (</a:t>
            </a:r>
            <a:r>
              <a:rPr lang="en-US" sz="1400" dirty="0"/>
              <a:t>d</a:t>
            </a:r>
            <a:r>
              <a:rPr lang="ru-RU" sz="1400" baseline="-25000" dirty="0"/>
              <a:t>1</a:t>
            </a:r>
            <a:r>
              <a:rPr lang="ru-RU" sz="1400" dirty="0"/>
              <a:t>,</a:t>
            </a:r>
            <a:r>
              <a:rPr lang="en-US" sz="1400" dirty="0"/>
              <a:t>d</a:t>
            </a:r>
            <a:r>
              <a:rPr lang="ru-RU" sz="1400" baseline="-25000" dirty="0"/>
              <a:t>2</a:t>
            </a:r>
            <a:r>
              <a:rPr lang="ru-RU" sz="1400" dirty="0"/>
              <a:t>,</a:t>
            </a:r>
            <a:r>
              <a:rPr lang="en-US" sz="1400" dirty="0"/>
              <a:t>d</a:t>
            </a:r>
            <a:r>
              <a:rPr lang="ru-RU" sz="1400" baseline="-25000" dirty="0"/>
              <a:t>3</a:t>
            </a:r>
            <a:r>
              <a:rPr lang="ru-RU" sz="1400" dirty="0"/>
              <a:t>), </a:t>
            </a:r>
            <a:r>
              <a:rPr lang="ru-RU" sz="1400" dirty="0" smtClean="0"/>
              <a:t>путем решения системы </a:t>
            </a:r>
            <a:r>
              <a:rPr lang="ru-RU" sz="1400" dirty="0" smtClean="0"/>
              <a:t>:</a:t>
            </a:r>
            <a:endParaRPr lang="en-US" sz="1400" dirty="0" smtClean="0"/>
          </a:p>
          <a:p>
            <a:endParaRPr lang="ru-RU" sz="1400" dirty="0"/>
          </a:p>
          <a:p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 err="1"/>
              <a:t>φ</a:t>
            </a:r>
            <a:r>
              <a:rPr lang="en-US" baseline="-25000" dirty="0" err="1"/>
              <a:t>j</a:t>
            </a:r>
            <a:r>
              <a:rPr lang="en-US" dirty="0"/>
              <a:t>)*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=a</a:t>
            </a:r>
            <a:r>
              <a:rPr lang="en-US" baseline="-25000" dirty="0"/>
              <a:t>1j</a:t>
            </a:r>
            <a:r>
              <a:rPr lang="en-US" dirty="0"/>
              <a:t>* d</a:t>
            </a:r>
            <a:r>
              <a:rPr lang="en-US" baseline="-25000" dirty="0"/>
              <a:t>1</a:t>
            </a:r>
            <a:r>
              <a:rPr lang="en-US" dirty="0"/>
              <a:t>+ a</a:t>
            </a:r>
            <a:r>
              <a:rPr lang="en-US" baseline="-25000" dirty="0"/>
              <a:t>2j</a:t>
            </a:r>
            <a:r>
              <a:rPr lang="en-US" dirty="0"/>
              <a:t>* d</a:t>
            </a:r>
            <a:r>
              <a:rPr lang="en-US" baseline="-25000" dirty="0"/>
              <a:t>2</a:t>
            </a:r>
            <a:r>
              <a:rPr lang="en-US" dirty="0"/>
              <a:t>+ a</a:t>
            </a:r>
            <a:r>
              <a:rPr lang="en-US" baseline="-25000" dirty="0"/>
              <a:t>3j</a:t>
            </a:r>
            <a:r>
              <a:rPr lang="en-US" dirty="0"/>
              <a:t>* d</a:t>
            </a:r>
            <a:r>
              <a:rPr lang="en-US" baseline="-25000" dirty="0"/>
              <a:t>3</a:t>
            </a:r>
            <a:r>
              <a:rPr lang="en-US" dirty="0"/>
              <a:t> , </a:t>
            </a:r>
            <a:endParaRPr lang="en-US" dirty="0" smtClean="0"/>
          </a:p>
          <a:p>
            <a:endParaRPr lang="en-US" sz="1400" dirty="0"/>
          </a:p>
          <a:p>
            <a:r>
              <a:rPr lang="en-US" sz="1400" dirty="0" smtClean="0"/>
              <a:t>a</a:t>
            </a:r>
            <a:r>
              <a:rPr lang="ru-RU" sz="1400" baseline="-25000" dirty="0"/>
              <a:t>1</a:t>
            </a:r>
            <a:r>
              <a:rPr lang="en-US" sz="1400" baseline="-25000" dirty="0"/>
              <a:t>j</a:t>
            </a:r>
            <a:r>
              <a:rPr lang="ru-RU" sz="1400" dirty="0"/>
              <a:t>, </a:t>
            </a:r>
            <a:r>
              <a:rPr lang="en-US" sz="1400" dirty="0"/>
              <a:t>a</a:t>
            </a:r>
            <a:r>
              <a:rPr lang="ru-RU" sz="1400" baseline="-25000" dirty="0"/>
              <a:t>2</a:t>
            </a:r>
            <a:r>
              <a:rPr lang="en-US" sz="1400" baseline="-25000" dirty="0"/>
              <a:t>j</a:t>
            </a:r>
            <a:r>
              <a:rPr lang="en-US" sz="1400" dirty="0"/>
              <a:t> </a:t>
            </a:r>
            <a:r>
              <a:rPr lang="ru-RU" sz="1400" dirty="0"/>
              <a:t>,</a:t>
            </a:r>
            <a:r>
              <a:rPr lang="en-US" sz="1400" dirty="0"/>
              <a:t>a</a:t>
            </a:r>
            <a:r>
              <a:rPr lang="ru-RU" sz="1400" baseline="-25000" dirty="0"/>
              <a:t>3</a:t>
            </a:r>
            <a:r>
              <a:rPr lang="en-US" sz="1400" baseline="-25000" dirty="0" smtClean="0"/>
              <a:t>j</a:t>
            </a:r>
            <a:r>
              <a:rPr lang="ru-RU" sz="1400" dirty="0" smtClean="0"/>
              <a:t> </a:t>
            </a:r>
            <a:r>
              <a:rPr lang="ru-RU" sz="1400" dirty="0"/>
              <a:t>– координаты трёх векторов источник – </a:t>
            </a:r>
            <a:r>
              <a:rPr lang="ru-RU" sz="1400" dirty="0" smtClean="0"/>
              <a:t>датчик  </a:t>
            </a:r>
          </a:p>
          <a:p>
            <a:r>
              <a:rPr lang="en-US" sz="1400" dirty="0" smtClean="0"/>
              <a:t>j=1:3</a:t>
            </a:r>
            <a:r>
              <a:rPr lang="ru-RU" sz="1400" dirty="0" smtClean="0"/>
              <a:t> 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297971" y="3933056"/>
            <a:ext cx="48105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 err="1"/>
              <a:t>cos</a:t>
            </a:r>
            <a:r>
              <a:rPr lang="en-US" sz="1400" dirty="0"/>
              <a:t>(2*</a:t>
            </a:r>
            <a:r>
              <a:rPr lang="en-US" sz="1400" dirty="0" err="1"/>
              <a:t>φ</a:t>
            </a:r>
            <a:r>
              <a:rPr lang="en-US" sz="1400" baseline="-25000" dirty="0" err="1"/>
              <a:t>j</a:t>
            </a:r>
            <a:r>
              <a:rPr lang="en-US" sz="1400" dirty="0"/>
              <a:t>)/ </a:t>
            </a:r>
            <a:r>
              <a:rPr lang="en-US" sz="1400" dirty="0" err="1"/>
              <a:t>cos</a:t>
            </a:r>
            <a:r>
              <a:rPr lang="en-US" sz="1400" dirty="0"/>
              <a:t>(2*</a:t>
            </a:r>
            <a:r>
              <a:rPr lang="en-US" sz="1400" dirty="0" err="1"/>
              <a:t>φ</a:t>
            </a:r>
            <a:r>
              <a:rPr lang="en-US" sz="1400" baseline="-25000" dirty="0" err="1"/>
              <a:t>k</a:t>
            </a:r>
            <a:r>
              <a:rPr lang="en-US" sz="1400" dirty="0"/>
              <a:t>)= </a:t>
            </a:r>
            <a:r>
              <a:rPr lang="en-US" sz="1400" dirty="0" err="1"/>
              <a:t>A</a:t>
            </a:r>
            <a:r>
              <a:rPr lang="en-US" sz="1400" baseline="-25000" dirty="0" err="1"/>
              <a:t>j</a:t>
            </a:r>
            <a:r>
              <a:rPr lang="en-US" sz="1400" dirty="0" err="1"/>
              <a:t>R</a:t>
            </a:r>
            <a:r>
              <a:rPr lang="en-US" sz="1400" baseline="-25000" dirty="0" err="1"/>
              <a:t>j</a:t>
            </a:r>
            <a:r>
              <a:rPr lang="en-US" sz="1400" dirty="0"/>
              <a:t>/((</a:t>
            </a:r>
            <a:r>
              <a:rPr lang="en-US" sz="1400" dirty="0" err="1"/>
              <a:t>cos</a:t>
            </a:r>
            <a:r>
              <a:rPr lang="en-US" sz="1400" dirty="0"/>
              <a:t> (α</a:t>
            </a:r>
            <a:r>
              <a:rPr lang="en-US" sz="1400" baseline="-25000" dirty="0"/>
              <a:t>j</a:t>
            </a:r>
            <a:r>
              <a:rPr lang="en-US" sz="1400" dirty="0"/>
              <a:t>)* A</a:t>
            </a:r>
            <a:r>
              <a:rPr lang="en-US" sz="1400" baseline="-25000" dirty="0"/>
              <a:t>0</a:t>
            </a:r>
            <a:r>
              <a:rPr lang="en-US" sz="1400" dirty="0"/>
              <a:t>)/</a:t>
            </a:r>
            <a:r>
              <a:rPr lang="en-US" sz="1400" dirty="0" err="1"/>
              <a:t>A</a:t>
            </a:r>
            <a:r>
              <a:rPr lang="en-US" sz="1400" baseline="-25000" dirty="0" err="1"/>
              <a:t>k</a:t>
            </a:r>
            <a:r>
              <a:rPr lang="en-US" sz="1400" dirty="0" err="1"/>
              <a:t>R</a:t>
            </a:r>
            <a:r>
              <a:rPr lang="en-US" sz="1400" baseline="-25000" dirty="0" err="1"/>
              <a:t>k</a:t>
            </a:r>
            <a:r>
              <a:rPr lang="en-US" sz="1400" dirty="0"/>
              <a:t>/(</a:t>
            </a:r>
            <a:r>
              <a:rPr lang="en-US" sz="1400" dirty="0" err="1" smtClean="0"/>
              <a:t>cos</a:t>
            </a:r>
            <a:r>
              <a:rPr lang="en-US" sz="1400" dirty="0" smtClean="0"/>
              <a:t>(α</a:t>
            </a:r>
            <a:r>
              <a:rPr lang="en-US" sz="1400" baseline="-25000" dirty="0" smtClean="0"/>
              <a:t>k</a:t>
            </a:r>
            <a:r>
              <a:rPr lang="en-US" sz="1400" dirty="0"/>
              <a:t>)*A</a:t>
            </a:r>
            <a:r>
              <a:rPr lang="en-US" sz="1400" baseline="-25000" dirty="0"/>
              <a:t>0</a:t>
            </a:r>
            <a:r>
              <a:rPr lang="en-US" sz="1400" dirty="0" smtClean="0"/>
              <a:t>),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                           </a:t>
            </a:r>
            <a:r>
              <a:rPr lang="ru-RU" sz="1400" dirty="0" smtClean="0"/>
              <a:t> </a:t>
            </a:r>
            <a:r>
              <a:rPr lang="en-US" sz="1400" dirty="0" smtClean="0"/>
              <a:t>j=1:3,k=1:3,k#j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6135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796"/>
    </mc:Choice>
    <mc:Fallback>
      <p:transition advTm="279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40" y="44624"/>
            <a:ext cx="6995120" cy="395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циклические испытания песчаников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15</a:t>
            </a:fld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3615"/>
            <a:ext cx="4598117" cy="268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" y="548680"/>
            <a:ext cx="4324385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17032"/>
            <a:ext cx="4320480" cy="275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730521"/>
            <a:ext cx="4561045" cy="286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545763"/>
            <a:ext cx="1090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МПа, мкм, </a:t>
            </a:r>
            <a:r>
              <a:rPr lang="ru-RU" sz="1000" dirty="0" err="1" smtClean="0"/>
              <a:t>шт</a:t>
            </a:r>
            <a:r>
              <a:rPr lang="ru-RU" sz="1000" dirty="0" smtClean="0"/>
              <a:t>/с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3" y="3750980"/>
            <a:ext cx="1090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МПа, мкм, </a:t>
            </a:r>
            <a:r>
              <a:rPr lang="ru-RU" sz="1000" dirty="0" err="1" smtClean="0"/>
              <a:t>шт</a:t>
            </a:r>
            <a:r>
              <a:rPr lang="ru-RU" sz="1000" dirty="0" smtClean="0"/>
              <a:t>/с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576461"/>
            <a:ext cx="1090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МПа, мкм, </a:t>
            </a:r>
            <a:r>
              <a:rPr lang="ru-RU" sz="1000" dirty="0" err="1" smtClean="0"/>
              <a:t>шт</a:t>
            </a:r>
            <a:r>
              <a:rPr lang="ru-RU" sz="1000" dirty="0" smtClean="0"/>
              <a:t>/с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3727966"/>
            <a:ext cx="1090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МПа, мкм, </a:t>
            </a:r>
            <a:r>
              <a:rPr lang="ru-RU" sz="1000" dirty="0" err="1" smtClean="0"/>
              <a:t>шт</a:t>
            </a:r>
            <a:r>
              <a:rPr lang="ru-RU" sz="1000" dirty="0" smtClean="0"/>
              <a:t>/с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623189" y="105273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1</a:t>
            </a:r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24328" y="98072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2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24328" y="220486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3</a:t>
            </a:r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3212975"/>
            <a:ext cx="51684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1- осевая нагрузка (МПа), 2- осевая деформация (мкм), 3- интенсивность АЭ (</a:t>
            </a:r>
            <a:r>
              <a:rPr lang="ru-RU" sz="1000" dirty="0" err="1" smtClean="0"/>
              <a:t>шт</a:t>
            </a:r>
            <a:r>
              <a:rPr lang="ru-RU" sz="1000" dirty="0" smtClean="0"/>
              <a:t>/с)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8934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615598"/>
          </a:xfrm>
        </p:spPr>
        <p:txBody>
          <a:bodyPr>
            <a:normAutofit/>
          </a:bodyPr>
          <a:lstStyle/>
          <a:p>
            <a:r>
              <a:rPr lang="ru-RU" sz="2800" b="1" dirty="0"/>
              <a:t>Обработка данных и каталогизация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994" y="764704"/>
            <a:ext cx="8568952" cy="5976664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ru-RU" dirty="0" smtClean="0"/>
              <a:t>Первичные данные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</a:p>
          <a:p>
            <a:pPr>
              <a:spcBef>
                <a:spcPts val="0"/>
              </a:spcBef>
            </a:pPr>
            <a:r>
              <a:rPr lang="ru-RU" b="0" dirty="0" smtClean="0"/>
              <a:t>1 Тензометрические измерения</a:t>
            </a:r>
          </a:p>
          <a:p>
            <a:pPr>
              <a:spcBef>
                <a:spcPts val="0"/>
              </a:spcBef>
            </a:pPr>
            <a:r>
              <a:rPr lang="ru-RU" b="0" dirty="0" smtClean="0"/>
              <a:t>2 В</a:t>
            </a:r>
            <a:r>
              <a:rPr lang="ru-RU" b="0" dirty="0" smtClean="0"/>
              <a:t>олновые формы сигналов АЭ</a:t>
            </a:r>
          </a:p>
          <a:p>
            <a:pPr>
              <a:spcBef>
                <a:spcPts val="0"/>
              </a:spcBef>
            </a:pPr>
            <a:r>
              <a:rPr lang="ru-RU" b="0" dirty="0" smtClean="0"/>
              <a:t>3 Полная запись потока АЭ</a:t>
            </a:r>
          </a:p>
          <a:p>
            <a:pPr>
              <a:spcBef>
                <a:spcPts val="0"/>
              </a:spcBef>
            </a:pPr>
            <a:endParaRPr lang="ru-RU" b="0" dirty="0"/>
          </a:p>
          <a:p>
            <a:pPr algn="ctr">
              <a:spcBef>
                <a:spcPts val="0"/>
              </a:spcBef>
            </a:pPr>
            <a:endParaRPr lang="ru-RU" dirty="0" smtClean="0"/>
          </a:p>
          <a:p>
            <a:pPr algn="ctr">
              <a:spcBef>
                <a:spcPts val="0"/>
              </a:spcBef>
            </a:pPr>
            <a:endParaRPr lang="ru-RU" dirty="0"/>
          </a:p>
          <a:p>
            <a:pPr algn="ctr">
              <a:spcBef>
                <a:spcPts val="0"/>
              </a:spcBef>
            </a:pPr>
            <a:r>
              <a:rPr lang="ru-RU" dirty="0" smtClean="0"/>
              <a:t>Программы обработки</a:t>
            </a:r>
            <a:r>
              <a:rPr lang="en-US" dirty="0" smtClean="0"/>
              <a:t>: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sz="1800" b="0" dirty="0" smtClean="0"/>
              <a:t>Пакет программ обработки первичных данных, включая обработку низкочастотных данных, данных потока АЭ, обработки волновых форм сигналов АЭ.</a:t>
            </a:r>
          </a:p>
          <a:p>
            <a:pPr>
              <a:spcBef>
                <a:spcPts val="0"/>
              </a:spcBef>
            </a:pPr>
            <a:r>
              <a:rPr lang="ru-RU" sz="1800" b="0" dirty="0" smtClean="0"/>
              <a:t>Пакет программ расчетов параметров сигналов АЭ, включая расчет координат источников и механизмов.</a:t>
            </a:r>
          </a:p>
          <a:p>
            <a:pPr>
              <a:spcBef>
                <a:spcPts val="0"/>
              </a:spcBef>
            </a:pPr>
            <a:r>
              <a:rPr lang="ru-RU" sz="1800" b="0" dirty="0" smtClean="0"/>
              <a:t>Пакет программ формирования базы данных.</a:t>
            </a:r>
          </a:p>
          <a:p>
            <a:pPr>
              <a:spcBef>
                <a:spcPts val="0"/>
              </a:spcBef>
            </a:pPr>
            <a:endParaRPr lang="ru-RU" sz="1800" b="0" dirty="0" smtClean="0"/>
          </a:p>
          <a:p>
            <a:pPr>
              <a:spcBef>
                <a:spcPts val="0"/>
              </a:spcBef>
            </a:pPr>
            <a:r>
              <a:rPr lang="ru-RU" sz="1800" b="0" dirty="0" smtClean="0"/>
              <a:t>Все используемые программы собственной разработки.</a:t>
            </a:r>
          </a:p>
          <a:p>
            <a:pPr>
              <a:spcBef>
                <a:spcPts val="0"/>
              </a:spcBef>
            </a:pPr>
            <a:r>
              <a:rPr lang="ru-RU" sz="1800" b="0" dirty="0" smtClean="0"/>
              <a:t>На часть программных продуктов получено около 20 авторских свидетельств.</a:t>
            </a:r>
            <a:endParaRPr lang="ru-RU" sz="18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16</a:t>
            </a:fld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4743"/>
            <a:ext cx="20574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 t="4007"/>
          <a:stretch/>
        </p:blipFill>
        <p:spPr bwMode="auto">
          <a:xfrm>
            <a:off x="6804248" y="1124810"/>
            <a:ext cx="2069402" cy="200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6012160" y="1268760"/>
            <a:ext cx="64807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0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2304256" cy="4320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/>
              <a:t>заключение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496944" cy="58326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dirty="0"/>
          </a:p>
          <a:p>
            <a:r>
              <a:rPr lang="ru-RU" dirty="0"/>
              <a:t>1) Разработан аппаратно-программный комплекс для моделирования триггерной активации разломных зон на прессе </a:t>
            </a:r>
            <a:r>
              <a:rPr lang="ru-RU" dirty="0" smtClean="0"/>
              <a:t>ИНОВА</a:t>
            </a:r>
            <a:endParaRPr lang="ru-RU" dirty="0"/>
          </a:p>
          <a:p>
            <a:r>
              <a:rPr lang="ru-RU" dirty="0" smtClean="0"/>
              <a:t>2</a:t>
            </a:r>
            <a:r>
              <a:rPr lang="ru-RU" dirty="0"/>
              <a:t>) Внедрена система адаптивного управления по параметрам акустической </a:t>
            </a:r>
            <a:r>
              <a:rPr lang="ru-RU" dirty="0" smtClean="0"/>
              <a:t>эмиссии</a:t>
            </a:r>
            <a:endParaRPr lang="ru-RU" dirty="0"/>
          </a:p>
          <a:p>
            <a:r>
              <a:rPr lang="ru-RU" dirty="0" smtClean="0"/>
              <a:t>3</a:t>
            </a:r>
            <a:r>
              <a:rPr lang="ru-RU" dirty="0"/>
              <a:t>) Обеспечена автоматизированная классификация механизмов АЭ-событий и </a:t>
            </a:r>
            <a:r>
              <a:rPr lang="ru-RU" dirty="0" smtClean="0"/>
              <a:t>3D-локация</a:t>
            </a:r>
            <a:endParaRPr lang="ru-RU" dirty="0"/>
          </a:p>
          <a:p>
            <a:r>
              <a:rPr lang="ru-RU" dirty="0" smtClean="0"/>
              <a:t>4</a:t>
            </a:r>
            <a:r>
              <a:rPr lang="ru-RU" dirty="0"/>
              <a:t>) Сформирована реляционная база данных с полным набором экспериментальной </a:t>
            </a:r>
            <a:r>
              <a:rPr lang="ru-RU" dirty="0" smtClean="0"/>
              <a:t>информации</a:t>
            </a:r>
            <a:endParaRPr lang="ru-RU" dirty="0"/>
          </a:p>
          <a:p>
            <a:r>
              <a:rPr lang="ru-RU" dirty="0" smtClean="0"/>
              <a:t>5) Созданы инструменты статистического анализа</a:t>
            </a:r>
            <a:r>
              <a:rPr lang="ru-RU" dirty="0"/>
              <a:t> </a:t>
            </a:r>
            <a:r>
              <a:rPr lang="ru-RU" dirty="0" smtClean="0"/>
              <a:t>и визуализации</a:t>
            </a:r>
          </a:p>
          <a:p>
            <a:r>
              <a:rPr lang="ru-RU" dirty="0" smtClean="0"/>
              <a:t>6) Применение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/>
              <a:t>формирование разломной зоны, </a:t>
            </a:r>
            <a:r>
              <a:rPr lang="ru-RU" dirty="0" smtClean="0"/>
              <a:t>триггерная сейсмичность, моделирование ГРП, верификация численных моделей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3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96952"/>
            <a:ext cx="7056784" cy="867544"/>
          </a:xfrm>
        </p:spPr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71" y="188640"/>
            <a:ext cx="8784975" cy="5040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Актуальность исследования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2306" y="764704"/>
            <a:ext cx="84501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Проблема прогноза землетрясений</a:t>
            </a:r>
          </a:p>
          <a:p>
            <a:r>
              <a:rPr lang="ru-RU" dirty="0" smtClean="0"/>
              <a:t>      Механизмы триггерной активизации разломов остаются одной из           фундаментальных проблем современной сейсмологии</a:t>
            </a:r>
          </a:p>
          <a:p>
            <a:r>
              <a:rPr lang="ru-RU" dirty="0" smtClean="0"/>
              <a:t>Недостаточно изучены физические процессы, инициирующие сейсмические события под воздействием внешних возмущений</a:t>
            </a:r>
          </a:p>
          <a:p>
            <a:r>
              <a:rPr lang="ru-RU" dirty="0" smtClean="0"/>
              <a:t>Отсутствует полное понимание роли циклических нагрузок в подготовке землетрясений</a:t>
            </a:r>
          </a:p>
          <a:p>
            <a:endParaRPr lang="ru-RU" dirty="0" smtClean="0"/>
          </a:p>
          <a:p>
            <a:r>
              <a:rPr lang="ru-RU" b="1" dirty="0" smtClean="0"/>
              <a:t>2</a:t>
            </a:r>
            <a:r>
              <a:rPr lang="ru-RU" b="1" dirty="0"/>
              <a:t>. Индуцированная сейсмичность</a:t>
            </a:r>
            <a:endParaRPr lang="ru-RU" dirty="0"/>
          </a:p>
          <a:p>
            <a:r>
              <a:rPr lang="ru-RU" dirty="0" smtClean="0"/>
              <a:t>    Рост </a:t>
            </a:r>
            <a:r>
              <a:rPr lang="ru-RU" dirty="0"/>
              <a:t>техногенной нагрузки на геологическую среду (добыча полезных </a:t>
            </a:r>
            <a:r>
              <a:rPr lang="ru-RU" dirty="0" smtClean="0"/>
              <a:t>ископаемых</a:t>
            </a:r>
            <a:r>
              <a:rPr lang="ru-RU" dirty="0"/>
              <a:t>, закачка флюидов, создание водохранилищ)</a:t>
            </a:r>
          </a:p>
          <a:p>
            <a:r>
              <a:rPr lang="ru-RU" dirty="0"/>
              <a:t>Увеличение частоты сильных наведенных землетрясений (M&gt;5) в регионах, ранее считавшихся асейсмичными</a:t>
            </a:r>
          </a:p>
          <a:p>
            <a:r>
              <a:rPr lang="ru-RU" dirty="0"/>
              <a:t>Необходимость оценки сейсмической опасности при проектировании промышленных </a:t>
            </a:r>
            <a:r>
              <a:rPr lang="ru-RU" dirty="0" smtClean="0"/>
              <a:t>объектов</a:t>
            </a:r>
          </a:p>
          <a:p>
            <a:endParaRPr lang="ru-RU" dirty="0"/>
          </a:p>
          <a:p>
            <a:r>
              <a:rPr lang="ru-RU" b="1" dirty="0"/>
              <a:t>3. Природные триггерные механизмы</a:t>
            </a:r>
            <a:endParaRPr lang="ru-RU" dirty="0"/>
          </a:p>
          <a:p>
            <a:r>
              <a:rPr lang="ru-RU" dirty="0" smtClean="0"/>
              <a:t>    Влияние </a:t>
            </a:r>
            <a:r>
              <a:rPr lang="ru-RU" dirty="0"/>
              <a:t>приливных сил на сейсмичность (лунные и солнечные приливы)</a:t>
            </a:r>
          </a:p>
          <a:p>
            <a:r>
              <a:rPr lang="ru-RU" dirty="0"/>
              <a:t>Сезонные и климатические циклы нагрузки</a:t>
            </a:r>
          </a:p>
          <a:p>
            <a:r>
              <a:rPr lang="ru-RU" dirty="0"/>
              <a:t>Динамическая активизация разломов от удаленных землетрясений</a:t>
            </a:r>
          </a:p>
        </p:txBody>
      </p:sp>
    </p:spTree>
    <p:extLst>
      <p:ext uri="{BB962C8B-B14F-4D97-AF65-F5344CB8AC3E}">
        <p14:creationId xmlns:p14="http://schemas.microsoft.com/office/powerpoint/2010/main" val="18570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72400" cy="5620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Цели </a:t>
            </a:r>
            <a:r>
              <a:rPr lang="ru-RU" sz="2400" dirty="0"/>
              <a:t>и задачи </a:t>
            </a:r>
            <a:r>
              <a:rPr lang="ru-RU" sz="2400" dirty="0" smtClean="0"/>
              <a:t>моделирования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196752"/>
            <a:ext cx="8363272" cy="486003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Цель: </a:t>
            </a:r>
            <a:r>
              <a:rPr lang="ru-RU" dirty="0" smtClean="0"/>
              <a:t>обеспечить точное </a:t>
            </a:r>
            <a:r>
              <a:rPr lang="ru-RU" dirty="0" smtClean="0"/>
              <a:t>управление режимами испытаний при контроле всестороннего, порового и осевого давлений.  Обеспечить запись потока сигналов АЭ с высоким временным разрешением.</a:t>
            </a:r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b="1" dirty="0"/>
              <a:t>Задачи: </a:t>
            </a:r>
            <a:endParaRPr lang="ru-RU" b="1" dirty="0" smtClean="0"/>
          </a:p>
          <a:p>
            <a:pPr marL="457200" indent="-457200">
              <a:buAutoNum type="arabicParenR"/>
            </a:pPr>
            <a:r>
              <a:rPr lang="ru-RU" dirty="0" smtClean="0"/>
              <a:t>генерация </a:t>
            </a:r>
            <a:r>
              <a:rPr lang="ru-RU" dirty="0"/>
              <a:t>слабых циклических </a:t>
            </a:r>
            <a:r>
              <a:rPr lang="ru-RU" dirty="0" smtClean="0"/>
              <a:t>воздействий различной формы и амплитуды на </a:t>
            </a:r>
            <a:r>
              <a:rPr lang="ru-RU" dirty="0"/>
              <a:t>фоне </a:t>
            </a:r>
            <a:r>
              <a:rPr lang="ru-RU" dirty="0" smtClean="0"/>
              <a:t>контролируемых параметров</a:t>
            </a:r>
          </a:p>
          <a:p>
            <a:pPr marL="457200" indent="-457200">
              <a:buAutoNum type="arabicParenR"/>
            </a:pPr>
            <a:r>
              <a:rPr lang="ru-RU" dirty="0" smtClean="0"/>
              <a:t>независимое </a:t>
            </a:r>
            <a:r>
              <a:rPr lang="ru-RU" dirty="0"/>
              <a:t>управление </a:t>
            </a:r>
            <a:r>
              <a:rPr lang="ru-RU" dirty="0" smtClean="0"/>
              <a:t>всесторонним и поровым давлением</a:t>
            </a:r>
          </a:p>
          <a:p>
            <a:pPr marL="457200" indent="-457200">
              <a:buAutoNum type="arabicParenR"/>
            </a:pPr>
            <a:r>
              <a:rPr lang="ru-RU" dirty="0" smtClean="0"/>
              <a:t>регистрация непрерывного потока и отдельных волновых форм сигналов АЭ</a:t>
            </a:r>
          </a:p>
          <a:p>
            <a:pPr marL="457200" indent="-457200">
              <a:buAutoNum type="arabicParenR"/>
            </a:pPr>
            <a:r>
              <a:rPr lang="ru-RU" dirty="0" smtClean="0"/>
              <a:t>предотвращение </a:t>
            </a:r>
            <a:r>
              <a:rPr lang="ru-RU" dirty="0"/>
              <a:t>динамического «схлопывания» образца </a:t>
            </a:r>
            <a:r>
              <a:rPr lang="ru-RU" dirty="0" smtClean="0"/>
              <a:t>в процессе формирования магистрального разрыва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6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-27384"/>
            <a:ext cx="6419056" cy="611986"/>
          </a:xfrm>
        </p:spPr>
        <p:txBody>
          <a:bodyPr>
            <a:normAutofit/>
          </a:bodyPr>
          <a:lstStyle/>
          <a:p>
            <a:r>
              <a:rPr lang="ru-RU" sz="2400" b="1" dirty="0"/>
              <a:t>Общая архитектура установки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692696"/>
            <a:ext cx="6552728" cy="7200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Блок-схема</a:t>
            </a:r>
            <a:r>
              <a:rPr lang="ru-RU" dirty="0" smtClean="0"/>
              <a:t>: электрогидравлическая система </a:t>
            </a:r>
            <a:r>
              <a:rPr lang="en-US" dirty="0" err="1"/>
              <a:t>Inova</a:t>
            </a:r>
            <a:r>
              <a:rPr lang="en-US" dirty="0"/>
              <a:t> ↔ Arduino ↔ </a:t>
            </a:r>
            <a:r>
              <a:rPr lang="ru-RU" dirty="0"/>
              <a:t>Насосы </a:t>
            </a:r>
            <a:r>
              <a:rPr lang="en-US" dirty="0" smtClean="0"/>
              <a:t>Pc </a:t>
            </a:r>
            <a:r>
              <a:rPr lang="en-US" dirty="0"/>
              <a:t>/ </a:t>
            </a:r>
            <a:r>
              <a:rPr lang="en-US" dirty="0" err="1" smtClean="0"/>
              <a:t>Pp</a:t>
            </a:r>
            <a:r>
              <a:rPr lang="en-US" dirty="0" smtClean="0"/>
              <a:t> </a:t>
            </a:r>
            <a:r>
              <a:rPr lang="en-US" dirty="0"/>
              <a:t>↔ </a:t>
            </a:r>
            <a:r>
              <a:rPr lang="ru-RU" dirty="0" smtClean="0"/>
              <a:t>тензометрические и акустические датчики </a:t>
            </a:r>
            <a:r>
              <a:rPr lang="ru-RU" dirty="0"/>
              <a:t>↔ ПК.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4</a:t>
            </a:fld>
            <a:endParaRPr lang="ru-RU"/>
          </a:p>
        </p:txBody>
      </p:sp>
      <p:pic>
        <p:nvPicPr>
          <p:cNvPr id="1026" name="Picture 2" descr="https://cdn.qwenlm.ai/output/bbf8ce31-99d2-4409-823e-1dacb9761c9d/image_gen/6dee831c-ed03-4979-9817-81e8030d06f0/1776866294.png?key=eyJhbGciOiJIUzI1NiIsInR5cCI6IkpXVCJ9.eyJyZXNvdXJjZV91c2VyX2lkIjoiYmJmOGNlMzEtOTlkMi00NDA5LTgyM2UtMWRhY2I5NzYxYzlkIiwicmVzb3VyY2VfaWQiOiIxNzc2ODY2Mjk0IiwicmVzb3VyY2VfY2hhdF9pZCI6IjZhNTU2MzEzLWEwOGUtNDU3Ni1hMGJhLTg5MjY0Y2ZlN2E5YSJ9.xzFUZafVCUd_K0BDPyn3uibNE5yhoHxdUwFgyHfNrk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5687" r="5901" b="1525"/>
          <a:stretch/>
        </p:blipFill>
        <p:spPr bwMode="auto">
          <a:xfrm>
            <a:off x="132261" y="1484784"/>
            <a:ext cx="876021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8" t="1518" r="28951" b="5873"/>
          <a:stretch/>
        </p:blipFill>
        <p:spPr>
          <a:xfrm>
            <a:off x="39346" y="44625"/>
            <a:ext cx="1796350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728" y="116632"/>
            <a:ext cx="8686800" cy="504056"/>
          </a:xfrm>
        </p:spPr>
        <p:txBody>
          <a:bodyPr>
            <a:normAutofit/>
          </a:bodyPr>
          <a:lstStyle/>
          <a:p>
            <a:r>
              <a:rPr lang="ru-RU" sz="2400" b="1" dirty="0"/>
              <a:t>Система управления </a:t>
            </a:r>
            <a:r>
              <a:rPr lang="ru-RU" sz="2400" b="1" dirty="0" err="1"/>
              <a:t>нагружением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478" y="620688"/>
            <a:ext cx="8280920" cy="485131"/>
          </a:xfrm>
        </p:spPr>
        <p:txBody>
          <a:bodyPr/>
          <a:lstStyle/>
          <a:p>
            <a:r>
              <a:rPr lang="ru-RU" dirty="0" smtClean="0"/>
              <a:t>В основе системы управления </a:t>
            </a:r>
            <a:r>
              <a:rPr lang="ru-RU" dirty="0" err="1" smtClean="0"/>
              <a:t>нагружением</a:t>
            </a:r>
            <a:r>
              <a:rPr lang="ru-RU" dirty="0" smtClean="0"/>
              <a:t> ПИД регулятор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5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380169" y="1124744"/>
            <a:ext cx="6432191" cy="2104975"/>
            <a:chOff x="1217103" y="1900089"/>
            <a:chExt cx="6432191" cy="210497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563888" y="1900089"/>
              <a:ext cx="1682477" cy="900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БЛОК АНАЛИЗА</a:t>
              </a:r>
              <a:endParaRPr lang="ru-RU" dirty="0"/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1987402" y="1936093"/>
              <a:ext cx="0" cy="864096"/>
            </a:xfrm>
            <a:prstGeom prst="straightConnector1">
              <a:avLst/>
            </a:prstGeom>
            <a:ln w="444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Равнобедренный треугольник 7"/>
            <p:cNvSpPr/>
            <p:nvPr/>
          </p:nvSpPr>
          <p:spPr>
            <a:xfrm rot="5400000">
              <a:off x="2519772" y="1990099"/>
              <a:ext cx="648072" cy="720080"/>
            </a:xfrm>
            <a:prstGeom prst="triangl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dirty="0" smtClean="0"/>
                <a:t>У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633070" y="1990099"/>
              <a:ext cx="2016224" cy="72008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ЗАДАВАЕМОЕ</a:t>
              </a:r>
            </a:p>
            <a:p>
              <a:pPr algn="ctr"/>
              <a:r>
                <a:rPr lang="ru-RU" dirty="0" smtClean="0"/>
                <a:t>ЗНАЧЕНИЕ</a:t>
              </a:r>
              <a:endParaRPr lang="ru-RU" dirty="0"/>
            </a:p>
          </p:txBody>
        </p:sp>
        <p:sp>
          <p:nvSpPr>
            <p:cNvPr id="11" name="Блок-схема: магнитный диск 10"/>
            <p:cNvSpPr/>
            <p:nvPr/>
          </p:nvSpPr>
          <p:spPr>
            <a:xfrm>
              <a:off x="3885828" y="3212976"/>
              <a:ext cx="1118220" cy="792088"/>
            </a:xfrm>
            <a:prstGeom prst="flowChartMagneticDisk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поршень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3232423" y="2248297"/>
              <a:ext cx="288032" cy="216024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право 12"/>
            <p:cNvSpPr/>
            <p:nvPr/>
          </p:nvSpPr>
          <p:spPr>
            <a:xfrm>
              <a:off x="2123728" y="2248297"/>
              <a:ext cx="288032" cy="216024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/>
            <p:cNvSpPr/>
            <p:nvPr/>
          </p:nvSpPr>
          <p:spPr>
            <a:xfrm rot="5400000">
              <a:off x="4229708" y="2907432"/>
              <a:ext cx="288032" cy="216024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право 14"/>
            <p:cNvSpPr/>
            <p:nvPr/>
          </p:nvSpPr>
          <p:spPr>
            <a:xfrm rot="10800000">
              <a:off x="5280670" y="2257821"/>
              <a:ext cx="288032" cy="216024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17103" y="2183475"/>
              <a:ext cx="757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LVDT</a:t>
              </a:r>
              <a:endParaRPr lang="ru-RU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9512" y="2348880"/>
            <a:ext cx="45421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Общепринятая схема БЛОКА АНАЛИЗА</a:t>
            </a:r>
          </a:p>
          <a:p>
            <a:endParaRPr lang="ru-RU" b="1" dirty="0" smtClean="0"/>
          </a:p>
          <a:p>
            <a:pPr marL="342900" indent="-342900">
              <a:buAutoNum type="arabicParenR"/>
            </a:pPr>
            <a:r>
              <a:rPr lang="ru-RU" dirty="0" smtClean="0"/>
              <a:t>АЦП</a:t>
            </a:r>
          </a:p>
          <a:p>
            <a:pPr marL="342900" indent="-342900">
              <a:buAutoNum type="arabicParenR"/>
            </a:pPr>
            <a:r>
              <a:rPr lang="ru-RU" dirty="0" smtClean="0"/>
              <a:t>Программная реализация ПИД</a:t>
            </a:r>
          </a:p>
          <a:p>
            <a:pPr marL="342900" indent="-342900">
              <a:buAutoNum type="arabicParenR"/>
            </a:pPr>
            <a:r>
              <a:rPr lang="ru-RU" dirty="0" smtClean="0"/>
              <a:t>Блок управления </a:t>
            </a:r>
            <a:r>
              <a:rPr lang="ru-RU" dirty="0" err="1" smtClean="0"/>
              <a:t>сервовентилем</a:t>
            </a:r>
            <a:endParaRPr lang="ru-RU" dirty="0" smtClean="0"/>
          </a:p>
          <a:p>
            <a:r>
              <a:rPr lang="ru-RU" dirty="0" smtClean="0"/>
              <a:t>(контроллер</a:t>
            </a:r>
            <a:r>
              <a:rPr lang="en-US" dirty="0" smtClean="0"/>
              <a:t> SCON-3000</a:t>
            </a:r>
            <a:r>
              <a:rPr lang="ru-RU" dirty="0" smtClean="0"/>
              <a:t>, </a:t>
            </a:r>
            <a:r>
              <a:rPr lang="en-US" dirty="0" smtClean="0"/>
              <a:t>max</a:t>
            </a:r>
            <a:r>
              <a:rPr lang="ru-RU" dirty="0" smtClean="0"/>
              <a:t> частота контура управления до 10кГц)</a:t>
            </a:r>
          </a:p>
          <a:p>
            <a:endParaRPr lang="ru-RU" dirty="0" smtClean="0"/>
          </a:p>
          <a:p>
            <a:r>
              <a:rPr lang="ru-RU" b="1" dirty="0" smtClean="0"/>
              <a:t>Задействован микроконтроллер</a:t>
            </a:r>
            <a:endParaRPr lang="ru-RU" b="1" dirty="0"/>
          </a:p>
          <a:p>
            <a:endParaRPr lang="ru-RU" dirty="0" smtClean="0"/>
          </a:p>
          <a:p>
            <a:r>
              <a:rPr lang="ru-RU" dirty="0" smtClean="0"/>
              <a:t>Требуется высокая частота оцифровки сигнала и анализа разностного сигнала</a:t>
            </a:r>
          </a:p>
          <a:p>
            <a:endParaRPr lang="ru-RU" dirty="0"/>
          </a:p>
          <a:p>
            <a:pPr algn="ctr"/>
            <a:r>
              <a:rPr lang="ru-RU" dirty="0" smtClean="0"/>
              <a:t>Точность позиционирования положения </a:t>
            </a:r>
            <a:r>
              <a:rPr lang="ru-RU" b="1" dirty="0" smtClean="0"/>
              <a:t>1 мкм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64088" y="2433077"/>
            <a:ext cx="36701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БЛОК АНАЛИЗА </a:t>
            </a:r>
            <a:r>
              <a:rPr lang="en-US" b="1" dirty="0" err="1" smtClean="0"/>
              <a:t>Inova</a:t>
            </a:r>
            <a:endParaRPr lang="ru-RU" b="1" dirty="0" smtClean="0"/>
          </a:p>
          <a:p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Аналоговый сумматор</a:t>
            </a:r>
          </a:p>
          <a:p>
            <a:pPr marL="342900" indent="-342900">
              <a:buAutoNum type="arabicParenR"/>
            </a:pPr>
            <a:r>
              <a:rPr lang="ru-RU" dirty="0" smtClean="0"/>
              <a:t>ШИМ (частота 15кГц)</a:t>
            </a:r>
          </a:p>
          <a:p>
            <a:pPr marL="342900" indent="-342900">
              <a:buAutoNum type="arabicParenR"/>
            </a:pPr>
            <a:r>
              <a:rPr lang="ru-RU" dirty="0" smtClean="0"/>
              <a:t>Блок управления </a:t>
            </a:r>
            <a:r>
              <a:rPr lang="ru-RU" dirty="0" err="1" smtClean="0"/>
              <a:t>сервовентилем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Разностный сигнал напрямую поступает на ШИМ </a:t>
            </a:r>
            <a:r>
              <a:rPr lang="ru-RU" b="1" dirty="0" smtClean="0"/>
              <a:t>без участия микроконтроллера</a:t>
            </a:r>
          </a:p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>
              <a:buAutoNum type="arabicParenR"/>
            </a:pPr>
            <a:endParaRPr lang="ru-RU" dirty="0"/>
          </a:p>
          <a:p>
            <a:pPr algn="ctr"/>
            <a:r>
              <a:rPr lang="ru-RU" dirty="0" smtClean="0"/>
              <a:t>Точность </a:t>
            </a:r>
            <a:r>
              <a:rPr lang="ru-RU" dirty="0"/>
              <a:t>позиционирования положения </a:t>
            </a:r>
            <a:r>
              <a:rPr lang="ru-RU" b="1" dirty="0" smtClean="0"/>
              <a:t>0.1 </a:t>
            </a:r>
            <a:r>
              <a:rPr lang="ru-RU" b="1" dirty="0"/>
              <a:t>мкм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5292080" y="5877272"/>
            <a:ext cx="3672408" cy="792088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79512" y="6029672"/>
            <a:ext cx="4428492" cy="792088"/>
          </a:xfrm>
          <a:prstGeom prst="ellipse">
            <a:avLst/>
          </a:prstGeom>
          <a:noFill/>
          <a:ln w="34925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5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651304" cy="57606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Адаптивное управление по </a:t>
            </a:r>
            <a:r>
              <a:rPr lang="ru-RU" sz="2000" b="1" dirty="0" smtClean="0"/>
              <a:t>АЭ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2440" y="3637473"/>
            <a:ext cx="865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Режим аварийного отката (жесткий)</a:t>
            </a:r>
            <a:r>
              <a:rPr lang="en-US" sz="1400" b="1" dirty="0"/>
              <a:t>:</a:t>
            </a:r>
            <a:endParaRPr lang="ru-RU" sz="1400" b="1" dirty="0"/>
          </a:p>
          <a:p>
            <a:r>
              <a:rPr lang="ru-RU" sz="1400" dirty="0"/>
              <a:t>В случае превышения заданного значения потока АЭ происходит </a:t>
            </a:r>
            <a:r>
              <a:rPr lang="ru-RU" sz="1400" dirty="0" smtClean="0"/>
              <a:t>разгрузка образца </a:t>
            </a:r>
            <a:r>
              <a:rPr lang="ru-RU" sz="1400" dirty="0"/>
              <a:t>на заданную величину.</a:t>
            </a:r>
          </a:p>
          <a:p>
            <a:r>
              <a:rPr lang="ru-RU" sz="1400" i="1" dirty="0"/>
              <a:t>Применяется для гранитов в процессе проращивания магистрального разрыва</a:t>
            </a:r>
            <a:r>
              <a:rPr lang="ru-RU" sz="1600" i="1" dirty="0"/>
              <a:t>.</a:t>
            </a:r>
            <a:endParaRPr lang="ru-RU" sz="1600" i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5496" y="1196752"/>
            <a:ext cx="8629872" cy="2247190"/>
            <a:chOff x="35496" y="1196752"/>
            <a:chExt cx="8629872" cy="224719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40" y="1196752"/>
              <a:ext cx="8352928" cy="2247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-536936" y="1985209"/>
              <a:ext cx="14526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МПа, мкм, </a:t>
              </a:r>
              <a:r>
                <a:rPr lang="ru-RU" sz="1400" dirty="0" err="1" smtClean="0"/>
                <a:t>шт</a:t>
              </a:r>
              <a:r>
                <a:rPr lang="ru-RU" sz="1400" dirty="0" smtClean="0"/>
                <a:t>/с</a:t>
              </a:r>
              <a:endParaRPr lang="ru-RU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1640" y="1393031"/>
              <a:ext cx="8999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нагрузка</a:t>
              </a:r>
              <a:endParaRPr lang="ru-RU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43808" y="1699319"/>
              <a:ext cx="10418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смещение</a:t>
              </a:r>
              <a:endParaRPr lang="ru-RU" sz="1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638464" y="2139097"/>
            <a:ext cx="963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поток АЭ</a:t>
            </a:r>
            <a:endParaRPr lang="ru-RU" sz="14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5496" y="4644933"/>
            <a:ext cx="8712968" cy="2168443"/>
            <a:chOff x="35496" y="4644933"/>
            <a:chExt cx="8712968" cy="216844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24" y="4644933"/>
              <a:ext cx="8580040" cy="2168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-536936" y="5429110"/>
              <a:ext cx="14526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МПа, мкм, </a:t>
              </a:r>
              <a:r>
                <a:rPr lang="ru-RU" sz="1400" dirty="0" err="1" smtClean="0"/>
                <a:t>шт</a:t>
              </a:r>
              <a:r>
                <a:rPr lang="ru-RU" sz="1400" dirty="0" smtClean="0"/>
                <a:t>/с</a:t>
              </a:r>
              <a:endParaRPr lang="ru-RU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87624" y="4797152"/>
              <a:ext cx="8999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нагрузка</a:t>
              </a:r>
              <a:endParaRPr lang="ru-RU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47016" y="5157192"/>
              <a:ext cx="10418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смещение</a:t>
              </a:r>
              <a:endParaRPr lang="ru-RU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48480" y="5805264"/>
              <a:ext cx="9634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поток АЭ</a:t>
              </a:r>
              <a:endParaRPr lang="ru-RU" sz="1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3796" y="427311"/>
            <a:ext cx="865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Режим </a:t>
            </a:r>
            <a:r>
              <a:rPr lang="ru-RU" sz="1400" b="1" dirty="0" smtClean="0"/>
              <a:t>контроля потока сигналов АЭ (мягкий)</a:t>
            </a:r>
            <a:r>
              <a:rPr lang="en-US" sz="1400" b="1" dirty="0"/>
              <a:t>:</a:t>
            </a:r>
            <a:endParaRPr lang="ru-RU" sz="1400" b="1" dirty="0"/>
          </a:p>
          <a:p>
            <a:r>
              <a:rPr lang="ru-RU" sz="1400" dirty="0"/>
              <a:t>В случае превышения заданного значения потока АЭ </a:t>
            </a:r>
            <a:r>
              <a:rPr lang="ru-RU" sz="1400" dirty="0" smtClean="0"/>
              <a:t>процесс нагружения приостанавливается.</a:t>
            </a:r>
            <a:endParaRPr lang="ru-RU" sz="1400" dirty="0"/>
          </a:p>
          <a:p>
            <a:r>
              <a:rPr lang="ru-RU" sz="1400" i="1" dirty="0"/>
              <a:t>Применяется для </a:t>
            </a:r>
            <a:r>
              <a:rPr lang="ru-RU" sz="1400" i="1" dirty="0" smtClean="0"/>
              <a:t>песчаников в </a:t>
            </a:r>
            <a:r>
              <a:rPr lang="ru-RU" sz="1400" i="1" dirty="0"/>
              <a:t>процессе проращивания магистрального разрыва</a:t>
            </a:r>
            <a:r>
              <a:rPr lang="ru-RU" sz="1600" i="1" dirty="0"/>
              <a:t>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3449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01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Система </a:t>
            </a:r>
            <a:r>
              <a:rPr lang="ru-RU" sz="2800" b="1" dirty="0" smtClean="0"/>
              <a:t>подачи всестороннего и порового давлений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7485" y="1767726"/>
            <a:ext cx="5719912" cy="4289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8064" y="1412776"/>
            <a:ext cx="33342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Насосы высокого давления  российского производства серии ЛН</a:t>
            </a:r>
          </a:p>
          <a:p>
            <a:endParaRPr lang="ru-RU" sz="2000" dirty="0"/>
          </a:p>
          <a:p>
            <a:r>
              <a:rPr lang="ru-RU" sz="2000" dirty="0" smtClean="0"/>
              <a:t>Всестороннее давление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r>
              <a:rPr lang="ru-RU" sz="2000" dirty="0" smtClean="0"/>
              <a:t>до 140МПа</a:t>
            </a:r>
          </a:p>
          <a:p>
            <a:endParaRPr lang="ru-RU" sz="2000" dirty="0"/>
          </a:p>
          <a:p>
            <a:r>
              <a:rPr lang="ru-RU" sz="2000" dirty="0" smtClean="0"/>
              <a:t>Поровое давление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r>
              <a:rPr lang="ru-RU" sz="2000" dirty="0" smtClean="0"/>
              <a:t>до 70 МПа</a:t>
            </a:r>
          </a:p>
          <a:p>
            <a:endParaRPr lang="ru-RU" sz="2000" dirty="0" smtClean="0"/>
          </a:p>
          <a:p>
            <a:r>
              <a:rPr lang="ru-RU" sz="2000" dirty="0" smtClean="0"/>
              <a:t>Контроль по давлению  0.5%</a:t>
            </a:r>
          </a:p>
          <a:p>
            <a:r>
              <a:rPr lang="ru-RU" sz="2000" dirty="0" smtClean="0"/>
              <a:t>Контроль по расходу     0.5%</a:t>
            </a:r>
            <a:endParaRPr lang="ru-RU" sz="2000" dirty="0"/>
          </a:p>
          <a:p>
            <a:r>
              <a:rPr lang="ru-RU" sz="2000" dirty="0" smtClean="0"/>
              <a:t>Ручное управление</a:t>
            </a:r>
          </a:p>
          <a:p>
            <a:r>
              <a:rPr lang="ru-RU" sz="2000" dirty="0" smtClean="0"/>
              <a:t>Управление компьютером</a:t>
            </a:r>
          </a:p>
          <a:p>
            <a:r>
              <a:rPr lang="ru-RU" sz="2000" dirty="0" smtClean="0"/>
              <a:t>Запись протокола работы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919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68952" cy="360040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Коллекция образцов. Диаметр 30</a:t>
            </a:r>
            <a:r>
              <a:rPr lang="ru-RU" sz="1400" dirty="0" smtClean="0"/>
              <a:t>мм</a:t>
            </a:r>
            <a:r>
              <a:rPr lang="ru-RU" sz="2000" dirty="0" smtClean="0"/>
              <a:t>, высота 60</a:t>
            </a:r>
            <a:r>
              <a:rPr lang="ru-RU" sz="1400" dirty="0" smtClean="0"/>
              <a:t>мм</a:t>
            </a: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8" t="16314" r="14841" b="23202"/>
          <a:stretch/>
        </p:blipFill>
        <p:spPr>
          <a:xfrm>
            <a:off x="2339752" y="3994700"/>
            <a:ext cx="1800200" cy="27956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9" r="28728" b="9968"/>
          <a:stretch/>
        </p:blipFill>
        <p:spPr>
          <a:xfrm>
            <a:off x="6300192" y="1052736"/>
            <a:ext cx="1267799" cy="2129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2" r="29491" b="4935"/>
          <a:stretch/>
        </p:blipFill>
        <p:spPr>
          <a:xfrm>
            <a:off x="7582001" y="1052736"/>
            <a:ext cx="1382487" cy="21223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0"/>
            <a:ext cx="3440922" cy="25987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088" y="1052736"/>
            <a:ext cx="1185112" cy="21178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8" t="4885" b="17143"/>
          <a:stretch/>
        </p:blipFill>
        <p:spPr>
          <a:xfrm>
            <a:off x="3500801" y="1052736"/>
            <a:ext cx="1543624" cy="21899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5"/>
          <a:stretch/>
        </p:blipFill>
        <p:spPr>
          <a:xfrm>
            <a:off x="4695326" y="3931315"/>
            <a:ext cx="3577917" cy="21619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55976" y="328498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Образцы после трехосных испытаний</a:t>
            </a:r>
          </a:p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573016"/>
            <a:ext cx="2195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Материал для создания искусственных образцов с заданными свойствами.</a:t>
            </a:r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r>
              <a:rPr lang="ru-RU" u="sng" dirty="0" smtClean="0"/>
              <a:t>Образец в медном жакете после испытания</a:t>
            </a:r>
          </a:p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975048" y="6178078"/>
            <a:ext cx="3298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Насыщение образцов перед испытаниями</a:t>
            </a:r>
          </a:p>
          <a:p>
            <a:pPr algn="ctr"/>
            <a:endParaRPr lang="ru-RU" dirty="0"/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66B286F7-889E-4A0B-829F-DAA7ADE0EA8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1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475" y="116632"/>
            <a:ext cx="8629525" cy="476672"/>
          </a:xfrm>
        </p:spPr>
        <p:txBody>
          <a:bodyPr>
            <a:normAutofit/>
          </a:bodyPr>
          <a:lstStyle/>
          <a:p>
            <a:r>
              <a:rPr lang="ru-RU" sz="2400" b="1" dirty="0"/>
              <a:t>Протоколы циклического </a:t>
            </a:r>
            <a:r>
              <a:rPr lang="ru-RU" sz="2400" b="1" dirty="0" err="1"/>
              <a:t>нагружения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9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07504" y="620688"/>
            <a:ext cx="6203891" cy="3054979"/>
            <a:chOff x="191691" y="620688"/>
            <a:chExt cx="5964485" cy="305497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1691" y="620688"/>
              <a:ext cx="5964485" cy="3054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19586" y="620688"/>
              <a:ext cx="15067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Нагрузка, МПа</a:t>
              </a:r>
            </a:p>
            <a:p>
              <a:r>
                <a:rPr lang="ru-RU" sz="1400" dirty="0" smtClean="0"/>
                <a:t>Смещение, мкм</a:t>
              </a:r>
              <a:endParaRPr lang="ru-RU" sz="14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555776" y="909058"/>
            <a:ext cx="2160240" cy="2025178"/>
            <a:chOff x="2555776" y="909058"/>
            <a:chExt cx="2160240" cy="2025178"/>
          </a:xfrm>
        </p:grpSpPr>
        <p:sp>
          <p:nvSpPr>
            <p:cNvPr id="8" name="TextBox 7"/>
            <p:cNvSpPr txBox="1"/>
            <p:nvPr/>
          </p:nvSpPr>
          <p:spPr>
            <a:xfrm>
              <a:off x="2555776" y="256490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2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19872" y="22768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3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03110" y="90905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00192" y="764704"/>
            <a:ext cx="28262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1- </a:t>
            </a:r>
            <a:r>
              <a:rPr lang="ru-RU" dirty="0"/>
              <a:t>осевая нагрузка</a:t>
            </a:r>
          </a:p>
          <a:p>
            <a:r>
              <a:rPr lang="ru-RU" dirty="0" smtClean="0"/>
              <a:t>2- изменение диаметра</a:t>
            </a:r>
          </a:p>
          <a:p>
            <a:r>
              <a:rPr lang="ru-RU" dirty="0" smtClean="0"/>
              <a:t>3- изменение высоты</a:t>
            </a:r>
          </a:p>
          <a:p>
            <a:endParaRPr lang="ru-RU" dirty="0"/>
          </a:p>
          <a:p>
            <a:r>
              <a:rPr lang="ru-RU" dirty="0" smtClean="0"/>
              <a:t>Более четко можно </a:t>
            </a:r>
          </a:p>
          <a:p>
            <a:r>
              <a:rPr lang="ru-RU" dirty="0" smtClean="0"/>
              <a:t>отслеживать изменения,</a:t>
            </a:r>
          </a:p>
          <a:p>
            <a:r>
              <a:rPr lang="ru-RU" dirty="0" smtClean="0"/>
              <a:t>происходящие в точках</a:t>
            </a:r>
          </a:p>
          <a:p>
            <a:r>
              <a:rPr lang="ru-RU" dirty="0" smtClean="0"/>
              <a:t>экстремумов.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49660" y="4797152"/>
            <a:ext cx="2414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1- осевая нагрузка</a:t>
            </a:r>
          </a:p>
          <a:p>
            <a:r>
              <a:rPr lang="ru-RU" dirty="0" smtClean="0"/>
              <a:t>2- интенсивность АЭ</a:t>
            </a:r>
          </a:p>
          <a:p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91690" y="3789040"/>
            <a:ext cx="6203892" cy="3029016"/>
            <a:chOff x="191690" y="3789040"/>
            <a:chExt cx="6203892" cy="30290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86"/>
            <a:stretch/>
          </p:blipFill>
          <p:spPr bwMode="auto">
            <a:xfrm>
              <a:off x="191690" y="3789040"/>
              <a:ext cx="6203892" cy="3029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980730" y="441416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8024" y="51664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2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8934" y="3877710"/>
              <a:ext cx="22032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Нагрузка, МПа</a:t>
              </a:r>
            </a:p>
            <a:p>
              <a:r>
                <a:rPr lang="ru-RU" sz="1400" dirty="0" smtClean="0"/>
                <a:t>Интенсивность АЭ, </a:t>
              </a:r>
              <a:r>
                <a:rPr lang="ru-RU" sz="1400" dirty="0" err="1" smtClean="0"/>
                <a:t>шт</a:t>
              </a:r>
              <a:r>
                <a:rPr lang="ru-RU" sz="1400" dirty="0" smtClean="0"/>
                <a:t>\с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573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66086</TotalTime>
  <Words>2933</Words>
  <Application>Microsoft Office PowerPoint</Application>
  <PresentationFormat>Экран (4:3)</PresentationFormat>
  <Paragraphs>281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Главная</vt:lpstr>
      <vt:lpstr>ЛАБОРАТОРНОЕ МОДЕЛИРОВАНИЕ ТРИГГЕРНОЙ АКТИВИЗАЦИИ РАЗЛОМНЫХ ЗОН: УПРАВЛЕНИЕ ЦИКЛИЧЕСКИМИ НАГРУЗКАМИ И РЕГИСТРАЦИЯ АКУСТИЧЕСКОЙ ЭМИССИИ</vt:lpstr>
      <vt:lpstr>Актуальность исследования</vt:lpstr>
      <vt:lpstr>Цели и задачи моделирования</vt:lpstr>
      <vt:lpstr>Общая архитектура установки</vt:lpstr>
      <vt:lpstr>Система управления нагружением</vt:lpstr>
      <vt:lpstr>Адаптивное управление по АЭ</vt:lpstr>
      <vt:lpstr>Система подачи всестороннего и порового давлений</vt:lpstr>
      <vt:lpstr>Коллекция образцов. Диаметр 30мм, высота 60мм</vt:lpstr>
      <vt:lpstr>Протоколы циклического нагружения</vt:lpstr>
      <vt:lpstr>Регистрация акустической эмиссии</vt:lpstr>
      <vt:lpstr>Скорости упругих волн</vt:lpstr>
      <vt:lpstr>локация источников аэ и определение механизмов</vt:lpstr>
      <vt:lpstr>Расчёт тензора сейсмического момента</vt:lpstr>
      <vt:lpstr>определение величин и направлений осей сжатия и растяжения в источнике АЭ</vt:lpstr>
      <vt:lpstr>циклические испытания песчаников</vt:lpstr>
      <vt:lpstr>Обработка данных и каталогизация</vt:lpstr>
      <vt:lpstr>заключение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СВЯЗЬ МЕЖДУ РЕЖИМОМ НАГРУЖЕНИЯ И ПРОСТРАНСТВЕННО-ВРЕМЕННОЙ ДИНАМИКОЙ АКУСТИЧЕСКОЙ ЭМИССИИ В ГОРНЫХ ПОРОДАХ</dc:title>
  <dc:creator>Боба</dc:creator>
  <cp:lastModifiedBy>Station</cp:lastModifiedBy>
  <cp:revision>467</cp:revision>
  <dcterms:created xsi:type="dcterms:W3CDTF">2025-09-10T06:57:55Z</dcterms:created>
  <dcterms:modified xsi:type="dcterms:W3CDTF">2026-05-15T07:03:31Z</dcterms:modified>
</cp:coreProperties>
</file>