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97" r:id="rId4"/>
    <p:sldId id="289" r:id="rId5"/>
    <p:sldId id="262" r:id="rId6"/>
    <p:sldId id="265" r:id="rId7"/>
    <p:sldId id="266" r:id="rId8"/>
    <p:sldId id="267" r:id="rId9"/>
    <p:sldId id="301" r:id="rId10"/>
    <p:sldId id="302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6BA"/>
    <a:srgbClr val="33CCCC"/>
    <a:srgbClr val="00CC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66" autoAdjust="0"/>
  </p:normalViewPr>
  <p:slideViewPr>
    <p:cSldViewPr>
      <p:cViewPr>
        <p:scale>
          <a:sx n="80" d="100"/>
          <a:sy n="80" d="100"/>
        </p:scale>
        <p:origin x="-1037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40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96168-C55F-4C45-A347-6AA0C85BB16C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EE2BB-A496-421A-9993-5647AAD55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315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9476F-1276-446D-9B04-D36499EF6C6F}" type="datetimeFigureOut">
              <a:rPr lang="ru-RU" smtClean="0"/>
              <a:t>08.05.2026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 rot="5400000"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B9939-2143-47C2-8BE7-7CD1320C1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8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день! Представляю результаты лабораторного моделирования триггерной активизации разломных зон.</a:t>
            </a:r>
          </a:p>
          <a:p>
            <a:r>
              <a:rPr lang="ru-RU" dirty="0" smtClean="0"/>
              <a:t>Мы исследовали, как </a:t>
            </a:r>
            <a:r>
              <a:rPr lang="ru-RU" b="1" dirty="0" smtClean="0"/>
              <a:t>слабые циклические напряжения</a:t>
            </a:r>
            <a:r>
              <a:rPr lang="ru-RU" dirty="0" smtClean="0"/>
              <a:t> — такие как приливы, закачка флюида или вибрации — влияют на накопление повреждений в песчаниках.</a:t>
            </a:r>
          </a:p>
          <a:p>
            <a:r>
              <a:rPr lang="ru-RU" dirty="0" smtClean="0"/>
              <a:t>Наша цель была — вывести </a:t>
            </a:r>
            <a:r>
              <a:rPr lang="ru-RU" b="1" dirty="0" smtClean="0"/>
              <a:t>универсальный критерий </a:t>
            </a:r>
            <a:r>
              <a:rPr lang="ru-RU" b="1" dirty="0" err="1" smtClean="0"/>
              <a:t>предразрушения</a:t>
            </a:r>
            <a:r>
              <a:rPr lang="ru-RU" dirty="0" smtClean="0"/>
              <a:t>, который работает независимо от типа породы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68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разобрали детальный механизм на примере одного образца. Но возникает главный вопрос: это случайность или закономерность? Работает ли наш алгоритм для других пород?</a:t>
            </a:r>
          </a:p>
          <a:p>
            <a:r>
              <a:rPr lang="ru-RU" dirty="0" smtClean="0"/>
              <a:t>Посмотрите на слайд. Здесь показаны результаты для четырех других песчаников: от рыхлого </a:t>
            </a:r>
            <a:r>
              <a:rPr lang="ru-RU" b="1" dirty="0" err="1" smtClean="0"/>
              <a:t>Berea</a:t>
            </a:r>
            <a:r>
              <a:rPr lang="ru-RU" dirty="0" smtClean="0"/>
              <a:t> до плотного </a:t>
            </a:r>
            <a:r>
              <a:rPr lang="ru-RU" b="1" dirty="0" err="1" smtClean="0"/>
              <a:t>BleursWiller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Обратите внимание на </a:t>
            </a:r>
            <a:r>
              <a:rPr lang="ru-RU" b="1" dirty="0" smtClean="0"/>
              <a:t>два факта</a:t>
            </a:r>
            <a:r>
              <a:rPr lang="ru-RU" dirty="0" smtClean="0"/>
              <a:t>:</a:t>
            </a:r>
          </a:p>
          <a:p>
            <a:r>
              <a:rPr lang="ru-RU" b="1" dirty="0" smtClean="0"/>
              <a:t>Разная кинетика.</a:t>
            </a:r>
            <a:r>
              <a:rPr lang="ru-RU" dirty="0" smtClean="0"/>
              <a:t> Временные оси у всех разные. Кто-то доходит до срыва за 3000 секунд, кто-то за 9000. Литология определяет, как </a:t>
            </a:r>
            <a:r>
              <a:rPr lang="ru-RU" i="1" dirty="0" smtClean="0"/>
              <a:t>быстро</a:t>
            </a:r>
            <a:r>
              <a:rPr lang="ru-RU" dirty="0" smtClean="0"/>
              <a:t> накапливаются повреждения.</a:t>
            </a:r>
          </a:p>
          <a:p>
            <a:r>
              <a:rPr lang="ru-RU" b="1" dirty="0" smtClean="0"/>
              <a:t>Одинаковый сценарий.</a:t>
            </a:r>
            <a:r>
              <a:rPr lang="ru-RU" dirty="0" smtClean="0"/>
              <a:t> Несмотря на разное время, момент, который наш алгоритм помечает красной стрелкой («ГОТОВНОСТЬ»), выглядит одинаково. Во всех случаях это момент, когда фрактальная размерность падает ниже 2.1, а остальные параметры синхронно реагируют.</a:t>
            </a:r>
          </a:p>
          <a:p>
            <a:r>
              <a:rPr lang="ru-RU" b="1" dirty="0" smtClean="0"/>
              <a:t>Вывод:</a:t>
            </a:r>
            <a:r>
              <a:rPr lang="ru-RU" dirty="0" smtClean="0"/>
              <a:t> Мы видим универсальный сценарий. Независимо от того, какой перед нами песчаник, комплексный критерий позволяет надежно зафиксировать переход в критическое состояние. Алгоритм устойчив к литологическим различиям</a:t>
            </a:r>
          </a:p>
          <a:p>
            <a:r>
              <a:rPr lang="ru-RU" dirty="0" smtClean="0"/>
              <a:t>Мы ищем временное окно ±10 секунд, в котором синхронно срабатывают все три индикатора, и проверяем геометрический критерий D &lt; 2.1. Это позволяет отфильтровать ложные срабатывания.</a:t>
            </a:r>
          </a:p>
          <a:p>
            <a:r>
              <a:rPr lang="ru-RU" dirty="0" smtClean="0"/>
              <a:t>Абсолютные значения параметров у всех пород разные — это естественно, так как разная литология задает разный "фон".</a:t>
            </a:r>
          </a:p>
          <a:p>
            <a:r>
              <a:rPr lang="ru-RU" dirty="0" smtClean="0"/>
              <a:t>Но посмотрите на </a:t>
            </a:r>
            <a:r>
              <a:rPr lang="ru-RU" b="1" dirty="0" smtClean="0"/>
              <a:t>поведение</a:t>
            </a:r>
            <a:r>
              <a:rPr lang="ru-RU" dirty="0" smtClean="0"/>
              <a:t> системы перед срывом. Сценарий </a:t>
            </a:r>
            <a:r>
              <a:rPr lang="ru-RU" b="1" dirty="0" smtClean="0"/>
              <a:t>универсален</a:t>
            </a:r>
            <a:r>
              <a:rPr lang="ru-RU" dirty="0" smtClean="0"/>
              <a:t>:</a:t>
            </a:r>
          </a:p>
          <a:p>
            <a:r>
              <a:rPr lang="ru-RU" b="1" dirty="0" smtClean="0"/>
              <a:t>Фрактальная размерность</a:t>
            </a:r>
            <a:r>
              <a:rPr lang="ru-RU" dirty="0" smtClean="0"/>
              <a:t> у всех стремится к геометрическому пределу — двойке. Это физический признак формирования плоскости разлома.</a:t>
            </a:r>
          </a:p>
          <a:p>
            <a:r>
              <a:rPr lang="ru-RU" b="1" dirty="0" smtClean="0"/>
              <a:t>Остальные три параметра</a:t>
            </a:r>
            <a:r>
              <a:rPr lang="ru-RU" dirty="0" smtClean="0"/>
              <a:t> (</a:t>
            </a:r>
            <a:r>
              <a:rPr lang="ru-RU" dirty="0" err="1" smtClean="0"/>
              <a:t>b,FR,DCb,</a:t>
            </a:r>
            <a:r>
              <a:rPr lang="ru-RU" dirty="0" err="1" smtClean="0">
                <a:effectLst/>
              </a:rPr>
              <a:t>FR</a:t>
            </a:r>
            <a:r>
              <a:rPr lang="ru-RU" dirty="0" err="1" smtClean="0"/>
              <a:t>,</a:t>
            </a:r>
            <a:r>
              <a:rPr lang="ru-RU" dirty="0" err="1" smtClean="0">
                <a:effectLst/>
              </a:rPr>
              <a:t>DC</a:t>
            </a:r>
            <a:r>
              <a:rPr lang="ru-RU" dirty="0" smtClean="0"/>
              <a:t>) не падают до каких-то фиксированных цифр, но они </a:t>
            </a:r>
            <a:r>
              <a:rPr lang="ru-RU" b="1" dirty="0" smtClean="0"/>
              <a:t>синхронно выходят за пределы своей статистической нормы</a:t>
            </a:r>
            <a:r>
              <a:rPr lang="ru-RU" dirty="0" smtClean="0"/>
              <a:t>. То есть, каждый параметр резко отклоняется от того фона, который был характерен именно для этой породы.</a:t>
            </a:r>
          </a:p>
          <a:p>
            <a:r>
              <a:rPr lang="ru-RU" b="1" dirty="0" smtClean="0"/>
              <a:t>Вывод:</a:t>
            </a:r>
            <a:r>
              <a:rPr lang="ru-RU" dirty="0" smtClean="0"/>
              <a:t> Мы видим не сходимость значений, а </a:t>
            </a:r>
            <a:r>
              <a:rPr lang="ru-RU" b="1" dirty="0" smtClean="0"/>
              <a:t>сходимость поведения</a:t>
            </a:r>
            <a:r>
              <a:rPr lang="ru-RU" dirty="0" smtClean="0"/>
              <a:t>. Алгоритм ловит именно этот момент синхронной аномалии, что делает его универсальным инструментом для разных материалов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04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Подведём итоги.</a:t>
            </a:r>
          </a:p>
          <a:p>
            <a:r>
              <a:rPr lang="ru-RU" b="1" dirty="0" smtClean="0"/>
              <a:t>Первое.</a:t>
            </a:r>
            <a:r>
              <a:rPr lang="ru-RU" dirty="0" smtClean="0"/>
              <a:t> Мы показали, что ни один параметр по отдельности не даёт надёжного прогноза. Только комплексный анализ четырёх независимых индикаторов позволяет точно зафиксировать момент перехода в критическое состояние.</a:t>
            </a:r>
          </a:p>
          <a:p>
            <a:r>
              <a:rPr lang="ru-RU" b="1" dirty="0" smtClean="0"/>
              <a:t>Второе.</a:t>
            </a:r>
            <a:r>
              <a:rPr lang="ru-RU" dirty="0" smtClean="0"/>
              <a:t> Несмотря на кардинальные различия в литологии, все пять песчаников демонстрируют </a:t>
            </a:r>
            <a:r>
              <a:rPr lang="ru-RU" b="1" dirty="0" smtClean="0"/>
              <a:t>универсальный сценарий</a:t>
            </a:r>
            <a:r>
              <a:rPr lang="ru-RU" dirty="0" smtClean="0"/>
              <a:t>: синхронное отклонение параметров в узком временном окне при фрактальной размерности, стремящейся к двойке.</a:t>
            </a:r>
          </a:p>
          <a:p>
            <a:r>
              <a:rPr lang="ru-RU" b="1" dirty="0" smtClean="0"/>
              <a:t>Третье.</a:t>
            </a:r>
            <a:r>
              <a:rPr lang="ru-RU" dirty="0" smtClean="0"/>
              <a:t> Геометрический критерий D &lt; 2.1 выступает как физический фильтр: он подтверждает, что трещины выстроились в плоскость, и отделяет истинный предвестник от случайных флуктуаций.</a:t>
            </a:r>
          </a:p>
          <a:p>
            <a:r>
              <a:rPr lang="ru-RU" b="1" dirty="0" smtClean="0"/>
              <a:t>Практический вывод:</a:t>
            </a:r>
            <a:r>
              <a:rPr lang="ru-RU" dirty="0" smtClean="0"/>
              <a:t> предложенный алгоритм может быть применён для прогнозирования разрушения в лабораторных испытаниях и, потенциально, для мониторинга сейсмической опасности.</a:t>
            </a:r>
          </a:p>
          <a:p>
            <a:r>
              <a:rPr lang="ru-RU" dirty="0" smtClean="0"/>
              <a:t>Спасибо за внимание! Готова ответить на ваши 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4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 это актуально?</a:t>
            </a:r>
          </a:p>
          <a:p>
            <a:r>
              <a:rPr lang="ru-RU" dirty="0" smtClean="0"/>
              <a:t>Мы знаем, что слабые циклические воздействия способны </a:t>
            </a:r>
            <a:r>
              <a:rPr lang="ru-RU" b="1" dirty="0" smtClean="0"/>
              <a:t>запускать разломы</a:t>
            </a:r>
            <a:r>
              <a:rPr lang="ru-RU" dirty="0" smtClean="0"/>
              <a:t> — это подтверждается и данными о приливной </a:t>
            </a:r>
            <a:r>
              <a:rPr lang="ru-RU" dirty="0" err="1" smtClean="0"/>
              <a:t>триггерности</a:t>
            </a:r>
            <a:r>
              <a:rPr lang="ru-RU" dirty="0" smtClean="0"/>
              <a:t> землетрясений, и случаями сейсмичности при закачке.</a:t>
            </a:r>
          </a:p>
          <a:p>
            <a:r>
              <a:rPr lang="ru-RU" b="1" dirty="0" smtClean="0"/>
              <a:t>Но остаётся ключевой вопрос:</a:t>
            </a:r>
            <a:r>
              <a:rPr lang="ru-RU" dirty="0" smtClean="0"/>
              <a:t> существует ли </a:t>
            </a:r>
            <a:r>
              <a:rPr lang="ru-RU" b="1" dirty="0" smtClean="0"/>
              <a:t>универсальная последовательность предвестников</a:t>
            </a:r>
            <a:r>
              <a:rPr lang="ru-RU" dirty="0" smtClean="0"/>
              <a:t>, которая не зависит от микроструктуры породы? И можно ли её использовать для раннего предупреждения?</a:t>
            </a:r>
          </a:p>
          <a:p>
            <a:r>
              <a:rPr lang="ru-RU" dirty="0" smtClean="0"/>
              <a:t>Полевые наблюдения не дают ответа — процесс разрушения там скрыт и происходит слишком быстро.</a:t>
            </a:r>
          </a:p>
          <a:p>
            <a:r>
              <a:rPr lang="ru-RU" b="1" dirty="0" smtClean="0"/>
              <a:t>Поэтому мы пошли другим путём:</a:t>
            </a:r>
            <a:r>
              <a:rPr lang="ru-RU" dirty="0" smtClean="0"/>
              <a:t> лабораторное моделирование позволяет «растянуть» процесс во времени, зафиксировать скрытые стадии и через параметры акустической эмиссии выявить универсальные закономерности.</a:t>
            </a:r>
          </a:p>
          <a:p>
            <a:r>
              <a:rPr lang="ru-RU" dirty="0" smtClean="0"/>
              <a:t>Именно этим результатам посвящён мой доклад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393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r>
              <a:rPr lang="ru-RU" dirty="0" smtClean="0"/>
              <a:t> — найти универсальные индикаторы триггерного разрушения. То есть такие признаки, которые работают не только для одного конкретного песчаника, а для любых пород при циклическом </a:t>
            </a:r>
            <a:r>
              <a:rPr lang="ru-RU" dirty="0" err="1" smtClean="0"/>
              <a:t>нагружении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Мы пошли системно:</a:t>
            </a:r>
          </a:p>
          <a:p>
            <a:r>
              <a:rPr lang="ru-RU" dirty="0" smtClean="0"/>
              <a:t>Во-первых, взяли </a:t>
            </a:r>
            <a:r>
              <a:rPr lang="ru-RU" b="1" dirty="0" smtClean="0"/>
              <a:t>пять кардинально разных песчаников</a:t>
            </a:r>
            <a:r>
              <a:rPr lang="ru-RU" dirty="0" smtClean="0"/>
              <a:t> — чтобы проверить, насколько наши выводы будут общими.</a:t>
            </a:r>
          </a:p>
          <a:p>
            <a:r>
              <a:rPr lang="ru-RU" dirty="0" smtClean="0"/>
              <a:t>Во-вторых, вели </a:t>
            </a:r>
            <a:r>
              <a:rPr lang="ru-RU" b="1" dirty="0" smtClean="0"/>
              <a:t>непрерывный мониторинг АЭ</a:t>
            </a:r>
            <a:r>
              <a:rPr lang="ru-RU" dirty="0" smtClean="0"/>
              <a:t> с 16 каналов и 3D-локацией каждого события.</a:t>
            </a:r>
          </a:p>
          <a:p>
            <a:r>
              <a:rPr lang="ru-RU" dirty="0" smtClean="0"/>
              <a:t>В-третьих, анализировали не один-два параметра, а </a:t>
            </a:r>
            <a:r>
              <a:rPr lang="ru-RU" b="1" dirty="0" smtClean="0"/>
              <a:t>целый комплекс</a:t>
            </a:r>
            <a:r>
              <a:rPr lang="ru-RU" dirty="0" smtClean="0"/>
              <a:t>: спектральные характеристики (b-</a:t>
            </a:r>
            <a:r>
              <a:rPr lang="ru-RU" dirty="0" err="1" smtClean="0"/>
              <a:t>value</a:t>
            </a:r>
            <a:r>
              <a:rPr lang="ru-RU" dirty="0" smtClean="0"/>
              <a:t>), механические (</a:t>
            </a:r>
            <a:r>
              <a:rPr lang="ru-RU" dirty="0" err="1" smtClean="0"/>
              <a:t>Felicity</a:t>
            </a:r>
            <a:r>
              <a:rPr lang="ru-RU" dirty="0" smtClean="0"/>
              <a:t> </a:t>
            </a:r>
            <a:r>
              <a:rPr lang="ru-RU" dirty="0" err="1" smtClean="0"/>
              <a:t>Ratio</a:t>
            </a:r>
            <a:r>
              <a:rPr lang="ru-RU" dirty="0" smtClean="0"/>
              <a:t>), геометрические (фрактальная размерность) и кинематические (доля сдвигов).</a:t>
            </a:r>
          </a:p>
          <a:p>
            <a:r>
              <a:rPr lang="ru-RU" dirty="0" smtClean="0"/>
              <a:t>И на основе этого вывели </a:t>
            </a:r>
            <a:r>
              <a:rPr lang="ru-RU" b="1" dirty="0" smtClean="0"/>
              <a:t>комплексный критерий </a:t>
            </a:r>
            <a:r>
              <a:rPr lang="ru-RU" b="1" dirty="0" err="1" smtClean="0"/>
              <a:t>предразрушения</a:t>
            </a:r>
            <a:r>
              <a:rPr lang="ru-RU" dirty="0" smtClean="0"/>
              <a:t>, о котором расскажу дальше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0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/>
              <a:t>Выбраны 5 песчаников с различными геологическими условиями образования и физико-механическими свойствами для изучения универсальности предвестников разрушения»</a:t>
            </a:r>
            <a:r>
              <a:rPr lang="ru-RU" dirty="0" smtClean="0"/>
              <a:t> Мы специально отобрали 5 песчаников с </a:t>
            </a:r>
            <a:r>
              <a:rPr lang="ru-RU" b="1" dirty="0" smtClean="0"/>
              <a:t>кардинально разными свойствами</a:t>
            </a:r>
            <a:r>
              <a:rPr lang="ru-RU" dirty="0" smtClean="0"/>
              <a:t>:</a:t>
            </a:r>
          </a:p>
          <a:p>
            <a:r>
              <a:rPr lang="ru-RU" b="1" dirty="0" err="1" smtClean="0"/>
              <a:t>Berea</a:t>
            </a:r>
            <a:r>
              <a:rPr lang="ru-RU" dirty="0" smtClean="0"/>
              <a:t> — классический слабоцементированный песчаник, легко разрушается</a:t>
            </a:r>
          </a:p>
          <a:p>
            <a:r>
              <a:rPr lang="ru-RU" b="1" dirty="0" err="1" smtClean="0"/>
              <a:t>Bentheim</a:t>
            </a:r>
            <a:r>
              <a:rPr lang="ru-RU" dirty="0" smtClean="0"/>
              <a:t> — эоловое происхождение, очень чистый кварц (95–98%), но высокая пористость</a:t>
            </a:r>
          </a:p>
          <a:p>
            <a:r>
              <a:rPr lang="ru-RU" b="1" dirty="0" err="1" smtClean="0"/>
              <a:t>Castlegate</a:t>
            </a:r>
            <a:r>
              <a:rPr lang="ru-RU" dirty="0" smtClean="0"/>
              <a:t> — </a:t>
            </a:r>
            <a:r>
              <a:rPr lang="ru-RU" dirty="0" err="1" smtClean="0"/>
              <a:t>аркозовый</a:t>
            </a:r>
            <a:r>
              <a:rPr lang="ru-RU" dirty="0" smtClean="0"/>
              <a:t> состав, речное происхождение</a:t>
            </a:r>
          </a:p>
          <a:p>
            <a:r>
              <a:rPr lang="ru-RU" b="1" dirty="0" err="1" smtClean="0"/>
              <a:t>Buffalo</a:t>
            </a:r>
            <a:r>
              <a:rPr lang="ru-RU" dirty="0" smtClean="0"/>
              <a:t> и </a:t>
            </a:r>
            <a:r>
              <a:rPr lang="ru-RU" b="1" dirty="0" err="1" smtClean="0"/>
              <a:t>BleursWiller</a:t>
            </a:r>
            <a:r>
              <a:rPr lang="ru-RU" dirty="0" smtClean="0"/>
              <a:t> — представляют дельтовые и глубоководные условия</a:t>
            </a:r>
          </a:p>
          <a:p>
            <a:r>
              <a:rPr lang="ru-RU" dirty="0" smtClean="0"/>
              <a:t>Такой разброс свойств (пористость от 12 до 28%, проницаемость от 1 до 800 </a:t>
            </a:r>
            <a:r>
              <a:rPr lang="ru-RU" dirty="0" err="1" smtClean="0"/>
              <a:t>мД</a:t>
            </a:r>
            <a:r>
              <a:rPr lang="ru-RU" dirty="0" smtClean="0"/>
              <a:t>) позволит нам проверить, </a:t>
            </a:r>
            <a:r>
              <a:rPr lang="ru-RU" b="1" dirty="0" smtClean="0"/>
              <a:t>насколько универсальны выявленные предвестники</a:t>
            </a:r>
            <a:r>
              <a:rPr lang="ru-RU" dirty="0" smtClean="0"/>
              <a:t> — работают ли они только для одного типа породы или являются общим закономерностью для разнородных песчаников.»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F6E7B-024F-4A8C-928C-0F09171380F2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3948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Перейдем к методике. Чтобы надежно поймать момент разрушения, одного параметра мало. Мы использовали комплекс из четырех независимых характеристик, каждая из которых отвечает за свой аспект физики разрушения.</a:t>
            </a:r>
          </a:p>
          <a:p>
            <a:r>
              <a:rPr lang="ru-RU" b="1" dirty="0" smtClean="0"/>
              <a:t>b-</a:t>
            </a:r>
            <a:r>
              <a:rPr lang="ru-RU" b="1" dirty="0" err="1" smtClean="0"/>
              <a:t>value</a:t>
            </a:r>
            <a:r>
              <a:rPr lang="ru-RU" b="1" dirty="0" smtClean="0"/>
              <a:t> (слева вверху)</a:t>
            </a:r>
            <a:r>
              <a:rPr lang="ru-RU" dirty="0" smtClean="0"/>
              <a:t> — это </a:t>
            </a:r>
            <a:r>
              <a:rPr lang="ru-RU" b="1" dirty="0" smtClean="0"/>
              <a:t>спектральный параметр</a:t>
            </a:r>
            <a:r>
              <a:rPr lang="ru-RU" dirty="0" smtClean="0"/>
              <a:t>, индекс размера трещин. Он показывает соотношение мелких и крупных событий. Падение b-</a:t>
            </a:r>
            <a:r>
              <a:rPr lang="ru-RU" dirty="0" err="1" smtClean="0"/>
              <a:t>value</a:t>
            </a:r>
            <a:r>
              <a:rPr lang="ru-RU" dirty="0" smtClean="0"/>
              <a:t> означает, что в системе начинают преобладать крупные события, то есть трещины объединяются.</a:t>
            </a:r>
          </a:p>
          <a:p>
            <a:r>
              <a:rPr lang="ru-RU" b="1" dirty="0" err="1" smtClean="0"/>
              <a:t>Felicity</a:t>
            </a:r>
            <a:r>
              <a:rPr lang="ru-RU" b="1" dirty="0" smtClean="0"/>
              <a:t> </a:t>
            </a:r>
            <a:r>
              <a:rPr lang="ru-RU" b="1" dirty="0" err="1" smtClean="0"/>
              <a:t>Ratio</a:t>
            </a:r>
            <a:r>
              <a:rPr lang="ru-RU" b="1" dirty="0" smtClean="0"/>
              <a:t> (справа вверху)</a:t>
            </a:r>
            <a:r>
              <a:rPr lang="ru-RU" dirty="0" smtClean="0"/>
              <a:t> — это </a:t>
            </a:r>
            <a:r>
              <a:rPr lang="ru-RU" b="1" dirty="0" smtClean="0"/>
              <a:t>«память материала»</a:t>
            </a:r>
            <a:r>
              <a:rPr lang="ru-RU" dirty="0" smtClean="0"/>
              <a:t>. Он показывает, при какой нагрузке начинаются новые повреждения. Если FR падает ниже 1 (эффект </a:t>
            </a:r>
            <a:r>
              <a:rPr lang="ru-RU" dirty="0" err="1" smtClean="0"/>
              <a:t>Фелисити</a:t>
            </a:r>
            <a:r>
              <a:rPr lang="ru-RU" dirty="0" smtClean="0"/>
              <a:t>), значит, материал начинает разрушаться при нагрузках ниже, чем раньше. Это признак накопления необратимых дефектов.</a:t>
            </a:r>
          </a:p>
          <a:p>
            <a:r>
              <a:rPr lang="ru-RU" b="1" dirty="0" smtClean="0"/>
              <a:t>Фрактальная размерность D (слева внизу)</a:t>
            </a:r>
            <a:r>
              <a:rPr lang="ru-RU" dirty="0" smtClean="0"/>
              <a:t> — это </a:t>
            </a:r>
            <a:r>
              <a:rPr lang="ru-RU" b="1" dirty="0" smtClean="0"/>
              <a:t>геометрия трещин</a:t>
            </a:r>
            <a:r>
              <a:rPr lang="ru-RU" dirty="0" smtClean="0"/>
              <a:t>. В начале эксперимента трещины распределены хаотично в объеме (D близко к 3). Перед срывом они выстраиваются в плоскость будущего разлома, и D стремится к 2.</a:t>
            </a:r>
          </a:p>
          <a:p>
            <a:r>
              <a:rPr lang="ru-RU" b="1" dirty="0" smtClean="0"/>
              <a:t>Доля сдвиговых механизмов DC (справа внизу)</a:t>
            </a:r>
            <a:r>
              <a:rPr lang="ru-RU" dirty="0" smtClean="0"/>
              <a:t> — показывает тип </a:t>
            </a:r>
            <a:r>
              <a:rPr lang="ru-RU" dirty="0" err="1" smtClean="0"/>
              <a:t>микроразрушений</a:t>
            </a:r>
            <a:r>
              <a:rPr lang="ru-RU" dirty="0" smtClean="0"/>
              <a:t>. Мы используем оригинальный</a:t>
            </a:r>
            <a:r>
              <a:rPr lang="ru-RU" baseline="0" dirty="0" smtClean="0"/>
              <a:t> метод расчёта тензора сейсмического момента каждого события </a:t>
            </a:r>
            <a:r>
              <a:rPr lang="ru-RU" dirty="0" smtClean="0"/>
              <a:t>(AESAM), рассчитывая доли </a:t>
            </a:r>
            <a:r>
              <a:rPr lang="en-US" dirty="0" smtClean="0"/>
              <a:t>DC</a:t>
            </a:r>
            <a:r>
              <a:rPr lang="en-US" baseline="0" dirty="0" smtClean="0"/>
              <a:t> </a:t>
            </a:r>
            <a:r>
              <a:rPr lang="ru-RU" baseline="0" dirty="0" smtClean="0"/>
              <a:t>(</a:t>
            </a:r>
            <a:r>
              <a:rPr lang="en-US" baseline="0" dirty="0" smtClean="0"/>
              <a:t>double coupling)</a:t>
            </a:r>
            <a:r>
              <a:rPr lang="ru-RU" baseline="0" dirty="0" smtClean="0"/>
              <a:t>, </a:t>
            </a:r>
            <a:r>
              <a:rPr lang="en-US" baseline="0" dirty="0" smtClean="0"/>
              <a:t>ISO </a:t>
            </a:r>
            <a:r>
              <a:rPr lang="ru-RU" baseline="0" dirty="0" smtClean="0"/>
              <a:t>(изотропной компоненты) и </a:t>
            </a:r>
            <a:r>
              <a:rPr lang="en-US" baseline="0" dirty="0" smtClean="0"/>
              <a:t>CLVD </a:t>
            </a:r>
            <a:r>
              <a:rPr lang="ru-RU" baseline="0" dirty="0" smtClean="0"/>
              <a:t>(компенсированного векторного линейного диполя),</a:t>
            </a:r>
            <a:r>
              <a:rPr lang="ru-RU" dirty="0" smtClean="0"/>
              <a:t> чтобы отличить сдвиговое событие от растяжения. Перед </a:t>
            </a:r>
            <a:r>
              <a:rPr lang="ru-RU" dirty="0" err="1" smtClean="0"/>
              <a:t>макросрывом</a:t>
            </a:r>
            <a:r>
              <a:rPr lang="ru-RU" dirty="0" smtClean="0"/>
              <a:t> обычно меняется баланс механизмов.</a:t>
            </a:r>
          </a:p>
          <a:p>
            <a:r>
              <a:rPr lang="ru-RU" dirty="0" smtClean="0"/>
              <a:t>Именно одновременный анализ этих четырех параметров позволяет нам отличить шум от реального предвестника.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6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этом графике показана полная картина эксперимента: циклическое </a:t>
            </a:r>
            <a:r>
              <a:rPr lang="ru-RU" dirty="0" err="1" smtClean="0"/>
              <a:t>нагружение</a:t>
            </a:r>
            <a:r>
              <a:rPr lang="ru-RU" dirty="0" smtClean="0"/>
              <a:t> в течение </a:t>
            </a:r>
            <a:r>
              <a:rPr lang="en-US" dirty="0" smtClean="0"/>
              <a:t>23</a:t>
            </a:r>
            <a:r>
              <a:rPr lang="ru-RU" dirty="0" smtClean="0"/>
              <a:t> 000 секунд. Синяя линия — осевая нагрузка, красная — интенсивность акустической эмиссии.</a:t>
            </a:r>
          </a:p>
          <a:p>
            <a:r>
              <a:rPr lang="ru-RU" dirty="0" smtClean="0"/>
              <a:t>Чётко выделяются </a:t>
            </a:r>
            <a:r>
              <a:rPr lang="ru-RU" b="1" dirty="0" smtClean="0"/>
              <a:t>четыре стадии</a:t>
            </a:r>
            <a:r>
              <a:rPr lang="ru-RU" dirty="0" smtClean="0"/>
              <a:t>:</a:t>
            </a:r>
          </a:p>
          <a:p>
            <a:r>
              <a:rPr lang="ru-RU" b="1" dirty="0" smtClean="0"/>
              <a:t>Первая стадия</a:t>
            </a:r>
            <a:r>
              <a:rPr lang="ru-RU" dirty="0" smtClean="0"/>
              <a:t> (серая зона) — латентная, идёт уплотнение материала, АЭ появляется только у пиков нагрузки.</a:t>
            </a:r>
          </a:p>
          <a:p>
            <a:r>
              <a:rPr lang="ru-RU" b="1" dirty="0" smtClean="0"/>
              <a:t>Вторая стадия</a:t>
            </a:r>
            <a:r>
              <a:rPr lang="ru-RU" dirty="0" smtClean="0"/>
              <a:t> (жёлтая) — накопление повреждений. Здесь появляется </a:t>
            </a:r>
            <a:r>
              <a:rPr lang="ru-RU" b="1" dirty="0" smtClean="0"/>
              <a:t>эффект </a:t>
            </a:r>
            <a:r>
              <a:rPr lang="ru-RU" b="1" dirty="0" err="1" smtClean="0"/>
              <a:t>Фелисити</a:t>
            </a:r>
            <a:r>
              <a:rPr lang="ru-RU" dirty="0" smtClean="0"/>
              <a:t>: АЭ начинается при нагрузках ниже предыдущего максимума. Это первый признак необратимых повреждений.</a:t>
            </a:r>
          </a:p>
          <a:p>
            <a:r>
              <a:rPr lang="ru-RU" b="1" dirty="0" smtClean="0"/>
              <a:t>Третья стадия</a:t>
            </a:r>
            <a:r>
              <a:rPr lang="ru-RU" dirty="0" smtClean="0"/>
              <a:t> (узкая красная зона около </a:t>
            </a:r>
            <a:r>
              <a:rPr lang="en-US" dirty="0" smtClean="0"/>
              <a:t>90</a:t>
            </a:r>
            <a:r>
              <a:rPr lang="ru-RU" dirty="0" smtClean="0"/>
              <a:t>00 с) — критический переход. Резкий всплеск АЭ при снижении амплитуды циклов сигнализирует о начале лавинного разрушения.</a:t>
            </a:r>
          </a:p>
          <a:p>
            <a:r>
              <a:rPr lang="ru-RU" b="1" dirty="0" smtClean="0"/>
              <a:t>Четвёртая стадия</a:t>
            </a:r>
            <a:r>
              <a:rPr lang="ru-RU" dirty="0" smtClean="0"/>
              <a:t> — </a:t>
            </a:r>
            <a:r>
              <a:rPr lang="ru-RU" dirty="0" err="1" smtClean="0"/>
              <a:t>постразрушение</a:t>
            </a:r>
            <a:r>
              <a:rPr lang="ru-RU" dirty="0" smtClean="0"/>
              <a:t>, движение по сформированному разлому.</a:t>
            </a:r>
          </a:p>
          <a:p>
            <a:r>
              <a:rPr lang="ru-RU" b="1" dirty="0" smtClean="0"/>
              <a:t>Ключевая задача:</a:t>
            </a:r>
            <a:r>
              <a:rPr lang="ru-RU" dirty="0" smtClean="0"/>
              <a:t> точно зафиксировать границу между второй и третьей фазами. Одиночный параметр интенсивности АЭ зашумлён и не даёт чёткого ответа. Поэтому далее мы покажем, как </a:t>
            </a:r>
            <a:r>
              <a:rPr lang="ru-RU" b="1" dirty="0" smtClean="0"/>
              <a:t>комплексный критерий</a:t>
            </a:r>
            <a:r>
              <a:rPr lang="ru-RU" dirty="0" smtClean="0"/>
              <a:t> решает эту задачу</a:t>
            </a:r>
          </a:p>
          <a:p>
            <a:r>
              <a:rPr lang="ru-RU" dirty="0" smtClean="0"/>
              <a:t>После </a:t>
            </a:r>
            <a:r>
              <a:rPr lang="ru-RU" dirty="0" err="1" smtClean="0"/>
              <a:t>макроразрушения</a:t>
            </a:r>
            <a:r>
              <a:rPr lang="ru-RU" dirty="0" smtClean="0"/>
              <a:t> эксперимент продолжался — мы изучали </a:t>
            </a:r>
            <a:r>
              <a:rPr lang="ru-RU" b="1" dirty="0" smtClean="0"/>
              <a:t>движение по сформированному разлому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Здесь </a:t>
            </a:r>
            <a:r>
              <a:rPr lang="ru-RU" b="1" dirty="0" smtClean="0"/>
              <a:t>не ставилась задача детектирования момента срыва</a:t>
            </a:r>
            <a:r>
              <a:rPr lang="ru-RU" dirty="0" smtClean="0"/>
              <a:t> (он уже произошёл), а исследовалась </a:t>
            </a:r>
            <a:r>
              <a:rPr lang="ru-RU" b="1" dirty="0" smtClean="0"/>
              <a:t>эволюция четырёх параметров в условиях пост-разрушительного трения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Это важно для понимания:</a:t>
            </a:r>
          </a:p>
          <a:p>
            <a:r>
              <a:rPr lang="ru-RU" dirty="0" smtClean="0"/>
              <a:t>Как ведёт себя разлом после формирования</a:t>
            </a:r>
          </a:p>
          <a:p>
            <a:r>
              <a:rPr lang="ru-RU" dirty="0" smtClean="0"/>
              <a:t>Происходит ли стабилизация параметров или продолжается деградация</a:t>
            </a:r>
          </a:p>
          <a:p>
            <a:r>
              <a:rPr lang="ru-RU" dirty="0" smtClean="0"/>
              <a:t>Можно ли по характеристикам АЭ отличить стадию накопления повреждений от стадии установившегося скольжения»</a:t>
            </a:r>
            <a:r>
              <a:rPr lang="ru-RU" i="1" dirty="0" smtClean="0"/>
              <a:t> На этой стадии мы </a:t>
            </a:r>
            <a:r>
              <a:rPr lang="ru-RU" b="1" i="1" dirty="0" smtClean="0"/>
              <a:t>калибровали методику</a:t>
            </a:r>
            <a:r>
              <a:rPr lang="ru-RU" i="1" dirty="0" smtClean="0"/>
              <a:t>: проверяли, как ведут себя четыре параметра (b, FR, D, DC) в известном режиме — при движении по разлому. Это позволило установить </a:t>
            </a:r>
            <a:r>
              <a:rPr lang="ru-RU" b="1" i="1" dirty="0" smtClean="0"/>
              <a:t>базовые значения</a:t>
            </a:r>
            <a:r>
              <a:rPr lang="ru-RU" i="1" dirty="0" smtClean="0"/>
              <a:t> для сравнения с </a:t>
            </a:r>
            <a:r>
              <a:rPr lang="ru-RU" i="1" dirty="0" err="1" smtClean="0"/>
              <a:t>предразрушительной</a:t>
            </a:r>
            <a:r>
              <a:rPr lang="ru-RU" i="1" dirty="0" smtClean="0"/>
              <a:t> фазой и убедиться, что выявленные предвестники действительно уникальны для момента перехода в критическое состояние, а не являются артефактом циклического </a:t>
            </a:r>
            <a:r>
              <a:rPr lang="ru-RU" i="1" dirty="0" err="1" smtClean="0"/>
              <a:t>нагружения</a:t>
            </a:r>
            <a:r>
              <a:rPr lang="ru-RU" i="1" dirty="0" smtClean="0"/>
              <a:t> вообще.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5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предыдущем слайде мы выделили стадии </a:t>
            </a:r>
            <a:r>
              <a:rPr lang="ru-RU" dirty="0" err="1" smtClean="0"/>
              <a:t>нагружения</a:t>
            </a:r>
            <a:r>
              <a:rPr lang="ru-RU" dirty="0" smtClean="0"/>
              <a:t>. Здесь я покажу крупным планом </a:t>
            </a:r>
            <a:r>
              <a:rPr lang="ru-RU" b="1" dirty="0" smtClean="0"/>
              <a:t>финальную фазу перед срывом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Обратите внимание на поведение четырёх независимых индикаторов:</a:t>
            </a:r>
          </a:p>
          <a:p>
            <a:r>
              <a:rPr lang="ru-RU" b="1" dirty="0" err="1" smtClean="0"/>
              <a:t>Felicity</a:t>
            </a:r>
            <a:r>
              <a:rPr lang="ru-RU" b="1" dirty="0" smtClean="0"/>
              <a:t> </a:t>
            </a:r>
            <a:r>
              <a:rPr lang="ru-RU" b="1" dirty="0" err="1" smtClean="0"/>
              <a:t>Ratio</a:t>
            </a:r>
            <a:r>
              <a:rPr lang="ru-RU" dirty="0" smtClean="0"/>
              <a:t> падает ниже 0.5. Обратите внимание: </a:t>
            </a:r>
            <a:r>
              <a:rPr lang="ru-RU" b="1" dirty="0" err="1" smtClean="0"/>
              <a:t>Felicity</a:t>
            </a:r>
            <a:r>
              <a:rPr lang="ru-RU" b="1" dirty="0" smtClean="0"/>
              <a:t> </a:t>
            </a:r>
            <a:r>
              <a:rPr lang="ru-RU" b="1" dirty="0" err="1" smtClean="0"/>
              <a:t>Ratio</a:t>
            </a:r>
            <a:r>
              <a:rPr lang="ru-RU" b="1" dirty="0" smtClean="0"/>
              <a:t> начинает падать первым</a:t>
            </a:r>
            <a:r>
              <a:rPr lang="ru-RU" dirty="0" smtClean="0"/>
              <a:t> — примерно за 800–100 секунд до </a:t>
            </a:r>
            <a:r>
              <a:rPr lang="ru-RU" dirty="0" err="1" smtClean="0"/>
              <a:t>макроразрушения</a:t>
            </a:r>
            <a:r>
              <a:rPr lang="ru-RU" dirty="0" smtClean="0"/>
              <a:t>. Это связано с его физической природой: он чувствителен к самым ранним необратимым повреждениям, плюс у него самая крупная дискретность (один цикл). Это значит, что акустическая эмиссия начинается при нагрузках, значительно меньших, чем в предыдущем цикле. Материал «забывает» свою прочность, микроповреждения активируются раньше.</a:t>
            </a:r>
          </a:p>
          <a:p>
            <a:r>
              <a:rPr lang="ru-RU" b="1" dirty="0" smtClean="0"/>
              <a:t>b-</a:t>
            </a:r>
            <a:r>
              <a:rPr lang="ru-RU" b="1" dirty="0" err="1" smtClean="0"/>
              <a:t>value</a:t>
            </a:r>
            <a:r>
              <a:rPr lang="ru-RU" dirty="0" smtClean="0"/>
              <a:t> снижается. В спектре АЭ начинают преобладать крупные события. Это прямой признак того, что мелкие трещины объединяются в более крупные структуры.</a:t>
            </a:r>
          </a:p>
          <a:p>
            <a:r>
              <a:rPr lang="ru-RU" b="1" dirty="0" smtClean="0"/>
              <a:t>Фрактальная размерность D</a:t>
            </a:r>
            <a:r>
              <a:rPr lang="ru-RU" dirty="0" smtClean="0"/>
              <a:t> стремится к значению 2.0. Геометрически это означает, что хаотичное облако гипоцентров выстраивается в плоскость — формируется поверхность будущего разлома.</a:t>
            </a:r>
          </a:p>
          <a:p>
            <a:r>
              <a:rPr lang="ru-RU" b="1" dirty="0" smtClean="0"/>
              <a:t>Доля сдвиговых механизмов</a:t>
            </a:r>
            <a:r>
              <a:rPr lang="ru-RU" dirty="0" smtClean="0"/>
              <a:t> также меняет тренд, подтверждая переход от диффузного растрескивания к локализованному сдвигу.</a:t>
            </a:r>
          </a:p>
          <a:p>
            <a:r>
              <a:rPr lang="ru-RU" b="1" dirty="0" smtClean="0"/>
              <a:t>Ключевой момент:</a:t>
            </a:r>
            <a:r>
              <a:rPr lang="ru-RU" dirty="0" smtClean="0"/>
              <a:t> каждый параметр по отдельности может давать ложные срабатывания из-за шума или локальных неоднородностей. Но здесь мы видим </a:t>
            </a:r>
            <a:r>
              <a:rPr lang="ru-RU" b="1" dirty="0" smtClean="0"/>
              <a:t>синхронную сходимость</a:t>
            </a:r>
            <a:r>
              <a:rPr lang="ru-RU" dirty="0" smtClean="0"/>
              <a:t> всех четырёх индикаторов к критическим значениям. Именно это позволяет перейти от качественного наблюдения к количественному детектированию момента готовности к разрушению, что я покажу на следующем слайде.»</a:t>
            </a:r>
          </a:p>
          <a:p>
            <a:r>
              <a:rPr lang="ru-RU" i="1" dirty="0" smtClean="0"/>
              <a:t>Интенсивность АЭ показывает, что процесс идёт, но не отвечает на вопрос "когда именно?". Чтобы найти точку бифуркации, мы переходим от однопараметрического анализа к комплексному...</a:t>
            </a:r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82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этом графике показана </a:t>
            </a:r>
            <a:r>
              <a:rPr lang="ru-RU" b="1" dirty="0" smtClean="0"/>
              <a:t>полная эволюция всех четырёх параметров</a:t>
            </a:r>
            <a:r>
              <a:rPr lang="ru-RU" dirty="0" smtClean="0"/>
              <a:t> в эксперименте с песчаником </a:t>
            </a:r>
            <a:r>
              <a:rPr lang="ru-RU" dirty="0" err="1" smtClean="0"/>
              <a:t>Buffalo</a:t>
            </a:r>
            <a:r>
              <a:rPr lang="ru-RU" dirty="0" smtClean="0"/>
              <a:t> на протяжении 10 000 секунд.</a:t>
            </a:r>
          </a:p>
          <a:p>
            <a:r>
              <a:rPr lang="ru-RU" dirty="0" smtClean="0"/>
              <a:t>Вы видите:</a:t>
            </a:r>
          </a:p>
          <a:p>
            <a:r>
              <a:rPr lang="ru-RU" b="1" dirty="0" smtClean="0"/>
              <a:t>Чёрная линия</a:t>
            </a:r>
            <a:r>
              <a:rPr lang="ru-RU" dirty="0" smtClean="0"/>
              <a:t> — циклическая осевая нагрузка</a:t>
            </a:r>
          </a:p>
          <a:p>
            <a:r>
              <a:rPr lang="ru-RU" b="1" dirty="0" smtClean="0"/>
              <a:t>Голубая линия D</a:t>
            </a:r>
            <a:r>
              <a:rPr lang="ru-RU" dirty="0" smtClean="0"/>
              <a:t> — фрактальная размерность, которая после 5000 секунд опускается ниже критического значения 2.1</a:t>
            </a:r>
          </a:p>
          <a:p>
            <a:r>
              <a:rPr lang="ru-RU" b="1" dirty="0" smtClean="0"/>
              <a:t>Синяя, розовая и зелёная линии</a:t>
            </a:r>
            <a:r>
              <a:rPr lang="ru-RU" dirty="0" smtClean="0"/>
              <a:t> — b-</a:t>
            </a:r>
            <a:r>
              <a:rPr lang="ru-RU" dirty="0" err="1" smtClean="0"/>
              <a:t>value</a:t>
            </a:r>
            <a:r>
              <a:rPr lang="ru-RU" dirty="0" smtClean="0"/>
              <a:t>, </a:t>
            </a:r>
            <a:r>
              <a:rPr lang="ru-RU" dirty="0" err="1" smtClean="0"/>
              <a:t>Felicity</a:t>
            </a:r>
            <a:r>
              <a:rPr lang="ru-RU" dirty="0" smtClean="0"/>
              <a:t> </a:t>
            </a:r>
            <a:r>
              <a:rPr lang="ru-RU" dirty="0" err="1" smtClean="0"/>
              <a:t>Ratio</a:t>
            </a:r>
            <a:r>
              <a:rPr lang="ru-RU" dirty="0" smtClean="0"/>
              <a:t> и доля сдвигов</a:t>
            </a:r>
          </a:p>
          <a:p>
            <a:r>
              <a:rPr lang="ru-RU" dirty="0" smtClean="0"/>
              <a:t>Обратите внимание на отметку </a:t>
            </a:r>
            <a:r>
              <a:rPr lang="ru-RU" b="1" dirty="0" smtClean="0"/>
              <a:t>~5364 секунды</a:t>
            </a:r>
            <a:r>
              <a:rPr lang="ru-RU" dirty="0" smtClean="0"/>
              <a:t> (красная стрелка). Здесь все три параметра — b, FR и DC — </a:t>
            </a:r>
            <a:r>
              <a:rPr lang="ru-RU" b="1" dirty="0" smtClean="0"/>
              <a:t>синхронно отклоняются</a:t>
            </a:r>
            <a:r>
              <a:rPr lang="ru-RU" dirty="0" smtClean="0"/>
              <a:t> от своего предыдущего поведения. Одновременно D падает ниже 2.1.</a:t>
            </a:r>
          </a:p>
          <a:p>
            <a:r>
              <a:rPr lang="ru-RU" dirty="0" smtClean="0"/>
              <a:t>Это и есть наш </a:t>
            </a:r>
            <a:r>
              <a:rPr lang="ru-RU" b="1" dirty="0" smtClean="0"/>
              <a:t>комплексный предвестник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Но на общей шкале детали теряются. </a:t>
            </a:r>
            <a:r>
              <a:rPr lang="ru-RU" b="1" dirty="0" smtClean="0"/>
              <a:t>Давайте приблизим этот критический участок</a:t>
            </a:r>
            <a:r>
              <a:rPr lang="ru-RU" dirty="0" smtClean="0"/>
              <a:t> и посмотрим, как именно работает алгоритм детектирования.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67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Теперь давайте посмотрим </a:t>
            </a:r>
            <a:r>
              <a:rPr lang="ru-RU" b="1" dirty="0" smtClean="0"/>
              <a:t>вблизи на критический участок</a:t>
            </a:r>
            <a:r>
              <a:rPr lang="ru-RU" dirty="0" smtClean="0"/>
              <a:t> — последние 150 секунд перед разрушением.</a:t>
            </a:r>
          </a:p>
          <a:p>
            <a:r>
              <a:rPr lang="ru-RU" dirty="0" smtClean="0"/>
              <a:t>На графике:</a:t>
            </a:r>
          </a:p>
          <a:p>
            <a:r>
              <a:rPr lang="ru-RU" b="1" dirty="0" smtClean="0"/>
              <a:t>Сплошные линии</a:t>
            </a:r>
            <a:r>
              <a:rPr lang="ru-RU" dirty="0" smtClean="0"/>
              <a:t> — текущие значения параметров b, FR, DC</a:t>
            </a:r>
          </a:p>
          <a:p>
            <a:r>
              <a:rPr lang="ru-RU" b="1" dirty="0" smtClean="0"/>
              <a:t>Пунктирные линии</a:t>
            </a:r>
            <a:r>
              <a:rPr lang="ru-RU" dirty="0" smtClean="0"/>
              <a:t> — их пороги (</a:t>
            </a:r>
            <a:r>
              <a:rPr lang="ru-RU" dirty="0" err="1" smtClean="0"/>
              <a:t>Mean</a:t>
            </a:r>
            <a:r>
              <a:rPr lang="ru-RU" dirty="0" smtClean="0"/>
              <a:t> - 2σ, рассчитанные по скользящему окну)</a:t>
            </a:r>
          </a:p>
          <a:p>
            <a:r>
              <a:rPr lang="ru-RU" b="1" dirty="0" smtClean="0"/>
              <a:t>Красная вертикаль</a:t>
            </a:r>
            <a:r>
              <a:rPr lang="ru-RU" dirty="0" smtClean="0"/>
              <a:t> — момент комплексного предвестника (~5364 с)</a:t>
            </a:r>
          </a:p>
          <a:p>
            <a:r>
              <a:rPr lang="ru-RU" b="1" dirty="0" smtClean="0"/>
              <a:t>Что мы видим:</a:t>
            </a:r>
            <a:endParaRPr lang="ru-RU" dirty="0" smtClean="0"/>
          </a:p>
          <a:p>
            <a:r>
              <a:rPr lang="ru-RU" b="1" dirty="0" smtClean="0"/>
              <a:t>Первое — Синхронность.</a:t>
            </a:r>
            <a:r>
              <a:rPr lang="ru-RU" dirty="0" smtClean="0"/>
              <a:t> В узком окне ±10 секунд все три параметра </a:t>
            </a:r>
            <a:r>
              <a:rPr lang="ru-RU" b="1" dirty="0" smtClean="0"/>
              <a:t>одновременно</a:t>
            </a:r>
            <a:r>
              <a:rPr lang="ru-RU" dirty="0" smtClean="0"/>
              <a:t> пересекают свои пороги. Стрелки внизу показывают отдельные аномалии каждого параметра — они случаются и раньше, но только здесь все три срабатывают вместе.</a:t>
            </a:r>
          </a:p>
          <a:p>
            <a:r>
              <a:rPr lang="ru-RU" b="1" dirty="0" smtClean="0"/>
              <a:t>Второе — Геометрия.</a:t>
            </a:r>
            <a:r>
              <a:rPr lang="ru-RU" dirty="0" smtClean="0"/>
              <a:t> В этот же момент фрактальная размерность D падает ниже 2.1, подтверждая формирование плоскости разлома.</a:t>
            </a:r>
          </a:p>
          <a:p>
            <a:r>
              <a:rPr lang="ru-RU" b="1" dirty="0" smtClean="0"/>
              <a:t>Третье — Устойчивость.</a:t>
            </a:r>
            <a:r>
              <a:rPr lang="ru-RU" dirty="0" smtClean="0"/>
              <a:t> Этот алгоритм работает для </a:t>
            </a:r>
            <a:r>
              <a:rPr lang="ru-RU" b="1" dirty="0" smtClean="0"/>
              <a:t>всех пяти песчаников</a:t>
            </a:r>
            <a:r>
              <a:rPr lang="ru-RU" dirty="0" smtClean="0"/>
              <a:t>, несмотря на их литологические различия. Он игнорирует отдельные ложные срабатывания (видите стрелки до 5364 с?) и выделяет только момент истинной синхронизации.</a:t>
            </a:r>
          </a:p>
          <a:p>
            <a:r>
              <a:rPr lang="ru-RU" dirty="0" smtClean="0"/>
              <a:t>Таким образом, мы получаем </a:t>
            </a:r>
            <a:r>
              <a:rPr lang="ru-RU" b="1" dirty="0" smtClean="0"/>
              <a:t>надёжный сигнал</a:t>
            </a:r>
            <a:r>
              <a:rPr lang="ru-RU" dirty="0" smtClean="0"/>
              <a:t> за 50–100 секунд до </a:t>
            </a:r>
            <a:r>
              <a:rPr lang="ru-RU" dirty="0" err="1" smtClean="0"/>
              <a:t>макроразрушения</a:t>
            </a:r>
            <a:r>
              <a:rPr lang="ru-RU" dirty="0" smtClean="0"/>
              <a:t>.»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B9939-2143-47C2-8BE7-7CD1320C193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1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9EACF-2B3D-4BFA-8004-FCAA88014330}" type="datetime1">
              <a:rPr lang="ru-RU" smtClean="0"/>
              <a:t>08.05.2026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86FA-A641-4BDB-BC73-479630CB19C8}" type="datetime1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95D2C-9764-4624-9D3A-A238779CB96C}" type="datetime1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BEAF-7E18-47DE-9C91-7DD75A41B3C0}" type="datetime1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3598D-92B1-457C-86F7-DAC70EDBC857}" type="datetime1">
              <a:rPr lang="ru-RU" smtClean="0"/>
              <a:t>08.05.2026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7A22-91EB-4D9D-844A-EB5A2EFD2E87}" type="datetime1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03C3-B8D0-4871-86BC-09ED08C9B250}" type="datetime1">
              <a:rPr lang="ru-RU" smtClean="0"/>
              <a:t>08.05.2026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FF01-9D40-408C-AE9C-426AB0E5984A}" type="datetime1">
              <a:rPr lang="ru-RU" smtClean="0"/>
              <a:t>08.05.2026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E96F-68F2-4C98-B95A-74F3C8D22499}" type="datetime1">
              <a:rPr lang="ru-RU" smtClean="0"/>
              <a:t>08.05.2026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34F1-4C4D-434D-B73E-D45C928963EC}" type="datetime1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F649-F367-43D6-8BD0-3592ECE60870}" type="datetime1">
              <a:rPr lang="ru-RU" smtClean="0"/>
              <a:t>08.05.2026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6450F85-0CDF-406D-95EA-BF253E38C4DB}" type="datetime1">
              <a:rPr lang="ru-RU" smtClean="0"/>
              <a:t>08.05.2026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6B286F7-889E-4A0B-829F-DAA7ADE0EA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em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0991" y="3898818"/>
            <a:ext cx="6480720" cy="175260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+mn-lt"/>
              </a:rPr>
              <a:t>Шихова </a:t>
            </a:r>
            <a:r>
              <a:rPr lang="ru-RU" sz="2400" b="1" u="sng" dirty="0">
                <a:solidFill>
                  <a:srgbClr val="002060"/>
                </a:solidFill>
                <a:latin typeface="+mn-lt"/>
              </a:rPr>
              <a:t>Н.М.,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Патонин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А.В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ГО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“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Борок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”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ИФЗ РАН</a:t>
            </a:r>
          </a:p>
          <a:p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2301240"/>
          </a:xfrm>
        </p:spPr>
        <p:txBody>
          <a:bodyPr>
            <a:noAutofit/>
          </a:bodyPr>
          <a:lstStyle/>
          <a:p>
            <a:r>
              <a:rPr lang="ru-RU" sz="3200" b="1" dirty="0"/>
              <a:t>Сходимость параметров поврежденности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при </a:t>
            </a:r>
            <a:r>
              <a:rPr lang="ru-RU" sz="3200" b="1" dirty="0"/>
              <a:t>циклическом нагружении  песчаников </a:t>
            </a:r>
          </a:p>
        </p:txBody>
      </p:sp>
      <p:sp>
        <p:nvSpPr>
          <p:cNvPr id="4" name="AutoShape 2" descr="https://ifz.ru/assets/main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0" y="292861"/>
            <a:ext cx="219347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4056" y="5733256"/>
            <a:ext cx="6256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4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Международная конференция «Триггерные эффекты в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геосистемах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5" y="6165303"/>
            <a:ext cx="29554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мая 2026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http://wwwbrk.adm.yar.ru/images/BGO_logo_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4735"/>
            <a:ext cx="996727" cy="1129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cdn.qwenlm.ai/output/bbf8ce31-99d2-4409-823e-1dacb9761c9d/image_gen/86a0a460-e21b-45d3-8589-d56d91e476e1/1777895637.png?key=eyJhbGciOiJIUzI1NiIsInR5cCI6IkpXVCJ9.eyJyZXNvdXJjZV91c2VyX2lkIjoiYmJmOGNlMzEtOTlkMi00NDA5LTgyM2UtMWRhY2I5NzYxYzlkIiwicmVzb3VyY2VfaWQiOiIxNzc3ODk1NjM3IiwicmVzb3VyY2VfY2hhdF9pZCI6IjZhNTU2MzEzLWEwOGUtNDU3Ni1hMGJhLTg5MjY0Y2ZlN2E5YSJ9.KRTIpSzg7v1lIP4b-eo3fBhM70_KHim1kLPltA9eXD4&amp;x-oss-process=image/resize,m_mfit,w_450,h_45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2" t="7503" r="15322" b="14813"/>
          <a:stretch/>
        </p:blipFill>
        <p:spPr bwMode="auto">
          <a:xfrm>
            <a:off x="6506153" y="3140968"/>
            <a:ext cx="2302934" cy="149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363272" cy="77809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Универсальность критерия для разных типов песчаников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10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6" y="1196752"/>
            <a:ext cx="8926683" cy="505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31538" y="90872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Berea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90872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Castlegate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883" y="386104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Bentheim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6244" y="3734156"/>
            <a:ext cx="1529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BleursWiller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55576" y="6040593"/>
            <a:ext cx="792088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Синхронное срабатывание индикаторов при D → 2.0 происходит независимо от типа цемента и прочности образца.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b,FR,DC→Anomaly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(Статистический критерий) </a:t>
            </a:r>
          </a:p>
        </p:txBody>
      </p:sp>
      <p:sp>
        <p:nvSpPr>
          <p:cNvPr id="4" name="Овал 3"/>
          <p:cNvSpPr/>
          <p:nvPr/>
        </p:nvSpPr>
        <p:spPr>
          <a:xfrm>
            <a:off x="2123728" y="1412776"/>
            <a:ext cx="360040" cy="194421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619672" y="3789040"/>
            <a:ext cx="360040" cy="207399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12022" y="1412776"/>
            <a:ext cx="360040" cy="194421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580112" y="3861048"/>
            <a:ext cx="360040" cy="212888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0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791200" cy="4320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/>
              <a:t>Основные выводы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11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712968" cy="5543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1. Комплексный критерий надёжнее однопараметрического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Синхронный анализ 4-х независимых индикаторов (b-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FR, D,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позволяет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зафиксировать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момент перехода в критическое состояние, отсекая ложные срабатывания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литологические особенности.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Выявлен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универсальный сценарий разрушения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Независимо от литологии и типа цемента, все 5 песчаников демонстрируют одинаковый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сценарий: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синхронное отклонение b, FR,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узком временном окне ±10 с при D → 2.0.</a:t>
            </a:r>
          </a:p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3. Геометрический критерий D &lt;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 – ключевое условие.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Падение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фрактальной размерности ниже 2.1 подтверждает формирование плоскости разлома и отделяет стадию накопления повреждений от критической фазы.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Алгоритм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может быть использован для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прогнозирования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срывов в циклических испытаниях и мониторинга устойчивости геологических объектов.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5445224"/>
            <a:ext cx="8291264" cy="126005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Спасибо за внимание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3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784975" cy="5040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Актуальность исследования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2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3426367"/>
            <a:ext cx="4464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Лабораторное моделирование позволяет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• «Растянуть» </a:t>
            </a:r>
            <a:r>
              <a:rPr lang="ru-RU" b="1" dirty="0" smtClean="0">
                <a:solidFill>
                  <a:srgbClr val="002060"/>
                </a:solidFill>
              </a:rPr>
              <a:t>процесс накопления повреждений и формирования разрыва </a:t>
            </a:r>
            <a:r>
              <a:rPr lang="ru-RU" b="1" dirty="0">
                <a:solidFill>
                  <a:srgbClr val="002060"/>
                </a:solidFill>
              </a:rPr>
              <a:t>во </a:t>
            </a:r>
            <a:r>
              <a:rPr lang="ru-RU" b="1" dirty="0" smtClean="0">
                <a:solidFill>
                  <a:srgbClr val="002060"/>
                </a:solidFill>
              </a:rPr>
              <a:t>времени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• Зафиксировать скрытые стадии </a:t>
            </a:r>
            <a:r>
              <a:rPr lang="ru-RU" b="1" dirty="0" smtClean="0">
                <a:solidFill>
                  <a:srgbClr val="002060"/>
                </a:solidFill>
              </a:rPr>
              <a:t>разрушения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• Выявить универсальные предвестники через параметры АЭ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596043"/>
            <a:ext cx="41165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Слабые циклические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напряжения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активируют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разломные зоны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Существует ли универсальный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сценарий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перехода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критическое состояние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литология влияет на кинетику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накопления  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повреждений?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3" y="620688"/>
            <a:ext cx="8587060" cy="265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0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562074"/>
          </a:xfrm>
        </p:spPr>
        <p:txBody>
          <a:bodyPr>
            <a:normAutofit/>
          </a:bodyPr>
          <a:lstStyle/>
          <a:p>
            <a:r>
              <a:rPr lang="ru-RU" sz="2400" dirty="0"/>
              <a:t>Цель и задачи исследования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3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8363272" cy="5328592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7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Цель: выявить универсальные индикаторы триггерного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разрушения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Смоделировать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циклическое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нагружение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5 типах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песчаников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Вести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мониторинг акустической эмиссии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(16+2 датчика АЭ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3D локация гипоцентров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эволюцию параметров: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FR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b-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доля сдвиговых механизмов , фрактальная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размерность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Разработать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комплексный критерий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предразрушения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9711" y="44624"/>
            <a:ext cx="8435280" cy="43204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Исследуемые </a:t>
            </a:r>
            <a:r>
              <a:rPr lang="ru-RU" sz="2400" dirty="0" smtClean="0"/>
              <a:t>материалы.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583485"/>
              </p:ext>
            </p:extLst>
          </p:nvPr>
        </p:nvGraphicFramePr>
        <p:xfrm>
          <a:off x="107504" y="918012"/>
          <a:ext cx="8928992" cy="414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242"/>
                <a:gridCol w="1451869"/>
                <a:gridCol w="1524462"/>
                <a:gridCol w="1306682"/>
                <a:gridCol w="1379275"/>
                <a:gridCol w="1524462"/>
              </a:tblGrid>
              <a:tr h="72008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Berea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Castlegate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Bentheim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Buffalo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BleursWiller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10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Происхожде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Морское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Речное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Эоловое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Дельтовое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Глубоководное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10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Основной минерал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Кварц 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85–90%)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Кварц + полевой шпат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Кварц 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95–98%)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Кварц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–9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Кварц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50-66 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10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Цемент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Карбонатный (слабый)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Карбонатный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Кварцевый (плотный)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Карбонатный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Кварцевый</a:t>
                      </a:r>
                    </a:p>
                  </a:txBody>
                  <a:tcPr anchor="ctr"/>
                </a:tc>
              </a:tr>
              <a:tr h="4410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Пористость, %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22–25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20–28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14–18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18–24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12–16</a:t>
                      </a:r>
                    </a:p>
                  </a:txBody>
                  <a:tcPr anchor="ctr"/>
                </a:tc>
              </a:tr>
              <a:tr h="4410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Проницае</a:t>
                      </a: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мость</a:t>
                      </a:r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мД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100–500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200–800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10–30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50–200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1–10</a:t>
                      </a:r>
                    </a:p>
                  </a:txBody>
                  <a:tcPr anchor="ctr"/>
                </a:tc>
              </a:tr>
              <a:tr h="44104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породы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Слабо-</a:t>
                      </a:r>
                      <a:r>
                        <a:rPr lang="ru-R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цементи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рованный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Аркозовый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Кварцито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-подобный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Дельтовый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Плотный кварцит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308928" y="5136590"/>
            <a:ext cx="839913" cy="146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491881" y="5136590"/>
            <a:ext cx="936104" cy="150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2665" y="548680"/>
            <a:ext cx="429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Характеристики 5 типов </a:t>
            </a:r>
            <a:r>
              <a:rPr lang="ru-RU" b="1" dirty="0" smtClean="0"/>
              <a:t>песчаников</a:t>
            </a: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8088" y="5157574"/>
            <a:ext cx="729153" cy="142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6"/>
          <a:srcRect t="17414"/>
          <a:stretch/>
        </p:blipFill>
        <p:spPr bwMode="auto">
          <a:xfrm>
            <a:off x="4998700" y="5136590"/>
            <a:ext cx="936104" cy="1507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36590"/>
            <a:ext cx="747494" cy="140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dn.qwenlm.ai/output/bbf8ce31-99d2-4409-823e-1dacb9761c9d/image_gen/36ee4815-ff7e-4049-b372-7424606f7bd4/1778143460.png?key=eyJhbGciOiJIUzI1NiIsInR5cCI6IkpXVCJ9.eyJyZXNvdXJjZV91c2VyX2lkIjoiYmJmOGNlMzEtOTlkMi00NDA5LTgyM2UtMWRhY2I5NzYxYzlkIiwicmVzb3VyY2VfaWQiOiIxNzc4MTQzNDYwIiwicmVzb3VyY2VfY2hhdF9pZCI6IjZhNTU2MzEzLWEwOGUtNDU3Ni1hMGJhLTg5MjY0Y2ZlN2E5YSJ9.SeE-VmarvdNPxVUnFBHzGod1jZq4hn8q_35VyLfZeA8&amp;x-oss-process=image/resize,m_mfit,w_450,h_45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26266" r="6320" b="5470"/>
          <a:stretch/>
        </p:blipFill>
        <p:spPr bwMode="auto">
          <a:xfrm>
            <a:off x="5424278" y="5064517"/>
            <a:ext cx="2494122" cy="108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" r="50772"/>
          <a:stretch/>
        </p:blipFill>
        <p:spPr bwMode="auto">
          <a:xfrm>
            <a:off x="1603734" y="4424380"/>
            <a:ext cx="1507299" cy="14795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/>
          <p:cNvPicPr/>
          <p:nvPr/>
        </p:nvPicPr>
        <p:blipFill rotWithShape="1">
          <a:blip r:embed="rId5"/>
          <a:srcRect l="21875" t="7233" r="20478" b="4717"/>
          <a:stretch/>
        </p:blipFill>
        <p:spPr bwMode="auto">
          <a:xfrm>
            <a:off x="107504" y="4074582"/>
            <a:ext cx="1440160" cy="1900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t="6724" r="21378" b="2356"/>
          <a:stretch/>
        </p:blipFill>
        <p:spPr bwMode="auto">
          <a:xfrm>
            <a:off x="3141249" y="4066929"/>
            <a:ext cx="1509738" cy="195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314" y="137625"/>
            <a:ext cx="8273174" cy="32395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Методика расчётов  характеристик  поврежденности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5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30321" y="3019845"/>
            <a:ext cx="3929750" cy="62517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FR ↓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активация микроповреждений.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FR ↑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восстановление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адаптация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89358" y="4162461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N​(r)~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baseline="30000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290164" y="1050152"/>
                <a:ext cx="3498981" cy="582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</a:t>
                </a:r>
                <a:r>
                  <a:rPr lang="en-US" sz="20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ru-RU" sz="2000" b="0" i="1" smtClean="0">
                                <a:latin typeface="Cambria Math"/>
                              </a:rPr>
                              <m:t>начала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𝐴𝐸</m:t>
                            </m:r>
                            <m:r>
                              <a:rPr lang="ru-RU" sz="2000" b="0" i="1" smtClean="0">
                                <a:latin typeface="Cambria Math"/>
                              </a:rPr>
                              <m:t>в данном цикле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𝑚𝑎𝑥</m:t>
                            </m:r>
                            <m:r>
                              <a:rPr lang="ru-RU" sz="2000" b="0" i="1" smtClean="0">
                                <a:latin typeface="Cambria Math"/>
                              </a:rPr>
                              <m:t>−в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предыдущ</m:t>
                            </m:r>
                            <m:r>
                              <a:rPr lang="ru-RU" sz="2000" b="0" i="1" smtClean="0">
                                <a:latin typeface="Cambria Math"/>
                              </a:rPr>
                              <m:t>ем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 цикл</m:t>
                            </m:r>
                            <m:r>
                              <a:rPr lang="ru-RU" sz="2000" b="0" i="1" smtClean="0">
                                <a:latin typeface="Cambria Math"/>
                              </a:rPr>
                              <m:t>е</m:t>
                            </m:r>
                          </m:sub>
                        </m:sSub>
                      </m:den>
                    </m:f>
                  </m:oMath>
                </a14:m>
                <a:endParaRPr lang="ru-RU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164" y="1050152"/>
                <a:ext cx="3498981" cy="582467"/>
              </a:xfrm>
              <a:prstGeom prst="rect">
                <a:avLst/>
              </a:prstGeom>
              <a:blipFill rotWithShape="1">
                <a:blip r:embed="rId7"/>
                <a:stretch>
                  <a:fillRect l="-19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533211" y="5988489"/>
            <a:ext cx="42541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— диффузное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распределение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трещин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↓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локализация трещин;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D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→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плоскость разлома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25752" y="357608"/>
            <a:ext cx="4238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Felicity </a:t>
            </a:r>
            <a:r>
              <a:rPr lang="en-US" b="1" u="sng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</a:p>
          <a:p>
            <a:pPr algn="ctr"/>
            <a:r>
              <a:rPr lang="en-US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память материала)</a:t>
            </a:r>
            <a:endParaRPr lang="ru-RU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27584" y="3705582"/>
            <a:ext cx="3171230" cy="530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u="sng" cap="none" dirty="0" smtClean="0">
                <a:solidFill>
                  <a:srgbClr val="00CC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Фрактальная размерность </a:t>
            </a:r>
          </a:p>
          <a:p>
            <a:pPr algn="ctr"/>
            <a:r>
              <a:rPr lang="ru-RU" sz="1800" b="1" cap="none" dirty="0" smtClean="0">
                <a:solidFill>
                  <a:srgbClr val="00CC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(геометрия трещин) </a:t>
            </a:r>
            <a:endParaRPr lang="ru-RU" sz="1800" b="1" cap="none" dirty="0">
              <a:solidFill>
                <a:srgbClr val="00CC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65612" y="4782095"/>
            <a:ext cx="21129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baseline="-25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  <a:r>
              <a:rPr lang="en-US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N_shear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N_total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640" name="Picture 20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" b="-1"/>
          <a:stretch/>
        </p:blipFill>
        <p:spPr bwMode="auto">
          <a:xfrm>
            <a:off x="267461" y="1315265"/>
            <a:ext cx="2016224" cy="199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717912" y="680774"/>
            <a:ext cx="3311043" cy="2651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u="sng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b-value</a:t>
            </a:r>
            <a:endParaRPr lang="ru-RU" sz="1800" b="1" u="sng" cap="none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(параметр размера трещин)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7584" y="3193836"/>
            <a:ext cx="3235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b↓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доли крупных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событий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93710" y="3630082"/>
            <a:ext cx="4056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сдвиговых механизмов</a:t>
            </a:r>
            <a:endParaRPr lang="en-US" sz="1600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</a:t>
            </a:r>
            <a:r>
              <a:rPr lang="ru-RU" sz="1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микроразрушения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27211" y="4489243"/>
            <a:ext cx="18357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N_shear</a:t>
            </a:r>
            <a:r>
              <a:rPr lang="ru-RU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DC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&gt; 60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10713" y="945933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N(≥M) ~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baseline="30000" dirty="0" err="1" smtClean="0">
                <a:solidFill>
                  <a:srgbClr val="1B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40536" y="518797"/>
            <a:ext cx="70461" cy="622257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51520" y="3579282"/>
            <a:ext cx="8712968" cy="6574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117950" y="6019553"/>
            <a:ext cx="3254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стадии ЛНТ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DC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переход к лавинному сдвигу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DC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↓ -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дилатансия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рост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CLVD+ISO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566" y="1644534"/>
            <a:ext cx="228120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/>
          <p:cNvPicPr/>
          <p:nvPr/>
        </p:nvPicPr>
        <p:blipFill>
          <a:blip r:embed="rId10"/>
          <a:stretch>
            <a:fillRect/>
          </a:stretch>
        </p:blipFill>
        <p:spPr>
          <a:xfrm>
            <a:off x="5633195" y="1593185"/>
            <a:ext cx="2448271" cy="143634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004048" y="4766242"/>
            <a:ext cx="21129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86872" y="4254794"/>
            <a:ext cx="3453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DC,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CLVD</a:t>
            </a:r>
            <a:r>
              <a:rPr lang="en-US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en-US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рассчитаны методом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AESAM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 rotWithShape="1">
          <a:blip r:embed="rId3"/>
          <a:srcRect l="6784"/>
          <a:stretch/>
        </p:blipFill>
        <p:spPr bwMode="auto">
          <a:xfrm>
            <a:off x="327844" y="893365"/>
            <a:ext cx="8568952" cy="5009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949280"/>
            <a:ext cx="8424936" cy="53997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Задача: Точно </a:t>
            </a:r>
            <a:r>
              <a:rPr lang="ru-RU" sz="2400" dirty="0" smtClean="0"/>
              <a:t>определить границу критического перехода   (II </a:t>
            </a:r>
            <a:r>
              <a:rPr lang="ru-RU" sz="2400" dirty="0"/>
              <a:t>→ </a:t>
            </a:r>
            <a:r>
              <a:rPr lang="ru-RU" sz="2400" dirty="0" smtClean="0"/>
              <a:t>III)</a:t>
            </a:r>
            <a:endParaRPr lang="ru-RU" sz="22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6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74172" y="255196"/>
            <a:ext cx="8424936" cy="360040"/>
          </a:xfrm>
          <a:prstGeom prst="rect">
            <a:avLst/>
          </a:prstGeom>
        </p:spPr>
        <p:txBody>
          <a:bodyPr bIns="91440" anchor="b" anchorCtr="0">
            <a:normAutofit fontScale="67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700" dirty="0"/>
              <a:t>Диагностика перехода в критическое </a:t>
            </a:r>
            <a:r>
              <a:rPr lang="ru-RU" sz="2700" dirty="0" smtClean="0"/>
              <a:t>состояние (</a:t>
            </a:r>
            <a:r>
              <a:rPr lang="en-US" sz="2700" dirty="0" smtClean="0"/>
              <a:t>Berea)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50365" y="1268760"/>
            <a:ext cx="635399" cy="4104456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03994" y="1268760"/>
            <a:ext cx="1915343" cy="4104456"/>
          </a:xfrm>
          <a:prstGeom prst="rect">
            <a:avLst/>
          </a:prstGeom>
          <a:solidFill>
            <a:srgbClr val="FFC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07490" y="1286029"/>
            <a:ext cx="263152" cy="4059392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02219" y="71358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6066" y="584458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3992" y="692844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24432" y="615236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1B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endParaRPr lang="ru-RU" sz="1600" dirty="0">
              <a:solidFill>
                <a:srgbClr val="1B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1009029"/>
            <a:ext cx="10721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Уплотнение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93313" y="1041233"/>
            <a:ext cx="20457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Накопление повреждений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17717" y="855139"/>
            <a:ext cx="19636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Критический переход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33478" y="902684"/>
            <a:ext cx="20182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Постразрушение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/ трение</a:t>
            </a:r>
          </a:p>
        </p:txBody>
      </p:sp>
    </p:spTree>
    <p:extLst>
      <p:ext uri="{BB962C8B-B14F-4D97-AF65-F5344CB8AC3E}">
        <p14:creationId xmlns:p14="http://schemas.microsoft.com/office/powerpoint/2010/main" val="32602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2626" y="297428"/>
            <a:ext cx="8564488" cy="576064"/>
          </a:xfrm>
        </p:spPr>
        <p:txBody>
          <a:bodyPr>
            <a:noAutofit/>
          </a:bodyPr>
          <a:lstStyle/>
          <a:p>
            <a:r>
              <a:rPr lang="ru-RU" sz="2000" dirty="0"/>
              <a:t>Эволюция параметров </a:t>
            </a:r>
            <a:r>
              <a:rPr lang="ru-RU" sz="2000" dirty="0" err="1"/>
              <a:t>повреждённости</a:t>
            </a:r>
            <a:r>
              <a:rPr lang="ru-RU" sz="2000" dirty="0"/>
              <a:t> в </a:t>
            </a:r>
            <a:r>
              <a:rPr lang="ru-RU" sz="2000" dirty="0" err="1"/>
              <a:t>предразрушительной</a:t>
            </a:r>
            <a:r>
              <a:rPr lang="ru-RU" sz="2000" dirty="0"/>
              <a:t> </a:t>
            </a:r>
            <a:r>
              <a:rPr lang="ru-RU" sz="2000" dirty="0" smtClean="0"/>
              <a:t>фазе (на примере </a:t>
            </a:r>
            <a:r>
              <a:rPr lang="en-US" sz="2000" dirty="0" err="1" smtClean="0"/>
              <a:t>Bentheim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5238" r="53253" b="52857"/>
          <a:stretch/>
        </p:blipFill>
        <p:spPr bwMode="auto">
          <a:xfrm>
            <a:off x="5780985" y="1189192"/>
            <a:ext cx="3056716" cy="19869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81" y="4448970"/>
            <a:ext cx="3376597" cy="206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8572" y="70098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b-value</a:t>
            </a:r>
            <a:endParaRPr lang="ru-RU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96423" y="3650076"/>
            <a:ext cx="3159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u="sng" dirty="0">
                <a:solidFill>
                  <a:srgbClr val="1B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сдвиговых механизмов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73755" y="692696"/>
            <a:ext cx="331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Фрактальная размерность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1109" y="595143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Felicity Ratio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2802" y="779809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↓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19223" y="3975652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D,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i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демонстрируют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согласованное отклонение от фона в узком временном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окне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(50-100 с)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макроразрушением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376647" y="3987305"/>
            <a:ext cx="33123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↓  - смена механизма с растяжения на сдвиг/сжатие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49459" y="3004347"/>
            <a:ext cx="2605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рост доли крупных событий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коалесценция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трещин)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03092" y="3176151"/>
            <a:ext cx="2812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локализация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повреждений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плоскости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будущего разлома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2780" y="922505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↓ до 0.3–0.4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2833179"/>
            <a:ext cx="23779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активация необратимых микроповреждений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эффект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Фелисити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724481" y="692696"/>
            <a:ext cx="0" cy="2573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3" r="1262" b="65421"/>
          <a:stretch/>
        </p:blipFill>
        <p:spPr bwMode="auto">
          <a:xfrm>
            <a:off x="2724481" y="1189192"/>
            <a:ext cx="3056504" cy="1815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326" y="1189193"/>
            <a:ext cx="2959134" cy="16637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3070047" y="5025034"/>
            <a:ext cx="936104" cy="4549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812985" y="2203840"/>
            <a:ext cx="936104" cy="4549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7092280" y="2398009"/>
            <a:ext cx="936104" cy="4549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93310" y="2441218"/>
            <a:ext cx="936104" cy="45492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85949" y="3506461"/>
            <a:ext cx="24067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FR реагирует первым (за 800–100 с) из-за физической чувствительности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крупной дискретности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759783"/>
            <a:ext cx="26588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/>
              <a:t>DC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↓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dirty="0" smtClean="0"/>
              <a:t>~60</a:t>
            </a:r>
            <a:r>
              <a:rPr lang="ru-RU" sz="1400" dirty="0"/>
              <a:t>% </a:t>
            </a:r>
            <a:r>
              <a:rPr lang="ru-RU" sz="1400" dirty="0" smtClean="0"/>
              <a:t>до </a:t>
            </a:r>
            <a:r>
              <a:rPr lang="en-US" sz="1400" dirty="0" smtClean="0"/>
              <a:t>~ </a:t>
            </a:r>
            <a:r>
              <a:rPr lang="ru-RU" sz="1400" dirty="0" smtClean="0"/>
              <a:t>4</a:t>
            </a:r>
            <a:r>
              <a:rPr lang="en-US" sz="1400" dirty="0" smtClean="0"/>
              <a:t>5</a:t>
            </a:r>
            <a:r>
              <a:rPr lang="ru-RU" sz="1400" dirty="0" smtClean="0"/>
              <a:t>%)</a:t>
            </a:r>
            <a:r>
              <a:rPr lang="en-US" sz="1400" dirty="0" smtClean="0"/>
              <a:t> -</a:t>
            </a:r>
            <a:r>
              <a:rPr lang="ru-RU" sz="1400" dirty="0" smtClean="0"/>
              <a:t>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дилатансия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— раскрытие трещин и рост CLVD+ISO на стадии лавинного взаимодействия (по теории ЛНТ). Это не сам сдвиг, 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его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предвестник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79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" t="6383" r="3530"/>
          <a:stretch/>
        </p:blipFill>
        <p:spPr bwMode="auto">
          <a:xfrm>
            <a:off x="290943" y="559713"/>
            <a:ext cx="8634122" cy="490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0943" y="116632"/>
            <a:ext cx="8025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Эволюция параметров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повреждённости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 с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Buffalo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301208"/>
            <a:ext cx="84249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FR, DC – разные физика и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дискретность</a:t>
            </a: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Критический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(~5364 с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 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три параметра ОДНОВРЕМЕННО падают НИЖЕ своих порогов (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- 2σ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Геометрический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фильтр: D &lt; 2.1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Далее – детальный анализ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момента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срабатывания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84168" y="198884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= 2.1</a:t>
            </a:r>
            <a:endParaRPr lang="ru-RU" b="1" dirty="0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620688"/>
            <a:ext cx="2808312" cy="4248472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37807" y="620688"/>
            <a:ext cx="1006202" cy="4248472"/>
          </a:xfrm>
          <a:prstGeom prst="rect">
            <a:avLst/>
          </a:prstGeom>
          <a:solidFill>
            <a:srgbClr val="FFC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620688"/>
            <a:ext cx="360039" cy="4248472"/>
          </a:xfrm>
          <a:prstGeom prst="rect">
            <a:avLst/>
          </a:prstGeom>
          <a:solidFill>
            <a:schemeClr val="accent1">
              <a:lumMod val="60000"/>
              <a:lumOff val="4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9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86F7-889E-4A0B-829F-DAA7ADE0EA8E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6285" y="116632"/>
            <a:ext cx="8926590" cy="390674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Комплексный предвестник: от шума к чёткому </a:t>
            </a:r>
            <a:r>
              <a:rPr lang="ru-RU" sz="2000" dirty="0" smtClean="0"/>
              <a:t>сигналу </a:t>
            </a:r>
            <a:r>
              <a:rPr lang="en-US" sz="2000" dirty="0"/>
              <a:t>.</a:t>
            </a:r>
            <a:r>
              <a:rPr lang="ru-RU" sz="2000" dirty="0" smtClean="0"/>
              <a:t> </a:t>
            </a:r>
            <a:r>
              <a:rPr lang="en-US" sz="2000" dirty="0" smtClean="0"/>
              <a:t>Buffalo</a:t>
            </a:r>
            <a:endParaRPr lang="ru-RU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" r="4392" b="-1502"/>
          <a:stretch/>
        </p:blipFill>
        <p:spPr bwMode="auto">
          <a:xfrm>
            <a:off x="1043608" y="370467"/>
            <a:ext cx="6912768" cy="460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653136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Синхронность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Аномалии b, FR, DC совпадают в окне ±10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этот момент D &lt; 2.1 → формирование плоскости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разлома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Устойчивость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Алгоритм игнорирует литологический «шум» и выделяет единую точку бифуркации для всех 5 песчаников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56973</TotalTime>
  <Words>2513</Words>
  <Application>Microsoft Office PowerPoint</Application>
  <PresentationFormat>Экран (4:3)</PresentationFormat>
  <Paragraphs>261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Сходимость параметров поврежденности  при циклическом нагружении  песчаников </vt:lpstr>
      <vt:lpstr>Актуальность исследования</vt:lpstr>
      <vt:lpstr>Цель и задачи исследования</vt:lpstr>
      <vt:lpstr>Исследуемые материалы.</vt:lpstr>
      <vt:lpstr>Методика расчётов  характеристик  поврежденности</vt:lpstr>
      <vt:lpstr>Задача: Точно определить границу критического перехода   (II → III)</vt:lpstr>
      <vt:lpstr>Эволюция параметров повреждённости в предразрушительной фазе (на примере Bentheim)</vt:lpstr>
      <vt:lpstr>Презентация PowerPoint</vt:lpstr>
      <vt:lpstr>Комплексный предвестник: от шума к чёткому сигналу . Buffalo</vt:lpstr>
      <vt:lpstr>Универсальность критерия для разных типов песчаников </vt:lpstr>
      <vt:lpstr>Основные 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СВЯЗЬ МЕЖДУ РЕЖИМОМ НАГРУЖЕНИЯ И ПРОСТРАНСТВЕННО-ВРЕМЕННОЙ ДИНАМИКОЙ АКУСТИЧЕСКОЙ ЭМИССИИ В ГОРНЫХ ПОРОДАХ</dc:title>
  <dc:creator>Боба</dc:creator>
  <cp:lastModifiedBy>Боба</cp:lastModifiedBy>
  <cp:revision>462</cp:revision>
  <dcterms:created xsi:type="dcterms:W3CDTF">2025-09-10T06:57:55Z</dcterms:created>
  <dcterms:modified xsi:type="dcterms:W3CDTF">2026-05-08T09:06:47Z</dcterms:modified>
</cp:coreProperties>
</file>