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200" r:id="rId2"/>
  </p:sldMasterIdLst>
  <p:notesMasterIdLst>
    <p:notesMasterId r:id="rId31"/>
  </p:notesMasterIdLst>
  <p:handoutMasterIdLst>
    <p:handoutMasterId r:id="rId32"/>
  </p:handoutMasterIdLst>
  <p:sldIdLst>
    <p:sldId id="497" r:id="rId3"/>
    <p:sldId id="585" r:id="rId4"/>
    <p:sldId id="592" r:id="rId5"/>
    <p:sldId id="619" r:id="rId6"/>
    <p:sldId id="587" r:id="rId7"/>
    <p:sldId id="615" r:id="rId8"/>
    <p:sldId id="616" r:id="rId9"/>
    <p:sldId id="617" r:id="rId10"/>
    <p:sldId id="550" r:id="rId11"/>
    <p:sldId id="583" r:id="rId12"/>
    <p:sldId id="573" r:id="rId13"/>
    <p:sldId id="594" r:id="rId14"/>
    <p:sldId id="595" r:id="rId15"/>
    <p:sldId id="596" r:id="rId16"/>
    <p:sldId id="597" r:id="rId17"/>
    <p:sldId id="611" r:id="rId18"/>
    <p:sldId id="612" r:id="rId19"/>
    <p:sldId id="613" r:id="rId20"/>
    <p:sldId id="614" r:id="rId21"/>
    <p:sldId id="609" r:id="rId22"/>
    <p:sldId id="610" r:id="rId23"/>
    <p:sldId id="598" r:id="rId24"/>
    <p:sldId id="599" r:id="rId25"/>
    <p:sldId id="606" r:id="rId26"/>
    <p:sldId id="607" r:id="rId27"/>
    <p:sldId id="608" r:id="rId28"/>
    <p:sldId id="572" r:id="rId29"/>
    <p:sldId id="584" r:id="rId30"/>
  </p:sldIdLst>
  <p:sldSz cx="9144000" cy="6858000" type="screen4x3"/>
  <p:notesSz cx="6735763" cy="9799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660066"/>
    <a:srgbClr val="006666"/>
    <a:srgbClr val="009999"/>
    <a:srgbClr val="0000FF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515" autoAdjust="0"/>
  </p:normalViewPr>
  <p:slideViewPr>
    <p:cSldViewPr>
      <p:cViewPr>
        <p:scale>
          <a:sx n="66" d="100"/>
          <a:sy n="66" d="100"/>
        </p:scale>
        <p:origin x="-92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59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4.wmf"/><Relationship Id="rId1" Type="http://schemas.openxmlformats.org/officeDocument/2006/relationships/image" Target="../media/image24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49.wmf"/><Relationship Id="rId18" Type="http://schemas.openxmlformats.org/officeDocument/2006/relationships/image" Target="../media/image54.wmf"/><Relationship Id="rId3" Type="http://schemas.openxmlformats.org/officeDocument/2006/relationships/image" Target="../media/image46.wmf"/><Relationship Id="rId7" Type="http://schemas.openxmlformats.org/officeDocument/2006/relationships/image" Target="../media/image33.w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45.wmf"/><Relationship Id="rId16" Type="http://schemas.openxmlformats.org/officeDocument/2006/relationships/image" Target="../media/image52.wmf"/><Relationship Id="rId1" Type="http://schemas.openxmlformats.org/officeDocument/2006/relationships/image" Target="../media/image44.wmf"/><Relationship Id="rId6" Type="http://schemas.openxmlformats.org/officeDocument/2006/relationships/image" Target="../media/image32.wmf"/><Relationship Id="rId11" Type="http://schemas.openxmlformats.org/officeDocument/2006/relationships/image" Target="../media/image47.wmf"/><Relationship Id="rId5" Type="http://schemas.openxmlformats.org/officeDocument/2006/relationships/image" Target="../media/image31.wmf"/><Relationship Id="rId15" Type="http://schemas.openxmlformats.org/officeDocument/2006/relationships/image" Target="../media/image51.wmf"/><Relationship Id="rId10" Type="http://schemas.openxmlformats.org/officeDocument/2006/relationships/image" Target="../media/image36.wmf"/><Relationship Id="rId19" Type="http://schemas.openxmlformats.org/officeDocument/2006/relationships/image" Target="../media/image5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4288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4288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1C88554-ABC4-48E0-8C43-32BB42FAFB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60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4288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30250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27563"/>
            <a:ext cx="4948237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4288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2699590-E745-4DFD-9655-EEF93A477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6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9590-E745-4DFD-9655-EEF93A4773A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3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9590-E745-4DFD-9655-EEF93A4773A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11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9590-E745-4DFD-9655-EEF93A4773A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79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9590-E745-4DFD-9655-EEF93A4773A7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42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6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5" y="5902325"/>
            <a:ext cx="1570037" cy="955675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4"/>
            <a:ext cx="1568450" cy="681037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1676400" cy="6858000"/>
          </a:xfrm>
          <a:custGeom>
            <a:avLst/>
            <a:gdLst>
              <a:gd name="T0" fmla="*/ 0 w 1393"/>
              <a:gd name="T1" fmla="*/ 0 h 4320"/>
              <a:gd name="T2" fmla="*/ 2147483646 w 1393"/>
              <a:gd name="T3" fmla="*/ 2147483646 h 4320"/>
              <a:gd name="T4" fmla="*/ 2147483646 w 1393"/>
              <a:gd name="T5" fmla="*/ 2147483646 h 4320"/>
              <a:gd name="T6" fmla="*/ 0 w 1393"/>
              <a:gd name="T7" fmla="*/ 2147483646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6" y="-15875"/>
            <a:ext cx="1154113" cy="6873875"/>
          </a:xfrm>
          <a:custGeom>
            <a:avLst/>
            <a:gdLst>
              <a:gd name="T0" fmla="*/ 0 w 959"/>
              <a:gd name="T1" fmla="*/ 0 h 4330"/>
              <a:gd name="T2" fmla="*/ 2147483646 w 959"/>
              <a:gd name="T3" fmla="*/ 2147483646 h 4330"/>
              <a:gd name="T4" fmla="*/ 2147483646 w 959"/>
              <a:gd name="T5" fmla="*/ 2147483646 h 4330"/>
              <a:gd name="T6" fmla="*/ 0 w 959"/>
              <a:gd name="T7" fmla="*/ 2147483646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5226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2269" name="Rectangle 1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00200" y="4495800"/>
            <a:ext cx="6781800" cy="9144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3213" y="6415089"/>
            <a:ext cx="969962" cy="423863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CCE5E99-611C-4EBD-90D3-C8753C4B682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64BF8-05B6-4B1F-9C2B-DFA6AA3B8C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132012" cy="61261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4363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EC559-09D3-41E0-8072-6FF67CD358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FC73E-7CBC-4F6C-83CD-0C155BE545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C065A-FC28-4A6F-BB50-1022EC5E94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52E0B-6E3B-4159-A430-6B40651315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FB303-D809-44C6-87D4-6C5463BD2D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ED06953-DFA6-4AF2-BF7C-5ED83106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C7866BFD-FFEF-4FEE-9179-67BC3D46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="" xmlns:a16="http://schemas.microsoft.com/office/drawing/2014/main" id="{54F13C61-4788-49C4-92B8-2B13A94675FB}"/>
              </a:ext>
            </a:extLst>
          </p:cNvPr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E9FCE9CF-8B90-42D6-B869-121FBC4B729A}"/>
              </a:ext>
            </a:extLst>
          </p:cNvPr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6651F6AB-752F-4F8E-A697-6136FDA37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CACBD984-1165-4367-B7DD-FF6C9F8F23F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76400" cy="6858000"/>
          </a:xfrm>
          <a:custGeom>
            <a:avLst/>
            <a:gdLst>
              <a:gd name="T0" fmla="*/ 0 w 1393"/>
              <a:gd name="T1" fmla="*/ 0 h 4320"/>
              <a:gd name="T2" fmla="*/ 2147483646 w 1393"/>
              <a:gd name="T3" fmla="*/ 2147483646 h 4320"/>
              <a:gd name="T4" fmla="*/ 2147483646 w 1393"/>
              <a:gd name="T5" fmla="*/ 2147483646 h 4320"/>
              <a:gd name="T6" fmla="*/ 0 w 1393"/>
              <a:gd name="T7" fmla="*/ 2147483646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844EF3B1-896F-4C71-9B42-509D472A4F44}"/>
              </a:ext>
            </a:extLst>
          </p:cNvPr>
          <p:cNvSpPr>
            <a:spLocks/>
          </p:cNvSpPr>
          <p:nvPr/>
        </p:nvSpPr>
        <p:spPr bwMode="auto">
          <a:xfrm>
            <a:off x="3175" y="-15875"/>
            <a:ext cx="1154113" cy="6873875"/>
          </a:xfrm>
          <a:custGeom>
            <a:avLst/>
            <a:gdLst>
              <a:gd name="T0" fmla="*/ 0 w 959"/>
              <a:gd name="T1" fmla="*/ 0 h 4330"/>
              <a:gd name="T2" fmla="*/ 2147483646 w 959"/>
              <a:gd name="T3" fmla="*/ 2147483646 h 4330"/>
              <a:gd name="T4" fmla="*/ 2147483646 w 959"/>
              <a:gd name="T5" fmla="*/ 2147483646 h 4330"/>
              <a:gd name="T6" fmla="*/ 0 w 959"/>
              <a:gd name="T7" fmla="*/ 2147483646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226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2269" name="Rectangle 1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00200" y="4495800"/>
            <a:ext cx="6781800" cy="9144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014BDEC-C96C-4CA0-82E5-3C3CAE0A91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46528E2-B0BD-4BB0-AF12-55585FE247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64C62FC-3A12-45FA-8B6C-5C84C771C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F213863-D051-413C-8394-9DE1DABCA7F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765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40F9C3-6231-4826-848F-F0B9826163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4D297F40-EC07-421A-847E-0AA170C8BC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8887-4BE6-43EB-965D-8243536870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3317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D0E391E-86ED-49B8-B37F-015BD2A0FA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95C9BA3B-CCF2-4B8A-874D-CF29D3C071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DD657-A706-4B33-B528-B30001B7B5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4774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900EBF3-47D7-49F7-BAB2-79C19B8A38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A66FBB5-E1AA-4B42-86F6-02383F271B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32AEF-9E9E-4BB2-BC22-48D970FE0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58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ADCA3-7A5A-4BE9-8068-6BA826B688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6621D6-3F3F-4FC3-9AA8-6B3A8466D3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37B46349-AB50-40CA-8F66-694BAF86ED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EE3A2-6831-44CC-9347-9E1AC4D867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023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70D0328C-A542-421D-B3E9-36F534A44B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A8C3D6EB-82F6-43C3-A182-2140AE0843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EF56E-76BD-490D-B807-228EB629B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1724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C4B8E0BA-510B-4FB4-84C7-EC8632A0F4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8B21BC49-4946-42B5-A830-6B05EAE18D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57F79-709C-4616-81D7-C5ED35EEC3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6417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8CBC8F3-BD57-49DD-8653-9D3D61F002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B1BD2EA-37AF-4379-B583-BB919039E5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B4D87-A957-4CC4-8AC4-861B48E67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7981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435BADD-E3D5-4091-8DC2-A7A06A4554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0A7E16BE-5146-40D4-BDB5-071DE2736F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F1AB5-3DAF-4E5F-9EEE-22BDE4E5C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7996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9DDD717-8DBC-42F8-85D9-89254B3C3D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9CA221C2-2FBD-493A-B1AC-5A6A54FA73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218B7-B8C8-43B3-A896-573FC4C8D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8267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132012" cy="61261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4363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02A7BE6-3E94-4E07-950F-C7597CD57D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73D6C39B-02C5-4603-83CE-92977E3E38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13474-C5F3-4538-8B70-F91B05645E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2229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2BABE1-BB8B-4453-9A4E-5327FF659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53265979-9481-4354-8439-99A49E1731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08FD7-D37A-441F-933A-F99C3CC998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27924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44FC6D2-C7EC-4131-836B-3AD62D34BB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190D3D70-9317-4DC4-B45D-5EFB0E1DF8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4499C-943F-46EC-9B0F-E68554878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7976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9A5F148-6D35-43B4-BF84-FEA2A66C18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37CBE106-7756-4A74-8F60-3DD7C773C4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6F567-8A17-429A-8F97-202DA3C47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8489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C2F5C-D63C-4411-8858-EB5B2809D7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EF6ABF7-E812-49E3-A9FF-E50FD89CA9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DB8F1DA3-278C-4FEE-8307-11F8A7B36A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10BD8-3E72-43C3-9B17-3B52746F8F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411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AE1AB-46E3-4EDC-9D6F-0F125C14DD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9AD2A-2E60-4386-A687-4F6FF95A34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C2DF5-0401-4264-ABC4-989F5C3A3C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A87E3-654D-4FF0-A254-0A2FA7D80E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7FD29-0013-4F7A-B70C-EA2C592DD5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616BD-1E61-4E67-AF49-5DBB40D4FD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7696200" y="6172200"/>
            <a:ext cx="1447800" cy="685800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697788" y="6400800"/>
            <a:ext cx="1446212" cy="457200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2413" cy="9906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451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51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1638" y="6477001"/>
            <a:ext cx="96996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chemeClr val="tx2"/>
                </a:solidFill>
              </a:defRPr>
            </a:lvl1pPr>
          </a:lstStyle>
          <a:p>
            <a:fld id="{A3ED2CCD-9A79-487A-9461-86C60D67CA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E6B4A5C7-C904-4C33-A6DB-98E7F0CC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027" name="Freeform 3">
            <a:extLst>
              <a:ext uri="{FF2B5EF4-FFF2-40B4-BE49-F238E27FC236}">
                <a16:creationId xmlns="" xmlns:a16="http://schemas.microsoft.com/office/drawing/2014/main" id="{C3D0EB37-0BE0-4FE6-9587-1BF33CB47F12}"/>
              </a:ext>
            </a:extLst>
          </p:cNvPr>
          <p:cNvSpPr>
            <a:spLocks/>
          </p:cNvSpPr>
          <p:nvPr/>
        </p:nvSpPr>
        <p:spPr bwMode="auto">
          <a:xfrm>
            <a:off x="7696200" y="6172200"/>
            <a:ext cx="1447800" cy="685800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>
            <a:extLst>
              <a:ext uri="{FF2B5EF4-FFF2-40B4-BE49-F238E27FC236}">
                <a16:creationId xmlns="" xmlns:a16="http://schemas.microsoft.com/office/drawing/2014/main" id="{3630635A-BC82-4D3F-9DA5-C9BEEBDA4295}"/>
              </a:ext>
            </a:extLst>
          </p:cNvPr>
          <p:cNvSpPr>
            <a:spLocks/>
          </p:cNvSpPr>
          <p:nvPr/>
        </p:nvSpPr>
        <p:spPr bwMode="auto">
          <a:xfrm>
            <a:off x="7697788" y="6400800"/>
            <a:ext cx="1446212" cy="457200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8E363CF-3E06-4BCF-A4DF-4530EC831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2413" cy="9906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51238" name="Rectangle 6">
            <a:extLst>
              <a:ext uri="{FF2B5EF4-FFF2-40B4-BE49-F238E27FC236}">
                <a16:creationId xmlns="" xmlns:a16="http://schemas.microsoft.com/office/drawing/2014/main" id="{7C3902B3-8AF1-4B47-A826-CCD26B905A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E798063A-B451-43A4-B5C3-3B38223CE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45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51240" name="Rectangle 8">
            <a:extLst>
              <a:ext uri="{FF2B5EF4-FFF2-40B4-BE49-F238E27FC236}">
                <a16:creationId xmlns="" xmlns:a16="http://schemas.microsoft.com/office/drawing/2014/main" id="{2C1F616E-0ADC-4162-94B1-B9847D6502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1638" y="6477000"/>
            <a:ext cx="9699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chemeClr val="tx2"/>
                </a:solidFill>
              </a:defRPr>
            </a:lvl1pPr>
          </a:lstStyle>
          <a:p>
            <a:fld id="{4FD04CF0-81E3-4A61-BCC8-6A46888665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51241" name="Rectangle 9">
            <a:extLst>
              <a:ext uri="{FF2B5EF4-FFF2-40B4-BE49-F238E27FC236}">
                <a16:creationId xmlns="" xmlns:a16="http://schemas.microsoft.com/office/drawing/2014/main" id="{8A2B9809-5E70-4783-9EF2-E0795123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51242" name="Rectangle 10">
            <a:extLst>
              <a:ext uri="{FF2B5EF4-FFF2-40B4-BE49-F238E27FC236}">
                <a16:creationId xmlns="" xmlns:a16="http://schemas.microsoft.com/office/drawing/2014/main" id="{A0B42284-242F-492B-9B52-2F6F5103D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51243" name="Rectangle 11">
            <a:extLst>
              <a:ext uri="{FF2B5EF4-FFF2-40B4-BE49-F238E27FC236}">
                <a16:creationId xmlns="" xmlns:a16="http://schemas.microsoft.com/office/drawing/2014/main" id="{C40B122B-247B-45D7-884D-1272683710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11" Type="http://schemas.openxmlformats.org/officeDocument/2006/relationships/image" Target="../media/image22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4.wmf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4.w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image" Target="../media/image38.emf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40.e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3.wmf"/><Relationship Id="rId4" Type="http://schemas.openxmlformats.org/officeDocument/2006/relationships/image" Target="../media/image39.emf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11" Type="http://schemas.openxmlformats.org/officeDocument/2006/relationships/image" Target="../media/image43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2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4.wmf"/><Relationship Id="rId26" Type="http://schemas.openxmlformats.org/officeDocument/2006/relationships/image" Target="../media/image48.wmf"/><Relationship Id="rId39" Type="http://schemas.openxmlformats.org/officeDocument/2006/relationships/oleObject" Target="../embeddings/oleObject52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52.wmf"/><Relationship Id="rId42" Type="http://schemas.openxmlformats.org/officeDocument/2006/relationships/image" Target="../media/image57.em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47.bin"/><Relationship Id="rId41" Type="http://schemas.openxmlformats.org/officeDocument/2006/relationships/image" Target="../media/image56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7.wmf"/><Relationship Id="rId32" Type="http://schemas.openxmlformats.org/officeDocument/2006/relationships/image" Target="../media/image51.w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55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49.wmf"/><Relationship Id="rId36" Type="http://schemas.openxmlformats.org/officeDocument/2006/relationships/image" Target="../media/image53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50.bin"/><Relationship Id="rId43" Type="http://schemas.openxmlformats.org/officeDocument/2006/relationships/image" Target="../media/image58.emf"/><Relationship Id="rId8" Type="http://schemas.openxmlformats.org/officeDocument/2006/relationships/image" Target="../media/image46.wmf"/><Relationship Id="rId3" Type="http://schemas.openxmlformats.org/officeDocument/2006/relationships/oleObject" Target="../embeddings/oleObject3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5.png"/><Relationship Id="rId28" Type="http://schemas.openxmlformats.org/officeDocument/2006/relationships/image" Target="../media/image58.png"/><Relationship Id="rId31" Type="http://schemas.openxmlformats.org/officeDocument/2006/relationships/image" Target="../media/image61.png"/><Relationship Id="rId4" Type="http://schemas.openxmlformats.org/officeDocument/2006/relationships/image" Target="../media/image310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2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2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34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9.png"/><Relationship Id="rId7" Type="http://schemas.openxmlformats.org/officeDocument/2006/relationships/image" Target="../media/image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90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94.wmf"/><Relationship Id="rId3" Type="http://schemas.openxmlformats.org/officeDocument/2006/relationships/image" Target="../media/image540.png"/><Relationship Id="rId7" Type="http://schemas.openxmlformats.org/officeDocument/2006/relationships/image" Target="../media/image96.png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jpeg"/><Relationship Id="rId11" Type="http://schemas.openxmlformats.org/officeDocument/2006/relationships/image" Target="../media/image93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9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7.png"/><Relationship Id="rId7" Type="http://schemas.openxmlformats.org/officeDocument/2006/relationships/image" Target="../media/image99.JP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JP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103.JP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4" Type="http://schemas.openxmlformats.org/officeDocument/2006/relationships/image" Target="../media/image5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106.JP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5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104.JPG"/><Relationship Id="rId7" Type="http://schemas.openxmlformats.org/officeDocument/2006/relationships/image" Target="../media/image720.png"/><Relationship Id="rId12" Type="http://schemas.openxmlformats.org/officeDocument/2006/relationships/image" Target="../media/image101.JP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0.png"/><Relationship Id="rId11" Type="http://schemas.openxmlformats.org/officeDocument/2006/relationships/image" Target="../media/image98.JPG"/><Relationship Id="rId10" Type="http://schemas.openxmlformats.org/officeDocument/2006/relationships/image" Target="../media/image750.png"/><Relationship Id="rId9" Type="http://schemas.openxmlformats.org/officeDocument/2006/relationships/image" Target="../media/image7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jpeg"/><Relationship Id="rId10" Type="http://schemas.openxmlformats.org/officeDocument/2006/relationships/image" Target="../media/image14.wmf"/><Relationship Id="rId4" Type="http://schemas.openxmlformats.org/officeDocument/2006/relationships/image" Target="../media/image12.png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730" y="188640"/>
            <a:ext cx="9144000" cy="708467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VIII </a:t>
            </a:r>
            <a:r>
              <a:rPr lang="ru-RU" dirty="0" smtClean="0">
                <a:solidFill>
                  <a:schemeClr val="tx1"/>
                </a:solidFill>
              </a:rPr>
              <a:t>Международная конференция</a:t>
            </a:r>
            <a:r>
              <a:rPr lang="ru-RU" dirty="0">
                <a:solidFill>
                  <a:schemeClr val="tx1"/>
                </a:solidFill>
              </a:rPr>
              <a:t> «Триггерные эффекты в геосистемах»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г. Коломна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-2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2 мая 2026г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.</a:t>
            </a:r>
            <a:endParaRPr lang="ru-RU" i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059" y="155679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О расчете концентрации напряжений в удароопасном массиве горных пород в рамках упругопластической модели градиентного </a:t>
            </a:r>
            <a:r>
              <a:rPr lang="ru-RU" sz="3200" b="1" dirty="0" smtClean="0"/>
              <a:t>типа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309" y="4077072"/>
            <a:ext cx="852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+mn-lt"/>
              </a:rPr>
              <a:t>Журкина Д.С., </a:t>
            </a:r>
            <a:r>
              <a:rPr lang="ru-RU" sz="3200" i="1" dirty="0" err="1">
                <a:latin typeface="+mn-lt"/>
              </a:rPr>
              <a:t>Лавриков</a:t>
            </a:r>
            <a:r>
              <a:rPr lang="ru-RU" sz="3200" i="1" dirty="0">
                <a:latin typeface="+mn-lt"/>
              </a:rPr>
              <a:t> С.В., </a:t>
            </a:r>
            <a:r>
              <a:rPr lang="ru-RU" sz="3200" i="1" dirty="0" err="1">
                <a:latin typeface="+mn-lt"/>
              </a:rPr>
              <a:t>Ревуженко</a:t>
            </a:r>
            <a:r>
              <a:rPr lang="ru-RU" sz="3200" i="1" dirty="0">
                <a:latin typeface="+mn-lt"/>
              </a:rPr>
              <a:t> А.Ф.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9FAD23-374A-47D2-93AE-E044B4512C29}"/>
              </a:ext>
            </a:extLst>
          </p:cNvPr>
          <p:cNvSpPr txBox="1"/>
          <p:nvPr/>
        </p:nvSpPr>
        <p:spPr>
          <a:xfrm>
            <a:off x="856795" y="5229200"/>
            <a:ext cx="778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n-lt"/>
              </a:rPr>
              <a:t>Институт горного дела СО РАН, г. Новосибирск, </a:t>
            </a:r>
            <a:r>
              <a:rPr lang="ru-RU" sz="2400" b="1" dirty="0" smtClean="0">
                <a:latin typeface="+mn-lt"/>
              </a:rPr>
              <a:t>202</a:t>
            </a:r>
            <a:r>
              <a:rPr lang="en-US" sz="2400" b="1" dirty="0" smtClean="0">
                <a:latin typeface="+mn-lt"/>
              </a:rPr>
              <a:t>6</a:t>
            </a:r>
            <a:r>
              <a:rPr lang="ru-RU" sz="2400" b="1" dirty="0" smtClean="0">
                <a:latin typeface="+mn-lt"/>
              </a:rPr>
              <a:t>г</a:t>
            </a:r>
            <a:r>
              <a:rPr lang="ru-RU" sz="2400" b="1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1" y="0"/>
            <a:ext cx="8661399" cy="838200"/>
          </a:xfrm>
        </p:spPr>
        <p:txBody>
          <a:bodyPr/>
          <a:lstStyle/>
          <a:p>
            <a:pPr eaLnBrk="1" hangingPunct="1"/>
            <a:r>
              <a:rPr lang="ru-RU" altLang="ru-RU" sz="2400" i="1" dirty="0">
                <a:solidFill>
                  <a:schemeClr val="tx1"/>
                </a:solidFill>
                <a:latin typeface="+mn-lt"/>
              </a:rPr>
              <a:t>Упругопластическая модель градиентного типа</a:t>
            </a:r>
            <a:endParaRPr lang="ru-RU" altLang="ru-RU" sz="2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87225" y="1106766"/>
            <a:ext cx="1155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23851" y="1453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427539" y="4973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514350" y="167270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7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49643"/>
              </p:ext>
            </p:extLst>
          </p:nvPr>
        </p:nvGraphicFramePr>
        <p:xfrm>
          <a:off x="7820099" y="2413704"/>
          <a:ext cx="1063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2" name="Уравнение" r:id="rId3" imgW="431613" imgH="190417" progId="Equation.3">
                  <p:embed/>
                </p:oleObj>
              </mc:Choice>
              <mc:Fallback>
                <p:oleObj name="Уравнение" r:id="rId3" imgW="43161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099" y="2413704"/>
                        <a:ext cx="10636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FC73E-7CBC-4F6C-83CD-0C155BE545F0}" type="slidenum">
              <a:rPr lang="ru-RU" altLang="ru-RU" smtClean="0"/>
              <a:pPr/>
              <a:t>10</a:t>
            </a:fld>
            <a:endParaRPr lang="ru-RU" alt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04121"/>
              </p:ext>
            </p:extLst>
          </p:nvPr>
        </p:nvGraphicFramePr>
        <p:xfrm>
          <a:off x="323851" y="1855571"/>
          <a:ext cx="7213026" cy="158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3" name="Equation" r:id="rId5" imgW="4203360" imgH="774360" progId="Equation.DSMT4">
                  <p:embed/>
                </p:oleObj>
              </mc:Choice>
              <mc:Fallback>
                <p:oleObj name="Equation" r:id="rId5" imgW="42033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1" y="1855571"/>
                        <a:ext cx="7213026" cy="158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29626" y="1096794"/>
            <a:ext cx="8580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>
                <a:latin typeface="+mn-lt"/>
              </a:rPr>
              <a:t>Определяющие уравнения – описание локальных изгибов зерен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E5D422C-AE74-4A60-8218-F02E06B36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167" y="3604411"/>
            <a:ext cx="2455473" cy="21540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47B7AB-D819-4CBA-AEFD-7CDE66914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160" y="3584236"/>
            <a:ext cx="2140252" cy="21944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D8781D-33AD-4A3E-B708-37FF8F8C64E2}"/>
              </a:ext>
            </a:extLst>
          </p:cNvPr>
          <p:cNvSpPr txBox="1"/>
          <p:nvPr/>
        </p:nvSpPr>
        <p:spPr>
          <a:xfrm>
            <a:off x="3053086" y="5840728"/>
            <a:ext cx="496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Локальные изгибы структурного элемента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="" xmlns:a16="http://schemas.microsoft.com/office/drawing/2014/main" id="{AD02F245-6C45-4CF8-9EA6-96E9E9C17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850225"/>
              </p:ext>
            </p:extLst>
          </p:nvPr>
        </p:nvGraphicFramePr>
        <p:xfrm>
          <a:off x="426675" y="3530989"/>
          <a:ext cx="426839" cy="67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4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18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75" y="3530989"/>
                        <a:ext cx="426839" cy="673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">
            <a:extLst>
              <a:ext uri="{FF2B5EF4-FFF2-40B4-BE49-F238E27FC236}">
                <a16:creationId xmlns="" xmlns:a16="http://schemas.microsoft.com/office/drawing/2014/main" id="{447F8468-5A31-4483-B341-773C7488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15" y="3559711"/>
            <a:ext cx="2168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>
                <a:latin typeface="Times New Roman" pitchFamily="18" charset="0"/>
              </a:rPr>
              <a:t>- структурный параметр</a:t>
            </a:r>
          </a:p>
        </p:txBody>
      </p:sp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9" y="4522555"/>
            <a:ext cx="1051782" cy="60070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TextBox 2"/>
          <p:cNvSpPr txBox="1"/>
          <p:nvPr/>
        </p:nvSpPr>
        <p:spPr>
          <a:xfrm>
            <a:off x="72334" y="4529548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+mn-lt"/>
              </a:rPr>
              <a:t>При</a:t>
            </a:r>
            <a:endParaRPr lang="ru-RU" sz="2400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81660" y="498054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+mn-lt"/>
              </a:rPr>
              <a:t>Модель переходит в классическую модель линейной упругости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28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75" y="0"/>
            <a:ext cx="8451850" cy="838200"/>
          </a:xfrm>
        </p:spPr>
        <p:txBody>
          <a:bodyPr/>
          <a:lstStyle/>
          <a:p>
            <a:r>
              <a:rPr lang="ru-RU" altLang="ru-RU" sz="2400" i="1" dirty="0">
                <a:solidFill>
                  <a:schemeClr val="tx1"/>
                </a:solidFill>
                <a:latin typeface="+mn-lt"/>
              </a:rPr>
              <a:t>Упругопластическая модель градиентного типа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86667"/>
              </p:ext>
            </p:extLst>
          </p:nvPr>
        </p:nvGraphicFramePr>
        <p:xfrm>
          <a:off x="311795" y="3464697"/>
          <a:ext cx="4122922" cy="276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08" name="Точечный рисунок" r:id="rId4" imgW="3390476" imgH="2467319" progId="PBrush">
                  <p:embed/>
                </p:oleObj>
              </mc:Choice>
              <mc:Fallback>
                <p:oleObj name="Точечный рисунок" r:id="rId4" imgW="3390476" imgH="2467319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95" y="3464697"/>
                        <a:ext cx="4122922" cy="2763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1979" y="6396337"/>
            <a:ext cx="7203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 smtClean="0">
                <a:latin typeface="Times New Roman" pitchFamily="18" charset="0"/>
              </a:rPr>
              <a:t>Диаграмма</a:t>
            </a:r>
            <a:r>
              <a:rPr lang="en-GB" sz="2000" dirty="0" smtClean="0">
                <a:latin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</a:rPr>
              <a:t>проскальзывания</a:t>
            </a:r>
            <a:r>
              <a:rPr lang="en-GB" sz="2000" dirty="0" smtClean="0">
                <a:latin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</a:rPr>
              <a:t>на</a:t>
            </a:r>
            <a:r>
              <a:rPr lang="en-GB" sz="2000" dirty="0">
                <a:latin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</a:rPr>
              <a:t>границах</a:t>
            </a:r>
            <a:r>
              <a:rPr lang="en-GB" sz="2000" dirty="0">
                <a:latin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</a:rPr>
              <a:t>между</a:t>
            </a:r>
            <a:r>
              <a:rPr lang="en-GB" sz="2000" dirty="0">
                <a:latin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</a:rPr>
              <a:t>частицами</a:t>
            </a:r>
            <a:endParaRPr lang="ru-RU" sz="2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4E2299E-8FAF-4D89-9930-634058DEF930}"/>
                  </a:ext>
                </a:extLst>
              </p:cNvPr>
              <p:cNvSpPr txBox="1"/>
              <p:nvPr/>
            </p:nvSpPr>
            <p:spPr>
              <a:xfrm>
                <a:off x="5076056" y="5041920"/>
                <a:ext cx="2945582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 ,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E2299E-8FAF-4D89-9930-634058DEF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41920"/>
                <a:ext cx="2945582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Объект 22">
            <a:extLst>
              <a:ext uri="{FF2B5EF4-FFF2-40B4-BE49-F238E27FC236}">
                <a16:creationId xmlns="" xmlns:a16="http://schemas.microsoft.com/office/drawing/2014/main" id="{EFB8D0CB-7BFB-4F3C-943A-0A4BCA690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81365"/>
              </p:ext>
            </p:extLst>
          </p:nvPr>
        </p:nvGraphicFramePr>
        <p:xfrm>
          <a:off x="4733412" y="3439342"/>
          <a:ext cx="4074729" cy="1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09" name="Equation" r:id="rId7" imgW="1828800" imgH="761760" progId="Equation.DSMT4">
                  <p:embed/>
                </p:oleObj>
              </mc:Choice>
              <mc:Fallback>
                <p:oleObj name="Equation" r:id="rId7" imgW="1828800" imgH="76176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="" xmlns:a16="http://schemas.microsoft.com/office/drawing/2014/main" id="{C6342374-F058-4C11-A029-9D0CB77C7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412" y="3439342"/>
                        <a:ext cx="4074729" cy="1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8815B34E-4EFA-4C4C-BA55-11BA217559B1}"/>
                  </a:ext>
                </a:extLst>
              </p:cNvPr>
              <p:cNvSpPr txBox="1"/>
              <p:nvPr/>
            </p:nvSpPr>
            <p:spPr>
              <a:xfrm>
                <a:off x="227179" y="2209759"/>
                <a:ext cx="5290722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;</a:t>
                </a:r>
                <a:r>
                  <a:rPr lang="ru-RU" sz="2400" dirty="0"/>
                  <a:t> </a:t>
                </a:r>
                <a:endParaRPr lang="ru-RU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;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15B34E-4EFA-4C4C-BA55-11BA21755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9" y="2209759"/>
                <a:ext cx="5290722" cy="887166"/>
              </a:xfrm>
              <a:prstGeom prst="rect">
                <a:avLst/>
              </a:prstGeom>
              <a:blipFill>
                <a:blip r:embed="rId9"/>
                <a:stretch>
                  <a:fillRect t="-2740" b="-15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ACC3361-C5A5-4DF1-A50F-56880001BB29}"/>
              </a:ext>
            </a:extLst>
          </p:cNvPr>
          <p:cNvSpPr txBox="1"/>
          <p:nvPr/>
        </p:nvSpPr>
        <p:spPr>
          <a:xfrm>
            <a:off x="251520" y="94624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Условия на контактах между зернами </a:t>
            </a:r>
            <a:r>
              <a:rPr lang="ru-RU" altLang="ru-RU" sz="2400" dirty="0">
                <a:latin typeface="Times New Roman" pitchFamily="18" charset="0"/>
              </a:rPr>
              <a:t>определяются в виде </a:t>
            </a:r>
            <a:r>
              <a:rPr lang="ru-RU" altLang="ru-RU" sz="2400" b="1" dirty="0">
                <a:latin typeface="Times New Roman" pitchFamily="18" charset="0"/>
              </a:rPr>
              <a:t>условия непрерывности напряжений, отсутствия дилатансии и неупругого проскальзывания:</a:t>
            </a:r>
            <a:r>
              <a:rPr lang="en-US" altLang="ru-RU" sz="2400" b="1" dirty="0">
                <a:latin typeface="Times New Roman" pitchFamily="18" charset="0"/>
              </a:rPr>
              <a:t> </a:t>
            </a:r>
            <a:endParaRPr lang="ru-RU" sz="2400" b="1" dirty="0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="" xmlns:a16="http://schemas.microsoft.com/office/drawing/2014/main" id="{67106B52-6DB5-4A6F-9CF9-240B75551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90650"/>
              </p:ext>
            </p:extLst>
          </p:nvPr>
        </p:nvGraphicFramePr>
        <p:xfrm>
          <a:off x="6156152" y="2209759"/>
          <a:ext cx="25923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10" name="Equation" r:id="rId10" imgW="1002960" imgH="431640" progId="Equation.DSMT4">
                  <p:embed/>
                </p:oleObj>
              </mc:Choice>
              <mc:Fallback>
                <p:oleObj name="Equation" r:id="rId10" imgW="1002960" imgH="43164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="" xmlns:a16="http://schemas.microsoft.com/office/drawing/2014/main" id="{57CCD7EB-7746-4849-B186-CD4BEC6AC0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52" y="2209759"/>
                        <a:ext cx="2592388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02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>
            <a:extLst>
              <a:ext uri="{FF2B5EF4-FFF2-40B4-BE49-F238E27FC236}">
                <a16:creationId xmlns="" xmlns:a16="http://schemas.microsoft.com/office/drawing/2014/main" id="{233B3D02-5A75-4E48-8C70-29FFD9D68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03B0A8-AA18-4311-8963-494D96179A70}" type="slidenum">
              <a:rPr lang="ru-RU" altLang="ru-RU">
                <a:solidFill>
                  <a:schemeClr val="tx2"/>
                </a:solidFill>
              </a:rPr>
              <a:pPr/>
              <a:t>12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FAE36D56-B626-4119-96BA-81A2A5612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93115"/>
            <a:ext cx="8451850" cy="838200"/>
          </a:xfrm>
        </p:spPr>
        <p:txBody>
          <a:bodyPr/>
          <a:lstStyle/>
          <a:p>
            <a:pPr eaLnBrk="1" hangingPunct="1"/>
            <a:r>
              <a:rPr lang="ru-RU" altLang="ru-RU" sz="2400" i="1" dirty="0" smtClean="0">
                <a:solidFill>
                  <a:schemeClr val="tx1"/>
                </a:solidFill>
                <a:latin typeface="+mn-lt"/>
              </a:rPr>
              <a:t>Тестирование модели (упругая постановка).</a:t>
            </a:r>
            <a:r>
              <a:rPr lang="ru-RU" altLang="ru-RU" sz="24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altLang="ru-RU" sz="2400" i="1" dirty="0">
                <a:solidFill>
                  <a:schemeClr val="tx1"/>
                </a:solidFill>
                <a:latin typeface="+mn-lt"/>
              </a:rPr>
            </a:br>
            <a:r>
              <a:rPr lang="ru-RU" altLang="ru-RU" sz="2400" i="1" dirty="0" smtClean="0">
                <a:solidFill>
                  <a:schemeClr val="tx1"/>
                </a:solidFill>
                <a:latin typeface="+mn-lt"/>
              </a:rPr>
              <a:t>Задача о растяжении пластины с круговым отверстием</a:t>
            </a:r>
            <a:endParaRPr lang="ru-RU" alt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64" name="Text Box 35">
            <a:extLst>
              <a:ext uri="{FF2B5EF4-FFF2-40B4-BE49-F238E27FC236}">
                <a16:creationId xmlns="" xmlns:a16="http://schemas.microsoft.com/office/drawing/2014/main" id="{4DFEAF26-F3C3-4D4A-9289-F6084D8F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8851900"/>
            <a:ext cx="529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</a:rPr>
              <a:t>микронапряжения:</a:t>
            </a:r>
          </a:p>
        </p:txBody>
      </p:sp>
      <p:sp>
        <p:nvSpPr>
          <p:cNvPr id="15366" name="Rectangle 11">
            <a:extLst>
              <a:ext uri="{FF2B5EF4-FFF2-40B4-BE49-F238E27FC236}">
                <a16:creationId xmlns="" xmlns:a16="http://schemas.microsoft.com/office/drawing/2014/main" id="{23A0ABBF-4B27-42A4-95AA-D0DB2787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5367" name="Rectangle 12">
            <a:extLst>
              <a:ext uri="{FF2B5EF4-FFF2-40B4-BE49-F238E27FC236}">
                <a16:creationId xmlns="" xmlns:a16="http://schemas.microsoft.com/office/drawing/2014/main" id="{DFEC76F9-48B2-4F1D-BFDC-D24A6579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5368" name="Объект 4">
            <a:extLst>
              <a:ext uri="{FF2B5EF4-FFF2-40B4-BE49-F238E27FC236}">
                <a16:creationId xmlns="" xmlns:a16="http://schemas.microsoft.com/office/drawing/2014/main" id="{94C06E1A-2EF6-45C0-870A-B8CE4DC1D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55653"/>
              </p:ext>
            </p:extLst>
          </p:nvPr>
        </p:nvGraphicFramePr>
        <p:xfrm>
          <a:off x="71437" y="1354550"/>
          <a:ext cx="9001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2" name="Equation" r:id="rId3" imgW="3543120" imgH="190440" progId="Equation.DSMT4">
                  <p:embed/>
                </p:oleObj>
              </mc:Choice>
              <mc:Fallback>
                <p:oleObj name="Equation" r:id="rId3" imgW="3543120" imgH="190440" progId="Equation.DSMT4">
                  <p:embed/>
                  <p:pic>
                    <p:nvPicPr>
                      <p:cNvPr id="15368" name="Объект 4">
                        <a:extLst>
                          <a:ext uri="{FF2B5EF4-FFF2-40B4-BE49-F238E27FC236}">
                            <a16:creationId xmlns="" xmlns:a16="http://schemas.microsoft.com/office/drawing/2014/main" id="{94C06E1A-2EF6-45C0-870A-B8CE4DC1D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" y="1354550"/>
                        <a:ext cx="9001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Рисунок 5">
            <a:extLst>
              <a:ext uri="{FF2B5EF4-FFF2-40B4-BE49-F238E27FC236}">
                <a16:creationId xmlns="" xmlns:a16="http://schemas.microsoft.com/office/drawing/2014/main" id="{39641D29-7A2C-4F53-877B-61D9A458D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2" y="2141538"/>
            <a:ext cx="4464841" cy="3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0" name="Объект 7">
            <a:extLst>
              <a:ext uri="{FF2B5EF4-FFF2-40B4-BE49-F238E27FC236}">
                <a16:creationId xmlns="" xmlns:a16="http://schemas.microsoft.com/office/drawing/2014/main" id="{9DCCE68D-8743-4786-B25C-C3392775A9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1138" y="2668588"/>
          <a:ext cx="5762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3" name="Уравнение" r:id="rId6" imgW="253780" imgH="203024" progId="Equation.3">
                  <p:embed/>
                </p:oleObj>
              </mc:Choice>
              <mc:Fallback>
                <p:oleObj name="Уравнение" r:id="rId6" imgW="253780" imgH="203024" progId="Equation.3">
                  <p:embed/>
                  <p:pic>
                    <p:nvPicPr>
                      <p:cNvPr id="15370" name="Объект 7">
                        <a:extLst>
                          <a:ext uri="{FF2B5EF4-FFF2-40B4-BE49-F238E27FC236}">
                            <a16:creationId xmlns="" xmlns:a16="http://schemas.microsoft.com/office/drawing/2014/main" id="{9DCCE68D-8743-4786-B25C-C3392775A9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668588"/>
                        <a:ext cx="5762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23">
            <a:extLst>
              <a:ext uri="{FF2B5EF4-FFF2-40B4-BE49-F238E27FC236}">
                <a16:creationId xmlns="" xmlns:a16="http://schemas.microsoft.com/office/drawing/2014/main" id="{04CDF738-E4BD-4EBC-AA44-1A86F4D8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2400300"/>
            <a:ext cx="36417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latin typeface="Times New Roman" panose="02020603050405020304" pitchFamily="18" charset="0"/>
              </a:rPr>
              <a:t>На рисунке показаны изолинии напряжения            при </a:t>
            </a: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значении структурного параметра </a:t>
            </a: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(линейная упругость)</a:t>
            </a:r>
          </a:p>
          <a:p>
            <a:endParaRPr lang="ru-RU" altLang="ru-RU" sz="2000" dirty="0">
              <a:latin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Максимальная концентрация напряжений достигается в боковых точках на контуре отверстия и составляет </a:t>
            </a:r>
          </a:p>
        </p:txBody>
      </p:sp>
      <p:graphicFrame>
        <p:nvGraphicFramePr>
          <p:cNvPr id="15372" name="Объект 9">
            <a:extLst>
              <a:ext uri="{FF2B5EF4-FFF2-40B4-BE49-F238E27FC236}">
                <a16:creationId xmlns="" xmlns:a16="http://schemas.microsoft.com/office/drawing/2014/main" id="{BCC3EE7A-4049-4472-B573-5E868015B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5692775"/>
          <a:ext cx="10302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4" name="Уравнение" r:id="rId8" imgW="406048" imgH="203024" progId="Equation.3">
                  <p:embed/>
                </p:oleObj>
              </mc:Choice>
              <mc:Fallback>
                <p:oleObj name="Уравнение" r:id="rId8" imgW="406048" imgH="203024" progId="Equation.3">
                  <p:embed/>
                  <p:pic>
                    <p:nvPicPr>
                      <p:cNvPr id="15372" name="Объект 9">
                        <a:extLst>
                          <a:ext uri="{FF2B5EF4-FFF2-40B4-BE49-F238E27FC236}">
                            <a16:creationId xmlns="" xmlns:a16="http://schemas.microsoft.com/office/drawing/2014/main" id="{BCC3EE7A-4049-4472-B573-5E868015BC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692775"/>
                        <a:ext cx="10302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Объект 11">
            <a:extLst>
              <a:ext uri="{FF2B5EF4-FFF2-40B4-BE49-F238E27FC236}">
                <a16:creationId xmlns="" xmlns:a16="http://schemas.microsoft.com/office/drawing/2014/main" id="{556EB91B-72A8-4815-A224-098C858EC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4300" y="3362325"/>
          <a:ext cx="7699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5" name="Уравнение" r:id="rId10" imgW="330057" imgH="190417" progId="Equation.3">
                  <p:embed/>
                </p:oleObj>
              </mc:Choice>
              <mc:Fallback>
                <p:oleObj name="Уравнение" r:id="rId10" imgW="330057" imgH="190417" progId="Equation.3">
                  <p:embed/>
                  <p:pic>
                    <p:nvPicPr>
                      <p:cNvPr id="15373" name="Объект 11">
                        <a:extLst>
                          <a:ext uri="{FF2B5EF4-FFF2-40B4-BE49-F238E27FC236}">
                            <a16:creationId xmlns="" xmlns:a16="http://schemas.microsoft.com/office/drawing/2014/main" id="{556EB91B-72A8-4815-A224-098C858EC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3362325"/>
                        <a:ext cx="7699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20D9201-FC67-4E97-8D85-87E3EAEF0273}"/>
                  </a:ext>
                </a:extLst>
              </p:cNvPr>
              <p:cNvSpPr txBox="1"/>
              <p:nvPr/>
            </p:nvSpPr>
            <p:spPr>
              <a:xfrm>
                <a:off x="295427" y="6000500"/>
                <a:ext cx="3916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+mn-lt"/>
                  </a:rPr>
                  <a:t>Изолинии </a:t>
                </a:r>
                <a:r>
                  <a:rPr lang="ru-RU" sz="2000" dirty="0">
                    <a:solidFill>
                      <a:schemeClr val="tx1"/>
                    </a:solidFill>
                    <a:latin typeface="+mn-lt"/>
                  </a:rPr>
                  <a:t>напряжений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</m:oMath>
                </a14:m>
                <a:endParaRPr lang="ru-RU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0D9201-FC67-4E97-8D85-87E3EAEF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7" y="6000500"/>
                <a:ext cx="3916533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03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>
            <a:extLst>
              <a:ext uri="{FF2B5EF4-FFF2-40B4-BE49-F238E27FC236}">
                <a16:creationId xmlns="" xmlns:a16="http://schemas.microsoft.com/office/drawing/2014/main" id="{04255B64-816F-4857-8ADE-EF1335F81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645132-05C4-4357-A264-0B419B0455FC}" type="slidenum">
              <a:rPr lang="ru-RU" altLang="ru-RU">
                <a:solidFill>
                  <a:schemeClr val="tx2"/>
                </a:solidFill>
              </a:rPr>
              <a:pPr/>
              <a:t>13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16388" name="Text Box 35">
            <a:extLst>
              <a:ext uri="{FF2B5EF4-FFF2-40B4-BE49-F238E27FC236}">
                <a16:creationId xmlns="" xmlns:a16="http://schemas.microsoft.com/office/drawing/2014/main" id="{6E540CB4-AB84-4CA4-8DE0-82717246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8851900"/>
            <a:ext cx="529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</a:rPr>
              <a:t>микронапряжения:</a:t>
            </a:r>
          </a:p>
        </p:txBody>
      </p:sp>
      <p:sp>
        <p:nvSpPr>
          <p:cNvPr id="16389" name="Text Box 23">
            <a:extLst>
              <a:ext uri="{FF2B5EF4-FFF2-40B4-BE49-F238E27FC236}">
                <a16:creationId xmlns="" xmlns:a16="http://schemas.microsoft.com/office/drawing/2014/main" id="{DE08DA95-D6A0-41FA-AA58-60E44093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31875"/>
            <a:ext cx="780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>
                <a:latin typeface="Times New Roman" panose="02020603050405020304" pitchFamily="18" charset="0"/>
              </a:rPr>
              <a:t>Исследуем влияние структурного параметра:</a:t>
            </a:r>
          </a:p>
        </p:txBody>
      </p:sp>
      <p:sp>
        <p:nvSpPr>
          <p:cNvPr id="16390" name="Rectangle 11">
            <a:extLst>
              <a:ext uri="{FF2B5EF4-FFF2-40B4-BE49-F238E27FC236}">
                <a16:creationId xmlns="" xmlns:a16="http://schemas.microsoft.com/office/drawing/2014/main" id="{789FE568-E81F-41E9-AF66-4395D188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391" name="Rectangle 12">
            <a:extLst>
              <a:ext uri="{FF2B5EF4-FFF2-40B4-BE49-F238E27FC236}">
                <a16:creationId xmlns="" xmlns:a16="http://schemas.microsoft.com/office/drawing/2014/main" id="{0BC46E72-2D29-41D7-9323-53AA1F8B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6392" name="Рисунок 8">
            <a:extLst>
              <a:ext uri="{FF2B5EF4-FFF2-40B4-BE49-F238E27FC236}">
                <a16:creationId xmlns="" xmlns:a16="http://schemas.microsoft.com/office/drawing/2014/main" id="{42CB693B-BED1-44C1-9A42-C4935AA34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782763"/>
            <a:ext cx="29670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0">
            <a:extLst>
              <a:ext uri="{FF2B5EF4-FFF2-40B4-BE49-F238E27FC236}">
                <a16:creationId xmlns="" xmlns:a16="http://schemas.microsoft.com/office/drawing/2014/main" id="{59BADCBC-1D6B-48BD-B19E-B6BCDC909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65300"/>
            <a:ext cx="3000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2">
            <a:extLst>
              <a:ext uri="{FF2B5EF4-FFF2-40B4-BE49-F238E27FC236}">
                <a16:creationId xmlns="" xmlns:a16="http://schemas.microsoft.com/office/drawing/2014/main" id="{E5B922BB-43BD-4634-82D8-4DF8A8B51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85938"/>
            <a:ext cx="300196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5" name="Объект 15">
            <a:extLst>
              <a:ext uri="{FF2B5EF4-FFF2-40B4-BE49-F238E27FC236}">
                <a16:creationId xmlns="" xmlns:a16="http://schemas.microsoft.com/office/drawing/2014/main" id="{BC1D2DC4-0317-49C8-AFBD-C007ECA79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6000" y="1370013"/>
          <a:ext cx="1127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5" name="Уравнение" r:id="rId6" imgW="647700" imgH="241300" progId="Equation.3">
                  <p:embed/>
                </p:oleObj>
              </mc:Choice>
              <mc:Fallback>
                <p:oleObj name="Уравнение" r:id="rId6" imgW="647700" imgH="241300" progId="Equation.3">
                  <p:embed/>
                  <p:pic>
                    <p:nvPicPr>
                      <p:cNvPr id="16395" name="Объект 15">
                        <a:extLst>
                          <a:ext uri="{FF2B5EF4-FFF2-40B4-BE49-F238E27FC236}">
                            <a16:creationId xmlns="" xmlns:a16="http://schemas.microsoft.com/office/drawing/2014/main" id="{BC1D2DC4-0317-49C8-AFBD-C007ECA795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370013"/>
                        <a:ext cx="11271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Объект 17">
            <a:extLst>
              <a:ext uri="{FF2B5EF4-FFF2-40B4-BE49-F238E27FC236}">
                <a16:creationId xmlns="" xmlns:a16="http://schemas.microsoft.com/office/drawing/2014/main" id="{820EE345-E99A-4819-8FBF-E17059681D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1938" y="1357313"/>
          <a:ext cx="1076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6" name="Уравнение" r:id="rId8" imgW="647700" imgH="241300" progId="Equation.3">
                  <p:embed/>
                </p:oleObj>
              </mc:Choice>
              <mc:Fallback>
                <p:oleObj name="Уравнение" r:id="rId8" imgW="647700" imgH="241300" progId="Equation.3">
                  <p:embed/>
                  <p:pic>
                    <p:nvPicPr>
                      <p:cNvPr id="16396" name="Объект 17">
                        <a:extLst>
                          <a:ext uri="{FF2B5EF4-FFF2-40B4-BE49-F238E27FC236}">
                            <a16:creationId xmlns="" xmlns:a16="http://schemas.microsoft.com/office/drawing/2014/main" id="{820EE345-E99A-4819-8FBF-E17059681D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357313"/>
                        <a:ext cx="10763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Объект 19">
            <a:extLst>
              <a:ext uri="{FF2B5EF4-FFF2-40B4-BE49-F238E27FC236}">
                <a16:creationId xmlns="" xmlns:a16="http://schemas.microsoft.com/office/drawing/2014/main" id="{0C4CB623-C0FF-493D-B580-A901DF993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325563"/>
          <a:ext cx="1104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7" name="Уравнение" r:id="rId10" imgW="647700" imgH="241300" progId="Equation.3">
                  <p:embed/>
                </p:oleObj>
              </mc:Choice>
              <mc:Fallback>
                <p:oleObj name="Уравнение" r:id="rId10" imgW="647700" imgH="241300" progId="Equation.3">
                  <p:embed/>
                  <p:pic>
                    <p:nvPicPr>
                      <p:cNvPr id="16397" name="Объект 19">
                        <a:extLst>
                          <a:ext uri="{FF2B5EF4-FFF2-40B4-BE49-F238E27FC236}">
                            <a16:creationId xmlns="" xmlns:a16="http://schemas.microsoft.com/office/drawing/2014/main" id="{0C4CB623-C0FF-493D-B580-A901DF993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1325563"/>
                        <a:ext cx="1104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="" xmlns:a16="http://schemas.microsoft.com/office/drawing/2014/main" id="{D53F5830-29DF-4C27-958A-D226A8B9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03414"/>
              </p:ext>
            </p:extLst>
          </p:nvPr>
        </p:nvGraphicFramePr>
        <p:xfrm>
          <a:off x="306388" y="4792663"/>
          <a:ext cx="8883648" cy="158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2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2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2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21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30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92854">
                <a:tc gridSpan="7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Зависимость максимальной концентрации напряжений от значения структурного параметра при одноосном растяжении пластины с круговым отверстием</a:t>
                      </a:r>
                    </a:p>
                  </a:txBody>
                  <a:tcPr marL="68587" marR="685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88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126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2,70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2,45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2,20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2,18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2,17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426" name="Объект 21">
            <a:extLst>
              <a:ext uri="{FF2B5EF4-FFF2-40B4-BE49-F238E27FC236}">
                <a16:creationId xmlns="" xmlns:a16="http://schemas.microsoft.com/office/drawing/2014/main" id="{17164AD4-B0FB-4655-95E7-A944DD9BBE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8" y="5673725"/>
          <a:ext cx="215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8" name="Уравнение" r:id="rId12" imgW="126890" imgH="190335" progId="Equation.3">
                  <p:embed/>
                </p:oleObj>
              </mc:Choice>
              <mc:Fallback>
                <p:oleObj name="Уравнение" r:id="rId12" imgW="126890" imgH="190335" progId="Equation.3">
                  <p:embed/>
                  <p:pic>
                    <p:nvPicPr>
                      <p:cNvPr id="16426" name="Объект 21">
                        <a:extLst>
                          <a:ext uri="{FF2B5EF4-FFF2-40B4-BE49-F238E27FC236}">
                            <a16:creationId xmlns="" xmlns:a16="http://schemas.microsoft.com/office/drawing/2014/main" id="{17164AD4-B0FB-4655-95E7-A944DD9BBE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673725"/>
                        <a:ext cx="2159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7" name="Объект 22">
            <a:extLst>
              <a:ext uri="{FF2B5EF4-FFF2-40B4-BE49-F238E27FC236}">
                <a16:creationId xmlns="" xmlns:a16="http://schemas.microsoft.com/office/drawing/2014/main" id="{BF24ACD8-70EB-4642-B22B-FF6317DDF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5238" y="5699125"/>
          <a:ext cx="2000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9" name="Уравнение" r:id="rId14" imgW="114151" imgH="164885" progId="Equation.3">
                  <p:embed/>
                </p:oleObj>
              </mc:Choice>
              <mc:Fallback>
                <p:oleObj name="Уравнение" r:id="rId14" imgW="114151" imgH="164885" progId="Equation.3">
                  <p:embed/>
                  <p:pic>
                    <p:nvPicPr>
                      <p:cNvPr id="16427" name="Объект 22">
                        <a:extLst>
                          <a:ext uri="{FF2B5EF4-FFF2-40B4-BE49-F238E27FC236}">
                            <a16:creationId xmlns="" xmlns:a16="http://schemas.microsoft.com/office/drawing/2014/main" id="{BF24ACD8-70EB-4642-B22B-FF6317DDF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5699125"/>
                        <a:ext cx="2000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8" name="Объект 23">
            <a:extLst>
              <a:ext uri="{FF2B5EF4-FFF2-40B4-BE49-F238E27FC236}">
                <a16:creationId xmlns="" xmlns:a16="http://schemas.microsoft.com/office/drawing/2014/main" id="{9C57DF5A-EEB8-4819-BB61-E031C2C8A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1900" y="5624513"/>
          <a:ext cx="7477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0" name="Уравнение" r:id="rId16" imgW="431613" imgH="215806" progId="Equation.3">
                  <p:embed/>
                </p:oleObj>
              </mc:Choice>
              <mc:Fallback>
                <p:oleObj name="Уравнение" r:id="rId16" imgW="431613" imgH="215806" progId="Equation.3">
                  <p:embed/>
                  <p:pic>
                    <p:nvPicPr>
                      <p:cNvPr id="16428" name="Объект 23">
                        <a:extLst>
                          <a:ext uri="{FF2B5EF4-FFF2-40B4-BE49-F238E27FC236}">
                            <a16:creationId xmlns="" xmlns:a16="http://schemas.microsoft.com/office/drawing/2014/main" id="{9C57DF5A-EEB8-4819-BB61-E031C2C8A2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624513"/>
                        <a:ext cx="7477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9" name="Объект 24">
            <a:extLst>
              <a:ext uri="{FF2B5EF4-FFF2-40B4-BE49-F238E27FC236}">
                <a16:creationId xmlns="" xmlns:a16="http://schemas.microsoft.com/office/drawing/2014/main" id="{6E06A3ED-B436-4FC0-B80F-1F68B70A6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1600" y="5624513"/>
          <a:ext cx="7477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1" name="Уравнение" r:id="rId18" imgW="431613" imgH="215806" progId="Equation.3">
                  <p:embed/>
                </p:oleObj>
              </mc:Choice>
              <mc:Fallback>
                <p:oleObj name="Уравнение" r:id="rId18" imgW="431613" imgH="215806" progId="Equation.3">
                  <p:embed/>
                  <p:pic>
                    <p:nvPicPr>
                      <p:cNvPr id="16429" name="Объект 24">
                        <a:extLst>
                          <a:ext uri="{FF2B5EF4-FFF2-40B4-BE49-F238E27FC236}">
                            <a16:creationId xmlns="" xmlns:a16="http://schemas.microsoft.com/office/drawing/2014/main" id="{6E06A3ED-B436-4FC0-B80F-1F68B70A6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624513"/>
                        <a:ext cx="7477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0" name="Объект 25">
            <a:extLst>
              <a:ext uri="{FF2B5EF4-FFF2-40B4-BE49-F238E27FC236}">
                <a16:creationId xmlns="" xmlns:a16="http://schemas.microsoft.com/office/drawing/2014/main" id="{22FB6AFF-E378-46E2-9549-0596FCF1AA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0500" y="5624513"/>
          <a:ext cx="7318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2" name="Уравнение" r:id="rId20" imgW="418918" imgH="215806" progId="Equation.3">
                  <p:embed/>
                </p:oleObj>
              </mc:Choice>
              <mc:Fallback>
                <p:oleObj name="Уравнение" r:id="rId20" imgW="418918" imgH="215806" progId="Equation.3">
                  <p:embed/>
                  <p:pic>
                    <p:nvPicPr>
                      <p:cNvPr id="16430" name="Объект 25">
                        <a:extLst>
                          <a:ext uri="{FF2B5EF4-FFF2-40B4-BE49-F238E27FC236}">
                            <a16:creationId xmlns="" xmlns:a16="http://schemas.microsoft.com/office/drawing/2014/main" id="{22FB6AFF-E378-46E2-9549-0596FCF1A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5624513"/>
                        <a:ext cx="7318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1" name="Объект 26">
            <a:extLst>
              <a:ext uri="{FF2B5EF4-FFF2-40B4-BE49-F238E27FC236}">
                <a16:creationId xmlns="" xmlns:a16="http://schemas.microsoft.com/office/drawing/2014/main" id="{30B7D1E7-4BA1-46FD-BB2F-E2EC7C355C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0200" y="5624513"/>
          <a:ext cx="7477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3" name="Уравнение" r:id="rId22" imgW="431613" imgH="215806" progId="Equation.3">
                  <p:embed/>
                </p:oleObj>
              </mc:Choice>
              <mc:Fallback>
                <p:oleObj name="Уравнение" r:id="rId22" imgW="431613" imgH="215806" progId="Equation.3">
                  <p:embed/>
                  <p:pic>
                    <p:nvPicPr>
                      <p:cNvPr id="16431" name="Объект 26">
                        <a:extLst>
                          <a:ext uri="{FF2B5EF4-FFF2-40B4-BE49-F238E27FC236}">
                            <a16:creationId xmlns="" xmlns:a16="http://schemas.microsoft.com/office/drawing/2014/main" id="{30B7D1E7-4BA1-46FD-BB2F-E2EC7C355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5624513"/>
                        <a:ext cx="7477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2" name="Объект 27">
            <a:extLst>
              <a:ext uri="{FF2B5EF4-FFF2-40B4-BE49-F238E27FC236}">
                <a16:creationId xmlns="" xmlns:a16="http://schemas.microsoft.com/office/drawing/2014/main" id="{EEA7731B-8B01-445F-89A6-3FDF9815B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7038" y="5624513"/>
          <a:ext cx="730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4" name="Уравнение" r:id="rId24" imgW="418918" imgH="215806" progId="Equation.3">
                  <p:embed/>
                </p:oleObj>
              </mc:Choice>
              <mc:Fallback>
                <p:oleObj name="Уравнение" r:id="rId24" imgW="418918" imgH="215806" progId="Equation.3">
                  <p:embed/>
                  <p:pic>
                    <p:nvPicPr>
                      <p:cNvPr id="16432" name="Объект 27">
                        <a:extLst>
                          <a:ext uri="{FF2B5EF4-FFF2-40B4-BE49-F238E27FC236}">
                            <a16:creationId xmlns="" xmlns:a16="http://schemas.microsoft.com/office/drawing/2014/main" id="{EEA7731B-8B01-445F-89A6-3FDF9815B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8" y="5624513"/>
                        <a:ext cx="730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3" name="Объект 28">
            <a:extLst>
              <a:ext uri="{FF2B5EF4-FFF2-40B4-BE49-F238E27FC236}">
                <a16:creationId xmlns="" xmlns:a16="http://schemas.microsoft.com/office/drawing/2014/main" id="{961DD02D-2302-4958-BC2F-86CA20342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975" y="6072188"/>
          <a:ext cx="1778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5" name="Equation" r:id="rId26" imgW="101424" imgH="126780" progId="Equation.DSMT4">
                  <p:embed/>
                </p:oleObj>
              </mc:Choice>
              <mc:Fallback>
                <p:oleObj name="Equation" r:id="rId26" imgW="101424" imgH="126780" progId="Equation.DSMT4">
                  <p:embed/>
                  <p:pic>
                    <p:nvPicPr>
                      <p:cNvPr id="16433" name="Объект 28">
                        <a:extLst>
                          <a:ext uri="{FF2B5EF4-FFF2-40B4-BE49-F238E27FC236}">
                            <a16:creationId xmlns="" xmlns:a16="http://schemas.microsoft.com/office/drawing/2014/main" id="{961DD02D-2302-4958-BC2F-86CA203429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6072188"/>
                        <a:ext cx="1778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FAE36D56-B626-4119-96BA-81A2A561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86" y="64587"/>
            <a:ext cx="8451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1" kern="0" dirty="0" smtClean="0">
                <a:solidFill>
                  <a:schemeClr val="tx1"/>
                </a:solidFill>
                <a:latin typeface="+mn-lt"/>
              </a:rPr>
              <a:t>Тестирование модели</a:t>
            </a:r>
            <a:r>
              <a:rPr lang="ru-RU" altLang="ru-RU" sz="2400" i="1" kern="0" dirty="0">
                <a:solidFill>
                  <a:schemeClr val="tx1"/>
                </a:solidFill>
                <a:latin typeface="+mn-lt"/>
              </a:rPr>
              <a:t>. (упругая постановка).</a:t>
            </a:r>
            <a:br>
              <a:rPr lang="ru-RU" altLang="ru-RU" sz="2400" i="1" kern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2400" i="1" kern="0" dirty="0" smtClean="0">
                <a:solidFill>
                  <a:schemeClr val="tx1"/>
                </a:solidFill>
                <a:latin typeface="+mn-lt"/>
              </a:rPr>
              <a:t>Задача о растяжении пластины с круговым отверстием</a:t>
            </a:r>
            <a:endParaRPr lang="ru-RU" altLang="ru-RU" sz="2400" i="1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218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5C5869-F46F-497B-8DB1-C6BA0D6A3C40}" type="slidenum">
              <a:rPr lang="ru-RU" altLang="ru-RU" smtClean="0">
                <a:solidFill>
                  <a:schemeClr val="tx2"/>
                </a:solidFill>
              </a:rPr>
              <a:pPr/>
              <a:t>14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9460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</a:rPr>
              <a:t>микронапряжения:</a:t>
            </a:r>
          </a:p>
        </p:txBody>
      </p:sp>
      <p:sp>
        <p:nvSpPr>
          <p:cNvPr id="19461" name="Text Box 23"/>
          <p:cNvSpPr txBox="1">
            <a:spLocks noChangeArrowheads="1"/>
          </p:cNvSpPr>
          <p:nvPr/>
        </p:nvSpPr>
        <p:spPr bwMode="auto">
          <a:xfrm>
            <a:off x="-7938" y="1065213"/>
            <a:ext cx="92519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latin typeface="Times New Roman" panose="02020603050405020304" pitchFamily="18" charset="0"/>
              </a:rPr>
              <a:t>Рассмотрим задачу об одноосном растяжении пластины с эллиптическим вырезом: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9464" name="Объект 7"/>
          <p:cNvGraphicFramePr>
            <a:graphicFrameLocks noChangeAspect="1"/>
          </p:cNvGraphicFramePr>
          <p:nvPr/>
        </p:nvGraphicFramePr>
        <p:xfrm>
          <a:off x="6561138" y="2668588"/>
          <a:ext cx="5762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0" name="Уравнение" r:id="rId3" imgW="253780" imgH="203024" progId="Equation.3">
                  <p:embed/>
                </p:oleObj>
              </mc:Choice>
              <mc:Fallback>
                <p:oleObj name="Уравнение" r:id="rId3" imgW="253780" imgH="203024" progId="Equation.3">
                  <p:embed/>
                  <p:pic>
                    <p:nvPicPr>
                      <p:cNvPr id="19464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668588"/>
                        <a:ext cx="5762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5078413" y="2400300"/>
            <a:ext cx="36417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latin typeface="Times New Roman" panose="02020603050405020304" pitchFamily="18" charset="0"/>
              </a:rPr>
              <a:t>На рисунке показаны изолинии напряжения            при </a:t>
            </a: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значении структурного параметра </a:t>
            </a: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(линейная упругость)</a:t>
            </a:r>
          </a:p>
          <a:p>
            <a:endParaRPr lang="ru-RU" altLang="ru-RU" sz="2000" dirty="0">
              <a:latin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</a:rPr>
              <a:t>Максимальная концентрация напряжений достигается на контуре отверстия и составляет </a:t>
            </a:r>
          </a:p>
        </p:txBody>
      </p:sp>
      <p:graphicFrame>
        <p:nvGraphicFramePr>
          <p:cNvPr id="19466" name="Объект 11"/>
          <p:cNvGraphicFramePr>
            <a:graphicFrameLocks noChangeAspect="1"/>
          </p:cNvGraphicFramePr>
          <p:nvPr/>
        </p:nvGraphicFramePr>
        <p:xfrm>
          <a:off x="6464300" y="3362325"/>
          <a:ext cx="7699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1" name="Уравнение" r:id="rId5" imgW="330057" imgH="190417" progId="Equation.3">
                  <p:embed/>
                </p:oleObj>
              </mc:Choice>
              <mc:Fallback>
                <p:oleObj name="Уравнение" r:id="rId5" imgW="330057" imgH="190417" progId="Equation.3">
                  <p:embed/>
                  <p:pic>
                    <p:nvPicPr>
                      <p:cNvPr id="19466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3362325"/>
                        <a:ext cx="7699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740740"/>
              </p:ext>
            </p:extLst>
          </p:nvPr>
        </p:nvGraphicFramePr>
        <p:xfrm>
          <a:off x="307975" y="1538288"/>
          <a:ext cx="82677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2" name="Equation" r:id="rId7" imgW="3530520" imgH="190440" progId="Equation.DSMT4">
                  <p:embed/>
                </p:oleObj>
              </mc:Choice>
              <mc:Fallback>
                <p:oleObj name="Equation" r:id="rId7" imgW="3530520" imgH="190440" progId="Equation.DSMT4">
                  <p:embed/>
                  <p:pic>
                    <p:nvPicPr>
                      <p:cNvPr id="19467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538288"/>
                        <a:ext cx="82677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Объект 10"/>
          <p:cNvGraphicFramePr>
            <a:graphicFrameLocks noChangeAspect="1"/>
          </p:cNvGraphicFramePr>
          <p:nvPr/>
        </p:nvGraphicFramePr>
        <p:xfrm>
          <a:off x="6243638" y="5522913"/>
          <a:ext cx="776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3" name="Equation" r:id="rId9" imgW="304536" imgH="152268" progId="Equation.DSMT4">
                  <p:embed/>
                </p:oleObj>
              </mc:Choice>
              <mc:Fallback>
                <p:oleObj name="Equation" r:id="rId9" imgW="304536" imgH="152268" progId="Equation.DSMT4">
                  <p:embed/>
                  <p:pic>
                    <p:nvPicPr>
                      <p:cNvPr id="19468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5522913"/>
                        <a:ext cx="776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9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039938"/>
            <a:ext cx="477043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FAE36D56-B626-4119-96BA-81A2A561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3026"/>
            <a:ext cx="8836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1" kern="0" dirty="0" smtClean="0">
                <a:solidFill>
                  <a:schemeClr val="tx1"/>
                </a:solidFill>
                <a:latin typeface="+mn-lt"/>
              </a:rPr>
              <a:t>Тестирование модели. Задача о растяжении упругой пластины с эллиптическим отверстием</a:t>
            </a:r>
            <a:endParaRPr lang="ru-RU" altLang="ru-RU" sz="2400" i="1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6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A981F1-F244-4B26-A8F8-57E15476D6FC}" type="slidenum">
              <a:rPr lang="ru-RU" altLang="ru-RU" smtClean="0">
                <a:solidFill>
                  <a:schemeClr val="tx2"/>
                </a:solidFill>
              </a:rPr>
              <a:pPr/>
              <a:t>15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20484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</a:rPr>
              <a:t>микронапряжения:</a:t>
            </a:r>
          </a:p>
        </p:txBody>
      </p:sp>
      <p:sp>
        <p:nvSpPr>
          <p:cNvPr id="20485" name="Text Box 23"/>
          <p:cNvSpPr txBox="1">
            <a:spLocks noChangeArrowheads="1"/>
          </p:cNvSpPr>
          <p:nvPr/>
        </p:nvSpPr>
        <p:spPr bwMode="auto">
          <a:xfrm>
            <a:off x="611188" y="1031875"/>
            <a:ext cx="780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>
                <a:latin typeface="Times New Roman" panose="02020603050405020304" pitchFamily="18" charset="0"/>
              </a:rPr>
              <a:t>Исследуем влияние структурного параметра:</a:t>
            </a: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0488" name="Объект 15"/>
          <p:cNvGraphicFramePr>
            <a:graphicFrameLocks noChangeAspect="1"/>
          </p:cNvGraphicFramePr>
          <p:nvPr/>
        </p:nvGraphicFramePr>
        <p:xfrm>
          <a:off x="1082675" y="1401763"/>
          <a:ext cx="993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1" name="Equation" r:id="rId3" imgW="571252" imgH="203112" progId="Equation.DSMT4">
                  <p:embed/>
                </p:oleObj>
              </mc:Choice>
              <mc:Fallback>
                <p:oleObj name="Equation" r:id="rId3" imgW="571252" imgH="203112" progId="Equation.DSMT4">
                  <p:embed/>
                  <p:pic>
                    <p:nvPicPr>
                      <p:cNvPr id="20488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401763"/>
                        <a:ext cx="9937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Объект 17"/>
          <p:cNvGraphicFramePr>
            <a:graphicFrameLocks noChangeAspect="1"/>
          </p:cNvGraphicFramePr>
          <p:nvPr/>
        </p:nvGraphicFramePr>
        <p:xfrm>
          <a:off x="4135438" y="1387475"/>
          <a:ext cx="9493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2" name="Equation" r:id="rId5" imgW="571252" imgH="203112" progId="Equation.DSMT4">
                  <p:embed/>
                </p:oleObj>
              </mc:Choice>
              <mc:Fallback>
                <p:oleObj name="Equation" r:id="rId5" imgW="571252" imgH="203112" progId="Equation.DSMT4">
                  <p:embed/>
                  <p:pic>
                    <p:nvPicPr>
                      <p:cNvPr id="20489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1387475"/>
                        <a:ext cx="9493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Объект 19"/>
          <p:cNvGraphicFramePr>
            <a:graphicFrameLocks noChangeAspect="1"/>
          </p:cNvGraphicFramePr>
          <p:nvPr/>
        </p:nvGraphicFramePr>
        <p:xfrm>
          <a:off x="7094538" y="1357313"/>
          <a:ext cx="9747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3" name="Equation" r:id="rId7" imgW="571252" imgH="203112" progId="Equation.DSMT4">
                  <p:embed/>
                </p:oleObj>
              </mc:Choice>
              <mc:Fallback>
                <p:oleObj name="Equation" r:id="rId7" imgW="571252" imgH="203112" progId="Equation.DSMT4">
                  <p:embed/>
                  <p:pic>
                    <p:nvPicPr>
                      <p:cNvPr id="2049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1357313"/>
                        <a:ext cx="9747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Объект 21"/>
          <p:cNvGraphicFramePr>
            <a:graphicFrameLocks noChangeAspect="1"/>
          </p:cNvGraphicFramePr>
          <p:nvPr/>
        </p:nvGraphicFramePr>
        <p:xfrm>
          <a:off x="266700" y="5878513"/>
          <a:ext cx="2159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4" name="Уравнение" r:id="rId9" imgW="126890" imgH="190335" progId="Equation.3">
                  <p:embed/>
                </p:oleObj>
              </mc:Choice>
              <mc:Fallback>
                <p:oleObj name="Уравнение" r:id="rId9" imgW="126890" imgH="190335" progId="Equation.3">
                  <p:embed/>
                  <p:pic>
                    <p:nvPicPr>
                      <p:cNvPr id="20491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878513"/>
                        <a:ext cx="2159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Объект 22"/>
          <p:cNvGraphicFramePr>
            <a:graphicFrameLocks noChangeAspect="1"/>
          </p:cNvGraphicFramePr>
          <p:nvPr/>
        </p:nvGraphicFramePr>
        <p:xfrm>
          <a:off x="1339850" y="5035550"/>
          <a:ext cx="2000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5" name="Уравнение" r:id="rId11" imgW="114151" imgH="164885" progId="Equation.3">
                  <p:embed/>
                </p:oleObj>
              </mc:Choice>
              <mc:Fallback>
                <p:oleObj name="Уравнение" r:id="rId11" imgW="114151" imgH="164885" progId="Equation.3">
                  <p:embed/>
                  <p:pic>
                    <p:nvPicPr>
                      <p:cNvPr id="20492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5035550"/>
                        <a:ext cx="2000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Объект 23"/>
          <p:cNvGraphicFramePr>
            <a:graphicFrameLocks noChangeAspect="1"/>
          </p:cNvGraphicFramePr>
          <p:nvPr/>
        </p:nvGraphicFramePr>
        <p:xfrm>
          <a:off x="2411413" y="5035550"/>
          <a:ext cx="7477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6" name="Уравнение" r:id="rId13" imgW="431613" imgH="215806" progId="Equation.3">
                  <p:embed/>
                </p:oleObj>
              </mc:Choice>
              <mc:Fallback>
                <p:oleObj name="Уравнение" r:id="rId13" imgW="431613" imgH="215806" progId="Equation.3">
                  <p:embed/>
                  <p:pic>
                    <p:nvPicPr>
                      <p:cNvPr id="20493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35550"/>
                        <a:ext cx="74771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Объект 24"/>
          <p:cNvGraphicFramePr>
            <a:graphicFrameLocks noChangeAspect="1"/>
          </p:cNvGraphicFramePr>
          <p:nvPr/>
        </p:nvGraphicFramePr>
        <p:xfrm>
          <a:off x="3841750" y="4965700"/>
          <a:ext cx="747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7" name="Уравнение" r:id="rId15" imgW="431613" imgH="215806" progId="Equation.3">
                  <p:embed/>
                </p:oleObj>
              </mc:Choice>
              <mc:Fallback>
                <p:oleObj name="Уравнение" r:id="rId15" imgW="431613" imgH="215806" progId="Equation.3">
                  <p:embed/>
                  <p:pic>
                    <p:nvPicPr>
                      <p:cNvPr id="20494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965700"/>
                        <a:ext cx="7477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Объект 25"/>
          <p:cNvGraphicFramePr>
            <a:graphicFrameLocks noChangeAspect="1"/>
          </p:cNvGraphicFramePr>
          <p:nvPr/>
        </p:nvGraphicFramePr>
        <p:xfrm>
          <a:off x="5135563" y="4965700"/>
          <a:ext cx="7318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8" name="Уравнение" r:id="rId17" imgW="418918" imgH="215806" progId="Equation.3">
                  <p:embed/>
                </p:oleObj>
              </mc:Choice>
              <mc:Fallback>
                <p:oleObj name="Уравнение" r:id="rId17" imgW="418918" imgH="215806" progId="Equation.3">
                  <p:embed/>
                  <p:pic>
                    <p:nvPicPr>
                      <p:cNvPr id="20495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965700"/>
                        <a:ext cx="7318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Объект 26"/>
          <p:cNvGraphicFramePr>
            <a:graphicFrameLocks noChangeAspect="1"/>
          </p:cNvGraphicFramePr>
          <p:nvPr/>
        </p:nvGraphicFramePr>
        <p:xfrm>
          <a:off x="6654800" y="4873625"/>
          <a:ext cx="747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9" name="Уравнение" r:id="rId19" imgW="431613" imgH="215806" progId="Equation.3">
                  <p:embed/>
                </p:oleObj>
              </mc:Choice>
              <mc:Fallback>
                <p:oleObj name="Уравнение" r:id="rId19" imgW="431613" imgH="215806" progId="Equation.3">
                  <p:embed/>
                  <p:pic>
                    <p:nvPicPr>
                      <p:cNvPr id="20496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873625"/>
                        <a:ext cx="7477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Объект 27"/>
          <p:cNvGraphicFramePr>
            <a:graphicFrameLocks noChangeAspect="1"/>
          </p:cNvGraphicFramePr>
          <p:nvPr/>
        </p:nvGraphicFramePr>
        <p:xfrm>
          <a:off x="8008938" y="4818063"/>
          <a:ext cx="7318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0" name="Уравнение" r:id="rId21" imgW="418918" imgH="215806" progId="Equation.3">
                  <p:embed/>
                </p:oleObj>
              </mc:Choice>
              <mc:Fallback>
                <p:oleObj name="Уравнение" r:id="rId21" imgW="418918" imgH="215806" progId="Equation.3">
                  <p:embed/>
                  <p:pic>
                    <p:nvPicPr>
                      <p:cNvPr id="20497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38" y="4818063"/>
                        <a:ext cx="7318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Объект 28"/>
          <p:cNvGraphicFramePr>
            <a:graphicFrameLocks noChangeAspect="1"/>
          </p:cNvGraphicFramePr>
          <p:nvPr/>
        </p:nvGraphicFramePr>
        <p:xfrm>
          <a:off x="317500" y="5594350"/>
          <a:ext cx="3317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1" name="Уравнение" r:id="rId23" imgW="190417" imgH="203112" progId="Equation.3">
                  <p:embed/>
                </p:oleObj>
              </mc:Choice>
              <mc:Fallback>
                <p:oleObj name="Уравнение" r:id="rId23" imgW="190417" imgH="203112" progId="Equation.3">
                  <p:embed/>
                  <p:pic>
                    <p:nvPicPr>
                      <p:cNvPr id="20498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5594350"/>
                        <a:ext cx="3317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5830"/>
              </p:ext>
            </p:extLst>
          </p:nvPr>
        </p:nvGraphicFramePr>
        <p:xfrm>
          <a:off x="117475" y="4722813"/>
          <a:ext cx="8956673" cy="1773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3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3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3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36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145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46556">
                <a:tc gridSpan="7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Зависимость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максимальной концентрации напряжений от значения структурного параметра при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одноосном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растяжении пластины с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эллиптическим отверстием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7" marR="685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88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</a:rPr>
                        <a:t>4.00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3,60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3,10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2,65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2,61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2,60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7" name="Объект 1"/>
          <p:cNvGraphicFramePr>
            <a:graphicFrameLocks noChangeAspect="1"/>
          </p:cNvGraphicFramePr>
          <p:nvPr/>
        </p:nvGraphicFramePr>
        <p:xfrm>
          <a:off x="212725" y="5781675"/>
          <a:ext cx="2095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2" name="Equation" r:id="rId25" imgW="114102" imgH="177492" progId="Equation.DSMT4">
                  <p:embed/>
                </p:oleObj>
              </mc:Choice>
              <mc:Fallback>
                <p:oleObj name="Equation" r:id="rId25" imgW="114102" imgH="177492" progId="Equation.DSMT4">
                  <p:embed/>
                  <p:pic>
                    <p:nvPicPr>
                      <p:cNvPr id="2052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5781675"/>
                        <a:ext cx="2095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8" name="Объект 24"/>
          <p:cNvGraphicFramePr>
            <a:graphicFrameLocks noChangeAspect="1"/>
          </p:cNvGraphicFramePr>
          <p:nvPr/>
        </p:nvGraphicFramePr>
        <p:xfrm>
          <a:off x="220663" y="6224588"/>
          <a:ext cx="1873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3" name="Equation" r:id="rId27" imgW="101424" imgH="126780" progId="Equation.DSMT4">
                  <p:embed/>
                </p:oleObj>
              </mc:Choice>
              <mc:Fallback>
                <p:oleObj name="Equation" r:id="rId27" imgW="101424" imgH="126780" progId="Equation.DSMT4">
                  <p:embed/>
                  <p:pic>
                    <p:nvPicPr>
                      <p:cNvPr id="20528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6224588"/>
                        <a:ext cx="187325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9" name="Объект 25"/>
          <p:cNvGraphicFramePr>
            <a:graphicFrameLocks noChangeAspect="1"/>
          </p:cNvGraphicFramePr>
          <p:nvPr/>
        </p:nvGraphicFramePr>
        <p:xfrm>
          <a:off x="1128713" y="5805488"/>
          <a:ext cx="211137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4" name="Equation" r:id="rId29" imgW="114151" imgH="152202" progId="Equation.DSMT4">
                  <p:embed/>
                </p:oleObj>
              </mc:Choice>
              <mc:Fallback>
                <p:oleObj name="Equation" r:id="rId29" imgW="114151" imgH="152202" progId="Equation.DSMT4">
                  <p:embed/>
                  <p:pic>
                    <p:nvPicPr>
                      <p:cNvPr id="20529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5805488"/>
                        <a:ext cx="211137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0" name="Объект 26"/>
          <p:cNvGraphicFramePr>
            <a:graphicFrameLocks noChangeAspect="1"/>
          </p:cNvGraphicFramePr>
          <p:nvPr/>
        </p:nvGraphicFramePr>
        <p:xfrm>
          <a:off x="2371725" y="5781675"/>
          <a:ext cx="676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5" name="Equation" r:id="rId31" imgW="368140" imgH="177723" progId="Equation.DSMT4">
                  <p:embed/>
                </p:oleObj>
              </mc:Choice>
              <mc:Fallback>
                <p:oleObj name="Equation" r:id="rId31" imgW="368140" imgH="177723" progId="Equation.DSMT4">
                  <p:embed/>
                  <p:pic>
                    <p:nvPicPr>
                      <p:cNvPr id="20530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5781675"/>
                        <a:ext cx="676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1" name="Объект 27"/>
          <p:cNvGraphicFramePr>
            <a:graphicFrameLocks noChangeAspect="1"/>
          </p:cNvGraphicFramePr>
          <p:nvPr/>
        </p:nvGraphicFramePr>
        <p:xfrm>
          <a:off x="3717925" y="5783263"/>
          <a:ext cx="676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6" name="Equation" r:id="rId33" imgW="368140" imgH="177723" progId="Equation.DSMT4">
                  <p:embed/>
                </p:oleObj>
              </mc:Choice>
              <mc:Fallback>
                <p:oleObj name="Equation" r:id="rId33" imgW="368140" imgH="177723" progId="Equation.DSMT4">
                  <p:embed/>
                  <p:pic>
                    <p:nvPicPr>
                      <p:cNvPr id="20531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5783263"/>
                        <a:ext cx="6762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2" name="Объект 28"/>
          <p:cNvGraphicFramePr>
            <a:graphicFrameLocks noChangeAspect="1"/>
          </p:cNvGraphicFramePr>
          <p:nvPr/>
        </p:nvGraphicFramePr>
        <p:xfrm>
          <a:off x="5195888" y="5786438"/>
          <a:ext cx="676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7" name="Equation" r:id="rId35" imgW="368140" imgH="177723" progId="Equation.DSMT4">
                  <p:embed/>
                </p:oleObj>
              </mc:Choice>
              <mc:Fallback>
                <p:oleObj name="Equation" r:id="rId35" imgW="368140" imgH="177723" progId="Equation.DSMT4">
                  <p:embed/>
                  <p:pic>
                    <p:nvPicPr>
                      <p:cNvPr id="20532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5786438"/>
                        <a:ext cx="6762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3" name="Объект 29"/>
          <p:cNvGraphicFramePr>
            <a:graphicFrameLocks noChangeAspect="1"/>
          </p:cNvGraphicFramePr>
          <p:nvPr/>
        </p:nvGraphicFramePr>
        <p:xfrm>
          <a:off x="6654800" y="5781675"/>
          <a:ext cx="676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8" name="Equation" r:id="rId37" imgW="368140" imgH="177723" progId="Equation.DSMT4">
                  <p:embed/>
                </p:oleObj>
              </mc:Choice>
              <mc:Fallback>
                <p:oleObj name="Equation" r:id="rId37" imgW="368140" imgH="177723" progId="Equation.DSMT4">
                  <p:embed/>
                  <p:pic>
                    <p:nvPicPr>
                      <p:cNvPr id="20533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5781675"/>
                        <a:ext cx="676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4" name="Объект 30"/>
          <p:cNvGraphicFramePr>
            <a:graphicFrameLocks noChangeAspect="1"/>
          </p:cNvGraphicFramePr>
          <p:nvPr/>
        </p:nvGraphicFramePr>
        <p:xfrm>
          <a:off x="7864475" y="5768975"/>
          <a:ext cx="676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9" name="Equation" r:id="rId39" imgW="368140" imgH="177723" progId="Equation.DSMT4">
                  <p:embed/>
                </p:oleObj>
              </mc:Choice>
              <mc:Fallback>
                <p:oleObj name="Equation" r:id="rId39" imgW="368140" imgH="177723" progId="Equation.DSMT4">
                  <p:embed/>
                  <p:pic>
                    <p:nvPicPr>
                      <p:cNvPr id="20534" name="Объект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5768975"/>
                        <a:ext cx="676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5" name="Рисунок 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052763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6" name="Рисунок 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854200"/>
            <a:ext cx="3006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7" name="Рисунок 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847850"/>
            <a:ext cx="30099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="" xmlns:a16="http://schemas.microsoft.com/office/drawing/2014/main" id="{FAE36D56-B626-4119-96BA-81A2A561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86" y="64587"/>
            <a:ext cx="8451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1" kern="0" dirty="0" smtClean="0">
                <a:solidFill>
                  <a:schemeClr val="tx1"/>
                </a:solidFill>
                <a:latin typeface="+mn-lt"/>
              </a:rPr>
              <a:t>Тестирование модели. Задача о растяжении упругой пластины с круговым отверстием</a:t>
            </a:r>
            <a:endParaRPr lang="ru-RU" altLang="ru-RU" sz="2400" i="1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87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84" y="1785"/>
            <a:ext cx="8451850" cy="838200"/>
          </a:xfrm>
        </p:spPr>
        <p:txBody>
          <a:bodyPr/>
          <a:lstStyle/>
          <a:p>
            <a:pPr eaLnBrk="1" hangingPunct="1"/>
            <a:r>
              <a:rPr lang="ru-RU" altLang="ru-RU" sz="2400" i="1" dirty="0">
                <a:solidFill>
                  <a:schemeClr val="tx1"/>
                </a:solidFill>
                <a:latin typeface="+mn-lt"/>
              </a:rPr>
              <a:t>Постановка задачи механики горных пород</a:t>
            </a:r>
          </a:p>
        </p:txBody>
      </p:sp>
      <p:sp>
        <p:nvSpPr>
          <p:cNvPr id="14340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7768" y="1072443"/>
                <a:ext cx="4023089" cy="589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+mn-lt"/>
                  </a:rPr>
                  <a:t>Поле напряжений в нетронутом массиве:</a:t>
                </a:r>
                <a:endParaRPr lang="en-US" sz="1600" b="1" dirty="0">
                  <a:solidFill>
                    <a:srgbClr val="0070C0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22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𝑔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r>
                        <a:rPr lang="ru-RU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11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𝜆</m:t>
                      </m:r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22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12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68" y="1072443"/>
                <a:ext cx="4023089" cy="589649"/>
              </a:xfrm>
              <a:prstGeom prst="rect">
                <a:avLst/>
              </a:prstGeom>
              <a:blipFill rotWithShape="1">
                <a:blip r:embed="rId4"/>
                <a:stretch>
                  <a:fillRect l="-758" t="-3093" b="-6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687554" y="3611926"/>
            <a:ext cx="3316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</a:rPr>
              <a:t>Краевые условия на внешних границах: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66868" y="4079859"/>
                <a:ext cx="2972324" cy="125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sub>
                    </m:sSub>
                    <m:r>
                      <a:rPr lang="en-US" sz="1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  <m:r>
                      <a:rPr lang="en-US" sz="16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;</a:t>
                </a:r>
                <a:endPara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sub>
                    </m:sSub>
                    <m:r>
                      <a:rPr lang="en-US" sz="1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  <m:r>
                      <a:rPr lang="en-US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;</a:t>
                </a:r>
                <a:endPara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sub>
                    </m:sSub>
                    <m:r>
                      <a:rPr lang="en-US" sz="1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  <m:r>
                      <a:rPr lang="en-US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;</a:t>
                </a:r>
                <a:endPara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sub>
                    </m:sSub>
                    <m:r>
                      <a:rPr lang="en-US" sz="1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  <m:r>
                      <a:rPr lang="en-US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;</a:t>
                </a:r>
                <a:endPara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868" y="4079859"/>
                <a:ext cx="2972324" cy="1250983"/>
              </a:xfrm>
              <a:prstGeom prst="rect">
                <a:avLst/>
              </a:prstGeom>
              <a:blipFill>
                <a:blip r:embed="rId5"/>
                <a:stretch>
                  <a:fillRect t="-29268" b="-4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25953" y="5653113"/>
            <a:ext cx="172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</a:rPr>
              <a:t>Решение задачи: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06112" y="456651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/>
          </p:nvPr>
        </p:nvGraphicFramePr>
        <p:xfrm>
          <a:off x="619478" y="5838742"/>
          <a:ext cx="7416824" cy="59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Equation" r:id="rId6" imgW="3632040" imgH="393480" progId="Equation.DSMT4">
                  <p:embed/>
                </p:oleObj>
              </mc:Choice>
              <mc:Fallback>
                <p:oleObj name="Equation" r:id="rId6" imgW="3632040" imgH="393480" progId="Equation.DSMT4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78" y="5838742"/>
                        <a:ext cx="7416824" cy="597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524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23">
            <a:extLst>
              <a:ext uri="{FF2B5EF4-FFF2-40B4-BE49-F238E27FC236}">
                <a16:creationId xmlns="" xmlns:a16="http://schemas.microsoft.com/office/drawing/2014/main" id="{77D6C726-D975-4C51-8E95-F96B9B89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554" y="1502601"/>
            <a:ext cx="3493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</a:rPr>
              <a:t>Краевые условия на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контуре: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148D9B50-AA7D-4308-ACB0-F9BA2C5DA74F}"/>
                  </a:ext>
                </a:extLst>
              </p:cNvPr>
              <p:cNvSpPr txBox="1"/>
              <p:nvPr/>
            </p:nvSpPr>
            <p:spPr>
              <a:xfrm>
                <a:off x="5679520" y="1810326"/>
                <a:ext cx="3547510" cy="327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𝐷</m:t>
                        </m:r>
                      </m:e>
                    </m:d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400" i="1">
                        <a:latin typeface="Cambria Math"/>
                      </a:rPr>
                      <m:t>𝜌</m:t>
                    </m:r>
                    <m:r>
                      <a:rPr lang="en-US" sz="1400" i="1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𝐻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;</a:t>
                </a:r>
                <a:endParaRPr lang="ru-RU" sz="1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48D9B50-AA7D-4308-ACB0-F9BA2C5DA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20" y="1810326"/>
                <a:ext cx="3547510" cy="327205"/>
              </a:xfrm>
              <a:prstGeom prst="rect">
                <a:avLst/>
              </a:prstGeom>
              <a:blipFill>
                <a:blip r:embed="rId26"/>
                <a:stretch>
                  <a:fillRect t="-94444" b="-1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46C7CE2C-579D-45B1-9B40-8F2B50C86B64}"/>
                  </a:ext>
                </a:extLst>
              </p:cNvPr>
              <p:cNvSpPr txBox="1"/>
              <p:nvPr/>
            </p:nvSpPr>
            <p:spPr>
              <a:xfrm>
                <a:off x="5666868" y="2138983"/>
                <a:ext cx="2481192" cy="327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21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𝐷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400" dirty="0"/>
                  <a:t>;</a:t>
                </a:r>
                <a:endParaRPr lang="ru-RU" sz="1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6C7CE2C-579D-45B1-9B40-8F2B50C86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868" y="2138983"/>
                <a:ext cx="2481192" cy="327205"/>
              </a:xfrm>
              <a:prstGeom prst="rect">
                <a:avLst/>
              </a:prstGeom>
              <a:blipFill>
                <a:blip r:embed="rId27"/>
                <a:stretch>
                  <a:fillRect t="-94444" b="-1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77082879-E68E-4A15-A0E2-CC651FB93755}"/>
                  </a:ext>
                </a:extLst>
              </p:cNvPr>
              <p:cNvSpPr txBox="1"/>
              <p:nvPr/>
            </p:nvSpPr>
            <p:spPr>
              <a:xfrm>
                <a:off x="5652248" y="2431413"/>
                <a:ext cx="3609258" cy="32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sz="14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400" i="1">
                        <a:latin typeface="Cambria Math"/>
                      </a:rPr>
                      <m:t>𝜆𝜌</m:t>
                    </m:r>
                    <m:r>
                      <a:rPr lang="en-US" sz="1400" i="1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𝐻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;</a:t>
                </a:r>
                <a:endParaRPr lang="ru-RU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7082879-E68E-4A15-A0E2-CC651FB93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248" y="2431413"/>
                <a:ext cx="3609258" cy="327205"/>
              </a:xfrm>
              <a:prstGeom prst="rect">
                <a:avLst/>
              </a:prstGeom>
              <a:blipFill>
                <a:blip r:embed="rId28"/>
                <a:stretch>
                  <a:fillRect t="-94444" b="-1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2CA6E718-8A7A-452E-8044-857CE70E210F}"/>
                  </a:ext>
                </a:extLst>
              </p:cNvPr>
              <p:cNvSpPr txBox="1"/>
              <p:nvPr/>
            </p:nvSpPr>
            <p:spPr>
              <a:xfrm>
                <a:off x="5652248" y="2753407"/>
                <a:ext cx="2449966" cy="327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400" dirty="0"/>
                  <a:t>;</a:t>
                </a:r>
                <a:endParaRPr lang="ru-RU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CA6E718-8A7A-452E-8044-857CE70E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248" y="2753407"/>
                <a:ext cx="2449966" cy="327205"/>
              </a:xfrm>
              <a:prstGeom prst="rect">
                <a:avLst/>
              </a:prstGeom>
              <a:blipFill>
                <a:blip r:embed="rId29"/>
                <a:stretch>
                  <a:fillRect t="-96226" b="-1490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304F2AA-ED55-4F08-834E-C954B2D3B3FF}"/>
                  </a:ext>
                </a:extLst>
              </p:cNvPr>
              <p:cNvSpPr txBox="1"/>
              <p:nvPr/>
            </p:nvSpPr>
            <p:spPr>
              <a:xfrm flipH="1">
                <a:off x="5669502" y="3012213"/>
                <a:ext cx="33448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dirty="0" smtClean="0">
                        <a:latin typeface="Cambria Math" panose="02040503050406030204" pitchFamily="18" charset="0"/>
                      </a:rPr>
                      <m:t>ΣΔ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+mn-lt"/>
                  </a:rPr>
                  <a:t> </a:t>
                </a:r>
                <a:r>
                  <a:rPr lang="ru-RU" sz="1400" dirty="0">
                    <a:latin typeface="+mn-lt"/>
                  </a:rPr>
                  <a:t>соответствует полной разгрузке контура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04F2AA-ED55-4F08-834E-C954B2D3B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69502" y="3012213"/>
                <a:ext cx="3344889" cy="523220"/>
              </a:xfrm>
              <a:prstGeom prst="rect">
                <a:avLst/>
              </a:prstGeom>
              <a:blipFill>
                <a:blip r:embed="rId30"/>
                <a:stretch>
                  <a:fillRect l="-546" t="-2326" b="-1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3277D61-9351-45D1-94E1-6385D83ADC86}"/>
              </a:ext>
            </a:extLst>
          </p:cNvPr>
          <p:cNvSpPr txBox="1"/>
          <p:nvPr/>
        </p:nvSpPr>
        <p:spPr>
          <a:xfrm>
            <a:off x="25967" y="4791754"/>
            <a:ext cx="57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effectLst/>
                <a:latin typeface="+mn-lt"/>
              </a:rPr>
              <a:t>Расчетная </a:t>
            </a:r>
            <a:r>
              <a:rPr lang="ru-RU" sz="1400" dirty="0">
                <a:solidFill>
                  <a:srgbClr val="0070C0"/>
                </a:solidFill>
                <a:effectLst/>
                <a:latin typeface="+mn-lt"/>
              </a:rPr>
              <a:t>область – ближняя зона массива в окрестности 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+mn-lt"/>
              </a:rPr>
              <a:t>пары выработок</a:t>
            </a:r>
            <a:endParaRPr lang="ru-RU" sz="1400" dirty="0">
              <a:solidFill>
                <a:srgbClr val="0070C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87" name="Рисунок 19">
            <a:extLst>
              <a:ext uri="{FF2B5EF4-FFF2-40B4-BE49-F238E27FC236}">
                <a16:creationId xmlns="" xmlns:a16="http://schemas.microsoft.com/office/drawing/2014/main" id="{01516028-90FE-4E3A-A700-7CD8180D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1705569"/>
            <a:ext cx="5587155" cy="30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4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46075" y="476672"/>
                <a:ext cx="8451850" cy="318899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i="1" dirty="0">
                    <a:latin typeface="+mn-lt"/>
                  </a:rPr>
                  <a:t/>
                </a:r>
                <a:br>
                  <a:rPr lang="ru-RU" altLang="ru-RU" sz="2400" i="1" dirty="0">
                    <a:latin typeface="+mn-lt"/>
                  </a:rPr>
                </a:br>
                <a:r>
                  <a:rPr lang="ru-RU" altLang="ru-RU" sz="2400" i="1" dirty="0">
                    <a:latin typeface="+mn-lt"/>
                  </a:rPr>
                  <a:t/>
                </a:r>
                <a:br>
                  <a:rPr lang="ru-RU" altLang="ru-RU" sz="2400" i="1" dirty="0">
                    <a:latin typeface="+mn-lt"/>
                  </a:rPr>
                </a:br>
                <a:r>
                  <a:rPr lang="ru-RU" altLang="ru-RU" sz="2400" i="1" dirty="0" smtClean="0">
                    <a:solidFill>
                      <a:schemeClr val="tx1"/>
                    </a:solidFill>
                    <a:latin typeface="+mn-lt"/>
                  </a:rPr>
                  <a:t>Результаты расчетов</a:t>
                </a:r>
                <a:r>
                  <a:rPr lang="en-US" altLang="ru-RU" sz="2400" i="1" dirty="0">
                    <a:solidFill>
                      <a:schemeClr val="tx1"/>
                    </a:solidFill>
                    <a:latin typeface="+mn-lt"/>
                  </a:rPr>
                  <a:t>. </a:t>
                </a:r>
                <a:r>
                  <a:rPr lang="ru-RU" altLang="ru-RU" sz="2400" i="1" dirty="0">
                    <a:solidFill>
                      <a:schemeClr val="tx1"/>
                    </a:solidFill>
                    <a:latin typeface="+mn-lt"/>
                  </a:rPr>
                  <a:t>Изолинии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ru-RU" sz="2400" i="1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ru-RU" altLang="ru-RU" sz="24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63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6075" y="476672"/>
                <a:ext cx="8451850" cy="318899"/>
              </a:xfrm>
              <a:blipFill>
                <a:blip r:embed="rId2"/>
                <a:stretch>
                  <a:fillRect l="-1154" t="-58491" b="-41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17</a:t>
            </a:fld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298326" y="904414"/>
                <a:ext cx="93222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altLang="ru-RU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Рассмотрим задачу:</a:t>
                </a:r>
                <a:r>
                  <a:rPr lang="en-US" altLang="ru-RU" dirty="0">
                    <a:solidFill>
                      <a:srgbClr val="0070C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=1;</m:t>
                    </m:r>
                    <m:r>
                      <a:rPr lang="ru-RU" b="1" i="1" dirty="0">
                        <a:solidFill>
                          <a:schemeClr val="tx1"/>
                        </a:solidFill>
                        <a:latin typeface="Cambria Math"/>
                      </a:rPr>
                      <m:t>𝝀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=25;</m:t>
                    </m:r>
                    <m:r>
                      <a:rPr lang="en-US" i="1" smtClean="0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=0.25;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=0.0067</m:t>
                    </m:r>
                  </m:oMath>
                </a14:m>
                <a:endParaRPr lang="ru-RU" altLang="ru-RU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1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326" y="904414"/>
                <a:ext cx="932221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89"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36146" y="1278068"/>
                <a:ext cx="2962606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146" y="1278068"/>
                <a:ext cx="2962606" cy="593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089684"/>
                <a:ext cx="806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Развитие 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изолиний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по мере разгрузки контура при значении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𝜉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ru-RU" sz="20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89684"/>
                <a:ext cx="8062143" cy="400110"/>
              </a:xfrm>
              <a:prstGeom prst="rect">
                <a:avLst/>
              </a:prstGeom>
              <a:blipFill>
                <a:blip r:embed="rId5"/>
                <a:stretch>
                  <a:fillRect l="-756"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D80D1E9-5B91-4EE7-B809-F1A291677DC9}"/>
                  </a:ext>
                </a:extLst>
              </p:cNvPr>
              <p:cNvSpPr txBox="1"/>
              <p:nvPr/>
            </p:nvSpPr>
            <p:spPr>
              <a:xfrm>
                <a:off x="1370494" y="3985595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=41%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80D1E9-5B91-4EE7-B809-F1A29167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4" y="3985595"/>
                <a:ext cx="11521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AE55E10-77DB-4E79-A5BA-69258519DFB0}"/>
                  </a:ext>
                </a:extLst>
              </p:cNvPr>
              <p:cNvSpPr txBox="1"/>
              <p:nvPr/>
            </p:nvSpPr>
            <p:spPr>
              <a:xfrm>
                <a:off x="6621378" y="3985595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=73%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55E10-77DB-4E79-A5BA-69258519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78" y="3985595"/>
                <a:ext cx="11521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D7E4A73-5EC9-4674-AB36-950C73267452}"/>
                  </a:ext>
                </a:extLst>
              </p:cNvPr>
              <p:cNvSpPr txBox="1"/>
              <p:nvPr/>
            </p:nvSpPr>
            <p:spPr>
              <a:xfrm>
                <a:off x="6156176" y="5562609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7E4A73-5EC9-4674-AB36-950C73267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62609"/>
                <a:ext cx="12241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1" name="Рисунок 1">
            <a:extLst>
              <a:ext uri="{FF2B5EF4-FFF2-40B4-BE49-F238E27FC236}">
                <a16:creationId xmlns="" xmlns:a16="http://schemas.microsoft.com/office/drawing/2014/main" id="{76C1BD46-0AF0-4B2F-97CD-1B9A3DD9F2EF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9"/>
          <a:stretch>
            <a:fillRect/>
          </a:stretch>
        </p:blipFill>
        <p:spPr bwMode="auto">
          <a:xfrm>
            <a:off x="246714" y="1907139"/>
            <a:ext cx="3399688" cy="210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Рисунок 4">
            <a:extLst>
              <a:ext uri="{FF2B5EF4-FFF2-40B4-BE49-F238E27FC236}">
                <a16:creationId xmlns="" xmlns:a16="http://schemas.microsoft.com/office/drawing/2014/main" id="{C82A8D12-CC25-49DB-8529-F485E6EA281F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/>
          <a:stretch>
            <a:fillRect/>
          </a:stretch>
        </p:blipFill>
        <p:spPr bwMode="auto">
          <a:xfrm>
            <a:off x="2787260" y="4019036"/>
            <a:ext cx="3421752" cy="212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Рисунок 2">
            <a:extLst>
              <a:ext uri="{FF2B5EF4-FFF2-40B4-BE49-F238E27FC236}">
                <a16:creationId xmlns="" xmlns:a16="http://schemas.microsoft.com/office/drawing/2014/main" id="{20F7C086-C462-4BE9-93AE-B73E7C15E822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7"/>
          <a:stretch>
            <a:fillRect/>
          </a:stretch>
        </p:blipFill>
        <p:spPr bwMode="auto">
          <a:xfrm>
            <a:off x="5349870" y="1865751"/>
            <a:ext cx="3451793" cy="21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94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138" y="0"/>
            <a:ext cx="8451850" cy="838200"/>
          </a:xfrm>
        </p:spPr>
        <p:txBody>
          <a:bodyPr/>
          <a:lstStyle/>
          <a:p>
            <a:r>
              <a:rPr lang="ru-RU" sz="2400" i="1" dirty="0">
                <a:solidFill>
                  <a:schemeClr val="tx1"/>
                </a:solidFill>
                <a:latin typeface="+mn-lt"/>
              </a:rPr>
              <a:t>Результаты расчетов.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Пластические зоны.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18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716" y="5805264"/>
                <a:ext cx="8239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0070C0"/>
                    </a:solidFill>
                    <a:latin typeface="+mn-lt"/>
                  </a:rPr>
                  <a:t>Развитие </a:t>
                </a:r>
                <a:r>
                  <a:rPr lang="ru-RU" dirty="0">
                    <a:solidFill>
                      <a:srgbClr val="0070C0"/>
                    </a:solidFill>
                    <a:latin typeface="+mn-lt"/>
                  </a:rPr>
                  <a:t>зоны пластической деформации по мере разгрузки контура при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𝜉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16" y="5805264"/>
                <a:ext cx="8239115" cy="369332"/>
              </a:xfrm>
              <a:prstGeom prst="rect">
                <a:avLst/>
              </a:prstGeom>
              <a:blipFill>
                <a:blip r:embed="rId2"/>
                <a:stretch>
                  <a:fillRect l="-66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DAA4388-E911-4D44-A3C1-76DDE3F9BA4A}"/>
                  </a:ext>
                </a:extLst>
              </p:cNvPr>
              <p:cNvSpPr txBox="1"/>
              <p:nvPr/>
            </p:nvSpPr>
            <p:spPr>
              <a:xfrm>
                <a:off x="1355469" y="336333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=41%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AA4388-E911-4D44-A3C1-76DDE3F9B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69" y="3363332"/>
                <a:ext cx="11521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00136B6D-0B6F-464A-9264-A7917270F5F3}"/>
                  </a:ext>
                </a:extLst>
              </p:cNvPr>
              <p:cNvSpPr txBox="1"/>
              <p:nvPr/>
            </p:nvSpPr>
            <p:spPr>
              <a:xfrm>
                <a:off x="6193298" y="5133527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136B6D-0B6F-464A-9264-A7917270F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298" y="5133527"/>
                <a:ext cx="1224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3901C91-1C50-41FE-8E58-F06F9946E5CD}"/>
                  </a:ext>
                </a:extLst>
              </p:cNvPr>
              <p:cNvSpPr txBox="1"/>
              <p:nvPr/>
            </p:nvSpPr>
            <p:spPr>
              <a:xfrm>
                <a:off x="6436679" y="336333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=73%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901C91-1C50-41FE-8E58-F06F9946E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679" y="3363332"/>
                <a:ext cx="12241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214D4D6-49B8-49B3-856A-3D7709855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395" y="3489057"/>
            <a:ext cx="3456123" cy="22853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40B1999-36BC-4FC6-9CAD-6E62F7A37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83" y="1083552"/>
            <a:ext cx="3447741" cy="22853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ACE651E-6FB2-4A04-97B7-B7020505E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877" y="1083552"/>
            <a:ext cx="3447741" cy="2285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913273" y="1872999"/>
            <a:ext cx="654618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07516" y="1870813"/>
            <a:ext cx="654618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5970" y="1873115"/>
            <a:ext cx="654618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414460" y="1872733"/>
            <a:ext cx="654618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815964" y="4275313"/>
            <a:ext cx="654618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407172" y="4275313"/>
            <a:ext cx="654618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3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19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1064666"/>
                <a:ext cx="2122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𝜉</m:t>
                      </m:r>
                      <m:r>
                        <a:rPr lang="ru-RU" b="0" i="1" smtClean="0">
                          <a:latin typeface="Cambria Math"/>
                        </a:rPr>
                        <m:t>→0,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=0.7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064666"/>
                <a:ext cx="2122248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73062" y="1059730"/>
                <a:ext cx="2931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1.5⋅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=0.5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62" y="1059730"/>
                <a:ext cx="2931700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373231" y="0"/>
                <a:ext cx="8451850" cy="838200"/>
              </a:xfrm>
            </p:spPr>
            <p:txBody>
              <a:bodyPr/>
              <a:lstStyle/>
              <a:p>
                <a:r>
                  <a:rPr lang="ru-RU" sz="2400" i="1" dirty="0" smtClean="0">
                    <a:solidFill>
                      <a:schemeClr val="tx1"/>
                    </a:solidFill>
                    <a:latin typeface="+mn-lt"/>
                  </a:rPr>
                  <a:t>Сравнение результатов численных экспериментов</a:t>
                </a:r>
                <a:r>
                  <a:rPr lang="en-US" sz="24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  <a:latin typeface="+mn-lt"/>
                  </a:rPr>
                  <a:t>при полной разгрузке контура,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4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231" y="0"/>
                <a:ext cx="8451850" cy="838200"/>
              </a:xfrm>
              <a:blipFill>
                <a:blip r:embed="rId4"/>
                <a:stretch>
                  <a:fillRect l="-1081" t="-4348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354" name="Рисунок 4">
            <a:extLst>
              <a:ext uri="{FF2B5EF4-FFF2-40B4-BE49-F238E27FC236}">
                <a16:creationId xmlns="" xmlns:a16="http://schemas.microsoft.com/office/drawing/2014/main" id="{71C439D3-7FF5-44CA-947F-65C3F519E22F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/>
          <a:stretch>
            <a:fillRect/>
          </a:stretch>
        </p:blipFill>
        <p:spPr bwMode="auto">
          <a:xfrm>
            <a:off x="611560" y="1523722"/>
            <a:ext cx="3648207" cy="23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>
            <a:extLst>
              <a:ext uri="{FF2B5EF4-FFF2-40B4-BE49-F238E27FC236}">
                <a16:creationId xmlns="" xmlns:a16="http://schemas.microsoft.com/office/drawing/2014/main" id="{8FCAA4CC-60DD-400E-8011-9F17C707A483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4"/>
          <a:stretch>
            <a:fillRect/>
          </a:stretch>
        </p:blipFill>
        <p:spPr bwMode="auto">
          <a:xfrm>
            <a:off x="4932040" y="1523722"/>
            <a:ext cx="3648207" cy="23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FEA4B83-CD99-4A80-9FD7-85DC1CF1F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978407"/>
            <a:ext cx="3648207" cy="2253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E8B0EE-217B-4D03-B52E-11B1FF75B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40" y="3978406"/>
            <a:ext cx="3648207" cy="22532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5638439" y="4758115"/>
            <a:ext cx="720080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135229" y="4752400"/>
            <a:ext cx="720080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24812" y="4758114"/>
            <a:ext cx="720080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315848" y="4744780"/>
            <a:ext cx="720080" cy="712879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4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68" y="98072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</a:rPr>
              <a:t>Современные представления о массиве горных пород базируются на устоявшемся предположении, что массив представляет собой среду, обладающую внутренней структурой. Блочное строение горных пород, структура трещин, наличие в порах слабых пород или флюидов предопределяют все основные свойства породного массива: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endParaRPr lang="ru-RU" sz="24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="" xmlns:a16="http://schemas.microsoft.com/office/drawing/2014/main" id="{D9D0CBDF-5EFC-4716-B560-DD3B700036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1638" y="6477001"/>
            <a:ext cx="969962" cy="361951"/>
          </a:xfrm>
        </p:spPr>
        <p:txBody>
          <a:bodyPr/>
          <a:lstStyle/>
          <a:p>
            <a:fld id="{47DADCA3-7A5A-4BE9-8068-6BA826B6886C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AF40626-187F-4916-982E-40E1B5B2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0" y="49853"/>
            <a:ext cx="8051248" cy="9308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О расчете концентрации напряжений в удароопасном массиве горных пород в рамках упругопластической модели градиентного типа</a:t>
            </a:r>
          </a:p>
        </p:txBody>
      </p:sp>
      <p:pic>
        <p:nvPicPr>
          <p:cNvPr id="5" name="Picture 2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72" y="3410978"/>
            <a:ext cx="3704746" cy="27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168" y="3501008"/>
            <a:ext cx="4253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дилатансию, внутреннее трение, анизотропное поведение, способность аккумулировать а затем и высвобождать энергию внешних воздействий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441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66583"/>
            <a:ext cx="8451850" cy="318899"/>
          </a:xfrm>
        </p:spPr>
        <p:txBody>
          <a:bodyPr/>
          <a:lstStyle/>
          <a:p>
            <a:pPr algn="ctr" eaLnBrk="1" hangingPunct="1"/>
            <a:r>
              <a:rPr lang="ru-RU" altLang="ru-RU" sz="2400" i="1" dirty="0">
                <a:latin typeface="+mn-lt"/>
              </a:rPr>
              <a:t/>
            </a:r>
            <a:br>
              <a:rPr lang="ru-RU" altLang="ru-RU" sz="2400" i="1" dirty="0">
                <a:latin typeface="+mn-lt"/>
              </a:rPr>
            </a:br>
            <a:r>
              <a:rPr lang="ru-RU" altLang="ru-RU" sz="2400" i="1" dirty="0">
                <a:latin typeface="+mn-lt"/>
              </a:rPr>
              <a:t/>
            </a:r>
            <a:br>
              <a:rPr lang="ru-RU" altLang="ru-RU" sz="2400" i="1" dirty="0">
                <a:latin typeface="+mn-lt"/>
              </a:rPr>
            </a:br>
            <a:r>
              <a:rPr lang="ru-RU" altLang="ru-RU" sz="2400" i="1" dirty="0" smtClean="0">
                <a:solidFill>
                  <a:schemeClr val="tx1"/>
                </a:solidFill>
              </a:rPr>
              <a:t>Задача о перераспределении напряжений вблизи пары выработок</a:t>
            </a:r>
            <a:endParaRPr lang="ru-RU" altLang="ru-RU" sz="2400" dirty="0"/>
          </a:p>
        </p:txBody>
      </p:sp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20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0" y="1159323"/>
                <a:ext cx="93222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altLang="ru-RU" sz="2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Рассмотрим задачу:</a:t>
                </a:r>
                <a:r>
                  <a:rPr lang="en-US" altLang="ru-RU" sz="20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=1;</m:t>
                    </m:r>
                    <m:r>
                      <a:rPr lang="ru-RU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𝝀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=75;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=0.25;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=167;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=1;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=0.0067</m:t>
                    </m:r>
                  </m:oMath>
                </a14:m>
                <a:endParaRPr lang="ru-RU" altLang="ru-RU" sz="20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59323"/>
                <a:ext cx="9322216" cy="400110"/>
              </a:xfrm>
              <a:prstGeom prst="rect">
                <a:avLst/>
              </a:prstGeom>
              <a:blipFill>
                <a:blip r:embed="rId3"/>
                <a:stretch>
                  <a:fillRect l="-654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49172" y="5140987"/>
                <a:ext cx="3664657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72" y="5140987"/>
                <a:ext cx="3664657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D80D1E9-5B91-4EE7-B809-F1A291677DC9}"/>
                  </a:ext>
                </a:extLst>
              </p:cNvPr>
              <p:cNvSpPr txBox="1"/>
              <p:nvPr/>
            </p:nvSpPr>
            <p:spPr>
              <a:xfrm>
                <a:off x="1045217" y="205895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80D1E9-5B91-4EE7-B809-F1A29167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17" y="2058958"/>
                <a:ext cx="11521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AE55E10-77DB-4E79-A5BA-69258519DFB0}"/>
                  </a:ext>
                </a:extLst>
              </p:cNvPr>
              <p:cNvSpPr txBox="1"/>
              <p:nvPr/>
            </p:nvSpPr>
            <p:spPr>
              <a:xfrm>
                <a:off x="4085042" y="2067071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=85%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55E10-77DB-4E79-A5BA-69258519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42" y="2067071"/>
                <a:ext cx="11521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D7E4A73-5EC9-4674-AB36-950C73267452}"/>
                  </a:ext>
                </a:extLst>
              </p:cNvPr>
              <p:cNvSpPr txBox="1"/>
              <p:nvPr/>
            </p:nvSpPr>
            <p:spPr>
              <a:xfrm>
                <a:off x="6948264" y="2067071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7E4A73-5EC9-4674-AB36-950C73267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067071"/>
                <a:ext cx="12241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378" name="Рисунок 10">
            <a:extLst>
              <a:ext uri="{FF2B5EF4-FFF2-40B4-BE49-F238E27FC236}">
                <a16:creationId xmlns="" xmlns:a16="http://schemas.microsoft.com/office/drawing/2014/main" id="{C6E57F9F-0BFF-4F24-88C5-AE593900629B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7"/>
          <a:stretch>
            <a:fillRect/>
          </a:stretch>
        </p:blipFill>
        <p:spPr bwMode="auto">
          <a:xfrm>
            <a:off x="180092" y="2446724"/>
            <a:ext cx="2882379" cy="22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Рисунок 12">
            <a:extLst>
              <a:ext uri="{FF2B5EF4-FFF2-40B4-BE49-F238E27FC236}">
                <a16:creationId xmlns="" xmlns:a16="http://schemas.microsoft.com/office/drawing/2014/main" id="{CF75E551-051F-4463-BFD2-0EFA06414004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6"/>
          <a:stretch>
            <a:fillRect/>
          </a:stretch>
        </p:blipFill>
        <p:spPr bwMode="auto">
          <a:xfrm>
            <a:off x="3219916" y="2468114"/>
            <a:ext cx="2882379" cy="22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Рисунок 9">
            <a:extLst>
              <a:ext uri="{FF2B5EF4-FFF2-40B4-BE49-F238E27FC236}">
                <a16:creationId xmlns="" xmlns:a16="http://schemas.microsoft.com/office/drawing/2014/main" id="{C71FA630-4F92-4401-BD76-5808180ED566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2"/>
          <a:stretch>
            <a:fillRect/>
          </a:stretch>
        </p:blipFill>
        <p:spPr bwMode="auto">
          <a:xfrm>
            <a:off x="6235177" y="2446723"/>
            <a:ext cx="2852358" cy="220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92762" y="5315650"/>
                <a:ext cx="818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𝜉</m:t>
                      </m:r>
                      <m:r>
                        <a:rPr lang="ru-RU" i="1"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762" y="5315650"/>
                <a:ext cx="818879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15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21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1680" y="970248"/>
                <a:ext cx="2212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𝜉</m:t>
                      </m:r>
                      <m:r>
                        <a:rPr lang="ru-RU" b="0" i="1" smtClean="0">
                          <a:latin typeface="Cambria Math"/>
                        </a:rPr>
                        <m:t>→0,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=0.7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970248"/>
                <a:ext cx="2212016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47161" y="958504"/>
                <a:ext cx="3021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1.5⋅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=0.5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161" y="958504"/>
                <a:ext cx="3021468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7578"/>
            <a:ext cx="8451850" cy="838200"/>
          </a:xfrm>
        </p:spPr>
        <p:txBody>
          <a:bodyPr/>
          <a:lstStyle/>
          <a:p>
            <a:pPr algn="ctr" eaLnBrk="1" hangingPunct="1"/>
            <a:r>
              <a:rPr lang="ru-RU" altLang="ru-RU" sz="2400" i="1" dirty="0">
                <a:solidFill>
                  <a:schemeClr val="tx1"/>
                </a:solidFill>
              </a:rPr>
              <a:t>Задача о перераспределении напряжений вблизи пары выработок</a:t>
            </a:r>
            <a:endParaRPr lang="ru-RU" alt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43E076A-30D0-4687-8224-C0C89196798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2"/>
          <a:stretch>
            <a:fillRect/>
          </a:stretch>
        </p:blipFill>
        <p:spPr bwMode="auto">
          <a:xfrm>
            <a:off x="394392" y="1339580"/>
            <a:ext cx="3816424" cy="23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Рисунок 17">
            <a:extLst>
              <a:ext uri="{FF2B5EF4-FFF2-40B4-BE49-F238E27FC236}">
                <a16:creationId xmlns="" xmlns:a16="http://schemas.microsoft.com/office/drawing/2014/main" id="{563957F2-A5C5-47E1-8157-816FB9D267A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6"/>
          <a:stretch>
            <a:fillRect/>
          </a:stretch>
        </p:blipFill>
        <p:spPr bwMode="auto">
          <a:xfrm>
            <a:off x="4848909" y="1339580"/>
            <a:ext cx="3827547" cy="241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43394E2-0962-4A1D-9290-EBFCCBAA4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800086"/>
            <a:ext cx="3816424" cy="25297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5F63160-4AF6-4AF4-A64D-1A353CB79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3800086"/>
            <a:ext cx="3816424" cy="25297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5580112" y="4653136"/>
            <a:ext cx="792088" cy="864096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107500" y="4632928"/>
            <a:ext cx="792088" cy="864096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159240" y="4671840"/>
            <a:ext cx="720080" cy="785542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712492" y="4671944"/>
            <a:ext cx="720080" cy="785542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61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02" y="220065"/>
            <a:ext cx="8451850" cy="560736"/>
          </a:xfrm>
        </p:spPr>
        <p:txBody>
          <a:bodyPr/>
          <a:lstStyle/>
          <a:p>
            <a:pPr eaLnBrk="1" hangingPunct="1"/>
            <a:r>
              <a:rPr lang="ru-RU" altLang="ru-RU" sz="2200" dirty="0" smtClean="0">
                <a:solidFill>
                  <a:schemeClr val="tx1"/>
                </a:solidFill>
                <a:latin typeface="+mn-lt"/>
              </a:rPr>
              <a:t>Постановка задачи</a:t>
            </a:r>
          </a:p>
        </p:txBody>
      </p:sp>
      <p:sp>
        <p:nvSpPr>
          <p:cNvPr id="14340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520" y="985630"/>
                <a:ext cx="4973413" cy="805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latin typeface="+mn-lt"/>
                  </a:rPr>
                  <a:t>Поле напряжений в нетронутом массиве:</a:t>
                </a:r>
              </a:p>
              <a:p>
                <a:endParaRPr lang="en-US" sz="1000" b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=−</m:t>
                      </m:r>
                      <m:r>
                        <a:rPr lang="en-US" sz="1600" b="0" i="1" smtClean="0">
                          <a:latin typeface="Cambria Math"/>
                        </a:rPr>
                        <m:t>𝜌</m:t>
                      </m:r>
                      <m:r>
                        <a:rPr lang="en-US" sz="1600" b="0" i="1" smtClean="0">
                          <a:latin typeface="Cambria Math"/>
                        </a:rPr>
                        <m:t>𝑔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𝐻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), </m:t>
                      </m:r>
                      <m:sSubSup>
                        <m:sSub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𝜆</m:t>
                      </m:r>
                      <m:sSubSup>
                        <m:sSub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0" y="985630"/>
                <a:ext cx="4973413" cy="805092"/>
              </a:xfrm>
              <a:prstGeom prst="rect">
                <a:avLst/>
              </a:prstGeom>
              <a:blipFill>
                <a:blip r:embed="rId3"/>
                <a:stretch>
                  <a:fillRect l="-1348" t="-4545" r="-613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939873" y="1293933"/>
            <a:ext cx="2764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 dirty="0">
                <a:latin typeface="Times New Roman" pitchFamily="18" charset="0"/>
              </a:rPr>
              <a:t>Краевые условия на </a:t>
            </a:r>
            <a:endParaRPr lang="ru-RU" altLang="ru-RU" sz="2000" b="1" dirty="0" smtClean="0">
              <a:latin typeface="Times New Roman" pitchFamily="18" charset="0"/>
            </a:endParaRPr>
          </a:p>
          <a:p>
            <a:r>
              <a:rPr lang="ru-RU" altLang="ru-RU" sz="2000" b="1" dirty="0" smtClean="0">
                <a:latin typeface="Times New Roman" pitchFamily="18" charset="0"/>
              </a:rPr>
              <a:t>внешних </a:t>
            </a:r>
            <a:r>
              <a:rPr lang="ru-RU" altLang="ru-RU" sz="2000" b="1" dirty="0">
                <a:latin typeface="Times New Roman" pitchFamily="18" charset="0"/>
              </a:rPr>
              <a:t>границах: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954833" y="3124309"/>
            <a:ext cx="2598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 dirty="0">
                <a:latin typeface="Times New Roman" pitchFamily="18" charset="0"/>
              </a:rPr>
              <a:t>Краевые условия на контуре </a:t>
            </a:r>
            <a:r>
              <a:rPr lang="ru-RU" altLang="ru-RU" sz="2000" b="1" dirty="0" smtClean="0">
                <a:latin typeface="Times New Roman" pitchFamily="18" charset="0"/>
              </a:rPr>
              <a:t>выработок:</a:t>
            </a:r>
            <a:endParaRPr lang="ru-RU" altLang="ru-RU" sz="2000" b="1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5421067"/>
            <a:ext cx="3446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Пошаговое решение задачи: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50840" y="219112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59841"/>
              </p:ext>
            </p:extLst>
          </p:nvPr>
        </p:nvGraphicFramePr>
        <p:xfrm>
          <a:off x="32135" y="5834013"/>
          <a:ext cx="8967245" cy="72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" name="Equation" r:id="rId4" imgW="3632040" imgH="393480" progId="Equation.DSMT4">
                  <p:embed/>
                </p:oleObj>
              </mc:Choice>
              <mc:Fallback>
                <p:oleObj name="Equation" r:id="rId4" imgW="3632040" imgH="393480" progId="Equation.DSMT4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5" y="5834013"/>
                        <a:ext cx="8967245" cy="72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524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52" name="Picture 8" descr="ромбы3_Монтажная область 1 копия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1909209"/>
            <a:ext cx="2778758" cy="33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19" y="1928546"/>
            <a:ext cx="2517259" cy="33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73014"/>
              </p:ext>
            </p:extLst>
          </p:nvPr>
        </p:nvGraphicFramePr>
        <p:xfrm>
          <a:off x="6290876" y="3845942"/>
          <a:ext cx="2812464" cy="125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2" name="Equation" r:id="rId8" imgW="1409400" imgH="660240" progId="Equation.DSMT4">
                  <p:embed/>
                </p:oleObj>
              </mc:Choice>
              <mc:Fallback>
                <p:oleObj name="Equation" r:id="rId8" imgW="140940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876" y="3845942"/>
                        <a:ext cx="2812464" cy="1258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655901"/>
              </p:ext>
            </p:extLst>
          </p:nvPr>
        </p:nvGraphicFramePr>
        <p:xfrm>
          <a:off x="6298989" y="1958609"/>
          <a:ext cx="171291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3" name="Equation" r:id="rId10" imgW="888840" imgH="634680" progId="Equation.DSMT4">
                  <p:embed/>
                </p:oleObj>
              </mc:Choice>
              <mc:Fallback>
                <p:oleObj name="Equation" r:id="rId10" imgW="888840" imgH="6346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989" y="1958609"/>
                        <a:ext cx="1712913" cy="119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390747"/>
              </p:ext>
            </p:extLst>
          </p:nvPr>
        </p:nvGraphicFramePr>
        <p:xfrm>
          <a:off x="6298989" y="5156170"/>
          <a:ext cx="2171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4" name="Equation" r:id="rId12" imgW="1117440" imgH="342720" progId="Equation.DSMT4">
                  <p:embed/>
                </p:oleObj>
              </mc:Choice>
              <mc:Fallback>
                <p:oleObj name="Equation" r:id="rId12" imgW="1117440" imgH="342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989" y="5156170"/>
                        <a:ext cx="2171700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02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Результаты расчетов</a:t>
                </a:r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Изолинии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ru-RU" altLang="ru-RU" sz="2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3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  <a:blipFill>
                <a:blip r:embed="rId2"/>
                <a:stretch>
                  <a:fillRect l="-937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23</a:t>
            </a:fld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435183" y="1039671"/>
                <a:ext cx="9322216" cy="669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altLang="ru-RU" dirty="0" smtClean="0">
                    <a:solidFill>
                      <a:schemeClr val="tx1"/>
                    </a:solidFill>
                    <a:latin typeface="Times New Roman" pitchFamily="18" charset="0"/>
                  </a:rPr>
                  <a:t>Параметры:</a:t>
                </a:r>
                <a:r>
                  <a:rPr lang="en-US" altLang="ru-RU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=500м; </m:t>
                    </m:r>
                    <m:r>
                      <a:rPr lang="ru-RU" i="1" dirty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2.0∗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Па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=0.25;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=2.5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м, 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=0.052м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ru-RU" dirty="0" smtClean="0">
                    <a:latin typeface="+mn-lt"/>
                  </a:rPr>
                  <a:t>1.5</a:t>
                </a:r>
                <a:r>
                  <a:rPr lang="ru-RU" altLang="ru-RU" dirty="0" smtClean="0">
                    <a:latin typeface="+mn-lt"/>
                  </a:rPr>
                  <a:t>МПа</a:t>
                </a:r>
                <a:r>
                  <a:rPr lang="en-US" altLang="ru-RU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ru-RU" dirty="0" smtClean="0">
                    <a:latin typeface="+mn-lt"/>
                  </a:rPr>
                  <a:t>=0.002</a:t>
                </a:r>
                <a:endParaRPr lang="ru-RU" altLang="ru-RU" dirty="0">
                  <a:latin typeface="+mn-lt"/>
                </a:endParaRPr>
              </a:p>
            </p:txBody>
          </p:sp>
        </mc:Choice>
        <mc:Fallback>
          <p:sp>
            <p:nvSpPr>
              <p:cNvPr id="1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83" y="1039671"/>
                <a:ext cx="9322216" cy="669992"/>
              </a:xfrm>
              <a:prstGeom prst="rect">
                <a:avLst/>
              </a:prstGeom>
              <a:blipFill rotWithShape="1">
                <a:blip r:embed="rId3"/>
                <a:stretch>
                  <a:fillRect l="-523" t="-4587" b="-11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92365" y="5338228"/>
                <a:ext cx="5800517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ru-RU" altLang="ru-RU" sz="2400" dirty="0" smtClean="0">
                    <a:latin typeface="Times New Roman" pitchFamily="18" charset="0"/>
                  </a:rPr>
                  <a:t>На рисунках показано развитие изолиний </a:t>
                </a:r>
              </a:p>
              <a:p>
                <a:pPr algn="just"/>
                <a:r>
                  <a:rPr lang="ru-RU" altLang="ru-RU" sz="2400" dirty="0" smtClean="0">
                    <a:latin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/>
                      </a:rPr>
                      <m:t>𝜉</m:t>
                    </m:r>
                    <m:r>
                      <a:rPr lang="ru-RU" altLang="ru-RU" sz="2400" b="0" i="1" smtClean="0">
                        <a:latin typeface="Cambria Math"/>
                      </a:rPr>
                      <m:t>→</m:t>
                    </m:r>
                    <m:r>
                      <a:rPr lang="en-US" altLang="ru-RU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ru-RU" altLang="ru-RU" sz="2400" dirty="0">
                  <a:latin typeface="Times New Roman" pitchFamily="18" charset="0"/>
                </a:endParaRPr>
              </a:p>
              <a:p>
                <a:pPr algn="just"/>
                <a:endParaRPr lang="ru-RU" altLang="ru-RU" sz="2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65" y="5338228"/>
                <a:ext cx="5800517" cy="1138773"/>
              </a:xfrm>
              <a:prstGeom prst="rect">
                <a:avLst/>
              </a:prstGeom>
              <a:blipFill>
                <a:blip r:embed="rId4"/>
                <a:stretch>
                  <a:fillRect l="-1576" t="-42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0112" y="5206958"/>
                <a:ext cx="356388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206958"/>
                <a:ext cx="3563888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66" y="1686002"/>
            <a:ext cx="3093734" cy="3310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05" y="1686002"/>
            <a:ext cx="3100103" cy="3310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002"/>
            <a:ext cx="3096505" cy="33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Результаты расчетов</a:t>
                </a:r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Изолинии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ru-RU" altLang="ru-RU" sz="2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3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  <a:blipFill>
                <a:blip r:embed="rId2"/>
                <a:stretch>
                  <a:fillRect l="-937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24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92365" y="5338228"/>
                <a:ext cx="5800517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ru-RU" altLang="ru-RU" sz="2400" dirty="0" smtClean="0">
                    <a:latin typeface="Times New Roman" pitchFamily="18" charset="0"/>
                  </a:rPr>
                  <a:t>На рисунках показано развитие изолиний </a:t>
                </a:r>
              </a:p>
              <a:p>
                <a:pPr algn="just"/>
                <a:r>
                  <a:rPr lang="ru-RU" altLang="ru-RU" sz="2400" dirty="0" smtClean="0">
                    <a:latin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/>
                      </a:rPr>
                      <m:t>𝜉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0" i="1" smtClean="0">
                        <a:latin typeface="Cambria Math"/>
                      </a:rPr>
                      <m:t>0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.01</m:t>
                    </m:r>
                  </m:oMath>
                </a14:m>
                <a:endParaRPr lang="ru-RU" altLang="ru-RU" sz="2400" dirty="0">
                  <a:latin typeface="Times New Roman" pitchFamily="18" charset="0"/>
                </a:endParaRPr>
              </a:p>
              <a:p>
                <a:pPr algn="just"/>
                <a:endParaRPr lang="ru-RU" altLang="ru-RU" sz="2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65" y="5338228"/>
                <a:ext cx="5800517" cy="1138773"/>
              </a:xfrm>
              <a:prstGeom prst="rect">
                <a:avLst/>
              </a:prstGeom>
              <a:blipFill>
                <a:blip r:embed="rId3"/>
                <a:stretch>
                  <a:fillRect l="-1576" t="-42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0112" y="5206958"/>
                <a:ext cx="356388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206958"/>
                <a:ext cx="3563888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63" y="1392604"/>
            <a:ext cx="3072222" cy="3334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44" y="1392604"/>
            <a:ext cx="3059720" cy="3334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604"/>
            <a:ext cx="3059832" cy="33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Результаты расчетов</a:t>
                </a:r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Изолинии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ru-RU" altLang="ru-RU" sz="2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3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  <a:blipFill>
                <a:blip r:embed="rId2"/>
                <a:stretch>
                  <a:fillRect l="-937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25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92365" y="5338228"/>
                <a:ext cx="5800517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ru-RU" altLang="ru-RU" sz="2400" dirty="0" smtClean="0">
                    <a:latin typeface="Times New Roman" pitchFamily="18" charset="0"/>
                  </a:rPr>
                  <a:t>На рисунках показано развитие изолиний </a:t>
                </a:r>
              </a:p>
              <a:p>
                <a:pPr algn="just"/>
                <a:r>
                  <a:rPr lang="ru-RU" altLang="ru-RU" sz="2400" dirty="0" smtClean="0">
                    <a:latin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/>
                      </a:rPr>
                      <m:t>𝜉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0" i="1" smtClean="0">
                        <a:latin typeface="Cambria Math"/>
                      </a:rPr>
                      <m:t>0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.21</m:t>
                    </m:r>
                  </m:oMath>
                </a14:m>
                <a:endParaRPr lang="ru-RU" altLang="ru-RU" sz="2400" dirty="0">
                  <a:latin typeface="Times New Roman" pitchFamily="18" charset="0"/>
                </a:endParaRPr>
              </a:p>
              <a:p>
                <a:pPr algn="just"/>
                <a:endParaRPr lang="ru-RU" altLang="ru-RU" sz="2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65" y="5338228"/>
                <a:ext cx="5800517" cy="1138773"/>
              </a:xfrm>
              <a:prstGeom prst="rect">
                <a:avLst/>
              </a:prstGeom>
              <a:blipFill>
                <a:blip r:embed="rId3"/>
                <a:stretch>
                  <a:fillRect l="-1576" t="-42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0112" y="5206958"/>
                <a:ext cx="356388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206958"/>
                <a:ext cx="3563888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29092"/>
            <a:ext cx="3059832" cy="3357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29092"/>
            <a:ext cx="3024336" cy="3357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642"/>
            <a:ext cx="3059832" cy="33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0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Результаты расчетов</a:t>
                </a:r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r>
                  <a:rPr lang="ru-RU" altLang="ru-RU" sz="2200" dirty="0" smtClean="0">
                    <a:solidFill>
                      <a:schemeClr val="tx1"/>
                    </a:solidFill>
                    <a:latin typeface="+mn-lt"/>
                  </a:rPr>
                  <a:t>Изолинии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ru-RU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ru-RU" sz="2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ru-RU" altLang="ru-RU" sz="2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38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5183" y="184665"/>
                <a:ext cx="8451850" cy="514318"/>
              </a:xfrm>
              <a:blipFill>
                <a:blip r:embed="rId2"/>
                <a:stretch>
                  <a:fillRect l="-937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5889625" y="8851900"/>
            <a:ext cx="529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микронапряжения: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26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49213" y="1064295"/>
                <a:ext cx="5806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ru-RU" altLang="ru-RU" sz="2400" dirty="0" err="1"/>
                  <a:t>Ф</a:t>
                </a:r>
                <a:r>
                  <a:rPr lang="ru-RU" altLang="ru-RU" sz="2400" dirty="0" smtClean="0"/>
                  <a:t>инальная стадия нагружения:   </a:t>
                </a:r>
                <a:r>
                  <a:rPr lang="en-US" altLang="ru-RU" sz="2400" dirty="0" smtClean="0"/>
                  <a:t>d</a:t>
                </a:r>
                <a14:m>
                  <m:oMath xmlns:m="http://schemas.openxmlformats.org/officeDocument/2006/math">
                    <m:r>
                      <a:rPr lang="en-US" alt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i="1">
                        <a:latin typeface="Cambria Math"/>
                      </a:rPr>
                      <m:t>0</m:t>
                    </m:r>
                    <m:r>
                      <a:rPr lang="en-US" alt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sz="2400" dirty="0" smtClean="0">
                    <a:latin typeface="Times New Roman" pitchFamily="18" charset="0"/>
                  </a:rPr>
                  <a:t>3</a:t>
                </a:r>
                <a:endParaRPr lang="ru-RU" altLang="ru-RU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213" y="1064295"/>
                <a:ext cx="5806654" cy="461665"/>
              </a:xfrm>
              <a:prstGeom prst="rect">
                <a:avLst/>
              </a:prstGeom>
              <a:blipFill>
                <a:blip r:embed="rId6"/>
                <a:stretch>
                  <a:fillRect l="-1574" t="-10667" r="-735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974689" y="5085184"/>
                <a:ext cx="1395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/>
                        </a:rPr>
                        <m:t>𝜉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400" i="1">
                          <a:latin typeface="Cambria Math"/>
                        </a:rPr>
                        <m:t>0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</a:rPr>
                        <m:t>.21</m:t>
                      </m:r>
                    </m:oMath>
                  </m:oMathPara>
                </a14:m>
                <a:endParaRPr lang="ru-RU" altLang="ru-RU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689" y="5085184"/>
                <a:ext cx="1395190" cy="461665"/>
              </a:xfrm>
              <a:prstGeom prst="rect">
                <a:avLst/>
              </a:prstGeom>
              <a:blipFill>
                <a:blip r:embed="rId7"/>
                <a:stretch>
                  <a:fillRect l="-437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963513" y="5085183"/>
                <a:ext cx="1395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smtClean="0">
                          <a:latin typeface="Cambria Math"/>
                        </a:rPr>
                        <m:t>𝜉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400" i="1">
                          <a:latin typeface="Cambria Math"/>
                        </a:rPr>
                        <m:t>0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altLang="ru-RU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13" y="5085183"/>
                <a:ext cx="1395190" cy="461665"/>
              </a:xfrm>
              <a:prstGeom prst="rect">
                <a:avLst/>
              </a:prstGeom>
              <a:blipFill>
                <a:blip r:embed="rId8"/>
                <a:stretch>
                  <a:fillRect l="-437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12421" y="5090405"/>
                <a:ext cx="10216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smtClean="0">
                          <a:latin typeface="Cambria Math"/>
                        </a:rPr>
                        <m:t>𝜉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ru-RU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altLang="ru-RU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1" y="5090405"/>
                <a:ext cx="1021690" cy="461665"/>
              </a:xfrm>
              <a:prstGeom prst="rect">
                <a:avLst/>
              </a:prstGeom>
              <a:blipFill>
                <a:blip r:embed="rId9"/>
                <a:stretch>
                  <a:fillRect l="-595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145897" y="5781091"/>
                <a:ext cx="6613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ru-RU" altLang="ru-RU" sz="2400" dirty="0" smtClean="0"/>
                  <a:t>Снижение нагрузки с ростом </a:t>
                </a:r>
                <a14:m>
                  <m:oMath xmlns:m="http://schemas.openxmlformats.org/officeDocument/2006/math">
                    <m:r>
                      <a:rPr lang="en-US" altLang="ru-RU" sz="2400" i="1">
                        <a:latin typeface="Cambria Math"/>
                      </a:rPr>
                      <m:t>𝜉</m:t>
                    </m:r>
                    <m:r>
                      <a:rPr lang="en-US" alt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ru-RU" altLang="ru-RU" sz="2400" dirty="0" smtClean="0"/>
                  <a:t>составило 7%</a:t>
                </a:r>
                <a:endParaRPr lang="ru-RU" altLang="ru-RU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7" y="5781091"/>
                <a:ext cx="6613285" cy="461665"/>
              </a:xfrm>
              <a:prstGeom prst="rect">
                <a:avLst/>
              </a:prstGeom>
              <a:blipFill>
                <a:blip r:embed="rId10"/>
                <a:stretch>
                  <a:fillRect l="-1475" t="-10526" r="-36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813"/>
            <a:ext cx="3093734" cy="331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48" y="1675814"/>
            <a:ext cx="3072222" cy="33109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68" y="1680041"/>
            <a:ext cx="3001632" cy="33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07524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kern="1200" dirty="0"/>
              <a:t>ВЫВОДЫ</a:t>
            </a:r>
          </a:p>
          <a:p>
            <a:pPr algn="just">
              <a:buClr>
                <a:schemeClr val="bg1"/>
              </a:buClr>
              <a:buSzPct val="90000"/>
              <a:buFont typeface="Arial" pitchFamily="34" charset="0"/>
              <a:buChar char="•"/>
            </a:pPr>
            <a:r>
              <a:rPr lang="ru-RU" sz="2200" kern="1200" dirty="0"/>
              <a:t>Рассмотренная модель </a:t>
            </a:r>
            <a:r>
              <a:rPr lang="ru-RU" sz="2200" kern="1200" dirty="0" smtClean="0"/>
              <a:t>градиентного </a:t>
            </a:r>
            <a:r>
              <a:rPr lang="ru-RU" sz="2200" kern="1200" dirty="0"/>
              <a:t>типа с учетом упругопластических сдвигов и локальных изгибов позволяет проводить анализ </a:t>
            </a:r>
            <a:r>
              <a:rPr lang="ru-RU" sz="2200" kern="1200" dirty="0" smtClean="0"/>
              <a:t>НДС и </a:t>
            </a:r>
            <a:r>
              <a:rPr lang="ru-RU" sz="2200" kern="1200" dirty="0"/>
              <a:t>определять характер распространения областей повышенной концентрации напряжений в </a:t>
            </a:r>
            <a:r>
              <a:rPr lang="ru-RU" sz="2200" kern="1200" dirty="0" smtClean="0"/>
              <a:t>удароопасных породных массивах </a:t>
            </a:r>
            <a:r>
              <a:rPr lang="ru-RU" sz="2200" kern="1200" dirty="0"/>
              <a:t>в зоне влияния выработанного пространства.</a:t>
            </a:r>
          </a:p>
          <a:p>
            <a:pPr algn="just">
              <a:buClr>
                <a:schemeClr val="bg1"/>
              </a:buClr>
              <a:buSzPct val="90000"/>
              <a:buFont typeface="Arial" pitchFamily="34" charset="0"/>
              <a:buChar char="•"/>
            </a:pPr>
            <a:r>
              <a:rPr lang="ru-RU" sz="2200" kern="1200" dirty="0"/>
              <a:t>Повышение роли структурной неоднородности </a:t>
            </a:r>
            <a:r>
              <a:rPr lang="ru-RU" sz="2200" kern="1200" dirty="0" smtClean="0"/>
              <a:t>приводит </a:t>
            </a:r>
            <a:r>
              <a:rPr lang="ru-RU" sz="2200" kern="1200" dirty="0"/>
              <a:t>к снижению пластических </a:t>
            </a:r>
            <a:r>
              <a:rPr lang="ru-RU" sz="2200" kern="1200" dirty="0" smtClean="0"/>
              <a:t>сдвигов. </a:t>
            </a:r>
            <a:r>
              <a:rPr lang="ru-RU" sz="2200" kern="1200" dirty="0"/>
              <a:t>Как следствие, с одной стороны, наблюдается </a:t>
            </a:r>
            <a:r>
              <a:rPr lang="ru-RU" sz="2200" kern="1200" dirty="0" smtClean="0"/>
              <a:t>определенное снижение </a:t>
            </a:r>
            <a:r>
              <a:rPr lang="ru-RU" sz="2200" kern="1200" dirty="0"/>
              <a:t>абсолютных величин максимальных касательных напряжений, с другой — имеет место </a:t>
            </a:r>
            <a:r>
              <a:rPr lang="ru-RU" sz="2200" kern="1200" dirty="0" smtClean="0"/>
              <a:t>более </a:t>
            </a:r>
            <a:r>
              <a:rPr lang="ru-RU" sz="2200" kern="1200" dirty="0"/>
              <a:t>глубокое проникновение </a:t>
            </a:r>
            <a:r>
              <a:rPr lang="ru-RU" sz="2200" kern="1200" dirty="0" smtClean="0"/>
              <a:t>зон </a:t>
            </a:r>
            <a:r>
              <a:rPr lang="ru-RU" sz="2200" kern="1200" dirty="0"/>
              <a:t>высокой концентрации напряжений от контура выработанного пространства вглубь массива.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AF40626-187F-4916-982E-40E1B5B23D25}"/>
              </a:ext>
            </a:extLst>
          </p:cNvPr>
          <p:cNvSpPr txBox="1">
            <a:spLocks/>
          </p:cNvSpPr>
          <p:nvPr/>
        </p:nvSpPr>
        <p:spPr bwMode="auto">
          <a:xfrm>
            <a:off x="755576" y="26188"/>
            <a:ext cx="8051248" cy="9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kern="0" dirty="0" smtClean="0">
                <a:solidFill>
                  <a:schemeClr val="tx1"/>
                </a:solidFill>
              </a:rPr>
              <a:t>О расчете концентрации напряжений в удароопасном массиве горных пород в рамках упругопластической модели градиентного типа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017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AE1AB-46E3-4EDC-9D6F-0F125C14DDCB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35DDA5-C51C-4048-B997-4998695546A8}"/>
              </a:ext>
            </a:extLst>
          </p:cNvPr>
          <p:cNvSpPr txBox="1"/>
          <p:nvPr/>
        </p:nvSpPr>
        <p:spPr>
          <a:xfrm>
            <a:off x="223791" y="2344087"/>
            <a:ext cx="889248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500" b="1" dirty="0">
                <a:latin typeface="+mn-lt"/>
              </a:rPr>
              <a:t>СПАСИБО </a:t>
            </a:r>
          </a:p>
          <a:p>
            <a:pPr algn="ctr">
              <a:defRPr/>
            </a:pPr>
            <a:r>
              <a:rPr lang="ru-RU" sz="4500" b="1" dirty="0">
                <a:latin typeface="+mn-lt"/>
              </a:rPr>
              <a:t>ЗА </a:t>
            </a:r>
          </a:p>
          <a:p>
            <a:pPr algn="ctr">
              <a:defRPr/>
            </a:pPr>
            <a:r>
              <a:rPr lang="ru-RU" sz="4500" b="1" dirty="0">
                <a:latin typeface="+mn-lt"/>
              </a:rPr>
              <a:t>ВНИМАНИЕ !</a:t>
            </a:r>
            <a:endParaRPr lang="ru-RU" sz="4500" dirty="0"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AF40626-187F-4916-982E-40E1B5B23D25}"/>
              </a:ext>
            </a:extLst>
          </p:cNvPr>
          <p:cNvSpPr txBox="1">
            <a:spLocks/>
          </p:cNvSpPr>
          <p:nvPr/>
        </p:nvSpPr>
        <p:spPr bwMode="auto">
          <a:xfrm>
            <a:off x="644407" y="44624"/>
            <a:ext cx="8051248" cy="9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kern="0" dirty="0" smtClean="0">
                <a:solidFill>
                  <a:schemeClr val="tx1"/>
                </a:solidFill>
              </a:rPr>
              <a:t>О расчете концентрации напряжений в удароопасном массиве горных пород в рамках упругопластической модели градиентного типа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06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>
            <a:extLst>
              <a:ext uri="{FF2B5EF4-FFF2-40B4-BE49-F238E27FC236}">
                <a16:creationId xmlns="" xmlns:a16="http://schemas.microsoft.com/office/drawing/2014/main" id="{A1AD4665-A988-4FF7-9869-7F56DF314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090BD-8154-435F-B03E-674152C67F8B}" type="slidenum"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AF40626-187F-4916-982E-40E1B5B23D25}"/>
              </a:ext>
            </a:extLst>
          </p:cNvPr>
          <p:cNvSpPr txBox="1">
            <a:spLocks/>
          </p:cNvSpPr>
          <p:nvPr/>
        </p:nvSpPr>
        <p:spPr bwMode="auto">
          <a:xfrm>
            <a:off x="635552" y="74808"/>
            <a:ext cx="8051248" cy="9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kern="0" dirty="0" smtClean="0">
                <a:solidFill>
                  <a:schemeClr val="tx1"/>
                </a:solidFill>
              </a:rPr>
              <a:t>О расчете концентрации напряжений в удароопасном массиве горных пород в рамках упругопластической модели градиентного типа</a:t>
            </a: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167B11D5-9A42-4AFD-BB4A-07F89AD4A138}"/>
              </a:ext>
            </a:extLst>
          </p:cNvPr>
          <p:cNvSpPr txBox="1">
            <a:spLocks/>
          </p:cNvSpPr>
          <p:nvPr/>
        </p:nvSpPr>
        <p:spPr bwMode="auto">
          <a:xfrm>
            <a:off x="467544" y="1196752"/>
            <a:ext cx="79928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ru-RU" sz="2400" dirty="0" smtClean="0"/>
              <a:t>Понимание необходимости учета внутренней структуры среды возникло в работах нескольких научных школ. В первую очередь, необходимо отметить работы академика Садовского </a:t>
            </a:r>
            <a:r>
              <a:rPr lang="ru-RU" altLang="ru-RU" sz="2400" dirty="0"/>
              <a:t>М.А</a:t>
            </a:r>
            <a:r>
              <a:rPr lang="ru-RU" altLang="ru-RU" sz="2400" dirty="0" smtClean="0"/>
              <a:t>. и его учеников и последователей, работы школ академика Шемякина Е.И., академика Панина В.Е., и др.</a:t>
            </a:r>
            <a:endParaRPr lang="ru-RU" alt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8708" y="40050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Для учета внутренней структуры среды применяются различные подходы: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использование в математических моделях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дополнительных внутренних переменных, применение методов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неархимедового</a:t>
            </a:r>
            <a:r>
              <a:rPr lang="ru-RU" sz="2400" dirty="0">
                <a:latin typeface="+mn-lt"/>
              </a:rPr>
              <a:t> анализа, численный метод дискретных элементов и др.</a:t>
            </a:r>
          </a:p>
        </p:txBody>
      </p:sp>
    </p:spTree>
    <p:extLst>
      <p:ext uri="{BB962C8B-B14F-4D97-AF65-F5344CB8AC3E}">
        <p14:creationId xmlns:p14="http://schemas.microsoft.com/office/powerpoint/2010/main" val="100818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>
            <a:extLst>
              <a:ext uri="{FF2B5EF4-FFF2-40B4-BE49-F238E27FC236}">
                <a16:creationId xmlns="" xmlns:a16="http://schemas.microsoft.com/office/drawing/2014/main" id="{167B11D5-9A42-4AFD-BB4A-07F89AD4A13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2940" y="1412776"/>
            <a:ext cx="8229600" cy="2807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 smtClean="0"/>
              <a:t>Один </a:t>
            </a:r>
            <a:r>
              <a:rPr lang="ru-RU" altLang="ru-RU" sz="2400" dirty="0"/>
              <a:t>из возможных подходов </a:t>
            </a:r>
            <a:r>
              <a:rPr lang="ru-RU" altLang="ru-RU" sz="2400" dirty="0" smtClean="0"/>
              <a:t>основан на развитии моделей с микроструктурой, где структурой наделяется элементарный объем («точка») среды.  </a:t>
            </a:r>
            <a:r>
              <a:rPr lang="ru-RU" altLang="ru-RU" sz="2400" dirty="0"/>
              <a:t>Развитие подобных теорий связано с именами Э. и Ф. </a:t>
            </a:r>
            <a:r>
              <a:rPr lang="ru-RU" altLang="ru-RU" sz="2400" dirty="0" err="1"/>
              <a:t>Коссера</a:t>
            </a:r>
            <a:r>
              <a:rPr lang="ru-RU" altLang="ru-RU" sz="2400" dirty="0" smtClean="0"/>
              <a:t>, </a:t>
            </a:r>
            <a:r>
              <a:rPr lang="ru-RU" altLang="ru-RU" sz="2400" dirty="0"/>
              <a:t>К.А. </a:t>
            </a:r>
            <a:r>
              <a:rPr lang="ru-RU" altLang="ru-RU" sz="2400" dirty="0" err="1"/>
              <a:t>Трусделла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Дж.Л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Эриксена</a:t>
            </a:r>
            <a:r>
              <a:rPr lang="ru-RU" altLang="ru-RU" sz="2400" dirty="0"/>
              <a:t>, Р.А. </a:t>
            </a:r>
            <a:r>
              <a:rPr lang="ru-RU" altLang="ru-RU" sz="2400" dirty="0" err="1"/>
              <a:t>Тупина</a:t>
            </a:r>
            <a:r>
              <a:rPr lang="ru-RU" altLang="ru-RU" sz="2400" dirty="0"/>
              <a:t>, Р.Д. </a:t>
            </a:r>
            <a:r>
              <a:rPr lang="ru-RU" altLang="ru-RU" sz="2400" dirty="0" err="1"/>
              <a:t>Миндлина</a:t>
            </a:r>
            <a:r>
              <a:rPr lang="ru-RU" altLang="ru-RU" sz="2400" dirty="0"/>
              <a:t>, </a:t>
            </a:r>
            <a:r>
              <a:rPr lang="ru-RU" altLang="ru-RU" sz="2400" dirty="0" smtClean="0"/>
              <a:t>В.Т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Койтера</a:t>
            </a:r>
            <a:r>
              <a:rPr lang="ru-RU" altLang="ru-RU" sz="2400" dirty="0"/>
              <a:t>, А.К. </a:t>
            </a:r>
            <a:r>
              <a:rPr lang="ru-RU" altLang="ru-RU" sz="2400" dirty="0" err="1"/>
              <a:t>Эрингена</a:t>
            </a:r>
            <a:r>
              <a:rPr lang="ru-RU" altLang="ru-RU" sz="2400" dirty="0"/>
              <a:t>, А.Е. Грина, В. </a:t>
            </a:r>
            <a:r>
              <a:rPr lang="ru-RU" altLang="ru-RU" sz="2400" dirty="0" err="1"/>
              <a:t>Новацкого</a:t>
            </a:r>
            <a:r>
              <a:rPr lang="ru-RU" altLang="ru-RU" sz="2400" dirty="0"/>
              <a:t>, Е.В. </a:t>
            </a:r>
            <a:r>
              <a:rPr lang="ru-RU" altLang="ru-RU" sz="2400" dirty="0" err="1"/>
              <a:t>Кувшинского</a:t>
            </a:r>
            <a:r>
              <a:rPr lang="ru-RU" altLang="ru-RU" sz="2400" dirty="0"/>
              <a:t>, Э.Л. Аэро, В.А. Пальмова, </a:t>
            </a:r>
            <a:r>
              <a:rPr lang="ru-RU" altLang="ru-RU" sz="2400" dirty="0" err="1"/>
              <a:t>Г.Н.Савина</a:t>
            </a:r>
            <a:r>
              <a:rPr lang="ru-RU" altLang="ru-RU" sz="2400" dirty="0"/>
              <a:t> и </a:t>
            </a:r>
            <a:r>
              <a:rPr lang="ru-RU" altLang="ru-RU" sz="2400" dirty="0" smtClean="0"/>
              <a:t>многих др.</a:t>
            </a:r>
            <a:endParaRPr lang="ru-RU" altLang="ru-RU" sz="2400" dirty="0"/>
          </a:p>
        </p:txBody>
      </p:sp>
      <p:sp>
        <p:nvSpPr>
          <p:cNvPr id="7171" name="Номер слайда 3">
            <a:extLst>
              <a:ext uri="{FF2B5EF4-FFF2-40B4-BE49-F238E27FC236}">
                <a16:creationId xmlns="" xmlns:a16="http://schemas.microsoft.com/office/drawing/2014/main" id="{A1AD4665-A988-4FF7-9869-7F56DF314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090BD-8154-435F-B03E-674152C67F8B}" type="slidenum"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AF40626-187F-4916-982E-40E1B5B23D25}"/>
              </a:ext>
            </a:extLst>
          </p:cNvPr>
          <p:cNvSpPr txBox="1">
            <a:spLocks/>
          </p:cNvSpPr>
          <p:nvPr/>
        </p:nvSpPr>
        <p:spPr bwMode="auto">
          <a:xfrm>
            <a:off x="635552" y="74808"/>
            <a:ext cx="8051248" cy="9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kern="0" dirty="0" smtClean="0">
                <a:solidFill>
                  <a:schemeClr val="tx1"/>
                </a:solidFill>
              </a:rPr>
              <a:t>О расчете концентрации напряжений в удароопасном массиве горных пород в рамках упругопластической модели градиентного типа</a:t>
            </a: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67B11D5-9A42-4AFD-BB4A-07F89AD4A138}"/>
              </a:ext>
            </a:extLst>
          </p:cNvPr>
          <p:cNvSpPr txBox="1">
            <a:spLocks/>
          </p:cNvSpPr>
          <p:nvPr/>
        </p:nvSpPr>
        <p:spPr bwMode="auto">
          <a:xfrm>
            <a:off x="394956" y="4437112"/>
            <a:ext cx="8532440" cy="16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 smtClean="0"/>
              <a:t>В настоящей работе строится оригинальная математическая модель среды градиентного типа, в которой учитывается локальная неоднородность в виде локальных изгибов элементарных объемов и пластические сдвиги.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522502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38545" y="0"/>
            <a:ext cx="8451850" cy="838200"/>
          </a:xfrm>
        </p:spPr>
        <p:txBody>
          <a:bodyPr/>
          <a:lstStyle/>
          <a:p>
            <a:pPr eaLnBrk="1" hangingPunct="1"/>
            <a:r>
              <a:rPr lang="ru-RU" altLang="ru-RU" sz="2400" i="1" dirty="0">
                <a:solidFill>
                  <a:schemeClr val="tx1"/>
                </a:solidFill>
                <a:latin typeface="+mn-lt"/>
              </a:rPr>
              <a:t>Упругопластическая модель градиентного типа</a:t>
            </a:r>
          </a:p>
        </p:txBody>
      </p:sp>
      <p:sp>
        <p:nvSpPr>
          <p:cNvPr id="11268" name="Text Box 28"/>
          <p:cNvSpPr txBox="1">
            <a:spLocks noChangeArrowheads="1"/>
          </p:cNvSpPr>
          <p:nvPr/>
        </p:nvSpPr>
        <p:spPr bwMode="auto">
          <a:xfrm>
            <a:off x="184731" y="1197960"/>
            <a:ext cx="87077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</a:rPr>
              <a:t>Массив </a:t>
            </a:r>
            <a:r>
              <a:rPr lang="ru-RU" altLang="ru-RU" sz="2400" dirty="0" smtClean="0">
                <a:latin typeface="Times New Roman" pitchFamily="18" charset="0"/>
              </a:rPr>
              <a:t>представлен </a:t>
            </a:r>
            <a:r>
              <a:rPr lang="ru-RU" altLang="ru-RU" sz="2400" dirty="0">
                <a:latin typeface="Times New Roman" pitchFamily="18" charset="0"/>
              </a:rPr>
              <a:t>в виде структуры </a:t>
            </a:r>
            <a:r>
              <a:rPr lang="ru-RU" altLang="ru-RU" sz="2400" dirty="0" smtClean="0">
                <a:latin typeface="Times New Roman" pitchFamily="18" charset="0"/>
              </a:rPr>
              <a:t>частиц </a:t>
            </a:r>
            <a:r>
              <a:rPr lang="ru-RU" altLang="ru-RU" sz="2400" dirty="0">
                <a:latin typeface="Times New Roman" pitchFamily="18" charset="0"/>
              </a:rPr>
              <a:t>(блоков</a:t>
            </a:r>
            <a:r>
              <a:rPr lang="ru-RU" altLang="ru-RU" sz="2400" dirty="0" smtClean="0">
                <a:latin typeface="Times New Roman" pitchFamily="18" charset="0"/>
              </a:rPr>
              <a:t>). Частицы </a:t>
            </a:r>
            <a:r>
              <a:rPr lang="ru-RU" altLang="ru-RU" sz="2400" dirty="0">
                <a:latin typeface="Times New Roman" pitchFamily="18" charset="0"/>
              </a:rPr>
              <a:t>считаются упругими, </a:t>
            </a:r>
            <a:r>
              <a:rPr lang="ru-RU" altLang="ru-RU" sz="2400" dirty="0" smtClean="0">
                <a:latin typeface="Times New Roman" pitchFamily="18" charset="0"/>
              </a:rPr>
              <a:t> распределение </a:t>
            </a:r>
            <a:r>
              <a:rPr lang="ru-RU" altLang="ru-RU" sz="2400" dirty="0" smtClean="0">
                <a:latin typeface="Times New Roman" pitchFamily="18" charset="0"/>
              </a:rPr>
              <a:t>деформаций внутри предполагается неоднородным (ослабление гипотезы о гладкости поля смещений). На границах между частицами допускаются </a:t>
            </a:r>
            <a:r>
              <a:rPr lang="ru-RU" altLang="ru-RU" sz="2400" dirty="0" smtClean="0">
                <a:latin typeface="Times New Roman" pitchFamily="18" charset="0"/>
              </a:rPr>
              <a:t>пластические проскальзывания</a:t>
            </a:r>
            <a:r>
              <a:rPr lang="ru-RU" altLang="ru-RU" sz="2400" dirty="0" smtClean="0">
                <a:latin typeface="Times New Roman" pitchFamily="18" charset="0"/>
              </a:rPr>
              <a:t>.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-107950" y="-3465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78" name="Rectangle 16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83" name="Rectangle 27"/>
          <p:cNvSpPr>
            <a:spLocks noChangeArrowheads="1"/>
          </p:cNvSpPr>
          <p:nvPr/>
        </p:nvSpPr>
        <p:spPr bwMode="auto">
          <a:xfrm>
            <a:off x="414339" y="790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85" name="Rectangle 29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5" y="3360064"/>
            <a:ext cx="3960440" cy="300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017559" y="6478487"/>
            <a:ext cx="969962" cy="361951"/>
          </a:xfrm>
        </p:spPr>
        <p:txBody>
          <a:bodyPr/>
          <a:lstStyle/>
          <a:p>
            <a:fld id="{94AFC73E-7CBC-4F6C-83CD-0C155BE545F0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19020" y="3189169"/>
            <a:ext cx="44813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+mn-lt"/>
              </a:rPr>
              <a:t>Для описания деформации элементарного объема вводятся (в плоском случае)</a:t>
            </a:r>
            <a:r>
              <a:rPr lang="ru-RU" altLang="ru-RU" sz="2400" b="1" dirty="0">
                <a:latin typeface="+mn-lt"/>
              </a:rPr>
              <a:t> два независимых гладких поля смещений и структурный параметр, характеризующий локальный изгиб </a:t>
            </a:r>
            <a:r>
              <a:rPr lang="ru-RU" altLang="ru-RU" sz="2400" dirty="0">
                <a:latin typeface="+mn-lt"/>
              </a:rPr>
              <a:t>элементарного объема.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80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893" y="48864"/>
            <a:ext cx="8509000" cy="782638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Теория упругопластического деформирования с одним структурным параметром</a:t>
            </a:r>
            <a:endParaRPr lang="ru-RU" altLang="ru-RU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515350" y="6445250"/>
            <a:ext cx="587375" cy="28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2E9EA-103A-4961-8917-CB215E0DEF06}" type="slidenum">
              <a:rPr lang="ru-RU" altLang="ru-RU" sz="1400" smtClean="0"/>
              <a:pPr/>
              <a:t>6</a:t>
            </a:fld>
            <a:endParaRPr lang="ru-RU" altLang="ru-RU" sz="1400" smtClean="0"/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330200" y="4291013"/>
            <a:ext cx="877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Сколько определяющих уравнений должно быть в плоской теории упругости?</a:t>
            </a:r>
          </a:p>
          <a:p>
            <a:endParaRPr lang="ru-RU" altLang="ru-RU" dirty="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411413" y="4370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8200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2513"/>
            <a:ext cx="8075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281613"/>
            <a:ext cx="8075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937125" y="4986338"/>
            <a:ext cx="1390650" cy="46196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8 – 3 = 5</a:t>
            </a:r>
          </a:p>
        </p:txBody>
      </p:sp>
      <p:sp>
        <p:nvSpPr>
          <p:cNvPr id="8203" name="TextBox 30"/>
          <p:cNvSpPr txBox="1">
            <a:spLocks noChangeArrowheads="1"/>
          </p:cNvSpPr>
          <p:nvPr/>
        </p:nvSpPr>
        <p:spPr bwMode="auto">
          <a:xfrm>
            <a:off x="342813" y="5657056"/>
            <a:ext cx="8778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В классической теории линейной упругости — </a:t>
            </a:r>
            <a:r>
              <a:rPr lang="ru-RU" altLang="ru-RU" b="1" dirty="0"/>
              <a:t>определяющих уравнений </a:t>
            </a:r>
            <a:r>
              <a:rPr lang="ru-RU" altLang="ru-RU" sz="2400" b="1" dirty="0"/>
              <a:t>3</a:t>
            </a:r>
          </a:p>
          <a:p>
            <a:endParaRPr lang="ru-RU" alt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43" y="1160114"/>
            <a:ext cx="4038959" cy="30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9" y="1160114"/>
            <a:ext cx="3312368" cy="30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385889" y="1641159"/>
            <a:ext cx="866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5498056" y="2426423"/>
            <a:ext cx="1315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>
                <a:latin typeface="+mn-lt"/>
              </a:rPr>
              <a:t>Уравнения равновесия 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385890" y="19013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463656" y="45409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1528764" y="20656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8" name="Объект 5"/>
          <p:cNvGraphicFramePr>
            <a:graphicFrameLocks noChangeAspect="1"/>
          </p:cNvGraphicFramePr>
          <p:nvPr>
            <p:extLst/>
          </p:nvPr>
        </p:nvGraphicFramePr>
        <p:xfrm>
          <a:off x="5870972" y="4039792"/>
          <a:ext cx="1013222" cy="30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Equation" r:id="rId3" imgW="609480" imgH="190440" progId="Equation.DSMT4">
                  <p:embed/>
                </p:oleObj>
              </mc:Choice>
              <mc:Fallback>
                <p:oleObj name="Equation" r:id="rId3" imgW="609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972" y="4039792"/>
                        <a:ext cx="1013222" cy="305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4"/>
          <p:cNvSpPr txBox="1">
            <a:spLocks noChangeArrowheads="1"/>
          </p:cNvSpPr>
          <p:nvPr/>
        </p:nvSpPr>
        <p:spPr bwMode="auto">
          <a:xfrm>
            <a:off x="5870972" y="4345781"/>
            <a:ext cx="281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>
                <a:latin typeface="Times New Roman" pitchFamily="18" charset="0"/>
              </a:rPr>
              <a:t>упругие постоянные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FC73E-7CBC-4F6C-83CD-0C155BE545F0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56201" y="3325159"/>
            <a:ext cx="6648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>
                <a:latin typeface="+mn-lt"/>
              </a:rPr>
              <a:t>Определяющие уравнения упругопластического деформирования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845" y="1427348"/>
            <a:ext cx="808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Отказ от гладкости поля смещений позволяет построить следующую </a:t>
            </a:r>
            <a:r>
              <a:rPr lang="ru-RU" dirty="0" smtClean="0"/>
              <a:t>модель</a:t>
            </a:r>
            <a:r>
              <a:rPr lang="en-US" dirty="0" smtClean="0"/>
              <a:t> </a:t>
            </a:r>
            <a:r>
              <a:rPr lang="ru-RU" dirty="0" smtClean="0"/>
              <a:t>среды </a:t>
            </a:r>
            <a:endParaRPr lang="en-US" dirty="0" smtClean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605901" y="2388781"/>
          <a:ext cx="4443437" cy="71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Equation" r:id="rId5" imgW="2794000" imgH="457200" progId="Equation.DSMT4">
                  <p:embed/>
                </p:oleObj>
              </mc:Choice>
              <mc:Fallback>
                <p:oleObj name="Equation" r:id="rId5" imgW="2794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01" y="2388781"/>
                        <a:ext cx="4443437" cy="716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91464"/>
              </p:ext>
            </p:extLst>
          </p:nvPr>
        </p:nvGraphicFramePr>
        <p:xfrm>
          <a:off x="661786" y="3946896"/>
          <a:ext cx="4597894" cy="195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7" imgW="3225600" imgH="1371600" progId="Equation.DSMT4">
                  <p:embed/>
                </p:oleObj>
              </mc:Choice>
              <mc:Fallback>
                <p:oleObj name="Equation" r:id="rId7" imgW="32256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86" y="3946896"/>
                        <a:ext cx="4597894" cy="1956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35893" y="48864"/>
            <a:ext cx="8509000" cy="782638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Теория упругопластического деформирования с одним структурным параметром</a:t>
            </a:r>
            <a:endParaRPr lang="ru-RU" altLang="ru-RU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195736" y="2085941"/>
            <a:ext cx="866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385890" y="19013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463656" y="45409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1528764" y="20656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FC73E-7CBC-4F6C-83CD-0C155BE545F0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478255" y="1531978"/>
            <a:ext cx="6095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>
                <a:latin typeface="+mn-lt"/>
              </a:rPr>
              <a:t>Локальная неоднородность – </a:t>
            </a:r>
            <a:r>
              <a:rPr lang="ru-RU" altLang="ru-RU" dirty="0" err="1">
                <a:latin typeface="+mn-lt"/>
              </a:rPr>
              <a:t>неаффинность</a:t>
            </a:r>
            <a:r>
              <a:rPr lang="ru-RU" altLang="ru-RU" dirty="0">
                <a:latin typeface="+mn-lt"/>
              </a:rPr>
              <a:t> поля смещений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5D422C-AE74-4A60-8218-F02E06B3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27" y="4228840"/>
            <a:ext cx="1841605" cy="16155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47B7AB-D819-4CBA-AEFD-7CDE66914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971" y="4159848"/>
            <a:ext cx="1605189" cy="16458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D8781D-33AD-4A3E-B708-37FF8F8C64E2}"/>
              </a:ext>
            </a:extLst>
          </p:cNvPr>
          <p:cNvSpPr txBox="1"/>
          <p:nvPr/>
        </p:nvSpPr>
        <p:spPr>
          <a:xfrm>
            <a:off x="3872077" y="3601733"/>
            <a:ext cx="4995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Уравнения описывают локальные изгибы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xmlns="" id="{447F8468-5A31-4483-B341-773C7488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393" y="4297285"/>
            <a:ext cx="1730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latin typeface="Times New Roman" pitchFamily="18" charset="0"/>
              </a:rPr>
              <a:t>-структурный </a:t>
            </a:r>
            <a:r>
              <a:rPr lang="ru-RU" altLang="ru-RU" dirty="0">
                <a:latin typeface="Times New Roman" pitchFamily="18" charset="0"/>
              </a:rPr>
              <a:t>параметр</a:t>
            </a:r>
          </a:p>
        </p:txBody>
      </p:sp>
      <p:pic>
        <p:nvPicPr>
          <p:cNvPr id="19" name="Picture 2" descr="fi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9" y="3570070"/>
            <a:ext cx="2483769" cy="22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395331"/>
              </p:ext>
            </p:extLst>
          </p:nvPr>
        </p:nvGraphicFramePr>
        <p:xfrm>
          <a:off x="2987621" y="4228840"/>
          <a:ext cx="432453" cy="65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Equation" r:id="rId6" imgW="126720" imgH="203040" progId="Equation.DSMT4">
                  <p:embed/>
                </p:oleObj>
              </mc:Choice>
              <mc:Fallback>
                <p:oleObj name="Equation" r:id="rId6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21" y="4228840"/>
                        <a:ext cx="432453" cy="659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215876"/>
              </p:ext>
            </p:extLst>
          </p:nvPr>
        </p:nvGraphicFramePr>
        <p:xfrm>
          <a:off x="539821" y="2050589"/>
          <a:ext cx="8032399" cy="111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3" name="Equation" r:id="rId8" imgW="3301920" imgH="482400" progId="Equation.DSMT4">
                  <p:embed/>
                </p:oleObj>
              </mc:Choice>
              <mc:Fallback>
                <p:oleObj name="Equation" r:id="rId8" imgW="3301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21" y="2050589"/>
                        <a:ext cx="8032399" cy="111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35893" y="48864"/>
            <a:ext cx="8509000" cy="782638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Теория упругопластического деформирования с одним структурным параметром</a:t>
            </a:r>
            <a:endParaRPr lang="ru-RU" altLang="ru-RU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15" y="5155652"/>
            <a:ext cx="1051782" cy="60070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TextBox 2"/>
          <p:cNvSpPr txBox="1"/>
          <p:nvPr/>
        </p:nvSpPr>
        <p:spPr>
          <a:xfrm>
            <a:off x="2972522" y="5207443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+mn-lt"/>
              </a:rPr>
              <a:t>При</a:t>
            </a:r>
            <a:endParaRPr lang="ru-RU" sz="2400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90662" y="5793633"/>
            <a:ext cx="870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+mn-lt"/>
              </a:rPr>
              <a:t>м</a:t>
            </a:r>
            <a:r>
              <a:rPr lang="ru-RU" sz="2400" dirty="0" smtClean="0">
                <a:latin typeface="+mn-lt"/>
              </a:rPr>
              <a:t>одель переходит в классическую модель линейной упругости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6345" y="0"/>
            <a:ext cx="8451850" cy="838200"/>
          </a:xfrm>
        </p:spPr>
        <p:txBody>
          <a:bodyPr/>
          <a:lstStyle/>
          <a:p>
            <a:pPr eaLnBrk="1" hangingPunct="1"/>
            <a:r>
              <a:rPr lang="ru-RU" altLang="ru-RU" sz="2400" i="1" dirty="0">
                <a:solidFill>
                  <a:schemeClr val="tx1"/>
                </a:solidFill>
                <a:latin typeface="+mn-lt"/>
              </a:rPr>
              <a:t>Упругопластическая модель градиентного </a:t>
            </a:r>
            <a:r>
              <a:rPr lang="ru-RU" altLang="ru-RU" sz="2400" i="1" dirty="0" smtClean="0">
                <a:solidFill>
                  <a:schemeClr val="tx1"/>
                </a:solidFill>
                <a:latin typeface="+mn-lt"/>
              </a:rPr>
              <a:t>типа</a:t>
            </a:r>
            <a:r>
              <a:rPr lang="en-US" altLang="ru-RU" sz="2400" i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ru-RU" altLang="ru-RU" sz="2400" i="1" dirty="0" smtClean="0">
                <a:solidFill>
                  <a:schemeClr val="tx1"/>
                </a:solidFill>
                <a:latin typeface="+mn-lt"/>
              </a:rPr>
              <a:t>разностная схема)</a:t>
            </a:r>
            <a:endParaRPr lang="ru-RU" alt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23851" y="1106766"/>
            <a:ext cx="1155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1601796" y="1150304"/>
            <a:ext cx="3223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>
                <a:latin typeface="+mn-lt"/>
              </a:rPr>
              <a:t>Уравнения равновесия 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23851" y="1453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427539" y="4973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514350" y="167270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7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91183"/>
              </p:ext>
            </p:extLst>
          </p:nvPr>
        </p:nvGraphicFramePr>
        <p:xfrm>
          <a:off x="7668344" y="4250357"/>
          <a:ext cx="1063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9" name="Уравнение" r:id="rId3" imgW="431613" imgH="190417" progId="Equation.3">
                  <p:embed/>
                </p:oleObj>
              </mc:Choice>
              <mc:Fallback>
                <p:oleObj name="Уравнение" r:id="rId3" imgW="43161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250357"/>
                        <a:ext cx="10636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49483"/>
              </p:ext>
            </p:extLst>
          </p:nvPr>
        </p:nvGraphicFramePr>
        <p:xfrm>
          <a:off x="1882334" y="6093076"/>
          <a:ext cx="590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20" name="Уравнение" r:id="rId5" imgW="266353" imgH="177569" progId="Equation.3">
                  <p:embed/>
                </p:oleObj>
              </mc:Choice>
              <mc:Fallback>
                <p:oleObj name="Уравнение" r:id="rId5" imgW="266353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334" y="6093076"/>
                        <a:ext cx="5905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4"/>
          <p:cNvSpPr txBox="1">
            <a:spLocks noChangeArrowheads="1"/>
          </p:cNvSpPr>
          <p:nvPr/>
        </p:nvSpPr>
        <p:spPr bwMode="auto">
          <a:xfrm>
            <a:off x="2472884" y="6012411"/>
            <a:ext cx="375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>
                <a:latin typeface="Times New Roman" pitchFamily="18" charset="0"/>
              </a:rPr>
              <a:t>- упругие постоянные</a:t>
            </a:r>
          </a:p>
        </p:txBody>
      </p:sp>
      <p:graphicFrame>
        <p:nvGraphicFramePr>
          <p:cNvPr id="1230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294889"/>
              </p:ext>
            </p:extLst>
          </p:nvPr>
        </p:nvGraphicFramePr>
        <p:xfrm>
          <a:off x="298090" y="3770831"/>
          <a:ext cx="8338358" cy="223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21" name="Equation" r:id="rId7" imgW="4178160" imgH="1117440" progId="Equation.DSMT4">
                  <p:embed/>
                </p:oleObj>
              </mc:Choice>
              <mc:Fallback>
                <p:oleObj name="Equation" r:id="rId7" imgW="41781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90" y="3770831"/>
                        <a:ext cx="8338358" cy="2231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FC73E-7CBC-4F6C-83CD-0C155BE545F0}" type="slidenum">
              <a:rPr lang="ru-RU" altLang="ru-RU" smtClean="0"/>
              <a:pPr/>
              <a:t>9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611969"/>
                <a:ext cx="61926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=0;</m:t>
                      </m:r>
                    </m:oMath>
                  </m:oMathPara>
                </a14:m>
                <a:endParaRPr lang="en-US" sz="20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=0</m:t>
                      </m:r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000" b="0" dirty="0"/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/>
                        </a:rPr>
                        <m:t>=0</m:t>
                      </m:r>
                      <m:r>
                        <a:rPr lang="en-US" sz="2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11969"/>
                <a:ext cx="6192688" cy="14773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0631" y="3242446"/>
            <a:ext cx="8061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>
                <a:latin typeface="+mn-lt"/>
              </a:rPr>
              <a:t>Определяющие уравнения – разностный аналог закона Гука</a:t>
            </a:r>
          </a:p>
        </p:txBody>
      </p:sp>
    </p:spTree>
    <p:extLst>
      <p:ext uri="{BB962C8B-B14F-4D97-AF65-F5344CB8AC3E}">
        <p14:creationId xmlns:p14="http://schemas.microsoft.com/office/powerpoint/2010/main" val="220707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учение персонала">
  <a:themeElements>
    <a:clrScheme name="Обучение персонала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Обучение персонал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учение персонала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бучение персонала">
  <a:themeElements>
    <a:clrScheme name="Обучение персонала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Обучение персонал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учение персонала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46280</TotalTime>
  <Words>2017</Words>
  <Application>Microsoft Office PowerPoint</Application>
  <PresentationFormat>Экран (4:3)</PresentationFormat>
  <Paragraphs>206</Paragraphs>
  <Slides>28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Обучение персонала</vt:lpstr>
      <vt:lpstr>1_Обучение персонала</vt:lpstr>
      <vt:lpstr>Equation</vt:lpstr>
      <vt:lpstr>Уравнение</vt:lpstr>
      <vt:lpstr>Точечный рисунок</vt:lpstr>
      <vt:lpstr>VIII Международная конференция «Триггерные эффекты в геосистемах», г. Коломна, 18-22 мая 2026г.</vt:lpstr>
      <vt:lpstr>О расчете концентрации напряжений в удароопасном массиве горных пород в рамках упругопластической модели градиентного типа</vt:lpstr>
      <vt:lpstr>Презентация PowerPoint</vt:lpstr>
      <vt:lpstr>Презентация PowerPoint</vt:lpstr>
      <vt:lpstr>Упругопластическая модель градиентного типа</vt:lpstr>
      <vt:lpstr>Теория упругопластического деформирования с одним структурным параметром</vt:lpstr>
      <vt:lpstr>Теория упругопластического деформирования с одним структурным параметром</vt:lpstr>
      <vt:lpstr>Теория упругопластического деформирования с одним структурным параметром</vt:lpstr>
      <vt:lpstr>Упругопластическая модель градиентного типа (разностная схема)</vt:lpstr>
      <vt:lpstr>Упругопластическая модель градиентного типа</vt:lpstr>
      <vt:lpstr>Упругопластическая модель градиентного типа</vt:lpstr>
      <vt:lpstr>Тестирование модели (упругая постановка). Задача о растяжении пластины с круговым отверстием</vt:lpstr>
      <vt:lpstr>Презентация PowerPoint</vt:lpstr>
      <vt:lpstr>Презентация PowerPoint</vt:lpstr>
      <vt:lpstr>Презентация PowerPoint</vt:lpstr>
      <vt:lpstr>Постановка задачи механики горных пород</vt:lpstr>
      <vt:lpstr>  Результаты расчетов. Изолинии T_max.</vt:lpstr>
      <vt:lpstr>Результаты расчетов. Пластические зоны.</vt:lpstr>
      <vt:lpstr>Сравнение результатов численных экспериментов при полной разгрузке контура, λ=0.4</vt:lpstr>
      <vt:lpstr>  Задача о перераспределении напряжений вблизи пары выработок</vt:lpstr>
      <vt:lpstr>Задача о перераспределении напряжений вблизи пары выработок</vt:lpstr>
      <vt:lpstr>Постановка задачи</vt:lpstr>
      <vt:lpstr>Результаты расчетов. Изолинии T_max.</vt:lpstr>
      <vt:lpstr>Результаты расчетов. Изолинии T_max.</vt:lpstr>
      <vt:lpstr>Результаты расчетов. Изолинии T_max.</vt:lpstr>
      <vt:lpstr>Результаты расчетов. Изолинии T_max.</vt:lpstr>
      <vt:lpstr>Презентация PowerPoint</vt:lpstr>
      <vt:lpstr>Презентация PowerPoint</vt:lpstr>
    </vt:vector>
  </TitlesOfParts>
  <Company>Pagercom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Клишин Сергей</dc:creator>
  <cp:lastModifiedBy>Nataly</cp:lastModifiedBy>
  <cp:revision>739</cp:revision>
  <cp:lastPrinted>2017-05-25T06:17:15Z</cp:lastPrinted>
  <dcterms:created xsi:type="dcterms:W3CDTF">2003-06-17T07:54:17Z</dcterms:created>
  <dcterms:modified xsi:type="dcterms:W3CDTF">2026-05-15T11:26:47Z</dcterms:modified>
</cp:coreProperties>
</file>