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83" r:id="rId3"/>
    <p:sldId id="259" r:id="rId4"/>
    <p:sldId id="282" r:id="rId5"/>
    <p:sldId id="258" r:id="rId6"/>
    <p:sldId id="257" r:id="rId7"/>
    <p:sldId id="277" r:id="rId8"/>
    <p:sldId id="280" r:id="rId9"/>
    <p:sldId id="278" r:id="rId10"/>
    <p:sldId id="279" r:id="rId11"/>
    <p:sldId id="267" r:id="rId12"/>
    <p:sldId id="270" r:id="rId13"/>
    <p:sldId id="271" r:id="rId14"/>
    <p:sldId id="272" r:id="rId15"/>
    <p:sldId id="260" r:id="rId16"/>
    <p:sldId id="261" r:id="rId17"/>
    <p:sldId id="264" r:id="rId18"/>
    <p:sldId id="265" r:id="rId19"/>
    <p:sldId id="266" r:id="rId20"/>
    <p:sldId id="273" r:id="rId21"/>
    <p:sldId id="262" r:id="rId22"/>
    <p:sldId id="263" r:id="rId23"/>
    <p:sldId id="285" r:id="rId24"/>
    <p:sldId id="27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B61DC-8424-47FF-BF82-4B7FBB2360B4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80E8E-2E3B-46CA-8A88-FFEB83D26D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4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80E8E-2E3B-46CA-8A88-FFEB83D26D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1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80E8E-2E3B-46CA-8A88-FFEB83D26D1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1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5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7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9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2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9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8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C65A-3BC1-4DA6-B8CF-0017FB4A724E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4326-737B-4F62-A72C-C3727E0017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8900" y="404664"/>
            <a:ext cx="6551612" cy="2016224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ru-RU" sz="36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 зависимости скоростей деформаций </a:t>
            </a:r>
            <a:r>
              <a:rPr lang="ru-RU" sz="3600" kern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Беньоффа</a:t>
            </a:r>
            <a:r>
              <a:rPr lang="ru-RU" sz="3600" kern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пространственно-временной окрестности сильных землетрясений </a:t>
            </a:r>
            <a:r>
              <a:rPr lang="ru-RU" sz="3600" kern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Евразии</a:t>
            </a:r>
            <a:endParaRPr lang="ru-RU" sz="3600" kern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568952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Temporal dependencies of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Benioff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strain rate in space-time vicinity of strong earthquakes in Eurasia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5661248"/>
            <a:ext cx="6198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800" b="1" dirty="0" smtClean="0">
                <a:latin typeface="Arial Narrow" pitchFamily="34" charset="0"/>
              </a:rPr>
              <a:t>Sychev V.N</a:t>
            </a:r>
            <a:r>
              <a:rPr lang="ru-RU" altLang="ru-RU" sz="2800" b="1" dirty="0" smtClean="0">
                <a:latin typeface="Arial Narrow" pitchFamily="34" charset="0"/>
              </a:rPr>
              <a:t>., </a:t>
            </a:r>
            <a:r>
              <a:rPr lang="en-US" altLang="ru-RU" sz="2800" b="1" dirty="0" err="1" smtClean="0">
                <a:latin typeface="Arial Narrow" pitchFamily="34" charset="0"/>
              </a:rPr>
              <a:t>Bogomolov</a:t>
            </a:r>
            <a:r>
              <a:rPr lang="en-US" altLang="ru-RU" sz="2800" b="1" dirty="0" smtClean="0">
                <a:latin typeface="Arial Narrow" pitchFamily="34" charset="0"/>
              </a:rPr>
              <a:t> L.M., </a:t>
            </a:r>
            <a:r>
              <a:rPr lang="en-US" altLang="ru-RU" sz="2800" b="1" dirty="0" err="1" smtClean="0">
                <a:latin typeface="Arial Narrow" pitchFamily="34" charset="0"/>
              </a:rPr>
              <a:t>Rodkin</a:t>
            </a:r>
            <a:r>
              <a:rPr lang="en-US" altLang="ru-RU" sz="2800" b="1" dirty="0" smtClean="0">
                <a:latin typeface="Arial Narrow" pitchFamily="34" charset="0"/>
              </a:rPr>
              <a:t> M.V.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678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Режимы с обострением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1268760"/>
            <a:ext cx="588730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772816"/>
            <a:ext cx="26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Концентрация ионов хлора в подземных источниках перед землетрясением в Кобе </a:t>
            </a:r>
            <a:r>
              <a:rPr lang="ru-RU" sz="2400" dirty="0" smtClean="0"/>
              <a:t>17.01.1995,</a:t>
            </a:r>
          </a:p>
          <a:p>
            <a:r>
              <a:rPr lang="en-US" sz="2400" dirty="0" smtClean="0"/>
              <a:t>Mw=6.9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63" y="5589240"/>
            <a:ext cx="873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Johansen A., </a:t>
            </a:r>
            <a:r>
              <a:rPr lang="en-US" i="1" dirty="0" err="1"/>
              <a:t>Sornette</a:t>
            </a:r>
            <a:r>
              <a:rPr lang="en-US" i="1" dirty="0"/>
              <a:t> D., </a:t>
            </a:r>
            <a:r>
              <a:rPr lang="en-US" i="1" dirty="0" err="1"/>
              <a:t>Wakita</a:t>
            </a:r>
            <a:r>
              <a:rPr lang="en-US" i="1" dirty="0"/>
              <a:t> H., </a:t>
            </a:r>
            <a:r>
              <a:rPr lang="en-US" i="1" dirty="0" err="1"/>
              <a:t>Tsunogai</a:t>
            </a:r>
            <a:r>
              <a:rPr lang="en-US" i="1" dirty="0"/>
              <a:t> U., Newman W.I., </a:t>
            </a:r>
            <a:r>
              <a:rPr lang="en-US" i="1" dirty="0" err="1"/>
              <a:t>Saleur</a:t>
            </a:r>
            <a:r>
              <a:rPr lang="en-US" i="1" dirty="0"/>
              <a:t> H. </a:t>
            </a:r>
            <a:r>
              <a:rPr lang="en-US" dirty="0"/>
              <a:t>Discrete scaling in earthquake pre-cursory phenomena: Evidence in the Kobe earthquake, Japan // J. Phys. I (France). 1996. Vol. 6. P. 1391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4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Инстантоны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640960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Инстантон</a:t>
            </a:r>
            <a:r>
              <a:rPr lang="ru-RU" dirty="0"/>
              <a:t> — это решение уравнений, описывающих резкие изменение во времени параметров состояния системы, которое существует только в ограниченное время. В случае уравнения движения </a:t>
            </a:r>
            <a:r>
              <a:rPr lang="ru-RU" dirty="0" err="1"/>
              <a:t>инстантон</a:t>
            </a:r>
            <a:r>
              <a:rPr lang="ru-RU" dirty="0"/>
              <a:t> – просто разновидность </a:t>
            </a:r>
            <a:r>
              <a:rPr lang="ru-RU" dirty="0" err="1"/>
              <a:t>солитонов</a:t>
            </a:r>
            <a:r>
              <a:rPr lang="ru-RU" dirty="0"/>
              <a:t>. Такие решения получаются в контексте взаимодействий, когда классическая динамика системы в определенные моменты времени может демонстрировать аномальные, мгновенные переходы, например, переходы через энергетические барьеры. Для появления решений </a:t>
            </a:r>
            <a:r>
              <a:rPr lang="ru-RU" dirty="0" err="1"/>
              <a:t>инстантонов</a:t>
            </a:r>
            <a:r>
              <a:rPr lang="ru-RU" dirty="0"/>
              <a:t> принципиальным является наличие нелинейности в определяющих уравнениях (в частности, уравнении движения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36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393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Инстантоны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2138873"/>
                <a:ext cx="7920880" cy="60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sz="3200" i="1">
                          <a:latin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2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3200">
                                          <a:latin typeface="Cambria Math"/>
                                        </a:rPr>
                                        <m:t>f</m:t>
                                      </m:r>
                                    </m:sub>
                                  </m:sSub>
                                  <m:r>
                                    <a:rPr lang="ru-RU" sz="32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32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ru-RU" sz="3200">
                                          <a:latin typeface="Cambria Math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3200" i="1" smtClean="0">
                                  <a:latin typeface="Cambria Math"/>
                                </a:rPr>
                                <m:t>α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f</m:t>
                                  </m:r>
                                </m:sub>
                              </m:sSub>
                              <m:r>
                                <a:rPr lang="ru-RU" sz="3200" i="1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f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32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a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at</m:t>
                                  </m:r>
                                </m:sup>
                              </m:sSup>
                              <m:r>
                                <a:rPr lang="ru-RU" sz="320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ru-RU" sz="3200" i="1" smtClean="0">
                                  <a:latin typeface="Cambria Math"/>
                                </a:rPr>
                                <m:t>α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38873"/>
                <a:ext cx="7920880" cy="6083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665201" y="3356992"/>
                <a:ext cx="5651216" cy="60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ru-RU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sz="3200" i="1">
                          <a:latin typeface="Cambria Math"/>
                        </a:rPr>
                        <m:t>= </m:t>
                      </m:r>
                      <m:f>
                        <m:fPr>
                          <m:type m:val="lin"/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ru-RU" sz="3200">
                                  <a:latin typeface="Cambria Math"/>
                                </a:rPr>
                                <m:t>0</m:t>
                              </m:r>
                              <m:r>
                                <a:rPr lang="ru-RU" sz="3200" b="0" i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ru-RU" sz="3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320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f</m:t>
                                  </m:r>
                                  <m:r>
                                    <a:rPr lang="ru-RU" sz="32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32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3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sz="3200">
                                      <a:latin typeface="Cambria Math"/>
                                    </a:rPr>
                                    <m:t>at</m:t>
                                  </m:r>
                                </m:sup>
                              </m:sSup>
                              <m:r>
                                <a:rPr lang="ru-RU" sz="320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201" y="3356992"/>
                <a:ext cx="5651216" cy="6083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3839" y="1172423"/>
            <a:ext cx="8562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Ассиметричный вариант </a:t>
            </a:r>
            <a:r>
              <a:rPr lang="ru-RU" sz="2800" dirty="0" err="1" smtClean="0"/>
              <a:t>инстантона</a:t>
            </a:r>
            <a:r>
              <a:rPr lang="ru-RU" sz="2800" dirty="0" smtClean="0"/>
              <a:t>. Позволяет получить многообразие форм (Ниже)</a:t>
            </a:r>
            <a:endParaRPr lang="ru-RU" sz="2800" dirty="0"/>
          </a:p>
        </p:txBody>
      </p:sp>
      <p:sp>
        <p:nvSpPr>
          <p:cNvPr id="13" name="Полилиния 12"/>
          <p:cNvSpPr/>
          <p:nvPr/>
        </p:nvSpPr>
        <p:spPr>
          <a:xfrm>
            <a:off x="6608618" y="858982"/>
            <a:ext cx="277091" cy="13854"/>
          </a:xfrm>
          <a:custGeom>
            <a:avLst/>
            <a:gdLst>
              <a:gd name="connsiteX0" fmla="*/ 277091 w 277091"/>
              <a:gd name="connsiteY0" fmla="*/ 0 h 13854"/>
              <a:gd name="connsiteX1" fmla="*/ 0 w 277091"/>
              <a:gd name="connsiteY1" fmla="*/ 13854 h 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7091" h="13854">
                <a:moveTo>
                  <a:pt x="277091" y="0"/>
                </a:moveTo>
                <a:lnTo>
                  <a:pt x="0" y="138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3838" y="3510841"/>
            <a:ext cx="2805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Симметрия </a:t>
            </a:r>
            <a:r>
              <a:rPr lang="en-US" sz="2800" dirty="0" smtClean="0"/>
              <a:t>  f=a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941168"/>
            <a:ext cx="831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В качестве параметра рассмотрим прирост </a:t>
            </a:r>
            <a:r>
              <a:rPr lang="ru-RU" sz="2400" dirty="0"/>
              <a:t>деформации </a:t>
            </a:r>
            <a:r>
              <a:rPr lang="ru-RU" sz="2400" dirty="0" err="1"/>
              <a:t>Беньоффа</a:t>
            </a:r>
            <a:r>
              <a:rPr lang="ru-RU" sz="2400" dirty="0"/>
              <a:t> за сутки, т.е. скорость деформации </a:t>
            </a:r>
            <a:r>
              <a:rPr lang="ru-RU" sz="2400" dirty="0" err="1" smtClean="0"/>
              <a:t>Беньоффа</a:t>
            </a:r>
            <a:endParaRPr lang="ru-RU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/>
              <a:t>Интерес также представляет параметр предложенный ИДГ РАН в монографии 2005г. – кубический корень из энергии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68123" y="2126530"/>
            <a:ext cx="86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(1)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47011" y="3356992"/>
            <a:ext cx="781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(2)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34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805" y="-117218"/>
            <a:ext cx="8229600" cy="954360"/>
          </a:xfrm>
        </p:spPr>
        <p:txBody>
          <a:bodyPr/>
          <a:lstStyle/>
          <a:p>
            <a:r>
              <a:rPr lang="ru-RU" dirty="0" smtClean="0"/>
              <a:t>Вариации параметров</a:t>
            </a:r>
            <a:endParaRPr lang="ru-RU" dirty="0"/>
          </a:p>
        </p:txBody>
      </p:sp>
      <p:pic>
        <p:nvPicPr>
          <p:cNvPr id="7170" name="Picture 2" descr="D:\2026\equation\prog\out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62" y="837142"/>
            <a:ext cx="7713686" cy="59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8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32" y="11266"/>
            <a:ext cx="8229600" cy="1143000"/>
          </a:xfrm>
        </p:spPr>
        <p:txBody>
          <a:bodyPr/>
          <a:lstStyle/>
          <a:p>
            <a:r>
              <a:rPr lang="ru-RU" dirty="0" smtClean="0"/>
              <a:t>Используемые выражения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6529" y="1340768"/>
                <a:ext cx="3889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lg</m:t>
                          </m:r>
                        </m:fName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=1.5 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+4.8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29" y="1340768"/>
                <a:ext cx="3889655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30332" y="3112102"/>
                <a:ext cx="1656795" cy="763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32" y="3112102"/>
                <a:ext cx="1656795" cy="7632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681" y="335210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Benioff</a:t>
            </a:r>
            <a:r>
              <a:rPr lang="en-US" sz="2800" dirty="0"/>
              <a:t> strain</a:t>
            </a:r>
            <a:r>
              <a:rPr lang="en-US" sz="2800" dirty="0" smtClean="0"/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173892" y="2082033"/>
                <a:ext cx="3134128" cy="705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𝑅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/>
                            </a:rPr>
                            <m:t>0.5</m:t>
                          </m:r>
                          <m:r>
                            <a:rPr lang="en-US" sz="3600" i="1">
                              <a:latin typeface="Cambria Math"/>
                            </a:rPr>
                            <m:t>𝑀</m:t>
                          </m:r>
                          <m:r>
                            <a:rPr lang="en-US" sz="3600" i="1">
                              <a:latin typeface="Cambria Math"/>
                            </a:rPr>
                            <m:t>−1.9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92" y="2082033"/>
                <a:ext cx="3134128" cy="7057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55576" y="15567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Энергия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2768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Радиус очага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907859"/>
            <a:ext cx="3217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L [M] = 0.4*E</a:t>
            </a:r>
            <a:r>
              <a:rPr lang="en-US" sz="2800" baseline="30000" dirty="0"/>
              <a:t>1/3</a:t>
            </a:r>
            <a:r>
              <a:rPr lang="en-US" sz="2800" dirty="0"/>
              <a:t> [</a:t>
            </a:r>
            <a:r>
              <a:rPr lang="ru-RU" sz="2800" dirty="0"/>
              <a:t>Дж</a:t>
            </a:r>
            <a:r>
              <a:rPr lang="en-US" sz="2800" dirty="0"/>
              <a:t>]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360556"/>
            <a:ext cx="44508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Длина разлома</a:t>
            </a:r>
          </a:p>
          <a:p>
            <a:r>
              <a:rPr lang="ru-RU" sz="2400" dirty="0"/>
              <a:t>Адушкин В.В., </a:t>
            </a:r>
            <a:r>
              <a:rPr lang="ru-RU" sz="2400" dirty="0" err="1"/>
              <a:t>Турунтаев</a:t>
            </a:r>
            <a:r>
              <a:rPr lang="ru-RU" sz="2400" dirty="0"/>
              <a:t> С.Б. Техногенные процессы в земной коре (опасности и катастрофы) М.: ИНЭК.2005. 252 с</a:t>
            </a:r>
            <a:r>
              <a:rPr lang="ru-RU" sz="24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370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Камчатское ЗЛТ</a:t>
            </a:r>
            <a:r>
              <a:rPr lang="ru-RU" sz="3600" dirty="0" smtClean="0"/>
              <a:t>,</a:t>
            </a:r>
            <a:r>
              <a:rPr lang="en-US" sz="3600" dirty="0" smtClean="0"/>
              <a:t> </a:t>
            </a:r>
            <a:r>
              <a:rPr lang="ru-RU" sz="3600" dirty="0" smtClean="0"/>
              <a:t>2025.07.29</a:t>
            </a:r>
            <a:r>
              <a:rPr lang="ru-RU" sz="3600" dirty="0"/>
              <a:t>, </a:t>
            </a:r>
            <a:r>
              <a:rPr lang="en-US" sz="3600" i="1" dirty="0"/>
              <a:t>M</a:t>
            </a:r>
            <a:r>
              <a:rPr lang="en-US" sz="3600" baseline="-25000" dirty="0"/>
              <a:t>W </a:t>
            </a:r>
            <a:r>
              <a:rPr lang="ru-RU" sz="3600" dirty="0"/>
              <a:t>= 8.7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" y="980728"/>
            <a:ext cx="419451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1844824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7" y="1821557"/>
            <a:ext cx="4649282" cy="35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551723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2200</a:t>
            </a:r>
            <a:r>
              <a:rPr lang="ru-RU" sz="2400" dirty="0" smtClean="0"/>
              <a:t> </a:t>
            </a:r>
            <a:r>
              <a:rPr lang="ru-RU" sz="2400" dirty="0" err="1" smtClean="0"/>
              <a:t>афтершоков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670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50" y="-258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Камчатское ЗЛТ</a:t>
            </a:r>
            <a:r>
              <a:rPr lang="ru-RU" sz="3600" dirty="0" smtClean="0"/>
              <a:t>, 2025.07.29</a:t>
            </a:r>
            <a:r>
              <a:rPr lang="ru-RU" sz="3600" dirty="0"/>
              <a:t>, </a:t>
            </a:r>
            <a:r>
              <a:rPr lang="en-US" sz="3600" i="1" dirty="0"/>
              <a:t>M</a:t>
            </a:r>
            <a:r>
              <a:rPr lang="en-US" sz="3600" baseline="-25000" dirty="0"/>
              <a:t>W </a:t>
            </a:r>
            <a:r>
              <a:rPr lang="ru-RU" sz="3600" dirty="0"/>
              <a:t>= 8.7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34" y="822252"/>
            <a:ext cx="5940000" cy="292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03" y="3861368"/>
            <a:ext cx="585021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6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Турецкое </a:t>
            </a:r>
            <a:r>
              <a:rPr lang="ru-RU" sz="3600" dirty="0" smtClean="0"/>
              <a:t>землетрясение</a:t>
            </a:r>
            <a:r>
              <a:rPr lang="en-US" sz="3600" dirty="0" smtClean="0"/>
              <a:t> </a:t>
            </a:r>
            <a:r>
              <a:rPr lang="ru-RU" sz="3600" dirty="0" smtClean="0"/>
              <a:t> </a:t>
            </a:r>
            <a:r>
              <a:rPr lang="ru-RU" sz="3600" dirty="0"/>
              <a:t>2023.02.06</a:t>
            </a:r>
            <a:r>
              <a:rPr lang="en-US" sz="3600" dirty="0"/>
              <a:t>. </a:t>
            </a:r>
            <a:r>
              <a:rPr lang="en-US" sz="3600" i="1" dirty="0" smtClean="0"/>
              <a:t>Mw</a:t>
            </a:r>
            <a:r>
              <a:rPr lang="en-US" sz="3600" dirty="0" smtClean="0"/>
              <a:t>=7.8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4320000" cy="536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21557"/>
            <a:ext cx="4470807" cy="35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566124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1000 </a:t>
            </a:r>
            <a:r>
              <a:rPr lang="ru-RU" sz="2400" dirty="0" err="1" smtClean="0"/>
              <a:t>афтершоков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300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/>
              <a:t>Турецкое землетрясение</a:t>
            </a:r>
            <a:r>
              <a:rPr lang="en-US" sz="3200" dirty="0"/>
              <a:t> </a:t>
            </a:r>
            <a:r>
              <a:rPr lang="ru-RU" sz="3200" dirty="0"/>
              <a:t> 2023.02.06</a:t>
            </a:r>
            <a:r>
              <a:rPr lang="en-US" sz="3200" dirty="0"/>
              <a:t>. </a:t>
            </a:r>
            <a:r>
              <a:rPr lang="en-US" sz="3200" i="1" dirty="0"/>
              <a:t>Mw</a:t>
            </a:r>
            <a:r>
              <a:rPr lang="en-US" sz="3200" dirty="0"/>
              <a:t>=7.8</a:t>
            </a:r>
            <a:endParaRPr lang="ru-RU" sz="3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04" y="836712"/>
            <a:ext cx="5940000" cy="293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92" y="3789360"/>
            <a:ext cx="5989012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76" y="27856"/>
            <a:ext cx="8578816" cy="850106"/>
          </a:xfrm>
        </p:spPr>
        <p:txBody>
          <a:bodyPr>
            <a:noAutofit/>
          </a:bodyPr>
          <a:lstStyle/>
          <a:p>
            <a:r>
              <a:rPr lang="ru-RU" sz="3600" dirty="0"/>
              <a:t>Землетрясение </a:t>
            </a:r>
            <a:r>
              <a:rPr lang="ru-RU" sz="3600" dirty="0" err="1"/>
              <a:t>Тохоку</a:t>
            </a:r>
            <a:r>
              <a:rPr lang="ru-RU" sz="3600" dirty="0"/>
              <a:t>. </a:t>
            </a:r>
            <a:r>
              <a:rPr lang="ru-RU" sz="3600" dirty="0" smtClean="0"/>
              <a:t>2011.03.11</a:t>
            </a:r>
            <a:r>
              <a:rPr lang="ru-RU" sz="3600" dirty="0"/>
              <a:t>.</a:t>
            </a:r>
            <a:r>
              <a:rPr lang="en-US" sz="3600" i="1" dirty="0"/>
              <a:t> </a:t>
            </a:r>
            <a:r>
              <a:rPr lang="en-US" sz="3600" i="1" dirty="0" smtClean="0"/>
              <a:t>Mw</a:t>
            </a:r>
            <a:r>
              <a:rPr lang="en-US" sz="3600" dirty="0" smtClean="0"/>
              <a:t>=9.1</a:t>
            </a:r>
            <a:endParaRPr lang="ru-RU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474410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17" y="1556792"/>
            <a:ext cx="4299595" cy="36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55892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1000 </a:t>
            </a:r>
            <a:r>
              <a:rPr lang="ru-RU" sz="2400" dirty="0" err="1" smtClean="0"/>
              <a:t>афтершоков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080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 smtClean="0"/>
              <a:t>Много </a:t>
            </a:r>
            <a:r>
              <a:rPr lang="ru-RU" i="1" dirty="0"/>
              <a:t>внимания уделялось </a:t>
            </a:r>
            <a:r>
              <a:rPr lang="ru-RU" i="1"/>
              <a:t>активности </a:t>
            </a:r>
            <a:r>
              <a:rPr lang="ru-RU" i="1" smtClean="0"/>
              <a:t>землетрясений в </a:t>
            </a:r>
            <a:r>
              <a:rPr lang="ru-RU" i="1" dirty="0"/>
              <a:t>период </a:t>
            </a:r>
            <a:r>
              <a:rPr lang="ru-RU" i="1" dirty="0" err="1"/>
              <a:t>форшоков</a:t>
            </a:r>
            <a:r>
              <a:rPr lang="ru-RU" i="1" dirty="0"/>
              <a:t> и </a:t>
            </a:r>
            <a:r>
              <a:rPr lang="ru-RU" i="1" dirty="0" err="1"/>
              <a:t>афтершоков</a:t>
            </a:r>
            <a:r>
              <a:rPr lang="ru-RU" i="1" dirty="0"/>
              <a:t>, </a:t>
            </a:r>
            <a:r>
              <a:rPr lang="ru-RU" i="1" dirty="0" smtClean="0"/>
              <a:t>но </a:t>
            </a:r>
            <a:r>
              <a:rPr lang="ru-RU" i="1" dirty="0"/>
              <a:t>деформации </a:t>
            </a:r>
            <a:r>
              <a:rPr lang="ru-RU" i="1" dirty="0" err="1"/>
              <a:t>Беньоффа</a:t>
            </a:r>
            <a:r>
              <a:rPr lang="ru-RU" i="1" dirty="0"/>
              <a:t> рассматривались на более длинных временах. Отсюда замысел работы – выяснить, есть или нет что-то </a:t>
            </a:r>
            <a:r>
              <a:rPr lang="ru-RU" i="1" dirty="0" smtClean="0"/>
              <a:t>аналогичное </a:t>
            </a:r>
            <a:r>
              <a:rPr lang="ru-RU" i="1" dirty="0"/>
              <a:t>закону </a:t>
            </a:r>
            <a:r>
              <a:rPr lang="ru-RU" i="1" dirty="0" err="1"/>
              <a:t>Омори-Утсу</a:t>
            </a:r>
            <a:r>
              <a:rPr lang="ru-RU" i="1" dirty="0"/>
              <a:t> для скорости деформаций </a:t>
            </a:r>
            <a:r>
              <a:rPr lang="ru-RU" i="1" dirty="0" err="1"/>
              <a:t>Беньоффа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Кроме того, как правило, предполагается симметрия процессов фор-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афтершоков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Решения кинетических  уравнений приводит к сингулярности</a:t>
            </a:r>
          </a:p>
          <a:p>
            <a:pPr marL="0" indent="0" algn="just">
              <a:buNone/>
            </a:pPr>
            <a:endParaRPr lang="ru-RU" i="1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5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Землетрясение </a:t>
            </a:r>
            <a:r>
              <a:rPr lang="ru-RU" sz="3600" dirty="0" err="1"/>
              <a:t>Тохоку</a:t>
            </a:r>
            <a:r>
              <a:rPr lang="ru-RU" sz="3600" dirty="0"/>
              <a:t>. 2011.03.11.</a:t>
            </a:r>
            <a:r>
              <a:rPr lang="en-US" sz="3600" i="1" dirty="0"/>
              <a:t> Mw</a:t>
            </a:r>
            <a:r>
              <a:rPr lang="en-US" sz="3600" dirty="0"/>
              <a:t>=9.1</a:t>
            </a:r>
            <a:endParaRPr lang="ru-RU" sz="3600" dirty="0"/>
          </a:p>
        </p:txBody>
      </p:sp>
      <p:pic>
        <p:nvPicPr>
          <p:cNvPr id="13314" name="Picture 2" descr="D:\2026\equation\prog\out\cut\Tohoku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52" y="908720"/>
            <a:ext cx="5940000" cy="29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21" y="3861368"/>
            <a:ext cx="600983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3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Невельское</a:t>
            </a:r>
            <a:r>
              <a:rPr lang="ru-RU" sz="3600" dirty="0"/>
              <a:t> ЗЛТ</a:t>
            </a:r>
            <a:r>
              <a:rPr lang="ru-RU" sz="3600" dirty="0" smtClean="0"/>
              <a:t>,</a:t>
            </a:r>
            <a:r>
              <a:rPr lang="en-US" sz="3600" dirty="0" smtClean="0"/>
              <a:t> </a:t>
            </a:r>
            <a:r>
              <a:rPr lang="ru-RU" sz="3600" dirty="0" smtClean="0"/>
              <a:t>2007.08.02</a:t>
            </a:r>
            <a:r>
              <a:rPr lang="ru-RU" sz="3600" dirty="0"/>
              <a:t>, </a:t>
            </a:r>
            <a:r>
              <a:rPr lang="en-US" sz="3600" i="1" dirty="0"/>
              <a:t>M</a:t>
            </a:r>
            <a:r>
              <a:rPr lang="en-US" sz="3600" baseline="-25000" dirty="0"/>
              <a:t>W </a:t>
            </a:r>
            <a:r>
              <a:rPr lang="ru-RU" sz="3600" dirty="0"/>
              <a:t>= 6.3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7"/>
            <a:ext cx="4824056" cy="57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89298" cy="334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50851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2600 </a:t>
            </a:r>
            <a:r>
              <a:rPr lang="ru-RU" sz="2400" dirty="0" err="1" smtClean="0"/>
              <a:t>афтершоков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2008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Невельское</a:t>
            </a:r>
            <a:r>
              <a:rPr lang="ru-RU" dirty="0"/>
              <a:t> ЗЛТ,</a:t>
            </a:r>
            <a:r>
              <a:rPr lang="en-US" dirty="0"/>
              <a:t> </a:t>
            </a:r>
            <a:r>
              <a:rPr lang="ru-RU" dirty="0"/>
              <a:t>2007.08.02, </a:t>
            </a:r>
            <a:r>
              <a:rPr lang="en-US" i="1" dirty="0"/>
              <a:t>M</a:t>
            </a:r>
            <a:r>
              <a:rPr lang="en-US" baseline="-25000" dirty="0"/>
              <a:t>W </a:t>
            </a:r>
            <a:r>
              <a:rPr lang="ru-RU" dirty="0"/>
              <a:t>= 6.3</a:t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00" y="764704"/>
            <a:ext cx="5940000" cy="291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52" y="3789360"/>
            <a:ext cx="632300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678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Невельское</a:t>
            </a:r>
            <a:r>
              <a:rPr lang="ru-RU" dirty="0" smtClean="0"/>
              <a:t> ЗЛТ,</a:t>
            </a:r>
            <a:r>
              <a:rPr lang="en-US" dirty="0" smtClean="0"/>
              <a:t> </a:t>
            </a:r>
            <a:r>
              <a:rPr lang="ru-RU" dirty="0" smtClean="0"/>
              <a:t>2007.08.02, </a:t>
            </a:r>
            <a:r>
              <a:rPr lang="en-US" i="1" dirty="0" smtClean="0"/>
              <a:t>M</a:t>
            </a:r>
            <a:r>
              <a:rPr lang="en-US" baseline="-25000" dirty="0" smtClean="0"/>
              <a:t>W </a:t>
            </a:r>
            <a:r>
              <a:rPr lang="ru-RU" dirty="0" smtClean="0"/>
              <a:t>= 6.3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Накопление </a:t>
            </a:r>
            <a:r>
              <a:rPr lang="ru-RU" sz="2800" dirty="0"/>
              <a:t>деформаций </a:t>
            </a:r>
            <a:r>
              <a:rPr lang="ru-RU" sz="2800" dirty="0" err="1" smtClean="0"/>
              <a:t>Беньоффа</a:t>
            </a:r>
            <a:r>
              <a:rPr lang="ru-RU" sz="2800" dirty="0" smtClean="0"/>
              <a:t> до\после события и </a:t>
            </a:r>
            <a:r>
              <a:rPr lang="ru-RU" sz="2800" dirty="0"/>
              <a:t>аппроксимация законом </a:t>
            </a:r>
            <a:r>
              <a:rPr lang="ru-RU" sz="2800" dirty="0" err="1"/>
              <a:t>Омори-Утсу</a:t>
            </a:r>
            <a:endParaRPr lang="ru-R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" y="3108930"/>
            <a:ext cx="4320000" cy="341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4231"/>
            <a:ext cx="4320000" cy="35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27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Рассмотрены сильные землетрясения в различных регионах Евразии: Камчатка, Сахалин, Турция, Япония. Для этих землетрясений построены зависимости суточных приращений деформаций </a:t>
            </a:r>
            <a:r>
              <a:rPr lang="ru-RU" dirty="0" err="1"/>
              <a:t>Беньоффа</a:t>
            </a:r>
            <a:r>
              <a:rPr lang="ru-RU" dirty="0"/>
              <a:t> и их возможные аппроксимации </a:t>
            </a:r>
            <a:r>
              <a:rPr lang="ru-RU" dirty="0" err="1"/>
              <a:t>инстантонными</a:t>
            </a:r>
            <a:r>
              <a:rPr lang="ru-RU" dirty="0"/>
              <a:t> решениями модельных кинетических уравнений. Показана возможность подбора параметров, для которых достигается приемлемое соответствие эмпирических и теоретических зависимостей в интервале плюс минус одна неделя от главного события.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1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924944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2590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Фор- и афтершоки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</a:t>
            </a:r>
            <a:r>
              <a:rPr lang="ru-RU" smtClean="0"/>
              <a:t>используемые подходы</a:t>
            </a:r>
            <a:r>
              <a:rPr lang="en-US" smtClean="0"/>
              <a:t>)</a:t>
            </a:r>
            <a:r>
              <a:rPr lang="ru-RU" smtClean="0"/>
              <a:t> 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r>
              <a:rPr lang="ru-RU" dirty="0" smtClean="0"/>
              <a:t>Прямой и обратный законы </a:t>
            </a:r>
            <a:r>
              <a:rPr lang="ru-RU" dirty="0" err="1" smtClean="0"/>
              <a:t>Омори-Утсу</a:t>
            </a:r>
            <a:endParaRPr lang="ru-RU" dirty="0" smtClean="0"/>
          </a:p>
          <a:p>
            <a:r>
              <a:rPr lang="ru-RU" dirty="0" smtClean="0"/>
              <a:t>Исследования </a:t>
            </a:r>
            <a:r>
              <a:rPr lang="ru-RU" dirty="0"/>
              <a:t>обобщенной окрестности сильного </a:t>
            </a:r>
            <a:r>
              <a:rPr lang="ru-RU" dirty="0" smtClean="0"/>
              <a:t>землетрясения (ООСЗ)</a:t>
            </a:r>
          </a:p>
          <a:p>
            <a:r>
              <a:rPr lang="ru-RU" dirty="0" smtClean="0"/>
              <a:t>Режимы с обострением, быстрее экспоненциального роста </a:t>
            </a:r>
            <a:r>
              <a:rPr lang="en-US" dirty="0" smtClean="0"/>
              <a:t>(</a:t>
            </a:r>
            <a:r>
              <a:rPr lang="ru-RU" dirty="0" smtClean="0"/>
              <a:t>модели СРП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Различные кинетические модели</a:t>
            </a:r>
          </a:p>
          <a:p>
            <a:pPr marL="0" indent="0">
              <a:buNone/>
            </a:pPr>
            <a:r>
              <a:rPr lang="ru-RU" sz="2800" i="1" dirty="0" smtClean="0"/>
              <a:t>Чаще всего в качестве параметра – количество событий в единицу 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0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612" y="0"/>
            <a:ext cx="8229600" cy="1143000"/>
          </a:xfrm>
        </p:spPr>
        <p:txBody>
          <a:bodyPr/>
          <a:lstStyle/>
          <a:p>
            <a:r>
              <a:rPr lang="ru-RU" dirty="0" smtClean="0"/>
              <a:t>Закон </a:t>
            </a:r>
            <a:r>
              <a:rPr lang="ru-RU" dirty="0" err="1" smtClean="0"/>
              <a:t>Омори-Утсу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926466"/>
                <a:ext cx="3384376" cy="998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28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2800" i="1">
                                  <a:latin typeface="Cambria Math"/>
                                </a:rPr>
                                <m:t>𝑝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26466"/>
                <a:ext cx="3384376" cy="9984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1459" y="4221088"/>
                <a:ext cx="4540602" cy="1051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ru-RU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2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𝑝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59" y="4221088"/>
                <a:ext cx="4540602" cy="10519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21642" y="146480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(1)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57301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(2)</a:t>
            </a:r>
            <a:endParaRPr lang="ru-RU" sz="2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828172" cy="305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9613"/>
            <a:ext cx="3718189" cy="267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1459" y="5661248"/>
            <a:ext cx="407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Невельское</a:t>
            </a:r>
            <a:r>
              <a:rPr lang="ru-RU" sz="2400" dirty="0"/>
              <a:t> ЗЛТ,</a:t>
            </a:r>
            <a:r>
              <a:rPr lang="en-US" sz="2400" dirty="0"/>
              <a:t> </a:t>
            </a:r>
            <a:r>
              <a:rPr lang="ru-RU" sz="2400" dirty="0"/>
              <a:t>2007.08.02, </a:t>
            </a:r>
            <a:r>
              <a:rPr lang="en-US" sz="2400" i="1" dirty="0"/>
              <a:t>M</a:t>
            </a:r>
            <a:r>
              <a:rPr lang="en-US" sz="2400" baseline="-25000" dirty="0"/>
              <a:t>W </a:t>
            </a:r>
            <a:r>
              <a:rPr lang="ru-RU" sz="2400" dirty="0"/>
              <a:t>= </a:t>
            </a:r>
            <a:r>
              <a:rPr lang="ru-RU" sz="2400" dirty="0" smtClean="0"/>
              <a:t>6.3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5984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методике ООСЗ</a:t>
            </a:r>
            <a:br>
              <a:rPr lang="ru-RU" dirty="0" smtClean="0"/>
            </a:br>
            <a:r>
              <a:rPr lang="ru-RU" dirty="0" smtClean="0"/>
              <a:t>Землетрясения юга Сахалина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47185" cy="472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3" y="2263512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21709 </a:t>
            </a:r>
            <a:r>
              <a:rPr lang="ru-RU" sz="2800" dirty="0" smtClean="0"/>
              <a:t>событий </a:t>
            </a:r>
          </a:p>
          <a:p>
            <a:r>
              <a:rPr lang="ru-RU" sz="2800" dirty="0" smtClean="0"/>
              <a:t>за 2003-2023 гг.</a:t>
            </a:r>
          </a:p>
          <a:p>
            <a:endParaRPr lang="ru-RU" sz="2800" dirty="0"/>
          </a:p>
          <a:p>
            <a:r>
              <a:rPr lang="ru-RU" sz="2800" dirty="0" smtClean="0"/>
              <a:t>Звездочка – </a:t>
            </a:r>
            <a:r>
              <a:rPr lang="ru-RU" sz="2800" dirty="0" err="1" smtClean="0"/>
              <a:t>Невельское</a:t>
            </a:r>
            <a:r>
              <a:rPr lang="ru-RU" sz="2800" dirty="0" smtClean="0"/>
              <a:t> ЗЛТ,</a:t>
            </a:r>
          </a:p>
          <a:p>
            <a:r>
              <a:rPr lang="ru-RU" sz="2800" dirty="0"/>
              <a:t>2007.08.02, </a:t>
            </a:r>
            <a:r>
              <a:rPr lang="en-US" sz="2800" i="1" dirty="0"/>
              <a:t>M</a:t>
            </a:r>
            <a:r>
              <a:rPr lang="en-US" sz="2800" baseline="-25000" dirty="0"/>
              <a:t>W </a:t>
            </a:r>
            <a:r>
              <a:rPr lang="ru-RU" sz="2800" dirty="0"/>
              <a:t>= 6.3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955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ООСЗ,  </a:t>
            </a:r>
            <a:r>
              <a:rPr lang="ru-RU" dirty="0" err="1" smtClean="0"/>
              <a:t>Родкин</a:t>
            </a:r>
            <a:r>
              <a:rPr lang="ru-RU" dirty="0" smtClean="0"/>
              <a:t> М.В.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каталог юга Сахалина)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1" y="1268760"/>
            <a:ext cx="71628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373216"/>
            <a:ext cx="86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Обобщение</a:t>
            </a:r>
            <a:r>
              <a:rPr lang="ru-RU" sz="2800" dirty="0" smtClean="0"/>
              <a:t> - ООСЗ строится </a:t>
            </a:r>
            <a:r>
              <a:rPr lang="ru-RU" sz="2800" dirty="0"/>
              <a:t>для </a:t>
            </a:r>
            <a:r>
              <a:rPr lang="ru-RU" sz="2800" dirty="0" smtClean="0"/>
              <a:t>макрорегионов </a:t>
            </a:r>
            <a:r>
              <a:rPr lang="ru-RU" sz="2800" dirty="0"/>
              <a:t>или глобальной сейсмичности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25141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228998"/>
          </a:xfrm>
        </p:spPr>
        <p:txBody>
          <a:bodyPr/>
          <a:lstStyle/>
          <a:p>
            <a:r>
              <a:rPr lang="ru-RU" dirty="0" smtClean="0"/>
              <a:t>Режимы с обострением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0405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Уравнение </a:t>
                </a:r>
                <a:r>
                  <a:rPr lang="ru-RU" dirty="0"/>
                  <a:t>динамики саморазвивающихся природных </a:t>
                </a:r>
                <a:r>
                  <a:rPr lang="ru-RU" dirty="0" smtClean="0"/>
                  <a:t>процессов</a:t>
                </a:r>
                <a:r>
                  <a:rPr lang="en-US" dirty="0" smtClean="0"/>
                  <a:t> </a:t>
                </a:r>
                <a:r>
                  <a:rPr lang="ru-RU" dirty="0" smtClean="0"/>
                  <a:t>(</a:t>
                </a:r>
                <a:r>
                  <a:rPr lang="ru-RU" dirty="0"/>
                  <a:t>СРП) </a:t>
                </a:r>
                <a:r>
                  <a:rPr lang="ru-RU" dirty="0" smtClean="0"/>
                  <a:t> </a:t>
                </a:r>
                <a:r>
                  <a:rPr lang="ru-RU" dirty="0"/>
                  <a:t>[Малышев, 1991; Малышев, </a:t>
                </a:r>
                <a:r>
                  <a:rPr lang="ru-RU" dirty="0" smtClean="0"/>
                  <a:t>2005</a:t>
                </a:r>
                <a:r>
                  <a:rPr lang="en-US" dirty="0" smtClean="0"/>
                  <a:t>;</a:t>
                </a:r>
                <a:r>
                  <a:rPr lang="ru-RU" dirty="0" smtClean="0"/>
                  <a:t> Тихонов, Малышев, 2017]: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ru-RU" i="1"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ru-RU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Уравнение характеризует </a:t>
                </a:r>
                <a:r>
                  <a:rPr lang="ru-RU" dirty="0" err="1"/>
                  <a:t>лавинообразность</a:t>
                </a:r>
                <a:r>
                  <a:rPr lang="ru-RU" dirty="0"/>
                  <a:t> нарастания сейсмической активности в моменты времени, непосредственно предшествующие времени возникновения сильного землетрясения, а также снижения их активности при возвращении в состояние покоя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040560"/>
              </a:xfrm>
              <a:blipFill rotWithShape="1">
                <a:blip r:embed="rId2"/>
                <a:stretch>
                  <a:fillRect l="-1778" t="-2418" r="-2000" b="-24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97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Режимы с обострением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модель СРП 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3"/>
            <a:ext cx="456824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1774" y="2924944"/>
            <a:ext cx="4144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Невельское</a:t>
            </a:r>
            <a:r>
              <a:rPr lang="ru-RU" sz="2800" dirty="0"/>
              <a:t> ЗЛТ,</a:t>
            </a:r>
            <a:r>
              <a:rPr lang="en-US" sz="2800" dirty="0"/>
              <a:t> </a:t>
            </a:r>
            <a:r>
              <a:rPr lang="ru-RU" sz="2800" dirty="0"/>
              <a:t>2007.08.02, </a:t>
            </a:r>
            <a:endParaRPr lang="ru-RU" sz="2800" dirty="0" smtClean="0"/>
          </a:p>
          <a:p>
            <a:r>
              <a:rPr lang="en-US" sz="2800" i="1" dirty="0" smtClean="0"/>
              <a:t>M</a:t>
            </a:r>
            <a:r>
              <a:rPr lang="en-US" sz="2800" baseline="-25000" dirty="0" smtClean="0"/>
              <a:t>W </a:t>
            </a:r>
            <a:r>
              <a:rPr lang="ru-RU" sz="2800" dirty="0"/>
              <a:t>= </a:t>
            </a:r>
            <a:r>
              <a:rPr lang="ru-RU" sz="2800" dirty="0" smtClean="0"/>
              <a:t>6.3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en-US" sz="2800" dirty="0" smtClean="0"/>
              <a:t>[</a:t>
            </a:r>
            <a:r>
              <a:rPr lang="ru-RU" sz="2800" dirty="0" smtClean="0"/>
              <a:t>Тихонов</a:t>
            </a:r>
            <a:r>
              <a:rPr lang="ru-RU" sz="2800" dirty="0"/>
              <a:t>, Малышев, 2017</a:t>
            </a:r>
            <a:r>
              <a:rPr lang="ru-RU" sz="2800" dirty="0" smtClean="0"/>
              <a:t>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1914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Режимы с обострением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036496" cy="57332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На основной тренд накладываются лог-периодические колебания, неограниченно ускоряющиеся по мере приближения к моменту </a:t>
                </a:r>
                <a:r>
                  <a:rPr lang="ru-RU" sz="2400" dirty="0" smtClean="0"/>
                  <a:t>обострения</a:t>
                </a:r>
                <a:r>
                  <a:rPr lang="en-US" sz="2400" dirty="0" smtClean="0"/>
                  <a:t> [</a:t>
                </a:r>
                <a:r>
                  <a:rPr lang="ru-RU" sz="2400" dirty="0" err="1" smtClean="0"/>
                  <a:t>Didier</a:t>
                </a:r>
                <a:r>
                  <a:rPr lang="ru-RU" sz="2400" dirty="0" smtClean="0"/>
                  <a:t> </a:t>
                </a:r>
                <a:r>
                  <a:rPr lang="ru-RU" sz="2400" dirty="0" err="1" smtClean="0"/>
                  <a:t>Sornette</a:t>
                </a:r>
                <a:r>
                  <a:rPr lang="en-US" sz="2400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ru-RU" sz="24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ru-RU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𝑚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ru-RU" sz="2400" i="1">
                        <a:latin typeface="Cambria Math"/>
                      </a:rPr>
                      <m:t>−</m:t>
                    </m:r>
                    <m:r>
                      <a:rPr lang="ru-RU" sz="2400" i="1">
                        <a:latin typeface="Cambria Math"/>
                      </a:rPr>
                      <m:t>𝛾</m:t>
                    </m:r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ru-RU" sz="24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2400" i="1">
                            <a:latin typeface="Cambria Math"/>
                          </a:rPr>
                          <m:t>𝑛</m:t>
                        </m:r>
                        <m:r>
                          <a:rPr lang="ru-RU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ru-RU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В приближении часто ограничивают </a:t>
                </a:r>
                <a:r>
                  <a:rPr lang="ru-RU" sz="2400" dirty="0"/>
                  <a:t>первой гармоникой</a:t>
                </a:r>
                <a:r>
                  <a:rPr lang="ru-RU" sz="2400" dirty="0" smtClean="0"/>
                  <a:t> </a:t>
                </a:r>
                <a:br>
                  <a:rPr lang="ru-RU" sz="2400" dirty="0" smtClean="0"/>
                </a:b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  <m:r>
                      <a:rPr lang="en-US" sz="2400" i="1">
                        <a:latin typeface="Cambria Math"/>
                      </a:rPr>
                      <m:t>)≅</m:t>
                    </m:r>
                    <m:sSup>
                      <m:sSupPr>
                        <m:ctrlPr>
                          <a:rPr lang="ru-R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cos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𝛽</m:t>
                        </m:r>
                        <m:r>
                          <a:rPr lang="en-US" sz="2400" i="1">
                            <a:latin typeface="Cambria Math"/>
                          </a:rPr>
                          <m:t>𝑙𝑛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𝜏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ru-RU" sz="2400" i="1" dirty="0" smtClean="0"/>
                  <a:t>a</a:t>
                </a:r>
                <a:r>
                  <a:rPr lang="ru-RU" sz="2400" baseline="-25000" dirty="0" smtClean="0"/>
                  <a:t>0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и </a:t>
                </a:r>
                <a:r>
                  <a:rPr lang="ru-RU" sz="2400" i="1" dirty="0"/>
                  <a:t>a</a:t>
                </a:r>
                <a:r>
                  <a:rPr lang="ru-RU" sz="2400" baseline="-25000" dirty="0"/>
                  <a:t>1</a:t>
                </a:r>
                <a:r>
                  <a:rPr lang="ru-RU" sz="2400" dirty="0"/>
                  <a:t> – амплитуды, соответственно, основного тренда, растущего в режиме с обострением, и колебаний около него</a:t>
                </a:r>
                <a:r>
                  <a:rPr lang="ru-RU" sz="2400" dirty="0" smtClean="0"/>
                  <a:t>;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 </a:t>
                </a:r>
                <a:r>
                  <a:rPr lang="el-GR" sz="2400" dirty="0" smtClean="0"/>
                  <a:t>β</a:t>
                </a:r>
                <a:r>
                  <a:rPr lang="ru-RU" sz="2400" dirty="0" smtClean="0"/>
                  <a:t> </a:t>
                </a:r>
                <a:r>
                  <a:rPr lang="ru-RU" sz="2400" dirty="0"/>
                  <a:t>– их безразмерная частота; </a:t>
                </a:r>
                <a:r>
                  <a:rPr lang="en-US" sz="2400" dirty="0" smtClean="0"/>
                  <a:t> </a:t>
                </a:r>
                <a:r>
                  <a:rPr lang="ru-RU" sz="2400" dirty="0" smtClean="0"/>
                  <a:t>t </a:t>
                </a:r>
                <a:r>
                  <a:rPr lang="ru-RU" sz="2400" dirty="0"/>
                  <a:t>– </a:t>
                </a:r>
                <a:r>
                  <a:rPr lang="ru-RU" sz="2400" dirty="0" smtClean="0"/>
                  <a:t>размерная фаза</a:t>
                </a:r>
                <a:r>
                  <a:rPr lang="en-US" sz="2400" dirty="0" smtClean="0"/>
                  <a:t>; </a:t>
                </a:r>
                <a:r>
                  <a:rPr lang="en-US" sz="2400" i="1" dirty="0" err="1" smtClean="0"/>
                  <a:t>t</a:t>
                </a:r>
                <a:r>
                  <a:rPr lang="en-US" sz="2400" i="1" baseline="-25000" dirty="0" err="1" smtClean="0"/>
                  <a:t>f</a:t>
                </a:r>
                <a:r>
                  <a:rPr lang="en-US" sz="2400" i="1" dirty="0" smtClean="0"/>
                  <a:t> </a:t>
                </a:r>
                <a:r>
                  <a:rPr lang="en-US" sz="2400" dirty="0"/>
                  <a:t>– </a:t>
                </a:r>
                <a:r>
                  <a:rPr lang="ru-RU" sz="2400" dirty="0"/>
                  <a:t>момент обострения</a:t>
                </a:r>
                <a:r>
                  <a:rPr lang="ru-RU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036496" cy="5733256"/>
              </a:xfrm>
              <a:blipFill rotWithShape="1">
                <a:blip r:embed="rId2"/>
                <a:stretch>
                  <a:fillRect l="-1012" t="-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732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53581</TotalTime>
  <Words>804</Words>
  <Application>Microsoft Office PowerPoint</Application>
  <PresentationFormat>Экран (4:3)</PresentationFormat>
  <Paragraphs>94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Временные зависимости скоростей деформаций Беньоффа в пространственно-временной окрестности сильных землетрясений Евразии</vt:lpstr>
      <vt:lpstr>Мотивация</vt:lpstr>
      <vt:lpstr>Фор- и афтершоки (используемые подходы)  </vt:lpstr>
      <vt:lpstr>Закон Омори-Утсу</vt:lpstr>
      <vt:lpstr>К методике ООСЗ Землетрясения юга Сахалина</vt:lpstr>
      <vt:lpstr>ООСЗ,  Родкин М.В.  (каталог юга Сахалина)</vt:lpstr>
      <vt:lpstr>Режимы с обострением</vt:lpstr>
      <vt:lpstr>Режимы с обострением (модель СРП )</vt:lpstr>
      <vt:lpstr>Режимы с обострением</vt:lpstr>
      <vt:lpstr>Режимы с обострением</vt:lpstr>
      <vt:lpstr>Инстантоны</vt:lpstr>
      <vt:lpstr>Инстантоны</vt:lpstr>
      <vt:lpstr>Вариации параметров</vt:lpstr>
      <vt:lpstr>Используемые выражения</vt:lpstr>
      <vt:lpstr>Камчатское ЗЛТ, 2025.07.29, MW = 8.7 </vt:lpstr>
      <vt:lpstr>Камчатское ЗЛТ, 2025.07.29, MW = 8.7 </vt:lpstr>
      <vt:lpstr>Турецкое землетрясение  2023.02.06. Mw=7.8</vt:lpstr>
      <vt:lpstr>Турецкое землетрясение  2023.02.06. Mw=7.8</vt:lpstr>
      <vt:lpstr>Землетрясение Тохоку. 2011.03.11. Mw=9.1</vt:lpstr>
      <vt:lpstr>Землетрясение Тохоку. 2011.03.11. Mw=9.1</vt:lpstr>
      <vt:lpstr>Невельское ЗЛТ, 2007.08.02, MW = 6.3 </vt:lpstr>
      <vt:lpstr>Невельское ЗЛТ, 2007.08.02, MW = 6.3 </vt:lpstr>
      <vt:lpstr>Невельское ЗЛТ, 2007.08.02, MW = 6.3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Временные зависимости скоростей деформаций Беньоффа в пространственно-временной окрестности сильных землетрясений Евразии</dc:title>
  <dc:creator>Sychev</dc:creator>
  <cp:lastModifiedBy>Sychev</cp:lastModifiedBy>
  <cp:revision>76</cp:revision>
  <dcterms:created xsi:type="dcterms:W3CDTF">2026-03-19T08:58:33Z</dcterms:created>
  <dcterms:modified xsi:type="dcterms:W3CDTF">2026-05-19T13:20:40Z</dcterms:modified>
</cp:coreProperties>
</file>