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45" r:id="rId2"/>
    <p:sldId id="258" r:id="rId3"/>
    <p:sldId id="284" r:id="rId4"/>
    <p:sldId id="464" r:id="rId5"/>
    <p:sldId id="449" r:id="rId6"/>
    <p:sldId id="459" r:id="rId7"/>
    <p:sldId id="465" r:id="rId8"/>
    <p:sldId id="452" r:id="rId9"/>
    <p:sldId id="460" r:id="rId10"/>
    <p:sldId id="360" r:id="rId11"/>
    <p:sldId id="461" r:id="rId12"/>
    <p:sldId id="462" r:id="rId13"/>
    <p:sldId id="463" r:id="rId14"/>
    <p:sldId id="273" r:id="rId15"/>
    <p:sldId id="447" r:id="rId16"/>
    <p:sldId id="358" r:id="rId17"/>
    <p:sldId id="454" r:id="rId18"/>
    <p:sldId id="357" r:id="rId19"/>
    <p:sldId id="455" r:id="rId20"/>
    <p:sldId id="279" r:id="rId21"/>
    <p:sldId id="457" r:id="rId22"/>
    <p:sldId id="280" r:id="rId23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5120" userDrawn="1">
          <p15:clr>
            <a:srgbClr val="A4A3A4"/>
          </p15:clr>
        </p15:guide>
        <p15:guide id="3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81" autoAdjust="0"/>
    <p:restoredTop sz="94641" autoAdjust="0"/>
  </p:normalViewPr>
  <p:slideViewPr>
    <p:cSldViewPr>
      <p:cViewPr varScale="1">
        <p:scale>
          <a:sx n="78" d="100"/>
          <a:sy n="78" d="100"/>
        </p:scale>
        <p:origin x="893" y="62"/>
      </p:cViewPr>
      <p:guideLst>
        <p:guide orient="horz" pos="2160"/>
        <p:guide pos="512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F35526CC-A5A5-587F-62DB-F82CBE87AA2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FD39FF6-3ADC-C87E-B69C-3EA9CAF7720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0B27723-61C0-4BAD-B3C1-D31B5AF45E59}" type="datetimeFigureOut">
              <a:rPr lang="ru-RU"/>
              <a:pPr>
                <a:defRPr/>
              </a:pPr>
              <a:t>19.05.2026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id="{A9188A83-A551-654A-CFDA-8AD6E8BCB47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id="{37606D73-4274-88EF-3E58-B9349F5665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F20376F-5FB8-B21E-FC51-F7927BEFBBE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BF5650B-5D66-36F0-0941-5DADB13F82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895B1A6-0628-4606-BF5B-C83E5FA4E8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11188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CC6405-3CE8-44EC-B072-431935177A8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2029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895B1A6-0628-4606-BF5B-C83E5FA4E849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18322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>
            <a:extLst>
              <a:ext uri="{FF2B5EF4-FFF2-40B4-BE49-F238E27FC236}">
                <a16:creationId xmlns:a16="http://schemas.microsoft.com/office/drawing/2014/main" id="{D7CA7D51-1C48-6538-4CE1-82137894660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Заметки 2">
            <a:extLst>
              <a:ext uri="{FF2B5EF4-FFF2-40B4-BE49-F238E27FC236}">
                <a16:creationId xmlns:a16="http://schemas.microsoft.com/office/drawing/2014/main" id="{8F3E0356-A9AB-4C7B-3DDA-8E6B0CE0B0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11268" name="Номер слайда 3">
            <a:extLst>
              <a:ext uri="{FF2B5EF4-FFF2-40B4-BE49-F238E27FC236}">
                <a16:creationId xmlns:a16="http://schemas.microsoft.com/office/drawing/2014/main" id="{E53C3AAB-B976-F6E6-A26C-A3D90CA7DD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4798DDDB-A223-4C67-9660-4ADD3904A9B2}" type="slidenum">
              <a:rPr lang="ru-RU" altLang="ru-RU"/>
              <a:pPr/>
              <a:t>16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25D91BE-E47C-04CE-A0C0-B7C7E9005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9BBDF-8A56-4FC9-A913-8110923C08BC}" type="datetimeFigureOut">
              <a:rPr lang="ru-RU"/>
              <a:pPr>
                <a:defRPr/>
              </a:pPr>
              <a:t>19.05.2026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5D0769-2041-3ECB-DFBD-B31EF26BB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9E7E1D-BC6C-ACEB-E2C9-0AE0F399B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7547B-DABE-4840-A248-203A89DEAC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226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156D12E-F0DE-F340-C472-EBFF0A5CC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57244E-D913-4CE8-8346-BEE5B3EA46C5}" type="datetimeFigureOut">
              <a:rPr lang="ru-RU"/>
              <a:pPr>
                <a:defRPr/>
              </a:pPr>
              <a:t>19.05.2026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918F472-23E7-AE85-2176-B67DAB2CC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C2D9A72-FF71-62DD-B112-F65D9EDA3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6FB3F-E088-4FB4-8AFC-933892D138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4955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1" y="274642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D9F041-A41B-D99B-DB2B-F136C6E59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6D523-40CC-4304-86A1-3EC1F2090176}" type="datetimeFigureOut">
              <a:rPr lang="ru-RU"/>
              <a:pPr>
                <a:defRPr/>
              </a:pPr>
              <a:t>19.05.2026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DD90173-1A5F-963A-42E8-6D4563803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8ADDE03-AF7F-69F5-9F0B-B4D550FDF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0FEEC2-1100-48AE-A799-954A821750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1015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8A2BD9B-3460-6276-083B-96C10BB9B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269F5-B558-4F93-80F4-1184602E22AB}" type="datetimeFigureOut">
              <a:rPr lang="ru-RU"/>
              <a:pPr>
                <a:defRPr/>
              </a:pPr>
              <a:t>19.05.2026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5254C1-CCDA-C57D-E644-453932C84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42EF00A-7FFA-7B35-8D02-2C85F6436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75D77-D138-4027-AD65-96E3FFD1BB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4856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5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5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CE8BD0-98E1-FDF9-ECF4-026077853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78986-9B84-42BB-B085-94EBEC9903FF}" type="datetimeFigureOut">
              <a:rPr lang="ru-RU"/>
              <a:pPr>
                <a:defRPr/>
              </a:pPr>
              <a:t>19.05.2026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BFFF108-2AF6-BB09-FADC-B0A7775A7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328EBA-4DA1-8A09-E889-EA873A54B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96BBB3-A2F2-4692-ADFB-5C75B6C9B8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329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1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D470A46D-D3B9-1F35-9750-B7BCAE347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E81457-E551-42A6-B7DB-C9E771DE21F5}" type="datetimeFigureOut">
              <a:rPr lang="ru-RU"/>
              <a:pPr>
                <a:defRPr/>
              </a:pPr>
              <a:t>19.05.2026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B4FFFBEB-FA77-6977-034B-71D3716C3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AB05E2F6-0B33-F8CD-12EA-5D4019291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A2EE8-1C21-41F1-ACD2-8436CAF4C8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6893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3D57736B-F63F-1D16-D26B-F3D42897F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88075-458E-44E9-9432-9A97FEA8E571}" type="datetimeFigureOut">
              <a:rPr lang="ru-RU"/>
              <a:pPr>
                <a:defRPr/>
              </a:pPr>
              <a:t>19.05.2026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4290E475-55C4-92ED-4A73-BB0613C02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709A5E46-0E58-AE65-00F8-D3A0130AE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7D9CB-BF64-4397-A9BB-4D087C6556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6369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id="{B107EEF5-98BD-D227-E5F5-118698A19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6B6852-2440-4E2B-9EC7-88114F07560A}" type="datetimeFigureOut">
              <a:rPr lang="ru-RU"/>
              <a:pPr>
                <a:defRPr/>
              </a:pPr>
              <a:t>19.05.2026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CB854E52-CD83-B524-3CBC-F1626F3EC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8C6B950C-B2FD-8D41-BE28-8D5590DA4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298487-8DFD-4039-8BF3-395FC8CBC1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616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id="{DDD07B22-E9EA-C55C-850A-3CB07231C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37D44-0286-45D8-9149-80AB9F0F23D9}" type="datetimeFigureOut">
              <a:rPr lang="ru-RU"/>
              <a:pPr>
                <a:defRPr/>
              </a:pPr>
              <a:t>19.05.2026</a:t>
            </a:fld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D1FDFEE7-60BD-78E4-AC15-F24914E96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F7D75865-0430-A44A-6607-A677A4DDD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1DEE2D-88F5-4569-B7C2-3BA0CECDDE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3823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A0776601-1CD1-C0AB-124A-74AEE0004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9D07A-38D0-4FB4-ACBB-C8D552F9839C}" type="datetimeFigureOut">
              <a:rPr lang="ru-RU"/>
              <a:pPr>
                <a:defRPr/>
              </a:pPr>
              <a:t>19.05.2026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1138C165-4CA8-EB22-0CF7-E818CB6AF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2E2906C5-0599-B569-872A-53364EE67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AAC56-BCED-48A4-B8AE-A0CCA22292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109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FE410DE1-315C-3F1D-8201-13DECDD8A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F4F95-A258-4FC2-9383-1E54F44D679E}" type="datetimeFigureOut">
              <a:rPr lang="ru-RU"/>
              <a:pPr>
                <a:defRPr/>
              </a:pPr>
              <a:t>19.05.2026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AB429A7D-CE41-5FE2-CF32-B1B166321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FB638C03-FD04-550F-E45C-F94963AF1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EA83A-0ADC-4F26-90A9-28E53A8A21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9828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>
            <a:extLst>
              <a:ext uri="{FF2B5EF4-FFF2-40B4-BE49-F238E27FC236}">
                <a16:creationId xmlns:a16="http://schemas.microsoft.com/office/drawing/2014/main" id="{1FD08174-2AC7-C723-C17B-8A5AD1F8CC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>
            <a:extLst>
              <a:ext uri="{FF2B5EF4-FFF2-40B4-BE49-F238E27FC236}">
                <a16:creationId xmlns:a16="http://schemas.microsoft.com/office/drawing/2014/main" id="{8AB93D57-CB4D-68A5-6A15-0CAA9701CD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996D284-11C8-593F-0A4E-67D1AE9360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1CAECA3-01B8-44A6-B3A2-8A8AB17E17E5}" type="datetimeFigureOut">
              <a:rPr lang="ru-RU"/>
              <a:pPr>
                <a:defRPr/>
              </a:pPr>
              <a:t>19.05.2026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6322B4-1C15-EFB0-7711-AE55FEEC7D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5157FFC-DCDD-255A-5478-F5651EBB8B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27F4441-0B46-49C6-9B38-C921BDE9FF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novikov@ihed.ras.r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image" Target="../media/image23.png"/><Relationship Id="rId7" Type="http://schemas.openxmlformats.org/officeDocument/2006/relationships/image" Target="../media/image27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emf"/><Relationship Id="rId5" Type="http://schemas.openxmlformats.org/officeDocument/2006/relationships/image" Target="../media/image25.emf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doi.org/10.3103/S074792392570032X" TargetMode="External"/><Relationship Id="rId3" Type="http://schemas.openxmlformats.org/officeDocument/2006/relationships/hyperlink" Target="https://doi.org/10.3390/atmos14030458" TargetMode="External"/><Relationship Id="rId7" Type="http://schemas.openxmlformats.org/officeDocument/2006/relationships/hyperlink" Target="https://doi.org/10.1134/S1028334X25607308" TargetMode="External"/><Relationship Id="rId2" Type="http://schemas.openxmlformats.org/officeDocument/2006/relationships/hyperlink" Target="https://doi.org/10.29382/eqs-2019-0026-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i.org/10.1134/S1069351324700800" TargetMode="External"/><Relationship Id="rId5" Type="http://schemas.openxmlformats.org/officeDocument/2006/relationships/hyperlink" Target="https://doi.org/10.3390/geosciences14050116" TargetMode="External"/><Relationship Id="rId4" Type="http://schemas.openxmlformats.org/officeDocument/2006/relationships/hyperlink" Target="https://doi.org/10.1134/S1069351322010104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6019" y="2032385"/>
            <a:ext cx="1177996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/>
              <a:t>Электромагнитное инициирование землетрясений:</a:t>
            </a:r>
            <a:endParaRPr lang="ru-RU" sz="3200" dirty="0"/>
          </a:p>
          <a:p>
            <a:pPr algn="ctr"/>
            <a:r>
              <a:rPr lang="ru-RU" sz="3200" b="1" dirty="0"/>
              <a:t>Полевые наблюдения, лабораторные эксперименты и возможные физические механизмы </a:t>
            </a:r>
            <a:endParaRPr lang="ru-RU" sz="3200" dirty="0"/>
          </a:p>
          <a:p>
            <a:r>
              <a:rPr lang="ru-RU" sz="2800" dirty="0"/>
              <a:t> </a:t>
            </a:r>
          </a:p>
          <a:p>
            <a:pPr algn="ctr"/>
            <a:endParaRPr lang="ru-RU" sz="2800" dirty="0"/>
          </a:p>
          <a:p>
            <a:pPr algn="ctr"/>
            <a:r>
              <a:rPr lang="ru-RU" sz="2400" dirty="0"/>
              <a:t>Новиков В.А.</a:t>
            </a:r>
            <a:r>
              <a:rPr lang="ru-RU" sz="2400" baseline="30000" dirty="0"/>
              <a:t> </a:t>
            </a:r>
            <a:r>
              <a:rPr lang="ru-RU" sz="2400" b="1" baseline="30000" dirty="0"/>
              <a:t> </a:t>
            </a:r>
            <a:endParaRPr lang="en-US" sz="2400" b="1" baseline="30000" dirty="0"/>
          </a:p>
          <a:p>
            <a:pPr algn="ctr"/>
            <a:endParaRPr lang="ru-RU" sz="2400" dirty="0"/>
          </a:p>
          <a:p>
            <a:pPr algn="ctr"/>
            <a:r>
              <a:rPr lang="ru-RU" sz="2000" baseline="30000" dirty="0"/>
              <a:t>1</a:t>
            </a:r>
            <a:r>
              <a:rPr lang="ru-RU" sz="2000" dirty="0"/>
              <a:t>Объединенный институт высоких температур РАН</a:t>
            </a:r>
          </a:p>
          <a:p>
            <a:pPr algn="ctr"/>
            <a:r>
              <a:rPr lang="ru-RU" sz="2000" baseline="30000" dirty="0"/>
              <a:t>2</a:t>
            </a:r>
            <a:r>
              <a:rPr lang="ru-RU" sz="2000" dirty="0"/>
              <a:t> Институт динамики геосфер РАН им. академика М.А. Садовского</a:t>
            </a:r>
          </a:p>
          <a:p>
            <a:pPr algn="ctr"/>
            <a:r>
              <a:rPr lang="en-US" sz="2000" i="1" dirty="0">
                <a:hlinkClick r:id="rId3"/>
              </a:rPr>
              <a:t>novikov@ihed.ras.ru</a:t>
            </a:r>
            <a:r>
              <a:rPr lang="en-US" sz="2000" i="1" dirty="0"/>
              <a:t> </a:t>
            </a:r>
            <a:endParaRPr lang="ru-RU" sz="2000" i="1" dirty="0"/>
          </a:p>
          <a:p>
            <a:pPr algn="ctr"/>
            <a:endParaRPr lang="en-US" sz="2800" dirty="0"/>
          </a:p>
        </p:txBody>
      </p:sp>
      <p:sp>
        <p:nvSpPr>
          <p:cNvPr id="2" name="AutoShape 2" descr="КазНИИСА - Конференции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Picture 18" descr="Похожее изображение">
            <a:extLst>
              <a:ext uri="{FF2B5EF4-FFF2-40B4-BE49-F238E27FC236}">
                <a16:creationId xmlns:a16="http://schemas.microsoft.com/office/drawing/2014/main" id="{6B922AA8-82AE-5199-158A-054DD0E3E2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90471" y="278566"/>
            <a:ext cx="1908827" cy="632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Файл:Institute of Geosphere Dynamics RAS Logo.jpg">
            <a:extLst>
              <a:ext uri="{FF2B5EF4-FFF2-40B4-BE49-F238E27FC236}">
                <a16:creationId xmlns:a16="http://schemas.microsoft.com/office/drawing/2014/main" id="{A510CA4E-5096-9D17-8019-62DCCFE457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7368" y="278565"/>
            <a:ext cx="1512168" cy="795879"/>
          </a:xfrm>
          <a:prstGeom prst="rect">
            <a:avLst/>
          </a:prstGeom>
          <a:noFill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BB75040-7F63-B999-6E17-39E838A74899}"/>
              </a:ext>
            </a:extLst>
          </p:cNvPr>
          <p:cNvSpPr txBox="1"/>
          <p:nvPr/>
        </p:nvSpPr>
        <p:spPr>
          <a:xfrm>
            <a:off x="1984375" y="251356"/>
            <a:ext cx="800609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8</a:t>
            </a:r>
            <a:r>
              <a:rPr lang="ru-RU" sz="2000" dirty="0"/>
              <a:t>я Международная конференция «Триггерные эффекты в геосистемах», 18-22 мая, 2026 г., г. Коломна, Россия</a:t>
            </a:r>
            <a:endParaRPr lang="ru-RU" sz="20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532719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>
            <a:extLst>
              <a:ext uri="{FF2B5EF4-FFF2-40B4-BE49-F238E27FC236}">
                <a16:creationId xmlns:a16="http://schemas.microsoft.com/office/drawing/2014/main" id="{40E933B1-27D0-96B1-F2A6-B24609915C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3308" y="3708400"/>
            <a:ext cx="3824287" cy="8001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rgbClr val="FF0000"/>
                </a:solidFill>
                <a:latin typeface="Arial" panose="020B0604020202020204" pitchFamily="34" charset="0"/>
              </a:rPr>
              <a:t>Рост внутрипорового давления флюида </a:t>
            </a:r>
            <a:r>
              <a:rPr lang="ru-RU" altLang="ru-RU" sz="1400" b="1" i="1">
                <a:solidFill>
                  <a:srgbClr val="FF0000"/>
                </a:solidFill>
                <a:latin typeface="Arial" panose="020B0604020202020204" pitchFamily="34" charset="0"/>
              </a:rPr>
              <a:t>р</a:t>
            </a:r>
            <a:r>
              <a:rPr lang="ru-RU" altLang="ru-RU" sz="1400" b="1">
                <a:solidFill>
                  <a:srgbClr val="FF0000"/>
                </a:solidFill>
                <a:latin typeface="Arial" panose="020B0604020202020204" pitchFamily="34" charset="0"/>
              </a:rPr>
              <a:t> снижает прочность разлома</a:t>
            </a:r>
            <a:r>
              <a:rPr lang="en-US" altLang="ru-RU" sz="1400" b="1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ru-RU" sz="1400">
                <a:solidFill>
                  <a:srgbClr val="FF0000"/>
                </a:solidFill>
                <a:latin typeface="Arial" panose="020B0604020202020204" pitchFamily="34" charset="0"/>
              </a:rPr>
              <a:t>[Skempton, 1960]    </a:t>
            </a:r>
            <a:r>
              <a:rPr lang="en-US" altLang="ru-RU" sz="1800" b="1">
                <a:solidFill>
                  <a:srgbClr val="FF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</a:t>
            </a:r>
            <a:r>
              <a:rPr lang="en-US" altLang="ru-RU" sz="1800" b="1" baseline="-25000">
                <a:solidFill>
                  <a:srgbClr val="FF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cr </a:t>
            </a:r>
            <a:r>
              <a:rPr lang="en-US" altLang="ru-RU" sz="1800" b="1">
                <a:solidFill>
                  <a:srgbClr val="FF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= (</a:t>
            </a:r>
            <a:r>
              <a:rPr lang="en-US" altLang="ru-RU" sz="1800" b="1" baseline="-25000">
                <a:solidFill>
                  <a:srgbClr val="FF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n</a:t>
            </a:r>
            <a:r>
              <a:rPr lang="en-US" altLang="ru-RU" sz="1800" b="1">
                <a:solidFill>
                  <a:srgbClr val="FF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-p)</a:t>
            </a:r>
            <a:endParaRPr lang="ru-RU" altLang="ru-RU" sz="1800" b="1">
              <a:solidFill>
                <a:srgbClr val="FF0000"/>
              </a:solidFill>
            </a:endParaRPr>
          </a:p>
        </p:txBody>
      </p:sp>
      <p:graphicFrame>
        <p:nvGraphicFramePr>
          <p:cNvPr id="12291" name="Объект 7">
            <a:extLst>
              <a:ext uri="{FF2B5EF4-FFF2-40B4-BE49-F238E27FC236}">
                <a16:creationId xmlns:a16="http://schemas.microsoft.com/office/drawing/2014/main" id="{F176B414-0ECE-CBCE-33D3-A214D94933F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832058" y="1063626"/>
          <a:ext cx="2574925" cy="278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Brush" r:id="rId2" imgW="0" imgH="0" progId="">
                  <p:embed/>
                </p:oleObj>
              </mc:Choice>
              <mc:Fallback>
                <p:oleObj name="PBrush" r:id="rId2" imgW="0" imgH="0" progId="">
                  <p:embed/>
                  <p:pic>
                    <p:nvPicPr>
                      <p:cNvPr id="12291" name="Объект 7">
                        <a:extLst>
                          <a:ext uri="{FF2B5EF4-FFF2-40B4-BE49-F238E27FC236}">
                            <a16:creationId xmlns:a16="http://schemas.microsoft.com/office/drawing/2014/main" id="{F176B414-0ECE-CBCE-33D3-A214D94933F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32058" y="1063626"/>
                        <a:ext cx="2574925" cy="2784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2" name="TextBox 8">
            <a:extLst>
              <a:ext uri="{FF2B5EF4-FFF2-40B4-BE49-F238E27FC236}">
                <a16:creationId xmlns:a16="http://schemas.microsoft.com/office/drawing/2014/main" id="{F63B16D0-4320-B352-305E-AEA310237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5057" y="717550"/>
            <a:ext cx="439261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/>
              <a:t>Возможное воздействие теллурических токов на сейсмичность </a:t>
            </a:r>
            <a:r>
              <a:rPr lang="en-US" altLang="ru-RU" sz="1600"/>
              <a:t>[</a:t>
            </a:r>
            <a:r>
              <a:rPr lang="ru-RU" altLang="ru-RU" sz="1600"/>
              <a:t>Тренькин</a:t>
            </a:r>
            <a:r>
              <a:rPr lang="en-US" altLang="ru-RU" sz="1600"/>
              <a:t>, 2015]</a:t>
            </a:r>
            <a:endParaRPr lang="ru-RU" altLang="ru-RU" sz="1600"/>
          </a:p>
        </p:txBody>
      </p:sp>
      <p:sp>
        <p:nvSpPr>
          <p:cNvPr id="12293" name="TextBox 9">
            <a:extLst>
              <a:ext uri="{FF2B5EF4-FFF2-40B4-BE49-F238E27FC236}">
                <a16:creationId xmlns:a16="http://schemas.microsoft.com/office/drawing/2014/main" id="{2C25B983-BBC2-6FF5-16A6-6805EC83D4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92644" y="693738"/>
            <a:ext cx="12954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/>
              <a:t>Линии теллурических токов</a:t>
            </a:r>
          </a:p>
        </p:txBody>
      </p:sp>
      <p:sp>
        <p:nvSpPr>
          <p:cNvPr id="12294" name="TextBox 10">
            <a:extLst>
              <a:ext uri="{FF2B5EF4-FFF2-40B4-BE49-F238E27FC236}">
                <a16:creationId xmlns:a16="http://schemas.microsoft.com/office/drawing/2014/main" id="{3CE34E52-91CE-46F4-E1A7-669B018F03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71694" y="1263651"/>
            <a:ext cx="11112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/>
              <a:t>Очаг ЗТ</a:t>
            </a:r>
          </a:p>
        </p:txBody>
      </p:sp>
      <p:grpSp>
        <p:nvGrpSpPr>
          <p:cNvPr id="12295" name="Группа 12">
            <a:extLst>
              <a:ext uri="{FF2B5EF4-FFF2-40B4-BE49-F238E27FC236}">
                <a16:creationId xmlns:a16="http://schemas.microsoft.com/office/drawing/2014/main" id="{679230B7-E00A-0050-2B82-4610A35CB9B9}"/>
              </a:ext>
            </a:extLst>
          </p:cNvPr>
          <p:cNvGrpSpPr>
            <a:grpSpLocks noGrp="1"/>
          </p:cNvGrpSpPr>
          <p:nvPr/>
        </p:nvGrpSpPr>
        <p:grpSpPr bwMode="auto">
          <a:xfrm>
            <a:off x="407195" y="644526"/>
            <a:ext cx="4162425" cy="3014663"/>
            <a:chOff x="3786528" y="1196752"/>
            <a:chExt cx="4714875" cy="5268827"/>
          </a:xfrm>
        </p:grpSpPr>
        <p:sp>
          <p:nvSpPr>
            <p:cNvPr id="12306" name="TextBox 13">
              <a:extLst>
                <a:ext uri="{FF2B5EF4-FFF2-40B4-BE49-F238E27FC236}">
                  <a16:creationId xmlns:a16="http://schemas.microsoft.com/office/drawing/2014/main" id="{EBF0D7FB-41BC-A556-6C83-B8F37C4C21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20072" y="5435396"/>
              <a:ext cx="3024335" cy="914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400" b="1"/>
                <a:t>Экзогенные и эндогенные триггерные воздействия</a:t>
              </a:r>
            </a:p>
          </p:txBody>
        </p:sp>
        <p:grpSp>
          <p:nvGrpSpPr>
            <p:cNvPr id="12307" name="Группа 16">
              <a:extLst>
                <a:ext uri="{FF2B5EF4-FFF2-40B4-BE49-F238E27FC236}">
                  <a16:creationId xmlns:a16="http://schemas.microsoft.com/office/drawing/2014/main" id="{8D8D8024-4171-8774-3174-5F70044DC1B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86528" y="1196752"/>
              <a:ext cx="4714875" cy="5268827"/>
              <a:chOff x="3786528" y="1628775"/>
              <a:chExt cx="4714875" cy="5268827"/>
            </a:xfrm>
          </p:grpSpPr>
          <p:pic>
            <p:nvPicPr>
              <p:cNvPr id="12308" name="Picture 11">
                <a:extLst>
                  <a:ext uri="{FF2B5EF4-FFF2-40B4-BE49-F238E27FC236}">
                    <a16:creationId xmlns:a16="http://schemas.microsoft.com/office/drawing/2014/main" id="{FAE053AC-F37A-2644-80F8-B70E5675D6D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86528" y="1628775"/>
                <a:ext cx="4714875" cy="39719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" name="Овал 15">
                <a:extLst>
                  <a:ext uri="{FF2B5EF4-FFF2-40B4-BE49-F238E27FC236}">
                    <a16:creationId xmlns:a16="http://schemas.microsoft.com/office/drawing/2014/main" id="{0447C8AD-0B38-3DDD-2EC9-C9C872A2A328}"/>
                  </a:ext>
                </a:extLst>
              </p:cNvPr>
              <p:cNvSpPr/>
              <p:nvPr/>
            </p:nvSpPr>
            <p:spPr>
              <a:xfrm>
                <a:off x="5244867" y="4292321"/>
                <a:ext cx="503495" cy="574328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Овал 16">
                <a:extLst>
                  <a:ext uri="{FF2B5EF4-FFF2-40B4-BE49-F238E27FC236}">
                    <a16:creationId xmlns:a16="http://schemas.microsoft.com/office/drawing/2014/main" id="{8F4BB404-8D6E-F66D-5069-CE02B7F24C81}"/>
                  </a:ext>
                </a:extLst>
              </p:cNvPr>
              <p:cNvSpPr/>
              <p:nvPr/>
            </p:nvSpPr>
            <p:spPr>
              <a:xfrm>
                <a:off x="6929778" y="4361685"/>
                <a:ext cx="503495" cy="579875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Овал 17">
                <a:extLst>
                  <a:ext uri="{FF2B5EF4-FFF2-40B4-BE49-F238E27FC236}">
                    <a16:creationId xmlns:a16="http://schemas.microsoft.com/office/drawing/2014/main" id="{5B470A68-959E-B557-D879-8CF831D14F09}"/>
                  </a:ext>
                </a:extLst>
              </p:cNvPr>
              <p:cNvSpPr/>
              <p:nvPr/>
            </p:nvSpPr>
            <p:spPr>
              <a:xfrm>
                <a:off x="5145966" y="5588025"/>
                <a:ext cx="3172021" cy="1309577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9" name="Прямая со стрелкой 18">
                <a:extLst>
                  <a:ext uri="{FF2B5EF4-FFF2-40B4-BE49-F238E27FC236}">
                    <a16:creationId xmlns:a16="http://schemas.microsoft.com/office/drawing/2014/main" id="{52A191B8-03DB-1A44-F623-AD5A01154316}"/>
                  </a:ext>
                </a:extLst>
              </p:cNvPr>
              <p:cNvCxnSpPr>
                <a:stCxn id="18" idx="1"/>
                <a:endCxn id="16" idx="3"/>
              </p:cNvCxnSpPr>
              <p:nvPr/>
            </p:nvCxnSpPr>
            <p:spPr>
              <a:xfrm flipH="1" flipV="1">
                <a:off x="5318593" y="4783413"/>
                <a:ext cx="293107" cy="99883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Прямая со стрелкой 19">
                <a:extLst>
                  <a:ext uri="{FF2B5EF4-FFF2-40B4-BE49-F238E27FC236}">
                    <a16:creationId xmlns:a16="http://schemas.microsoft.com/office/drawing/2014/main" id="{D7668D41-CA79-8821-551A-7B4F870F3407}"/>
                  </a:ext>
                </a:extLst>
              </p:cNvPr>
              <p:cNvCxnSpPr>
                <a:stCxn id="18" idx="7"/>
                <a:endCxn id="17" idx="5"/>
              </p:cNvCxnSpPr>
              <p:nvPr/>
            </p:nvCxnSpPr>
            <p:spPr>
              <a:xfrm flipH="1" flipV="1">
                <a:off x="7359548" y="4858324"/>
                <a:ext cx="494504" cy="923918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2296" name="TextBox 20">
            <a:extLst>
              <a:ext uri="{FF2B5EF4-FFF2-40B4-BE49-F238E27FC236}">
                <a16:creationId xmlns:a16="http://schemas.microsoft.com/office/drawing/2014/main" id="{004655BA-769B-1730-3301-E1AB26A6AD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857" y="38101"/>
            <a:ext cx="1175861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/>
              <a:t>Попытки объяснения возможного триггерного воздействия теллурических токов на очаг землетрясения</a:t>
            </a:r>
          </a:p>
        </p:txBody>
      </p:sp>
      <p:pic>
        <p:nvPicPr>
          <p:cNvPr id="12297" name="Рисунок 22">
            <a:extLst>
              <a:ext uri="{FF2B5EF4-FFF2-40B4-BE49-F238E27FC236}">
                <a16:creationId xmlns:a16="http://schemas.microsoft.com/office/drawing/2014/main" id="{5D736409-FBA3-2815-C5FF-4FF7D4A2B8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0545" y="2584450"/>
            <a:ext cx="1108075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Рисунок 26">
            <a:extLst>
              <a:ext uri="{FF2B5EF4-FFF2-40B4-BE49-F238E27FC236}">
                <a16:creationId xmlns:a16="http://schemas.microsoft.com/office/drawing/2014/main" id="{D87412C9-CD55-1AC5-DA3B-84EDB4A6301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3" y="3992563"/>
            <a:ext cx="4187825" cy="298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9" name="TextBox 29">
            <a:extLst>
              <a:ext uri="{FF2B5EF4-FFF2-40B4-BE49-F238E27FC236}">
                <a16:creationId xmlns:a16="http://schemas.microsoft.com/office/drawing/2014/main" id="{102DB4E9-35FC-8A80-7010-716159B08D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307" y="3771900"/>
            <a:ext cx="43926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/>
              <a:t>Воздействие геомагнитных</a:t>
            </a:r>
            <a:r>
              <a:rPr lang="en-US" altLang="ru-RU" sz="1600" dirty="0"/>
              <a:t> Sq-</a:t>
            </a:r>
            <a:r>
              <a:rPr lang="ru-RU" altLang="ru-RU" sz="1600" dirty="0"/>
              <a:t>вариаций на литосферу</a:t>
            </a:r>
            <a:r>
              <a:rPr lang="en-US" altLang="ru-RU" sz="1600" dirty="0"/>
              <a:t> [Duma, </a:t>
            </a:r>
            <a:r>
              <a:rPr lang="en-US" altLang="ru-RU" sz="1600" dirty="0" err="1"/>
              <a:t>Ruzhin</a:t>
            </a:r>
            <a:r>
              <a:rPr lang="en-US" altLang="ru-RU" sz="1600" dirty="0"/>
              <a:t>, 2003]</a:t>
            </a:r>
            <a:endParaRPr lang="ru-RU" altLang="ru-RU" sz="1600" dirty="0"/>
          </a:p>
        </p:txBody>
      </p:sp>
      <p:pic>
        <p:nvPicPr>
          <p:cNvPr id="12300" name="Рисунок 31">
            <a:extLst>
              <a:ext uri="{FF2B5EF4-FFF2-40B4-BE49-F238E27FC236}">
                <a16:creationId xmlns:a16="http://schemas.microsoft.com/office/drawing/2014/main" id="{3457FEE3-5C9A-CA88-BDB6-DDF51904332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4583" y="3863976"/>
            <a:ext cx="1893887" cy="291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1" name="Рисунок 33">
            <a:extLst>
              <a:ext uri="{FF2B5EF4-FFF2-40B4-BE49-F238E27FC236}">
                <a16:creationId xmlns:a16="http://schemas.microsoft.com/office/drawing/2014/main" id="{AF48791A-144F-2C99-651E-A749D588E49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5545" y="4205288"/>
            <a:ext cx="2024063" cy="240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2" name="TextBox 34">
            <a:extLst>
              <a:ext uri="{FF2B5EF4-FFF2-40B4-BE49-F238E27FC236}">
                <a16:creationId xmlns:a16="http://schemas.microsoft.com/office/drawing/2014/main" id="{A6AE25B9-AD3E-72E9-7E79-2185525D20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6332" y="4845051"/>
            <a:ext cx="2455862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/>
              <a:t>Взаимодействие теллурических токов с геомагнитным полем </a:t>
            </a:r>
            <a:r>
              <a:rPr lang="en-US" altLang="ru-RU" sz="1600"/>
              <a:t>[Tzanis, 2010]</a:t>
            </a:r>
            <a:endParaRPr lang="ru-RU" altLang="ru-RU" sz="1600"/>
          </a:p>
        </p:txBody>
      </p:sp>
      <p:cxnSp>
        <p:nvCxnSpPr>
          <p:cNvPr id="40" name="Прямая соединительная линия 39">
            <a:extLst>
              <a:ext uri="{FF2B5EF4-FFF2-40B4-BE49-F238E27FC236}">
                <a16:creationId xmlns:a16="http://schemas.microsoft.com/office/drawing/2014/main" id="{DAC5463E-9D53-3DDD-7C92-443334B44CA9}"/>
              </a:ext>
            </a:extLst>
          </p:cNvPr>
          <p:cNvCxnSpPr/>
          <p:nvPr/>
        </p:nvCxnSpPr>
        <p:spPr>
          <a:xfrm>
            <a:off x="1523207" y="2122489"/>
            <a:ext cx="647700" cy="720725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>
            <a:extLst>
              <a:ext uri="{FF2B5EF4-FFF2-40B4-BE49-F238E27FC236}">
                <a16:creationId xmlns:a16="http://schemas.microsoft.com/office/drawing/2014/main" id="{1AB02437-157D-0AEF-7B78-B7B18016A8FE}"/>
              </a:ext>
            </a:extLst>
          </p:cNvPr>
          <p:cNvCxnSpPr>
            <a:cxnSpLocks/>
          </p:cNvCxnSpPr>
          <p:nvPr/>
        </p:nvCxnSpPr>
        <p:spPr>
          <a:xfrm flipV="1">
            <a:off x="1491458" y="2133600"/>
            <a:ext cx="644525" cy="67310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C2C2A7C7-76EF-CB2B-2DEB-93F30EB124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7744" y="1196975"/>
            <a:ext cx="3879850" cy="25542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latin typeface="AdvPTimes"/>
              </a:rPr>
              <a:t>Пороговое значение вариаций напряжений в разломе для динамического инициирования землетрясений </a:t>
            </a:r>
            <a:r>
              <a:rPr lang="en-US" altLang="ru-RU" sz="1600" dirty="0">
                <a:latin typeface="AdvPTimes"/>
              </a:rPr>
              <a:t>~</a:t>
            </a:r>
            <a:r>
              <a:rPr lang="en-US" altLang="ru-RU" sz="1600" dirty="0">
                <a:latin typeface="AdvPi1"/>
              </a:rPr>
              <a:t> </a:t>
            </a:r>
            <a:r>
              <a:rPr lang="en-US" altLang="ru-RU" sz="1600" dirty="0">
                <a:latin typeface="AdvPTimes"/>
              </a:rPr>
              <a:t>1 – 6 </a:t>
            </a:r>
            <a:r>
              <a:rPr lang="ru-RU" altLang="ru-RU" sz="1600" dirty="0">
                <a:latin typeface="AdvPTimes"/>
              </a:rPr>
              <a:t>кПа</a:t>
            </a:r>
            <a:endParaRPr lang="en-US" altLang="ru-RU" sz="1600" dirty="0">
              <a:latin typeface="AdvPTimes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600" dirty="0">
                <a:latin typeface="AdvPTimes"/>
              </a:rPr>
              <a:t>[</a:t>
            </a:r>
            <a:r>
              <a:rPr lang="en-US" altLang="ru-RU" sz="1600" dirty="0" err="1">
                <a:latin typeface="AdvPTimes"/>
              </a:rPr>
              <a:t>Gomberg</a:t>
            </a:r>
            <a:r>
              <a:rPr lang="en-US" altLang="ru-RU" sz="1600" dirty="0">
                <a:latin typeface="AdvPTimes"/>
              </a:rPr>
              <a:t> et al, 2010].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rgbClr val="FF0000"/>
                </a:solidFill>
                <a:latin typeface="AdvPTimes"/>
              </a:rPr>
              <a:t>Удельная энергия, требуемая для инициирования землетрясения механическим воздействием </a:t>
            </a:r>
            <a:r>
              <a:rPr lang="en-US" altLang="ru-RU" sz="1600" dirty="0">
                <a:solidFill>
                  <a:srgbClr val="FF0000"/>
                </a:solidFill>
                <a:latin typeface="AdvPTimes"/>
              </a:rPr>
              <a:t>~</a:t>
            </a:r>
            <a:r>
              <a:rPr lang="en-US" altLang="ru-RU" sz="1600" dirty="0">
                <a:solidFill>
                  <a:srgbClr val="FF0000"/>
                </a:solidFill>
                <a:latin typeface="AdvPi1"/>
              </a:rPr>
              <a:t> </a:t>
            </a:r>
            <a:r>
              <a:rPr lang="en-US" altLang="ru-RU" sz="1600" dirty="0">
                <a:solidFill>
                  <a:srgbClr val="FF0000"/>
                </a:solidFill>
                <a:latin typeface="AdvPTimes"/>
              </a:rPr>
              <a:t>1 </a:t>
            </a:r>
            <a:r>
              <a:rPr lang="ru-RU" altLang="ru-RU" sz="1600" dirty="0">
                <a:solidFill>
                  <a:srgbClr val="FF0000"/>
                </a:solidFill>
                <a:latin typeface="AdvPTimes"/>
              </a:rPr>
              <a:t>Дж</a:t>
            </a:r>
            <a:r>
              <a:rPr lang="en-US" altLang="ru-RU" sz="1600" dirty="0">
                <a:solidFill>
                  <a:srgbClr val="FF0000"/>
                </a:solidFill>
                <a:latin typeface="AdvPTimes"/>
              </a:rPr>
              <a:t>/</a:t>
            </a:r>
            <a:r>
              <a:rPr lang="ru-RU" altLang="ru-RU" sz="1600" dirty="0">
                <a:solidFill>
                  <a:srgbClr val="FF0000"/>
                </a:solidFill>
                <a:latin typeface="AdvPTimes"/>
              </a:rPr>
              <a:t>м</a:t>
            </a:r>
            <a:r>
              <a:rPr lang="en-US" altLang="ru-RU" sz="1600" baseline="30000" dirty="0">
                <a:solidFill>
                  <a:srgbClr val="FF0000"/>
                </a:solidFill>
                <a:latin typeface="AdvPTimes"/>
              </a:rPr>
              <a:t>3</a:t>
            </a:r>
            <a:r>
              <a:rPr lang="en-US" altLang="ru-RU" sz="1600" dirty="0">
                <a:solidFill>
                  <a:srgbClr val="FF0000"/>
                </a:solidFill>
                <a:latin typeface="AdvPTimes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rgbClr val="FF0000"/>
                </a:solidFill>
                <a:latin typeface="AdvPTimes"/>
              </a:rPr>
              <a:t>Реальное значение </a:t>
            </a:r>
            <a:r>
              <a:rPr lang="en-US" altLang="ru-RU" sz="1600" dirty="0">
                <a:solidFill>
                  <a:srgbClr val="FF0000"/>
                </a:solidFill>
                <a:latin typeface="AdvPTimes"/>
              </a:rPr>
              <a:t>~ 5</a:t>
            </a:r>
            <a:r>
              <a:rPr lang="en-US" alt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∙</a:t>
            </a:r>
            <a:r>
              <a:rPr lang="en-US" altLang="ru-RU" sz="1600" dirty="0">
                <a:solidFill>
                  <a:srgbClr val="FF0000"/>
                </a:solidFill>
                <a:latin typeface="AdvPTimes"/>
              </a:rPr>
              <a:t>10</a:t>
            </a:r>
            <a:r>
              <a:rPr lang="en-US" altLang="ru-RU" sz="1600" baseline="30000" dirty="0">
                <a:solidFill>
                  <a:srgbClr val="FF0000"/>
                </a:solidFill>
                <a:latin typeface="AdvTir_symb"/>
              </a:rPr>
              <a:t>-</a:t>
            </a:r>
            <a:r>
              <a:rPr lang="en-US" altLang="ru-RU" sz="1600" baseline="30000" dirty="0">
                <a:solidFill>
                  <a:srgbClr val="FF0000"/>
                </a:solidFill>
                <a:latin typeface="AdvPTimes"/>
              </a:rPr>
              <a:t>14</a:t>
            </a:r>
            <a:r>
              <a:rPr lang="en-US" altLang="ru-RU" sz="1600" dirty="0">
                <a:solidFill>
                  <a:srgbClr val="FF0000"/>
                </a:solidFill>
                <a:latin typeface="AdvPTimes"/>
              </a:rPr>
              <a:t> </a:t>
            </a:r>
            <a:r>
              <a:rPr lang="ru-RU" altLang="ru-RU" sz="1600" dirty="0">
                <a:solidFill>
                  <a:srgbClr val="FF0000"/>
                </a:solidFill>
                <a:latin typeface="AdvPTimes"/>
              </a:rPr>
              <a:t>Дж</a:t>
            </a:r>
            <a:r>
              <a:rPr lang="en-US" altLang="ru-RU" sz="1600" dirty="0">
                <a:solidFill>
                  <a:srgbClr val="FF0000"/>
                </a:solidFill>
                <a:latin typeface="AdvPTimes"/>
              </a:rPr>
              <a:t>/</a:t>
            </a:r>
            <a:r>
              <a:rPr lang="ru-RU" altLang="ru-RU" sz="1600" dirty="0">
                <a:solidFill>
                  <a:srgbClr val="FF0000"/>
                </a:solidFill>
                <a:latin typeface="AdvPTimes"/>
              </a:rPr>
              <a:t>м</a:t>
            </a:r>
            <a:r>
              <a:rPr lang="en-US" altLang="ru-RU" sz="1600" baseline="30000" dirty="0">
                <a:solidFill>
                  <a:srgbClr val="FF0000"/>
                </a:solidFill>
                <a:latin typeface="AdvPTimes"/>
              </a:rPr>
              <a:t>3</a:t>
            </a:r>
            <a:r>
              <a:rPr lang="en-US" altLang="ru-RU" sz="1600" dirty="0">
                <a:solidFill>
                  <a:srgbClr val="FF0000"/>
                </a:solidFill>
                <a:latin typeface="AdvPTimes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600" dirty="0">
                <a:solidFill>
                  <a:srgbClr val="FF0000"/>
                </a:solidFill>
                <a:latin typeface="AdvPTimes"/>
              </a:rPr>
              <a:t>[Novikov et al, 2017]</a:t>
            </a:r>
            <a:endParaRPr lang="ru-RU" altLang="ru-RU" sz="1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BA13DA5-5F22-1250-492B-7DAC04D8DD5D}"/>
              </a:ext>
            </a:extLst>
          </p:cNvPr>
          <p:cNvSpPr txBox="1"/>
          <p:nvPr/>
        </p:nvSpPr>
        <p:spPr>
          <a:xfrm>
            <a:off x="191344" y="0"/>
            <a:ext cx="11881320" cy="6875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Возможное инициирование землетрясений сильными геомагнитными бурями или протонными событиями [</a:t>
            </a:r>
            <a:r>
              <a:rPr lang="ru-RU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Moreno</a:t>
            </a:r>
            <a:r>
              <a:rPr lang="ru-RU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, </a:t>
            </a:r>
            <a:r>
              <a:rPr lang="ru-RU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Calais</a:t>
            </a:r>
            <a:r>
              <a:rPr lang="ru-RU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,</a:t>
            </a:r>
            <a:r>
              <a:rPr lang="ru-RU" sz="2400" i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2021;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Marchitelli et al</a:t>
            </a:r>
            <a:r>
              <a:rPr lang="ru-RU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.,</a:t>
            </a:r>
            <a:r>
              <a:rPr lang="ru-RU" sz="2400" i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2020] на основе</a:t>
            </a:r>
            <a:r>
              <a:rPr lang="ru-RU" sz="2400" dirty="0">
                <a:effectLst/>
                <a:latin typeface="+mn-lt"/>
                <a:ea typeface="Calibri" panose="020F0502020204030204" pitchFamily="34" charset="0"/>
              </a:rPr>
              <a:t> триггерного механизма, обусловленного обратным пьезоэлектрическим эффектом – возникновением механических напряжений в кристалле под </a:t>
            </a:r>
            <a:r>
              <a:rPr lang="ru-RU" sz="2400" dirty="0">
                <a:solidFill>
                  <a:srgbClr val="333333"/>
                </a:solidFill>
                <a:effectLst/>
                <a:latin typeface="+mn-lt"/>
                <a:ea typeface="Calibri" panose="020F0502020204030204" pitchFamily="34" charset="0"/>
              </a:rPr>
              <a:t>действием электрического поля </a:t>
            </a:r>
          </a:p>
          <a:p>
            <a:pPr algn="just">
              <a:lnSpc>
                <a:spcPct val="150000"/>
              </a:lnSpc>
              <a:buNone/>
            </a:pP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Величина механической деформации </a:t>
            </a:r>
            <a:r>
              <a:rPr lang="ru-RU" sz="1800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ε</a:t>
            </a: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обусловленная пьезоэффектом, пропорциональна напряженности электрического поля </a:t>
            </a:r>
            <a:r>
              <a:rPr lang="ru-RU" sz="1800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Е</a:t>
            </a: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приложенного к объему горной породы: </a:t>
            </a:r>
            <a:r>
              <a:rPr lang="ru-RU" sz="1800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ε = </a:t>
            </a:r>
            <a:r>
              <a:rPr lang="en-US" sz="1800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</a:t>
            </a:r>
            <a:r>
              <a:rPr lang="ru-RU" sz="1800" dirty="0">
                <a:effectLst/>
                <a:latin typeface="Cambria Math" panose="02040503050406030204" pitchFamily="18" charset="0"/>
                <a:ea typeface="SymbolProportionalBT-Regular"/>
                <a:cs typeface="Cambria Math" panose="02040503050406030204" pitchFamily="18" charset="0"/>
              </a:rPr>
              <a:t>⋅</a:t>
            </a:r>
            <a:r>
              <a:rPr lang="ru-RU" sz="1800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Е, </a:t>
            </a: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где </a:t>
            </a:r>
            <a:r>
              <a:rPr lang="en-US" sz="1800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</a:t>
            </a:r>
            <a:r>
              <a:rPr lang="en-US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– пьезоэлектрический модуль. Для создания относительной деформации горных пород на уровне 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4</a:t>
            </a:r>
            <a:r>
              <a:rPr lang="ru-RU" sz="1800" dirty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SymbolProportionalBT-Regular"/>
                <a:cs typeface="Cambria Math" panose="02040503050406030204" pitchFamily="18" charset="0"/>
              </a:rPr>
              <a:t>⋅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10</a:t>
            </a:r>
            <a:r>
              <a:rPr lang="ru-RU" sz="180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-6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требуемой для инициирования землетрясения 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[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Gomberg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и др., 1998], напряженность электрического поля, с учетом максимального значения </a:t>
            </a:r>
            <a:r>
              <a:rPr lang="en-US" sz="1800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</a:t>
            </a:r>
            <a:r>
              <a:rPr lang="en-US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= 0.2</a:t>
            </a:r>
            <a:r>
              <a:rPr lang="ru-RU" sz="1800" dirty="0">
                <a:effectLst/>
                <a:latin typeface="Cambria Math" panose="02040503050406030204" pitchFamily="18" charset="0"/>
                <a:ea typeface="SymbolProportionalBT-Regular"/>
                <a:cs typeface="Cambria Math" panose="02040503050406030204" pitchFamily="18" charset="0"/>
              </a:rPr>
              <a:t>⋅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10</a:t>
            </a:r>
            <a:r>
              <a:rPr lang="ru-RU" sz="18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-15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м/В</a:t>
            </a:r>
            <a:r>
              <a:rPr lang="ru-RU" sz="1400" dirty="0">
                <a:solidFill>
                  <a:srgbClr val="47474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для гранита [Физические свойства…, 1984], в зоне подготовки ЗТ должна быть на уровне =  </a:t>
            </a:r>
            <a:r>
              <a:rPr lang="ru-RU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4</a:t>
            </a:r>
            <a:r>
              <a:rPr lang="ru-RU" sz="1800" dirty="0">
                <a:solidFill>
                  <a:srgbClr val="FF0000"/>
                </a:solidFill>
                <a:effectLst/>
                <a:latin typeface="Cambria Math" panose="02040503050406030204" pitchFamily="18" charset="0"/>
                <a:ea typeface="SymbolProportionalBT-Regular"/>
                <a:cs typeface="Cambria Math" panose="02040503050406030204" pitchFamily="18" charset="0"/>
              </a:rPr>
              <a:t>⋅</a:t>
            </a:r>
            <a:r>
              <a:rPr lang="ru-RU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10</a:t>
            </a:r>
            <a:r>
              <a:rPr lang="ru-RU" sz="1800" baseline="30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10 </a:t>
            </a:r>
            <a:r>
              <a:rPr lang="ru-RU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В/м</a:t>
            </a: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а плотность тока на уровне </a:t>
            </a:r>
            <a:r>
              <a:rPr lang="ru-RU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10</a:t>
            </a:r>
            <a:r>
              <a:rPr lang="ru-RU" sz="1800" baseline="30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7 </a:t>
            </a:r>
            <a:r>
              <a:rPr lang="ru-RU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А/м</a:t>
            </a:r>
            <a:r>
              <a:rPr lang="ru-RU" sz="1800" baseline="30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ru-RU" sz="1800" dirty="0">
                <a:effectLst/>
                <a:latin typeface="Times New Roman" panose="02020603050405020304" pitchFamily="18" charset="0"/>
                <a:ea typeface="Newton-Regular"/>
              </a:rPr>
              <a:t>При зондированиях земной коры с применением геофизических МГД-генераторов и установки ЭРГУ </a:t>
            </a:r>
            <a:r>
              <a:rPr lang="ru-RU" sz="1800" u="sng" dirty="0">
                <a:effectLst/>
                <a:latin typeface="Times New Roman" panose="02020603050405020304" pitchFamily="18" charset="0"/>
                <a:ea typeface="Newton-Regular"/>
              </a:rPr>
              <a:t>столь высокие значения напряженности электрического поля и плотности тока в среде заведомо не достигались</a:t>
            </a:r>
            <a:r>
              <a:rPr lang="ru-RU" sz="1800" dirty="0">
                <a:effectLst/>
                <a:latin typeface="Times New Roman" panose="02020603050405020304" pitchFamily="18" charset="0"/>
                <a:ea typeface="Newton-Regular"/>
              </a:rPr>
              <a:t>.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Следует отметить, что гранит не является хорошим пьезоэлектрическим минералом. Но даже для кварцитов, входящих в состав гранитов и пьезоэлектрический модуль которых находится на уровне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10</a:t>
            </a:r>
            <a:r>
              <a:rPr lang="ru-RU" sz="18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-14</a:t>
            </a: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–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10</a:t>
            </a:r>
            <a:r>
              <a:rPr lang="ru-RU" sz="18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-12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м/В, прирост механических напряжений, требуемый для инициирования ЗТ, может быть обеспечен лишь при плотности тока порядка </a:t>
            </a:r>
            <a:r>
              <a:rPr lang="ru-RU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10</a:t>
            </a:r>
            <a:r>
              <a:rPr lang="ru-RU" sz="1800" baseline="30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4</a:t>
            </a:r>
            <a:r>
              <a:rPr lang="ru-RU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–10</a:t>
            </a:r>
            <a:r>
              <a:rPr lang="ru-RU" sz="1800" baseline="30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5 </a:t>
            </a:r>
            <a:r>
              <a:rPr lang="ru-RU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А/м</a:t>
            </a:r>
            <a:r>
              <a:rPr lang="ru-RU" sz="1800" baseline="30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которая не может быть создана в очаге ЗТ как искусственными, так и естественными источниками электрического поля.</a:t>
            </a:r>
          </a:p>
        </p:txBody>
      </p:sp>
    </p:spTree>
    <p:extLst>
      <p:ext uri="{BB962C8B-B14F-4D97-AF65-F5344CB8AC3E}">
        <p14:creationId xmlns:p14="http://schemas.microsoft.com/office/powerpoint/2010/main" val="41713446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12EC4D-EDD9-FC97-9A6A-BEDECADAA4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E705CE9-8191-C24D-53C9-51F82051C868}"/>
              </a:ext>
            </a:extLst>
          </p:cNvPr>
          <p:cNvSpPr txBox="1"/>
          <p:nvPr/>
        </p:nvSpPr>
        <p:spPr>
          <a:xfrm>
            <a:off x="2984808" y="980728"/>
            <a:ext cx="9217024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/>
              <a:t>Для плотности тока </a:t>
            </a:r>
            <a:r>
              <a:rPr lang="ru-RU" sz="2000" dirty="0">
                <a:solidFill>
                  <a:srgbClr val="FF0000"/>
                </a:solidFill>
              </a:rPr>
              <a:t>10</a:t>
            </a:r>
            <a:r>
              <a:rPr lang="ru-RU" sz="2000" baseline="30000" dirty="0">
                <a:solidFill>
                  <a:srgbClr val="FF0000"/>
                </a:solidFill>
              </a:rPr>
              <a:t>-6</a:t>
            </a:r>
            <a:r>
              <a:rPr lang="ru-RU" sz="2000" dirty="0">
                <a:solidFill>
                  <a:srgbClr val="FF0000"/>
                </a:solidFill>
              </a:rPr>
              <a:t> A/м</a:t>
            </a:r>
            <a:r>
              <a:rPr lang="ru-RU" sz="2000" baseline="30000" dirty="0">
                <a:solidFill>
                  <a:srgbClr val="FF0000"/>
                </a:solidFill>
              </a:rPr>
              <a:t>2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/>
              <a:t>и уровня горизонтальной компоненты геомагнитного поля </a:t>
            </a:r>
            <a:r>
              <a:rPr lang="ru-RU" sz="2000" dirty="0">
                <a:solidFill>
                  <a:srgbClr val="FF0000"/>
                </a:solidFill>
              </a:rPr>
              <a:t>2.3∙10</a:t>
            </a:r>
            <a:r>
              <a:rPr lang="ru-RU" sz="2000" baseline="30000" dirty="0">
                <a:solidFill>
                  <a:srgbClr val="FF0000"/>
                </a:solidFill>
              </a:rPr>
              <a:t>-5</a:t>
            </a:r>
            <a:r>
              <a:rPr lang="ru-RU" sz="2000" dirty="0">
                <a:solidFill>
                  <a:srgbClr val="FF0000"/>
                </a:solidFill>
              </a:rPr>
              <a:t> Тл </a:t>
            </a:r>
            <a:r>
              <a:rPr lang="ru-RU" sz="2000" dirty="0"/>
              <a:t>(условия полевых экспериментов на Северном Тянь-Шане) на объем флюида 1м</a:t>
            </a:r>
            <a:r>
              <a:rPr lang="ru-RU" sz="2000" baseline="30000" dirty="0"/>
              <a:t>3</a:t>
            </a:r>
            <a:r>
              <a:rPr lang="ru-RU" sz="2000" dirty="0"/>
              <a:t> будет действовать усилие </a:t>
            </a:r>
            <a:r>
              <a:rPr lang="ru-RU" sz="2000" dirty="0">
                <a:solidFill>
                  <a:srgbClr val="FF0000"/>
                </a:solidFill>
              </a:rPr>
              <a:t>2.3∙10</a:t>
            </a:r>
            <a:r>
              <a:rPr lang="ru-RU" sz="2000" baseline="30000" dirty="0">
                <a:solidFill>
                  <a:srgbClr val="FF0000"/>
                </a:solidFill>
              </a:rPr>
              <a:t>-11</a:t>
            </a:r>
            <a:r>
              <a:rPr lang="ru-RU" sz="2000" dirty="0">
                <a:solidFill>
                  <a:srgbClr val="FF0000"/>
                </a:solidFill>
              </a:rPr>
              <a:t> Н </a:t>
            </a:r>
            <a:r>
              <a:rPr lang="ru-RU" sz="2000" dirty="0"/>
              <a:t>или давление </a:t>
            </a:r>
            <a:r>
              <a:rPr lang="ru-RU" sz="2000" dirty="0">
                <a:solidFill>
                  <a:srgbClr val="FF0000"/>
                </a:solidFill>
              </a:rPr>
              <a:t>2.3∙10</a:t>
            </a:r>
            <a:r>
              <a:rPr lang="ru-RU" sz="2000" baseline="30000" dirty="0">
                <a:solidFill>
                  <a:srgbClr val="FF0000"/>
                </a:solidFill>
              </a:rPr>
              <a:t>-11</a:t>
            </a:r>
            <a:r>
              <a:rPr lang="ru-RU" sz="2000" dirty="0">
                <a:solidFill>
                  <a:srgbClr val="FF0000"/>
                </a:solidFill>
              </a:rPr>
              <a:t> Па</a:t>
            </a:r>
            <a:r>
              <a:rPr lang="ru-RU" sz="2000" dirty="0"/>
              <a:t>. </a:t>
            </a:r>
          </a:p>
          <a:p>
            <a:endParaRPr lang="ru-RU" sz="2000" dirty="0"/>
          </a:p>
          <a:p>
            <a:r>
              <a:rPr lang="ru-RU" sz="2000" dirty="0"/>
              <a:t>Движение жидкости в пористых средах, где сила трения является основной силой сопротивления, описывается законом Дарси: </a:t>
            </a:r>
            <a:r>
              <a:rPr lang="en-US" sz="2000" b="1" i="1" dirty="0"/>
              <a:t>v</a:t>
            </a:r>
            <a:r>
              <a:rPr lang="ru-RU" sz="2000" b="1" i="1" dirty="0"/>
              <a:t>=-</a:t>
            </a:r>
            <a:r>
              <a:rPr lang="en-US" sz="2000" b="1" i="1" dirty="0"/>
              <a:t>k</a:t>
            </a:r>
            <a:r>
              <a:rPr lang="ru-RU" sz="2000" b="1" i="1" dirty="0"/>
              <a:t>∆</a:t>
            </a:r>
            <a:r>
              <a:rPr lang="en-US" sz="2000" b="1" i="1" dirty="0"/>
              <a:t>P</a:t>
            </a:r>
            <a:r>
              <a:rPr lang="ru-RU" sz="2000" b="1" i="1" dirty="0"/>
              <a:t>/(µ</a:t>
            </a:r>
            <a:r>
              <a:rPr lang="en-US" sz="2000" b="1" i="1" dirty="0"/>
              <a:t>L</a:t>
            </a:r>
            <a:r>
              <a:rPr lang="ru-RU" sz="2000" b="1" i="1" dirty="0"/>
              <a:t>)</a:t>
            </a:r>
            <a:r>
              <a:rPr lang="ru-RU" sz="2000" i="1" dirty="0"/>
              <a:t>,</a:t>
            </a:r>
            <a:r>
              <a:rPr lang="ru-RU" sz="2000" dirty="0"/>
              <a:t> где </a:t>
            </a:r>
            <a:r>
              <a:rPr lang="en-US" sz="2000" i="1" dirty="0"/>
              <a:t>v </a:t>
            </a:r>
            <a:r>
              <a:rPr lang="ru-RU" sz="2000" dirty="0"/>
              <a:t> - скорость движения жидкости, </a:t>
            </a:r>
            <a:r>
              <a:rPr lang="en-US" sz="2000" i="1" dirty="0"/>
              <a:t>k</a:t>
            </a:r>
            <a:r>
              <a:rPr lang="ru-RU" sz="2000" i="1" dirty="0"/>
              <a:t> - </a:t>
            </a:r>
            <a:r>
              <a:rPr lang="ru-RU" sz="2000" dirty="0"/>
              <a:t> коэффициент проницаемости пористой среды, </a:t>
            </a:r>
            <a:r>
              <a:rPr lang="ru-RU" sz="2000" i="1" dirty="0"/>
              <a:t>∆</a:t>
            </a:r>
            <a:r>
              <a:rPr lang="en-US" sz="2000" i="1" dirty="0"/>
              <a:t>P</a:t>
            </a:r>
            <a:r>
              <a:rPr lang="ru-RU" sz="2000" i="1" dirty="0"/>
              <a:t>- </a:t>
            </a:r>
            <a:r>
              <a:rPr lang="ru-RU" sz="2000" dirty="0"/>
              <a:t>перепад давления на единице объема среды (для ЭВ, как указано выше, </a:t>
            </a:r>
            <a:r>
              <a:rPr lang="ru-RU" sz="2000" i="1" dirty="0"/>
              <a:t>∆</a:t>
            </a:r>
            <a:r>
              <a:rPr lang="en-US" sz="2000" i="1" dirty="0"/>
              <a:t>P </a:t>
            </a:r>
            <a:r>
              <a:rPr lang="ru-RU" sz="2000" dirty="0"/>
              <a:t>=</a:t>
            </a:r>
            <a:r>
              <a:rPr lang="ru-RU" sz="2000" i="1" dirty="0"/>
              <a:t> </a:t>
            </a:r>
            <a:r>
              <a:rPr lang="ru-RU" sz="2000" dirty="0"/>
              <a:t>-2.3∙10</a:t>
            </a:r>
            <a:r>
              <a:rPr lang="ru-RU" sz="2000" baseline="30000" dirty="0"/>
              <a:t>-11</a:t>
            </a:r>
            <a:r>
              <a:rPr lang="ru-RU" sz="2000" dirty="0"/>
              <a:t> Па), </a:t>
            </a:r>
            <a:r>
              <a:rPr lang="ru-RU" sz="2000" i="1" dirty="0"/>
              <a:t>µ - </a:t>
            </a:r>
            <a:r>
              <a:rPr lang="ru-RU" sz="2000" dirty="0"/>
              <a:t> коэффициент динамической вязкости (для воды при температуре 20°С  = 1.004 ∙10</a:t>
            </a:r>
            <a:r>
              <a:rPr lang="ru-RU" sz="2000" baseline="30000" dirty="0"/>
              <a:t>-3</a:t>
            </a:r>
            <a:r>
              <a:rPr lang="ru-RU" sz="2000" dirty="0"/>
              <a:t> </a:t>
            </a:r>
            <a:r>
              <a:rPr lang="ru-RU" sz="2000" dirty="0" err="1"/>
              <a:t>Па∙с</a:t>
            </a:r>
            <a:r>
              <a:rPr lang="ru-RU" sz="2000" dirty="0"/>
              <a:t>, при 100°С – 0.282 </a:t>
            </a:r>
            <a:r>
              <a:rPr lang="ru-RU" sz="2000" dirty="0" err="1"/>
              <a:t>Па∙с</a:t>
            </a:r>
            <a:r>
              <a:rPr lang="ru-RU" sz="2000" dirty="0"/>
              <a:t>),  </a:t>
            </a:r>
            <a:r>
              <a:rPr lang="en-US" sz="2000" i="1" dirty="0"/>
              <a:t>L</a:t>
            </a:r>
            <a:r>
              <a:rPr lang="ru-RU" sz="2000" dirty="0"/>
              <a:t> – длина единичного объема среды (1 м). 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8923B63-54D7-405A-DA0A-239738F750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23" y="917132"/>
            <a:ext cx="2330280" cy="144822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6816A48-E892-CE16-BF8F-91E73346C782}"/>
              </a:ext>
            </a:extLst>
          </p:cNvPr>
          <p:cNvSpPr txBox="1"/>
          <p:nvPr/>
        </p:nvSpPr>
        <p:spPr>
          <a:xfrm>
            <a:off x="242812" y="-27384"/>
            <a:ext cx="1193427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dirty="0"/>
              <a:t>Возможность миграции проводящего флюида в разлом под действием силы Лоренца, возникающей при взаимодействии электрического тока и геомагнитного поля (</a:t>
            </a:r>
            <a:r>
              <a:rPr lang="en-US" sz="2400" i="1" dirty="0"/>
              <a:t>F</a:t>
            </a:r>
            <a:r>
              <a:rPr lang="ru-RU" sz="2400" i="1" dirty="0"/>
              <a:t>=</a:t>
            </a:r>
            <a:r>
              <a:rPr lang="en-US" sz="2400" i="1" dirty="0"/>
              <a:t>J</a:t>
            </a:r>
            <a:r>
              <a:rPr lang="en-US" sz="2400" i="1" dirty="0">
                <a:sym typeface="Symbol" panose="05050102010706020507" pitchFamily="18" charset="2"/>
              </a:rPr>
              <a:t></a:t>
            </a:r>
            <a:r>
              <a:rPr lang="en-US" sz="2400" i="1" dirty="0"/>
              <a:t>B</a:t>
            </a:r>
            <a:r>
              <a:rPr lang="ru-RU" sz="2400" dirty="0"/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6ED941-1272-9384-CD64-2C545EADBC3D}"/>
              </a:ext>
            </a:extLst>
          </p:cNvPr>
          <p:cNvSpPr txBox="1"/>
          <p:nvPr/>
        </p:nvSpPr>
        <p:spPr>
          <a:xfrm>
            <a:off x="242812" y="4422591"/>
            <a:ext cx="11904453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/>
              <a:t>Проницаемость обычных геологических сред может различаться примерно на 16 порядков: от значений всего лишь 10</a:t>
            </a:r>
            <a:r>
              <a:rPr lang="ru-RU" sz="2000" baseline="30000" dirty="0"/>
              <a:t>-23</a:t>
            </a:r>
            <a:r>
              <a:rPr lang="ru-RU" sz="2000" dirty="0"/>
              <a:t> м</a:t>
            </a:r>
            <a:r>
              <a:rPr lang="ru-RU" sz="2000" baseline="30000" dirty="0"/>
              <a:t>2</a:t>
            </a:r>
            <a:r>
              <a:rPr lang="ru-RU" sz="2000" dirty="0"/>
              <a:t> в неповрежденных кристаллических породах, неповрежденных сланцах и разломах до значений, достигающих 10</a:t>
            </a:r>
            <a:r>
              <a:rPr lang="ru-RU" sz="2000" baseline="30000" dirty="0"/>
              <a:t>-7</a:t>
            </a:r>
            <a:r>
              <a:rPr lang="ru-RU" sz="2000" dirty="0"/>
              <a:t> м</a:t>
            </a:r>
            <a:r>
              <a:rPr lang="ru-RU" sz="2000" baseline="30000" dirty="0"/>
              <a:t>2</a:t>
            </a:r>
            <a:r>
              <a:rPr lang="ru-RU" sz="2000" dirty="0"/>
              <a:t> в хорошо отсортированном гравии [</a:t>
            </a:r>
            <a:r>
              <a:rPr lang="en-US" sz="2000" dirty="0" err="1"/>
              <a:t>Ingebritsen</a:t>
            </a:r>
            <a:r>
              <a:rPr lang="ru-RU" sz="2000" dirty="0"/>
              <a:t>, </a:t>
            </a:r>
            <a:r>
              <a:rPr lang="en-US" sz="2000" dirty="0"/>
              <a:t>Manning</a:t>
            </a:r>
            <a:r>
              <a:rPr lang="ru-RU" sz="2000" dirty="0"/>
              <a:t>, 2010]. </a:t>
            </a:r>
          </a:p>
          <a:p>
            <a:r>
              <a:rPr lang="ru-RU" sz="2000" dirty="0"/>
              <a:t>Для оценки возьмем максимальное значение проницаемости, равное </a:t>
            </a:r>
            <a:r>
              <a:rPr lang="ru-RU" sz="2000" b="1" dirty="0"/>
              <a:t>10</a:t>
            </a:r>
            <a:r>
              <a:rPr lang="ru-RU" sz="2000" b="1" baseline="30000" dirty="0"/>
              <a:t>-7</a:t>
            </a:r>
            <a:r>
              <a:rPr lang="ru-RU" sz="2000" b="1" dirty="0"/>
              <a:t> м</a:t>
            </a:r>
            <a:r>
              <a:rPr lang="ru-RU" sz="2000" b="1" baseline="30000" dirty="0"/>
              <a:t>2</a:t>
            </a:r>
            <a:r>
              <a:rPr lang="ru-RU" sz="2000" dirty="0"/>
              <a:t>. При этом скорость миграции флюида, обусловленная ЭВ на среду будет составлять </a:t>
            </a:r>
            <a:r>
              <a:rPr lang="ru-RU" sz="2000" dirty="0">
                <a:solidFill>
                  <a:srgbClr val="FF0000"/>
                </a:solidFill>
              </a:rPr>
              <a:t>~3.5 ∙10</a:t>
            </a:r>
            <a:r>
              <a:rPr lang="ru-RU" sz="2000" baseline="30000" dirty="0">
                <a:solidFill>
                  <a:srgbClr val="FF0000"/>
                </a:solidFill>
              </a:rPr>
              <a:t>-15</a:t>
            </a:r>
            <a:r>
              <a:rPr lang="ru-RU" sz="2000" dirty="0">
                <a:solidFill>
                  <a:srgbClr val="FF0000"/>
                </a:solidFill>
              </a:rPr>
              <a:t> м/с</a:t>
            </a:r>
            <a:r>
              <a:rPr lang="ru-RU" sz="2000" dirty="0"/>
              <a:t>. </a:t>
            </a:r>
          </a:p>
          <a:p>
            <a:r>
              <a:rPr lang="ru-RU" sz="2000" u="sng" dirty="0"/>
              <a:t>Таким образом, за время ЭВ, равное 10 с (длительность импульса тока от МГД-генератора в земной коре), смещение флюида в разломе будет пренебрежимо мало и составлять </a:t>
            </a:r>
            <a:r>
              <a:rPr lang="ru-RU" sz="2000" b="1" u="sng" dirty="0">
                <a:solidFill>
                  <a:srgbClr val="FF0000"/>
                </a:solidFill>
              </a:rPr>
              <a:t>~3.5 ∙10</a:t>
            </a:r>
            <a:r>
              <a:rPr lang="ru-RU" sz="2000" b="1" u="sng" baseline="30000" dirty="0">
                <a:solidFill>
                  <a:srgbClr val="FF0000"/>
                </a:solidFill>
              </a:rPr>
              <a:t>-14</a:t>
            </a:r>
            <a:r>
              <a:rPr lang="ru-RU" sz="2000" b="1" u="sng" dirty="0">
                <a:solidFill>
                  <a:srgbClr val="FF0000"/>
                </a:solidFill>
              </a:rPr>
              <a:t> м</a:t>
            </a:r>
            <a:r>
              <a:rPr lang="ru-RU" sz="20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RU" sz="2000" u="sng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BC7A463D-7496-6965-5FB7-822095D26E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4" y="2305918"/>
            <a:ext cx="2701850" cy="2200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39062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BBBDA5-0C03-8DF4-A845-4A1D4C308F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C1A1F40-13DF-B514-C9AB-BE7A95FCB4FB}"/>
              </a:ext>
            </a:extLst>
          </p:cNvPr>
          <p:cNvSpPr txBox="1"/>
          <p:nvPr/>
        </p:nvSpPr>
        <p:spPr>
          <a:xfrm>
            <a:off x="335360" y="1052736"/>
            <a:ext cx="11826818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/>
              <a:t>Под влиянием электрического поля жидкость также может перемещаться в капиллярах как следствие явления </a:t>
            </a:r>
            <a:r>
              <a:rPr lang="ru-RU" sz="2000" dirty="0" err="1"/>
              <a:t>электроосмоса</a:t>
            </a:r>
            <a:r>
              <a:rPr lang="ru-RU" sz="2000" dirty="0"/>
              <a:t>. В одной из последних работ [Соболев и др., 2020] представлены экспериментальные результаты о влиянии постоянного электрического тока на фильтрацию суспензий в горной породе. </a:t>
            </a:r>
          </a:p>
          <a:p>
            <a:endParaRPr lang="ru-RU" sz="2000" dirty="0"/>
          </a:p>
          <a:p>
            <a:r>
              <a:rPr lang="ru-RU" sz="2000" dirty="0"/>
              <a:t>Было установлено пропорциональное увеличение скорости фильтрации флюида через образец песчаника с увеличением отношения силы тока к начальному току. </a:t>
            </a:r>
          </a:p>
          <a:p>
            <a:endParaRPr lang="ru-RU" sz="2000" dirty="0"/>
          </a:p>
          <a:p>
            <a:r>
              <a:rPr lang="ru-RU" sz="2000" dirty="0"/>
              <a:t>Однако, как это следует из анализа исходных данных экспериментов, данный эффект наблюдается при напряженности электрического поля </a:t>
            </a:r>
            <a:r>
              <a:rPr lang="ru-RU" sz="2000" dirty="0">
                <a:solidFill>
                  <a:srgbClr val="FF0000"/>
                </a:solidFill>
              </a:rPr>
              <a:t>200–1667 В/м</a:t>
            </a:r>
            <a:r>
              <a:rPr lang="ru-RU" sz="2000" dirty="0"/>
              <a:t> и плотности тока </a:t>
            </a:r>
            <a:r>
              <a:rPr lang="ru-RU" sz="2000" dirty="0">
                <a:solidFill>
                  <a:srgbClr val="FF0000"/>
                </a:solidFill>
              </a:rPr>
              <a:t>~ 8 А/м</a:t>
            </a:r>
            <a:r>
              <a:rPr lang="ru-RU" sz="2000" baseline="30000" dirty="0">
                <a:solidFill>
                  <a:srgbClr val="FF0000"/>
                </a:solidFill>
              </a:rPr>
              <a:t>2</a:t>
            </a:r>
            <a:r>
              <a:rPr lang="ru-RU" sz="2000" dirty="0"/>
              <a:t>, которые в природе в земной коре отсутствуют (в зависимости от глубины, литологии и тектонических условий напряженность естественного электрического поля Земли может составлять от долей вольт на метр до десятков и сотен мВ/м [Адушкин и др., 2018]).</a:t>
            </a:r>
          </a:p>
          <a:p>
            <a:endParaRPr lang="ru-RU" sz="2000" u="sng" dirty="0"/>
          </a:p>
          <a:p>
            <a:r>
              <a:rPr lang="ru-RU" sz="2000" u="sng" dirty="0"/>
              <a:t>Таким образом, физические механизмы возможной миграции флюида на основе магнитогидродинамических эффектов и </a:t>
            </a:r>
            <a:r>
              <a:rPr lang="ru-RU" sz="2000" u="sng" dirty="0" err="1"/>
              <a:t>электроосмоса</a:t>
            </a:r>
            <a:r>
              <a:rPr lang="ru-RU" sz="2000" u="sng" dirty="0"/>
              <a:t> также не могут объяснить эффект инициирования сейсмического события при электрическом воздействии на земную кору в полевых условиях.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FDD20E-8D87-86EE-4232-0C7DDAD7C6E9}"/>
              </a:ext>
            </a:extLst>
          </p:cNvPr>
          <p:cNvSpPr txBox="1"/>
          <p:nvPr/>
        </p:nvSpPr>
        <p:spPr>
          <a:xfrm>
            <a:off x="257725" y="31616"/>
            <a:ext cx="11934275" cy="5890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ru-RU" sz="2400" dirty="0"/>
              <a:t>Возможность миграции проводящего флюида в разлом под действием </a:t>
            </a:r>
            <a:r>
              <a:rPr lang="ru-RU" sz="2400" dirty="0" err="1"/>
              <a:t>электроосмоса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244206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https://scx2.b-cdn.net/gfx/news/hires/2017/1-livingwithas.jpg">
            <a:extLst>
              <a:ext uri="{FF2B5EF4-FFF2-40B4-BE49-F238E27FC236}">
                <a16:creationId xmlns:a16="http://schemas.microsoft.com/office/drawing/2014/main" id="{CC466677-38E8-2303-7FA9-70B6F41732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24" y="543574"/>
            <a:ext cx="4248472" cy="6455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2" descr="https://upload.wikimedia.org/wikipedia/commons/b/b5/GIC_generation.jpg">
            <a:extLst>
              <a:ext uri="{FF2B5EF4-FFF2-40B4-BE49-F238E27FC236}">
                <a16:creationId xmlns:a16="http://schemas.microsoft.com/office/drawing/2014/main" id="{A8768086-06B4-B4A9-91F0-2B18A55B5B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6639" y="619410"/>
            <a:ext cx="4537075" cy="319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Рисунок 5" descr="GIC in the fault with a title.bmp">
            <a:extLst>
              <a:ext uri="{FF2B5EF4-FFF2-40B4-BE49-F238E27FC236}">
                <a16:creationId xmlns:a16="http://schemas.microsoft.com/office/drawing/2014/main" id="{6560DDB2-8F4C-0ECD-BBB5-815141A9E7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535" y="3849462"/>
            <a:ext cx="4478337" cy="3208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Заголовок 1">
            <a:extLst>
              <a:ext uri="{FF2B5EF4-FFF2-40B4-BE49-F238E27FC236}">
                <a16:creationId xmlns:a16="http://schemas.microsoft.com/office/drawing/2014/main" id="{2DD45A79-105A-3C20-9C79-305CEC275A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328" y="-243408"/>
            <a:ext cx="11737304" cy="1143001"/>
          </a:xfrm>
        </p:spPr>
        <p:txBody>
          <a:bodyPr/>
          <a:lstStyle/>
          <a:p>
            <a:pPr eaLnBrk="1" hangingPunct="1"/>
            <a:r>
              <a:rPr lang="ru-RU" altLang="ru-RU" sz="2000" b="1" dirty="0"/>
              <a:t>Геомагнитно-индуцированные токи в элементах инфраструктуры и проводящих разломах земной коры</a:t>
            </a:r>
          </a:p>
        </p:txBody>
      </p:sp>
      <p:sp>
        <p:nvSpPr>
          <p:cNvPr id="8" name="Номер слайда 3">
            <a:extLst>
              <a:ext uri="{FF2B5EF4-FFF2-40B4-BE49-F238E27FC236}">
                <a16:creationId xmlns:a16="http://schemas.microsoft.com/office/drawing/2014/main" id="{68B9A937-D486-C211-646E-80BC4E684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E21981-9BAD-45CD-9710-44563C05283B}" type="slidenum">
              <a:rPr lang="ru-RU"/>
              <a:pPr>
                <a:defRPr/>
              </a:pPr>
              <a:t>14</a:t>
            </a:fld>
            <a:endParaRPr lang="ru-RU" dirty="0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84645CFB-0167-7789-6A89-C1D53C243753}"/>
              </a:ext>
            </a:extLst>
          </p:cNvPr>
          <p:cNvSpPr/>
          <p:nvPr/>
        </p:nvSpPr>
        <p:spPr>
          <a:xfrm>
            <a:off x="7176641" y="1404518"/>
            <a:ext cx="2880617" cy="240759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54FAE693-4729-D431-482F-E442AF37DC32}"/>
              </a:ext>
            </a:extLst>
          </p:cNvPr>
          <p:cNvSpPr/>
          <p:nvPr/>
        </p:nvSpPr>
        <p:spPr>
          <a:xfrm>
            <a:off x="6216650" y="4889816"/>
            <a:ext cx="2520950" cy="22050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70D855D-E4FA-1CE1-8357-921D8DBE2E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027" y="2220882"/>
            <a:ext cx="3223994" cy="2570711"/>
          </a:xfrm>
          <a:prstGeom prst="rect">
            <a:avLst/>
          </a:prstGeom>
        </p:spPr>
      </p:pic>
      <p:sp>
        <p:nvSpPr>
          <p:cNvPr id="18435" name="Заголовок 1">
            <a:extLst>
              <a:ext uri="{FF2B5EF4-FFF2-40B4-BE49-F238E27FC236}">
                <a16:creationId xmlns:a16="http://schemas.microsoft.com/office/drawing/2014/main" id="{FFF4ED89-0208-9362-4235-A7D93B8F11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9336" y="188640"/>
            <a:ext cx="11953328" cy="1657350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br>
              <a:rPr lang="en-US" alt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alt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Теоретическая модель генерации всплеска  теллурических токов рентгеновским излучением солнечных вспышек в проводящих слоях земной коры</a:t>
            </a:r>
            <a:br>
              <a:rPr lang="en-US" altLang="ru-RU" sz="2400" dirty="0">
                <a:solidFill>
                  <a:srgbClr val="000000"/>
                </a:solidFill>
                <a:cs typeface="Times New Roman" panose="02020603050405020304" pitchFamily="18" charset="0"/>
              </a:rPr>
            </a:br>
            <a:r>
              <a:rPr lang="ru-RU" altLang="ru-RU" sz="1800" i="1" dirty="0"/>
              <a:t>(</a:t>
            </a:r>
            <a:r>
              <a:rPr lang="en-US" altLang="ru-RU" sz="1800" i="1" dirty="0"/>
              <a:t>Sorokin et al</a:t>
            </a:r>
            <a:r>
              <a:rPr lang="ru-RU" altLang="ru-RU" sz="1800" i="1" dirty="0"/>
              <a:t>.</a:t>
            </a:r>
            <a:r>
              <a:rPr lang="en-US" altLang="ru-RU" sz="1800" i="1" dirty="0"/>
              <a:t>,</a:t>
            </a:r>
            <a:r>
              <a:rPr lang="ru-RU" altLang="ru-RU" sz="1800" i="1" dirty="0"/>
              <a:t> </a:t>
            </a:r>
            <a:r>
              <a:rPr lang="en-US" altLang="ru-RU" sz="1800" i="1" dirty="0"/>
              <a:t>Earthquake Science,</a:t>
            </a:r>
            <a:r>
              <a:rPr lang="ru-RU" altLang="ru-RU" sz="1800" i="1" dirty="0"/>
              <a:t> 2019; </a:t>
            </a:r>
            <a:r>
              <a:rPr lang="en-US" altLang="ru-RU" sz="1800" i="1" dirty="0"/>
              <a:t> </a:t>
            </a:r>
            <a:r>
              <a:rPr lang="ru-RU" altLang="ru-RU" sz="1800" i="1" dirty="0"/>
              <a:t>Вестник ОИВТ РАН, 2019; </a:t>
            </a:r>
            <a:r>
              <a:rPr lang="en-US" altLang="ru-RU" sz="1800" i="1" dirty="0"/>
              <a:t>Atmosphere, </a:t>
            </a:r>
            <a:r>
              <a:rPr lang="ru-RU" altLang="ru-RU" sz="1800" i="1" dirty="0"/>
              <a:t>2023; Динамические процессы в геосферах, 2023)</a:t>
            </a:r>
            <a:br>
              <a:rPr lang="ru-RU" altLang="ru-RU" sz="1600" b="1" i="1" dirty="0"/>
            </a:br>
            <a:r>
              <a:rPr lang="ru-RU" altLang="ru-RU" sz="1800" dirty="0">
                <a:solidFill>
                  <a:srgbClr val="000000"/>
                </a:solidFill>
                <a:cs typeface="Times New Roman" panose="02020603050405020304" pitchFamily="18" charset="0"/>
              </a:rPr>
              <a:t>Рассмотрен механизм формирования колебаний геомагнитного поля в системе «Земля – ионосфера» с периодами (1 – 100) с в процессе ионизации ионосферы рентгеновским излучением солнечной вспышки с коротким фронтом нарастания ее амплитуды, а также генерации теллурических токов в литосфере с конечной проводимостью</a:t>
            </a:r>
            <a:r>
              <a:rPr lang="ru-RU" altLang="ru-RU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.</a:t>
            </a:r>
            <a:br>
              <a:rPr lang="ru-RU" altLang="ru-RU" sz="2000" b="1" dirty="0">
                <a:cs typeface="Times New Roman" panose="02020603050405020304" pitchFamily="18" charset="0"/>
              </a:rPr>
            </a:br>
            <a:endParaRPr lang="ru-RU" altLang="ru-RU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ECC641-5247-8CDB-06F7-ACA7CF8F3C93}"/>
              </a:ext>
            </a:extLst>
          </p:cNvPr>
          <p:cNvSpPr txBox="1"/>
          <p:nvPr/>
        </p:nvSpPr>
        <p:spPr>
          <a:xfrm>
            <a:off x="577757" y="4730235"/>
            <a:ext cx="42484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1 – проводящий слой земной коры</a:t>
            </a:r>
          </a:p>
          <a:p>
            <a:r>
              <a:rPr lang="ru-RU" sz="1600" dirty="0"/>
              <a:t>2 – проводящий слой ионосферы</a:t>
            </a:r>
          </a:p>
          <a:p>
            <a:r>
              <a:rPr lang="ru-RU" sz="1600" dirty="0"/>
              <a:t>3 – рентгеновское излучение солнечной вспышки</a:t>
            </a:r>
          </a:p>
          <a:p>
            <a:r>
              <a:rPr lang="ru-RU" sz="1600" dirty="0"/>
              <a:t>4 – электрическое поле в ионосфере</a:t>
            </a:r>
          </a:p>
          <a:p>
            <a:r>
              <a:rPr lang="ru-RU" sz="1600" dirty="0"/>
              <a:t>5 – геомагнитные пульсации</a:t>
            </a:r>
          </a:p>
          <a:p>
            <a:r>
              <a:rPr lang="ru-RU" sz="1600" dirty="0"/>
              <a:t>6 – теллурические токи в земной коре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1252BF2-AEEF-0C41-0DE4-35A9B1E6E4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5651" y="2305887"/>
            <a:ext cx="2736304" cy="1788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E594798-B987-4665-3FC9-AD4B354F2FAE}"/>
              </a:ext>
            </a:extLst>
          </p:cNvPr>
          <p:cNvSpPr txBox="1"/>
          <p:nvPr/>
        </p:nvSpPr>
        <p:spPr>
          <a:xfrm>
            <a:off x="8173095" y="2277411"/>
            <a:ext cx="316882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kern="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Зависимость от времени компонент возмущения</a:t>
            </a:r>
            <a:r>
              <a:rPr lang="en-US" sz="1600" kern="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kern="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магнитного поля на поверхности Земли </a:t>
            </a:r>
            <a:r>
              <a:rPr lang="en-US" sz="1600" i="1" kern="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1600" i="1" kern="0" baseline="-25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x </a:t>
            </a:r>
            <a:r>
              <a:rPr lang="ru-RU" sz="1600" kern="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(----) </a:t>
            </a:r>
            <a:r>
              <a:rPr lang="ru-RU" sz="1600" kern="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en-US" sz="1600" i="1" kern="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1600" i="1" kern="0" baseline="-25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  <a:r>
              <a:rPr lang="ru-RU" sz="1600" i="1" kern="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kern="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(___)  для проводимости</a:t>
            </a:r>
            <a:r>
              <a:rPr lang="en-US" sz="1600" kern="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i="1" kern="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</a:t>
            </a:r>
            <a:r>
              <a:rPr lang="en-US" sz="1600" i="1" kern="0" baseline="-25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ru-RU" sz="1600" kern="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= 3 См/м</a:t>
            </a:r>
            <a:endParaRPr lang="ru-RU" sz="1600" kern="100" dirty="0">
              <a:latin typeface="+mj-lt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6" name="Рисунок 4">
            <a:extLst>
              <a:ext uri="{FF2B5EF4-FFF2-40B4-BE49-F238E27FC236}">
                <a16:creationId xmlns:a16="http://schemas.microsoft.com/office/drawing/2014/main" id="{242DC797-B3B7-EC3E-F490-F4D150150E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6691" y="3677151"/>
            <a:ext cx="2689923" cy="2197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0276D6A-145F-694F-D6E2-50938F07BE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0234" y="6397863"/>
            <a:ext cx="667949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zh-CN" sz="2000" b="1" dirty="0">
                <a:solidFill>
                  <a:srgbClr val="FF0000"/>
                </a:solidFill>
              </a:rPr>
              <a:t>Плотность тока, генерируемого в земной коре: 10</a:t>
            </a:r>
            <a:r>
              <a:rPr lang="ru-RU" altLang="zh-CN" sz="2000" b="1" baseline="30000" dirty="0">
                <a:solidFill>
                  <a:srgbClr val="FF0000"/>
                </a:solidFill>
              </a:rPr>
              <a:t>-7…-6</a:t>
            </a:r>
            <a:r>
              <a:rPr lang="ru-RU" altLang="zh-CN" sz="2000" b="1" dirty="0">
                <a:solidFill>
                  <a:srgbClr val="FF0000"/>
                </a:solidFill>
              </a:rPr>
              <a:t> </a:t>
            </a:r>
            <a:r>
              <a:rPr lang="en-US" altLang="zh-CN" sz="2000" b="1" dirty="0">
                <a:solidFill>
                  <a:srgbClr val="FF0000"/>
                </a:solidFill>
              </a:rPr>
              <a:t>A</a:t>
            </a:r>
            <a:r>
              <a:rPr lang="ru-RU" altLang="zh-CN" sz="2000" b="1" dirty="0">
                <a:solidFill>
                  <a:srgbClr val="FF0000"/>
                </a:solidFill>
              </a:rPr>
              <a:t>/м</a:t>
            </a:r>
            <a:r>
              <a:rPr lang="ru-RU" altLang="zh-CN" sz="2000" b="1" baseline="30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" name="TextBox 10">
            <a:extLst>
              <a:ext uri="{FF2B5EF4-FFF2-40B4-BE49-F238E27FC236}">
                <a16:creationId xmlns:a16="http://schemas.microsoft.com/office/drawing/2014/main" id="{2DA02DDA-E839-A0CF-384C-653E44C08B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229" y="5731152"/>
            <a:ext cx="349438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/>
              <a:t>Проводимость земной коры для региона Научной станции РАН (Северный Тянь-Шань)</a:t>
            </a:r>
          </a:p>
        </p:txBody>
      </p:sp>
      <p:sp>
        <p:nvSpPr>
          <p:cNvPr id="9" name="TextBox 12">
            <a:extLst>
              <a:ext uri="{FF2B5EF4-FFF2-40B4-BE49-F238E27FC236}">
                <a16:creationId xmlns:a16="http://schemas.microsoft.com/office/drawing/2014/main" id="{4898892E-2245-359E-686A-3B7862E564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2223" y="5756034"/>
            <a:ext cx="3502019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/>
              <a:t>Плотность тока, генерируемого солнечной вспышкой в земной коре для различных времен (1 – 5 с, 2 – 10 с, 3 – 15 с; 4 – 20 с)</a:t>
            </a:r>
          </a:p>
        </p:txBody>
      </p:sp>
      <p:pic>
        <p:nvPicPr>
          <p:cNvPr id="10" name="Рисунок 3">
            <a:extLst>
              <a:ext uri="{FF2B5EF4-FFF2-40B4-BE49-F238E27FC236}">
                <a16:creationId xmlns:a16="http://schemas.microsoft.com/office/drawing/2014/main" id="{42911DFF-E980-2D63-8F38-4B64575BFB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6219" y="3913751"/>
            <a:ext cx="2092345" cy="1855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Овал 10">
            <a:extLst>
              <a:ext uri="{FF2B5EF4-FFF2-40B4-BE49-F238E27FC236}">
                <a16:creationId xmlns:a16="http://schemas.microsoft.com/office/drawing/2014/main" id="{0E2F813A-F723-C6AA-BEC3-AD8D0B5AF25E}"/>
              </a:ext>
            </a:extLst>
          </p:cNvPr>
          <p:cNvSpPr/>
          <p:nvPr/>
        </p:nvSpPr>
        <p:spPr>
          <a:xfrm>
            <a:off x="5516041" y="4554565"/>
            <a:ext cx="2013875" cy="7386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0715F59C-DECB-2E9B-C101-42A3B4B3D6FF}"/>
              </a:ext>
            </a:extLst>
          </p:cNvPr>
          <p:cNvSpPr/>
          <p:nvPr/>
        </p:nvSpPr>
        <p:spPr>
          <a:xfrm>
            <a:off x="8320611" y="4548942"/>
            <a:ext cx="2536004" cy="64280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313F8923-EC11-8301-A450-2D25C56CF75F}"/>
              </a:ext>
            </a:extLst>
          </p:cNvPr>
          <p:cNvGraphicFramePr>
            <a:graphicFrameLocks noGrp="1"/>
          </p:cNvGraphicFramePr>
          <p:nvPr/>
        </p:nvGraphicFramePr>
        <p:xfrm>
          <a:off x="5818983" y="895350"/>
          <a:ext cx="5605461" cy="26781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591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25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25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76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33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524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50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19972">
                <a:tc rowSpan="3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Группа СВ класса Х: 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1) </a:t>
                      </a:r>
                      <a:r>
                        <a:rPr lang="en-US" sz="1400" dirty="0">
                          <a:effectLst/>
                        </a:rPr>
                        <a:t>28 </a:t>
                      </a:r>
                      <a:r>
                        <a:rPr lang="ru-RU" sz="1400" dirty="0">
                          <a:effectLst/>
                          <a:sym typeface="Symbol"/>
                        </a:rPr>
                        <a:t></a:t>
                      </a:r>
                      <a:r>
                        <a:rPr lang="ru-RU" sz="1400" dirty="0">
                          <a:effectLst/>
                        </a:rPr>
                        <a:t>Х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  <a:sym typeface="Symbol"/>
                        </a:rPr>
                        <a:t></a:t>
                      </a:r>
                      <a:r>
                        <a:rPr lang="ru-RU" sz="1400" dirty="0">
                          <a:effectLst/>
                        </a:rPr>
                        <a:t>2.74 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74" marR="68574" marT="0" marB="0"/>
                </a:tc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sym typeface="Symbol"/>
                        </a:rPr>
                        <a:t></a:t>
                      </a:r>
                      <a:r>
                        <a:rPr lang="ru-RU" sz="1400" baseline="-25000" dirty="0">
                          <a:effectLst/>
                        </a:rPr>
                        <a:t>R=5000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74" marR="6857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sym typeface="Symbol"/>
                        </a:rPr>
                        <a:t></a:t>
                      </a:r>
                      <a:r>
                        <a:rPr lang="ru-RU" sz="1400" baseline="-25000" dirty="0">
                          <a:effectLst/>
                        </a:rPr>
                        <a:t>R=10000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74" marR="6857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sym typeface="Symbol"/>
                        </a:rPr>
                        <a:t></a:t>
                      </a:r>
                      <a:r>
                        <a:rPr lang="en-US" sz="1400" baseline="-25000">
                          <a:effectLst/>
                        </a:rPr>
                        <a:t>non-lit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74" marR="6857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5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a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b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a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b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a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b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74" marR="68574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5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1667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1209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4507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3977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4157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4163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74" marR="68574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2592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sym typeface="Symbol"/>
                        </a:rPr>
                        <a:t></a:t>
                      </a:r>
                      <a:r>
                        <a:rPr lang="ru-RU" sz="1400">
                          <a:effectLst/>
                        </a:rPr>
                        <a:t>ЗТ, %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74" marR="68574" marT="0" marB="0"/>
                </a:tc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</a:rPr>
                        <a:t>37,88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74" marR="68574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13,33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74" marR="68574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-0,1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74" marR="68574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2592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2) 10.0</a:t>
                      </a:r>
                      <a:r>
                        <a:rPr lang="ru-RU" sz="1400">
                          <a:effectLst/>
                          <a:sym typeface="Symbol"/>
                        </a:rPr>
                        <a:t></a:t>
                      </a:r>
                      <a:r>
                        <a:rPr lang="ru-RU" sz="1400">
                          <a:effectLst/>
                        </a:rPr>
                        <a:t>Х</a:t>
                      </a:r>
                      <a:r>
                        <a:rPr lang="ru-RU" sz="1400">
                          <a:effectLst/>
                          <a:sym typeface="Symbol"/>
                        </a:rPr>
                        <a:t></a:t>
                      </a:r>
                      <a:r>
                        <a:rPr lang="ru-RU" sz="1400">
                          <a:effectLst/>
                        </a:rPr>
                        <a:t>5.0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456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767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1330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1546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1640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1590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74" marR="68574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2592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sym typeface="Symbol"/>
                        </a:rPr>
                        <a:t></a:t>
                      </a:r>
                      <a:r>
                        <a:rPr lang="ru-RU" sz="1400">
                          <a:effectLst/>
                        </a:rPr>
                        <a:t>ЗТ, %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74" marR="68574" marT="0" marB="0"/>
                </a:tc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</a:rPr>
                        <a:t>68,2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74" marR="68574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16,24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74" marR="68574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-</a:t>
                      </a:r>
                      <a:r>
                        <a:rPr lang="ru-RU" sz="1400">
                          <a:effectLst/>
                        </a:rPr>
                        <a:t>3</a:t>
                      </a:r>
                      <a:r>
                        <a:rPr lang="en-US" sz="1400">
                          <a:effectLst/>
                        </a:rPr>
                        <a:t>,</a:t>
                      </a:r>
                      <a:r>
                        <a:rPr lang="ru-RU" sz="1400">
                          <a:effectLst/>
                        </a:rPr>
                        <a:t>05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74" marR="68574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2592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3) </a:t>
                      </a:r>
                      <a:r>
                        <a:rPr lang="en-US" sz="1400" dirty="0">
                          <a:effectLst/>
                        </a:rPr>
                        <a:t>5</a:t>
                      </a:r>
                      <a:r>
                        <a:rPr lang="ru-RU" sz="1400" dirty="0">
                          <a:effectLst/>
                        </a:rPr>
                        <a:t>.</a:t>
                      </a:r>
                      <a:r>
                        <a:rPr lang="en-US" sz="1400" dirty="0">
                          <a:effectLst/>
                        </a:rPr>
                        <a:t>0&gt;</a:t>
                      </a:r>
                      <a:r>
                        <a:rPr lang="ru-RU" sz="1400" dirty="0">
                          <a:effectLst/>
                        </a:rPr>
                        <a:t>Х</a:t>
                      </a:r>
                      <a:r>
                        <a:rPr lang="en-US" sz="1400" dirty="0">
                          <a:effectLst/>
                        </a:rPr>
                        <a:t>&gt;</a:t>
                      </a:r>
                      <a:r>
                        <a:rPr lang="ru-RU" sz="1400" dirty="0">
                          <a:effectLst/>
                        </a:rPr>
                        <a:t>2.74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640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794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2068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2365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1891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1796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74" marR="68574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2592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sym typeface="Symbol"/>
                        </a:rPr>
                        <a:t></a:t>
                      </a:r>
                      <a:r>
                        <a:rPr lang="ru-RU" sz="1400">
                          <a:effectLst/>
                        </a:rPr>
                        <a:t>ЗТ, %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74" marR="68574" marT="0" marB="0"/>
                </a:tc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</a:rPr>
                        <a:t>24,06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74" marR="68574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14,36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74" marR="68574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-</a:t>
                      </a:r>
                      <a:r>
                        <a:rPr lang="ru-RU" sz="1400" dirty="0">
                          <a:effectLst/>
                        </a:rPr>
                        <a:t>5,02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74" marR="68574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0311" name="TextBox 8">
            <a:extLst>
              <a:ext uri="{FF2B5EF4-FFF2-40B4-BE49-F238E27FC236}">
                <a16:creationId xmlns:a16="http://schemas.microsoft.com/office/drawing/2014/main" id="{A8B8D711-2A6A-BA22-007D-64B1500C31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858" y="-4763"/>
            <a:ext cx="11736387" cy="8302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/>
              <a:t>Воздействие 50 сильнейших солнечных вспышек класса Х (макс. интенсивность излучения </a:t>
            </a:r>
            <a:r>
              <a:rPr lang="en-US" altLang="ru-RU" sz="2400" dirty="0"/>
              <a:t>&gt;</a:t>
            </a:r>
            <a:r>
              <a:rPr lang="ru-RU" altLang="ru-RU" sz="2400" dirty="0"/>
              <a:t> 10</a:t>
            </a:r>
            <a:r>
              <a:rPr lang="ru-RU" altLang="ru-RU" sz="2400" baseline="30000" dirty="0"/>
              <a:t>-4</a:t>
            </a:r>
            <a:r>
              <a:rPr lang="ru-RU" altLang="ru-RU" sz="2400" dirty="0"/>
              <a:t> Вт/м</a:t>
            </a:r>
            <a:r>
              <a:rPr lang="ru-RU" altLang="ru-RU" sz="2400" baseline="30000" dirty="0"/>
              <a:t>2</a:t>
            </a:r>
            <a:r>
              <a:rPr lang="ru-RU" altLang="ru-RU" sz="2400" dirty="0"/>
              <a:t>) на сейсмическую активность </a:t>
            </a:r>
            <a:r>
              <a:rPr lang="en-US" altLang="ru-RU" sz="2400" dirty="0"/>
              <a:t>[</a:t>
            </a:r>
            <a:r>
              <a:rPr lang="ru-RU" altLang="ru-RU" sz="2400" dirty="0"/>
              <a:t>Новиков, Сорокин, 2024</a:t>
            </a:r>
            <a:r>
              <a:rPr lang="en-US" altLang="ru-RU" sz="2400" dirty="0"/>
              <a:t>]</a:t>
            </a:r>
            <a:r>
              <a:rPr lang="ru-RU" altLang="ru-RU" sz="2400" dirty="0"/>
              <a:t> </a:t>
            </a:r>
          </a:p>
        </p:txBody>
      </p:sp>
      <p:pic>
        <p:nvPicPr>
          <p:cNvPr id="10312" name="Рисунок 9">
            <a:extLst>
              <a:ext uri="{FF2B5EF4-FFF2-40B4-BE49-F238E27FC236}">
                <a16:creationId xmlns:a16="http://schemas.microsoft.com/office/drawing/2014/main" id="{3282065D-0511-D232-E04A-AFB0B1B40B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994" y="2259013"/>
            <a:ext cx="4465638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3" name="Рисунок 6">
            <a:extLst>
              <a:ext uri="{FF2B5EF4-FFF2-40B4-BE49-F238E27FC236}">
                <a16:creationId xmlns:a16="http://schemas.microsoft.com/office/drawing/2014/main" id="{E2C2797E-8993-23EB-13D1-37B3B9B8B5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994" y="808039"/>
            <a:ext cx="4465638" cy="1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4" name="TextBox 7">
            <a:extLst>
              <a:ext uri="{FF2B5EF4-FFF2-40B4-BE49-F238E27FC236}">
                <a16:creationId xmlns:a16="http://schemas.microsoft.com/office/drawing/2014/main" id="{C77414E9-98AE-50F3-E322-447BF26A97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1158" y="854076"/>
            <a:ext cx="13684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400"/>
              <a:t>R=10000 </a:t>
            </a:r>
            <a:r>
              <a:rPr lang="ru-RU" altLang="ru-RU" sz="1400"/>
              <a:t>км</a:t>
            </a:r>
          </a:p>
        </p:txBody>
      </p:sp>
      <p:sp>
        <p:nvSpPr>
          <p:cNvPr id="10315" name="TextBox 9">
            <a:extLst>
              <a:ext uri="{FF2B5EF4-FFF2-40B4-BE49-F238E27FC236}">
                <a16:creationId xmlns:a16="http://schemas.microsoft.com/office/drawing/2014/main" id="{627176F7-B45C-FF5A-BA9B-A1EBFDD65A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4320" y="2276476"/>
            <a:ext cx="13684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400"/>
              <a:t>R=</a:t>
            </a:r>
            <a:r>
              <a:rPr lang="ru-RU" altLang="ru-RU" sz="1400"/>
              <a:t>5</a:t>
            </a:r>
            <a:r>
              <a:rPr lang="en-US" altLang="ru-RU" sz="1400"/>
              <a:t>000 </a:t>
            </a:r>
            <a:r>
              <a:rPr lang="ru-RU" altLang="ru-RU" sz="1400"/>
              <a:t>км</a:t>
            </a:r>
          </a:p>
        </p:txBody>
      </p:sp>
      <p:pic>
        <p:nvPicPr>
          <p:cNvPr id="10316" name="Рисунок 7">
            <a:extLst>
              <a:ext uri="{FF2B5EF4-FFF2-40B4-BE49-F238E27FC236}">
                <a16:creationId xmlns:a16="http://schemas.microsoft.com/office/drawing/2014/main" id="{63784B1D-6800-073D-2D8F-8A47CD87F3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9258" y="4791075"/>
            <a:ext cx="6257925" cy="195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7" name="TextBox 12">
            <a:extLst>
              <a:ext uri="{FF2B5EF4-FFF2-40B4-BE49-F238E27FC236}">
                <a16:creationId xmlns:a16="http://schemas.microsoft.com/office/drawing/2014/main" id="{B78413E1-62C8-E3D5-8D08-E413E733DB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" y="3573463"/>
            <a:ext cx="11737975" cy="12001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Воздействие солнечной вспышки на афтершоковую последовательность (М</a:t>
            </a:r>
            <a:r>
              <a:rPr lang="ru-RU" altLang="ru-RU" sz="1800">
                <a:sym typeface="Symbol" panose="05050102010706020507" pitchFamily="18" charset="2"/>
              </a:rPr>
              <a:t>2,5) </a:t>
            </a:r>
            <a:r>
              <a:rPr lang="ru-RU" altLang="ru-RU" sz="1800"/>
              <a:t>Суматра-Андаманского землетрясения (черная вертикальная линия – момент ЗТ; красная вертикальная линия – момент СВ) 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FF0000"/>
              </a:solidFill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FF0000"/>
                </a:solidFill>
              </a:rPr>
              <a:t>Рост количества афтершоков после СВ на 6-9 сутки в 20 раз!</a:t>
            </a:r>
          </a:p>
        </p:txBody>
      </p:sp>
      <p:pic>
        <p:nvPicPr>
          <p:cNvPr id="10318" name="Рисунок 5">
            <a:extLst>
              <a:ext uri="{FF2B5EF4-FFF2-40B4-BE49-F238E27FC236}">
                <a16:creationId xmlns:a16="http://schemas.microsoft.com/office/drawing/2014/main" id="{CC8B657F-8027-312E-FB1C-BDACF6998E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08" y="4273550"/>
            <a:ext cx="4427537" cy="155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9" name="TextBox 13">
            <a:extLst>
              <a:ext uri="{FF2B5EF4-FFF2-40B4-BE49-F238E27FC236}">
                <a16:creationId xmlns:a16="http://schemas.microsoft.com/office/drawing/2014/main" id="{0A9AE75A-D63F-7F9A-30A5-3ADB86E749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857" y="5859463"/>
            <a:ext cx="5472112" cy="8302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/>
              <a:t>Эпицентр (красная точка) и афтершоки (справа)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/>
              <a:t>Суматра-Андаманского ЗТ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/>
              <a:t>Расстояние от ПСТ СВ Х10.18 до эпицентра ЗТ = </a:t>
            </a:r>
            <a:r>
              <a:rPr lang="ru-RU" altLang="ru-RU" sz="1600">
                <a:cs typeface="Calibri" panose="020F0502020204030204" pitchFamily="34" charset="0"/>
              </a:rPr>
              <a:t>2717,6 км </a:t>
            </a:r>
            <a:r>
              <a:rPr lang="ru-RU" altLang="ru-RU" sz="1600"/>
              <a:t> </a:t>
            </a:r>
          </a:p>
        </p:txBody>
      </p:sp>
      <p:sp>
        <p:nvSpPr>
          <p:cNvPr id="2" name="Овал 1">
            <a:extLst>
              <a:ext uri="{FF2B5EF4-FFF2-40B4-BE49-F238E27FC236}">
                <a16:creationId xmlns:a16="http://schemas.microsoft.com/office/drawing/2014/main" id="{2BFD8BDB-03A3-49C3-098F-C44832F9A3F1}"/>
              </a:ext>
            </a:extLst>
          </p:cNvPr>
          <p:cNvSpPr/>
          <p:nvPr/>
        </p:nvSpPr>
        <p:spPr>
          <a:xfrm>
            <a:off x="7320758" y="1096963"/>
            <a:ext cx="1398587" cy="25447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DC97154D-108D-5BC7-060C-B281787C2843}"/>
              </a:ext>
            </a:extLst>
          </p:cNvPr>
          <p:cNvSpPr/>
          <p:nvPr/>
        </p:nvSpPr>
        <p:spPr>
          <a:xfrm>
            <a:off x="6168233" y="4887914"/>
            <a:ext cx="503237" cy="14319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55F0C01D-D0A1-BCB6-CA31-F2A91F49CDAE}"/>
              </a:ext>
            </a:extLst>
          </p:cNvPr>
          <p:cNvSpPr/>
          <p:nvPr/>
        </p:nvSpPr>
        <p:spPr>
          <a:xfrm>
            <a:off x="10271919" y="4887914"/>
            <a:ext cx="681038" cy="12969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F2F4086C-456E-1791-2860-9616161C69CD}"/>
              </a:ext>
            </a:extLst>
          </p:cNvPr>
          <p:cNvCxnSpPr>
            <a:cxnSpLocks/>
          </p:cNvCxnSpPr>
          <p:nvPr/>
        </p:nvCxnSpPr>
        <p:spPr>
          <a:xfrm>
            <a:off x="9263858" y="4710113"/>
            <a:ext cx="288925" cy="273050"/>
          </a:xfrm>
          <a:prstGeom prst="straightConnector1">
            <a:avLst/>
          </a:prstGeom>
          <a:ln w="19050">
            <a:solidFill>
              <a:srgbClr val="FF0000"/>
            </a:solidFill>
            <a:headEnd w="lg" len="lg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>
            <a:extLst>
              <a:ext uri="{FF2B5EF4-FFF2-40B4-BE49-F238E27FC236}">
                <a16:creationId xmlns:a16="http://schemas.microsoft.com/office/drawing/2014/main" id="{C070E052-3227-26BA-2BB6-2AECFAC124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1344" y="168278"/>
            <a:ext cx="11593288" cy="523875"/>
          </a:xfrm>
        </p:spPr>
        <p:txBody>
          <a:bodyPr/>
          <a:lstStyle/>
          <a:p>
            <a:pPr eaLnBrk="1" hangingPunct="1"/>
            <a:r>
              <a:rPr lang="ru-RU" altLang="ru-RU" sz="2400" dirty="0"/>
              <a:t>Воздействие солнечных вспышек на </a:t>
            </a:r>
            <a:r>
              <a:rPr lang="ru-RU" altLang="ru-RU" sz="2400" dirty="0" err="1"/>
              <a:t>афтершоковую</a:t>
            </a:r>
            <a:r>
              <a:rPr lang="ru-RU" altLang="ru-RU" sz="2400" dirty="0"/>
              <a:t> зону </a:t>
            </a:r>
            <a:r>
              <a:rPr lang="ru-RU" altLang="ru-RU" sz="2400" dirty="0" err="1"/>
              <a:t>Дарфилдского</a:t>
            </a:r>
            <a:r>
              <a:rPr lang="ru-RU" altLang="ru-RU" sz="2400" dirty="0"/>
              <a:t> землетрясения 03.09.2010, М7.0 (Новая Зеландия)</a:t>
            </a:r>
          </a:p>
        </p:txBody>
      </p:sp>
      <p:pic>
        <p:nvPicPr>
          <p:cNvPr id="31747" name="Рисунок 8">
            <a:extLst>
              <a:ext uri="{FF2B5EF4-FFF2-40B4-BE49-F238E27FC236}">
                <a16:creationId xmlns:a16="http://schemas.microsoft.com/office/drawing/2014/main" id="{AA3B6FAF-7B59-8D4E-AA8A-EBC74078DF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8" y="478511"/>
            <a:ext cx="3207397" cy="3075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TextBox 22">
            <a:extLst>
              <a:ext uri="{FF2B5EF4-FFF2-40B4-BE49-F238E27FC236}">
                <a16:creationId xmlns:a16="http://schemas.microsoft.com/office/drawing/2014/main" id="{0BBB5E6E-B2D0-4C76-C60D-C3133F089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6296" y="2955716"/>
            <a:ext cx="4634359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cs typeface="Calibri" panose="020F0502020204030204" pitchFamily="34" charset="0"/>
              </a:rPr>
              <a:t>В соответствии с моделью [</a:t>
            </a:r>
            <a:r>
              <a:rPr lang="en-US" altLang="ru-RU" sz="1600" dirty="0">
                <a:cs typeface="Calibri" panose="020F0502020204030204" pitchFamily="34" charset="0"/>
              </a:rPr>
              <a:t>Sorokin et al</a:t>
            </a:r>
            <a:r>
              <a:rPr lang="ru-RU" altLang="ru-RU" sz="1600" dirty="0">
                <a:cs typeface="Calibri" panose="020F0502020204030204" pitchFamily="34" charset="0"/>
              </a:rPr>
              <a:t>., 2023] вектор плотности ТТ в земной коре имеет юго-восточное направление, которое совпадает с направлением простирания разлома </a:t>
            </a:r>
            <a:r>
              <a:rPr lang="en-US" altLang="ru-RU" sz="1600" dirty="0">
                <a:cs typeface="Calibri" panose="020F0502020204030204" pitchFamily="34" charset="0"/>
              </a:rPr>
              <a:t>Port Hills</a:t>
            </a:r>
            <a:r>
              <a:rPr lang="ru-RU" altLang="ru-RU" sz="1600" dirty="0">
                <a:cs typeface="Calibri" panose="020F0502020204030204" pitchFamily="34" charset="0"/>
              </a:rPr>
              <a:t>, на котором произошел афтершок М6.2. При этом плотность ТТ по численным оценкам имеет порядок 10</a:t>
            </a:r>
            <a:r>
              <a:rPr lang="ru-RU" altLang="ru-RU" sz="1600" baseline="30000" dirty="0">
                <a:cs typeface="Calibri" panose="020F0502020204030204" pitchFamily="34" charset="0"/>
              </a:rPr>
              <a:t>-7</a:t>
            </a:r>
            <a:r>
              <a:rPr lang="ru-RU" altLang="ru-RU" sz="1600" dirty="0">
                <a:cs typeface="Calibri" panose="020F0502020204030204" pitchFamily="34" charset="0"/>
              </a:rPr>
              <a:t> А/м</a:t>
            </a:r>
            <a:r>
              <a:rPr lang="ru-RU" altLang="ru-RU" sz="1600" baseline="30000" dirty="0">
                <a:cs typeface="Calibri" panose="020F0502020204030204" pitchFamily="34" charset="0"/>
              </a:rPr>
              <a:t>2</a:t>
            </a:r>
            <a:r>
              <a:rPr lang="ru-RU" altLang="ru-RU" sz="1600" dirty="0">
                <a:cs typeface="Calibri" panose="020F0502020204030204" pitchFamily="34" charset="0"/>
              </a:rPr>
              <a:t>. Таким образом, разлом </a:t>
            </a:r>
            <a:r>
              <a:rPr lang="en-US" altLang="ru-RU" sz="1600" dirty="0">
                <a:cs typeface="Calibri" panose="020F0502020204030204" pitchFamily="34" charset="0"/>
              </a:rPr>
              <a:t>Port Hills </a:t>
            </a:r>
            <a:r>
              <a:rPr lang="ru-RU" altLang="ru-RU" sz="1600" dirty="0">
                <a:cs typeface="Calibri" panose="020F0502020204030204" pitchFamily="34" charset="0"/>
              </a:rPr>
              <a:t>являлся наиболее чувствительным местом к электромагнитному воздействию СВ с точки зрения его напряженно-деформированного состояния (</a:t>
            </a:r>
            <a:r>
              <a:rPr lang="ru-RU" altLang="ru-RU" sz="1600" dirty="0" err="1">
                <a:cs typeface="Calibri" panose="020F0502020204030204" pitchFamily="34" charset="0"/>
              </a:rPr>
              <a:t>афтершоковая</a:t>
            </a:r>
            <a:r>
              <a:rPr lang="ru-RU" altLang="ru-RU" sz="1600" dirty="0">
                <a:cs typeface="Calibri" panose="020F0502020204030204" pitchFamily="34" charset="0"/>
              </a:rPr>
              <a:t> зона </a:t>
            </a:r>
            <a:r>
              <a:rPr lang="ru-RU" altLang="ru-RU" sz="1600" dirty="0" err="1">
                <a:cs typeface="Calibri" panose="020F0502020204030204" pitchFamily="34" charset="0"/>
              </a:rPr>
              <a:t>Дарфилдского</a:t>
            </a:r>
            <a:r>
              <a:rPr lang="ru-RU" altLang="ru-RU" sz="1600" dirty="0">
                <a:cs typeface="Calibri" panose="020F0502020204030204" pitchFamily="34" charset="0"/>
              </a:rPr>
              <a:t> ЗТ), плотности ТТ (10</a:t>
            </a:r>
            <a:r>
              <a:rPr lang="ru-RU" altLang="ru-RU" sz="1600" baseline="30000" dirty="0">
                <a:cs typeface="Calibri" panose="020F0502020204030204" pitchFamily="34" charset="0"/>
              </a:rPr>
              <a:t>-7</a:t>
            </a:r>
            <a:r>
              <a:rPr lang="ru-RU" altLang="ru-RU" sz="1600" dirty="0">
                <a:cs typeface="Calibri" panose="020F0502020204030204" pitchFamily="34" charset="0"/>
              </a:rPr>
              <a:t> А/м</a:t>
            </a:r>
            <a:r>
              <a:rPr lang="ru-RU" altLang="ru-RU" sz="1600" baseline="30000" dirty="0">
                <a:cs typeface="Calibri" panose="020F0502020204030204" pitchFamily="34" charset="0"/>
              </a:rPr>
              <a:t>2</a:t>
            </a:r>
            <a:r>
              <a:rPr lang="ru-RU" altLang="ru-RU" sz="1600" dirty="0">
                <a:cs typeface="Calibri" panose="020F0502020204030204" pitchFamily="34" charset="0"/>
              </a:rPr>
              <a:t>) и ориентации вектора плотности ТТ, совпадающей с направлением простирания разлома, что содействовало дополнительной концентрации тока в разломе.</a:t>
            </a:r>
            <a:endParaRPr lang="ru-RU" altLang="ru-RU" sz="1050" dirty="0"/>
          </a:p>
        </p:txBody>
      </p:sp>
      <p:pic>
        <p:nvPicPr>
          <p:cNvPr id="31749" name="Picture 2" descr="Map showing day and night parts of the world">
            <a:extLst>
              <a:ext uri="{FF2B5EF4-FFF2-40B4-BE49-F238E27FC236}">
                <a16:creationId xmlns:a16="http://schemas.microsoft.com/office/drawing/2014/main" id="{12908CDB-BB7F-E3CA-64E3-89F58FDB06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3630881"/>
            <a:ext cx="3265889" cy="1632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0" name="TextBox 3">
            <a:extLst>
              <a:ext uri="{FF2B5EF4-FFF2-40B4-BE49-F238E27FC236}">
                <a16:creationId xmlns:a16="http://schemas.microsoft.com/office/drawing/2014/main" id="{E7D19835-38A8-822E-BDEE-3ECC2E53AB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501" y="5212979"/>
            <a:ext cx="31392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cs typeface="Calibri" panose="020F0502020204030204" pitchFamily="34" charset="0"/>
              </a:rPr>
              <a:t>Расстояние от ПСТ СВ до эпицентра афтершока 3853,7 км</a:t>
            </a:r>
            <a:endParaRPr lang="fr-FR" altLang="ru-RU" sz="1600" dirty="0">
              <a:solidFill>
                <a:srgbClr val="333333"/>
              </a:solidFill>
            </a:endParaRPr>
          </a:p>
        </p:txBody>
      </p:sp>
      <p:pic>
        <p:nvPicPr>
          <p:cNvPr id="31751" name="Рисунок 7">
            <a:extLst>
              <a:ext uri="{FF2B5EF4-FFF2-40B4-BE49-F238E27FC236}">
                <a16:creationId xmlns:a16="http://schemas.microsoft.com/office/drawing/2014/main" id="{70B38190-CB69-15F0-AADF-160F47C37D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749" y="900035"/>
            <a:ext cx="1260220" cy="1615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2" name="TextBox 13">
            <a:extLst>
              <a:ext uri="{FF2B5EF4-FFF2-40B4-BE49-F238E27FC236}">
                <a16:creationId xmlns:a16="http://schemas.microsoft.com/office/drawing/2014/main" id="{25BFBD6A-F852-D980-F283-814981183A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9177" y="5578835"/>
            <a:ext cx="401711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/>
              <a:t>Афтершок М</a:t>
            </a:r>
            <a:r>
              <a:rPr lang="en-US" altLang="ru-RU" sz="1600" dirty="0"/>
              <a:t>w=6.2, 21.02.2011</a:t>
            </a:r>
            <a:r>
              <a:rPr lang="ru-RU" altLang="ru-RU" sz="1600" dirty="0"/>
              <a:t> с задержкой </a:t>
            </a:r>
            <a:r>
              <a:rPr lang="ru-RU" altLang="ru-RU" sz="1600" u="sng" dirty="0"/>
              <a:t>6 суток </a:t>
            </a:r>
            <a:r>
              <a:rPr lang="ru-RU" altLang="ru-RU" sz="1600" dirty="0"/>
              <a:t>после СВ</a:t>
            </a:r>
            <a:r>
              <a:rPr lang="en-US" altLang="ru-RU" sz="1600" dirty="0"/>
              <a:t> </a:t>
            </a:r>
            <a:endParaRPr lang="ru-RU" altLang="ru-RU" sz="1600" dirty="0"/>
          </a:p>
        </p:txBody>
      </p:sp>
      <p:sp>
        <p:nvSpPr>
          <p:cNvPr id="31753" name="TextBox 15">
            <a:extLst>
              <a:ext uri="{FF2B5EF4-FFF2-40B4-BE49-F238E27FC236}">
                <a16:creationId xmlns:a16="http://schemas.microsoft.com/office/drawing/2014/main" id="{54B24E35-723B-6002-9979-61AA4DADC3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0789" y="2604699"/>
            <a:ext cx="348934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/>
              <a:t>Солнечная вспышка </a:t>
            </a:r>
            <a:r>
              <a:rPr lang="en-US" altLang="ru-RU" sz="1600" dirty="0"/>
              <a:t>X</a:t>
            </a:r>
            <a:r>
              <a:rPr lang="ru-RU" altLang="ru-RU" sz="1600" dirty="0"/>
              <a:t>3.28</a:t>
            </a:r>
            <a:r>
              <a:rPr lang="en-US" altLang="ru-RU" sz="1600" dirty="0"/>
              <a:t>, 15</a:t>
            </a:r>
            <a:r>
              <a:rPr lang="ru-RU" altLang="ru-RU" sz="1600" dirty="0"/>
              <a:t>.02.</a:t>
            </a:r>
            <a:r>
              <a:rPr lang="en-US" altLang="ru-RU" sz="1600" dirty="0"/>
              <a:t>2011, UTC 01:56 </a:t>
            </a:r>
            <a:endParaRPr lang="ru-RU" altLang="ru-RU" sz="1600" dirty="0"/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96D3AC78-B662-C97F-3BFC-2BB3C1EEEA8A}"/>
              </a:ext>
            </a:extLst>
          </p:cNvPr>
          <p:cNvCxnSpPr>
            <a:cxnSpLocks/>
          </p:cNvCxnSpPr>
          <p:nvPr/>
        </p:nvCxnSpPr>
        <p:spPr>
          <a:xfrm flipV="1">
            <a:off x="4959859" y="747292"/>
            <a:ext cx="2855304" cy="120486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832ED850-9C86-F760-2786-FB927F2962A3}"/>
              </a:ext>
            </a:extLst>
          </p:cNvPr>
          <p:cNvCxnSpPr>
            <a:cxnSpLocks/>
          </p:cNvCxnSpPr>
          <p:nvPr/>
        </p:nvCxnSpPr>
        <p:spPr>
          <a:xfrm>
            <a:off x="4959859" y="1978676"/>
            <a:ext cx="2855304" cy="740709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31756" name="Рисунок 23">
            <a:extLst>
              <a:ext uri="{FF2B5EF4-FFF2-40B4-BE49-F238E27FC236}">
                <a16:creationId xmlns:a16="http://schemas.microsoft.com/office/drawing/2014/main" id="{8EE6759D-47CB-D36C-D3AC-D8A824FC63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166" y="4299396"/>
            <a:ext cx="2374900" cy="134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7" name="Рисунок 27">
            <a:extLst>
              <a:ext uri="{FF2B5EF4-FFF2-40B4-BE49-F238E27FC236}">
                <a16:creationId xmlns:a16="http://schemas.microsoft.com/office/drawing/2014/main" id="{05A6914B-4E72-3BD6-06F8-EB4C8CDA644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192" y="764704"/>
            <a:ext cx="3788226" cy="1954681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8" name="Рисунок 32">
            <a:extLst>
              <a:ext uri="{FF2B5EF4-FFF2-40B4-BE49-F238E27FC236}">
                <a16:creationId xmlns:a16="http://schemas.microsoft.com/office/drawing/2014/main" id="{5252A33B-4C80-FAD4-C423-BB645EDBFC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1461" y="3359321"/>
            <a:ext cx="2788592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Овал 33">
            <a:extLst>
              <a:ext uri="{FF2B5EF4-FFF2-40B4-BE49-F238E27FC236}">
                <a16:creationId xmlns:a16="http://schemas.microsoft.com/office/drawing/2014/main" id="{25A4A18B-F26F-644E-489A-A23065ADAEA0}"/>
              </a:ext>
            </a:extLst>
          </p:cNvPr>
          <p:cNvSpPr/>
          <p:nvPr/>
        </p:nvSpPr>
        <p:spPr>
          <a:xfrm>
            <a:off x="4511824" y="3560521"/>
            <a:ext cx="360040" cy="60325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36" name="Прямая со стрелкой 35">
            <a:extLst>
              <a:ext uri="{FF2B5EF4-FFF2-40B4-BE49-F238E27FC236}">
                <a16:creationId xmlns:a16="http://schemas.microsoft.com/office/drawing/2014/main" id="{1D7F4DDD-A386-A20E-2EED-39D9E626DAA4}"/>
              </a:ext>
            </a:extLst>
          </p:cNvPr>
          <p:cNvCxnSpPr>
            <a:cxnSpLocks/>
          </p:cNvCxnSpPr>
          <p:nvPr/>
        </p:nvCxnSpPr>
        <p:spPr>
          <a:xfrm flipV="1">
            <a:off x="3349177" y="3893249"/>
            <a:ext cx="1149750" cy="64666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61" name="TextBox 4">
            <a:extLst>
              <a:ext uri="{FF2B5EF4-FFF2-40B4-BE49-F238E27FC236}">
                <a16:creationId xmlns:a16="http://schemas.microsoft.com/office/drawing/2014/main" id="{B8CBB819-3CE1-48E6-0C31-443390C547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360" y="6054387"/>
            <a:ext cx="662424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cs typeface="Calibri" panose="020F0502020204030204" pitchFamily="34" charset="0"/>
              </a:rPr>
              <a:t>На этом же разломе с той же самой задержкой </a:t>
            </a:r>
            <a:r>
              <a:rPr lang="ru-RU" altLang="ru-RU" sz="1600" u="sng" dirty="0">
                <a:cs typeface="Calibri" panose="020F0502020204030204" pitchFamily="34" charset="0"/>
              </a:rPr>
              <a:t>6 суток </a:t>
            </a:r>
            <a:r>
              <a:rPr lang="ru-RU" altLang="ru-RU" sz="1600" dirty="0">
                <a:cs typeface="Calibri" panose="020F0502020204030204" pitchFamily="34" charset="0"/>
              </a:rPr>
              <a:t>13.06.2011 г. произошли еще два сильных афтершока М5.2 и </a:t>
            </a:r>
            <a:r>
              <a:rPr lang="en-US" altLang="ru-RU" sz="1600" dirty="0">
                <a:cs typeface="Calibri" panose="020F0502020204030204" pitchFamily="34" charset="0"/>
              </a:rPr>
              <a:t>M</a:t>
            </a:r>
            <a:r>
              <a:rPr lang="ru-RU" altLang="ru-RU" sz="1600" dirty="0">
                <a:cs typeface="Calibri" panose="020F0502020204030204" pitchFamily="34" charset="0"/>
              </a:rPr>
              <a:t>5.9 после более слабой СВ класса </a:t>
            </a:r>
            <a:r>
              <a:rPr lang="en-US" altLang="ru-RU" sz="1600" dirty="0">
                <a:cs typeface="Calibri" panose="020F0502020204030204" pitchFamily="34" charset="0"/>
              </a:rPr>
              <a:t>M</a:t>
            </a:r>
            <a:r>
              <a:rPr lang="ru-RU" altLang="ru-RU" sz="1600" dirty="0">
                <a:cs typeface="Calibri" panose="020F0502020204030204" pitchFamily="34" charset="0"/>
              </a:rPr>
              <a:t>3.64 (07.06.2011).</a:t>
            </a:r>
            <a:endParaRPr lang="ru-RU" altLang="ru-RU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4">
            <a:extLst>
              <a:ext uri="{FF2B5EF4-FFF2-40B4-BE49-F238E27FC236}">
                <a16:creationId xmlns:a16="http://schemas.microsoft.com/office/drawing/2014/main" id="{F18F22CE-501F-74E3-5FE6-1DD1C79C92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679" y="2060848"/>
            <a:ext cx="4572595" cy="4462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Рисунок 6">
            <a:extLst>
              <a:ext uri="{FF2B5EF4-FFF2-40B4-BE49-F238E27FC236}">
                <a16:creationId xmlns:a16="http://schemas.microsoft.com/office/drawing/2014/main" id="{37A9D7C7-97F0-185E-E459-AFEB46330F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0531" y="2348880"/>
            <a:ext cx="6200700" cy="40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Заголовок 1">
            <a:extLst>
              <a:ext uri="{FF2B5EF4-FFF2-40B4-BE49-F238E27FC236}">
                <a16:creationId xmlns:a16="http://schemas.microsoft.com/office/drawing/2014/main" id="{B35DEA8A-5D60-32B7-D789-AE129F873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972" y="439693"/>
            <a:ext cx="11595021" cy="431800"/>
          </a:xfrm>
        </p:spPr>
        <p:txBody>
          <a:bodyPr/>
          <a:lstStyle/>
          <a:p>
            <a:pPr algn="ctr" eaLnBrk="1" hangingPunct="1"/>
            <a:r>
              <a:rPr lang="ru-RU" altLang="zh-CN" sz="2400" dirty="0">
                <a:latin typeface="+mn-lt"/>
              </a:rPr>
              <a:t>Динамически инициированная сейсмичность Северной Калифорнии, США</a:t>
            </a:r>
            <a:br>
              <a:rPr lang="ru-RU" altLang="zh-CN" sz="2400" dirty="0">
                <a:latin typeface="+mn-lt"/>
              </a:rPr>
            </a:br>
            <a:r>
              <a:rPr lang="en-US" altLang="zh-CN" sz="2400" dirty="0">
                <a:latin typeface="+mn-lt"/>
              </a:rPr>
              <a:t>[</a:t>
            </a:r>
            <a:r>
              <a:rPr lang="en-US" altLang="ru-RU" sz="2400" dirty="0">
                <a:latin typeface="+mn-lt"/>
                <a:ea typeface="Calibri" panose="020F0502020204030204" pitchFamily="34" charset="0"/>
                <a:cs typeface="AdvTT46dcae81"/>
              </a:rPr>
              <a:t>Aiken, Peng, 2014]</a:t>
            </a:r>
            <a:endParaRPr lang="ru-RU" altLang="zh-CN" sz="2400" dirty="0">
              <a:latin typeface="+mn-lt"/>
            </a:endParaRPr>
          </a:p>
        </p:txBody>
      </p:sp>
      <p:sp>
        <p:nvSpPr>
          <p:cNvPr id="2" name="TextBox 9">
            <a:extLst>
              <a:ext uri="{FF2B5EF4-FFF2-40B4-BE49-F238E27FC236}">
                <a16:creationId xmlns:a16="http://schemas.microsoft.com/office/drawing/2014/main" id="{BE49DE34-EA6F-5FC9-46A9-D0B3ADED3E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554" y="1412776"/>
            <a:ext cx="53250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zh-CN" dirty="0"/>
              <a:t>Геотермальные поля Северной Калифорнии</a:t>
            </a:r>
            <a:r>
              <a:rPr lang="ru-RU" altLang="ru-RU" dirty="0">
                <a:latin typeface="AdvTT46dcae81"/>
              </a:rPr>
              <a:t>: </a:t>
            </a:r>
            <a:r>
              <a:rPr lang="ru-RU" altLang="ru-RU" dirty="0">
                <a:latin typeface="+mn-lt"/>
              </a:rPr>
              <a:t>(а) </a:t>
            </a:r>
            <a:r>
              <a:rPr lang="en-US" altLang="ru-RU" dirty="0">
                <a:latin typeface="+mn-lt"/>
              </a:rPr>
              <a:t>Long Valley; (b) Coso; (c) Geysers; </a:t>
            </a:r>
            <a:r>
              <a:rPr lang="ru-RU" altLang="ru-RU" dirty="0">
                <a:latin typeface="+mn-lt"/>
              </a:rPr>
              <a:t>и зона</a:t>
            </a:r>
            <a:r>
              <a:rPr lang="en-US" altLang="ru-RU" dirty="0">
                <a:latin typeface="+mn-lt"/>
              </a:rPr>
              <a:t> Parkfield</a:t>
            </a:r>
            <a:r>
              <a:rPr lang="ru-RU" altLang="ru-RU" dirty="0">
                <a:latin typeface="+mn-lt"/>
              </a:rPr>
              <a:t> (</a:t>
            </a:r>
            <a:r>
              <a:rPr lang="en-US" altLang="ru-RU" dirty="0">
                <a:latin typeface="+mn-lt"/>
              </a:rPr>
              <a:t>d)</a:t>
            </a:r>
            <a:endParaRPr lang="ru-RU" altLang="ru-RU" dirty="0">
              <a:latin typeface="+mn-lt"/>
            </a:endParaRPr>
          </a:p>
        </p:txBody>
      </p:sp>
      <p:sp>
        <p:nvSpPr>
          <p:cNvPr id="3" name="TextBox 9">
            <a:extLst>
              <a:ext uri="{FF2B5EF4-FFF2-40B4-BE49-F238E27FC236}">
                <a16:creationId xmlns:a16="http://schemas.microsoft.com/office/drawing/2014/main" id="{05C78081-D374-8286-7A4E-3711D05E4B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8008" y="1340768"/>
            <a:ext cx="544744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dirty="0">
                <a:latin typeface="AdvTT46dcae81"/>
              </a:rPr>
              <a:t>Отклик </a:t>
            </a:r>
            <a:r>
              <a:rPr lang="ru-RU" altLang="ru-RU" dirty="0" err="1">
                <a:latin typeface="AdvTT46dcae81"/>
              </a:rPr>
              <a:t>микросейсмичности</a:t>
            </a:r>
            <a:r>
              <a:rPr lang="ru-RU" altLang="ru-RU" dirty="0">
                <a:latin typeface="AdvTT46dcae81"/>
              </a:rPr>
              <a:t> регионов Северной Калифорнии на динамическое воздействие землетрясения М7.2 (0</a:t>
            </a:r>
            <a:r>
              <a:rPr lang="fr-FR" altLang="ru-RU" dirty="0">
                <a:latin typeface="AdvTT46dcae81"/>
              </a:rPr>
              <a:t>4</a:t>
            </a:r>
            <a:r>
              <a:rPr lang="ru-RU" altLang="ru-RU" dirty="0">
                <a:latin typeface="AdvTT46dcae81"/>
              </a:rPr>
              <a:t>.04.</a:t>
            </a:r>
            <a:r>
              <a:rPr lang="fr-FR" altLang="ru-RU" dirty="0">
                <a:latin typeface="AdvTT46dcae81"/>
              </a:rPr>
              <a:t>2010</a:t>
            </a:r>
            <a:r>
              <a:rPr lang="ru-RU" altLang="ru-RU" dirty="0">
                <a:latin typeface="AdvTT46dcae81"/>
              </a:rPr>
              <a:t>) (Мексика)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7477694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A61873-5EAC-2AD2-120F-B2D67A4049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Заголовок 1">
            <a:extLst>
              <a:ext uri="{FF2B5EF4-FFF2-40B4-BE49-F238E27FC236}">
                <a16:creationId xmlns:a16="http://schemas.microsoft.com/office/drawing/2014/main" id="{34ACFDA7-962A-4E2C-FA2D-F84FC1AEA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4" y="404664"/>
            <a:ext cx="11881320" cy="323892"/>
          </a:xfrm>
        </p:spPr>
        <p:txBody>
          <a:bodyPr/>
          <a:lstStyle/>
          <a:p>
            <a:pPr eaLnBrk="1" hangingPunct="1"/>
            <a:r>
              <a:rPr lang="ru-RU" altLang="zh-CN" sz="2400" dirty="0">
                <a:latin typeface="+mn-lt"/>
              </a:rPr>
              <a:t>Анализ отклика </a:t>
            </a:r>
            <a:r>
              <a:rPr lang="ru-RU" altLang="zh-CN" sz="2400" dirty="0" err="1">
                <a:latin typeface="+mn-lt"/>
              </a:rPr>
              <a:t>микросейсмичности</a:t>
            </a:r>
            <a:r>
              <a:rPr lang="ru-RU" altLang="zh-CN" sz="2400" dirty="0">
                <a:latin typeface="+mn-lt"/>
              </a:rPr>
              <a:t> геотермальных полей Северной Калифорнии, США</a:t>
            </a:r>
            <a:br>
              <a:rPr lang="ru-RU" altLang="zh-CN" sz="2400" dirty="0">
                <a:latin typeface="+mn-lt"/>
              </a:rPr>
            </a:br>
            <a:r>
              <a:rPr lang="ru-RU" altLang="zh-CN" sz="2400" dirty="0">
                <a:latin typeface="+mn-lt"/>
              </a:rPr>
              <a:t>на сильные пульсации горизонтальной компоненты геомагнитного поля </a:t>
            </a:r>
            <a:r>
              <a:rPr lang="ru-RU" altLang="zh-CN" sz="2400" dirty="0" err="1">
                <a:latin typeface="+mn-lt"/>
              </a:rPr>
              <a:t>Вх</a:t>
            </a:r>
            <a:r>
              <a:rPr lang="en-US" altLang="zh-CN" sz="2400" dirty="0">
                <a:latin typeface="+mn-lt"/>
              </a:rPr>
              <a:t> </a:t>
            </a:r>
            <a:br>
              <a:rPr lang="en-US" altLang="zh-CN" sz="2400" dirty="0">
                <a:latin typeface="+mn-lt"/>
              </a:rPr>
            </a:br>
            <a:r>
              <a:rPr lang="en-US" sz="2400" dirty="0">
                <a:latin typeface="+mn-lt"/>
                <a:ea typeface="Times New Roman" panose="02020603050405020304" pitchFamily="18" charset="0"/>
              </a:rPr>
              <a:t>|</a:t>
            </a:r>
            <a:r>
              <a:rPr lang="en-US" sz="2400" dirty="0" err="1">
                <a:latin typeface="+mn-lt"/>
                <a:ea typeface="Times New Roman" panose="02020603050405020304" pitchFamily="18" charset="0"/>
              </a:rPr>
              <a:t>dBx</a:t>
            </a:r>
            <a:r>
              <a:rPr lang="en-US" sz="2400" dirty="0">
                <a:latin typeface="+mn-lt"/>
                <a:ea typeface="Times New Roman" panose="02020603050405020304" pitchFamily="18" charset="0"/>
              </a:rPr>
              <a:t>/dt| ≥ 50 </a:t>
            </a:r>
            <a:r>
              <a:rPr lang="ru-RU" sz="2400" dirty="0">
                <a:latin typeface="+mn-lt"/>
                <a:ea typeface="Times New Roman" panose="02020603050405020304" pitchFamily="18" charset="0"/>
              </a:rPr>
              <a:t>н</a:t>
            </a:r>
            <a:r>
              <a:rPr lang="en-US" sz="2400" dirty="0">
                <a:latin typeface="+mn-lt"/>
                <a:ea typeface="Times New Roman" panose="02020603050405020304" pitchFamily="18" charset="0"/>
              </a:rPr>
              <a:t>T/</a:t>
            </a:r>
            <a:r>
              <a:rPr lang="ru-RU" sz="2400" dirty="0">
                <a:latin typeface="+mn-lt"/>
                <a:ea typeface="Times New Roman" panose="02020603050405020304" pitchFamily="18" charset="0"/>
              </a:rPr>
              <a:t>мин </a:t>
            </a:r>
            <a:r>
              <a:rPr lang="ru-RU" sz="2000" i="1" dirty="0">
                <a:latin typeface="+mn-lt"/>
                <a:ea typeface="Times New Roman" panose="02020603050405020304" pitchFamily="18" charset="0"/>
              </a:rPr>
              <a:t>(Новиков, Лазарева, ДАН, 2025)</a:t>
            </a:r>
            <a:endParaRPr lang="ru-RU" altLang="zh-CN" sz="2000" i="1" dirty="0">
              <a:latin typeface="+mn-lt"/>
            </a:endParaRPr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4197302" y="3197341"/>
            <a:ext cx="138582" cy="484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9" tIns="34294" rIns="68589" bIns="34294" numCol="1" anchor="ctr" anchorCtr="0" compatLnSpc="1">
            <a:prstTxWarp prst="textNoShape">
              <a:avLst/>
            </a:prstTxWarp>
            <a:spAutoFit/>
          </a:bodyPr>
          <a:lstStyle/>
          <a:p>
            <a:pPr defTabSz="685891" eaLnBrk="1" hangingPunct="1"/>
            <a:br>
              <a:rPr lang="ru-RU" altLang="ru-RU" sz="1350">
                <a:latin typeface="Arial" pitchFamily="34" charset="0"/>
              </a:rPr>
            </a:br>
            <a:endParaRPr lang="ru-RU" altLang="ru-RU" sz="1350">
              <a:latin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8" y="1124745"/>
            <a:ext cx="4961739" cy="2677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3950403"/>
            <a:ext cx="4961739" cy="2709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A343C1C-D867-05EB-7023-583620AD9A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0668" y="2128998"/>
            <a:ext cx="6365764" cy="331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848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4121861" y="6441613"/>
            <a:ext cx="4641297" cy="430783"/>
          </a:xfrm>
        </p:spPr>
        <p:txBody>
          <a:bodyPr/>
          <a:lstStyle/>
          <a:p>
            <a:pPr>
              <a:defRPr/>
            </a:pPr>
            <a:fld id="{6A1F7813-C177-45BF-A3EE-FDE62FECA4DC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pic>
        <p:nvPicPr>
          <p:cNvPr id="40962" name="Picture 2" descr="http://novaonline.nvcc.edu/eli/evans/Photos/Russia/Maps/Map2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60" y="-156599"/>
            <a:ext cx="12192000" cy="7213554"/>
          </a:xfrm>
          <a:prstGeom prst="rect">
            <a:avLst/>
          </a:prstGeom>
          <a:noFill/>
        </p:spPr>
      </p:pic>
      <p:sp>
        <p:nvSpPr>
          <p:cNvPr id="7" name="5-конечная звезда 6"/>
          <p:cNvSpPr/>
          <p:nvPr/>
        </p:nvSpPr>
        <p:spPr>
          <a:xfrm>
            <a:off x="2783632" y="1094119"/>
            <a:ext cx="301185" cy="28778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5-конечная звезда 7"/>
          <p:cNvSpPr/>
          <p:nvPr/>
        </p:nvSpPr>
        <p:spPr>
          <a:xfrm>
            <a:off x="976331" y="4349268"/>
            <a:ext cx="301185" cy="287785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" name="5-конечная звезда 8"/>
          <p:cNvSpPr/>
          <p:nvPr/>
        </p:nvSpPr>
        <p:spPr>
          <a:xfrm>
            <a:off x="3465096" y="3152762"/>
            <a:ext cx="301185" cy="28778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0" name="5-конечная звезда 9"/>
          <p:cNvSpPr/>
          <p:nvPr/>
        </p:nvSpPr>
        <p:spPr>
          <a:xfrm>
            <a:off x="5447928" y="3890485"/>
            <a:ext cx="301185" cy="28778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5" name="5-конечная звезда 14"/>
          <p:cNvSpPr/>
          <p:nvPr/>
        </p:nvSpPr>
        <p:spPr>
          <a:xfrm>
            <a:off x="3580174" y="6087872"/>
            <a:ext cx="301185" cy="28778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6" name="5-конечная звезда 15"/>
          <p:cNvSpPr/>
          <p:nvPr/>
        </p:nvSpPr>
        <p:spPr>
          <a:xfrm>
            <a:off x="3084817" y="6513111"/>
            <a:ext cx="301185" cy="28778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8" name="Прямоугольная выноска 17"/>
          <p:cNvSpPr/>
          <p:nvPr/>
        </p:nvSpPr>
        <p:spPr>
          <a:xfrm>
            <a:off x="-29696" y="2891192"/>
            <a:ext cx="2431186" cy="999293"/>
          </a:xfrm>
          <a:prstGeom prst="wedgeRectCallout">
            <a:avLst>
              <a:gd name="adj1" fmla="val 181738"/>
              <a:gd name="adj2" fmla="val 64579"/>
            </a:avLst>
          </a:prstGeom>
          <a:solidFill>
            <a:schemeClr val="accent1"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ru-RU" sz="2000" b="1" dirty="0"/>
          </a:p>
        </p:txBody>
      </p:sp>
      <p:sp>
        <p:nvSpPr>
          <p:cNvPr id="19" name="Прямоугольная выноска 18"/>
          <p:cNvSpPr/>
          <p:nvPr/>
        </p:nvSpPr>
        <p:spPr>
          <a:xfrm>
            <a:off x="8170040" y="1243964"/>
            <a:ext cx="3902623" cy="1532283"/>
          </a:xfrm>
          <a:prstGeom prst="wedgeRectCallout">
            <a:avLst>
              <a:gd name="adj1" fmla="val -183691"/>
              <a:gd name="adj2" fmla="val -48209"/>
            </a:avLst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ru-RU" sz="2000" b="1" dirty="0"/>
          </a:p>
        </p:txBody>
      </p:sp>
      <p:sp>
        <p:nvSpPr>
          <p:cNvPr id="20" name="Прямоугольная выноска 19"/>
          <p:cNvSpPr/>
          <p:nvPr/>
        </p:nvSpPr>
        <p:spPr>
          <a:xfrm>
            <a:off x="-24184" y="2880475"/>
            <a:ext cx="2425674" cy="999293"/>
          </a:xfrm>
          <a:prstGeom prst="wedgeRectCallout">
            <a:avLst>
              <a:gd name="adj1" fmla="val -2963"/>
              <a:gd name="adj2" fmla="val 114093"/>
            </a:avLst>
          </a:prstGeom>
          <a:solidFill>
            <a:schemeClr val="accent1"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Электроразведка нефтегазовых месторождений</a:t>
            </a:r>
          </a:p>
        </p:txBody>
      </p:sp>
      <p:sp>
        <p:nvSpPr>
          <p:cNvPr id="21" name="Прямоугольная выноска 20"/>
          <p:cNvSpPr/>
          <p:nvPr/>
        </p:nvSpPr>
        <p:spPr>
          <a:xfrm>
            <a:off x="9158747" y="5424675"/>
            <a:ext cx="2639624" cy="1614180"/>
          </a:xfrm>
          <a:prstGeom prst="wedgeRectCallout">
            <a:avLst>
              <a:gd name="adj1" fmla="val -274143"/>
              <a:gd name="adj2" fmla="val 2649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r>
              <a:rPr lang="ru-RU" sz="2000" b="1" dirty="0">
                <a:solidFill>
                  <a:srgbClr val="FF0000"/>
                </a:solidFill>
              </a:rPr>
              <a:t>Электромагнитный мониторинг земной коры на Памире (Гарм, Таджикистан)</a:t>
            </a:r>
          </a:p>
        </p:txBody>
      </p:sp>
      <p:sp>
        <p:nvSpPr>
          <p:cNvPr id="22" name="Прямоугольная выноска 21"/>
          <p:cNvSpPr/>
          <p:nvPr/>
        </p:nvSpPr>
        <p:spPr>
          <a:xfrm>
            <a:off x="9011622" y="3372923"/>
            <a:ext cx="2639624" cy="1699137"/>
          </a:xfrm>
          <a:prstGeom prst="wedgeRectCallout">
            <a:avLst>
              <a:gd name="adj1" fmla="val -248942"/>
              <a:gd name="adj2" fmla="val 12082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r>
              <a:rPr lang="ru-RU" sz="2000" b="1" dirty="0">
                <a:solidFill>
                  <a:srgbClr val="FF0000"/>
                </a:solidFill>
              </a:rPr>
              <a:t>Электромагнитный мониторинг земной коры на Северном Тянь-Шане (полигон ИВТАН-2, Киргизия)</a:t>
            </a:r>
          </a:p>
        </p:txBody>
      </p:sp>
      <p:sp>
        <p:nvSpPr>
          <p:cNvPr id="23" name="Прямоугольная выноска 22"/>
          <p:cNvSpPr/>
          <p:nvPr/>
        </p:nvSpPr>
        <p:spPr>
          <a:xfrm>
            <a:off x="8190486" y="1238284"/>
            <a:ext cx="3882177" cy="1549549"/>
          </a:xfrm>
          <a:prstGeom prst="wedgeRectCallout">
            <a:avLst>
              <a:gd name="adj1" fmla="val -167123"/>
              <a:gd name="adj2" fmla="val 81523"/>
            </a:avLst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Глубинное электромагнитное зондирование земной коры</a:t>
            </a:r>
          </a:p>
        </p:txBody>
      </p:sp>
      <p:sp>
        <p:nvSpPr>
          <p:cNvPr id="25" name="Овал 24"/>
          <p:cNvSpPr/>
          <p:nvPr/>
        </p:nvSpPr>
        <p:spPr>
          <a:xfrm>
            <a:off x="2360742" y="5820590"/>
            <a:ext cx="2431185" cy="1242045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ru-RU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AE48EBCB-2C02-E2D0-53E6-B1E95E2A8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52575"/>
            <a:ext cx="12192000" cy="1164376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ru-RU" sz="3600" dirty="0"/>
              <a:t>Электромагнитное зондирование земной коры с использованием импульсных МГД-генераторов</a:t>
            </a:r>
          </a:p>
        </p:txBody>
      </p:sp>
    </p:spTree>
  </p:cSld>
  <p:clrMapOvr>
    <a:masterClrMapping/>
  </p:clrMapOvr>
  <p:transition spd="med">
    <p:pull dir="l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1">
            <a:extLst>
              <a:ext uri="{FF2B5EF4-FFF2-40B4-BE49-F238E27FC236}">
                <a16:creationId xmlns:a16="http://schemas.microsoft.com/office/drawing/2014/main" id="{EC182205-541C-F8F6-08C1-EDA79DB04E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-27384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/>
              <a:t>Заключение</a:t>
            </a:r>
          </a:p>
        </p:txBody>
      </p:sp>
      <p:sp>
        <p:nvSpPr>
          <p:cNvPr id="32771" name="Прямоугольник 2">
            <a:extLst>
              <a:ext uri="{FF2B5EF4-FFF2-40B4-BE49-F238E27FC236}">
                <a16:creationId xmlns:a16="http://schemas.microsoft.com/office/drawing/2014/main" id="{41231E08-AA87-40E4-4ED9-C4815562F4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336" y="332656"/>
            <a:ext cx="12025336" cy="6555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AutoNum type="arabicParenR"/>
            </a:pPr>
            <a:r>
              <a:rPr lang="ru-RU" sz="2000" dirty="0"/>
              <a:t>Анализ выполненных ранее исследований показывает, что ни одна из предложенных гипотез о возможных физических механизмах инициирования землетрясений электрическими/ электромагнитными воздействиями (генерация дополнительных напряжений за счет пьезоэффекта, снижение прочности горных пород за счет повышения </a:t>
            </a:r>
            <a:r>
              <a:rPr lang="ru-RU" sz="2000" dirty="0" err="1"/>
              <a:t>внутрипорового</a:t>
            </a:r>
            <a:r>
              <a:rPr lang="ru-RU" sz="2000" dirty="0"/>
              <a:t> давления флюида при протекании через него электрического тока с соответствующим </a:t>
            </a:r>
            <a:r>
              <a:rPr lang="ru-RU" sz="2000" dirty="0" err="1"/>
              <a:t>джоулевым</a:t>
            </a:r>
            <a:r>
              <a:rPr lang="ru-RU" sz="2000" dirty="0"/>
              <a:t> нагревом, а также миграция проводящего флюида в разлом под действием силы Лоренца, возникающей при взаимодействии тока и геомагнитного поля) не может объяснить электромагнитные триггерные эффекты при искусственном воздействии на земную кору.</a:t>
            </a:r>
          </a:p>
          <a:p>
            <a:pPr eaLnBrk="1" hangingPunct="1">
              <a:spcBef>
                <a:spcPct val="0"/>
              </a:spcBef>
              <a:buFontTx/>
              <a:buAutoNum type="arabicParenR"/>
            </a:pPr>
            <a:r>
              <a:rPr lang="ru-RU" sz="2000" dirty="0"/>
              <a:t>Тем не менее, большое количество опубликованных в последнее время результатов как отечественных, так и зарубежных исследователей о влиянии   космической погоды на сейсмическую активность вновь указывает на возможную причинно-следственную связь между солнечными вспышками, протонными событиями, геомагнитными бурями и деформационными процессами в земной коре, которая может быть обусловлена электромагнитными процессами в системе "ионосфера-атмосфера-литосфера".</a:t>
            </a:r>
            <a:r>
              <a:rPr lang="ru-RU" altLang="ru-RU" sz="1100" dirty="0">
                <a:cs typeface="Calibri" panose="020F0502020204030204" pitchFamily="34" charset="0"/>
              </a:rPr>
              <a:t>  </a:t>
            </a:r>
          </a:p>
          <a:p>
            <a:pPr eaLnBrk="1" hangingPunct="1">
              <a:spcBef>
                <a:spcPct val="0"/>
              </a:spcBef>
              <a:buFontTx/>
              <a:buAutoNum type="arabicParenR"/>
            </a:pPr>
            <a:r>
              <a:rPr lang="ru-RU" altLang="ru-RU" sz="2000" dirty="0">
                <a:cs typeface="Calibri" panose="020F0502020204030204" pitchFamily="34" charset="0"/>
              </a:rPr>
              <a:t>Вопрос о механизме электромагнитного инициирования землетрясений как искусственными, так и природными воздействиями остается открытым. Отклик </a:t>
            </a:r>
            <a:r>
              <a:rPr lang="ru-RU" altLang="ru-RU" sz="2000" dirty="0" err="1">
                <a:cs typeface="Calibri" panose="020F0502020204030204" pitchFamily="34" charset="0"/>
              </a:rPr>
              <a:t>микросейсмичности</a:t>
            </a:r>
            <a:r>
              <a:rPr lang="ru-RU" altLang="ru-RU" sz="2000" dirty="0">
                <a:cs typeface="Calibri" panose="020F0502020204030204" pitchFamily="34" charset="0"/>
              </a:rPr>
              <a:t> геотермальных полей Северной Калифорнии на сильные вариации геомагнитного поля (по аналогии с динамическим воздействием от удаленных сильных землетрясений) указывает на роль флюидов в триггерном процессе (например, </a:t>
            </a:r>
            <a:r>
              <a:rPr lang="ru-RU" altLang="ru-RU" sz="2000" dirty="0" err="1">
                <a:cs typeface="Calibri" panose="020F0502020204030204" pitchFamily="34" charset="0"/>
              </a:rPr>
              <a:t>декольматация</a:t>
            </a:r>
            <a:r>
              <a:rPr lang="ru-RU" altLang="ru-RU" sz="2000" dirty="0">
                <a:cs typeface="Calibri" panose="020F0502020204030204" pitchFamily="34" charset="0"/>
              </a:rPr>
              <a:t> трещин за счет разрушения коллоидных пленок при воздействии на них слабых пульсаций давления флюида, вызванных пульсациями теллурических токов во время сильных вариаций параметров космической погоды), что требует дополнительной экспериментальной и теоретической проверки.</a:t>
            </a:r>
            <a:endParaRPr lang="ru-RU" altLang="ru-RU" sz="18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631316-F161-5709-D20A-4B5EC6E68B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Прямоугольник 2">
            <a:extLst>
              <a:ext uri="{FF2B5EF4-FFF2-40B4-BE49-F238E27FC236}">
                <a16:creationId xmlns:a16="http://schemas.microsoft.com/office/drawing/2014/main" id="{BBD9B23F-8302-75E5-B33A-A3A95A12AC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7384"/>
            <a:ext cx="12192000" cy="8648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>
              <a:buNone/>
            </a:pPr>
            <a:r>
              <a:rPr lang="ru-RU" sz="2400" dirty="0"/>
              <a:t>Последние публикации:</a:t>
            </a:r>
          </a:p>
          <a:p>
            <a:r>
              <a:rPr lang="en-US" sz="2000" dirty="0"/>
              <a:t>Novikov V., </a:t>
            </a:r>
            <a:r>
              <a:rPr lang="en-US" sz="2000" dirty="0" err="1"/>
              <a:t>Ruzhin</a:t>
            </a:r>
            <a:r>
              <a:rPr lang="en-US" sz="2000" dirty="0"/>
              <a:t> Yu., Sorokin V., </a:t>
            </a:r>
            <a:r>
              <a:rPr lang="en-US" sz="2000" dirty="0" err="1"/>
              <a:t>Yaschenko</a:t>
            </a:r>
            <a:r>
              <a:rPr lang="en-US" sz="2000" dirty="0"/>
              <a:t> A. (2020) Space weather and earthquakes: possible triggering of seismic activity by strong solar flares. Annals of Geophysics, 63, 5, PA554.</a:t>
            </a:r>
            <a:endParaRPr lang="ru-RU" sz="2000" dirty="0"/>
          </a:p>
          <a:p>
            <a:r>
              <a:rPr lang="en-US" sz="2000" dirty="0"/>
              <a:t>Sorokin V.M., </a:t>
            </a:r>
            <a:r>
              <a:rPr lang="en-US" sz="2000" dirty="0" err="1"/>
              <a:t>Yashchenko</a:t>
            </a:r>
            <a:r>
              <a:rPr lang="en-US" sz="2000" dirty="0"/>
              <a:t> A.K., Novikov V.A., 2019. A possible mechanism of stimulation of seismic activity by ionizing radiation of solar flares. Earthquake Sciences 32(1) 26-34. </a:t>
            </a:r>
            <a:r>
              <a:rPr lang="en-US" sz="2000" dirty="0">
                <a:hlinkClick r:id="rId2"/>
              </a:rPr>
              <a:t>https://doi.org/10.29382/eqs-2019-0026-3</a:t>
            </a:r>
            <a:r>
              <a:rPr lang="ru-RU" sz="2000" dirty="0"/>
              <a:t> </a:t>
            </a:r>
            <a:r>
              <a:rPr lang="en-US" sz="2000" dirty="0"/>
              <a:t>.</a:t>
            </a:r>
            <a:endParaRPr lang="ru-RU" sz="2000" dirty="0"/>
          </a:p>
          <a:p>
            <a:r>
              <a:rPr lang="en-US" sz="2000" dirty="0"/>
              <a:t>Sorokin, V.; </a:t>
            </a:r>
            <a:r>
              <a:rPr lang="en-US" sz="2000" dirty="0" err="1"/>
              <a:t>Yaschenko</a:t>
            </a:r>
            <a:r>
              <a:rPr lang="en-US" sz="2000" dirty="0"/>
              <a:t>, A.; </a:t>
            </a:r>
            <a:r>
              <a:rPr lang="en-US" sz="2000" dirty="0" err="1"/>
              <a:t>Mushkarev</a:t>
            </a:r>
            <a:r>
              <a:rPr lang="en-US" sz="2000" dirty="0"/>
              <a:t>, G.; Novikov, V. Telluric Currents Generated by Solar Flare Radiation: Physical Model and Numerical Estimations. Atmosphere 2023, 14, 458. </a:t>
            </a:r>
            <a:r>
              <a:rPr lang="en-US" sz="2000" dirty="0">
                <a:hlinkClick r:id="rId3"/>
              </a:rPr>
              <a:t>https://doi.org/10.3390/atmos14030458</a:t>
            </a:r>
            <a:r>
              <a:rPr lang="ru-RU" sz="2000" dirty="0"/>
              <a:t> </a:t>
            </a:r>
          </a:p>
          <a:p>
            <a:r>
              <a:rPr lang="en-US" sz="2000" dirty="0"/>
              <a:t>Zeigarnik, V.A.; Bogomolov, L.M.; Novikov, V.A. Electromagnetic Earthquake Triggering: Field Observations, Laboratory Experiments, and Physical Mechanisms - A Review. </a:t>
            </a:r>
            <a:r>
              <a:rPr lang="en-US" sz="2000" dirty="0" err="1"/>
              <a:t>Izv</a:t>
            </a:r>
            <a:r>
              <a:rPr lang="en-US" sz="2000" dirty="0"/>
              <a:t>., Phys. Solid Earth. 2022, 58, 30–58. </a:t>
            </a:r>
            <a:r>
              <a:rPr lang="en-US" sz="2000" dirty="0">
                <a:hlinkClick r:id="rId4"/>
              </a:rPr>
              <a:t>https://doi.org/10.1134/S1069351322010104</a:t>
            </a:r>
            <a:r>
              <a:rPr lang="ru-RU" sz="2000" dirty="0"/>
              <a:t> </a:t>
            </a:r>
            <a:r>
              <a:rPr lang="en-US" sz="2000" dirty="0"/>
              <a:t>.</a:t>
            </a:r>
            <a:endParaRPr lang="ru-RU" sz="2000" dirty="0"/>
          </a:p>
          <a:p>
            <a:r>
              <a:rPr lang="en-US" sz="2000" dirty="0"/>
              <a:t>Sorokin V., Novikov V. Possible Interrelations of Space Weather and Seismic Activity: An Implication for Earthquake Forecast. Geosciences. 2024; 14(5):116. </a:t>
            </a:r>
            <a:r>
              <a:rPr lang="en-US" sz="2000" u="sng" dirty="0">
                <a:hlinkClick r:id="rId5"/>
              </a:rPr>
              <a:t>https://doi.org/10.3390/geosciences14050116</a:t>
            </a:r>
            <a:r>
              <a:rPr lang="ru-RU" sz="2000" dirty="0"/>
              <a:t> </a:t>
            </a:r>
          </a:p>
          <a:p>
            <a:r>
              <a:rPr lang="en-US" sz="2000" dirty="0"/>
              <a:t>Novikov, V.A., Sorokin, V.M. Electromagnetic Trigger Effects in the Ionosphere–Atmosphere–Lithosphere System and Their Possible Use for Short-Term Earthquake Forecasting. </a:t>
            </a:r>
            <a:r>
              <a:rPr lang="en-US" sz="2000" dirty="0" err="1"/>
              <a:t>Izv</a:t>
            </a:r>
            <a:r>
              <a:rPr lang="en-US" sz="2000" dirty="0"/>
              <a:t>., Phys. Solid Earth 60, 879–890 (2024). </a:t>
            </a:r>
            <a:r>
              <a:rPr lang="en-US" sz="2000" u="sng" dirty="0">
                <a:hlinkClick r:id="rId6"/>
              </a:rPr>
              <a:t>https://doi.org/10.1134/S1069351324700800</a:t>
            </a:r>
            <a:r>
              <a:rPr lang="en-US" sz="2000" dirty="0"/>
              <a:t>.</a:t>
            </a:r>
            <a:endParaRPr lang="ru-RU" sz="2000" dirty="0"/>
          </a:p>
          <a:p>
            <a:r>
              <a:rPr lang="en-US" sz="2000" dirty="0"/>
              <a:t>Novikov V.A., Lazareva E.A. Response of Seismicity of Northern California Geothermal Fields to Sharp Variations of the Geomagnetic Field // </a:t>
            </a:r>
            <a:r>
              <a:rPr lang="en-US" sz="2000" dirty="0" err="1"/>
              <a:t>Dokl</a:t>
            </a:r>
            <a:r>
              <a:rPr lang="en-US" sz="2000" dirty="0"/>
              <a:t>. Earth Sc. 2025. V.524, 15. </a:t>
            </a:r>
            <a:r>
              <a:rPr lang="en-US" sz="2000" u="sng" dirty="0">
                <a:hlinkClick r:id="rId7"/>
              </a:rPr>
              <a:t>https://doi.org/</a:t>
            </a:r>
            <a:r>
              <a:rPr lang="en-US" sz="2000" dirty="0">
                <a:hlinkClick r:id="rId7"/>
              </a:rPr>
              <a:t>10.1134/S1028334X25607308</a:t>
            </a:r>
            <a:r>
              <a:rPr lang="ru-RU" sz="2000" dirty="0"/>
              <a:t> </a:t>
            </a:r>
            <a:r>
              <a:rPr lang="en-US" sz="2000" dirty="0"/>
              <a:t>.</a:t>
            </a:r>
            <a:endParaRPr lang="ru-RU" sz="2000" dirty="0"/>
          </a:p>
          <a:p>
            <a:r>
              <a:rPr lang="sv-FI" sz="2000" dirty="0"/>
              <a:t>Novikov, V.A., Kulkov, D.S., Parov, S.V. </a:t>
            </a:r>
            <a:r>
              <a:rPr lang="sv-FI" sz="2000" i="1" dirty="0"/>
              <a:t>et al.</a:t>
            </a:r>
            <a:r>
              <a:rPr lang="sv-FI" sz="2000" dirty="0"/>
              <a:t> A Thermal Mechanism of Electromagnetic Initiation of Earthquakes: Numerical Estimates and Laboratory Studies. </a:t>
            </a:r>
            <a:r>
              <a:rPr lang="sv-FI" sz="2000" i="1" dirty="0"/>
              <a:t>Seism. Instr.</a:t>
            </a:r>
            <a:r>
              <a:rPr lang="sv-FI" sz="2000" dirty="0"/>
              <a:t> 61, 105–121 (2025). </a:t>
            </a:r>
            <a:r>
              <a:rPr lang="sv-FI" sz="2000" dirty="0">
                <a:hlinkClick r:id="rId8"/>
              </a:rPr>
              <a:t>https://doi.org/10.3103/S074792392570032X</a:t>
            </a:r>
            <a:r>
              <a:rPr lang="ru-RU" sz="2000" dirty="0"/>
              <a:t> </a:t>
            </a:r>
          </a:p>
          <a:p>
            <a:pPr marL="0" indent="0" eaLnBrk="1" hangingPunct="1">
              <a:spcBef>
                <a:spcPct val="0"/>
              </a:spcBef>
              <a:buNone/>
            </a:pPr>
            <a:endParaRPr lang="ru-RU" altLang="ru-RU" sz="2000" dirty="0"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AutoNum type="arabicParenR"/>
            </a:pPr>
            <a:endParaRPr lang="ru-RU" sz="2000" dirty="0"/>
          </a:p>
          <a:p>
            <a:pPr eaLnBrk="1" hangingPunct="1">
              <a:spcBef>
                <a:spcPct val="0"/>
              </a:spcBef>
              <a:buFontTx/>
              <a:buAutoNum type="arabicParenR"/>
            </a:pPr>
            <a:endParaRPr lang="ru-RU" altLang="ru-RU" sz="2000" dirty="0"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AutoNum type="arabicParenR"/>
            </a:pPr>
            <a:endParaRPr lang="ru-RU" altLang="ru-RU" sz="20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000" dirty="0"/>
          </a:p>
        </p:txBody>
      </p:sp>
    </p:spTree>
    <p:extLst>
      <p:ext uri="{BB962C8B-B14F-4D97-AF65-F5344CB8AC3E}">
        <p14:creationId xmlns:p14="http://schemas.microsoft.com/office/powerpoint/2010/main" val="29698676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1F2BD5-3ECE-4C86-592E-51FAB09D4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7850" y="1341438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ru-RU" altLang="zh-CN" sz="4000" b="1" dirty="0"/>
            </a:br>
            <a:br>
              <a:rPr lang="ru-RU" altLang="zh-CN" sz="4000" b="1" dirty="0"/>
            </a:br>
            <a:br>
              <a:rPr lang="ru-RU" altLang="zh-CN" sz="4000" b="1" dirty="0"/>
            </a:br>
            <a:br>
              <a:rPr lang="ru-RU" altLang="zh-CN" sz="4000" b="1" dirty="0"/>
            </a:br>
            <a:br>
              <a:rPr lang="ru-RU" altLang="zh-CN" sz="4000" b="1" dirty="0"/>
            </a:br>
            <a:br>
              <a:rPr lang="ru-RU" altLang="zh-CN" sz="4000" b="1" dirty="0"/>
            </a:br>
            <a:br>
              <a:rPr lang="ru-RU" altLang="zh-CN" sz="4000" b="1" dirty="0"/>
            </a:br>
            <a:r>
              <a:rPr lang="ru-RU" altLang="zh-CN" sz="8000" b="1" spc="300" dirty="0">
                <a:latin typeface="Monotype Corsiva" pitchFamily="66" charset="0"/>
              </a:rPr>
              <a:t>Спасибо</a:t>
            </a:r>
            <a:br>
              <a:rPr lang="en-US" altLang="zh-CN" sz="8000" b="1" spc="300" dirty="0">
                <a:latin typeface="Monotype Corsiva" pitchFamily="66" charset="0"/>
              </a:rPr>
            </a:br>
            <a:r>
              <a:rPr lang="ru-RU" altLang="zh-CN" sz="8000" b="1" spc="300" dirty="0">
                <a:latin typeface="Monotype Corsiva" pitchFamily="66" charset="0"/>
              </a:rPr>
              <a:t>за внимание!</a:t>
            </a:r>
            <a:br>
              <a:rPr lang="en-US" altLang="zh-CN" sz="8000" b="1" dirty="0">
                <a:latin typeface="Monotype Corsiva" pitchFamily="66" charset="0"/>
              </a:rPr>
            </a:br>
            <a:br>
              <a:rPr lang="en-US" altLang="zh-CN" sz="8000" b="1" dirty="0">
                <a:latin typeface="Monotype Corsiva" pitchFamily="66" charset="0"/>
              </a:rPr>
            </a:br>
            <a:endParaRPr lang="ru-RU" altLang="zh-CN" sz="4000" b="1" dirty="0">
              <a:latin typeface="+mn-lt"/>
            </a:endParaRPr>
          </a:p>
        </p:txBody>
      </p:sp>
      <p:sp>
        <p:nvSpPr>
          <p:cNvPr id="3" name="Номер слайда 3">
            <a:extLst>
              <a:ext uri="{FF2B5EF4-FFF2-40B4-BE49-F238E27FC236}">
                <a16:creationId xmlns:a16="http://schemas.microsoft.com/office/drawing/2014/main" id="{29BD9F84-9FEA-BEEA-B527-30B652577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C64873-D48D-4310-86B0-9BE742CC23CE}" type="slidenum">
              <a:rPr lang="ru-RU"/>
              <a:pPr>
                <a:defRPr/>
              </a:pPr>
              <a:t>22</a:t>
            </a:fld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novaonline.nvcc.edu/eli/evans/Photos/Russia/Maps/Map2000.jpg">
            <a:extLst>
              <a:ext uri="{FF2B5EF4-FFF2-40B4-BE49-F238E27FC236}">
                <a16:creationId xmlns:a16="http://schemas.microsoft.com/office/drawing/2014/main" id="{E652D1C2-F88C-7219-A2E5-8F92298FC7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3030"/>
            <a:ext cx="12192000" cy="6975485"/>
          </a:xfrm>
          <a:prstGeom prst="rect">
            <a:avLst/>
          </a:prstGeom>
          <a:noFill/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37246358-4119-A4EB-524F-33A9C32E72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056" y="4437112"/>
            <a:ext cx="5476342" cy="2328073"/>
          </a:xfrm>
          <a:prstGeom prst="rect">
            <a:avLst/>
          </a:prstGeom>
          <a:solidFill>
            <a:srgbClr val="FFFF00"/>
          </a:solidFill>
          <a:ln>
            <a:noFill/>
          </a:ln>
        </p:spPr>
      </p:pic>
      <p:sp>
        <p:nvSpPr>
          <p:cNvPr id="7" name="Заголовок 4">
            <a:extLst>
              <a:ext uri="{FF2B5EF4-FFF2-40B4-BE49-F238E27FC236}">
                <a16:creationId xmlns:a16="http://schemas.microsoft.com/office/drawing/2014/main" id="{6DC6333D-65D3-41BF-1DEF-126FB1CCB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4" y="-90880"/>
            <a:ext cx="12192000" cy="567552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ru-RU" sz="2800" dirty="0"/>
              <a:t>Отклик сейсмичности на инжекцию электрических импульсов в земную кору</a:t>
            </a:r>
          </a:p>
        </p:txBody>
      </p: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776DF2E0-30EE-8467-B0DB-E42138D7F4C9}"/>
              </a:ext>
            </a:extLst>
          </p:cNvPr>
          <p:cNvCxnSpPr>
            <a:cxnSpLocks/>
          </p:cNvCxnSpPr>
          <p:nvPr/>
        </p:nvCxnSpPr>
        <p:spPr>
          <a:xfrm flipH="1">
            <a:off x="3791744" y="6021288"/>
            <a:ext cx="2952328" cy="0"/>
          </a:xfrm>
          <a:prstGeom prst="straightConnector1">
            <a:avLst/>
          </a:prstGeom>
          <a:ln w="698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ED85EA87-2963-615C-935F-7D28A3CFE338}"/>
              </a:ext>
            </a:extLst>
          </p:cNvPr>
          <p:cNvSpPr txBox="1"/>
          <p:nvPr/>
        </p:nvSpPr>
        <p:spPr>
          <a:xfrm>
            <a:off x="6308290" y="1368128"/>
            <a:ext cx="54763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ru-RU" sz="2400" b="1" i="1" dirty="0">
                <a:solidFill>
                  <a:srgbClr val="FF0000"/>
                </a:solidFill>
              </a:rPr>
              <a:t>[</a:t>
            </a:r>
            <a:r>
              <a:rPr lang="ru-RU" altLang="ru-RU" sz="2400" b="1" i="1" dirty="0">
                <a:solidFill>
                  <a:srgbClr val="FF0000"/>
                </a:solidFill>
              </a:rPr>
              <a:t>Тарасов Н.Т., Тарасова Н.В.</a:t>
            </a:r>
            <a:r>
              <a:rPr lang="en-US" altLang="ru-RU" sz="2400" b="1" i="1" dirty="0">
                <a:solidFill>
                  <a:srgbClr val="FF0000"/>
                </a:solidFill>
              </a:rPr>
              <a:t>, 199</a:t>
            </a:r>
            <a:r>
              <a:rPr lang="ru-RU" altLang="ru-RU" sz="2400" b="1" i="1" dirty="0">
                <a:solidFill>
                  <a:srgbClr val="FF0000"/>
                </a:solidFill>
              </a:rPr>
              <a:t>5-1998</a:t>
            </a:r>
            <a:r>
              <a:rPr lang="en-US" altLang="ru-RU" sz="2400" b="1" i="1" dirty="0">
                <a:solidFill>
                  <a:srgbClr val="FF0000"/>
                </a:solidFill>
              </a:rPr>
              <a:t>]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0B00AC93-5AAF-6672-4837-CAE10A60C5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3992" y="1732163"/>
            <a:ext cx="4960600" cy="2581635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8F9D5317-E87F-09AF-1DCD-963E43B3A466}"/>
              </a:ext>
            </a:extLst>
          </p:cNvPr>
          <p:cNvSpPr txBox="1"/>
          <p:nvPr/>
        </p:nvSpPr>
        <p:spPr>
          <a:xfrm>
            <a:off x="7966341" y="1966161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D≤5 </a:t>
            </a:r>
            <a:r>
              <a:rPr lang="ru-RU" dirty="0"/>
              <a:t>км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BC7A403-B908-2AA6-4B09-B73BB7991873}"/>
              </a:ext>
            </a:extLst>
          </p:cNvPr>
          <p:cNvSpPr txBox="1"/>
          <p:nvPr/>
        </p:nvSpPr>
        <p:spPr>
          <a:xfrm>
            <a:off x="7775848" y="4804159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D≤5 </a:t>
            </a:r>
            <a:r>
              <a:rPr lang="ru-RU" dirty="0"/>
              <a:t>км</a:t>
            </a: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4CA2091F-48B4-A2CB-E443-A9F4AE9D2B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3352" y="1185124"/>
            <a:ext cx="4601303" cy="3027594"/>
          </a:xfrm>
          <a:prstGeom prst="rect">
            <a:avLst/>
          </a:prstGeom>
        </p:spPr>
      </p:pic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698FC5AB-2397-8C71-D1C4-0B6BF3E5EC84}"/>
              </a:ext>
            </a:extLst>
          </p:cNvPr>
          <p:cNvCxnSpPr>
            <a:cxnSpLocks/>
          </p:cNvCxnSpPr>
          <p:nvPr/>
        </p:nvCxnSpPr>
        <p:spPr>
          <a:xfrm flipH="1">
            <a:off x="2855640" y="3140968"/>
            <a:ext cx="3744416" cy="3192244"/>
          </a:xfrm>
          <a:prstGeom prst="straightConnector1">
            <a:avLst/>
          </a:prstGeom>
          <a:ln w="698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7659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FF672FB-9F44-C42C-98A0-9278C21092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536"/>
            <a:ext cx="12192000" cy="683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834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8FEE932-B991-BCBE-555C-92A6420C0131}"/>
              </a:ext>
            </a:extLst>
          </p:cNvPr>
          <p:cNvSpPr txBox="1"/>
          <p:nvPr/>
        </p:nvSpPr>
        <p:spPr>
          <a:xfrm>
            <a:off x="119336" y="44624"/>
            <a:ext cx="1195332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Плотность тока, генерируемая в земной коре искусственным источником </a:t>
            </a:r>
          </a:p>
          <a:p>
            <a:pPr algn="ctr"/>
            <a:r>
              <a:rPr lang="ru-RU" sz="2800" dirty="0"/>
              <a:t>(расчетные оценки)</a:t>
            </a:r>
            <a:endParaRPr lang="en-US" sz="28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E4EE006-0BB5-86FE-61B4-7132126891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579166"/>
            <a:ext cx="3702179" cy="2689383"/>
          </a:xfrm>
          <a:prstGeom prst="rect">
            <a:avLst/>
          </a:prstGeom>
        </p:spPr>
      </p:pic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03AA74E4-0DBB-6EDD-D1F5-5A9C8CAE46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7973059"/>
              </p:ext>
            </p:extLst>
          </p:nvPr>
        </p:nvGraphicFramePr>
        <p:xfrm>
          <a:off x="119337" y="4552957"/>
          <a:ext cx="3846196" cy="16010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99309">
                  <a:extLst>
                    <a:ext uri="{9D8B030D-6E8A-4147-A177-3AD203B41FA5}">
                      <a16:colId xmlns:a16="http://schemas.microsoft.com/office/drawing/2014/main" val="1819332412"/>
                    </a:ext>
                  </a:extLst>
                </a:gridCol>
                <a:gridCol w="1223790">
                  <a:extLst>
                    <a:ext uri="{9D8B030D-6E8A-4147-A177-3AD203B41FA5}">
                      <a16:colId xmlns:a16="http://schemas.microsoft.com/office/drawing/2014/main" val="441012326"/>
                    </a:ext>
                  </a:extLst>
                </a:gridCol>
                <a:gridCol w="1923097">
                  <a:extLst>
                    <a:ext uri="{9D8B030D-6E8A-4147-A177-3AD203B41FA5}">
                      <a16:colId xmlns:a16="http://schemas.microsoft.com/office/drawing/2014/main" val="3776494767"/>
                    </a:ext>
                  </a:extLst>
                </a:gridCol>
              </a:tblGrid>
              <a:tr h="4649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kern="0" dirty="0">
                          <a:effectLst/>
                        </a:rPr>
                        <a:t>Номер слоя</a:t>
                      </a:r>
                      <a:endParaRPr lang="ru-RU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kern="0" dirty="0">
                          <a:effectLst/>
                        </a:rPr>
                        <a:t>Толщина слоя, км</a:t>
                      </a:r>
                      <a:endParaRPr lang="ru-RU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kern="0" dirty="0">
                          <a:effectLst/>
                        </a:rPr>
                        <a:t>Удельное сопротивление</a:t>
                      </a:r>
                      <a:r>
                        <a:rPr lang="en-US" sz="1400" kern="0" dirty="0">
                          <a:effectLst/>
                        </a:rPr>
                        <a:t>, </a:t>
                      </a:r>
                      <a:r>
                        <a:rPr lang="ru-RU" sz="1400" kern="0" dirty="0">
                          <a:effectLst/>
                        </a:rPr>
                        <a:t>Ом</a:t>
                      </a:r>
                      <a:r>
                        <a:rPr lang="en-US" sz="1400" kern="0" dirty="0">
                          <a:effectLst/>
                          <a:sym typeface="Symbol" panose="05050102010706020507" pitchFamily="18" charset="2"/>
                        </a:rPr>
                        <a:t></a:t>
                      </a:r>
                      <a:r>
                        <a:rPr lang="ru-RU" sz="1400" kern="0" dirty="0">
                          <a:effectLst/>
                        </a:rPr>
                        <a:t>м</a:t>
                      </a:r>
                      <a:endParaRPr lang="ru-RU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58225391"/>
                  </a:ext>
                </a:extLst>
              </a:tr>
              <a:tr h="2272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>
                          <a:effectLst/>
                        </a:rPr>
                        <a:t>1</a:t>
                      </a:r>
                      <a:endParaRPr lang="ru-RU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>
                          <a:effectLst/>
                        </a:rPr>
                        <a:t>0.1</a:t>
                      </a:r>
                      <a:endParaRPr lang="ru-RU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>
                          <a:effectLst/>
                        </a:rPr>
                        <a:t>10</a:t>
                      </a:r>
                      <a:endParaRPr lang="ru-RU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89362795"/>
                  </a:ext>
                </a:extLst>
              </a:tr>
              <a:tr h="2272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>
                          <a:effectLst/>
                        </a:rPr>
                        <a:t>2</a:t>
                      </a:r>
                      <a:endParaRPr lang="ru-RU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>
                          <a:effectLst/>
                        </a:rPr>
                        <a:t>10</a:t>
                      </a:r>
                      <a:endParaRPr lang="ru-RU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>
                          <a:effectLst/>
                        </a:rPr>
                        <a:t>100</a:t>
                      </a:r>
                      <a:endParaRPr lang="ru-RU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11730146"/>
                  </a:ext>
                </a:extLst>
              </a:tr>
              <a:tr h="2272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>
                          <a:effectLst/>
                        </a:rPr>
                        <a:t>3</a:t>
                      </a:r>
                      <a:endParaRPr lang="ru-RU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 dirty="0">
                          <a:effectLst/>
                        </a:rPr>
                        <a:t>5</a:t>
                      </a:r>
                      <a:endParaRPr lang="ru-RU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>
                          <a:effectLst/>
                        </a:rPr>
                        <a:t>20</a:t>
                      </a:r>
                      <a:endParaRPr lang="ru-RU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73173253"/>
                  </a:ext>
                </a:extLst>
              </a:tr>
              <a:tr h="2272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>
                          <a:effectLst/>
                        </a:rPr>
                        <a:t>4</a:t>
                      </a:r>
                      <a:endParaRPr lang="ru-RU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>
                          <a:effectLst/>
                        </a:rPr>
                        <a:t>10</a:t>
                      </a:r>
                      <a:endParaRPr lang="ru-RU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 dirty="0">
                          <a:effectLst/>
                        </a:rPr>
                        <a:t>300</a:t>
                      </a:r>
                      <a:endParaRPr lang="ru-RU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56319867"/>
                  </a:ext>
                </a:extLst>
              </a:tr>
              <a:tr h="2272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>
                          <a:effectLst/>
                        </a:rPr>
                        <a:t>5</a:t>
                      </a:r>
                      <a:endParaRPr lang="ru-RU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>
                          <a:effectLst/>
                        </a:rPr>
                        <a:t>&gt;10</a:t>
                      </a:r>
                      <a:endParaRPr lang="ru-RU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 dirty="0">
                          <a:effectLst/>
                        </a:rPr>
                        <a:t>1000</a:t>
                      </a:r>
                      <a:endParaRPr lang="ru-RU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71003197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B0CBDC2D-B707-43D8-4882-4DBFD8B39BE5}"/>
              </a:ext>
            </a:extLst>
          </p:cNvPr>
          <p:cNvSpPr txBox="1"/>
          <p:nvPr/>
        </p:nvSpPr>
        <p:spPr>
          <a:xfrm>
            <a:off x="263352" y="1018765"/>
            <a:ext cx="532859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ea typeface="Calibri" panose="020F0502020204030204" pitchFamily="34" charset="0"/>
              </a:rPr>
              <a:t>Результаты МТЗ для серии региональных профилей Северного и Центрального Тянь-Шаня [</a:t>
            </a:r>
            <a:r>
              <a:rPr lang="en-US" sz="1600" b="1" dirty="0">
                <a:ea typeface="Calibri" panose="020F0502020204030204" pitchFamily="34" charset="0"/>
              </a:rPr>
              <a:t>Rybin et al,</a:t>
            </a:r>
            <a:r>
              <a:rPr lang="ru-RU" sz="1600" b="1" dirty="0">
                <a:ea typeface="Calibri" panose="020F0502020204030204" pitchFamily="34" charset="0"/>
              </a:rPr>
              <a:t> 2016]</a:t>
            </a:r>
            <a:endParaRPr lang="ru-RU" sz="16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F37D86-89CB-F012-E718-836158504656}"/>
              </a:ext>
            </a:extLst>
          </p:cNvPr>
          <p:cNvSpPr txBox="1"/>
          <p:nvPr/>
        </p:nvSpPr>
        <p:spPr>
          <a:xfrm>
            <a:off x="3975536" y="1640847"/>
            <a:ext cx="233649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ea typeface="Calibri" panose="020F0502020204030204" pitchFamily="34" charset="0"/>
              </a:rPr>
              <a:t>Излучающий диполь </a:t>
            </a:r>
          </a:p>
          <a:p>
            <a:r>
              <a:rPr lang="en-US" sz="1600" dirty="0">
                <a:ea typeface="Calibri" panose="020F0502020204030204" pitchFamily="34" charset="0"/>
              </a:rPr>
              <a:t>(</a:t>
            </a:r>
            <a:r>
              <a:rPr lang="ru-RU" sz="1600" dirty="0">
                <a:solidFill>
                  <a:srgbClr val="FF0000"/>
                </a:solidFill>
                <a:ea typeface="Calibri" panose="020F0502020204030204" pitchFamily="34" charset="0"/>
              </a:rPr>
              <a:t>       </a:t>
            </a:r>
            <a:r>
              <a:rPr lang="en-US" sz="1600" dirty="0">
                <a:ea typeface="Calibri" panose="020F0502020204030204" pitchFamily="34" charset="0"/>
              </a:rPr>
              <a:t>)</a:t>
            </a:r>
            <a:endParaRPr lang="ru-RU" sz="1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4252FDC-F5D3-D53F-20E7-3E3237248B5E}"/>
              </a:ext>
            </a:extLst>
          </p:cNvPr>
          <p:cNvSpPr txBox="1"/>
          <p:nvPr/>
        </p:nvSpPr>
        <p:spPr>
          <a:xfrm>
            <a:off x="4246336" y="2225622"/>
            <a:ext cx="1849664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ea typeface="Calibri" panose="020F0502020204030204" pitchFamily="34" charset="0"/>
              </a:rPr>
              <a:t>Проводящий разлом </a:t>
            </a:r>
            <a:r>
              <a:rPr lang="en-US" sz="1600" dirty="0">
                <a:ea typeface="Calibri" panose="020F0502020204030204" pitchFamily="34" charset="0"/>
              </a:rPr>
              <a:t>(</a:t>
            </a:r>
            <a:r>
              <a:rPr lang="ru-RU" sz="1600" dirty="0">
                <a:ea typeface="Calibri" panose="020F0502020204030204" pitchFamily="34" charset="0"/>
              </a:rPr>
              <a:t>на расстоянии</a:t>
            </a:r>
            <a:r>
              <a:rPr lang="en-US" sz="1600" dirty="0">
                <a:ea typeface="Calibri" panose="020F0502020204030204" pitchFamily="34" charset="0"/>
              </a:rPr>
              <a:t> </a:t>
            </a:r>
            <a:r>
              <a:rPr lang="ru-RU" sz="1600" dirty="0">
                <a:ea typeface="Calibri" panose="020F0502020204030204" pitchFamily="34" charset="0"/>
              </a:rPr>
              <a:t>~25 км</a:t>
            </a:r>
            <a:r>
              <a:rPr lang="en-US" sz="1600" dirty="0">
                <a:ea typeface="Calibri" panose="020F0502020204030204" pitchFamily="34" charset="0"/>
              </a:rPr>
              <a:t> </a:t>
            </a:r>
            <a:r>
              <a:rPr lang="ru-RU" sz="1600" dirty="0">
                <a:ea typeface="Calibri" panose="020F0502020204030204" pitchFamily="34" charset="0"/>
              </a:rPr>
              <a:t>от излучающего диполя</a:t>
            </a:r>
            <a:r>
              <a:rPr lang="en-US" sz="1600" dirty="0">
                <a:ea typeface="Calibri" panose="020F0502020204030204" pitchFamily="34" charset="0"/>
              </a:rPr>
              <a:t>: </a:t>
            </a:r>
            <a:r>
              <a:rPr lang="ru-RU" sz="1600" dirty="0">
                <a:ea typeface="Calibri" panose="020F0502020204030204" pitchFamily="34" charset="0"/>
              </a:rPr>
              <a:t>ширина ~ 1,5 км</a:t>
            </a:r>
            <a:r>
              <a:rPr lang="en-US" sz="1600" dirty="0">
                <a:ea typeface="Calibri" panose="020F0502020204030204" pitchFamily="34" charset="0"/>
              </a:rPr>
              <a:t>, </a:t>
            </a:r>
            <a:r>
              <a:rPr lang="ru-RU" sz="1600" dirty="0">
                <a:ea typeface="Calibri" panose="020F0502020204030204" pitchFamily="34" charset="0"/>
              </a:rPr>
              <a:t>удельное сопротивление</a:t>
            </a:r>
            <a:r>
              <a:rPr lang="en-US" sz="1600" dirty="0">
                <a:ea typeface="Calibri" panose="020F0502020204030204" pitchFamily="34" charset="0"/>
              </a:rPr>
              <a:t> </a:t>
            </a:r>
            <a:r>
              <a:rPr lang="ru-RU" sz="1600" dirty="0">
                <a:ea typeface="Calibri" panose="020F0502020204030204" pitchFamily="34" charset="0"/>
              </a:rPr>
              <a:t>1-10 Ом</a:t>
            </a:r>
            <a:r>
              <a:rPr lang="en-US" sz="1600" dirty="0"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</a:t>
            </a:r>
            <a:r>
              <a:rPr lang="ru-RU" sz="1600" dirty="0">
                <a:ea typeface="Calibri" panose="020F0502020204030204" pitchFamily="34" charset="0"/>
              </a:rPr>
              <a:t>м</a:t>
            </a:r>
            <a:r>
              <a:rPr lang="en-US" sz="1600" dirty="0">
                <a:ea typeface="Calibri" panose="020F0502020204030204" pitchFamily="34" charset="0"/>
              </a:rPr>
              <a:t>)</a:t>
            </a:r>
            <a:endParaRPr lang="ru-RU" sz="1600" dirty="0"/>
          </a:p>
        </p:txBody>
      </p: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071ACCFF-539D-B9FD-302F-D32F97F4A0E5}"/>
              </a:ext>
            </a:extLst>
          </p:cNvPr>
          <p:cNvCxnSpPr>
            <a:cxnSpLocks/>
          </p:cNvCxnSpPr>
          <p:nvPr/>
        </p:nvCxnSpPr>
        <p:spPr>
          <a:xfrm flipH="1">
            <a:off x="2001549" y="1939251"/>
            <a:ext cx="1966078" cy="69766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D404B2C6-EC7F-8FCB-8AF9-7D2410829A62}"/>
              </a:ext>
            </a:extLst>
          </p:cNvPr>
          <p:cNvCxnSpPr>
            <a:cxnSpLocks/>
          </p:cNvCxnSpPr>
          <p:nvPr/>
        </p:nvCxnSpPr>
        <p:spPr>
          <a:xfrm flipH="1">
            <a:off x="2042433" y="2436244"/>
            <a:ext cx="2129424" cy="28882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8422C72D-03C3-B693-EAFA-160B16E7E0E9}"/>
              </a:ext>
            </a:extLst>
          </p:cNvPr>
          <p:cNvSpPr txBox="1"/>
          <p:nvPr/>
        </p:nvSpPr>
        <p:spPr>
          <a:xfrm>
            <a:off x="4039034" y="4542418"/>
            <a:ext cx="191294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ea typeface="Calibri" panose="020F0502020204030204" pitchFamily="34" charset="0"/>
              </a:rPr>
              <a:t>Упрощенный геоэлектрический разрез исследуемого региона</a:t>
            </a:r>
            <a:endParaRPr lang="ru-RU" sz="1600" dirty="0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EF5C1937-72E4-7C4C-9F13-EE7D7E9B19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3780" y="1913927"/>
            <a:ext cx="4745036" cy="153742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F432F7B-FA43-C1A7-3D41-0BDCBC4F39E7}"/>
              </a:ext>
            </a:extLst>
          </p:cNvPr>
          <p:cNvSpPr txBox="1"/>
          <p:nvPr/>
        </p:nvSpPr>
        <p:spPr>
          <a:xfrm>
            <a:off x="6391941" y="1049513"/>
            <a:ext cx="560871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ea typeface="Calibri" panose="020F0502020204030204" pitchFamily="34" charset="0"/>
              </a:rPr>
              <a:t>Геометрическая модель слоистой структуры с вертикальным проводящим включением (разлом земной коры) для расчета распределения плотности тока </a:t>
            </a:r>
            <a:r>
              <a:rPr lang="en-US" sz="1600" dirty="0">
                <a:ea typeface="Calibri" panose="020F0502020204030204" pitchFamily="34" charset="0"/>
              </a:rPr>
              <a:t>(COMSOL Multiphysics ©) </a:t>
            </a:r>
            <a:endParaRPr lang="ru-RU" sz="16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D857104-ACE6-0D1B-112B-8B9F9B65F45E}"/>
              </a:ext>
            </a:extLst>
          </p:cNvPr>
          <p:cNvSpPr txBox="1"/>
          <p:nvPr/>
        </p:nvSpPr>
        <p:spPr>
          <a:xfrm>
            <a:off x="10266084" y="3712964"/>
            <a:ext cx="184966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ea typeface="Calibri" panose="020F0502020204030204" pitchFamily="34" charset="0"/>
              </a:rPr>
              <a:t>Расчетная плотность тока в разломе 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на расстоянии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~ 25 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км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от диполя и на глубине 10-15 км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равна </a:t>
            </a:r>
            <a:r>
              <a:rPr lang="ru-RU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1∙10</a:t>
            </a:r>
            <a:r>
              <a:rPr lang="ru-RU" b="1" baseline="3000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-6</a:t>
            </a:r>
            <a:r>
              <a:rPr lang="ru-RU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- 1∙10</a:t>
            </a:r>
            <a:r>
              <a:rPr lang="ru-RU" b="1" baseline="3000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-7</a:t>
            </a:r>
            <a:r>
              <a:rPr lang="ru-RU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ru-RU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ru-RU" b="1" baseline="3000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  <p:sp>
        <p:nvSpPr>
          <p:cNvPr id="2" name="Прямоугольник 7">
            <a:extLst>
              <a:ext uri="{FF2B5EF4-FFF2-40B4-BE49-F238E27FC236}">
                <a16:creationId xmlns:a16="http://schemas.microsoft.com/office/drawing/2014/main" id="{ED2E6E14-A35A-A480-0E8D-536B6C433D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6351711"/>
            <a:ext cx="43953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zh-CN" sz="2400" b="1" dirty="0"/>
              <a:t>    МГД-генератор:</a:t>
            </a:r>
            <a:r>
              <a:rPr lang="en-US" altLang="zh-CN" sz="2400" b="1" dirty="0"/>
              <a:t> </a:t>
            </a:r>
            <a:r>
              <a:rPr lang="ru-RU" altLang="zh-CN" sz="2400" b="1" dirty="0"/>
              <a:t>10</a:t>
            </a:r>
            <a:r>
              <a:rPr lang="ru-RU" altLang="zh-CN" sz="2400" b="1" baseline="30000" dirty="0"/>
              <a:t>-</a:t>
            </a:r>
            <a:r>
              <a:rPr lang="en-US" altLang="zh-CN" sz="2400" b="1" baseline="30000" dirty="0"/>
              <a:t>8</a:t>
            </a:r>
            <a:r>
              <a:rPr lang="ru-RU" altLang="zh-CN" sz="2400" b="1" baseline="30000" dirty="0"/>
              <a:t>…-</a:t>
            </a:r>
            <a:r>
              <a:rPr lang="en-US" altLang="zh-CN" sz="2400" b="1" baseline="30000" dirty="0"/>
              <a:t>6</a:t>
            </a:r>
            <a:r>
              <a:rPr lang="ru-RU" altLang="zh-CN" sz="2400" b="1" dirty="0"/>
              <a:t> </a:t>
            </a:r>
            <a:r>
              <a:rPr lang="en-US" altLang="zh-CN" sz="2400" b="1" dirty="0"/>
              <a:t>A</a:t>
            </a:r>
            <a:r>
              <a:rPr lang="ru-RU" altLang="zh-CN" sz="2400" b="1" dirty="0"/>
              <a:t>/м</a:t>
            </a:r>
            <a:r>
              <a:rPr lang="ru-RU" altLang="zh-CN" sz="2400" b="1" baseline="30000" dirty="0"/>
              <a:t>2</a:t>
            </a:r>
            <a:endParaRPr lang="ru-RU" altLang="zh-CN" sz="2400" b="1" dirty="0">
              <a:solidFill>
                <a:srgbClr val="FF0000"/>
              </a:solidFill>
            </a:endParaRPr>
          </a:p>
        </p:txBody>
      </p:sp>
      <p:sp>
        <p:nvSpPr>
          <p:cNvPr id="8" name="Звезда: 5 точек 7">
            <a:extLst>
              <a:ext uri="{FF2B5EF4-FFF2-40B4-BE49-F238E27FC236}">
                <a16:creationId xmlns:a16="http://schemas.microsoft.com/office/drawing/2014/main" id="{86A2F633-B12D-D580-E6CB-344A63792FA0}"/>
              </a:ext>
            </a:extLst>
          </p:cNvPr>
          <p:cNvSpPr/>
          <p:nvPr/>
        </p:nvSpPr>
        <p:spPr>
          <a:xfrm>
            <a:off x="4222002" y="1941547"/>
            <a:ext cx="176625" cy="167528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033194AB-0571-81F6-A3C8-1C31043437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5030" y="3731466"/>
            <a:ext cx="4404722" cy="272187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" name="Прямая со стрелкой 27">
            <a:extLst>
              <a:ext uri="{FF2B5EF4-FFF2-40B4-BE49-F238E27FC236}">
                <a16:creationId xmlns:a16="http://schemas.microsoft.com/office/drawing/2014/main" id="{B596188D-9C5E-8A6D-177E-035D68DE1FAF}"/>
              </a:ext>
            </a:extLst>
          </p:cNvPr>
          <p:cNvCxnSpPr>
            <a:cxnSpLocks/>
          </p:cNvCxnSpPr>
          <p:nvPr/>
        </p:nvCxnSpPr>
        <p:spPr>
          <a:xfrm flipH="1">
            <a:off x="8205375" y="3194396"/>
            <a:ext cx="752689" cy="6666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96739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8753FAD-DF61-1F57-17FC-F4C81574E14B}"/>
              </a:ext>
            </a:extLst>
          </p:cNvPr>
          <p:cNvSpPr txBox="1"/>
          <p:nvPr/>
        </p:nvSpPr>
        <p:spPr>
          <a:xfrm>
            <a:off x="59668" y="27856"/>
            <a:ext cx="12072664" cy="41598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buNone/>
            </a:pPr>
            <a:r>
              <a:rPr lang="ru-RU" sz="2800" dirty="0">
                <a:ea typeface="Calibri" panose="020F0502020204030204" pitchFamily="34" charset="0"/>
                <a:cs typeface="Arial" panose="020B0604020202020204" pitchFamily="34" charset="0"/>
              </a:rPr>
              <a:t>Область искусственного электромагнитного воздействия</a:t>
            </a:r>
          </a:p>
          <a:p>
            <a:pPr marL="285750" indent="-285750" algn="just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7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Плотность тока, создаваемого естественным полем в </a:t>
            </a:r>
            <a:r>
              <a:rPr lang="ru-RU" sz="17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магнитоспокойные</a:t>
            </a:r>
            <a:r>
              <a:rPr lang="ru-RU" sz="17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дни (фоновое значение </a:t>
            </a:r>
            <a:r>
              <a:rPr lang="ru-RU" sz="17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</a:t>
            </a:r>
            <a:r>
              <a:rPr lang="ru-RU" sz="1700" baseline="300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-9</a:t>
            </a:r>
            <a:r>
              <a:rPr lang="ru-RU" sz="17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–10</a:t>
            </a:r>
            <a:r>
              <a:rPr lang="ru-RU" sz="1700" baseline="300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-8</a:t>
            </a:r>
            <a:r>
              <a:rPr lang="ru-RU" sz="17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А/м</a:t>
            </a:r>
            <a:r>
              <a:rPr lang="ru-RU" sz="1700" baseline="300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ru-RU" sz="17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ru-RU" sz="17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[</a:t>
            </a:r>
            <a:r>
              <a:rPr lang="en-US" sz="17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Lanze</a:t>
            </a:r>
            <a:r>
              <a:rPr lang="ru-RU" sz="17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rotti</a:t>
            </a:r>
            <a:r>
              <a:rPr lang="ru-RU" sz="17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17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Gregori</a:t>
            </a:r>
            <a:r>
              <a:rPr lang="ru-RU" sz="17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1986] </a:t>
            </a:r>
            <a:r>
              <a:rPr lang="ru-RU" sz="17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 расстоянии от центра диполя более </a:t>
            </a:r>
            <a:r>
              <a:rPr lang="ru-RU" sz="17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100 км</a:t>
            </a:r>
            <a:r>
              <a:rPr lang="ru-RU" sz="17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17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уже </a:t>
            </a:r>
            <a:r>
              <a:rPr lang="ru-RU" sz="17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превышает плотность тока, создаваемого искусственным источником. В полевых работах также было отмечено, что компоненты искусственного поля, создаваемые электрическим диполем, превышают фон естественного поля на расстоянии </a:t>
            </a:r>
            <a:r>
              <a:rPr lang="ru-RU" sz="17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</a:t>
            </a:r>
            <a:r>
              <a:rPr lang="ru-RU" sz="17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7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100 км </a:t>
            </a:r>
            <a:r>
              <a:rPr lang="ru-RU" sz="17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 центра диполя [</a:t>
            </a:r>
            <a:r>
              <a:rPr lang="ru-RU" sz="17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Волыхин</a:t>
            </a:r>
            <a:r>
              <a:rPr lang="ru-RU" sz="17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и др., 1999]. </a:t>
            </a:r>
          </a:p>
          <a:p>
            <a:pPr marL="285750" indent="-285750" algn="just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7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 эффект локального электромагнитного воздействия также указано в работах [Смирнов, Завьялов, 2012] (анализируемая область с радиусом </a:t>
            </a:r>
            <a:r>
              <a:rPr lang="ru-RU" sz="17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150 км </a:t>
            </a:r>
            <a:r>
              <a:rPr lang="ru-RU" sz="17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вокруг центра диполя, площадь области </a:t>
            </a:r>
            <a:r>
              <a:rPr lang="ru-RU" sz="17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70686 км</a:t>
            </a:r>
            <a:r>
              <a:rPr lang="ru-RU" sz="1700" baseline="300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ru-RU" sz="17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и [Сычев, 2008] (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зона наличия откликов на ЭМ воздействие от установки ЭРГУ-600 ограничена координатами (74,2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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–75,6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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ВД и 42,5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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–43,0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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СШ) с площадью ~ </a:t>
            </a:r>
            <a:r>
              <a:rPr lang="ru-RU" sz="1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8600км</a:t>
            </a:r>
            <a:r>
              <a:rPr lang="ru-RU" sz="1700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7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ru-RU" sz="1700" baseline="30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5" descr="mapa">
            <a:extLst>
              <a:ext uri="{FF2B5EF4-FFF2-40B4-BE49-F238E27FC236}">
                <a16:creationId xmlns:a16="http://schemas.microsoft.com/office/drawing/2014/main" id="{C5CA92EE-D28F-C5B2-9A22-CF671C555C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344" y="4143970"/>
            <a:ext cx="3160712" cy="216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6" descr="mapb">
            <a:extLst>
              <a:ext uri="{FF2B5EF4-FFF2-40B4-BE49-F238E27FC236}">
                <a16:creationId xmlns:a16="http://schemas.microsoft.com/office/drawing/2014/main" id="{949273BC-D2E1-504B-B915-43BD4A05C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31704" y="4143970"/>
            <a:ext cx="3176587" cy="216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 descr="до_после_классы1-18копирование">
            <a:extLst>
              <a:ext uri="{FF2B5EF4-FFF2-40B4-BE49-F238E27FC236}">
                <a16:creationId xmlns:a16="http://schemas.microsoft.com/office/drawing/2014/main" id="{5A898B19-3662-1F3F-5A79-4BC62B591A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07697" y="3717032"/>
            <a:ext cx="148590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до_после_классы19-36копирование">
            <a:extLst>
              <a:ext uri="{FF2B5EF4-FFF2-40B4-BE49-F238E27FC236}">
                <a16:creationId xmlns:a16="http://schemas.microsoft.com/office/drawing/2014/main" id="{46399AE5-89DB-341A-C726-15B44EB016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552384" y="3717032"/>
            <a:ext cx="146685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до_после_классы37-53копирование">
            <a:extLst>
              <a:ext uri="{FF2B5EF4-FFF2-40B4-BE49-F238E27FC236}">
                <a16:creationId xmlns:a16="http://schemas.microsoft.com/office/drawing/2014/main" id="{70DEABC4-62DC-9402-8225-F853DCD1B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36272" y="5157192"/>
            <a:ext cx="145732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до_после_классы1-53копирование">
            <a:extLst>
              <a:ext uri="{FF2B5EF4-FFF2-40B4-BE49-F238E27FC236}">
                <a16:creationId xmlns:a16="http://schemas.microsoft.com/office/drawing/2014/main" id="{24B95345-98A1-5669-C3C3-2812E8ADAB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580959" y="5157192"/>
            <a:ext cx="146685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AAEFC1D-1FEC-A13E-354F-1522B287B262}"/>
              </a:ext>
            </a:extLst>
          </p:cNvPr>
          <p:cNvSpPr txBox="1"/>
          <p:nvPr/>
        </p:nvSpPr>
        <p:spPr>
          <a:xfrm>
            <a:off x="343879" y="6346882"/>
            <a:ext cx="62644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до ЭМ воздействия               после ЭМ воздействия</a:t>
            </a:r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C12C321-39E0-BBE3-7212-97A0F5EDD365}"/>
              </a:ext>
            </a:extLst>
          </p:cNvPr>
          <p:cNvSpPr txBox="1"/>
          <p:nvPr/>
        </p:nvSpPr>
        <p:spPr>
          <a:xfrm>
            <a:off x="8472264" y="6309320"/>
            <a:ext cx="18722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[Сычев, 2008]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1236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A55A983-19BF-B33A-4C9E-2FABF9D274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619"/>
            <a:ext cx="12192000" cy="665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0496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G:\Текущие дела\TRIGS-2017\Воздействие тока на режим_2\Сейсмический цикл с ЭВ.jpg">
            <a:extLst>
              <a:ext uri="{FF2B5EF4-FFF2-40B4-BE49-F238E27FC236}">
                <a16:creationId xmlns:a16="http://schemas.microsoft.com/office/drawing/2014/main" id="{7147BE4F-CEFC-8A4E-FD10-C85797AAA6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753" y="3645025"/>
            <a:ext cx="4236057" cy="238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Рисунок 23" descr="Fig_1_рус с ЭВ.jpg">
            <a:extLst>
              <a:ext uri="{FF2B5EF4-FFF2-40B4-BE49-F238E27FC236}">
                <a16:creationId xmlns:a16="http://schemas.microsoft.com/office/drawing/2014/main" id="{53816894-5A98-ABB9-17E9-3A3E22B153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944" y="1473194"/>
            <a:ext cx="4981149" cy="2243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вал 4">
            <a:extLst>
              <a:ext uri="{FF2B5EF4-FFF2-40B4-BE49-F238E27FC236}">
                <a16:creationId xmlns:a16="http://schemas.microsoft.com/office/drawing/2014/main" id="{07D25BA7-2DD0-DA56-604D-95C3D8628554}"/>
              </a:ext>
            </a:extLst>
          </p:cNvPr>
          <p:cNvSpPr/>
          <p:nvPr/>
        </p:nvSpPr>
        <p:spPr bwMode="auto">
          <a:xfrm>
            <a:off x="6197753" y="2262647"/>
            <a:ext cx="1584325" cy="30162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9702" name="TextBox 1">
            <a:extLst>
              <a:ext uri="{FF2B5EF4-FFF2-40B4-BE49-F238E27FC236}">
                <a16:creationId xmlns:a16="http://schemas.microsoft.com/office/drawing/2014/main" id="{6DCBC2F7-B9A9-E0F3-6EC0-273F329B20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7456"/>
            <a:ext cx="12055621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/>
              <a:t>Инициирование лабораторного «землетрясения» на пружинно-блочной модели разлома</a:t>
            </a:r>
          </a:p>
        </p:txBody>
      </p:sp>
      <p:pic>
        <p:nvPicPr>
          <p:cNvPr id="2" name="Picture 5" descr="14022014848">
            <a:extLst>
              <a:ext uri="{FF2B5EF4-FFF2-40B4-BE49-F238E27FC236}">
                <a16:creationId xmlns:a16="http://schemas.microsoft.com/office/drawing/2014/main" id="{0B320EA7-B3E4-16CD-382F-F1B87F97B1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08" y="3719994"/>
            <a:ext cx="3968442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4">
            <a:extLst>
              <a:ext uri="{FF2B5EF4-FFF2-40B4-BE49-F238E27FC236}">
                <a16:creationId xmlns:a16="http://schemas.microsoft.com/office/drawing/2014/main" id="{C64A725A-C99B-31AA-1610-FE1137F02B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860" y="6082723"/>
            <a:ext cx="398663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cs typeface="Calibri" panose="020F0502020204030204" pitchFamily="34" charset="0"/>
              </a:rPr>
              <a:t>Пружинно-блочная модель разлома земной коры (слайдер С-2)</a:t>
            </a:r>
            <a:endParaRPr lang="ru-RU" altLang="ru-RU" sz="1600" dirty="0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15578B92-B6F3-B927-DEFF-D71E352BF3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6762" y="591582"/>
            <a:ext cx="621176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cs typeface="Calibri" panose="020F0502020204030204" pitchFamily="34" charset="0"/>
              </a:rPr>
              <a:t>Схема электрического воздействия на контактную зону (модельный разлом земной коры) пружинно-блочной установки С-2</a:t>
            </a:r>
            <a:endParaRPr lang="ru-RU" altLang="ru-RU" sz="1800" dirty="0"/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87289DEF-EFDB-D5B1-7F72-7E4AFBB605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3405" y="6070835"/>
            <a:ext cx="562921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cs typeface="Calibri" panose="020F0502020204030204" pitchFamily="34" charset="0"/>
              </a:rPr>
              <a:t>Инициирование лабораторного «землетрясения» импульсами постоянного электрического тока при </a:t>
            </a:r>
            <a:r>
              <a:rPr lang="ru-RU" altLang="ru-RU" sz="1600" dirty="0" err="1">
                <a:cs typeface="Calibri" panose="020F0502020204030204" pitchFamily="34" charset="0"/>
              </a:rPr>
              <a:t>Кр</a:t>
            </a:r>
            <a:r>
              <a:rPr lang="ru-RU" altLang="ru-RU" sz="1600" dirty="0">
                <a:cs typeface="Calibri" panose="020F0502020204030204" pitchFamily="34" charset="0"/>
              </a:rPr>
              <a:t>=0,98-0,99</a:t>
            </a:r>
            <a:endParaRPr lang="ru-RU" altLang="ru-RU" sz="1600" dirty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197DC85-03D4-4792-2328-C9D48F6629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5279" y="571724"/>
            <a:ext cx="4267796" cy="3381847"/>
          </a:xfrm>
          <a:prstGeom prst="rect">
            <a:avLst/>
          </a:prstGeom>
        </p:spPr>
      </p:pic>
      <p:sp>
        <p:nvSpPr>
          <p:cNvPr id="16" name="TextBox 1">
            <a:extLst>
              <a:ext uri="{FF2B5EF4-FFF2-40B4-BE49-F238E27FC236}">
                <a16:creationId xmlns:a16="http://schemas.microsoft.com/office/drawing/2014/main" id="{897A04CF-80E2-6457-B91B-E06F645CB6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1999" y="3146542"/>
            <a:ext cx="3243622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FF0000"/>
                </a:solidFill>
              </a:rPr>
              <a:t>Плотность постоянного тока в модельном разломе 1 - 5</a:t>
            </a:r>
            <a:r>
              <a:rPr lang="en-US" altLang="ru-RU" sz="1800" b="1" dirty="0">
                <a:solidFill>
                  <a:srgbClr val="FF0000"/>
                </a:solidFill>
              </a:rPr>
              <a:t> A/</a:t>
            </a:r>
            <a:r>
              <a:rPr lang="ru-RU" altLang="ru-RU" sz="1800" b="1" dirty="0">
                <a:solidFill>
                  <a:srgbClr val="FF0000"/>
                </a:solidFill>
              </a:rPr>
              <a:t>м</a:t>
            </a:r>
            <a:r>
              <a:rPr lang="en-US" altLang="ru-RU" sz="1800" b="1" baseline="30000" dirty="0">
                <a:solidFill>
                  <a:srgbClr val="FF0000"/>
                </a:solidFill>
              </a:rPr>
              <a:t>2</a:t>
            </a:r>
            <a:endParaRPr lang="ru-RU" altLang="ru-RU" sz="1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id="{1BB8EFD5-D611-363A-40F5-7D22528F7D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6640" y="52616"/>
            <a:ext cx="1011341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Анализ плотности тока в экспериментах с электрическим воздействием </a:t>
            </a: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на испытываемые модели</a:t>
            </a:r>
            <a:endParaRPr kumimoji="0" lang="ru-RU" alt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7A37CB6-BBA0-0534-0FB7-A6DA14ACC6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118" y="846886"/>
            <a:ext cx="10669489" cy="6011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95774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8277121</TotalTime>
  <Words>2695</Words>
  <Application>Microsoft Office PowerPoint</Application>
  <PresentationFormat>Широкоэкранный</PresentationFormat>
  <Paragraphs>187</Paragraphs>
  <Slides>22</Slides>
  <Notes>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4" baseType="lpstr">
      <vt:lpstr>AdvPi1</vt:lpstr>
      <vt:lpstr>AdvPTimes</vt:lpstr>
      <vt:lpstr>AdvTir_symb</vt:lpstr>
      <vt:lpstr>AdvTT46dcae81</vt:lpstr>
      <vt:lpstr>Arial</vt:lpstr>
      <vt:lpstr>Calibri</vt:lpstr>
      <vt:lpstr>Cambria Math</vt:lpstr>
      <vt:lpstr>Monotype Corsiva</vt:lpstr>
      <vt:lpstr>Symbol</vt:lpstr>
      <vt:lpstr>Times New Roman</vt:lpstr>
      <vt:lpstr>Тема Office</vt:lpstr>
      <vt:lpstr>PBrush</vt:lpstr>
      <vt:lpstr>Презентация PowerPoint</vt:lpstr>
      <vt:lpstr>Электромагнитное зондирование земной коры с использованием импульсных МГД-генераторов</vt:lpstr>
      <vt:lpstr>Отклик сейсмичности на инжекцию электрических импульсов в земную кору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Геомагнитно-индуцированные токи в элементах инфраструктуры и проводящих разломах земной коры</vt:lpstr>
      <vt:lpstr>  Теоретическая модель генерации всплеска  теллурических токов рентгеновским излучением солнечных вспышек в проводящих слоях земной коры (Sorokin et al., Earthquake Science, 2019;  Вестник ОИВТ РАН, 2019; Atmosphere, 2023; Динамические процессы в геосферах, 2023) Рассмотрен механизм формирования колебаний геомагнитного поля в системе «Земля – ионосфера» с периодами (1 – 100) с в процессе ионизации ионосферы рентгеновским излучением солнечной вспышки с коротким фронтом нарастания ее амплитуды, а также генерации теллурических токов в литосфере с конечной проводимостью. </vt:lpstr>
      <vt:lpstr>Презентация PowerPoint</vt:lpstr>
      <vt:lpstr>Воздействие солнечных вспышек на афтершоковую зону Дарфилдского землетрясения 03.09.2010, М7.0 (Новая Зеландия)</vt:lpstr>
      <vt:lpstr>Динамически инициированная сейсмичность Северной Калифорнии, США [Aiken, Peng, 2014]</vt:lpstr>
      <vt:lpstr>Анализ отклика микросейсмичности геотермальных полей Северной Калифорнии, США на сильные пульсации горизонтальной компоненты геомагнитного поля Вх  |dBx/dt| ≥ 50 нT/мин (Новиков, Лазарева, ДАН, 2025)</vt:lpstr>
      <vt:lpstr>Презентация PowerPoint</vt:lpstr>
      <vt:lpstr>Презентация PowerPoint</vt:lpstr>
      <vt:lpstr>       Спасибо за внимание!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Victor</dc:creator>
  <cp:lastModifiedBy>Novikov Victor</cp:lastModifiedBy>
  <cp:revision>168</cp:revision>
  <dcterms:created xsi:type="dcterms:W3CDTF">2023-01-19T09:38:43Z</dcterms:created>
  <dcterms:modified xsi:type="dcterms:W3CDTF">2026-05-20T04:20:03Z</dcterms:modified>
</cp:coreProperties>
</file>