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5" r:id="rId2"/>
    <p:sldId id="259" r:id="rId3"/>
    <p:sldId id="447" r:id="rId4"/>
    <p:sldId id="440" r:id="rId5"/>
    <p:sldId id="441" r:id="rId6"/>
    <p:sldId id="448" r:id="rId7"/>
    <p:sldId id="443" r:id="rId8"/>
    <p:sldId id="445" r:id="rId9"/>
    <p:sldId id="446" r:id="rId10"/>
    <p:sldId id="279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41" autoAdjust="0"/>
  </p:normalViewPr>
  <p:slideViewPr>
    <p:cSldViewPr>
      <p:cViewPr varScale="1">
        <p:scale>
          <a:sx n="78" d="100"/>
          <a:sy n="78" d="100"/>
        </p:scale>
        <p:origin x="893" y="62"/>
      </p:cViewPr>
      <p:guideLst>
        <p:guide orient="horz" pos="2160"/>
        <p:guide pos="512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vik\OneDrive\&#1056;&#1072;&#1073;&#1086;&#1095;&#1080;&#1081;%20&#1089;&#1090;&#1086;&#1083;\&#1040;&#1085;&#1072;&#1083;&#1080;&#1079;%20&#1090;&#1088;&#1080;&#1075;&#1075;&#1077;&#1088;&#1085;&#1086;&#1081;%20&#1089;&#1077;&#1081;&#1089;&#1084;&#1080;&#1095;&#1085;&#1086;&#1089;&#1090;&#1080;%20&#1057;&#1077;&#1074;&#1077;&#1088;&#1085;&#1086;&#1081;%20&#1050;&#1072;&#1083;&#1080;&#1092;&#1086;&#1088;&#1085;&#1080;&#1080;-2015-10-19\Response%20of%20Northern%20California%20seismic%20activity%20and%20aftershock%20areas%20to%20strong%20EQ%20M7%20and%20ov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vik\OneDrive\&#1056;&#1072;&#1073;&#1086;&#1095;&#1080;&#1081;%20&#1089;&#1090;&#1086;&#1083;\&#1040;&#1085;&#1072;&#1083;&#1080;&#1079;%20&#1090;&#1088;&#1080;&#1075;&#1075;&#1077;&#1088;&#1085;&#1086;&#1081;%20&#1089;&#1077;&#1081;&#1089;&#1084;&#1080;&#1095;&#1085;&#1086;&#1089;&#1090;&#1080;%20&#1057;&#1077;&#1074;&#1077;&#1088;&#1085;&#1086;&#1081;%20&#1050;&#1072;&#1083;&#1080;&#1092;&#1086;&#1088;&#1085;&#1080;&#1080;-2015-10-19\Response%20of%20Northern%20California%20seismic%20activity%20and%20aftershock%20areas%20to%20strong%20EQ%20M7%20and%20ov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sv-FI" sz="1800" b="1" u="none" strike="noStrike" dirty="0">
                <a:effectLst/>
              </a:rPr>
              <a:t>1999 Hector Mine, California EQ</a:t>
            </a:r>
            <a:r>
              <a:rPr lang="ru-RU" sz="1800" b="1" u="none" strike="noStrike" dirty="0">
                <a:effectLst/>
              </a:rPr>
              <a:t> -</a:t>
            </a:r>
            <a:endParaRPr lang="sv-FI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ru-RU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2024 </a:t>
            </a:r>
            <a:r>
              <a:rPr lang="it-IT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Cape Mendocino, California EQ</a:t>
            </a:r>
            <a:r>
              <a:rPr lang="ru-RU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 -  </a:t>
            </a:r>
            <a:endParaRPr lang="ru-RU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sv-FI"/>
        </a:p>
      </c:txPr>
    </c:title>
    <c:autoTitleDeleted val="0"/>
    <c:plotArea>
      <c:layout>
        <c:manualLayout>
          <c:layoutTarget val="inner"/>
          <c:xMode val="edge"/>
          <c:yMode val="edge"/>
          <c:x val="6.9358705161854772E-2"/>
          <c:y val="0.2600925925925926"/>
          <c:w val="0.90286351706036749"/>
          <c:h val="0.641767279090113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'2010 Sierra El Mayor R=66,988km'!$AG$17:$AG$46</c:f>
              <c:numCache>
                <c:formatCode>General</c:formatCode>
                <c:ptCount val="30"/>
                <c:pt idx="0">
                  <c:v>-15</c:v>
                </c:pt>
                <c:pt idx="1">
                  <c:v>-14</c:v>
                </c:pt>
                <c:pt idx="2">
                  <c:v>-13</c:v>
                </c:pt>
                <c:pt idx="3">
                  <c:v>-12</c:v>
                </c:pt>
                <c:pt idx="4">
                  <c:v>-11</c:v>
                </c:pt>
                <c:pt idx="5">
                  <c:v>-10</c:v>
                </c:pt>
                <c:pt idx="6">
                  <c:v>-9</c:v>
                </c:pt>
                <c:pt idx="7">
                  <c:v>-8</c:v>
                </c:pt>
                <c:pt idx="8">
                  <c:v>-7</c:v>
                </c:pt>
                <c:pt idx="9">
                  <c:v>-6</c:v>
                </c:pt>
                <c:pt idx="10">
                  <c:v>-5</c:v>
                </c:pt>
                <c:pt idx="11">
                  <c:v>-4</c:v>
                </c:pt>
                <c:pt idx="12">
                  <c:v>-3</c:v>
                </c:pt>
                <c:pt idx="13">
                  <c:v>-2</c:v>
                </c:pt>
                <c:pt idx="14">
                  <c:v>-1</c:v>
                </c:pt>
                <c:pt idx="15">
                  <c:v>1</c:v>
                </c:pt>
                <c:pt idx="16">
                  <c:v>2</c:v>
                </c:pt>
                <c:pt idx="17">
                  <c:v>3</c:v>
                </c:pt>
                <c:pt idx="18">
                  <c:v>4</c:v>
                </c:pt>
                <c:pt idx="19">
                  <c:v>5</c:v>
                </c:pt>
                <c:pt idx="20">
                  <c:v>6</c:v>
                </c:pt>
                <c:pt idx="21">
                  <c:v>7</c:v>
                </c:pt>
                <c:pt idx="22">
                  <c:v>8</c:v>
                </c:pt>
                <c:pt idx="23">
                  <c:v>9</c:v>
                </c:pt>
                <c:pt idx="24">
                  <c:v>10</c:v>
                </c:pt>
                <c:pt idx="25">
                  <c:v>11</c:v>
                </c:pt>
                <c:pt idx="26">
                  <c:v>12</c:v>
                </c:pt>
                <c:pt idx="27">
                  <c:v>13</c:v>
                </c:pt>
                <c:pt idx="28">
                  <c:v>14</c:v>
                </c:pt>
                <c:pt idx="29">
                  <c:v>15</c:v>
                </c:pt>
              </c:numCache>
            </c:numRef>
          </c:cat>
          <c:val>
            <c:numRef>
              <c:f>'2010 Sierra El Mayor R=66,988km'!$AI$17:$AI$46</c:f>
              <c:numCache>
                <c:formatCode>0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2</c:v>
                </c:pt>
                <c:pt idx="16">
                  <c:v>14</c:v>
                </c:pt>
                <c:pt idx="17">
                  <c:v>19</c:v>
                </c:pt>
                <c:pt idx="18">
                  <c:v>17</c:v>
                </c:pt>
                <c:pt idx="19">
                  <c:v>1</c:v>
                </c:pt>
                <c:pt idx="20">
                  <c:v>3</c:v>
                </c:pt>
                <c:pt idx="21">
                  <c:v>1</c:v>
                </c:pt>
                <c:pt idx="22">
                  <c:v>0</c:v>
                </c:pt>
                <c:pt idx="23">
                  <c:v>3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34-4E48-8708-4DEACF6E3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933888"/>
        <c:axId val="174935424"/>
      </c:barChart>
      <c:catAx>
        <c:axId val="17493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935424"/>
        <c:crosses val="autoZero"/>
        <c:auto val="1"/>
        <c:lblAlgn val="ctr"/>
        <c:lblOffset val="100"/>
        <c:noMultiLvlLbl val="0"/>
      </c:catAx>
      <c:valAx>
        <c:axId val="17493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93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sv-FI" sz="1800" b="1" u="none" strike="noStrike" dirty="0">
                <a:effectLst/>
              </a:rPr>
              <a:t>1992 Landers, California EQ</a:t>
            </a:r>
            <a:endParaRPr lang="sv-FI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ru-RU" sz="1800" b="1" u="none" strike="noStrike" dirty="0">
                <a:effectLst/>
              </a:rPr>
              <a:t>- </a:t>
            </a:r>
            <a:r>
              <a:rPr lang="sv-FI" sz="1800" b="1" u="none" strike="noStrike" dirty="0">
                <a:effectLst/>
              </a:rPr>
              <a:t>2019 Ridgecrest EQ</a:t>
            </a:r>
            <a:endParaRPr lang="sv-FI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ctr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sv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'Strong EQs to Ridgecrest EQ AA'!$Y$17:$Y$46</c:f>
              <c:numCache>
                <c:formatCode>General</c:formatCode>
                <c:ptCount val="30"/>
                <c:pt idx="0">
                  <c:v>-15</c:v>
                </c:pt>
                <c:pt idx="1">
                  <c:v>-14</c:v>
                </c:pt>
                <c:pt idx="2">
                  <c:v>-13</c:v>
                </c:pt>
                <c:pt idx="3">
                  <c:v>-12</c:v>
                </c:pt>
                <c:pt idx="4">
                  <c:v>-11</c:v>
                </c:pt>
                <c:pt idx="5">
                  <c:v>-10</c:v>
                </c:pt>
                <c:pt idx="6">
                  <c:v>-9</c:v>
                </c:pt>
                <c:pt idx="7">
                  <c:v>-8</c:v>
                </c:pt>
                <c:pt idx="8">
                  <c:v>-7</c:v>
                </c:pt>
                <c:pt idx="9">
                  <c:v>-6</c:v>
                </c:pt>
                <c:pt idx="10">
                  <c:v>-5</c:v>
                </c:pt>
                <c:pt idx="11">
                  <c:v>-4</c:v>
                </c:pt>
                <c:pt idx="12">
                  <c:v>-3</c:v>
                </c:pt>
                <c:pt idx="13">
                  <c:v>-2</c:v>
                </c:pt>
                <c:pt idx="14">
                  <c:v>-1</c:v>
                </c:pt>
                <c:pt idx="15">
                  <c:v>1</c:v>
                </c:pt>
                <c:pt idx="16">
                  <c:v>2</c:v>
                </c:pt>
                <c:pt idx="17">
                  <c:v>3</c:v>
                </c:pt>
                <c:pt idx="18">
                  <c:v>4</c:v>
                </c:pt>
                <c:pt idx="19">
                  <c:v>5</c:v>
                </c:pt>
                <c:pt idx="20">
                  <c:v>6</c:v>
                </c:pt>
                <c:pt idx="21">
                  <c:v>7</c:v>
                </c:pt>
                <c:pt idx="22">
                  <c:v>8</c:v>
                </c:pt>
                <c:pt idx="23">
                  <c:v>9</c:v>
                </c:pt>
                <c:pt idx="24">
                  <c:v>10</c:v>
                </c:pt>
                <c:pt idx="25">
                  <c:v>11</c:v>
                </c:pt>
                <c:pt idx="26">
                  <c:v>12</c:v>
                </c:pt>
                <c:pt idx="27">
                  <c:v>13</c:v>
                </c:pt>
                <c:pt idx="28">
                  <c:v>14</c:v>
                </c:pt>
                <c:pt idx="29">
                  <c:v>15</c:v>
                </c:pt>
              </c:numCache>
            </c:numRef>
          </c:cat>
          <c:val>
            <c:numRef>
              <c:f>'Strong EQs to Ridgecrest EQ AA'!$AA$17:$AA$46</c:f>
              <c:numCache>
                <c:formatCode>0</c:formatCode>
                <c:ptCount val="30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3</c:v>
                </c:pt>
                <c:pt idx="7">
                  <c:v>5</c:v>
                </c:pt>
                <c:pt idx="8">
                  <c:v>2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1</c:v>
                </c:pt>
                <c:pt idx="15">
                  <c:v>35</c:v>
                </c:pt>
                <c:pt idx="16">
                  <c:v>44</c:v>
                </c:pt>
                <c:pt idx="17">
                  <c:v>73</c:v>
                </c:pt>
                <c:pt idx="18">
                  <c:v>54</c:v>
                </c:pt>
                <c:pt idx="19">
                  <c:v>44</c:v>
                </c:pt>
                <c:pt idx="20">
                  <c:v>30</c:v>
                </c:pt>
                <c:pt idx="21">
                  <c:v>25</c:v>
                </c:pt>
                <c:pt idx="22">
                  <c:v>25</c:v>
                </c:pt>
                <c:pt idx="23">
                  <c:v>51</c:v>
                </c:pt>
                <c:pt idx="24">
                  <c:v>49</c:v>
                </c:pt>
                <c:pt idx="25">
                  <c:v>34</c:v>
                </c:pt>
                <c:pt idx="26">
                  <c:v>20</c:v>
                </c:pt>
                <c:pt idx="27">
                  <c:v>31</c:v>
                </c:pt>
                <c:pt idx="28">
                  <c:v>27</c:v>
                </c:pt>
                <c:pt idx="29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EC-4182-B384-2CBE56878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997888"/>
        <c:axId val="174960000"/>
      </c:barChart>
      <c:catAx>
        <c:axId val="17499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960000"/>
        <c:crosses val="autoZero"/>
        <c:auto val="1"/>
        <c:lblAlgn val="ctr"/>
        <c:lblOffset val="100"/>
        <c:noMultiLvlLbl val="0"/>
      </c:catAx>
      <c:valAx>
        <c:axId val="17496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99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35526CC-A5A5-587F-62DB-F82CBE87AA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D39FF6-3ADC-C87E-B69C-3EA9CAF772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B27723-61C0-4BAD-B3C1-D31B5AF45E59}" type="datetimeFigureOut">
              <a:rPr lang="ru-RU"/>
              <a:pPr>
                <a:defRPr/>
              </a:pPr>
              <a:t>20.05.2026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A9188A83-A551-654A-CFDA-8AD6E8BCB4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37606D73-4274-88EF-3E58-B9349F566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20376F-5FB8-B21E-FC51-F7927BEFBB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F5650B-5D66-36F0-0941-5DADB13F8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95B1A6-0628-4606-BF5B-C83E5FA4E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18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C6405-3CE8-44EC-B072-431935177A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0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3D71A-A954-433D-B848-E0F2F9430A7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1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5D91BE-E47C-04CE-A0C0-B7C7E900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9BBDF-8A56-4FC9-A913-8110923C08BC}" type="datetimeFigureOut">
              <a:rPr lang="ru-RU"/>
              <a:pPr>
                <a:defRPr/>
              </a:pPr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5D0769-2041-3ECB-DFBD-B31EF26B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E7E1D-BC6C-ACEB-E2C9-0AE0F399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547B-DABE-4840-A248-203A89DEA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2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56D12E-F0DE-F340-C472-EBFF0A5CC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7244E-D913-4CE8-8346-BEE5B3EA46C5}" type="datetimeFigureOut">
              <a:rPr lang="ru-RU"/>
              <a:pPr>
                <a:defRPr/>
              </a:pPr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18F472-23E7-AE85-2176-B67DAB2C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D9A72-FF71-62DD-B112-F65D9EDA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FB3F-E088-4FB4-8AFC-933892D13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95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42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D9F041-A41B-D99B-DB2B-F136C6E5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6D523-40CC-4304-86A1-3EC1F2090176}" type="datetimeFigureOut">
              <a:rPr lang="ru-RU"/>
              <a:pPr>
                <a:defRPr/>
              </a:pPr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D90173-1A5F-963A-42E8-6D4563803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ADDE03-AF7F-69F5-9F0B-B4D550FD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FEEC2-1100-48AE-A799-954A82175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01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A2BD9B-3460-6276-083B-96C10BB9B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69F5-B558-4F93-80F4-1184602E22AB}" type="datetimeFigureOut">
              <a:rPr lang="ru-RU"/>
              <a:pPr>
                <a:defRPr/>
              </a:pPr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5254C1-CCDA-C57D-E644-453932C8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EF00A-7FFA-7B35-8D02-2C85F643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75D77-D138-4027-AD65-96E3FFD1B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5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CE8BD0-98E1-FDF9-ECF4-02607785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8986-9B84-42BB-B085-94EBEC9903FF}" type="datetimeFigureOut">
              <a:rPr lang="ru-RU"/>
              <a:pPr>
                <a:defRPr/>
              </a:pPr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FFF108-2AF6-BB09-FADC-B0A7775A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28EBA-4DA1-8A09-E889-EA873A54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6BBB3-A2F2-4692-ADFB-5C75B6C9B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470A46D-D3B9-1F35-9750-B7BCAE34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81457-E551-42A6-B7DB-C9E771DE21F5}" type="datetimeFigureOut">
              <a:rPr lang="ru-RU"/>
              <a:pPr>
                <a:defRPr/>
              </a:pPr>
              <a:t>20.05.2026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4FFFBEB-FA77-6977-034B-71D3716C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B05E2F6-0B33-F8CD-12EA-5D401929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A2EE8-1C21-41F1-ACD2-8436CAF4C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9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D57736B-F63F-1D16-D26B-F3D42897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88075-458E-44E9-9432-9A97FEA8E571}" type="datetimeFigureOut">
              <a:rPr lang="ru-RU"/>
              <a:pPr>
                <a:defRPr/>
              </a:pPr>
              <a:t>20.05.2026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290E475-55C4-92ED-4A73-BB0613C02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709A5E46-0E58-AE65-00F8-D3A0130A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D9CB-BF64-4397-A9BB-4D087C655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6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B107EEF5-98BD-D227-E5F5-118698A19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6852-2440-4E2B-9EC7-88114F07560A}" type="datetimeFigureOut">
              <a:rPr lang="ru-RU"/>
              <a:pPr>
                <a:defRPr/>
              </a:pPr>
              <a:t>20.05.2026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B854E52-CD83-B524-3CBC-F1626F3E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C6B950C-B2FD-8D41-BE28-8D5590DA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8487-8DFD-4039-8BF3-395FC8CBC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DDD07B22-E9EA-C55C-850A-3CB07231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37D44-0286-45D8-9149-80AB9F0F23D9}" type="datetimeFigureOut">
              <a:rPr lang="ru-RU"/>
              <a:pPr>
                <a:defRPr/>
              </a:pPr>
              <a:t>20.05.2026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D1FDFEE7-60BD-78E4-AC15-F24914E96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7D75865-0430-A44A-6607-A677A4DD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DEE2D-88F5-4569-B7C2-3BA0CECDD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82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0776601-1CD1-C0AB-124A-74AEE000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D07A-38D0-4FB4-ACBB-C8D552F9839C}" type="datetimeFigureOut">
              <a:rPr lang="ru-RU"/>
              <a:pPr>
                <a:defRPr/>
              </a:pPr>
              <a:t>20.05.2026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138C165-4CA8-EB22-0CF7-E818CB6A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E2906C5-0599-B569-872A-53364EE6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AAC56-BCED-48A4-B8AE-A0CCA2229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0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E410DE1-315C-3F1D-8201-13DECDD8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4F95-A258-4FC2-9383-1E54F44D679E}" type="datetimeFigureOut">
              <a:rPr lang="ru-RU"/>
              <a:pPr>
                <a:defRPr/>
              </a:pPr>
              <a:t>20.05.2026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B429A7D-CE41-5FE2-CF32-B1B166321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B638C03-FD04-550F-E45C-F94963AF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A83A-0ADC-4F26-90A9-28E53A8A2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2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1FD08174-2AC7-C723-C17B-8A5AD1F8C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8AB93D57-CB4D-68A5-6A15-0CAA9701C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96D284-11C8-593F-0A4E-67D1AE936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CAECA3-01B8-44A6-B3A2-8A8AB17E17E5}" type="datetimeFigureOut">
              <a:rPr lang="ru-RU"/>
              <a:pPr>
                <a:defRPr/>
              </a:pPr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6322B4-1C15-EFB0-7711-AE55FEEC7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57FFC-DCDD-255A-5478-F5651EBB8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7F4441-0B46-49C6-9B38-C921BDE9F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ovikov@ihed.ras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344" y="1484198"/>
            <a:ext cx="118813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Отклик сейсмичности зон подготовки сильных землетрясений на динамические и электромагнитные воздействия</a:t>
            </a:r>
            <a:endParaRPr lang="ru-RU" sz="3600" dirty="0"/>
          </a:p>
          <a:p>
            <a:r>
              <a:rPr lang="ru-RU" sz="2800" dirty="0"/>
              <a:t> 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Новиков В.А.</a:t>
            </a:r>
            <a:r>
              <a:rPr lang="ru-RU" sz="2800" baseline="30000" dirty="0"/>
              <a:t>1,2</a:t>
            </a:r>
            <a:r>
              <a:rPr lang="ru-RU" sz="2800" dirty="0"/>
              <a:t>, Новикова М.В.</a:t>
            </a:r>
            <a:r>
              <a:rPr lang="ru-RU" sz="2800" baseline="30000" dirty="0"/>
              <a:t>3 </a:t>
            </a:r>
            <a:r>
              <a:rPr lang="ru-RU" sz="2800" b="1" baseline="30000" dirty="0"/>
              <a:t> </a:t>
            </a:r>
          </a:p>
          <a:p>
            <a:pPr algn="ctr"/>
            <a:endParaRPr lang="ru-RU" sz="2800" dirty="0"/>
          </a:p>
          <a:p>
            <a:pPr algn="ctr"/>
            <a:r>
              <a:rPr lang="ru-RU" sz="2000" baseline="30000" dirty="0"/>
              <a:t>1</a:t>
            </a:r>
            <a:r>
              <a:rPr lang="ru-RU" sz="2000" dirty="0"/>
              <a:t>Объединенный институт высоких температур РАН</a:t>
            </a:r>
          </a:p>
          <a:p>
            <a:pPr algn="ctr"/>
            <a:r>
              <a:rPr lang="ru-RU" sz="2000" baseline="30000" dirty="0"/>
              <a:t>2</a:t>
            </a:r>
            <a:r>
              <a:rPr lang="ru-RU" sz="2000" dirty="0"/>
              <a:t> Институт динамики геосфер РАН им. академика М.А. Садовского</a:t>
            </a:r>
          </a:p>
          <a:p>
            <a:pPr algn="ctr"/>
            <a:r>
              <a:rPr lang="ru-RU" sz="2000" baseline="30000" dirty="0"/>
              <a:t>3</a:t>
            </a:r>
            <a:r>
              <a:rPr lang="ru-RU" sz="2000" dirty="0"/>
              <a:t> Московский государственный университет им. М.В. Ломоносова</a:t>
            </a:r>
          </a:p>
          <a:p>
            <a:pPr algn="ctr"/>
            <a:endParaRPr lang="ru-RU" sz="2000" dirty="0"/>
          </a:p>
          <a:p>
            <a:pPr algn="ctr"/>
            <a:r>
              <a:rPr lang="en-US" sz="2000" i="1" dirty="0">
                <a:hlinkClick r:id="rId3"/>
              </a:rPr>
              <a:t>novikov@ihed.ras.ru</a:t>
            </a:r>
            <a:r>
              <a:rPr lang="en-US" sz="2000" i="1" dirty="0"/>
              <a:t> </a:t>
            </a:r>
            <a:endParaRPr lang="ru-RU" sz="2000" i="1" dirty="0"/>
          </a:p>
          <a:p>
            <a:pPr algn="ctr"/>
            <a:endParaRPr lang="en-US" sz="2800" dirty="0"/>
          </a:p>
        </p:txBody>
      </p:sp>
      <p:sp>
        <p:nvSpPr>
          <p:cNvPr id="2" name="AutoShape 2" descr="КазНИИСА - Конференции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18" descr="Похожее изображение">
            <a:extLst>
              <a:ext uri="{FF2B5EF4-FFF2-40B4-BE49-F238E27FC236}">
                <a16:creationId xmlns:a16="http://schemas.microsoft.com/office/drawing/2014/main" id="{6B922AA8-82AE-5199-158A-054DD0E3E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90471" y="278566"/>
            <a:ext cx="1908827" cy="63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Файл:Institute of Geosphere Dynamics RAS Logo.jpg">
            <a:extLst>
              <a:ext uri="{FF2B5EF4-FFF2-40B4-BE49-F238E27FC236}">
                <a16:creationId xmlns:a16="http://schemas.microsoft.com/office/drawing/2014/main" id="{A510CA4E-5096-9D17-8019-62DCCFE45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368" y="278565"/>
            <a:ext cx="1512168" cy="795879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B75040-7F63-B999-6E17-39E838A74899}"/>
              </a:ext>
            </a:extLst>
          </p:cNvPr>
          <p:cNvSpPr txBox="1"/>
          <p:nvPr/>
        </p:nvSpPr>
        <p:spPr>
          <a:xfrm>
            <a:off x="1984375" y="251356"/>
            <a:ext cx="8006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8</a:t>
            </a:r>
            <a:r>
              <a:rPr lang="ru-RU" sz="2000" dirty="0"/>
              <a:t>я Международная конференция «Триггерные эффекты в геосистемах», 18-22 мая, 2026 г., г. Коломна, Россия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3271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>
            <a:extLst>
              <a:ext uri="{FF2B5EF4-FFF2-40B4-BE49-F238E27FC236}">
                <a16:creationId xmlns:a16="http://schemas.microsoft.com/office/drawing/2014/main" id="{EC182205-541C-F8F6-08C1-EDA79DB04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-2738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Заключение</a:t>
            </a:r>
          </a:p>
        </p:txBody>
      </p:sp>
      <p:sp>
        <p:nvSpPr>
          <p:cNvPr id="32771" name="Прямоугольник 2">
            <a:extLst>
              <a:ext uri="{FF2B5EF4-FFF2-40B4-BE49-F238E27FC236}">
                <a16:creationId xmlns:a16="http://schemas.microsoft.com/office/drawing/2014/main" id="{41231E08-AA87-40E4-4ED9-C4815562F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620688"/>
            <a:ext cx="11809312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ru-RU" altLang="ru-RU" sz="2200" dirty="0">
                <a:cs typeface="Calibri" panose="020F0502020204030204" pitchFamily="34" charset="0"/>
              </a:rPr>
              <a:t>В ряде случаев отмечается рост </a:t>
            </a:r>
            <a:r>
              <a:rPr lang="ru-RU" altLang="ru-RU" sz="2200" dirty="0" err="1">
                <a:cs typeface="Calibri" panose="020F0502020204030204" pitchFamily="34" charset="0"/>
              </a:rPr>
              <a:t>микросейсмичности</a:t>
            </a:r>
            <a:r>
              <a:rPr lang="ru-RU" altLang="ru-RU" sz="2200" dirty="0">
                <a:cs typeface="Calibri" panose="020F0502020204030204" pitchFamily="34" charset="0"/>
              </a:rPr>
              <a:t> (М=1 - 2) в очаговой зоне будущего сильного землетрясения после динамических воздействий удаленных сильных землетрясений и сильных вариаций производной горизонтальной компоненты геомагнитного поля </a:t>
            </a:r>
            <a:r>
              <a:rPr lang="en-US" altLang="ru-RU" sz="2200" dirty="0" err="1">
                <a:cs typeface="Calibri" panose="020F0502020204030204" pitchFamily="34" charset="0"/>
              </a:rPr>
              <a:t>dBx</a:t>
            </a:r>
            <a:r>
              <a:rPr lang="en-US" altLang="ru-RU" sz="2200" dirty="0">
                <a:cs typeface="Calibri" panose="020F0502020204030204" pitchFamily="34" charset="0"/>
              </a:rPr>
              <a:t>/dt</a:t>
            </a:r>
            <a:r>
              <a:rPr lang="ru-RU" altLang="ru-RU" sz="2200" dirty="0">
                <a:cs typeface="Calibri" panose="020F0502020204030204" pitchFamily="34" charset="0"/>
              </a:rPr>
              <a:t> (</a:t>
            </a:r>
            <a:r>
              <a:rPr lang="en-US" altLang="ru-RU" sz="2200" dirty="0">
                <a:cs typeface="Calibri" panose="020F0502020204030204" pitchFamily="34" charset="0"/>
              </a:rPr>
              <a:t>&gt;50 </a:t>
            </a:r>
            <a:r>
              <a:rPr lang="ru-RU" altLang="ru-RU" sz="2200" dirty="0" err="1">
                <a:cs typeface="Calibri" panose="020F0502020204030204" pitchFamily="34" charset="0"/>
              </a:rPr>
              <a:t>нТл</a:t>
            </a:r>
            <a:r>
              <a:rPr lang="ru-RU" altLang="ru-RU" sz="2200" dirty="0">
                <a:cs typeface="Calibri" panose="020F0502020204030204" pitchFamily="34" charset="0"/>
              </a:rPr>
              <a:t>/мин) по мере приближения к моменту его возникновения, что может служить индикатором роста напряжений в очаговой зоне.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ru-RU" altLang="ru-RU" sz="2200" dirty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ru-RU" altLang="ru-RU" sz="2200" dirty="0">
                <a:cs typeface="Calibri" panose="020F0502020204030204" pitchFamily="34" charset="0"/>
              </a:rPr>
              <a:t>Для окончательного вывода о возможности использования триггерных динамических и электромагнитных воздействий как индикатора напряженно-деформированного состояния земной коры в очаговой зоне будущего сильного землетрясения необходим дополнительный анализ для более слабых воздействий (М</a:t>
            </a:r>
            <a:r>
              <a:rPr lang="en-US" altLang="ru-RU" sz="2200" dirty="0">
                <a:cs typeface="Calibri" panose="020F0502020204030204" pitchFamily="34" charset="0"/>
              </a:rPr>
              <a:t>&lt;7, </a:t>
            </a:r>
            <a:r>
              <a:rPr lang="ru-RU" sz="2200" kern="100" dirty="0"/>
              <a:t>|</a:t>
            </a:r>
            <a:r>
              <a:rPr lang="ru-RU" sz="2200" kern="100" dirty="0" err="1"/>
              <a:t>dВх</a:t>
            </a:r>
            <a:r>
              <a:rPr lang="ru-RU" sz="2200" kern="100" dirty="0"/>
              <a:t>/</a:t>
            </a:r>
            <a:r>
              <a:rPr lang="ru-RU" sz="2200" kern="100" dirty="0" err="1"/>
              <a:t>dt</a:t>
            </a:r>
            <a:r>
              <a:rPr lang="ru-RU" sz="2200" kern="100" dirty="0"/>
              <a:t>|</a:t>
            </a:r>
            <a:r>
              <a:rPr lang="en-US" sz="2200" kern="100" dirty="0"/>
              <a:t> &lt;50</a:t>
            </a:r>
            <a:r>
              <a:rPr lang="ru-RU" sz="2200" kern="100" dirty="0"/>
              <a:t> </a:t>
            </a:r>
            <a:r>
              <a:rPr lang="ru-RU" sz="2200" kern="100" dirty="0" err="1"/>
              <a:t>нТл</a:t>
            </a:r>
            <a:r>
              <a:rPr lang="ru-RU" sz="2200" kern="100" dirty="0"/>
              <a:t>/мин</a:t>
            </a:r>
            <a:r>
              <a:rPr lang="en-US" sz="2200" kern="100" dirty="0"/>
              <a:t>) </a:t>
            </a:r>
            <a:r>
              <a:rPr lang="ru-RU" sz="2200" kern="100" dirty="0"/>
              <a:t>для различных сейсмоопасных регионов.</a:t>
            </a:r>
            <a:endParaRPr lang="ru-RU" altLang="ru-RU" sz="2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F2BD5-3ECE-4C86-592E-51FAB09D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0862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altLang="zh-CN" sz="2800" b="1" dirty="0"/>
            </a:br>
            <a:br>
              <a:rPr lang="ru-RU" altLang="zh-CN" sz="2800" b="1" dirty="0"/>
            </a:br>
            <a:br>
              <a:rPr lang="ru-RU" altLang="zh-CN" sz="2800" b="1" dirty="0"/>
            </a:br>
            <a:br>
              <a:rPr lang="ru-RU" altLang="zh-CN" sz="2800" b="1" dirty="0"/>
            </a:br>
            <a:br>
              <a:rPr lang="ru-RU" altLang="zh-CN" sz="2800" b="1" dirty="0"/>
            </a:br>
            <a:br>
              <a:rPr lang="ru-RU" altLang="zh-CN" sz="2800" b="1" dirty="0"/>
            </a:br>
            <a:br>
              <a:rPr lang="ru-RU" altLang="zh-CN" sz="2800" b="1" dirty="0"/>
            </a:br>
            <a:r>
              <a:rPr lang="ru-RU" altLang="zh-CN" sz="6000" b="1" spc="300" dirty="0">
                <a:latin typeface="Monotype Corsiva" pitchFamily="66" charset="0"/>
              </a:rPr>
              <a:t>Спасибо</a:t>
            </a:r>
            <a:br>
              <a:rPr lang="en-US" altLang="zh-CN" sz="6000" b="1" spc="300" dirty="0">
                <a:latin typeface="Monotype Corsiva" pitchFamily="66" charset="0"/>
              </a:rPr>
            </a:br>
            <a:r>
              <a:rPr lang="ru-RU" altLang="zh-CN" sz="6000" b="1" spc="300" dirty="0">
                <a:latin typeface="Monotype Corsiva" pitchFamily="66" charset="0"/>
              </a:rPr>
              <a:t>за внимание!</a:t>
            </a:r>
            <a:br>
              <a:rPr lang="en-US" altLang="zh-CN" sz="6000" b="1" dirty="0">
                <a:latin typeface="Monotype Corsiva" pitchFamily="66" charset="0"/>
              </a:rPr>
            </a:br>
            <a:br>
              <a:rPr lang="en-US" altLang="zh-CN" sz="6000" b="1" dirty="0">
                <a:latin typeface="Monotype Corsiva" pitchFamily="66" charset="0"/>
              </a:rPr>
            </a:br>
            <a:endParaRPr lang="ru-RU" altLang="zh-CN" sz="2800" b="1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B9DDF1CA-4618-BE39-1677-EC610F29C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54220"/>
            <a:ext cx="11881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Мотивация: Концепция прогноза землетрясений на основе триггерных эффектов</a:t>
            </a:r>
          </a:p>
        </p:txBody>
      </p:sp>
      <p:sp>
        <p:nvSpPr>
          <p:cNvPr id="6147" name="Прямоугольник 2">
            <a:extLst>
              <a:ext uri="{FF2B5EF4-FFF2-40B4-BE49-F238E27FC236}">
                <a16:creationId xmlns:a16="http://schemas.microsoft.com/office/drawing/2014/main" id="{747C1BED-CD47-9FE2-BD68-8DDEFEA69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665831"/>
            <a:ext cx="92170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2000" dirty="0"/>
              <a:t>На основе полевых наблюдений и лабораторных экспериментов Соболев Г.А. (ИФЗ РАН) предложил концепцию прогноза на основе триггерных воздействий на зону подготовки землетрясения в 2010 г. в работе: </a:t>
            </a:r>
            <a:r>
              <a:rPr lang="en-US" altLang="ru-RU" sz="2000" i="1" dirty="0"/>
              <a:t>Seismicity dynamics and earthquake predictability // Nat. Hazards Earth Syst. Sci., 11, 445–458, 2011, www.nat-hazards-earth-syst-sci.net/11/445/2011/ doi:10.5194/nhess-11-445-2011 </a:t>
            </a:r>
            <a:endParaRPr lang="ru-RU" altLang="ru-RU" sz="2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 </a:t>
            </a:r>
          </a:p>
        </p:txBody>
      </p:sp>
      <p:pic>
        <p:nvPicPr>
          <p:cNvPr id="6148" name="Picture 5">
            <a:extLst>
              <a:ext uri="{FF2B5EF4-FFF2-40B4-BE49-F238E27FC236}">
                <a16:creationId xmlns:a16="http://schemas.microsoft.com/office/drawing/2014/main" id="{B6E483A9-8549-957C-DC0F-40A2809A9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32" y="2596445"/>
            <a:ext cx="398492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7">
            <a:extLst>
              <a:ext uri="{FF2B5EF4-FFF2-40B4-BE49-F238E27FC236}">
                <a16:creationId xmlns:a16="http://schemas.microsoft.com/office/drawing/2014/main" id="{F4804914-F0E2-619F-9285-EF4E6AE4E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48" y="4921671"/>
            <a:ext cx="1166529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Было предложено проводить работы по прогнозу землетрясений следующим образом: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а) определение объема неустойчивой области (системы локальных неустойчивых областей различного масштаба);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б) мониторинг различных триггерных факторов и оценка возможной степени их воздействия на определенные неустойчивые области;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в) оценка вероятности места, времени и магнитуды готовящегося землетрясения.</a:t>
            </a:r>
          </a:p>
        </p:txBody>
      </p:sp>
      <p:pic>
        <p:nvPicPr>
          <p:cNvPr id="6150" name="Picture 2">
            <a:extLst>
              <a:ext uri="{FF2B5EF4-FFF2-40B4-BE49-F238E27FC236}">
                <a16:creationId xmlns:a16="http://schemas.microsoft.com/office/drawing/2014/main" id="{6289EFA8-0491-5103-98C1-00FE69ED5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548680"/>
            <a:ext cx="1512168" cy="189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>
            <a:extLst>
              <a:ext uri="{FF2B5EF4-FFF2-40B4-BE49-F238E27FC236}">
                <a16:creationId xmlns:a16="http://schemas.microsoft.com/office/drawing/2014/main" id="{EC29ADE6-7155-F4EA-41BE-F3CB14D4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1" y="2687170"/>
            <a:ext cx="239395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164370C5-BFB3-0056-E0AD-7234A529AB99}"/>
              </a:ext>
            </a:extLst>
          </p:cNvPr>
          <p:cNvSpPr/>
          <p:nvPr/>
        </p:nvSpPr>
        <p:spPr>
          <a:xfrm>
            <a:off x="2205354" y="2696419"/>
            <a:ext cx="881063" cy="522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5" name="Picture 6">
            <a:extLst>
              <a:ext uri="{FF2B5EF4-FFF2-40B4-BE49-F238E27FC236}">
                <a16:creationId xmlns:a16="http://schemas.microsoft.com/office/drawing/2014/main" id="{B8F34E63-C4F6-51A7-7782-CF40AF44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503" y="2792217"/>
            <a:ext cx="2060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742365F0-7A34-33DA-A6A3-07D7B4F00341}"/>
              </a:ext>
            </a:extLst>
          </p:cNvPr>
          <p:cNvSpPr/>
          <p:nvPr/>
        </p:nvSpPr>
        <p:spPr>
          <a:xfrm>
            <a:off x="4637568" y="2923712"/>
            <a:ext cx="952500" cy="549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Звезда: 5 точек 19">
            <a:extLst>
              <a:ext uri="{FF2B5EF4-FFF2-40B4-BE49-F238E27FC236}">
                <a16:creationId xmlns:a16="http://schemas.microsoft.com/office/drawing/2014/main" id="{436D6488-81CF-3C3D-674C-66AD4F6FE77D}"/>
              </a:ext>
            </a:extLst>
          </p:cNvPr>
          <p:cNvSpPr>
            <a:spLocks noChangeAspect="1"/>
          </p:cNvSpPr>
          <p:nvPr/>
        </p:nvSpPr>
        <p:spPr>
          <a:xfrm>
            <a:off x="5514492" y="2912600"/>
            <a:ext cx="188912" cy="1793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Звезда: 5 точек 20">
            <a:extLst>
              <a:ext uri="{FF2B5EF4-FFF2-40B4-BE49-F238E27FC236}">
                <a16:creationId xmlns:a16="http://schemas.microsoft.com/office/drawing/2014/main" id="{CE899F75-BEA3-C988-F8F9-7A8594003A80}"/>
              </a:ext>
            </a:extLst>
          </p:cNvPr>
          <p:cNvSpPr>
            <a:spLocks noChangeAspect="1"/>
          </p:cNvSpPr>
          <p:nvPr/>
        </p:nvSpPr>
        <p:spPr>
          <a:xfrm>
            <a:off x="10937278" y="2435997"/>
            <a:ext cx="168967" cy="16044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80184-228F-279D-7E79-B5B578E73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9F134F8C-D463-484F-60A9-B0A7B609A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54220"/>
            <a:ext cx="11665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Воздействие удаленных сильных землетрясений (М≥8) на зону подготовки сильных землетрясений  (М≥8)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92A27-18E7-9BF4-7012-EFA053382C3E}"/>
              </a:ext>
            </a:extLst>
          </p:cNvPr>
          <p:cNvSpPr txBox="1"/>
          <p:nvPr/>
        </p:nvSpPr>
        <p:spPr>
          <a:xfrm>
            <a:off x="335360" y="980728"/>
            <a:ext cx="114492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+mn-lt"/>
              </a:rPr>
              <a:t>Nicholas J. van der Elst, Emily E. Brodsky, Thorne Lay. </a:t>
            </a:r>
            <a:r>
              <a:rPr lang="en-US" sz="2000" dirty="0">
                <a:latin typeface="+mn-lt"/>
              </a:rPr>
              <a:t>Remote Triggering Not Evident Near Epicenters </a:t>
            </a:r>
            <a:r>
              <a:rPr lang="sv-FI" sz="2000" dirty="0">
                <a:latin typeface="+mn-lt"/>
              </a:rPr>
              <a:t>of Impending Great Earthquakes</a:t>
            </a:r>
            <a:r>
              <a:rPr lang="ru-RU" sz="2000" dirty="0">
                <a:latin typeface="+mn-lt"/>
              </a:rPr>
              <a:t>. </a:t>
            </a:r>
            <a:r>
              <a:rPr lang="en-US" sz="2000" dirty="0">
                <a:latin typeface="+mn-lt"/>
              </a:rPr>
              <a:t>Bulletin of the Seismological Society of America, Vol. 103, No. 2B, pp. 1522–1540, May 2013, </a:t>
            </a:r>
            <a:r>
              <a:rPr lang="en-US" sz="2000" dirty="0" err="1">
                <a:latin typeface="+mn-lt"/>
              </a:rPr>
              <a:t>doi</a:t>
            </a:r>
            <a:r>
              <a:rPr lang="en-US" sz="2000" dirty="0">
                <a:latin typeface="+mn-lt"/>
              </a:rPr>
              <a:t>: 10.1785/012012</a:t>
            </a:r>
            <a:r>
              <a:rPr lang="ru-RU" sz="2000" dirty="0">
                <a:latin typeface="+mn-lt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C0FF92-9C0E-ED4D-C5FA-AF0BE2776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348880"/>
            <a:ext cx="5688633" cy="2902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8F7297-EAB4-C1F7-FEFF-61732659A077}"/>
              </a:ext>
            </a:extLst>
          </p:cNvPr>
          <p:cNvSpPr txBox="1"/>
          <p:nvPr/>
        </p:nvSpPr>
        <p:spPr>
          <a:xfrm>
            <a:off x="231649" y="5373216"/>
            <a:ext cx="5864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+mj-lt"/>
                <a:ea typeface="DengXian" panose="02010600030101010101" pitchFamily="2" charset="-122"/>
              </a:rPr>
              <a:t>Рассмотрены 16 сильных землетрясений с </a:t>
            </a:r>
            <a:r>
              <a:rPr lang="ru-RU" sz="1800" dirty="0" err="1">
                <a:effectLst/>
                <a:latin typeface="+mj-lt"/>
                <a:ea typeface="DengXian" panose="02010600030101010101" pitchFamily="2" charset="-122"/>
              </a:rPr>
              <a:t>M</a:t>
            </a:r>
            <a:r>
              <a:rPr lang="ru-RU" sz="1800" baseline="-25000" dirty="0" err="1">
                <a:effectLst/>
                <a:latin typeface="+mj-lt"/>
                <a:ea typeface="DengXian" panose="02010600030101010101" pitchFamily="2" charset="-122"/>
              </a:rPr>
              <a:t>w</a:t>
            </a:r>
            <a:r>
              <a:rPr lang="ru-RU" sz="1800" dirty="0">
                <a:effectLst/>
                <a:latin typeface="+mj-lt"/>
                <a:ea typeface="DengXian" panose="02010600030101010101" pitchFamily="2" charset="-122"/>
              </a:rPr>
              <a:t> ≥8, произошедших в период с 1998 по 2011 г</a:t>
            </a:r>
            <a:endParaRPr lang="ru-RU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3791D7-8D0D-CE25-ECF7-342976628684}"/>
              </a:ext>
            </a:extLst>
          </p:cNvPr>
          <p:cNvSpPr txBox="1"/>
          <p:nvPr/>
        </p:nvSpPr>
        <p:spPr>
          <a:xfrm>
            <a:off x="6312024" y="1772816"/>
            <a:ext cx="554461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+mj-lt"/>
                <a:ea typeface="DengXian" panose="02010600030101010101" pitchFamily="2" charset="-122"/>
              </a:rPr>
              <a:t>Обнаружены ограниченные свидетельства того, что несколько сильных землетрясений спровоцировали увеличение сейсмической активности в месте следующего сильного землетрясения в последовательности. </a:t>
            </a:r>
          </a:p>
          <a:p>
            <a:r>
              <a:rPr lang="ru-RU" sz="1800" dirty="0">
                <a:effectLst/>
                <a:latin typeface="+mj-lt"/>
                <a:ea typeface="DengXian" panose="02010600030101010101" pitchFamily="2" charset="-122"/>
              </a:rPr>
              <a:t>Эти свидетельства не подтверждаются всеми статистическими тестами и всеми каталогами землетрясений. </a:t>
            </a:r>
          </a:p>
          <a:p>
            <a:r>
              <a:rPr lang="ru-RU" sz="1800" dirty="0">
                <a:effectLst/>
                <a:latin typeface="+mj-lt"/>
                <a:ea typeface="DengXian" panose="02010600030101010101" pitchFamily="2" charset="-122"/>
              </a:rPr>
              <a:t>Систематические изменения частоты спровоцированных землетрясений за годы и десятилетия до каждого крупного землетрясения составляют менее 19% при 95% доверительном интервале.</a:t>
            </a:r>
          </a:p>
          <a:p>
            <a:r>
              <a:rPr lang="ru-RU" sz="1800" dirty="0">
                <a:effectLst/>
                <a:latin typeface="+mj-lt"/>
                <a:ea typeface="DengXian" panose="02010600030101010101" pitchFamily="2" charset="-122"/>
              </a:rPr>
              <a:t>Каталоги являются неполными (М</a:t>
            </a:r>
            <a:r>
              <a:rPr lang="ru-RU" dirty="0">
                <a:ea typeface="DengXian" panose="02010600030101010101" pitchFamily="2" charset="-122"/>
              </a:rPr>
              <a:t>3,7) </a:t>
            </a:r>
            <a:r>
              <a:rPr lang="ru-RU" sz="1800" dirty="0">
                <a:effectLst/>
                <a:latin typeface="+mj-lt"/>
                <a:ea typeface="DengXian" panose="02010600030101010101" pitchFamily="2" charset="-122"/>
              </a:rPr>
              <a:t>для выявления более слабых землетрясений. Для анализа отклика сейсмичности на региональном уровне потребуется повышение представительности каталогов до M2.0.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450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A5919-CF27-B669-9ABA-CA04BBC8F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Заголовок 1">
            <a:extLst>
              <a:ext uri="{FF2B5EF4-FFF2-40B4-BE49-F238E27FC236}">
                <a16:creationId xmlns:a16="http://schemas.microsoft.com/office/drawing/2014/main" id="{EF8AB0BA-4B89-6B9B-0184-F6C23298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224788"/>
            <a:ext cx="11593288" cy="323892"/>
          </a:xfrm>
        </p:spPr>
        <p:txBody>
          <a:bodyPr/>
          <a:lstStyle/>
          <a:p>
            <a:pPr eaLnBrk="1" hangingPunct="1">
              <a:lnSpc>
                <a:spcPts val="2400"/>
              </a:lnSpc>
            </a:pPr>
            <a:r>
              <a:rPr lang="ru-RU" sz="2000" dirty="0"/>
              <a:t>Отклик сейсмичности в очаговой зоне сильных землетрясений (М</a:t>
            </a:r>
            <a:r>
              <a:rPr lang="ru-RU" sz="2000" dirty="0">
                <a:sym typeface="Symbol" panose="05050102010706020507" pitchFamily="18" charset="2"/>
              </a:rPr>
              <a:t></a:t>
            </a:r>
            <a:r>
              <a:rPr lang="ru-RU" sz="2000" dirty="0"/>
              <a:t>7) Северной Калифорнии на динамические воздействия удаленных землетрясений. Исходные данные</a:t>
            </a:r>
            <a:endParaRPr lang="ru-RU" altLang="zh-CN" sz="2000" i="1" dirty="0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706FF0DD-4834-6D95-7748-CF09DE4AC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02" y="3197341"/>
            <a:ext cx="138582" cy="48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9" tIns="34294" rIns="68589" bIns="34294" numCol="1" anchor="ctr" anchorCtr="0" compatLnSpc="1">
            <a:prstTxWarp prst="textNoShape">
              <a:avLst/>
            </a:prstTxWarp>
            <a:spAutoFit/>
          </a:bodyPr>
          <a:lstStyle/>
          <a:p>
            <a:pPr defTabSz="685891" eaLnBrk="1" hangingPunct="1"/>
            <a:br>
              <a:rPr lang="ru-RU" altLang="ru-RU" sz="1350">
                <a:latin typeface="Arial" pitchFamily="34" charset="0"/>
              </a:rPr>
            </a:br>
            <a:endParaRPr lang="ru-RU" altLang="ru-RU" sz="1350">
              <a:latin typeface="Arial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4DF1DE-DE64-0B60-4537-07CE9B5DB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17" y="4779741"/>
            <a:ext cx="4748655" cy="19649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8887EC-85F3-86B5-CEC8-1D64C9955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301" y="4767716"/>
            <a:ext cx="5224355" cy="1964934"/>
          </a:xfrm>
          <a:prstGeom prst="rect">
            <a:avLst/>
          </a:prstGeom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6219E61F-48AF-B5B1-367A-4F030D1E4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541203"/>
              </p:ext>
            </p:extLst>
          </p:nvPr>
        </p:nvGraphicFramePr>
        <p:xfrm>
          <a:off x="191344" y="764705"/>
          <a:ext cx="11737305" cy="4003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141">
                  <a:extLst>
                    <a:ext uri="{9D8B030D-6E8A-4147-A177-3AD203B41FA5}">
                      <a16:colId xmlns:a16="http://schemas.microsoft.com/office/drawing/2014/main" val="3643004262"/>
                    </a:ext>
                  </a:extLst>
                </a:gridCol>
                <a:gridCol w="1574083">
                  <a:extLst>
                    <a:ext uri="{9D8B030D-6E8A-4147-A177-3AD203B41FA5}">
                      <a16:colId xmlns:a16="http://schemas.microsoft.com/office/drawing/2014/main" val="1262809409"/>
                    </a:ext>
                  </a:extLst>
                </a:gridCol>
                <a:gridCol w="739583">
                  <a:extLst>
                    <a:ext uri="{9D8B030D-6E8A-4147-A177-3AD203B41FA5}">
                      <a16:colId xmlns:a16="http://schemas.microsoft.com/office/drawing/2014/main" val="809185389"/>
                    </a:ext>
                  </a:extLst>
                </a:gridCol>
                <a:gridCol w="831942">
                  <a:extLst>
                    <a:ext uri="{9D8B030D-6E8A-4147-A177-3AD203B41FA5}">
                      <a16:colId xmlns:a16="http://schemas.microsoft.com/office/drawing/2014/main" val="3142816362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val="749741639"/>
                    </a:ext>
                  </a:extLst>
                </a:gridCol>
                <a:gridCol w="641287">
                  <a:extLst>
                    <a:ext uri="{9D8B030D-6E8A-4147-A177-3AD203B41FA5}">
                      <a16:colId xmlns:a16="http://schemas.microsoft.com/office/drawing/2014/main" val="3647703201"/>
                    </a:ext>
                  </a:extLst>
                </a:gridCol>
                <a:gridCol w="641287">
                  <a:extLst>
                    <a:ext uri="{9D8B030D-6E8A-4147-A177-3AD203B41FA5}">
                      <a16:colId xmlns:a16="http://schemas.microsoft.com/office/drawing/2014/main" val="2544759023"/>
                    </a:ext>
                  </a:extLst>
                </a:gridCol>
                <a:gridCol w="641287">
                  <a:extLst>
                    <a:ext uri="{9D8B030D-6E8A-4147-A177-3AD203B41FA5}">
                      <a16:colId xmlns:a16="http://schemas.microsoft.com/office/drawing/2014/main" val="3008497445"/>
                    </a:ext>
                  </a:extLst>
                </a:gridCol>
                <a:gridCol w="797275">
                  <a:extLst>
                    <a:ext uri="{9D8B030D-6E8A-4147-A177-3AD203B41FA5}">
                      <a16:colId xmlns:a16="http://schemas.microsoft.com/office/drawing/2014/main" val="99625682"/>
                    </a:ext>
                  </a:extLst>
                </a:gridCol>
                <a:gridCol w="571961">
                  <a:extLst>
                    <a:ext uri="{9D8B030D-6E8A-4147-A177-3AD203B41FA5}">
                      <a16:colId xmlns:a16="http://schemas.microsoft.com/office/drawing/2014/main" val="1665469793"/>
                    </a:ext>
                  </a:extLst>
                </a:gridCol>
                <a:gridCol w="571961">
                  <a:extLst>
                    <a:ext uri="{9D8B030D-6E8A-4147-A177-3AD203B41FA5}">
                      <a16:colId xmlns:a16="http://schemas.microsoft.com/office/drawing/2014/main" val="1751893773"/>
                    </a:ext>
                  </a:extLst>
                </a:gridCol>
                <a:gridCol w="561560">
                  <a:extLst>
                    <a:ext uri="{9D8B030D-6E8A-4147-A177-3AD203B41FA5}">
                      <a16:colId xmlns:a16="http://schemas.microsoft.com/office/drawing/2014/main" val="2485444798"/>
                    </a:ext>
                  </a:extLst>
                </a:gridCol>
                <a:gridCol w="561560">
                  <a:extLst>
                    <a:ext uri="{9D8B030D-6E8A-4147-A177-3AD203B41FA5}">
                      <a16:colId xmlns:a16="http://schemas.microsoft.com/office/drawing/2014/main" val="2604332975"/>
                    </a:ext>
                  </a:extLst>
                </a:gridCol>
                <a:gridCol w="551162">
                  <a:extLst>
                    <a:ext uri="{9D8B030D-6E8A-4147-A177-3AD203B41FA5}">
                      <a16:colId xmlns:a16="http://schemas.microsoft.com/office/drawing/2014/main" val="2085623313"/>
                    </a:ext>
                  </a:extLst>
                </a:gridCol>
                <a:gridCol w="561560">
                  <a:extLst>
                    <a:ext uri="{9D8B030D-6E8A-4147-A177-3AD203B41FA5}">
                      <a16:colId xmlns:a16="http://schemas.microsoft.com/office/drawing/2014/main" val="3041910516"/>
                    </a:ext>
                  </a:extLst>
                </a:gridCol>
                <a:gridCol w="551162">
                  <a:extLst>
                    <a:ext uri="{9D8B030D-6E8A-4147-A177-3AD203B41FA5}">
                      <a16:colId xmlns:a16="http://schemas.microsoft.com/office/drawing/2014/main" val="1398142326"/>
                    </a:ext>
                  </a:extLst>
                </a:gridCol>
                <a:gridCol w="530361">
                  <a:extLst>
                    <a:ext uri="{9D8B030D-6E8A-4147-A177-3AD203B41FA5}">
                      <a16:colId xmlns:a16="http://schemas.microsoft.com/office/drawing/2014/main" val="1278719287"/>
                    </a:ext>
                  </a:extLst>
                </a:gridCol>
                <a:gridCol w="551162">
                  <a:extLst>
                    <a:ext uri="{9D8B030D-6E8A-4147-A177-3AD203B41FA5}">
                      <a16:colId xmlns:a16="http://schemas.microsoft.com/office/drawing/2014/main" val="3299772982"/>
                    </a:ext>
                  </a:extLst>
                </a:gridCol>
              </a:tblGrid>
              <a:tr h="32733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 gridSpan="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Расстояние между эпицентрами ЗТ, км и </a:t>
                      </a: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время между моментами возникновения ЗТ, годы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459728"/>
                  </a:ext>
                </a:extLst>
              </a:tr>
              <a:tr h="27361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ЗТ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Дата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Время, </a:t>
                      </a:r>
                      <a:r>
                        <a:rPr lang="sv-FI" sz="1100" b="1" u="none" strike="noStrike">
                          <a:effectLst/>
                        </a:rPr>
                        <a:t>UTC</a:t>
                      </a:r>
                      <a:endParaRPr lang="sv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М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Глуб, км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FI" sz="1100" b="1" u="none" strike="noStrike">
                          <a:effectLst/>
                        </a:rPr>
                        <a:t>R, </a:t>
                      </a:r>
                      <a:r>
                        <a:rPr lang="ru-RU" sz="1100" b="1" u="none" strike="noStrike">
                          <a:effectLst/>
                        </a:rPr>
                        <a:t>км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Шир, </a:t>
                      </a:r>
                      <a:r>
                        <a:rPr lang="sv-FI" sz="1100" b="1" u="none" strike="noStrike">
                          <a:effectLst/>
                        </a:rPr>
                        <a:t>LAT</a:t>
                      </a:r>
                      <a:endParaRPr lang="sv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Долг, </a:t>
                      </a:r>
                      <a:r>
                        <a:rPr lang="sv-FI" sz="1100" b="1" u="none" strike="noStrike">
                          <a:effectLst/>
                        </a:rPr>
                        <a:t>LONG</a:t>
                      </a:r>
                      <a:endParaRPr lang="sv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extLst>
                  <a:ext uri="{0D108BD9-81ED-4DB2-BD59-A6C34878D82A}">
                    <a16:rowId xmlns:a16="http://schemas.microsoft.com/office/drawing/2014/main" val="129643676"/>
                  </a:ext>
                </a:extLst>
              </a:tr>
              <a:tr h="27361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v-FI" sz="1100" b="1" u="none" strike="noStrike" dirty="0">
                          <a:effectLst/>
                        </a:rPr>
                        <a:t>1980 Eureka, California EQ</a:t>
                      </a:r>
                      <a:endParaRPr lang="sv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08.11.1980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10:27:34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66,988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41,117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-124,253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-8,95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-11,47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-11,64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-18,95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-29,42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-31,45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-38,68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-44,10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extLst>
                  <a:ext uri="{0D108BD9-81ED-4DB2-BD59-A6C34878D82A}">
                    <a16:rowId xmlns:a16="http://schemas.microsoft.com/office/drawing/2014/main" val="629781300"/>
                  </a:ext>
                </a:extLst>
              </a:tr>
              <a:tr h="37622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v-FI" sz="1100" b="1" u="none" strike="noStrike" dirty="0">
                          <a:effectLst/>
                        </a:rPr>
                        <a:t>1989 Loma Prieta earthquake</a:t>
                      </a:r>
                      <a:endParaRPr lang="sv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18.10.1989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0:04:14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66,988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37,04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-121,88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497,41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-2,52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-2,70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-10,00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-20,47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-22,50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-29,73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-35,16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extLst>
                  <a:ext uri="{0D108BD9-81ED-4DB2-BD59-A6C34878D82A}">
                    <a16:rowId xmlns:a16="http://schemas.microsoft.com/office/drawing/2014/main" val="77543664"/>
                  </a:ext>
                </a:extLst>
              </a:tr>
              <a:tr h="32733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v-FI" sz="1100" b="1" u="none" strike="noStrike" dirty="0">
                          <a:effectLst/>
                        </a:rPr>
                        <a:t>1992 Petrolia, California EQ</a:t>
                      </a:r>
                      <a:endParaRPr lang="sv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25.04.1992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18:06:05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66,988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40,335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-124,229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89,98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419,25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-0,18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-7,48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-17,95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-19,98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-27,21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-32,64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extLst>
                  <a:ext uri="{0D108BD9-81ED-4DB2-BD59-A6C34878D82A}">
                    <a16:rowId xmlns:a16="http://schemas.microsoft.com/office/drawing/2014/main" val="166978149"/>
                  </a:ext>
                </a:extLst>
              </a:tr>
              <a:tr h="41327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v-FI" sz="1100" b="1" u="none" strike="noStrike" dirty="0">
                          <a:effectLst/>
                        </a:rPr>
                        <a:t>1992 Landers, California EQ</a:t>
                      </a:r>
                      <a:endParaRPr lang="sv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28.06.1992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11:57:34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-0,1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73,961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34,2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-116,437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1030,06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584,46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969,17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-7,30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-17,78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-19,80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-27,04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-32,46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extLst>
                  <a:ext uri="{0D108BD9-81ED-4DB2-BD59-A6C34878D82A}">
                    <a16:rowId xmlns:a16="http://schemas.microsoft.com/office/drawing/2014/main" val="1639624670"/>
                  </a:ext>
                </a:extLst>
              </a:tr>
              <a:tr h="41042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v-FI" sz="1100" b="1" u="none" strike="noStrike" dirty="0">
                          <a:effectLst/>
                        </a:rPr>
                        <a:t>1999 Hector Mine, California EQ</a:t>
                      </a:r>
                      <a:endParaRPr lang="sv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16.10.1999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9:46:44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13,7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60,674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34,603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-116,265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1007,29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574,07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948,05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47,51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-10,47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-12,50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-19,73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-25,16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extLst>
                  <a:ext uri="{0D108BD9-81ED-4DB2-BD59-A6C34878D82A}">
                    <a16:rowId xmlns:a16="http://schemas.microsoft.com/office/drawing/2014/main" val="2602729222"/>
                  </a:ext>
                </a:extLst>
              </a:tr>
              <a:tr h="41042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100" b="1" u="none" strike="noStrike" dirty="0">
                          <a:effectLst/>
                        </a:rPr>
                        <a:t>2010 Sierra El Mayor, Mexico EQ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04.04.2010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22:40:42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66,988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32,286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-115,295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1264,20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800,95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1199,43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237,85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272,90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-2,02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-9,26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-14,68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extLst>
                  <a:ext uri="{0D108BD9-81ED-4DB2-BD59-A6C34878D82A}">
                    <a16:rowId xmlns:a16="http://schemas.microsoft.com/office/drawing/2014/main" val="1174828247"/>
                  </a:ext>
                </a:extLst>
              </a:tr>
              <a:tr h="32733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100" b="1" u="none" strike="noStrike" dirty="0">
                          <a:effectLst/>
                        </a:rPr>
                        <a:t>2012 ENE of San Luis, Mexico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12.04.2012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7:15:48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54,954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28,696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-113,104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1602,49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1236,10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1644,44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688,74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721,65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450,99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-7,24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-12,66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extLst>
                  <a:ext uri="{0D108BD9-81ED-4DB2-BD59-A6C34878D82A}">
                    <a16:rowId xmlns:a16="http://schemas.microsoft.com/office/drawing/2014/main" val="2074512703"/>
                  </a:ext>
                </a:extLst>
              </a:tr>
              <a:tr h="27361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v-FI" sz="1100" b="1" u="none" strike="noStrike" dirty="0">
                          <a:effectLst/>
                        </a:rPr>
                        <a:t>2019 Ridgecrest EQ</a:t>
                      </a:r>
                      <a:endParaRPr lang="sv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06.07.2019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3:19:53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60,674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35,77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-117,599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829,74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408,27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770,73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204,16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177,58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441,73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829,72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-5,42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extLst>
                  <a:ext uri="{0D108BD9-81ED-4DB2-BD59-A6C34878D82A}">
                    <a16:rowId xmlns:a16="http://schemas.microsoft.com/office/drawing/2014/main" val="2195035577"/>
                  </a:ext>
                </a:extLst>
              </a:tr>
              <a:tr h="54723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2024 Offshore Cape Mendocino, California EQ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05.12.2024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18:44:21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54,954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40,374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-125,022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104,99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460,11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67,34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1022,85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1003,4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1250,65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1693,1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826,70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extLst>
                  <a:ext uri="{0D108BD9-81ED-4DB2-BD59-A6C34878D82A}">
                    <a16:rowId xmlns:a16="http://schemas.microsoft.com/office/drawing/2014/main" val="25231383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40B9533-ABCC-7A5A-8BF7-CAE0D85299A4}"/>
              </a:ext>
            </a:extLst>
          </p:cNvPr>
          <p:cNvSpPr txBox="1"/>
          <p:nvPr/>
        </p:nvSpPr>
        <p:spPr>
          <a:xfrm>
            <a:off x="88123" y="4916772"/>
            <a:ext cx="19072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Размер очаговой зоны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lgR</a:t>
            </a:r>
            <a:r>
              <a:rPr lang="en-US" b="1" dirty="0">
                <a:solidFill>
                  <a:srgbClr val="FF0000"/>
                </a:solidFill>
              </a:rPr>
              <a:t> [</a:t>
            </a:r>
            <a:r>
              <a:rPr lang="ru-RU" b="1" dirty="0">
                <a:solidFill>
                  <a:srgbClr val="FF0000"/>
                </a:solidFill>
              </a:rPr>
              <a:t>км</a:t>
            </a:r>
            <a:r>
              <a:rPr lang="en-US" b="1" dirty="0">
                <a:solidFill>
                  <a:srgbClr val="FF0000"/>
                </a:solidFill>
              </a:rPr>
              <a:t>]=0.43M-1.27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en-US" i="1" dirty="0"/>
              <a:t>[</a:t>
            </a:r>
            <a:r>
              <a:rPr lang="ru-RU" i="1" dirty="0"/>
              <a:t>Завьялов, Зотов, 2021</a:t>
            </a:r>
            <a:r>
              <a:rPr lang="en-US" i="1" dirty="0"/>
              <a:t>]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7858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45A7B-D4D2-D2FA-E2B5-16EE6ABFF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Заголовок 1">
            <a:extLst>
              <a:ext uri="{FF2B5EF4-FFF2-40B4-BE49-F238E27FC236}">
                <a16:creationId xmlns:a16="http://schemas.microsoft.com/office/drawing/2014/main" id="{A033F2F9-58D8-5CB8-CA7F-68BE079A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68804"/>
            <a:ext cx="11809312" cy="323892"/>
          </a:xfrm>
        </p:spPr>
        <p:txBody>
          <a:bodyPr/>
          <a:lstStyle/>
          <a:p>
            <a:pPr eaLnBrk="1" hangingPunct="1"/>
            <a:r>
              <a:rPr lang="ru-RU" sz="2400" dirty="0"/>
              <a:t>Отклик сейсмичности в очаговой зоне сильных землетрясений (М</a:t>
            </a:r>
            <a:r>
              <a:rPr lang="ru-RU" sz="2400" dirty="0">
                <a:sym typeface="Symbol" panose="05050102010706020507" pitchFamily="18" charset="2"/>
              </a:rPr>
              <a:t></a:t>
            </a:r>
            <a:r>
              <a:rPr lang="ru-RU" sz="2400" dirty="0"/>
              <a:t>7) Северной Калифорнии на динамические воздействия удаленных землетрясений</a:t>
            </a:r>
            <a:endParaRPr lang="ru-RU" altLang="zh-CN" sz="2400" i="1" dirty="0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FE46D7BB-6C4F-8125-D50E-BC1CD1E23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142" y="3197341"/>
            <a:ext cx="138582" cy="48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9" tIns="34294" rIns="68589" bIns="34294" numCol="1" anchor="ctr" anchorCtr="0" compatLnSpc="1">
            <a:prstTxWarp prst="textNoShape">
              <a:avLst/>
            </a:prstTxWarp>
            <a:spAutoFit/>
          </a:bodyPr>
          <a:lstStyle/>
          <a:p>
            <a:pPr defTabSz="685891" eaLnBrk="1" hangingPunct="1"/>
            <a:br>
              <a:rPr lang="ru-RU" altLang="ru-RU" sz="1350">
                <a:latin typeface="Arial" pitchFamily="34" charset="0"/>
              </a:rPr>
            </a:br>
            <a:endParaRPr lang="ru-RU" altLang="ru-RU" sz="1350">
              <a:latin typeface="Arial" pitchFamily="34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99208D34-88CD-C227-2080-53CAEF320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99174"/>
              </p:ext>
            </p:extLst>
          </p:nvPr>
        </p:nvGraphicFramePr>
        <p:xfrm>
          <a:off x="695402" y="1058903"/>
          <a:ext cx="10585174" cy="2848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7074">
                  <a:extLst>
                    <a:ext uri="{9D8B030D-6E8A-4147-A177-3AD203B41FA5}">
                      <a16:colId xmlns:a16="http://schemas.microsoft.com/office/drawing/2014/main" val="3643004262"/>
                    </a:ext>
                  </a:extLst>
                </a:gridCol>
                <a:gridCol w="1607327">
                  <a:extLst>
                    <a:ext uri="{9D8B030D-6E8A-4147-A177-3AD203B41FA5}">
                      <a16:colId xmlns:a16="http://schemas.microsoft.com/office/drawing/2014/main" val="1262809409"/>
                    </a:ext>
                  </a:extLst>
                </a:gridCol>
                <a:gridCol w="1273081">
                  <a:extLst>
                    <a:ext uri="{9D8B030D-6E8A-4147-A177-3AD203B41FA5}">
                      <a16:colId xmlns:a16="http://schemas.microsoft.com/office/drawing/2014/main" val="809185389"/>
                    </a:ext>
                  </a:extLst>
                </a:gridCol>
                <a:gridCol w="1035730">
                  <a:extLst>
                    <a:ext uri="{9D8B030D-6E8A-4147-A177-3AD203B41FA5}">
                      <a16:colId xmlns:a16="http://schemas.microsoft.com/office/drawing/2014/main" val="3142816362"/>
                    </a:ext>
                  </a:extLst>
                </a:gridCol>
                <a:gridCol w="517861">
                  <a:extLst>
                    <a:ext uri="{9D8B030D-6E8A-4147-A177-3AD203B41FA5}">
                      <a16:colId xmlns:a16="http://schemas.microsoft.com/office/drawing/2014/main" val="749741639"/>
                    </a:ext>
                  </a:extLst>
                </a:gridCol>
                <a:gridCol w="712065">
                  <a:extLst>
                    <a:ext uri="{9D8B030D-6E8A-4147-A177-3AD203B41FA5}">
                      <a16:colId xmlns:a16="http://schemas.microsoft.com/office/drawing/2014/main" val="1665469793"/>
                    </a:ext>
                  </a:extLst>
                </a:gridCol>
                <a:gridCol w="712065">
                  <a:extLst>
                    <a:ext uri="{9D8B030D-6E8A-4147-A177-3AD203B41FA5}">
                      <a16:colId xmlns:a16="http://schemas.microsoft.com/office/drawing/2014/main" val="1751893773"/>
                    </a:ext>
                  </a:extLst>
                </a:gridCol>
                <a:gridCol w="699116">
                  <a:extLst>
                    <a:ext uri="{9D8B030D-6E8A-4147-A177-3AD203B41FA5}">
                      <a16:colId xmlns:a16="http://schemas.microsoft.com/office/drawing/2014/main" val="2485444798"/>
                    </a:ext>
                  </a:extLst>
                </a:gridCol>
                <a:gridCol w="699116">
                  <a:extLst>
                    <a:ext uri="{9D8B030D-6E8A-4147-A177-3AD203B41FA5}">
                      <a16:colId xmlns:a16="http://schemas.microsoft.com/office/drawing/2014/main" val="2604332975"/>
                    </a:ext>
                  </a:extLst>
                </a:gridCol>
                <a:gridCol w="686172">
                  <a:extLst>
                    <a:ext uri="{9D8B030D-6E8A-4147-A177-3AD203B41FA5}">
                      <a16:colId xmlns:a16="http://schemas.microsoft.com/office/drawing/2014/main" val="2085623313"/>
                    </a:ext>
                  </a:extLst>
                </a:gridCol>
                <a:gridCol w="699116">
                  <a:extLst>
                    <a:ext uri="{9D8B030D-6E8A-4147-A177-3AD203B41FA5}">
                      <a16:colId xmlns:a16="http://schemas.microsoft.com/office/drawing/2014/main" val="3041910516"/>
                    </a:ext>
                  </a:extLst>
                </a:gridCol>
                <a:gridCol w="686172">
                  <a:extLst>
                    <a:ext uri="{9D8B030D-6E8A-4147-A177-3AD203B41FA5}">
                      <a16:colId xmlns:a16="http://schemas.microsoft.com/office/drawing/2014/main" val="1398142326"/>
                    </a:ext>
                  </a:extLst>
                </a:gridCol>
                <a:gridCol w="660279">
                  <a:extLst>
                    <a:ext uri="{9D8B030D-6E8A-4147-A177-3AD203B41FA5}">
                      <a16:colId xmlns:a16="http://schemas.microsoft.com/office/drawing/2014/main" val="1278719287"/>
                    </a:ext>
                  </a:extLst>
                </a:gridCol>
              </a:tblGrid>
              <a:tr h="5621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 grid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Na/Nb </a:t>
                      </a:r>
                      <a:r>
                        <a:rPr lang="en-US" sz="1600" u="none" strike="noStrike" dirty="0">
                          <a:effectLst/>
                        </a:rPr>
                        <a:t>= </a:t>
                      </a:r>
                      <a:r>
                        <a:rPr lang="ru-RU" sz="1600" u="none" strike="noStrike" dirty="0">
                          <a:effectLst/>
                        </a:rPr>
                        <a:t>отношение количества ЗТ в течение 15 суток после воздействия к количеству ЗТ в течение 15 суток до воздействия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459728"/>
                  </a:ext>
                </a:extLst>
              </a:tr>
              <a:tr h="3890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>
                          <a:effectLst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>
                          <a:effectLst/>
                        </a:rPr>
                        <a:t>ЗТ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>
                          <a:effectLst/>
                        </a:rPr>
                        <a:t>Дата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>
                          <a:effectLst/>
                        </a:rPr>
                        <a:t>Время, </a:t>
                      </a:r>
                      <a:r>
                        <a:rPr lang="sv-FI" sz="1600" b="1" u="none" strike="noStrike">
                          <a:effectLst/>
                        </a:rPr>
                        <a:t>UTC</a:t>
                      </a:r>
                      <a:endParaRPr lang="sv-F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>
                          <a:effectLst/>
                        </a:rPr>
                        <a:t>М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>
                          <a:effectLst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>
                          <a:effectLst/>
                        </a:rPr>
                        <a:t>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>
                          <a:effectLst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>
                          <a:effectLst/>
                        </a:rPr>
                        <a:t>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>
                          <a:effectLst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>
                          <a:effectLst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>
                          <a:effectLst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extLst>
                  <a:ext uri="{0D108BD9-81ED-4DB2-BD59-A6C34878D82A}">
                    <a16:rowId xmlns:a16="http://schemas.microsoft.com/office/drawing/2014/main" val="129643676"/>
                  </a:ext>
                </a:extLst>
              </a:tr>
              <a:tr h="5639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>
                          <a:effectLst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 Sierra El Mayor, Mexico EQ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04.04.2010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22:40:42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</a:t>
                      </a: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8,86</a:t>
                      </a: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extLst>
                  <a:ext uri="{0D108BD9-81ED-4DB2-BD59-A6C34878D82A}">
                    <a16:rowId xmlns:a16="http://schemas.microsoft.com/office/drawing/2014/main" val="2074512703"/>
                  </a:ext>
                </a:extLst>
              </a:tr>
              <a:tr h="3890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>
                          <a:effectLst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v-FI" sz="1600" b="1" u="none" strike="noStrike" dirty="0">
                          <a:effectLst/>
                        </a:rPr>
                        <a:t>2019 Ridgecrest EQ</a:t>
                      </a:r>
                      <a:endParaRPr lang="sv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u="none" strike="noStrike">
                          <a:effectLst/>
                        </a:rPr>
                        <a:t>06.07.2019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u="none" strike="noStrike">
                          <a:effectLst/>
                        </a:rPr>
                        <a:t>3:19:53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u="none" strike="noStrike">
                          <a:effectLst/>
                        </a:rPr>
                        <a:t>7,1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>
                          <a:effectLst/>
                        </a:rPr>
                        <a:t>1,33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>
                          <a:effectLst/>
                        </a:rPr>
                        <a:t>1,38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>
                          <a:effectLst/>
                        </a:rPr>
                        <a:t>1,24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22,60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</a:t>
                      </a: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extLst>
                  <a:ext uri="{0D108BD9-81ED-4DB2-BD59-A6C34878D82A}">
                    <a16:rowId xmlns:a16="http://schemas.microsoft.com/office/drawing/2014/main" val="2195035577"/>
                  </a:ext>
                </a:extLst>
              </a:tr>
              <a:tr h="83912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>
                          <a:effectLst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600" b="1" u="none" strike="noStrike" dirty="0">
                          <a:effectLst/>
                        </a:rPr>
                        <a:t>2024 Offshore Cape Mendocino, California EQ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u="none" strike="noStrike">
                          <a:effectLst/>
                        </a:rPr>
                        <a:t>05.12.2024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u="none" strike="noStrike" dirty="0">
                          <a:effectLst/>
                        </a:rPr>
                        <a:t>18:44:21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u="none" strike="noStrike">
                          <a:effectLst/>
                        </a:rPr>
                        <a:t>7,0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>
                          <a:effectLst/>
                        </a:rPr>
                        <a:t>1,0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>
                          <a:effectLst/>
                        </a:rPr>
                        <a:t>1,0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>
                          <a:effectLst/>
                        </a:rPr>
                        <a:t>2,0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>
                          <a:effectLst/>
                        </a:rPr>
                        <a:t>4,0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>
                          <a:effectLst/>
                        </a:rPr>
                        <a:t>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>
                          <a:effectLst/>
                        </a:rPr>
                        <a:t>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2" marR="6242" marT="6242" marB="0" anchor="ctr"/>
                </a:tc>
                <a:extLst>
                  <a:ext uri="{0D108BD9-81ED-4DB2-BD59-A6C34878D82A}">
                    <a16:rowId xmlns:a16="http://schemas.microsoft.com/office/drawing/2014/main" val="2523138325"/>
                  </a:ext>
                </a:extLst>
              </a:tr>
            </a:tbl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37AB5B3-2636-0A6B-FE4D-0733553D2B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943179"/>
              </p:ext>
            </p:extLst>
          </p:nvPr>
        </p:nvGraphicFramePr>
        <p:xfrm>
          <a:off x="4692352" y="41114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AD2BA0EA-170D-1C3F-05A0-78B22F2A4D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783267"/>
              </p:ext>
            </p:extLst>
          </p:nvPr>
        </p:nvGraphicFramePr>
        <p:xfrm>
          <a:off x="83840" y="41207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47FC3C2-8BB1-4F1A-B1C7-F9145092D59A}"/>
              </a:ext>
            </a:extLst>
          </p:cNvPr>
          <p:cNvCxnSpPr>
            <a:cxnSpLocks/>
          </p:cNvCxnSpPr>
          <p:nvPr/>
        </p:nvCxnSpPr>
        <p:spPr>
          <a:xfrm flipV="1">
            <a:off x="2495600" y="4725144"/>
            <a:ext cx="0" cy="177402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E5B3AD1-D646-845E-E9B9-EB932772D38B}"/>
              </a:ext>
            </a:extLst>
          </p:cNvPr>
          <p:cNvCxnSpPr>
            <a:cxnSpLocks/>
          </p:cNvCxnSpPr>
          <p:nvPr/>
        </p:nvCxnSpPr>
        <p:spPr>
          <a:xfrm flipV="1">
            <a:off x="7104112" y="4797153"/>
            <a:ext cx="0" cy="177402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49C7D6-91A6-8DD6-5383-57C6A16C0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780" y="2567430"/>
            <a:ext cx="6592220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0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0D855D-E4FA-1CE1-8357-921D8DBE2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27" y="2220883"/>
            <a:ext cx="2919679" cy="2328060"/>
          </a:xfrm>
          <a:prstGeom prst="rect">
            <a:avLst/>
          </a:prstGeom>
        </p:spPr>
      </p:pic>
      <p:sp>
        <p:nvSpPr>
          <p:cNvPr id="18435" name="Заголовок 1">
            <a:extLst>
              <a:ext uri="{FF2B5EF4-FFF2-40B4-BE49-F238E27FC236}">
                <a16:creationId xmlns:a16="http://schemas.microsoft.com/office/drawing/2014/main" id="{FFF4ED89-0208-9362-4235-A7D93B8F1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336" y="188640"/>
            <a:ext cx="11953328" cy="165735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br>
              <a:rPr lang="en-US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Теоретическая модель генерации всплеска  теллурических токов рентгеновским излучением солнечных вспышек в проводящих слоях земной коры</a:t>
            </a:r>
            <a:br>
              <a:rPr lang="en-US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altLang="ru-RU" sz="1800" i="1" dirty="0"/>
              <a:t>(</a:t>
            </a:r>
            <a:r>
              <a:rPr lang="en-US" altLang="ru-RU" sz="1800" i="1" dirty="0"/>
              <a:t>Sorokin et al</a:t>
            </a:r>
            <a:r>
              <a:rPr lang="ru-RU" altLang="ru-RU" sz="1800" i="1" dirty="0"/>
              <a:t>.</a:t>
            </a:r>
            <a:r>
              <a:rPr lang="en-US" altLang="ru-RU" sz="1800" i="1" dirty="0"/>
              <a:t>,</a:t>
            </a:r>
            <a:r>
              <a:rPr lang="ru-RU" altLang="ru-RU" sz="1800" i="1" dirty="0"/>
              <a:t> </a:t>
            </a:r>
            <a:r>
              <a:rPr lang="en-US" altLang="ru-RU" sz="1800" i="1" dirty="0"/>
              <a:t>Earthquake Science,</a:t>
            </a:r>
            <a:r>
              <a:rPr lang="ru-RU" altLang="ru-RU" sz="1800" i="1" dirty="0"/>
              <a:t> 2019; </a:t>
            </a:r>
            <a:r>
              <a:rPr lang="en-US" altLang="ru-RU" sz="1800" i="1" dirty="0"/>
              <a:t> </a:t>
            </a:r>
            <a:r>
              <a:rPr lang="ru-RU" altLang="ru-RU" sz="1800" i="1" dirty="0"/>
              <a:t>Вестник ОИВТ РАН, 2019; </a:t>
            </a:r>
            <a:r>
              <a:rPr lang="en-US" altLang="ru-RU" sz="1800" i="1" dirty="0"/>
              <a:t>Atmosphere, </a:t>
            </a:r>
            <a:r>
              <a:rPr lang="ru-RU" altLang="ru-RU" sz="1800" i="1" dirty="0"/>
              <a:t>2023; Динамические процессы в геосферах, 2023)</a:t>
            </a:r>
            <a:br>
              <a:rPr lang="ru-RU" altLang="ru-RU" sz="1600" b="1" i="1" dirty="0"/>
            </a:br>
            <a:r>
              <a:rPr lang="ru-RU" alt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Рассмотрен механизм формирования колебаний геомагнитного поля в системе «Земля – ионосфера» с периодами (1 – 100) с в процессе ионизации ионосферы рентгеновским излучением солнечной вспышки с коротким фронтом нарастания ее амплитуды, а также генерации теллурических токов в литосфере с конечной проводимостью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br>
              <a:rPr lang="ru-RU" altLang="ru-RU" sz="2000" b="1" dirty="0">
                <a:cs typeface="Times New Roman" panose="02020603050405020304" pitchFamily="18" charset="0"/>
              </a:rPr>
            </a:br>
            <a:endParaRPr lang="ru-RU" alt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ECC641-5247-8CDB-06F7-ACA7CF8F3C93}"/>
              </a:ext>
            </a:extLst>
          </p:cNvPr>
          <p:cNvSpPr txBox="1"/>
          <p:nvPr/>
        </p:nvSpPr>
        <p:spPr>
          <a:xfrm>
            <a:off x="577757" y="4565446"/>
            <a:ext cx="4248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 – проводящий слой земной коры</a:t>
            </a:r>
          </a:p>
          <a:p>
            <a:r>
              <a:rPr lang="ru-RU" sz="1600" dirty="0"/>
              <a:t>2 – проводящий слой ионосферы</a:t>
            </a:r>
          </a:p>
          <a:p>
            <a:r>
              <a:rPr lang="ru-RU" sz="1600" dirty="0"/>
              <a:t>3 – рентгеновское излучение солнечной вспышки</a:t>
            </a:r>
          </a:p>
          <a:p>
            <a:r>
              <a:rPr lang="ru-RU" sz="1600" dirty="0"/>
              <a:t>4 – электрическое поле в ионосфере</a:t>
            </a:r>
          </a:p>
          <a:p>
            <a:r>
              <a:rPr lang="ru-RU" sz="1600" dirty="0"/>
              <a:t>5 – геомагнитные пульсации</a:t>
            </a:r>
          </a:p>
          <a:p>
            <a:r>
              <a:rPr lang="ru-RU" sz="1600" dirty="0"/>
              <a:t>6 – теллурические токи в земной коре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252BF2-AEEF-0C41-0DE4-35A9B1E6E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651" y="2305887"/>
            <a:ext cx="2736304" cy="178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594798-B987-4665-3FC9-AD4B354F2FAE}"/>
              </a:ext>
            </a:extLst>
          </p:cNvPr>
          <p:cNvSpPr txBox="1"/>
          <p:nvPr/>
        </p:nvSpPr>
        <p:spPr>
          <a:xfrm>
            <a:off x="8173095" y="2277411"/>
            <a:ext cx="31688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от времени компонент возмущения</a:t>
            </a:r>
            <a:r>
              <a:rPr lang="en-US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магнитного поля на поверхности Земли </a:t>
            </a:r>
            <a:r>
              <a:rPr lang="en-US" sz="1600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600" i="1" kern="0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ru-RU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(----) </a:t>
            </a:r>
            <a:r>
              <a:rPr lang="ru-RU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1600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600" i="1" kern="0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1600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(___)  для проводимости</a:t>
            </a:r>
            <a:r>
              <a:rPr lang="en-US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1600" i="1" kern="0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3 См/м</a:t>
            </a:r>
            <a:endParaRPr lang="ru-RU" sz="1600" kern="100" dirty="0"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242DC797-B3B7-EC3E-F490-F4D15015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691" y="3677151"/>
            <a:ext cx="2689923" cy="219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0276D6A-145F-694F-D6E2-50938F07B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09320"/>
            <a:ext cx="12072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zh-CN" sz="1600" b="1" dirty="0">
                <a:solidFill>
                  <a:srgbClr val="FF0000"/>
                </a:solidFill>
              </a:rPr>
              <a:t>Плотность тока, генерируемого в земной коре: 10</a:t>
            </a:r>
            <a:r>
              <a:rPr lang="ru-RU" altLang="zh-CN" sz="1600" b="1" baseline="30000" dirty="0">
                <a:solidFill>
                  <a:srgbClr val="FF0000"/>
                </a:solidFill>
              </a:rPr>
              <a:t>-7…-6</a:t>
            </a:r>
            <a:r>
              <a:rPr lang="ru-RU" altLang="zh-CN" sz="1600" b="1" dirty="0">
                <a:solidFill>
                  <a:srgbClr val="FF0000"/>
                </a:solidFill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</a:rPr>
              <a:t>A</a:t>
            </a:r>
            <a:r>
              <a:rPr lang="ru-RU" altLang="zh-CN" sz="1600" b="1" dirty="0">
                <a:solidFill>
                  <a:srgbClr val="FF0000"/>
                </a:solidFill>
              </a:rPr>
              <a:t>/м</a:t>
            </a:r>
            <a:r>
              <a:rPr lang="ru-RU" altLang="zh-CN" sz="1600" b="1" baseline="30000" dirty="0">
                <a:solidFill>
                  <a:srgbClr val="FF0000"/>
                </a:solidFill>
              </a:rPr>
              <a:t>2 </a:t>
            </a:r>
            <a:r>
              <a:rPr lang="ru-RU" altLang="zh-CN" sz="1600" b="1" dirty="0">
                <a:solidFill>
                  <a:srgbClr val="FF0000"/>
                </a:solidFill>
              </a:rPr>
              <a:t> солнечной вспышкой класса Х сопоставима с плотностью тока от искусственных источников (МГД и ЭРГУ) 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2DA02DDA-E839-A0CF-384C-653E44C08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229" y="5731152"/>
            <a:ext cx="34943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Проводимость земной коры для региона Научной станции РАН (Северный Тянь-Шань)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898892E-2245-359E-686A-3B7862E56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223" y="5756034"/>
            <a:ext cx="350201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Плотность тока, генерируемого солнечной вспышкой в земной коре для различных времен (1 – 5 с, 2 – 10 с, 3 – 15 с; 4 – 20 с)</a:t>
            </a:r>
          </a:p>
        </p:txBody>
      </p:sp>
      <p:pic>
        <p:nvPicPr>
          <p:cNvPr id="10" name="Рисунок 3">
            <a:extLst>
              <a:ext uri="{FF2B5EF4-FFF2-40B4-BE49-F238E27FC236}">
                <a16:creationId xmlns:a16="http://schemas.microsoft.com/office/drawing/2014/main" id="{42911DFF-E980-2D63-8F38-4B64575BF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219" y="3913751"/>
            <a:ext cx="2092345" cy="185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0E2F813A-F723-C6AA-BEC3-AD8D0B5AF25E}"/>
              </a:ext>
            </a:extLst>
          </p:cNvPr>
          <p:cNvSpPr/>
          <p:nvPr/>
        </p:nvSpPr>
        <p:spPr>
          <a:xfrm>
            <a:off x="5516041" y="4554565"/>
            <a:ext cx="2013875" cy="738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715F59C-DECB-2E9B-C101-42A3B4B3D6FF}"/>
              </a:ext>
            </a:extLst>
          </p:cNvPr>
          <p:cNvSpPr/>
          <p:nvPr/>
        </p:nvSpPr>
        <p:spPr>
          <a:xfrm>
            <a:off x="8320611" y="4548942"/>
            <a:ext cx="2536004" cy="6428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D4F7A-927E-C733-B51D-22394BB9C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Заголовок 1">
            <a:extLst>
              <a:ext uri="{FF2B5EF4-FFF2-40B4-BE49-F238E27FC236}">
                <a16:creationId xmlns:a16="http://schemas.microsoft.com/office/drawing/2014/main" id="{0AD9238D-5699-BD6E-2655-BF4C1C01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24" y="116632"/>
            <a:ext cx="11521279" cy="323892"/>
          </a:xfrm>
        </p:spPr>
        <p:txBody>
          <a:bodyPr/>
          <a:lstStyle/>
          <a:p>
            <a:pPr eaLnBrk="1" hangingPunct="1">
              <a:lnSpc>
                <a:spcPts val="2000"/>
              </a:lnSpc>
            </a:pPr>
            <a:r>
              <a:rPr lang="ru-RU" sz="2400" dirty="0"/>
              <a:t>Отклик сейсмичности в очаговой зоне сильных землетрясений (М</a:t>
            </a:r>
            <a:r>
              <a:rPr lang="ru-RU" sz="2400" dirty="0">
                <a:sym typeface="Symbol" panose="05050102010706020507" pitchFamily="18" charset="2"/>
              </a:rPr>
              <a:t></a:t>
            </a:r>
            <a:r>
              <a:rPr lang="ru-RU" sz="2400" dirty="0"/>
              <a:t>7) Северной Калифорнии на сильные вариации геомагнитного поля (обсерватория </a:t>
            </a:r>
            <a:r>
              <a:rPr lang="en-US" sz="2400" dirty="0"/>
              <a:t>Fresno)</a:t>
            </a:r>
            <a:endParaRPr lang="ru-RU" altLang="zh-CN" sz="2400" i="1" dirty="0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E002B196-A228-924F-9C92-AADCDFEFC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02" y="3197341"/>
            <a:ext cx="138582" cy="48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9" tIns="34294" rIns="68589" bIns="34294" numCol="1" anchor="ctr" anchorCtr="0" compatLnSpc="1">
            <a:prstTxWarp prst="textNoShape">
              <a:avLst/>
            </a:prstTxWarp>
            <a:spAutoFit/>
          </a:bodyPr>
          <a:lstStyle/>
          <a:p>
            <a:pPr defTabSz="685891" eaLnBrk="1" hangingPunct="1"/>
            <a:br>
              <a:rPr lang="ru-RU" altLang="ru-RU" sz="1350">
                <a:latin typeface="Arial" pitchFamily="34" charset="0"/>
              </a:rPr>
            </a:br>
            <a:endParaRPr lang="ru-RU" altLang="ru-RU" sz="1350">
              <a:latin typeface="Arial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741D960-9AE3-2618-EE51-3C9494076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555007"/>
              </p:ext>
            </p:extLst>
          </p:nvPr>
        </p:nvGraphicFramePr>
        <p:xfrm>
          <a:off x="536912" y="575679"/>
          <a:ext cx="5424252" cy="6448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095">
                  <a:extLst>
                    <a:ext uri="{9D8B030D-6E8A-4147-A177-3AD203B41FA5}">
                      <a16:colId xmlns:a16="http://schemas.microsoft.com/office/drawing/2014/main" val="394343313"/>
                    </a:ext>
                  </a:extLst>
                </a:gridCol>
                <a:gridCol w="1719625">
                  <a:extLst>
                    <a:ext uri="{9D8B030D-6E8A-4147-A177-3AD203B41FA5}">
                      <a16:colId xmlns:a16="http://schemas.microsoft.com/office/drawing/2014/main" val="207104344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626333999"/>
                    </a:ext>
                  </a:extLst>
                </a:gridCol>
                <a:gridCol w="986281">
                  <a:extLst>
                    <a:ext uri="{9D8B030D-6E8A-4147-A177-3AD203B41FA5}">
                      <a16:colId xmlns:a16="http://schemas.microsoft.com/office/drawing/2014/main" val="772484679"/>
                    </a:ext>
                  </a:extLst>
                </a:gridCol>
                <a:gridCol w="607075">
                  <a:extLst>
                    <a:ext uri="{9D8B030D-6E8A-4147-A177-3AD203B41FA5}">
                      <a16:colId xmlns:a16="http://schemas.microsoft.com/office/drawing/2014/main" val="2827239862"/>
                    </a:ext>
                  </a:extLst>
                </a:gridCol>
              </a:tblGrid>
              <a:tr h="4050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№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 dirty="0">
                          <a:effectLst/>
                        </a:rPr>
                        <a:t>|</a:t>
                      </a:r>
                      <a:r>
                        <a:rPr lang="ru-RU" sz="1400" kern="100" dirty="0" err="1">
                          <a:effectLst/>
                        </a:rPr>
                        <a:t>dВх</a:t>
                      </a:r>
                      <a:r>
                        <a:rPr lang="ru-RU" sz="1400" kern="100" dirty="0">
                          <a:effectLst/>
                        </a:rPr>
                        <a:t>/</a:t>
                      </a:r>
                      <a:r>
                        <a:rPr lang="ru-RU" sz="1400" kern="100" dirty="0" err="1">
                          <a:effectLst/>
                        </a:rPr>
                        <a:t>dt</a:t>
                      </a:r>
                      <a:r>
                        <a:rPr lang="ru-RU" sz="1400" kern="100" dirty="0">
                          <a:effectLst/>
                        </a:rPr>
                        <a:t>|, </a:t>
                      </a:r>
                      <a:r>
                        <a:rPr lang="ru-RU" sz="1400" kern="100" dirty="0" err="1">
                          <a:effectLst/>
                        </a:rPr>
                        <a:t>нТл</a:t>
                      </a:r>
                      <a:r>
                        <a:rPr lang="ru-RU" sz="1400" kern="100" dirty="0">
                          <a:effectLst/>
                        </a:rPr>
                        <a:t>/мин</a:t>
                      </a:r>
                      <a:endParaRPr lang="ru-RU" sz="11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Дата, ГГ-ММ-ДД 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Время, UTC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К</a:t>
                      </a:r>
                      <a:r>
                        <a:rPr lang="ru-RU" sz="1400" kern="100" baseline="-25000">
                          <a:effectLst/>
                        </a:rPr>
                        <a:t>р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1620313155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86.8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1991-03-24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03:42:00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8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3869226740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2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59.8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1991-06-05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16:53:00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8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2261935412"/>
                  </a:ext>
                </a:extLst>
              </a:tr>
              <a:tr h="31993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3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56.3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1991-06-13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00:51:00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7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163257818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4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63.7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1991-10-28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15:38:00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8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1751223980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5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77.1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1994-02-21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09:03:00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7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2031019111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6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63.8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1998-05-04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07:40:00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9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2205034190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7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51.8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 dirty="0">
                          <a:effectLst/>
                        </a:rPr>
                        <a:t>2000-05-24</a:t>
                      </a:r>
                      <a:endParaRPr lang="ru-RU" sz="11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00:15:00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8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584635173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8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50.2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2000-06-08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09:12:00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7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345657055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9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56.0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2000-07-15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17:04:00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9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2576482904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63.3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 dirty="0">
                          <a:effectLst/>
                        </a:rPr>
                        <a:t>2001-03-31</a:t>
                      </a:r>
                      <a:endParaRPr lang="ru-RU" sz="11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00:53:00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9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4294171857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11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50.6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2001-04-13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10:44:00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7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390041473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12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59.9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2001-11-06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01:53:00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9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3368865211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13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56.6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2001-11-24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05:57:00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8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2765252577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14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60.4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2002-05-23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15:46:00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8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2909972382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15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51.3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2003-05-30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00:12:00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7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206254226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16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50.7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2003-10-29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06:45:00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9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2266258985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17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50.4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2003-10-30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19:59:00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9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1095843479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18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63.2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2004-11-07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18:29:00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8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4082292164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19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60.5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2004-11-09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18:51:00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9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2610666135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20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51.1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2005-01-21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20:58:00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8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706782015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solidFill>
                            <a:srgbClr val="FFFFFF"/>
                          </a:solidFill>
                          <a:effectLst/>
                        </a:rPr>
                        <a:t>21</a:t>
                      </a:r>
                      <a:endParaRPr lang="ru-RU" sz="1100" kern="100">
                        <a:solidFill>
                          <a:srgbClr val="FFFFFF"/>
                        </a:solidFill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 dirty="0">
                          <a:effectLst/>
                        </a:rPr>
                        <a:t>53.6</a:t>
                      </a:r>
                      <a:endParaRPr lang="ru-RU" sz="11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2005-09-11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05:38:00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effectLst/>
                        </a:rPr>
                        <a:t>8</a:t>
                      </a:r>
                      <a:endParaRPr lang="ru-RU" sz="1100" kern="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897823655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rgbClr val="FFFFFF"/>
                          </a:solidFill>
                          <a:effectLst/>
                        </a:rPr>
                        <a:t>22</a:t>
                      </a:r>
                      <a:endParaRPr lang="ru-RU" sz="1100" kern="100" dirty="0">
                        <a:solidFill>
                          <a:srgbClr val="FFFFFF"/>
                        </a:solidFill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53.8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2024-05-10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</a:rPr>
                        <a:t>22:04:00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155319220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rgbClr val="FFFFFF"/>
                          </a:solidFill>
                          <a:effectLst/>
                        </a:rPr>
                        <a:t>23</a:t>
                      </a:r>
                      <a:endParaRPr lang="ru-RU" sz="1100" kern="100" dirty="0">
                        <a:solidFill>
                          <a:srgbClr val="FFFFFF"/>
                        </a:solidFill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68.2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2024-05-11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01:31:00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4020129422"/>
                  </a:ext>
                </a:extLst>
              </a:tr>
              <a:tr h="217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rgbClr val="FFFFFF"/>
                          </a:solidFill>
                          <a:effectLst/>
                        </a:rPr>
                        <a:t>24</a:t>
                      </a:r>
                      <a:endParaRPr lang="ru-RU" sz="1100" kern="100" dirty="0">
                        <a:solidFill>
                          <a:srgbClr val="FFFFFF"/>
                        </a:solidFill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62.3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2024-10-10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23:12:00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extLst>
                  <a:ext uri="{0D108BD9-81ED-4DB2-BD59-A6C34878D82A}">
                    <a16:rowId xmlns:a16="http://schemas.microsoft.com/office/drawing/2014/main" val="851743028"/>
                  </a:ext>
                </a:extLst>
              </a:tr>
              <a:tr h="217411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ru-RU" sz="11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0107" marR="501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40378"/>
                  </a:ext>
                </a:extLst>
              </a:tr>
            </a:tbl>
          </a:graphicData>
        </a:graphic>
      </p:graphicFrame>
      <p:pic>
        <p:nvPicPr>
          <p:cNvPr id="3" name="Picture 6" descr="D:\Lazareva\Desktop\NSFC\ИКИ РАН\FRN19910324.png">
            <a:extLst>
              <a:ext uri="{FF2B5EF4-FFF2-40B4-BE49-F238E27FC236}">
                <a16:creationId xmlns:a16="http://schemas.microsoft.com/office/drawing/2014/main" id="{713D7B12-8244-725D-8AC9-C4B2A8967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692696"/>
            <a:ext cx="5112568" cy="4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16127-C0C7-D9C7-E6E1-D755F4153CE5}"/>
              </a:ext>
            </a:extLst>
          </p:cNvPr>
          <p:cNvSpPr txBox="1"/>
          <p:nvPr/>
        </p:nvSpPr>
        <p:spPr>
          <a:xfrm>
            <a:off x="6384032" y="5679105"/>
            <a:ext cx="5688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kern="100" dirty="0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Для анализируемого периода 1991-2024 </a:t>
            </a:r>
            <a:r>
              <a:rPr lang="ru-RU" kern="100" dirty="0" err="1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г.г</a:t>
            </a:r>
            <a:r>
              <a:rPr lang="ru-RU" kern="100" dirty="0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. значения Кр≥7 наблюдались в течение 322 суток (данные Центра Гельмгольца, Потсдам, Германия), однако только в 24 случаях значение </a:t>
            </a:r>
            <a:r>
              <a:rPr lang="ru-RU" i="1" kern="100" dirty="0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|</a:t>
            </a:r>
            <a:r>
              <a:rPr lang="ru-RU" i="1" kern="100" dirty="0" err="1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dВх</a:t>
            </a:r>
            <a:r>
              <a:rPr lang="ru-RU" i="1" kern="100" dirty="0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/</a:t>
            </a:r>
            <a:r>
              <a:rPr lang="ru-RU" i="1" kern="100" dirty="0" err="1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dt</a:t>
            </a:r>
            <a:r>
              <a:rPr lang="ru-RU" kern="100" dirty="0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| превышало 50 </a:t>
            </a:r>
            <a:r>
              <a:rPr lang="ru-RU" kern="100" dirty="0" err="1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нТл</a:t>
            </a:r>
            <a:r>
              <a:rPr lang="ru-RU" kern="100" dirty="0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/мин.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615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510207"/>
              </p:ext>
            </p:extLst>
          </p:nvPr>
        </p:nvGraphicFramePr>
        <p:xfrm>
          <a:off x="1127448" y="1081891"/>
          <a:ext cx="10153127" cy="1806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8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1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4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4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47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87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Earthquake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UTC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Magnitude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Depth, km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Latitude,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°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Longitude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°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1992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Petrolia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Earthquake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1992-04-25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18:06:05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40.335°N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124.229°W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1992 </a:t>
                      </a:r>
                      <a:r>
                        <a:rPr lang="ru-RU" sz="1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Landers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Earthquake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1992-06-28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11:57:34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34.200°N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116.437°W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1999 Hector Mine, California Earthquake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1999-10-16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09:46:44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34.603°N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116.265°W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2010 Sierra El Mayor, B.C., Mexico Earthquake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2010-04-04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22:40:42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32.286°N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115.295°W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km ENE of San Luis, Mexico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2012-04-12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07:15:48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28.696°N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113.104°W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Ridgecrest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Earthquake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Sequence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2019-07-06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03:19:53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35.770°N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117.599°W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Offshore Cape Mendocino, California Earthquake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2024-12-05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18:44:21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4" marR="444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40.374°N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125.022°W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5" name="Picture 1" descr="D:\Lazareva\Desktop\NSFC\USGS\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59" y="3077855"/>
            <a:ext cx="4392466" cy="288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503" y="2929624"/>
            <a:ext cx="4358630" cy="192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13" y="5140753"/>
            <a:ext cx="4324022" cy="160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F31C9012-94E5-E7CB-A289-27231106F411}"/>
              </a:ext>
            </a:extLst>
          </p:cNvPr>
          <p:cNvCxnSpPr>
            <a:cxnSpLocks/>
          </p:cNvCxnSpPr>
          <p:nvPr/>
        </p:nvCxnSpPr>
        <p:spPr>
          <a:xfrm>
            <a:off x="4520956" y="1628800"/>
            <a:ext cx="3879300" cy="2239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7CC7D3C7-0FA6-50FF-F973-678DADB7154C}"/>
              </a:ext>
            </a:extLst>
          </p:cNvPr>
          <p:cNvCxnSpPr>
            <a:cxnSpLocks/>
          </p:cNvCxnSpPr>
          <p:nvPr/>
        </p:nvCxnSpPr>
        <p:spPr>
          <a:xfrm>
            <a:off x="4520956" y="1844824"/>
            <a:ext cx="3879300" cy="3931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AE995F3-C58A-8110-6971-B32C355B0916}"/>
              </a:ext>
            </a:extLst>
          </p:cNvPr>
          <p:cNvSpPr txBox="1"/>
          <p:nvPr/>
        </p:nvSpPr>
        <p:spPr>
          <a:xfrm>
            <a:off x="10773295" y="3606904"/>
            <a:ext cx="12539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2.5 </a:t>
            </a:r>
            <a:r>
              <a:rPr lang="ru-RU" sz="1100" dirty="0">
                <a:solidFill>
                  <a:srgbClr val="FF0000"/>
                </a:solidFill>
              </a:rPr>
              <a:t>года до ЗТ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EC8E99-70D9-E8A5-75CC-6E63123F37DE}"/>
              </a:ext>
            </a:extLst>
          </p:cNvPr>
          <p:cNvSpPr txBox="1"/>
          <p:nvPr/>
        </p:nvSpPr>
        <p:spPr>
          <a:xfrm>
            <a:off x="10602323" y="5560665"/>
            <a:ext cx="11448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5.5 </a:t>
            </a:r>
            <a:r>
              <a:rPr lang="ru-RU" sz="1100" dirty="0">
                <a:solidFill>
                  <a:srgbClr val="FF0000"/>
                </a:solidFill>
              </a:rPr>
              <a:t>года после ЗТ</a:t>
            </a:r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5640" y="3346539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3878180" y="4149080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927648" y="3356992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029271" y="4310089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022196" y="4401959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4173287" y="4715356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4464597" y="5274505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6" name="Заголовок 1">
            <a:extLst>
              <a:ext uri="{FF2B5EF4-FFF2-40B4-BE49-F238E27FC236}">
                <a16:creationId xmlns:a16="http://schemas.microsoft.com/office/drawing/2014/main" id="{40F3E13B-6F42-3BE7-5756-7C29A5C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04664"/>
            <a:ext cx="11712624" cy="323892"/>
          </a:xfrm>
        </p:spPr>
        <p:txBody>
          <a:bodyPr/>
          <a:lstStyle/>
          <a:p>
            <a:pPr eaLnBrk="1" hangingPunct="1">
              <a:lnSpc>
                <a:spcPts val="2400"/>
              </a:lnSpc>
            </a:pPr>
            <a:r>
              <a:rPr lang="ru-RU" sz="2400" dirty="0"/>
              <a:t>Отклик сейсмичности в очаговой зоне сильных землетрясений (М</a:t>
            </a:r>
            <a:r>
              <a:rPr lang="ru-RU" sz="2400" dirty="0">
                <a:sym typeface="Symbol" panose="05050102010706020507" pitchFamily="18" charset="2"/>
              </a:rPr>
              <a:t></a:t>
            </a:r>
            <a:r>
              <a:rPr lang="ru-RU" sz="2400" dirty="0"/>
              <a:t>7) Северной Калифорнии на сильные вариации геомагнитного поля (обсерватория </a:t>
            </a:r>
            <a:r>
              <a:rPr lang="en-US" sz="2400" dirty="0"/>
              <a:t>Fresno)</a:t>
            </a:r>
            <a:r>
              <a:rPr lang="ru-RU" sz="2400" dirty="0"/>
              <a:t>. Результаты анализа</a:t>
            </a:r>
            <a:endParaRPr lang="ru-RU" altLang="zh-CN" sz="2400" i="1" dirty="0"/>
          </a:p>
        </p:txBody>
      </p:sp>
    </p:spTree>
    <p:extLst>
      <p:ext uri="{BB962C8B-B14F-4D97-AF65-F5344CB8AC3E}">
        <p14:creationId xmlns:p14="http://schemas.microsoft.com/office/powerpoint/2010/main" val="34350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0256" y="637455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24" y="2127756"/>
            <a:ext cx="3558548" cy="214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80" y="2204865"/>
            <a:ext cx="3168773" cy="199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442" y="44625"/>
            <a:ext cx="3195680" cy="207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5F78E7-EA33-139A-DB2B-0D9CFC2AB28C}"/>
              </a:ext>
            </a:extLst>
          </p:cNvPr>
          <p:cNvSpPr txBox="1"/>
          <p:nvPr/>
        </p:nvSpPr>
        <p:spPr>
          <a:xfrm>
            <a:off x="1565044" y="2394597"/>
            <a:ext cx="2227193" cy="1021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Ridgecrest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EQ, M=7.1,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2019-07-06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D20BA-692C-A056-778F-50DB597EB117}"/>
              </a:ext>
            </a:extLst>
          </p:cNvPr>
          <p:cNvSpPr txBox="1"/>
          <p:nvPr/>
        </p:nvSpPr>
        <p:spPr>
          <a:xfrm>
            <a:off x="4012479" y="2394596"/>
            <a:ext cx="1143833" cy="568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~20 </a:t>
            </a:r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ЗТ</a:t>
            </a:r>
            <a:endParaRPr lang="ru-RU" sz="11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A87A4B-FE67-A6DD-7353-24DAC1C50D55}"/>
              </a:ext>
            </a:extLst>
          </p:cNvPr>
          <p:cNvSpPr txBox="1"/>
          <p:nvPr/>
        </p:nvSpPr>
        <p:spPr>
          <a:xfrm>
            <a:off x="7778190" y="2495787"/>
            <a:ext cx="1244132" cy="568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~18 </a:t>
            </a:r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ЗТ</a:t>
            </a:r>
            <a:endParaRPr lang="ru-RU" sz="11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FE54C9-332F-647A-8D16-BCB2C8A7B2D2}"/>
              </a:ext>
            </a:extLst>
          </p:cNvPr>
          <p:cNvSpPr txBox="1"/>
          <p:nvPr/>
        </p:nvSpPr>
        <p:spPr>
          <a:xfrm>
            <a:off x="1585824" y="678743"/>
            <a:ext cx="2227193" cy="1021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Hector Mine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EQ, M=7.1, 1999-10-16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B149C2-7427-78E0-7BB9-0CA913D6312A}"/>
              </a:ext>
            </a:extLst>
          </p:cNvPr>
          <p:cNvSpPr txBox="1"/>
          <p:nvPr/>
        </p:nvSpPr>
        <p:spPr>
          <a:xfrm>
            <a:off x="7667942" y="339910"/>
            <a:ext cx="1236370" cy="568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~5 </a:t>
            </a:r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ЗТ</a:t>
            </a:r>
            <a:endParaRPr lang="ru-RU" sz="11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A6AFBB5-E87E-FD52-AE75-010C2B7DE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31" y="54649"/>
            <a:ext cx="3424768" cy="20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701379-1DE9-C0F6-E2D9-890A2CCD7FF1}"/>
              </a:ext>
            </a:extLst>
          </p:cNvPr>
          <p:cNvSpPr txBox="1"/>
          <p:nvPr/>
        </p:nvSpPr>
        <p:spPr>
          <a:xfrm>
            <a:off x="4012478" y="394337"/>
            <a:ext cx="1291434" cy="314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~5.5 </a:t>
            </a:r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ЗТ</a:t>
            </a:r>
            <a:endParaRPr lang="ru-RU" sz="11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DF0B83-39B0-D952-BB24-9903C27A261D}"/>
              </a:ext>
            </a:extLst>
          </p:cNvPr>
          <p:cNvSpPr txBox="1"/>
          <p:nvPr/>
        </p:nvSpPr>
        <p:spPr>
          <a:xfrm>
            <a:off x="2207568" y="4200053"/>
            <a:ext cx="8098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Sierra El Mayor, B.C., Mexico EQ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2010-04-04, M7.2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8170167-222F-B764-B33F-32DB3C659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800" y="4552184"/>
            <a:ext cx="2883696" cy="185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A8C396BF-521F-BF65-12CC-159D3CE97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44" y="4579146"/>
            <a:ext cx="2945075" cy="187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07DC911-2C09-3150-0DFF-DAC247D6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4508986"/>
            <a:ext cx="3071543" cy="195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60D537-5B22-F054-67F4-6C3DBF36F778}"/>
              </a:ext>
            </a:extLst>
          </p:cNvPr>
          <p:cNvSpPr txBox="1"/>
          <p:nvPr/>
        </p:nvSpPr>
        <p:spPr>
          <a:xfrm>
            <a:off x="5229556" y="4860668"/>
            <a:ext cx="1882316" cy="314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~9 </a:t>
            </a:r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до ЗТ</a:t>
            </a:r>
            <a:endParaRPr lang="ru-RU" sz="11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C6E4F5-C6FD-9BA6-1DB0-6F939FD9E27D}"/>
              </a:ext>
            </a:extLst>
          </p:cNvPr>
          <p:cNvSpPr txBox="1"/>
          <p:nvPr/>
        </p:nvSpPr>
        <p:spPr>
          <a:xfrm>
            <a:off x="1896712" y="4814052"/>
            <a:ext cx="1882316" cy="314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~18.5 </a:t>
            </a:r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ЗТ</a:t>
            </a:r>
            <a:endParaRPr lang="ru-RU" sz="11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FAC5A9-F08D-81BB-D152-E0DF03E7F34A}"/>
              </a:ext>
            </a:extLst>
          </p:cNvPr>
          <p:cNvSpPr txBox="1"/>
          <p:nvPr/>
        </p:nvSpPr>
        <p:spPr>
          <a:xfrm>
            <a:off x="8079663" y="4827343"/>
            <a:ext cx="1882316" cy="314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~5 </a:t>
            </a:r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до ЗТ</a:t>
            </a:r>
            <a:endParaRPr lang="ru-RU" sz="11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342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8277293</TotalTime>
  <Words>1651</Words>
  <Application>Microsoft Office PowerPoint</Application>
  <PresentationFormat>Широкоэкранный</PresentationFormat>
  <Paragraphs>496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DengXian</vt:lpstr>
      <vt:lpstr>Arial</vt:lpstr>
      <vt:lpstr>Calibri</vt:lpstr>
      <vt:lpstr>Monotype Corsiva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Отклик сейсмичности в очаговой зоне сильных землетрясений (М7) Северной Калифорнии на динамические воздействия удаленных землетрясений. Исходные данные</vt:lpstr>
      <vt:lpstr>Отклик сейсмичности в очаговой зоне сильных землетрясений (М7) Северной Калифорнии на динамические воздействия удаленных землетрясений</vt:lpstr>
      <vt:lpstr>  Теоретическая модель генерации всплеска  теллурических токов рентгеновским излучением солнечных вспышек в проводящих слоях земной коры (Sorokin et al., Earthquake Science, 2019;  Вестник ОИВТ РАН, 2019; Atmosphere, 2023; Динамические процессы в геосферах, 2023) Рассмотрен механизм формирования колебаний геомагнитного поля в системе «Земля – ионосфера» с периодами (1 – 100) с в процессе ионизации ионосферы рентгеновским излучением солнечной вспышки с коротким фронтом нарастания ее амплитуды, а также генерации теллурических токов в литосфере с конечной проводимостью. </vt:lpstr>
      <vt:lpstr>Отклик сейсмичности в очаговой зоне сильных землетрясений (М7) Северной Калифорнии на сильные вариации геомагнитного поля (обсерватория Fresno)</vt:lpstr>
      <vt:lpstr>Отклик сейсмичности в очаговой зоне сильных землетрясений (М7) Северной Калифорнии на сильные вариации геомагнитного поля (обсерватория Fresno). Результаты анализа</vt:lpstr>
      <vt:lpstr>Презентация PowerPoint</vt:lpstr>
      <vt:lpstr>       Спасибо за внимание!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</dc:creator>
  <cp:lastModifiedBy>Novikov Victor</cp:lastModifiedBy>
  <cp:revision>177</cp:revision>
  <dcterms:created xsi:type="dcterms:W3CDTF">2023-01-19T09:38:43Z</dcterms:created>
  <dcterms:modified xsi:type="dcterms:W3CDTF">2026-05-20T05:54:09Z</dcterms:modified>
</cp:coreProperties>
</file>