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61" r:id="rId2"/>
    <p:sldId id="262" r:id="rId3"/>
    <p:sldId id="264" r:id="rId4"/>
    <p:sldId id="256" r:id="rId5"/>
    <p:sldId id="265" r:id="rId6"/>
    <p:sldId id="266" r:id="rId7"/>
    <p:sldId id="257" r:id="rId8"/>
    <p:sldId id="258" r:id="rId9"/>
    <p:sldId id="273" r:id="rId10"/>
    <p:sldId id="259" r:id="rId11"/>
    <p:sldId id="260" r:id="rId12"/>
    <p:sldId id="269" r:id="rId13"/>
    <p:sldId id="309" r:id="rId14"/>
    <p:sldId id="268" r:id="rId15"/>
    <p:sldId id="267" r:id="rId16"/>
    <p:sldId id="271" r:id="rId17"/>
    <p:sldId id="296" r:id="rId18"/>
    <p:sldId id="285" r:id="rId19"/>
    <p:sldId id="280" r:id="rId20"/>
    <p:sldId id="286" r:id="rId21"/>
    <p:sldId id="295" r:id="rId22"/>
    <p:sldId id="297" r:id="rId23"/>
    <p:sldId id="298" r:id="rId24"/>
    <p:sldId id="30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73371970480463E-2"/>
          <c:y val="0.19570405727923629"/>
          <c:w val="0.93642662802951948"/>
          <c:h val="0.8038186157517899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Лист1!$B$3:$B$16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numCache>
            </c:numRef>
          </c:xVal>
          <c:yVal>
            <c:numRef>
              <c:f>Лист1!$E$3:$E$16</c:f>
              <c:numCache>
                <c:formatCode>General</c:formatCode>
                <c:ptCount val="14"/>
                <c:pt idx="0">
                  <c:v>0</c:v>
                </c:pt>
                <c:pt idx="1">
                  <c:v>4.5</c:v>
                </c:pt>
                <c:pt idx="2">
                  <c:v>1</c:v>
                </c:pt>
                <c:pt idx="3">
                  <c:v>5.5</c:v>
                </c:pt>
                <c:pt idx="4">
                  <c:v>2</c:v>
                </c:pt>
                <c:pt idx="5">
                  <c:v>6.5</c:v>
                </c:pt>
                <c:pt idx="6">
                  <c:v>3</c:v>
                </c:pt>
                <c:pt idx="7">
                  <c:v>7.5</c:v>
                </c:pt>
                <c:pt idx="8">
                  <c:v>4</c:v>
                </c:pt>
                <c:pt idx="9">
                  <c:v>8.5</c:v>
                </c:pt>
                <c:pt idx="10">
                  <c:v>5</c:v>
                </c:pt>
                <c:pt idx="11">
                  <c:v>9.5</c:v>
                </c:pt>
                <c:pt idx="12">
                  <c:v>6</c:v>
                </c:pt>
                <c:pt idx="13">
                  <c:v>10.5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5B8-4153-A718-D11DD4A73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7200"/>
        <c:axId val="36587776"/>
      </c:scatterChart>
      <c:valAx>
        <c:axId val="3658720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Время</a:t>
                </a:r>
              </a:p>
            </c:rich>
          </c:tx>
          <c:layout>
            <c:manualLayout>
              <c:xMode val="edge"/>
              <c:yMode val="edge"/>
              <c:x val="0.46932532471902549"/>
              <c:y val="0.888415536293257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587776"/>
        <c:crosses val="autoZero"/>
        <c:crossBetween val="midCat"/>
      </c:valAx>
      <c:valAx>
        <c:axId val="3658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3200" b="1" i="0" u="none" strike="noStrike" baseline="0" dirty="0">
                    <a:effectLst/>
                  </a:rPr>
                  <a:t>γ</a:t>
                </a:r>
                <a:endParaRPr lang="en-US" sz="3200" b="1" i="0" u="none" strike="noStrike" baseline="0" dirty="0">
                  <a:effectLst/>
                </a:endParaRPr>
              </a:p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6.4442770097468918E-2"/>
              <c:y val="0.1967787112662155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5872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D88D-43FF-418F-B919-5A0E63EFE6C2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28D51-E0D1-4932-855B-21F6ECD18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2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B95967-D763-4F3A-8268-509148539029}" type="slidenum">
              <a:rPr kumimoji="0" lang="ru-RU" altLang="ru-RU" sz="1200" smtClean="0"/>
              <a:pPr/>
              <a:t>21</a:t>
            </a:fld>
            <a:endParaRPr kumimoji="0" lang="ru-RU" altLang="ru-RU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49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04BC33-16ED-09D9-0FB6-388B0B0E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4745B2F2-4AE1-8246-AC42-15231AC13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489BCDDA-F363-B03C-47D7-5F1F253A2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D4E7B2A-D86B-2335-7D15-A7BC4B644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E80D5-6AE7-4CC1-B685-D16A3E2B17C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7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6AF2-2958-4EA9-A43F-EE0BCB6EEAC5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238DE-D623-4AB0-95C8-E1AB59A05906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50D1-2544-483A-A3E0-73D878F3CB27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99B8-1387-4B81-9296-868973F0F323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AC37E-5028-46C9-A587-3A8A324AEA66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859B-0782-4322-8F71-99626EE92A6C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7AA3-724C-4F5C-9164-8619EEA27FD4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C86D-6C21-42CF-A2C9-576B44692F92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0"/>
            <a:ext cx="11269133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8A07D-FA7E-401A-B6F2-4ACAC4FBB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4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F67A-BDD7-4C0A-9798-AEDA59D59858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CA27-35F1-4CE2-A0A5-66D76DEA90F7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D89F-2E43-4D60-BE69-6E5D4EBD7A35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501B6-A507-4D5D-AE43-B5E087F59D83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E26-0A5C-4753-B3DC-726B7AE70464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BED5-BC86-4A77-B571-39D0B3F8DC79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19F85-9102-46C5-AC7A-8856EB838842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66A3-EB4F-4A07-9EA5-11DB9E19458A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D6B2F-0AC6-464B-861A-4059D047DA2A}" type="datetime1">
              <a:rPr lang="en-US" smtClean="0"/>
              <a:t>5/15/2026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"/><Relationship Id="rId4" Type="http://schemas.openxmlformats.org/officeDocument/2006/relationships/image" Target="../media/image3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7" Type="http://schemas.openxmlformats.org/officeDocument/2006/relationships/image" Target="../media/image37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image" Target="../media/image39.tif"/><Relationship Id="rId7" Type="http://schemas.openxmlformats.org/officeDocument/2006/relationships/image" Target="../media/image43.ti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"/><Relationship Id="rId4" Type="http://schemas.openxmlformats.org/officeDocument/2006/relationships/image" Target="../media/image47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"/><Relationship Id="rId3" Type="http://schemas.openxmlformats.org/officeDocument/2006/relationships/image" Target="../media/image53.tif"/><Relationship Id="rId7" Type="http://schemas.openxmlformats.org/officeDocument/2006/relationships/image" Target="../media/image57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"/><Relationship Id="rId5" Type="http://schemas.openxmlformats.org/officeDocument/2006/relationships/image" Target="../media/image55.tif"/><Relationship Id="rId4" Type="http://schemas.openxmlformats.org/officeDocument/2006/relationships/image" Target="../media/image54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t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7.tif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3938" y="1754661"/>
            <a:ext cx="9344119" cy="153642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О путях </a:t>
            </a:r>
            <a:r>
              <a:rPr lang="ru-RU" sz="3200" b="1" dirty="0" err="1" smtClean="0"/>
              <a:t>нагружения</a:t>
            </a:r>
            <a:r>
              <a:rPr lang="ru-RU" sz="3200" b="1" dirty="0" smtClean="0"/>
              <a:t> сыпучей среды, </a:t>
            </a:r>
            <a:r>
              <a:rPr lang="ru-RU" sz="3200" b="1" dirty="0"/>
              <a:t>обеспечивающих неограниченные </a:t>
            </a:r>
            <a:r>
              <a:rPr lang="ru-RU" sz="3200" b="1" dirty="0" smtClean="0"/>
              <a:t>сдвиги </a:t>
            </a:r>
            <a:r>
              <a:rPr lang="ru-RU" sz="3200" b="1" dirty="0"/>
              <a:t>без перехода в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запредельное</a:t>
            </a:r>
            <a:r>
              <a:rPr lang="ru-RU" sz="3200" b="1" dirty="0" smtClean="0"/>
              <a:t> </a:t>
            </a:r>
            <a:r>
              <a:rPr lang="ru-RU" sz="3200" b="1" dirty="0"/>
              <a:t>состояние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8300" y="4088109"/>
            <a:ext cx="8915399" cy="495661"/>
          </a:xfrm>
        </p:spPr>
        <p:txBody>
          <a:bodyPr>
            <a:normAutofit/>
          </a:bodyPr>
          <a:lstStyle/>
          <a:p>
            <a:pPr algn="ctr"/>
            <a:r>
              <a:rPr lang="ru-RU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Микенина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Косых В.П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Ревуженко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А.Ф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90001" y="418700"/>
            <a:ext cx="7438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VIII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Международная конференция «Триггерные эффекты в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геосистемах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»,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г. Коломна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,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1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8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-2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2 мая 2026г.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4149" y="5839920"/>
            <a:ext cx="816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Институт горного дела СО РАН, г. Новосибирск, 202</a:t>
            </a: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6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2266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224" y="104870"/>
            <a:ext cx="11128256" cy="1280890"/>
          </a:xfrm>
        </p:spPr>
        <p:txBody>
          <a:bodyPr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Кварцевый песок</a:t>
            </a:r>
            <a:br>
              <a:rPr lang="ru-RU" sz="2400" b="1" dirty="0">
                <a:latin typeface="Arial Narrow" panose="020B0606020202030204" pitchFamily="34" charset="0"/>
              </a:rPr>
            </a:br>
            <a:r>
              <a:rPr lang="ru-RU" sz="2400" b="1" dirty="0">
                <a:latin typeface="Arial Narrow" panose="020B0606020202030204" pitchFamily="34" charset="0"/>
              </a:rPr>
              <a:t>Экспериментальные диаграммы напряжений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5709" y="6383798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97" y="913096"/>
            <a:ext cx="7818527" cy="1419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09" y="2446331"/>
            <a:ext cx="7637985" cy="1210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19" y="3783346"/>
            <a:ext cx="7701505" cy="1206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30" y="5117263"/>
            <a:ext cx="7637984" cy="115252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163ABFF-E6C4-0163-1BBB-9C337CAC7392}"/>
              </a:ext>
            </a:extLst>
          </p:cNvPr>
          <p:cNvSpPr txBox="1">
            <a:spLocks/>
          </p:cNvSpPr>
          <p:nvPr/>
        </p:nvSpPr>
        <p:spPr>
          <a:xfrm>
            <a:off x="9630796" y="1762553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317EB7B-4051-EFB7-1B5F-3AE38685D6F0}"/>
              </a:ext>
            </a:extLst>
          </p:cNvPr>
          <p:cNvSpPr txBox="1">
            <a:spLocks/>
          </p:cNvSpPr>
          <p:nvPr/>
        </p:nvSpPr>
        <p:spPr>
          <a:xfrm>
            <a:off x="9630796" y="2983340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04633D0-7C7C-94B6-2211-7CD8BB5852E4}"/>
              </a:ext>
            </a:extLst>
          </p:cNvPr>
          <p:cNvSpPr txBox="1">
            <a:spLocks/>
          </p:cNvSpPr>
          <p:nvPr/>
        </p:nvSpPr>
        <p:spPr>
          <a:xfrm>
            <a:off x="9692579" y="4203116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76815019-70F0-97C3-D9F2-DEE633E07889}"/>
              </a:ext>
            </a:extLst>
          </p:cNvPr>
          <p:cNvSpPr txBox="1">
            <a:spLocks/>
          </p:cNvSpPr>
          <p:nvPr/>
        </p:nvSpPr>
        <p:spPr>
          <a:xfrm>
            <a:off x="9750244" y="5800696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397" y="135198"/>
            <a:ext cx="4153290" cy="5831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Arial Narrow" panose="020B0606020202030204" pitchFamily="34" charset="0"/>
              </a:rPr>
              <a:t>Инварианты напряжений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1800" b="1" dirty="0"/>
              <a:t>(кварцевый песок)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5" y="884796"/>
            <a:ext cx="6758580" cy="12977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15" y="836076"/>
            <a:ext cx="3173918" cy="20730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15" y="3551524"/>
            <a:ext cx="3173918" cy="1800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1683" y="5316730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52" y="2191170"/>
            <a:ext cx="6758580" cy="1069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53" y="3242016"/>
            <a:ext cx="6758580" cy="1069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52" y="4310989"/>
            <a:ext cx="6758581" cy="1041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A7DF3A-349B-E819-6648-7EAB85FC164C}"/>
              </a:ext>
            </a:extLst>
          </p:cNvPr>
          <p:cNvSpPr txBox="1"/>
          <p:nvPr/>
        </p:nvSpPr>
        <p:spPr>
          <a:xfrm>
            <a:off x="558567" y="1674968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37DC1F-7578-8E37-831A-7BD88777508E}"/>
              </a:ext>
            </a:extLst>
          </p:cNvPr>
          <p:cNvSpPr txBox="1"/>
          <p:nvPr/>
        </p:nvSpPr>
        <p:spPr>
          <a:xfrm>
            <a:off x="584104" y="2509057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B043B7-D199-9BD8-30FD-285211803908}"/>
              </a:ext>
            </a:extLst>
          </p:cNvPr>
          <p:cNvSpPr txBox="1"/>
          <p:nvPr/>
        </p:nvSpPr>
        <p:spPr>
          <a:xfrm>
            <a:off x="648722" y="3761588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D1C736-2DE7-04FC-5DE2-6E8D90A65405}"/>
              </a:ext>
            </a:extLst>
          </p:cNvPr>
          <p:cNvSpPr txBox="1"/>
          <p:nvPr/>
        </p:nvSpPr>
        <p:spPr>
          <a:xfrm>
            <a:off x="648721" y="4811447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BCFD2F4-C89E-0451-BFF7-E099C49BD101}"/>
              </a:ext>
            </a:extLst>
          </p:cNvPr>
          <p:cNvSpPr txBox="1"/>
          <p:nvPr/>
        </p:nvSpPr>
        <p:spPr>
          <a:xfrm>
            <a:off x="9563140" y="2928933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9BFA8E-FDB8-A321-830D-F08F81D00FC5}"/>
              </a:ext>
            </a:extLst>
          </p:cNvPr>
          <p:cNvSpPr txBox="1"/>
          <p:nvPr/>
        </p:nvSpPr>
        <p:spPr>
          <a:xfrm>
            <a:off x="9953464" y="5486007"/>
            <a:ext cx="78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9D096F-CF45-E507-3702-B3835556BA88}"/>
              </a:ext>
            </a:extLst>
          </p:cNvPr>
          <p:cNvSpPr txBox="1"/>
          <p:nvPr/>
        </p:nvSpPr>
        <p:spPr>
          <a:xfrm>
            <a:off x="2000718" y="5795320"/>
            <a:ext cx="963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При сдвиге «один большой шаг вперед» реализуется ниспадающая ветвь. 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453" y="444496"/>
            <a:ext cx="5280453" cy="37266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Экспериментальные диаграммы напряжений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27" y="980973"/>
            <a:ext cx="4524375" cy="1362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44" y="2286716"/>
            <a:ext cx="4468601" cy="13452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08" y="816282"/>
            <a:ext cx="4581525" cy="136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44" y="3616056"/>
            <a:ext cx="4584457" cy="13217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68202" y="4884284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4256" y="6123938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2140519"/>
            <a:ext cx="4629150" cy="1362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04" y="3481459"/>
            <a:ext cx="4619625" cy="1362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91" y="4838063"/>
            <a:ext cx="4591050" cy="12858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998FF1C-66FD-B9D0-B4A8-B721546496F4}"/>
              </a:ext>
            </a:extLst>
          </p:cNvPr>
          <p:cNvSpPr txBox="1">
            <a:spLocks/>
          </p:cNvSpPr>
          <p:nvPr/>
        </p:nvSpPr>
        <p:spPr>
          <a:xfrm>
            <a:off x="3880022" y="122888"/>
            <a:ext cx="5570500" cy="31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Стеклянные шарики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CF8C627-E83B-20DD-3DD8-C11685CFB471}"/>
              </a:ext>
            </a:extLst>
          </p:cNvPr>
          <p:cNvSpPr txBox="1">
            <a:spLocks/>
          </p:cNvSpPr>
          <p:nvPr/>
        </p:nvSpPr>
        <p:spPr>
          <a:xfrm>
            <a:off x="6635906" y="517485"/>
            <a:ext cx="5280453" cy="372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Инварианты напряжений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A51A96-0544-0DB7-C653-10E832A42D17}"/>
              </a:ext>
            </a:extLst>
          </p:cNvPr>
          <p:cNvSpPr txBox="1"/>
          <p:nvPr/>
        </p:nvSpPr>
        <p:spPr>
          <a:xfrm>
            <a:off x="730425" y="1450029"/>
            <a:ext cx="76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2E3F7B2-DCFD-14DD-BC08-A8F428F455A2}"/>
              </a:ext>
            </a:extLst>
          </p:cNvPr>
          <p:cNvSpPr txBox="1"/>
          <p:nvPr/>
        </p:nvSpPr>
        <p:spPr>
          <a:xfrm>
            <a:off x="721498" y="2884100"/>
            <a:ext cx="76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BD9F0E4-85EE-483D-538B-824371B9BC26}"/>
              </a:ext>
            </a:extLst>
          </p:cNvPr>
          <p:cNvSpPr txBox="1"/>
          <p:nvPr/>
        </p:nvSpPr>
        <p:spPr>
          <a:xfrm>
            <a:off x="763447" y="4226650"/>
            <a:ext cx="76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1773DF8-97E9-26CF-9C84-28C4DC6067A0}"/>
              </a:ext>
            </a:extLst>
          </p:cNvPr>
          <p:cNvSpPr txBox="1"/>
          <p:nvPr/>
        </p:nvSpPr>
        <p:spPr>
          <a:xfrm>
            <a:off x="810476" y="5598684"/>
            <a:ext cx="76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400A9DD-4D79-5689-F559-58F15166BFF8}"/>
              </a:ext>
            </a:extLst>
          </p:cNvPr>
          <p:cNvSpPr txBox="1"/>
          <p:nvPr/>
        </p:nvSpPr>
        <p:spPr>
          <a:xfrm>
            <a:off x="11396461" y="1662010"/>
            <a:ext cx="70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D9AC5CB-D48F-4C37-203E-84492C3041CD}"/>
              </a:ext>
            </a:extLst>
          </p:cNvPr>
          <p:cNvSpPr txBox="1"/>
          <p:nvPr/>
        </p:nvSpPr>
        <p:spPr>
          <a:xfrm>
            <a:off x="11396461" y="2856670"/>
            <a:ext cx="70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6AC9D83-DAAB-4B6D-4C21-FF1950D6CD7F}"/>
              </a:ext>
            </a:extLst>
          </p:cNvPr>
          <p:cNvSpPr txBox="1"/>
          <p:nvPr/>
        </p:nvSpPr>
        <p:spPr>
          <a:xfrm>
            <a:off x="11470501" y="4276920"/>
            <a:ext cx="70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F4323A-4752-41FA-5E32-A4B4B94AAB07}"/>
              </a:ext>
            </a:extLst>
          </p:cNvPr>
          <p:cNvSpPr txBox="1"/>
          <p:nvPr/>
        </p:nvSpPr>
        <p:spPr>
          <a:xfrm>
            <a:off x="6269860" y="5165452"/>
            <a:ext cx="5876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Arial Narrow" panose="020B0606020202030204" pitchFamily="34" charset="0"/>
              </a:rPr>
              <a:t>В экспериментах со стеклянными шариками на диаграмме ниспадающая ветвь есть, но выражена не так ярко, как в экспериментах с песком .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03CD9E-8768-CEC5-A61D-D6D3360F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D73D98-EE27-39BA-9C2C-D87566C1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45" y="300724"/>
            <a:ext cx="9506148" cy="119856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Программа нагружения при простом сдвиге: «Шаг – вперед, </a:t>
            </a:r>
            <a:br>
              <a:rPr lang="ru-RU" sz="2800" b="1" dirty="0">
                <a:latin typeface="Arial Narrow" panose="020B0606020202030204" pitchFamily="34" charset="0"/>
              </a:rPr>
            </a:br>
            <a:r>
              <a:rPr lang="ru-RU" sz="2800" b="1" dirty="0">
                <a:latin typeface="Arial Narrow" panose="020B0606020202030204" pitchFamily="34" charset="0"/>
              </a:rPr>
              <a:t>0.9 шага - назад, шаг – вперед, 0.9 шага - назад…»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0DEABF54-D9BD-A748-246B-6B142FA41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405397"/>
              </p:ext>
            </p:extLst>
          </p:nvPr>
        </p:nvGraphicFramePr>
        <p:xfrm>
          <a:off x="1935003" y="2230243"/>
          <a:ext cx="8576478" cy="320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79" y="1180006"/>
            <a:ext cx="7334250" cy="114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330" y="143104"/>
            <a:ext cx="9865282" cy="652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Кварцевый песок</a:t>
            </a:r>
            <a:r>
              <a:rPr lang="ru-RU" sz="3100" b="1" dirty="0">
                <a:latin typeface="Arial Narrow" panose="020B0606020202030204" pitchFamily="34" charset="0"/>
              </a:rPr>
              <a:t/>
            </a:r>
            <a:br>
              <a:rPr lang="ru-RU" sz="3100" b="1" dirty="0">
                <a:latin typeface="Arial Narrow" panose="020B0606020202030204" pitchFamily="34" charset="0"/>
              </a:rPr>
            </a:br>
            <a:r>
              <a:rPr lang="ru-RU" sz="2700" b="1" dirty="0">
                <a:latin typeface="Arial Narrow" panose="020B0606020202030204" pitchFamily="34" charset="0"/>
              </a:rPr>
              <a:t>Экспериментальные диаграммы напряжений</a:t>
            </a:r>
            <a:r>
              <a:rPr lang="ru-RU" b="1" dirty="0"/>
              <a:t/>
            </a:r>
            <a:br>
              <a:rPr lang="ru-RU" b="1" dirty="0"/>
            </a:b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9" y="2450855"/>
            <a:ext cx="7353300" cy="114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53" y="3680782"/>
            <a:ext cx="7429500" cy="114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16" y="4905689"/>
            <a:ext cx="7343775" cy="106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5463" y="6109446"/>
            <a:ext cx="14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0C0CFB-3F39-7DDA-6FE9-7BD2B8BB8F09}"/>
              </a:ext>
            </a:extLst>
          </p:cNvPr>
          <p:cNvSpPr txBox="1"/>
          <p:nvPr/>
        </p:nvSpPr>
        <p:spPr>
          <a:xfrm>
            <a:off x="9689370" y="1868988"/>
            <a:ext cx="8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B85BB0-5F6C-649A-55A0-ADADAFCE0430}"/>
              </a:ext>
            </a:extLst>
          </p:cNvPr>
          <p:cNvSpPr txBox="1"/>
          <p:nvPr/>
        </p:nvSpPr>
        <p:spPr>
          <a:xfrm>
            <a:off x="9751154" y="2822300"/>
            <a:ext cx="8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9B3FA5-B501-1D61-D35B-97CA28433531}"/>
              </a:ext>
            </a:extLst>
          </p:cNvPr>
          <p:cNvSpPr txBox="1"/>
          <p:nvPr/>
        </p:nvSpPr>
        <p:spPr>
          <a:xfrm>
            <a:off x="9759392" y="4095484"/>
            <a:ext cx="8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47EF880-2165-ADB9-13F6-1A0C6FDA4D75}"/>
              </a:ext>
            </a:extLst>
          </p:cNvPr>
          <p:cNvSpPr txBox="1"/>
          <p:nvPr/>
        </p:nvSpPr>
        <p:spPr>
          <a:xfrm>
            <a:off x="9768466" y="5381123"/>
            <a:ext cx="8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688" y="123335"/>
            <a:ext cx="11668623" cy="589124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latin typeface="Arial Narrow" panose="020B0606020202030204" pitchFamily="34" charset="0"/>
              </a:rPr>
              <a:t>Инварианты напряжений  </a:t>
            </a:r>
            <a:r>
              <a:rPr lang="ru-RU" sz="2200" b="1" dirty="0"/>
              <a:t>(кварцевый песок)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77" y="749867"/>
            <a:ext cx="733425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2" y="2017830"/>
            <a:ext cx="7277100" cy="1257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7" y="3307760"/>
            <a:ext cx="7267575" cy="114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7" y="4483390"/>
            <a:ext cx="7334250" cy="1041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4133" y="5561909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Время, час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3FB6E4-5EAC-D447-CF3C-1996477B0718}"/>
              </a:ext>
            </a:extLst>
          </p:cNvPr>
          <p:cNvSpPr txBox="1"/>
          <p:nvPr/>
        </p:nvSpPr>
        <p:spPr>
          <a:xfrm>
            <a:off x="1894702" y="1615868"/>
            <a:ext cx="6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F6F97D-2C48-0D1C-2F48-18AD374A13D4}"/>
              </a:ext>
            </a:extLst>
          </p:cNvPr>
          <p:cNvSpPr txBox="1"/>
          <p:nvPr/>
        </p:nvSpPr>
        <p:spPr>
          <a:xfrm>
            <a:off x="1894702" y="2905798"/>
            <a:ext cx="6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89C508-75AE-6BC3-50EC-B0E992F558FF}"/>
              </a:ext>
            </a:extLst>
          </p:cNvPr>
          <p:cNvSpPr txBox="1"/>
          <p:nvPr/>
        </p:nvSpPr>
        <p:spPr>
          <a:xfrm>
            <a:off x="1894701" y="4081428"/>
            <a:ext cx="6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5A8379-DD1E-AE34-725D-9CCE96066D34}"/>
              </a:ext>
            </a:extLst>
          </p:cNvPr>
          <p:cNvSpPr txBox="1"/>
          <p:nvPr/>
        </p:nvSpPr>
        <p:spPr>
          <a:xfrm>
            <a:off x="1711547" y="5072392"/>
            <a:ext cx="6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CCB345-B4A5-2114-7063-08B069136494}"/>
              </a:ext>
            </a:extLst>
          </p:cNvPr>
          <p:cNvSpPr txBox="1"/>
          <p:nvPr/>
        </p:nvSpPr>
        <p:spPr>
          <a:xfrm>
            <a:off x="1961377" y="5931241"/>
            <a:ext cx="996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Гипотеза подтвердилась: при результирующем сдвиге от -10 до 10 градусов ниспадающей ветви на диаграмме нет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570" y="686716"/>
            <a:ext cx="4582709" cy="5467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Экспериментальные диаграммы напряжений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62" y="1183015"/>
            <a:ext cx="5780847" cy="892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65" y="2133317"/>
            <a:ext cx="5700507" cy="896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42" y="3130126"/>
            <a:ext cx="5700507" cy="911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0" y="4152225"/>
            <a:ext cx="5812579" cy="896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7509" y="5000606"/>
            <a:ext cx="22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Время, час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367E1E5-365E-BCB0-4C8C-C1248ED1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5" y="1131321"/>
            <a:ext cx="5960971" cy="9206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136CE44-9559-8247-B933-4686A99F6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1" y="2111625"/>
            <a:ext cx="5914956" cy="9182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3E737DE-8B5A-E19A-E29C-698E0E8491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" y="3057223"/>
            <a:ext cx="5897614" cy="916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9169791-4511-2E7A-4001-A6540423A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" y="4001315"/>
            <a:ext cx="5737017" cy="890611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31F80760-7F69-81B3-1E5D-432EF5EA9DD8}"/>
              </a:ext>
            </a:extLst>
          </p:cNvPr>
          <p:cNvSpPr txBox="1">
            <a:spLocks/>
          </p:cNvSpPr>
          <p:nvPr/>
        </p:nvSpPr>
        <p:spPr>
          <a:xfrm>
            <a:off x="3945103" y="154316"/>
            <a:ext cx="4454886" cy="469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Стеклянные шарики</a:t>
            </a:r>
            <a:endParaRPr lang="ru-RU" sz="2400" b="1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56BA373-BBFC-3B9A-E8E2-3C7D1FF8169F}"/>
              </a:ext>
            </a:extLst>
          </p:cNvPr>
          <p:cNvSpPr txBox="1">
            <a:spLocks/>
          </p:cNvSpPr>
          <p:nvPr/>
        </p:nvSpPr>
        <p:spPr>
          <a:xfrm>
            <a:off x="7835831" y="717286"/>
            <a:ext cx="3566984" cy="5467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>
                <a:latin typeface="Arial Narrow" panose="020B0606020202030204" pitchFamily="34" charset="0"/>
              </a:rPr>
              <a:t>Инварианты напряжений</a:t>
            </a:r>
            <a:endParaRPr lang="ru-RU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ED1B76-B7CF-DBBB-DCB9-232E973EB649}"/>
              </a:ext>
            </a:extLst>
          </p:cNvPr>
          <p:cNvSpPr txBox="1"/>
          <p:nvPr/>
        </p:nvSpPr>
        <p:spPr>
          <a:xfrm>
            <a:off x="8399989" y="5106274"/>
            <a:ext cx="22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Время, час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6E715E0-186A-76FF-C0C1-C66656C80569}"/>
              </a:ext>
            </a:extLst>
          </p:cNvPr>
          <p:cNvSpPr txBox="1"/>
          <p:nvPr/>
        </p:nvSpPr>
        <p:spPr>
          <a:xfrm>
            <a:off x="5446560" y="1293155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A719C54-3BBC-18EE-E95B-545C3055D74B}"/>
              </a:ext>
            </a:extLst>
          </p:cNvPr>
          <p:cNvSpPr txBox="1"/>
          <p:nvPr/>
        </p:nvSpPr>
        <p:spPr>
          <a:xfrm>
            <a:off x="5487288" y="2351463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69B983E-BB87-01AF-C071-6F93F2E7A224}"/>
              </a:ext>
            </a:extLst>
          </p:cNvPr>
          <p:cNvSpPr txBox="1"/>
          <p:nvPr/>
        </p:nvSpPr>
        <p:spPr>
          <a:xfrm>
            <a:off x="5536254" y="3269697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7035C9F-3973-E779-932C-F996A1560BAE}"/>
              </a:ext>
            </a:extLst>
          </p:cNvPr>
          <p:cNvSpPr txBox="1"/>
          <p:nvPr/>
        </p:nvSpPr>
        <p:spPr>
          <a:xfrm>
            <a:off x="5536254" y="4152225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55BC46B-298D-5DE0-3A3E-F7D33757D3E8}"/>
              </a:ext>
            </a:extLst>
          </p:cNvPr>
          <p:cNvSpPr txBox="1"/>
          <p:nvPr/>
        </p:nvSpPr>
        <p:spPr>
          <a:xfrm>
            <a:off x="11388086" y="1387468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BAE1443-B3A5-C23B-5C57-18AC6C519524}"/>
              </a:ext>
            </a:extLst>
          </p:cNvPr>
          <p:cNvSpPr txBox="1"/>
          <p:nvPr/>
        </p:nvSpPr>
        <p:spPr>
          <a:xfrm>
            <a:off x="11412800" y="2111625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60FD0-817F-9E4A-83A8-51BC27EBEDD1}"/>
              </a:ext>
            </a:extLst>
          </p:cNvPr>
          <p:cNvSpPr txBox="1"/>
          <p:nvPr/>
        </p:nvSpPr>
        <p:spPr>
          <a:xfrm>
            <a:off x="11450344" y="3130126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712E29-2776-047F-799D-9A4D03A76C8E}"/>
              </a:ext>
            </a:extLst>
          </p:cNvPr>
          <p:cNvSpPr txBox="1"/>
          <p:nvPr/>
        </p:nvSpPr>
        <p:spPr>
          <a:xfrm>
            <a:off x="11390491" y="4113683"/>
            <a:ext cx="72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Рис.8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669412-FCA5-C29B-2CCC-853F2E899B06}"/>
              </a:ext>
            </a:extLst>
          </p:cNvPr>
          <p:cNvSpPr txBox="1"/>
          <p:nvPr/>
        </p:nvSpPr>
        <p:spPr>
          <a:xfrm>
            <a:off x="1768076" y="5575873"/>
            <a:ext cx="996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Гипотеза подтвердилась: при результирующем сдвиге от -8 до 8 градусов ниспадающей ветви на диаграмме нет</a:t>
            </a: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DEF809F-3844-CE26-B44D-20844CB57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61CA70-9DD9-89B7-E6C9-1AF1C5B49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470" y="1741334"/>
            <a:ext cx="6835974" cy="451899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Исходные данные для численного решения</a:t>
            </a:r>
            <a:r>
              <a:rPr lang="ru-RU" sz="28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D988A03-882D-C1C0-67C5-AA7E68F4DF95}"/>
              </a:ext>
            </a:extLst>
          </p:cNvPr>
          <p:cNvSpPr txBox="1">
            <a:spLocks/>
          </p:cNvSpPr>
          <p:nvPr/>
        </p:nvSpPr>
        <p:spPr>
          <a:xfrm>
            <a:off x="2093842" y="2965174"/>
            <a:ext cx="9727097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 algn="just"/>
            <a:endParaRPr lang="ru-RU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5FA03791-2453-6051-6211-1219BCE25F3A}"/>
              </a:ext>
            </a:extLst>
          </p:cNvPr>
          <p:cNvSpPr txBox="1">
            <a:spLocks/>
          </p:cNvSpPr>
          <p:nvPr/>
        </p:nvSpPr>
        <p:spPr>
          <a:xfrm>
            <a:off x="1138100" y="947530"/>
            <a:ext cx="10431048" cy="969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 algn="just"/>
            <a:endParaRPr lang="ru-RU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3CEE01-B922-D22B-2C67-5DDCEB7B407E}"/>
              </a:ext>
            </a:extLst>
          </p:cNvPr>
          <p:cNvSpPr/>
          <p:nvPr/>
        </p:nvSpPr>
        <p:spPr>
          <a:xfrm>
            <a:off x="5065668" y="2188510"/>
            <a:ext cx="657617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Общее число частиц  - 90 000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Радиус частиц - 0,0125 м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Коэффициент трения между частицами 0,57;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частицами и боковыми стенками 0,57; между частицами и дном 0.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Коэффициент </a:t>
            </a:r>
            <a:r>
              <a:rPr lang="ru-RU" sz="2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восстановления </a:t>
            </a:r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скорости – 0,7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- 2500 кг</a:t>
            </a:r>
            <a:r>
              <a:rPr lang="en-US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600" b="1" baseline="30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Дно ящика – квадрат со стороной  1м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Юнга </a:t>
            </a:r>
            <a:r>
              <a:rPr lang="ru-RU" sz="2600" b="1" i="1" dirty="0"/>
              <a:t>Е</a:t>
            </a:r>
            <a:r>
              <a:rPr lang="ru-RU" sz="2600" b="1" baseline="-25000" dirty="0"/>
              <a:t> </a:t>
            </a:r>
            <a:r>
              <a:rPr lang="ru-RU" sz="2600" b="1" dirty="0"/>
              <a:t>=</a:t>
            </a:r>
            <a:r>
              <a:rPr lang="ru-RU" sz="2600" b="1" baseline="-25000" dirty="0"/>
              <a:t> </a:t>
            </a:r>
            <a:r>
              <a:rPr lang="ru-RU" sz="2600" b="1" dirty="0"/>
              <a:t>10</a:t>
            </a:r>
            <a:r>
              <a:rPr lang="ru-RU" sz="2600" b="1" baseline="30000" dirty="0"/>
              <a:t>10</a:t>
            </a:r>
            <a:r>
              <a:rPr lang="ru-RU" sz="2600" b="1" dirty="0"/>
              <a:t> Па</a:t>
            </a:r>
          </a:p>
          <a:p>
            <a:r>
              <a:rPr lang="ru-RU" sz="2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Коэффициент Пуассона </a:t>
            </a:r>
            <a:r>
              <a:rPr lang="ru-RU" sz="2600" b="1" i="1" dirty="0">
                <a:sym typeface="Symbol" panose="05050102010706020507" pitchFamily="18" charset="2"/>
              </a:rPr>
              <a:t></a:t>
            </a:r>
            <a:r>
              <a:rPr lang="ru-RU" sz="2600" b="1" baseline="-25000" dirty="0"/>
              <a:t> </a:t>
            </a:r>
            <a:r>
              <a:rPr lang="ru-RU" sz="2600" b="1" dirty="0"/>
              <a:t>=</a:t>
            </a:r>
            <a:r>
              <a:rPr lang="ru-RU" sz="2600" b="1" baseline="-25000" dirty="0"/>
              <a:t> </a:t>
            </a:r>
            <a:r>
              <a:rPr lang="ru-RU" sz="2600" b="1" dirty="0"/>
              <a:t>0.25</a:t>
            </a:r>
          </a:p>
          <a:p>
            <a:r>
              <a:rPr lang="ru-RU" sz="2600" b="1" dirty="0">
                <a:latin typeface="Arial Narrow" panose="020B0606020202030204" pitchFamily="34" charset="0"/>
              </a:rPr>
              <a:t>Учитывается вес частиц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35ABA7-89F1-BB2D-9E0A-0C231B53F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8" y="2303197"/>
            <a:ext cx="3815896" cy="42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223FE7D1-20EE-EDDA-DFF8-7EC34071348D}"/>
              </a:ext>
            </a:extLst>
          </p:cNvPr>
          <p:cNvSpPr txBox="1">
            <a:spLocks/>
          </p:cNvSpPr>
          <p:nvPr/>
        </p:nvSpPr>
        <p:spPr>
          <a:xfrm>
            <a:off x="2093842" y="122338"/>
            <a:ext cx="7499656" cy="553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 algn="ctr"/>
            <a:r>
              <a:rPr lang="ru-RU" sz="28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Численный эксперимент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2A777F0-4AB9-D0AB-A53B-5E4876489D2C}"/>
              </a:ext>
            </a:extLst>
          </p:cNvPr>
          <p:cNvSpPr/>
          <p:nvPr/>
        </p:nvSpPr>
        <p:spPr>
          <a:xfrm>
            <a:off x="550158" y="515312"/>
            <a:ext cx="11356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Численное моделирование задачи проводилось 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Courier New" panose="02070309020205020404" pitchFamily="49" charset="0"/>
              </a:rPr>
              <a:t>методом дискретных элементов в программе </a:t>
            </a:r>
            <a:r>
              <a:rPr lang="en-US" sz="2800" b="1" dirty="0">
                <a:solidFill>
                  <a:srgbClr val="000000"/>
                </a:solidFill>
                <a:latin typeface="Arial Narrow" panose="020B0606020202030204" pitchFamily="34" charset="0"/>
                <a:ea typeface="Courier New" panose="02070309020205020404" pitchFamily="49" charset="0"/>
              </a:rPr>
              <a:t>Altair EDEM</a:t>
            </a:r>
            <a:r>
              <a:rPr lang="en-US" sz="2800" b="1" baseline="30000" dirty="0">
                <a:solidFill>
                  <a:srgbClr val="000000"/>
                </a:solidFill>
                <a:latin typeface="Arial Narrow" panose="020B0606020202030204" pitchFamily="34" charset="0"/>
                <a:ea typeface="Courier New" panose="02070309020205020404" pitchFamily="49" charset="0"/>
              </a:rPr>
              <a:t>TM</a:t>
            </a:r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37861" y="81887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8530" y="55460"/>
            <a:ext cx="5222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Программа нагружения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333209-6F0A-19F2-9646-ED1983B80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92" y="818873"/>
            <a:ext cx="6801722" cy="270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D771AA-4FD6-CDE5-E4D2-44D7CC26C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9" y="789501"/>
            <a:ext cx="3104409" cy="27550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9">
            <a:extLst>
              <a:ext uri="{FF2B5EF4-FFF2-40B4-BE49-F238E27FC236}">
                <a16:creationId xmlns="" xmlns:a16="http://schemas.microsoft.com/office/drawing/2014/main" id="{1D3997D2-BFD7-F405-CFFC-37C6FDD49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304" y="3429000"/>
            <a:ext cx="48592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latin typeface="Arial Narrow" panose="020B0606020202030204" pitchFamily="34" charset="0"/>
              </a:rPr>
              <a:t>Рис.2. Вид образца сверху</a:t>
            </a:r>
          </a:p>
        </p:txBody>
      </p:sp>
      <p:sp>
        <p:nvSpPr>
          <p:cNvPr id="1030" name="Text Box 39">
            <a:extLst>
              <a:ext uri="{FF2B5EF4-FFF2-40B4-BE49-F238E27FC236}">
                <a16:creationId xmlns="" xmlns:a16="http://schemas.microsoft.com/office/drawing/2014/main" id="{75203565-1220-C17C-E906-97BE6327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531" y="4654131"/>
            <a:ext cx="8902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ru-RU" dirty="0"/>
              <a:t> </a:t>
            </a:r>
            <a:r>
              <a:rPr lang="ru-RU" b="1" dirty="0">
                <a:latin typeface="Arial Narrow" panose="020B0606020202030204" pitchFamily="34" charset="0"/>
              </a:rPr>
              <a:t>Стенки </a:t>
            </a:r>
            <a:r>
              <a:rPr lang="en-US" b="1" dirty="0">
                <a:latin typeface="Arial Narrow" panose="020B0606020202030204" pitchFamily="34" charset="0"/>
              </a:rPr>
              <a:t>AD</a:t>
            </a:r>
            <a:r>
              <a:rPr lang="ru-RU" b="1" dirty="0">
                <a:latin typeface="Arial Narrow" panose="020B0606020202030204" pitchFamily="34" charset="0"/>
              </a:rPr>
              <a:t> и В</a:t>
            </a:r>
            <a:r>
              <a:rPr lang="en-US" b="1" dirty="0">
                <a:latin typeface="Arial Narrow" panose="020B0606020202030204" pitchFamily="34" charset="0"/>
              </a:rPr>
              <a:t>C </a:t>
            </a:r>
            <a:r>
              <a:rPr lang="ru-RU" b="1" dirty="0">
                <a:latin typeface="Arial Narrow" panose="020B0606020202030204" pitchFamily="34" charset="0"/>
              </a:rPr>
              <a:t>отклоняются на угол  равный 20 градусов, в течение 10 сек. (скорость 2 град /сек). Стенка </a:t>
            </a:r>
            <a:r>
              <a:rPr lang="en-US" b="1" dirty="0">
                <a:latin typeface="Arial Narrow" panose="020B0606020202030204" pitchFamily="34" charset="0"/>
              </a:rPr>
              <a:t>DC</a:t>
            </a:r>
            <a:r>
              <a:rPr lang="ru-RU" b="1" dirty="0">
                <a:latin typeface="Arial Narrow" panose="020B0606020202030204" pitchFamily="34" charset="0"/>
              </a:rPr>
              <a:t> движется вместе со стенками А</a:t>
            </a:r>
            <a:r>
              <a:rPr lang="en-US" b="1" dirty="0">
                <a:latin typeface="Arial Narrow" panose="020B0606020202030204" pitchFamily="34" charset="0"/>
              </a:rPr>
              <a:t>D</a:t>
            </a:r>
            <a:r>
              <a:rPr lang="ru-RU" b="1" dirty="0">
                <a:latin typeface="Arial Narrow" panose="020B0606020202030204" pitchFamily="34" charset="0"/>
              </a:rPr>
              <a:t> и ВС.</a:t>
            </a:r>
            <a:endParaRPr lang="ru-RU" alt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Text Box 39">
            <a:extLst>
              <a:ext uri="{FF2B5EF4-FFF2-40B4-BE49-F238E27FC236}">
                <a16:creationId xmlns="" xmlns:a16="http://schemas.microsoft.com/office/drawing/2014/main" id="{9AAE548C-DA92-6809-0E6A-FAB261A53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861" y="3667684"/>
            <a:ext cx="13218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latin typeface="Arial Narrow" panose="020B0606020202030204" pitchFamily="34" charset="0"/>
              </a:rPr>
              <a:t>Рис.1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683819" y="301572"/>
            <a:ext cx="38079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Графики нормального и касательного напряжений</a:t>
            </a:r>
            <a:r>
              <a:rPr lang="en-US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(в Па), действующих на неподвижную стенку АВ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77F8701-D7F9-B1D6-7A7B-0648CC27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801" y="4298322"/>
            <a:ext cx="3418899" cy="2258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BDC879-FCDC-AB90-A4C1-CD8D05F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62" y="145162"/>
            <a:ext cx="6551756" cy="36758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0F564B0-F9E7-9095-B911-154708EA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2" y="4079634"/>
            <a:ext cx="6893709" cy="26025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80AE79-8029-BCE6-9186-1C66BFFD103F}"/>
              </a:ext>
            </a:extLst>
          </p:cNvPr>
          <p:cNvSpPr/>
          <p:nvPr/>
        </p:nvSpPr>
        <p:spPr>
          <a:xfrm>
            <a:off x="6752944" y="3457889"/>
            <a:ext cx="9308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658A08-707F-C947-6D42-9A50CFB7444C}"/>
              </a:ext>
            </a:extLst>
          </p:cNvPr>
          <p:cNvSpPr/>
          <p:nvPr/>
        </p:nvSpPr>
        <p:spPr>
          <a:xfrm>
            <a:off x="6862118" y="6220395"/>
            <a:ext cx="9308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1791C5A-8610-5C9F-FCCE-99FE0284AEBC}"/>
              </a:ext>
            </a:extLst>
          </p:cNvPr>
          <p:cNvSpPr/>
          <p:nvPr/>
        </p:nvSpPr>
        <p:spPr>
          <a:xfrm>
            <a:off x="8303285" y="6008224"/>
            <a:ext cx="9308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Рис.3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C8A07D-FA7E-401A-B6F2-4ACAC4FBB60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1" y="301084"/>
            <a:ext cx="9574212" cy="6021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Фундаментальные свойства </a:t>
            </a:r>
            <a:r>
              <a:rPr lang="ru-RU" sz="2800" b="1" dirty="0" err="1">
                <a:latin typeface="Arial Narrow" panose="020B0606020202030204" pitchFamily="34" charset="0"/>
              </a:rPr>
              <a:t>геосреды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9163" y="1459614"/>
            <a:ext cx="7612837" cy="377762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1. Внутреннее трение,</a:t>
            </a:r>
          </a:p>
          <a:p>
            <a:r>
              <a:rPr lang="ru-RU" sz="2800" b="1" dirty="0">
                <a:latin typeface="Arial Narrow" panose="020B0606020202030204" pitchFamily="34" charset="0"/>
              </a:rPr>
              <a:t>2. </a:t>
            </a:r>
            <a:r>
              <a:rPr lang="ru-RU" sz="2800" b="1" dirty="0" err="1">
                <a:latin typeface="Arial Narrow" panose="020B0606020202030204" pitchFamily="34" charset="0"/>
              </a:rPr>
              <a:t>Дилатансия</a:t>
            </a:r>
            <a:r>
              <a:rPr lang="ru-RU" sz="2800" b="1" dirty="0">
                <a:latin typeface="Arial Narrow" panose="020B0606020202030204" pitchFamily="34" charset="0"/>
              </a:rPr>
              <a:t>,</a:t>
            </a:r>
          </a:p>
          <a:p>
            <a:r>
              <a:rPr lang="ru-RU" sz="2800" b="1" dirty="0">
                <a:latin typeface="Arial Narrow" panose="020B0606020202030204" pitchFamily="34" charset="0"/>
              </a:rPr>
              <a:t>3. Как правило: При деформации сдвига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dirty="0">
                <a:latin typeface="Arial Narrow" panose="020B0606020202030204" pitchFamily="34" charset="0"/>
              </a:rPr>
              <a:t>, большей критического значения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dirty="0">
                <a:latin typeface="Arial Narrow" panose="020B0606020202030204" pitchFamily="34" charset="0"/>
              </a:rPr>
              <a:t>*, начинается разупрочнение, появляется ниспадающая ветвь на диаграмме деформирования</a:t>
            </a:r>
          </a:p>
          <a:p>
            <a:r>
              <a:rPr lang="ru-RU" sz="2800" b="1" dirty="0">
                <a:latin typeface="Arial Narrow" panose="020B0606020202030204" pitchFamily="34" charset="0"/>
              </a:rPr>
              <a:t>=</a:t>
            </a:r>
            <a:r>
              <a:rPr lang="en-US" sz="2800" b="1" dirty="0">
                <a:latin typeface="Arial Narrow" panose="020B0606020202030204" pitchFamily="34" charset="0"/>
              </a:rPr>
              <a:t>&gt; </a:t>
            </a:r>
            <a:r>
              <a:rPr lang="ru-RU" sz="2800" b="1" dirty="0">
                <a:latin typeface="Arial Narrow" panose="020B0606020202030204" pitchFamily="34" charset="0"/>
              </a:rPr>
              <a:t>разрушение (трещина, линия скольжения; регулярная система трещин, линий скольжения)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CAB0D6F-1277-1AF9-BDB4-DDC1637E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8" y="1620763"/>
            <a:ext cx="4008091" cy="361647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E64A259-0D7E-DBA3-F03F-60862C840170}"/>
              </a:ext>
            </a:extLst>
          </p:cNvPr>
          <p:cNvSpPr txBox="1">
            <a:spLocks/>
          </p:cNvSpPr>
          <p:nvPr/>
        </p:nvSpPr>
        <p:spPr>
          <a:xfrm>
            <a:off x="1930401" y="5352584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CD85C2-3F82-770C-FF79-83BA5091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82" y="216872"/>
            <a:ext cx="6975639" cy="40490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BAAD1EE-B5AB-C18C-0F31-B164305B287F}"/>
              </a:ext>
            </a:extLst>
          </p:cNvPr>
          <p:cNvSpPr/>
          <p:nvPr/>
        </p:nvSpPr>
        <p:spPr>
          <a:xfrm>
            <a:off x="1435728" y="4394359"/>
            <a:ext cx="100742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Ниспадающая ветвь для среды из шариков есть – 6 %. Как и в экспериментах, она выражена гораздо слабее, чем для кварцевого песка (частицы неправильной формы).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C8A07D-FA7E-401A-B6F2-4ACAC4FBB60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910138" y="24145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662613" y="32146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491163" y="32004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5748338" y="31765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5710238" y="31623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5624513" y="318611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5700713" y="3138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5681663" y="31623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5734050" y="31765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2" name="Rectangle 13"/>
          <p:cNvSpPr>
            <a:spLocks noChangeArrowheads="1"/>
          </p:cNvSpPr>
          <p:nvPr/>
        </p:nvSpPr>
        <p:spPr bwMode="auto">
          <a:xfrm>
            <a:off x="5891213" y="33147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5810250" y="330993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5D8446B-CBAC-0F64-1830-E8497BA9EA82}"/>
              </a:ext>
            </a:extLst>
          </p:cNvPr>
          <p:cNvSpPr/>
          <p:nvPr/>
        </p:nvSpPr>
        <p:spPr>
          <a:xfrm>
            <a:off x="1097892" y="122829"/>
            <a:ext cx="1086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Сдвиг по программе «шаг - вперед, 0,9 шага  - назад…»</a:t>
            </a:r>
            <a:r>
              <a:rPr lang="en-US" sz="2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2A9D1F-6541-3875-BF5A-418F9F357785}"/>
              </a:ext>
            </a:extLst>
          </p:cNvPr>
          <p:cNvSpPr txBox="1"/>
          <p:nvPr/>
        </p:nvSpPr>
        <p:spPr>
          <a:xfrm>
            <a:off x="1324708" y="3698390"/>
            <a:ext cx="9237784" cy="1936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270510" algn="just">
              <a:lnSpc>
                <a:spcPct val="107000"/>
              </a:lnSpc>
              <a:buNone/>
            </a:pPr>
            <a:r>
              <a:rPr lang="ru-RU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Стенки </a:t>
            </a:r>
            <a:r>
              <a:rPr lang="en-US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ru-RU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r>
              <a:rPr lang="ru-RU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457200" indent="270510" algn="just">
              <a:lnSpc>
                <a:spcPct val="107000"/>
              </a:lnSpc>
              <a:buNone/>
            </a:pPr>
            <a:r>
              <a:rPr lang="ru-RU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Отклоняются на угол, равный 1 градус; затем: </a:t>
            </a:r>
          </a:p>
          <a:p>
            <a:pPr marL="457200" indent="270510" algn="just">
              <a:lnSpc>
                <a:spcPct val="107000"/>
              </a:lnSpc>
              <a:buNone/>
            </a:pPr>
            <a:r>
              <a:rPr lang="ru-RU" sz="2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Отклоняются в противоположную сторону, на угол, равный   0,5 градуса и т.д.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A6A4F27-467D-EFC4-1E85-D56647D5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42" y="1001439"/>
            <a:ext cx="2861313" cy="253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B68F20-7508-36B2-0B4E-2694F408F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947870"/>
            <a:ext cx="6801722" cy="270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290D8FC-85EB-27FB-19DC-29E71C635D8A}"/>
              </a:ext>
            </a:extLst>
          </p:cNvPr>
          <p:cNvSpPr/>
          <p:nvPr/>
        </p:nvSpPr>
        <p:spPr>
          <a:xfrm>
            <a:off x="973805" y="3079106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Рис.1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196042-FE31-3987-C687-4AC63A193F4D}"/>
              </a:ext>
            </a:extLst>
          </p:cNvPr>
          <p:cNvSpPr/>
          <p:nvPr/>
        </p:nvSpPr>
        <p:spPr>
          <a:xfrm>
            <a:off x="7747490" y="3251013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C8A07D-FA7E-401A-B6F2-4ACAC4FBB600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31469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47653" y="4228121"/>
            <a:ext cx="1497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рис. 3.2</a:t>
            </a:r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C11FA7C-DCA2-CB53-34FF-86789F13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18" y="1133950"/>
            <a:ext cx="8624887" cy="29278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FFA5E87-4B48-EE63-33F5-930A355B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8" y="4318545"/>
            <a:ext cx="11389683" cy="241244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93D9B2A-98EC-873D-ADAD-3406DCB66F58}"/>
              </a:ext>
            </a:extLst>
          </p:cNvPr>
          <p:cNvSpPr/>
          <p:nvPr/>
        </p:nvSpPr>
        <p:spPr>
          <a:xfrm>
            <a:off x="953561" y="127006"/>
            <a:ext cx="92618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Графики нормального и касательного напряжений</a:t>
            </a:r>
            <a:r>
              <a:rPr lang="en-US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(в Па), действующих на неподвижную стенку АВ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9CB9EC-D744-6817-DCA3-421068A50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874" y="1411640"/>
            <a:ext cx="2534008" cy="167365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D3F0DE6-8680-8588-0042-7EE3D0AC86C9}"/>
              </a:ext>
            </a:extLst>
          </p:cNvPr>
          <p:cNvSpPr/>
          <p:nvPr/>
        </p:nvSpPr>
        <p:spPr>
          <a:xfrm>
            <a:off x="226344" y="3569333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225107F-5DF7-DA45-F8A6-545A71328949}"/>
              </a:ext>
            </a:extLst>
          </p:cNvPr>
          <p:cNvSpPr/>
          <p:nvPr/>
        </p:nvSpPr>
        <p:spPr>
          <a:xfrm>
            <a:off x="256830" y="6269329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DFF12E6-0CC8-BC86-92DF-AE0C5935D5EC}"/>
              </a:ext>
            </a:extLst>
          </p:cNvPr>
          <p:cNvSpPr/>
          <p:nvPr/>
        </p:nvSpPr>
        <p:spPr>
          <a:xfrm>
            <a:off x="10473114" y="3142718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93842" y="2965174"/>
            <a:ext cx="9727097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 algn="just"/>
            <a:endParaRPr lang="ru-RU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EEF38B-3740-C502-8B04-D275E09A20C5}"/>
              </a:ext>
            </a:extLst>
          </p:cNvPr>
          <p:cNvSpPr/>
          <p:nvPr/>
        </p:nvSpPr>
        <p:spPr>
          <a:xfrm>
            <a:off x="2103947" y="2965174"/>
            <a:ext cx="96184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На рис.1 представлено отношение касательного напряжения к нормальному . Из графика видно, что ниспадающей ветви нет, есть слабое возрастание с увеличением числа циклов. Этот результат совпадает с результатом экспериментов.</a:t>
            </a:r>
          </a:p>
          <a:p>
            <a:pPr algn="just"/>
            <a:endParaRPr lang="ru-RU" sz="28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5CB74A4-B951-D247-727B-559BC7E247A2}"/>
              </a:ext>
            </a:extLst>
          </p:cNvPr>
          <p:cNvSpPr/>
          <p:nvPr/>
        </p:nvSpPr>
        <p:spPr>
          <a:xfrm>
            <a:off x="337457" y="2390320"/>
            <a:ext cx="115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Рис.1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48C48C-9532-CC33-D80B-1B5564E03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990" y="156519"/>
            <a:ext cx="8455113" cy="231403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8A7F35-C24B-A01D-8C76-AC17B582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EDD23435-FD89-BB4A-7538-782D015F0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ABAC223-DFFA-4337-95C5-411671AD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E45205D9-5D27-B9D0-B904-78112D6B7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954" y="413855"/>
            <a:ext cx="99682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экспериментов и численного счета качественно совпадают.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51EF966-B97C-CCA3-5129-8DCB9ECAE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954" y="1367962"/>
            <a:ext cx="996826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Программа нагружения по схеме «шаг -  вперед, 0,9 шага - назад» позволяет реализовать большие сдвиги без локализации деформаций и без ниспадающей ветви на диаграмме деформирования 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454856-650B-C01F-31E6-37BCDC3F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321" y="4447402"/>
            <a:ext cx="60715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Спасибо за внимание!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0" y="206669"/>
            <a:ext cx="9929812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Регулярная система линий скольжения при сдвигах, </a:t>
            </a:r>
            <a:br>
              <a:rPr lang="ru-RU" sz="2800" b="1" dirty="0">
                <a:latin typeface="Arial Narrow" panose="020B0606020202030204" pitchFamily="34" charset="0"/>
              </a:rPr>
            </a:br>
            <a:r>
              <a:rPr lang="ru-RU" sz="2800" b="1" dirty="0">
                <a:latin typeface="Arial Narrow" panose="020B0606020202030204" pitchFamily="34" charset="0"/>
              </a:rPr>
              <a:t>больших критического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57" y="1376302"/>
            <a:ext cx="2508698" cy="1940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23" y="1366489"/>
            <a:ext cx="2343562" cy="1939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53" y="1366489"/>
            <a:ext cx="2228286" cy="1937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63" y="4061271"/>
            <a:ext cx="2507804" cy="1948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15" y="4031166"/>
            <a:ext cx="2180072" cy="19576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C1800E-CCD3-B9BF-A074-16DDB6DAA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1" y="3807260"/>
            <a:ext cx="2243257" cy="245620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EFECC450-8F1C-8940-DB90-4CE2F89F3261}"/>
              </a:ext>
            </a:extLst>
          </p:cNvPr>
          <p:cNvSpPr txBox="1">
            <a:spLocks/>
          </p:cNvSpPr>
          <p:nvPr/>
        </p:nvSpPr>
        <p:spPr>
          <a:xfrm>
            <a:off x="5062712" y="6164671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Рис.4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0A4BDDCE-E3BF-3A1F-8489-28387A72C8A3}"/>
              </a:ext>
            </a:extLst>
          </p:cNvPr>
          <p:cNvSpPr txBox="1">
            <a:spLocks/>
          </p:cNvSpPr>
          <p:nvPr/>
        </p:nvSpPr>
        <p:spPr>
          <a:xfrm>
            <a:off x="7295615" y="3406445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Рис.2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259E17DC-9A4F-7B14-B268-DC043D28F508}"/>
              </a:ext>
            </a:extLst>
          </p:cNvPr>
          <p:cNvSpPr txBox="1">
            <a:spLocks/>
          </p:cNvSpPr>
          <p:nvPr/>
        </p:nvSpPr>
        <p:spPr>
          <a:xfrm>
            <a:off x="9816911" y="3216385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Рис.3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587F8210-93AE-BAC0-7D5C-2CCE215F1AC7}"/>
              </a:ext>
            </a:extLst>
          </p:cNvPr>
          <p:cNvSpPr txBox="1">
            <a:spLocks/>
          </p:cNvSpPr>
          <p:nvPr/>
        </p:nvSpPr>
        <p:spPr>
          <a:xfrm>
            <a:off x="4856775" y="3424210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Рис.1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664EA68-7ACE-1C8E-B420-D5DC36D79B02}"/>
              </a:ext>
            </a:extLst>
          </p:cNvPr>
          <p:cNvSpPr txBox="1">
            <a:spLocks/>
          </p:cNvSpPr>
          <p:nvPr/>
        </p:nvSpPr>
        <p:spPr>
          <a:xfrm>
            <a:off x="7804549" y="6119355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516DBAA2-3254-9021-C575-E396A9F787B3}"/>
              </a:ext>
            </a:extLst>
          </p:cNvPr>
          <p:cNvSpPr txBox="1">
            <a:spLocks/>
          </p:cNvSpPr>
          <p:nvPr/>
        </p:nvSpPr>
        <p:spPr>
          <a:xfrm>
            <a:off x="9816911" y="6119355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Рис.6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917" y="1258988"/>
            <a:ext cx="233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Шемякин Е.И,</a:t>
            </a:r>
            <a:br>
              <a:rPr lang="ru-RU" b="1" i="1" dirty="0" smtClean="0"/>
            </a:br>
            <a:r>
              <a:rPr lang="ru-RU" b="1" i="1" dirty="0" err="1" smtClean="0"/>
              <a:t>Стажевский</a:t>
            </a:r>
            <a:r>
              <a:rPr lang="ru-RU" b="1" i="1" dirty="0" smtClean="0"/>
              <a:t> С.Б., </a:t>
            </a:r>
            <a:r>
              <a:rPr lang="ru-RU" b="1" i="1" dirty="0" err="1" smtClean="0"/>
              <a:t>Ревуженко</a:t>
            </a:r>
            <a:r>
              <a:rPr lang="ru-RU" b="1" i="1" dirty="0" smtClean="0"/>
              <a:t> А.Ф. , </a:t>
            </a:r>
            <a:r>
              <a:rPr lang="ru-RU" b="1" i="1" dirty="0" err="1" smtClean="0"/>
              <a:t>Бобряков</a:t>
            </a:r>
            <a:r>
              <a:rPr lang="ru-RU" b="1" i="1" dirty="0" smtClean="0"/>
              <a:t> А.П.</a:t>
            </a:r>
            <a:endParaRPr lang="ru-RU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9917" y="2495436"/>
            <a:ext cx="35583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Эти работы получили высокую оценку академика Садовского М.А., </a:t>
            </a:r>
            <a:r>
              <a:rPr lang="ru-RU" sz="1600" b="1" dirty="0" smtClean="0"/>
              <a:t>который</a:t>
            </a:r>
            <a:r>
              <a:rPr lang="ru-RU" b="1" dirty="0" smtClean="0"/>
              <a:t> посещал Институт горного дела и присутствовал при проведении  этих экспериментов. </a:t>
            </a:r>
          </a:p>
          <a:p>
            <a:r>
              <a:rPr lang="ru-RU" b="1" dirty="0" smtClean="0"/>
              <a:t>В одной из самых цитируемых его работ «Естественная </a:t>
            </a:r>
            <a:r>
              <a:rPr lang="ru-RU" b="1" dirty="0" err="1" smtClean="0"/>
              <a:t>кусковатость</a:t>
            </a:r>
            <a:r>
              <a:rPr lang="ru-RU" b="1" dirty="0" smtClean="0"/>
              <a:t> горных пород» (1979) есть отсылки на статьи с этими результатами.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90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4222" y="2738566"/>
            <a:ext cx="10882017" cy="851708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Если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baseline="30000" dirty="0">
                <a:latin typeface="Arial Narrow" panose="020B0606020202030204" pitchFamily="34" charset="0"/>
              </a:rPr>
              <a:t>0</a:t>
            </a:r>
            <a:r>
              <a:rPr lang="ru-RU" sz="2800" b="1" dirty="0">
                <a:latin typeface="Arial Narrow" panose="020B0606020202030204" pitchFamily="34" charset="0"/>
              </a:rPr>
              <a:t> больше критического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dirty="0">
                <a:latin typeface="Arial Narrow" panose="020B0606020202030204" pitchFamily="34" charset="0"/>
              </a:rPr>
              <a:t>* , то происходит локализация деформаций.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04" y="3612490"/>
            <a:ext cx="2573386" cy="19728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82" y="3755769"/>
            <a:ext cx="2387762" cy="1805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50" y="3616978"/>
            <a:ext cx="2461674" cy="1963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652" y="1441017"/>
            <a:ext cx="4650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а, </a:t>
            </a:r>
            <a:r>
              <a:rPr lang="en-US" sz="2800" b="1" dirty="0">
                <a:latin typeface="Arial Narrow" panose="020B0606020202030204" pitchFamily="34" charset="0"/>
              </a:rPr>
              <a:t>b</a:t>
            </a:r>
            <a:r>
              <a:rPr lang="ru-RU" sz="2800" b="1" dirty="0">
                <a:latin typeface="Arial Narrow" panose="020B0606020202030204" pitchFamily="34" charset="0"/>
              </a:rPr>
              <a:t> - полуоси эллипса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CB044F-B73E-E2EC-06C2-9916F83CC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04" y="1265776"/>
            <a:ext cx="2439247" cy="11276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E5D1225-59E1-FB79-960D-2C41BE844450}"/>
              </a:ext>
            </a:extLst>
          </p:cNvPr>
          <p:cNvSpPr txBox="1">
            <a:spLocks/>
          </p:cNvSpPr>
          <p:nvPr/>
        </p:nvSpPr>
        <p:spPr>
          <a:xfrm>
            <a:off x="3388652" y="2036110"/>
            <a:ext cx="6553117" cy="428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baseline="30000" dirty="0">
                <a:latin typeface="Arial Narrow" panose="020B0606020202030204" pitchFamily="34" charset="0"/>
              </a:rPr>
              <a:t>0  </a:t>
            </a:r>
            <a:r>
              <a:rPr lang="ru-RU" sz="2800" b="1" dirty="0">
                <a:latin typeface="Arial Narrow" panose="020B0606020202030204" pitchFamily="34" charset="0"/>
              </a:rPr>
              <a:t>-характерная деформация за один цикл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4D5A70-69C3-DC38-DE94-0EDFEA4D1F06}"/>
              </a:ext>
            </a:extLst>
          </p:cNvPr>
          <p:cNvSpPr txBox="1"/>
          <p:nvPr/>
        </p:nvSpPr>
        <p:spPr>
          <a:xfrm>
            <a:off x="5523042" y="5580862"/>
            <a:ext cx="102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рис.1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8EF1666-4B62-DAFB-247A-4E45F5B940A7}"/>
              </a:ext>
            </a:extLst>
          </p:cNvPr>
          <p:cNvSpPr txBox="1">
            <a:spLocks/>
          </p:cNvSpPr>
          <p:nvPr/>
        </p:nvSpPr>
        <p:spPr>
          <a:xfrm>
            <a:off x="865140" y="277053"/>
            <a:ext cx="10882017" cy="8395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latin typeface="Arial Narrow" panose="020B0606020202030204" pitchFamily="34" charset="0"/>
              </a:rPr>
              <a:t>При сложном нагружении образуется система линий скольжения при сдвигах, больших критического.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04391" y="2301061"/>
            <a:ext cx="32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Программа нагружения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21" y="620926"/>
            <a:ext cx="4652014" cy="1686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FB00DAF-A50D-0E46-9ED2-1A342262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61" y="2962392"/>
            <a:ext cx="1933575" cy="1828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72DC29D-5522-F6BD-E43D-0D8245011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607" y="2914227"/>
            <a:ext cx="1943100" cy="1828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A5AF31F-50EC-B19F-AB30-4745A7CBA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464" y="2881784"/>
            <a:ext cx="1971675" cy="18097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4FFFCA1-EE79-341C-89DE-0BEB4EFA2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203" y="2872259"/>
            <a:ext cx="1924050" cy="182880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2014D191-9C3B-14DC-90DA-C8F2D16519F5}"/>
              </a:ext>
            </a:extLst>
          </p:cNvPr>
          <p:cNvSpPr txBox="1">
            <a:spLocks/>
          </p:cNvSpPr>
          <p:nvPr/>
        </p:nvSpPr>
        <p:spPr>
          <a:xfrm>
            <a:off x="1590645" y="5505352"/>
            <a:ext cx="9456234" cy="9297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latin typeface="Arial Narrow" panose="020B0606020202030204" pitchFamily="34" charset="0"/>
              </a:rPr>
              <a:t>Однако с увеличением числа циклов величина сдвига  неограниченно возрастает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47FB79-20E5-12EA-CD22-68D31C6DF5D2}"/>
              </a:ext>
            </a:extLst>
          </p:cNvPr>
          <p:cNvSpPr txBox="1">
            <a:spLocks/>
          </p:cNvSpPr>
          <p:nvPr/>
        </p:nvSpPr>
        <p:spPr>
          <a:xfrm>
            <a:off x="1452248" y="60884"/>
            <a:ext cx="9934359" cy="641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latin typeface="Arial Narrow" panose="020B0606020202030204" pitchFamily="34" charset="0"/>
              </a:rPr>
              <a:t>В случае, когда характерная деформация меньше критического значения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baseline="30000" dirty="0">
                <a:latin typeface="Arial Narrow" panose="020B0606020202030204" pitchFamily="34" charset="0"/>
              </a:rPr>
              <a:t>0</a:t>
            </a:r>
            <a:r>
              <a:rPr lang="en-US" sz="2800" b="1" dirty="0">
                <a:latin typeface="Arial Narrow" panose="020B0606020202030204" pitchFamily="34" charset="0"/>
              </a:rPr>
              <a:t>&lt;&lt;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en-US" sz="2800" b="1" dirty="0">
                <a:latin typeface="Arial Narrow" panose="020B0606020202030204" pitchFamily="34" charset="0"/>
              </a:rPr>
              <a:t>*</a:t>
            </a:r>
            <a:r>
              <a:rPr lang="ru-RU" sz="2800" b="1" dirty="0">
                <a:latin typeface="Arial Narrow" panose="020B0606020202030204" pitchFamily="34" charset="0"/>
              </a:rPr>
              <a:t>, локализации нет. 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5DF5EB05-15C7-CF61-1E44-1E180DEE1868}"/>
              </a:ext>
            </a:extLst>
          </p:cNvPr>
          <p:cNvSpPr txBox="1">
            <a:spLocks/>
          </p:cNvSpPr>
          <p:nvPr/>
        </p:nvSpPr>
        <p:spPr>
          <a:xfrm>
            <a:off x="1372646" y="4732741"/>
            <a:ext cx="1162204" cy="3405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129E4705-FF01-4803-D0F4-05B5E749285A}"/>
              </a:ext>
            </a:extLst>
          </p:cNvPr>
          <p:cNvSpPr txBox="1">
            <a:spLocks/>
          </p:cNvSpPr>
          <p:nvPr/>
        </p:nvSpPr>
        <p:spPr>
          <a:xfrm>
            <a:off x="7138267" y="2301060"/>
            <a:ext cx="1162204" cy="4857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/>
              <a:t>Рис.1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79657D0F-AD63-9514-460A-E16F2959428F}"/>
              </a:ext>
            </a:extLst>
          </p:cNvPr>
          <p:cNvSpPr txBox="1">
            <a:spLocks/>
          </p:cNvSpPr>
          <p:nvPr/>
        </p:nvSpPr>
        <p:spPr>
          <a:xfrm>
            <a:off x="3371470" y="4691534"/>
            <a:ext cx="1162204" cy="3817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21B309-001D-189D-E850-9ECCD8E51461}"/>
              </a:ext>
            </a:extLst>
          </p:cNvPr>
          <p:cNvSpPr txBox="1">
            <a:spLocks/>
          </p:cNvSpPr>
          <p:nvPr/>
        </p:nvSpPr>
        <p:spPr>
          <a:xfrm>
            <a:off x="5644327" y="4589556"/>
            <a:ext cx="1162204" cy="287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latin typeface="Arial Narrow" panose="020B0606020202030204" pitchFamily="34" charset="0"/>
              </a:rPr>
              <a:t>Рис.4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68DB4DCB-0038-C0EF-E180-9038BBB6A528}"/>
              </a:ext>
            </a:extLst>
          </p:cNvPr>
          <p:cNvSpPr txBox="1">
            <a:spLocks/>
          </p:cNvSpPr>
          <p:nvPr/>
        </p:nvSpPr>
        <p:spPr>
          <a:xfrm>
            <a:off x="8098824" y="4615848"/>
            <a:ext cx="1162204" cy="287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latin typeface="Arial Narrow" panose="020B0606020202030204" pitchFamily="34" charset="0"/>
              </a:rPr>
              <a:t>Рис.5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D68741A-EA18-8297-FF7D-CC00368FA79D}"/>
              </a:ext>
            </a:extLst>
          </p:cNvPr>
          <p:cNvSpPr txBox="1">
            <a:spLocks/>
          </p:cNvSpPr>
          <p:nvPr/>
        </p:nvSpPr>
        <p:spPr>
          <a:xfrm>
            <a:off x="1729945" y="384586"/>
            <a:ext cx="9901479" cy="1987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800" b="1" dirty="0" smtClean="0">
                <a:latin typeface="Arial Narrow" panose="020B0606020202030204" pitchFamily="34" charset="0"/>
              </a:rPr>
              <a:t>Каков </a:t>
            </a:r>
            <a:r>
              <a:rPr lang="ru-RU" sz="2800" b="1" dirty="0">
                <a:latin typeface="Arial Narrow" panose="020B0606020202030204" pitchFamily="34" charset="0"/>
              </a:rPr>
              <a:t>внутренний механизм неограниченного роста деформаций без локализации? </a:t>
            </a:r>
          </a:p>
          <a:p>
            <a:pPr algn="just"/>
            <a:endParaRPr lang="ru-RU" sz="2800" b="1" dirty="0">
              <a:latin typeface="Arial Narrow" panose="020B0606020202030204" pitchFamily="34" charset="0"/>
            </a:endParaRPr>
          </a:p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Расчеты и эксперименты показывают, что за счет поворота осей за один цикл реализуются деформации на величину </a:t>
            </a:r>
            <a:r>
              <a:rPr lang="el-GR" sz="2800" b="1" dirty="0">
                <a:latin typeface="Arial Narrow" panose="020B0606020202030204" pitchFamily="34" charset="0"/>
              </a:rPr>
              <a:t>γ</a:t>
            </a:r>
            <a:r>
              <a:rPr lang="ru-RU" sz="2800" b="1" dirty="0">
                <a:latin typeface="Arial Narrow" panose="020B0606020202030204" pitchFamily="34" charset="0"/>
              </a:rPr>
              <a:t>, но в исходное состояние частицы не возвращаются. При этом материальные объемы деформируются по программе «шаг – вперед, 0,9 шага - назад». </a:t>
            </a:r>
          </a:p>
          <a:p>
            <a:pPr algn="just"/>
            <a:r>
              <a:rPr lang="ru-RU" sz="2800" b="1" dirty="0" smtClean="0">
                <a:latin typeface="Arial Narrow" panose="020B0606020202030204" pitchFamily="34" charset="0"/>
              </a:rPr>
              <a:t>На этой основе возникло предположение, </a:t>
            </a:r>
            <a:r>
              <a:rPr lang="ru-RU" sz="2800" b="1" dirty="0">
                <a:latin typeface="Arial Narrow" panose="020B0606020202030204" pitchFamily="34" charset="0"/>
              </a:rPr>
              <a:t>что </a:t>
            </a:r>
            <a:r>
              <a:rPr lang="ru-RU" sz="2800" b="1" dirty="0" smtClean="0">
                <a:latin typeface="Arial Narrow" panose="020B0606020202030204" pitchFamily="34" charset="0"/>
              </a:rPr>
              <a:t>основной причиной неограниченного роста деформаций без локализации является </a:t>
            </a:r>
            <a:r>
              <a:rPr lang="ru-RU" sz="2800" b="1" dirty="0">
                <a:latin typeface="Arial Narrow" panose="020B0606020202030204" pitchFamily="34" charset="0"/>
              </a:rPr>
              <a:t>частичная разгрузка, а не факт  именно сложного нагружения. </a:t>
            </a:r>
          </a:p>
          <a:p>
            <a:pPr algn="just"/>
            <a:endParaRPr lang="ru-RU" sz="2800" b="1" dirty="0">
              <a:latin typeface="Arial Narrow" panose="020B0606020202030204" pitchFamily="34" charset="0"/>
            </a:endParaRPr>
          </a:p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Цель работы – проверить </a:t>
            </a:r>
            <a:r>
              <a:rPr lang="ru-RU" sz="2800" b="1" dirty="0" smtClean="0">
                <a:latin typeface="Arial Narrow" panose="020B0606020202030204" pitchFamily="34" charset="0"/>
              </a:rPr>
              <a:t>данное предположение </a:t>
            </a:r>
            <a:r>
              <a:rPr lang="ru-RU" sz="2800" b="1" dirty="0">
                <a:latin typeface="Arial Narrow" panose="020B0606020202030204" pitchFamily="34" charset="0"/>
              </a:rPr>
              <a:t>при простом нагружении на приборе однородного сдвига.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425" y="195484"/>
            <a:ext cx="8911687" cy="80781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Модернизированный прибор однородного сдвига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03" y="1463674"/>
            <a:ext cx="5634565" cy="4225926"/>
          </a:xfrm>
        </p:spPr>
      </p:pic>
      <p:sp>
        <p:nvSpPr>
          <p:cNvPr id="5" name="TextBox 4"/>
          <p:cNvSpPr txBox="1"/>
          <p:nvPr/>
        </p:nvSpPr>
        <p:spPr>
          <a:xfrm>
            <a:off x="7370957" y="1463674"/>
            <a:ext cx="47281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Проведена модернизация прибора однородного сдвига.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Разработан цифровой привод камеры сдвига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Разработаны </a:t>
            </a:r>
            <a:r>
              <a:rPr lang="ru-RU" sz="2000" b="1" dirty="0" smtClean="0"/>
              <a:t>оригинальные</a:t>
            </a:r>
            <a:r>
              <a:rPr lang="ru-RU" sz="2000" b="1" dirty="0" smtClean="0"/>
              <a:t> </a:t>
            </a:r>
            <a:r>
              <a:rPr lang="ru-RU" sz="2000" b="1" dirty="0"/>
              <a:t>датчики для измерения напряжений и </a:t>
            </a:r>
            <a:r>
              <a:rPr lang="ru-RU" sz="2000" b="1" dirty="0" err="1"/>
              <a:t>дилатансии</a:t>
            </a:r>
            <a:endParaRPr lang="ru-RU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Разработаны нормирующие усилители для связи датчиков с </a:t>
            </a:r>
            <a:r>
              <a:rPr lang="ru-RU" sz="2000" b="1" dirty="0" err="1"/>
              <a:t>крейтовой</a:t>
            </a:r>
            <a:r>
              <a:rPr lang="ru-RU" sz="2000" b="1" dirty="0"/>
              <a:t> системой </a:t>
            </a:r>
            <a:r>
              <a:rPr lang="en-US" sz="2000" b="1" dirty="0"/>
              <a:t>L-Card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Разработано программное обеспечение для управления программой эксперимента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2125" y="405743"/>
            <a:ext cx="6360599" cy="60216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 Narrow" panose="020B0606020202030204" pitchFamily="34" charset="0"/>
              </a:rPr>
              <a:t>Датчики для измерения напряжений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3" y="1930743"/>
            <a:ext cx="1292293" cy="4212731"/>
          </a:xfrm>
        </p:spPr>
      </p:pic>
      <p:sp>
        <p:nvSpPr>
          <p:cNvPr id="8" name="TextBox 7"/>
          <p:cNvSpPr txBox="1"/>
          <p:nvPr/>
        </p:nvSpPr>
        <p:spPr>
          <a:xfrm>
            <a:off x="5585897" y="1832685"/>
            <a:ext cx="532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Датчик измеряет нормальные напряжения на трех площадках, которые являются гранями правильной треугольной призмы.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97" y="4390406"/>
            <a:ext cx="2172227" cy="2318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86633"/>
            <a:ext cx="2792727" cy="333021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3B147C4-7D1D-3414-50EF-54520188BFF5}"/>
              </a:ext>
            </a:extLst>
          </p:cNvPr>
          <p:cNvSpPr txBox="1">
            <a:spLocks/>
          </p:cNvSpPr>
          <p:nvPr/>
        </p:nvSpPr>
        <p:spPr>
          <a:xfrm>
            <a:off x="3742257" y="4868218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B4EF477-B449-AF17-1B3A-8382B62BAC1F}"/>
              </a:ext>
            </a:extLst>
          </p:cNvPr>
          <p:cNvSpPr txBox="1">
            <a:spLocks/>
          </p:cNvSpPr>
          <p:nvPr/>
        </p:nvSpPr>
        <p:spPr>
          <a:xfrm>
            <a:off x="8138693" y="6007148"/>
            <a:ext cx="1162204" cy="6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latin typeface="Arial Narrow" panose="020B0606020202030204" pitchFamily="34" charset="0"/>
              </a:rPr>
              <a:t>Рис.3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2CF467E-A174-B90D-6F1A-849CF138225E}"/>
              </a:ext>
            </a:extLst>
          </p:cNvPr>
          <p:cNvSpPr txBox="1">
            <a:spLocks/>
          </p:cNvSpPr>
          <p:nvPr/>
        </p:nvSpPr>
        <p:spPr>
          <a:xfrm>
            <a:off x="1247877" y="6208975"/>
            <a:ext cx="964479" cy="40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/>
              <a:t>Рис.1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993116"/>
              </p:ext>
            </p:extLst>
          </p:nvPr>
        </p:nvGraphicFramePr>
        <p:xfrm>
          <a:off x="1395889" y="1427480"/>
          <a:ext cx="361315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3" imgW="2031840" imgH="228600" progId="Equation.DSMT4">
                  <p:embed/>
                </p:oleObj>
              </mc:Choice>
              <mc:Fallback>
                <p:oleObj name="Equation" r:id="rId3" imgW="2031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5889" y="1427480"/>
                        <a:ext cx="3613150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668356"/>
              </p:ext>
            </p:extLst>
          </p:nvPr>
        </p:nvGraphicFramePr>
        <p:xfrm>
          <a:off x="1395889" y="1908492"/>
          <a:ext cx="2140201" cy="60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5" imgW="901440" imgH="253800" progId="Equation.DSMT4">
                  <p:embed/>
                </p:oleObj>
              </mc:Choice>
              <mc:Fallback>
                <p:oleObj name="Equation" r:id="rId5" imgW="901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5889" y="1908492"/>
                        <a:ext cx="2140201" cy="60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009431"/>
              </p:ext>
            </p:extLst>
          </p:nvPr>
        </p:nvGraphicFramePr>
        <p:xfrm>
          <a:off x="7433403" y="1305455"/>
          <a:ext cx="3129505" cy="195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7" imgW="1955520" imgH="1218960" progId="Equation.DSMT4">
                  <p:embed/>
                </p:oleObj>
              </mc:Choice>
              <mc:Fallback>
                <p:oleObj name="Equation" r:id="rId7" imgW="1955520" imgH="1218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3403" y="1305455"/>
                        <a:ext cx="3129505" cy="1950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900383"/>
              </p:ext>
            </p:extLst>
          </p:nvPr>
        </p:nvGraphicFramePr>
        <p:xfrm>
          <a:off x="6713538" y="3492500"/>
          <a:ext cx="41179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9" imgW="2400120" imgH="419040" progId="Equation.DSMT4">
                  <p:embed/>
                </p:oleObj>
              </mc:Choice>
              <mc:Fallback>
                <p:oleObj name="Equation" r:id="rId9" imgW="240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13538" y="3492500"/>
                        <a:ext cx="4117975" cy="719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987794"/>
              </p:ext>
            </p:extLst>
          </p:nvPr>
        </p:nvGraphicFramePr>
        <p:xfrm>
          <a:off x="5576888" y="4641850"/>
          <a:ext cx="6017469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11" imgW="3708360" imgH="838080" progId="Equation.DSMT4">
                  <p:embed/>
                </p:oleObj>
              </mc:Choice>
              <mc:Fallback>
                <p:oleObj name="Equation" r:id="rId11" imgW="37083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76888" y="4641850"/>
                        <a:ext cx="6017469" cy="135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576888" y="4160411"/>
            <a:ext cx="313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плоскости датчика: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9804" y="5918918"/>
            <a:ext cx="718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определяются только через нормальные  напряжения, измеренные с помощью датчика на трех площадках</a:t>
            </a: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563575"/>
              </p:ext>
            </p:extLst>
          </p:nvPr>
        </p:nvGraphicFramePr>
        <p:xfrm>
          <a:off x="1640554" y="6000750"/>
          <a:ext cx="1049250" cy="37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13" imgW="457200" imgH="164880" progId="Equation.DSMT4">
                  <p:embed/>
                </p:oleObj>
              </mc:Choice>
              <mc:Fallback>
                <p:oleObj name="Equation" r:id="rId13" imgW="4572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40554" y="6000750"/>
                        <a:ext cx="1049250" cy="37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97" y="1894076"/>
            <a:ext cx="2356104" cy="20269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3" y="2567924"/>
            <a:ext cx="3808045" cy="292602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5B1800B-4963-BF02-298B-94F3D7E730F0}"/>
              </a:ext>
            </a:extLst>
          </p:cNvPr>
          <p:cNvSpPr txBox="1">
            <a:spLocks/>
          </p:cNvSpPr>
          <p:nvPr/>
        </p:nvSpPr>
        <p:spPr>
          <a:xfrm>
            <a:off x="3236372" y="5106201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Рис.1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6378459-8900-51D2-0E4A-B02C247AFCC4}"/>
              </a:ext>
            </a:extLst>
          </p:cNvPr>
          <p:cNvSpPr txBox="1">
            <a:spLocks/>
          </p:cNvSpPr>
          <p:nvPr/>
        </p:nvSpPr>
        <p:spPr>
          <a:xfrm>
            <a:off x="5218736" y="3437664"/>
            <a:ext cx="960956" cy="430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Рис.2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370820-281B-ACEF-1BB9-7762EE5E576B}"/>
              </a:ext>
            </a:extLst>
          </p:cNvPr>
          <p:cNvSpPr txBox="1"/>
          <p:nvPr/>
        </p:nvSpPr>
        <p:spPr>
          <a:xfrm>
            <a:off x="1528174" y="97947"/>
            <a:ext cx="10157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По нормальным напряжениям, измеренным с помощью датчика, вычисляются компоненты тензора напряжений.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5054</TotalTime>
  <Words>909</Words>
  <Application>Microsoft Office PowerPoint</Application>
  <PresentationFormat>Произвольный</PresentationFormat>
  <Paragraphs>176</Paragraphs>
  <Slides>24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Легкий дым</vt:lpstr>
      <vt:lpstr>Equation</vt:lpstr>
      <vt:lpstr>О путях нагружения сыпучей среды, обеспечивающих неограниченные сдвиги без перехода в запредельное состояние</vt:lpstr>
      <vt:lpstr>Фундаментальные свойства геосреды</vt:lpstr>
      <vt:lpstr>Регулярная система линий скольжения при сдвигах,  больших критического</vt:lpstr>
      <vt:lpstr>Если γ0 больше критического γ* , то происходит локализация деформаций. </vt:lpstr>
      <vt:lpstr>Презентация PowerPoint</vt:lpstr>
      <vt:lpstr>Презентация PowerPoint</vt:lpstr>
      <vt:lpstr>Модернизированный прибор однородного сдвига</vt:lpstr>
      <vt:lpstr>Датчики для измерения напряжений</vt:lpstr>
      <vt:lpstr>Презентация PowerPoint</vt:lpstr>
      <vt:lpstr>Кварцевый песок Экспериментальные диаграммы напряжений</vt:lpstr>
      <vt:lpstr>Инварианты напряжений (кварцевый песок)</vt:lpstr>
      <vt:lpstr>Экспериментальные диаграммы напряжений</vt:lpstr>
      <vt:lpstr>Программа нагружения при простом сдвиге: «Шаг – вперед,  0.9 шага - назад, шаг – вперед, 0.9 шага - назад…»</vt:lpstr>
      <vt:lpstr>Кварцевый песок Экспериментальные диаграммы напряжений </vt:lpstr>
      <vt:lpstr>Инварианты напряжений  (кварцевый песок)</vt:lpstr>
      <vt:lpstr>Экспериментальные диаграммы напряжений</vt:lpstr>
      <vt:lpstr>Исходные данные для численного решения: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Локализация деформаций</dc:title>
  <dc:creator>Главный</dc:creator>
  <cp:lastModifiedBy>Nataly</cp:lastModifiedBy>
  <cp:revision>302</cp:revision>
  <dcterms:created xsi:type="dcterms:W3CDTF">2025-09-21T14:39:16Z</dcterms:created>
  <dcterms:modified xsi:type="dcterms:W3CDTF">2026-05-15T12:56:46Z</dcterms:modified>
</cp:coreProperties>
</file>