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00" r:id="rId3"/>
    <p:sldId id="304" r:id="rId4"/>
    <p:sldId id="357" r:id="rId5"/>
    <p:sldId id="325" r:id="rId6"/>
    <p:sldId id="324" r:id="rId7"/>
    <p:sldId id="322" r:id="rId8"/>
    <p:sldId id="329" r:id="rId9"/>
    <p:sldId id="343" r:id="rId10"/>
    <p:sldId id="332" r:id="rId11"/>
    <p:sldId id="339" r:id="rId12"/>
    <p:sldId id="338" r:id="rId13"/>
    <p:sldId id="340" r:id="rId14"/>
    <p:sldId id="336" r:id="rId15"/>
    <p:sldId id="337" r:id="rId16"/>
    <p:sldId id="335" r:id="rId17"/>
    <p:sldId id="334" r:id="rId18"/>
    <p:sldId id="347" r:id="rId19"/>
    <p:sldId id="342" r:id="rId20"/>
    <p:sldId id="348" r:id="rId21"/>
    <p:sldId id="333" r:id="rId22"/>
    <p:sldId id="355" r:id="rId23"/>
    <p:sldId id="341" r:id="rId24"/>
    <p:sldId id="331" r:id="rId25"/>
    <p:sldId id="330" r:id="rId26"/>
    <p:sldId id="356" r:id="rId27"/>
    <p:sldId id="271" r:id="rId2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Иванов" initials="ИИ" lastIdx="0" clrIdx="0">
    <p:extLst>
      <p:ext uri="{19B8F6BF-5375-455C-9EA6-DF929625EA0E}">
        <p15:presenceInfo xmlns:p15="http://schemas.microsoft.com/office/powerpoint/2012/main" userId="Иван Иван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99" autoAdjust="0"/>
  </p:normalViewPr>
  <p:slideViewPr>
    <p:cSldViewPr>
      <p:cViewPr>
        <p:scale>
          <a:sx n="75" d="100"/>
          <a:sy n="75" d="100"/>
        </p:scale>
        <p:origin x="87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5B5E-0882-4BE5-A8BE-EE72138C71B2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9FE1C-D2FD-4CAD-9A5B-74B7853B3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6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>
                <a:solidFill>
                  <a:schemeClr val="bg1"/>
                </a:solidFill>
              </a:rPr>
              <a:t>Хотелось бы </a:t>
            </a:r>
            <a:r>
              <a:rPr lang="ru-RU" sz="1200" b="0" i="0" baseline="0" dirty="0">
                <a:solidFill>
                  <a:schemeClr val="bg1"/>
                </a:solidFill>
              </a:rPr>
              <a:t> начать с фразы известного французского философа - </a:t>
            </a:r>
            <a:r>
              <a:rPr lang="ru-RU" sz="1200" b="0" i="0" dirty="0">
                <a:solidFill>
                  <a:schemeClr val="bg1"/>
                </a:solidFill>
              </a:rPr>
              <a:t>«Весь мир – это вечные качели. Всё, что он в себе заключает, непрерывно качается: земля, скалистые горы Кавказа, египетские пирамиды, - и качается это всё вместе со всем остальным, а также и само по себе.  Даже устойчивость – и она не что иное как ослабленное и замедленное качание».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>
                <a:solidFill>
                  <a:schemeClr val="bg1"/>
                </a:solidFill>
              </a:rPr>
              <a:t>В этой</a:t>
            </a:r>
            <a:r>
              <a:rPr lang="ru-RU" sz="1200" b="0" i="0" baseline="0" dirty="0">
                <a:solidFill>
                  <a:schemeClr val="bg1"/>
                </a:solidFill>
              </a:rPr>
              <a:t> фразе заложен главный принцип геодинамики, т.е. ничего в мире нет постоянного все движется, вопрос только в масштабе времени и пространства. А устойчивость понятие относительное в зависимости от  рассматриваемой задачи.</a:t>
            </a:r>
            <a:endParaRPr lang="ru-RU" sz="1200" b="0" i="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45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43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52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21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5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0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66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23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83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47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Обозначим в начале концептуальный подход, который мы используем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оценке устойчивости геологической среды. Под ним подразумевается совокупность взглядов и гипотез о процессах и явлениях в литосфере, а также способы их анализа и интерпретации. Концепция основана на парадигме,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которой литосфера с самого начала своего формирования представляет собой разломно-блоковую структуру.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своих трудах академик М.А. Садовский акцентировал внимание на трёх ключевых характеристиках геологической среды: её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самоподобие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динамичность и 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энергомассообмен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концепция,</a:t>
            </a:r>
            <a:r>
              <a:rPr lang="ru-RU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которую мы используем  во главу ставит динамический энегообмен между отдельными частями литосферы.</a:t>
            </a:r>
            <a:endParaRPr lang="ru-R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302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889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29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55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97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3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93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2210-B420-ED2B-6368-155345F21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4697BD0-9A34-3E56-B6C1-C63029664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49F06F4-FB53-C15A-D18F-0FCDC401E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8029C8-F929-7D4B-1868-8D5D3DAF6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56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09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583E-A278-1602-15A8-489A3205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C74147C-C44F-3E6F-FB43-50E38DC6F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866A25F-CE73-5401-CF1B-70C83537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024EC1-D4E0-B75E-23FB-8C335C2EB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58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0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1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Двойные белые линии — границы плит растяжения, гладкие линии — границы сдвигов, а линии с треугольными делениями — границы сжатия (надвигов). Темные цифры представляют собой скорости сдвига (мм·А-1), полученные с помощью GPS, по разломам, ограничивающим блоки (в скобках указаны сдвиговые сдвиги). Белые стрелки и цифры представляют собой скорости плит (мм/год), полученные с помощью GPS, относительно Евразии. Изогнутые стрелки показывают направление вращения блоков относительно Евразии. Обратите внимание, что территория исследования (выделена белым прямоугольником) в настоящее время считается частью стабильной Евразии. Основные складки (синие) и разломы (красные) в регионе также показаны и взяты из работы Аллена и др. (2003). Желтыми звездами показаны вулканические центры Эльбрус и Казбек. Сокращения: АС = Апшеронский подоконник; АТ = Аджарский пояс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Триалет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EBS Восточное Черное море; EGC = восточная часть Большого Кавказа; PT =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Понтиды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SCB = Южно-Каспийский бассейн; Т = Талыш; ТА = Тавриды-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Анатолиды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ТЦ Закавказье; WBS = Западная часть Черного моря; WGC = западная часть Большого Кавказа.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7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Двойные белые линии — границы плит растяжения, гладкие линии — границы сдвигов, а линии с треугольными делениями — границы сжатия (надвигов). Темные цифры представляют собой скорости сдвига (мм·А-1), полученные с помощью GPS, по разломам, ограничивающим блоки (в скобках указаны сдвиговые сдвиги). Белые стрелки и цифры представляют собой скорости плит (мм/год), полученные с помощью GPS, относительно Евразии. Изогнутые стрелки показывают направление вращения блоков относительно Евразии. Обратите внимание, что территория исследования (выделена белым прямоугольником) в настоящее время считается частью стабильной Евразии. Основные складки (синие) и разломы (красные) в регионе также показаны и взяты из работы Аллена и др. (2003). Желтыми звездами показаны вулканические центры Эльбрус и Казбек. Сокращения: АС = Апшеронский подоконник; АТ = Аджарский пояс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Триалет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EBS Восточное Черное море; EGC = восточная часть Большого Кавказа; PT =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Понтиды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SCB = Южно-Каспийский бассейн; Т = Талыш; ТА = Тавриды-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Анатолиды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ТЦ Закавказье; WBS = Западная часть Черного моря; WGC = западная часть Большого Кавказа.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9FE1C-D2FD-4CAD-9A5B-74B7853B3BD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5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0440" y="6412912"/>
            <a:ext cx="11376025" cy="0"/>
          </a:xfrm>
          <a:custGeom>
            <a:avLst/>
            <a:gdLst/>
            <a:ahLst/>
            <a:cxnLst/>
            <a:rect l="l" t="t" r="r" b="b"/>
            <a:pathLst>
              <a:path w="11376025">
                <a:moveTo>
                  <a:pt x="0" y="0"/>
                </a:moveTo>
                <a:lnTo>
                  <a:pt x="11376000" y="1"/>
                </a:lnTo>
              </a:path>
            </a:pathLst>
          </a:custGeom>
          <a:ln w="12700">
            <a:solidFill>
              <a:srgbClr val="0A1E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476813" y="6206825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>
                <a:moveTo>
                  <a:pt x="206085" y="0"/>
                </a:moveTo>
                <a:lnTo>
                  <a:pt x="158832" y="5442"/>
                </a:lnTo>
                <a:lnTo>
                  <a:pt x="115454" y="20946"/>
                </a:lnTo>
                <a:lnTo>
                  <a:pt x="77189" y="45274"/>
                </a:lnTo>
                <a:lnTo>
                  <a:pt x="45274" y="77189"/>
                </a:lnTo>
                <a:lnTo>
                  <a:pt x="20946" y="115454"/>
                </a:lnTo>
                <a:lnTo>
                  <a:pt x="5442" y="158832"/>
                </a:lnTo>
                <a:lnTo>
                  <a:pt x="0" y="206085"/>
                </a:lnTo>
                <a:lnTo>
                  <a:pt x="5442" y="253339"/>
                </a:lnTo>
                <a:lnTo>
                  <a:pt x="20946" y="296717"/>
                </a:lnTo>
                <a:lnTo>
                  <a:pt x="45274" y="334982"/>
                </a:lnTo>
                <a:lnTo>
                  <a:pt x="77189" y="366897"/>
                </a:lnTo>
                <a:lnTo>
                  <a:pt x="115454" y="391225"/>
                </a:lnTo>
                <a:lnTo>
                  <a:pt x="158832" y="406729"/>
                </a:lnTo>
                <a:lnTo>
                  <a:pt x="206085" y="412172"/>
                </a:lnTo>
                <a:lnTo>
                  <a:pt x="253339" y="406729"/>
                </a:lnTo>
                <a:lnTo>
                  <a:pt x="296717" y="391225"/>
                </a:lnTo>
                <a:lnTo>
                  <a:pt x="334982" y="366897"/>
                </a:lnTo>
                <a:lnTo>
                  <a:pt x="366897" y="334982"/>
                </a:lnTo>
                <a:lnTo>
                  <a:pt x="391225" y="296717"/>
                </a:lnTo>
                <a:lnTo>
                  <a:pt x="406729" y="253339"/>
                </a:lnTo>
                <a:lnTo>
                  <a:pt x="412172" y="206085"/>
                </a:lnTo>
                <a:lnTo>
                  <a:pt x="406729" y="158832"/>
                </a:lnTo>
                <a:lnTo>
                  <a:pt x="391225" y="115454"/>
                </a:lnTo>
                <a:lnTo>
                  <a:pt x="366897" y="77189"/>
                </a:lnTo>
                <a:lnTo>
                  <a:pt x="334982" y="45274"/>
                </a:lnTo>
                <a:lnTo>
                  <a:pt x="296717" y="20946"/>
                </a:lnTo>
                <a:lnTo>
                  <a:pt x="253339" y="5442"/>
                </a:lnTo>
                <a:lnTo>
                  <a:pt x="206085" y="0"/>
                </a:lnTo>
                <a:close/>
              </a:path>
            </a:pathLst>
          </a:custGeom>
          <a:solidFill>
            <a:srgbClr val="0A1E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6481" y="1392486"/>
            <a:ext cx="3839037" cy="479346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20440" y="1223234"/>
            <a:ext cx="11520170" cy="0"/>
          </a:xfrm>
          <a:custGeom>
            <a:avLst/>
            <a:gdLst/>
            <a:ahLst/>
            <a:cxnLst/>
            <a:rect l="l" t="t" r="r" b="b"/>
            <a:pathLst>
              <a:path w="11520170">
                <a:moveTo>
                  <a:pt x="0" y="0"/>
                </a:moveTo>
                <a:lnTo>
                  <a:pt x="11520000" y="1"/>
                </a:lnTo>
              </a:path>
            </a:pathLst>
          </a:custGeom>
          <a:ln w="12700">
            <a:solidFill>
              <a:srgbClr val="054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7740" y="355091"/>
            <a:ext cx="11576518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A1E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A1E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A1E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0440" y="6412912"/>
            <a:ext cx="11376025" cy="0"/>
          </a:xfrm>
          <a:custGeom>
            <a:avLst/>
            <a:gdLst/>
            <a:ahLst/>
            <a:cxnLst/>
            <a:rect l="l" t="t" r="r" b="b"/>
            <a:pathLst>
              <a:path w="11376025">
                <a:moveTo>
                  <a:pt x="0" y="0"/>
                </a:moveTo>
                <a:lnTo>
                  <a:pt x="11376000" y="1"/>
                </a:lnTo>
              </a:path>
            </a:pathLst>
          </a:custGeom>
          <a:ln w="12700">
            <a:solidFill>
              <a:srgbClr val="0A1E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476813" y="6206825"/>
            <a:ext cx="412750" cy="412750"/>
          </a:xfrm>
          <a:custGeom>
            <a:avLst/>
            <a:gdLst/>
            <a:ahLst/>
            <a:cxnLst/>
            <a:rect l="l" t="t" r="r" b="b"/>
            <a:pathLst>
              <a:path w="412750" h="412750">
                <a:moveTo>
                  <a:pt x="206085" y="0"/>
                </a:moveTo>
                <a:lnTo>
                  <a:pt x="158832" y="5442"/>
                </a:lnTo>
                <a:lnTo>
                  <a:pt x="115454" y="20946"/>
                </a:lnTo>
                <a:lnTo>
                  <a:pt x="77189" y="45274"/>
                </a:lnTo>
                <a:lnTo>
                  <a:pt x="45274" y="77189"/>
                </a:lnTo>
                <a:lnTo>
                  <a:pt x="20946" y="115454"/>
                </a:lnTo>
                <a:lnTo>
                  <a:pt x="5442" y="158832"/>
                </a:lnTo>
                <a:lnTo>
                  <a:pt x="0" y="206085"/>
                </a:lnTo>
                <a:lnTo>
                  <a:pt x="5442" y="253339"/>
                </a:lnTo>
                <a:lnTo>
                  <a:pt x="20946" y="296717"/>
                </a:lnTo>
                <a:lnTo>
                  <a:pt x="45274" y="334982"/>
                </a:lnTo>
                <a:lnTo>
                  <a:pt x="77189" y="366897"/>
                </a:lnTo>
                <a:lnTo>
                  <a:pt x="115454" y="391225"/>
                </a:lnTo>
                <a:lnTo>
                  <a:pt x="158832" y="406729"/>
                </a:lnTo>
                <a:lnTo>
                  <a:pt x="206085" y="412172"/>
                </a:lnTo>
                <a:lnTo>
                  <a:pt x="253339" y="406729"/>
                </a:lnTo>
                <a:lnTo>
                  <a:pt x="296717" y="391225"/>
                </a:lnTo>
                <a:lnTo>
                  <a:pt x="334982" y="366897"/>
                </a:lnTo>
                <a:lnTo>
                  <a:pt x="366897" y="334982"/>
                </a:lnTo>
                <a:lnTo>
                  <a:pt x="391225" y="296717"/>
                </a:lnTo>
                <a:lnTo>
                  <a:pt x="406729" y="253339"/>
                </a:lnTo>
                <a:lnTo>
                  <a:pt x="412172" y="206085"/>
                </a:lnTo>
                <a:lnTo>
                  <a:pt x="406729" y="158832"/>
                </a:lnTo>
                <a:lnTo>
                  <a:pt x="391225" y="115454"/>
                </a:lnTo>
                <a:lnTo>
                  <a:pt x="366897" y="77189"/>
                </a:lnTo>
                <a:lnTo>
                  <a:pt x="334982" y="45274"/>
                </a:lnTo>
                <a:lnTo>
                  <a:pt x="296717" y="20946"/>
                </a:lnTo>
                <a:lnTo>
                  <a:pt x="253339" y="5442"/>
                </a:lnTo>
                <a:lnTo>
                  <a:pt x="206085" y="0"/>
                </a:lnTo>
                <a:close/>
              </a:path>
            </a:pathLst>
          </a:custGeom>
          <a:solidFill>
            <a:srgbClr val="0A1E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20440" y="1223234"/>
            <a:ext cx="11520170" cy="0"/>
          </a:xfrm>
          <a:custGeom>
            <a:avLst/>
            <a:gdLst/>
            <a:ahLst/>
            <a:cxnLst/>
            <a:rect l="l" t="t" r="r" b="b"/>
            <a:pathLst>
              <a:path w="11520170">
                <a:moveTo>
                  <a:pt x="0" y="0"/>
                </a:moveTo>
                <a:lnTo>
                  <a:pt x="11520000" y="1"/>
                </a:lnTo>
              </a:path>
            </a:pathLst>
          </a:custGeom>
          <a:ln w="12700">
            <a:solidFill>
              <a:srgbClr val="054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740" y="355091"/>
            <a:ext cx="11576518" cy="815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A1E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682" y="2012240"/>
            <a:ext cx="5936615" cy="1545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68301" y="6326336"/>
            <a:ext cx="2444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1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" y="0"/>
            <a:ext cx="12182857" cy="6849035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3" name="object 3"/>
          <p:cNvSpPr txBox="1"/>
          <p:nvPr/>
        </p:nvSpPr>
        <p:spPr>
          <a:xfrm>
            <a:off x="228600" y="1600200"/>
            <a:ext cx="6768765" cy="252633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r>
              <a:rPr lang="ru-RU" sz="3200" b="1" cap="all" dirty="0">
                <a:solidFill>
                  <a:schemeClr val="bg1"/>
                </a:solidFill>
              </a:rPr>
              <a:t>трехмерное</a:t>
            </a:r>
            <a:r>
              <a:rPr lang="ru-RU" sz="3200" b="1" cap="all" dirty="0"/>
              <a:t> </a:t>
            </a:r>
            <a:r>
              <a:rPr lang="ru-RU" sz="3200" b="1" cap="all" dirty="0">
                <a:solidFill>
                  <a:schemeClr val="bg1"/>
                </a:solidFill>
              </a:rPr>
              <a:t>моделирование напряженно-деформированного состояния литосферы большого кавказа </a:t>
            </a:r>
            <a:endParaRPr lang="ru-RU" sz="3200" dirty="0">
              <a:solidFill>
                <a:schemeClr val="bg1"/>
              </a:solidFill>
            </a:endParaRPr>
          </a:p>
          <a:p>
            <a:endParaRPr lang="ru-RU" sz="3200" b="1" cap="all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23" y="928056"/>
            <a:ext cx="6267077" cy="4700308"/>
          </a:xfrm>
          <a:prstGeom prst="rect">
            <a:avLst/>
          </a:prstGeom>
          <a:effectLst>
            <a:softEdge rad="1257300"/>
          </a:effectLst>
        </p:spPr>
      </p:pic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4114800" y="449592"/>
            <a:ext cx="4038600" cy="52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hangingPunct="1"/>
            <a:r>
              <a:rPr lang="ru-RU" sz="2400" b="0" i="1" kern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Геофизический центр РАН</a:t>
            </a:r>
          </a:p>
        </p:txBody>
      </p:sp>
      <p:sp>
        <p:nvSpPr>
          <p:cNvPr id="9" name="object 4"/>
          <p:cNvSpPr txBox="1"/>
          <p:nvPr/>
        </p:nvSpPr>
        <p:spPr>
          <a:xfrm>
            <a:off x="76200" y="4126533"/>
            <a:ext cx="403860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54450" indent="-3679825">
              <a:lnSpc>
                <a:spcPts val="2125"/>
              </a:lnSpc>
              <a:spcBef>
                <a:spcPts val="100"/>
              </a:spcBef>
            </a:pPr>
            <a:r>
              <a:rPr lang="ru-RU"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Акматов Д.Ж., Татаринов В.Н.</a:t>
            </a:r>
            <a:endParaRPr sz="2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3026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Слои расчётно-геологической 3D-модели и усредненные физико-механические свойства литосферы: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5540" y="6340446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10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322295" y="1347531"/>
            <a:ext cx="4953000" cy="4572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669587"/>
              </p:ext>
            </p:extLst>
          </p:nvPr>
        </p:nvGraphicFramePr>
        <p:xfrm>
          <a:off x="5275297" y="1381778"/>
          <a:ext cx="6611903" cy="370725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10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Верхний осадочный слой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(до ~7 км)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Гранитно-базальтовый слой (~7–60 км)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Верхняя астеносфера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(~60–120 км)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0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Плотность </a:t>
                      </a:r>
                      <a:r>
                        <a:rPr lang="en-US" sz="1400" b="0" dirty="0">
                          <a:effectLst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US" sz="1400" b="0" dirty="0">
                          <a:effectLst/>
                        </a:rPr>
                        <a:t> 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2.0÷2.3 г/см</a:t>
                      </a:r>
                      <a:r>
                        <a:rPr lang="ru-RU" sz="1400" b="0" baseline="30000" dirty="0">
                          <a:effectLst/>
                        </a:rPr>
                        <a:t>3 </a:t>
                      </a:r>
                      <a:endParaRPr lang="ru-RU" sz="14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Модуль Юнга </a:t>
                      </a:r>
                      <a:r>
                        <a:rPr lang="en-US" sz="1400" b="0" dirty="0">
                          <a:effectLst/>
                        </a:rPr>
                        <a:t>E</a:t>
                      </a:r>
                      <a:r>
                        <a:rPr lang="ru-RU" sz="1400" b="0" dirty="0">
                          <a:effectLst/>
                        </a:rPr>
                        <a:t> 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 50÷80 ГПа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Коэффициент Пуассона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b="0" dirty="0">
                          <a:effectLst/>
                        </a:rPr>
                        <a:t> 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0.25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Скорость продольных волн </a:t>
                      </a:r>
                      <a:r>
                        <a:rPr lang="en-US" sz="1400" b="0" dirty="0" err="1">
                          <a:effectLst/>
                        </a:rPr>
                        <a:t>Vp</a:t>
                      </a:r>
                      <a:r>
                        <a:rPr lang="en-US" sz="1400" b="0" dirty="0">
                          <a:effectLst/>
                        </a:rPr>
                        <a:t>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2-3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Скорость поперечных волн </a:t>
                      </a:r>
                      <a:r>
                        <a:rPr lang="ru-RU" sz="1400" b="0" dirty="0" err="1">
                          <a:effectLst/>
                        </a:rPr>
                        <a:t>Vs</a:t>
                      </a:r>
                      <a:r>
                        <a:rPr lang="ru-RU" sz="1400" b="0" dirty="0">
                          <a:effectLst/>
                        </a:rPr>
                        <a:t> 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1.5-2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Температура Т </a:t>
                      </a:r>
                      <a:r>
                        <a:rPr lang="ru-RU" sz="1400" b="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b="0" dirty="0">
                          <a:effectLst/>
                        </a:rPr>
                        <a:t> 15-200 С</a:t>
                      </a:r>
                      <a:r>
                        <a:rPr lang="ru-RU" sz="1400" b="0" baseline="30000" dirty="0">
                          <a:effectLst/>
                        </a:rPr>
                        <a:t>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Плотность  </a:t>
                      </a:r>
                      <a:r>
                        <a:rPr lang="en-US" sz="1400" dirty="0">
                          <a:effectLst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= 2.7÷3.0 г/см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Модуль Юнга </a:t>
                      </a:r>
                      <a:r>
                        <a:rPr lang="en-US" sz="1400" dirty="0">
                          <a:effectLst/>
                        </a:rPr>
                        <a:t>E</a:t>
                      </a:r>
                      <a:r>
                        <a:rPr lang="ru-RU" sz="1400" dirty="0">
                          <a:effectLst/>
                        </a:rPr>
                        <a:t> =90÷120 ГП</a:t>
                      </a:r>
                      <a:r>
                        <a:rPr lang="en-US" sz="1400" dirty="0">
                          <a:effectLst/>
                        </a:rPr>
                        <a:t>a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Коэффициент Пуассона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= 0.25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Скорость продольных волн </a:t>
                      </a:r>
                      <a:r>
                        <a:rPr lang="en-US" sz="1400" dirty="0" err="1">
                          <a:effectLst/>
                        </a:rPr>
                        <a:t>Vp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6-8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Скорость поперечных волн </a:t>
                      </a:r>
                      <a:r>
                        <a:rPr lang="ru-RU" sz="1400" dirty="0" err="1">
                          <a:effectLst/>
                        </a:rPr>
                        <a:t>Vs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 3-4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200-600 С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Плотность </a:t>
                      </a:r>
                      <a:r>
                        <a:rPr lang="en-US" sz="1400" dirty="0">
                          <a:effectLst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= 3.2÷3.5 г/см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Модуль Юнга </a:t>
                      </a:r>
                      <a:r>
                        <a:rPr lang="en-US" sz="1400" dirty="0">
                          <a:effectLst/>
                        </a:rPr>
                        <a:t>E</a:t>
                      </a:r>
                      <a:r>
                        <a:rPr lang="ru-RU" sz="1400" dirty="0">
                          <a:effectLst/>
                        </a:rPr>
                        <a:t> =60÷100 ГП</a:t>
                      </a:r>
                      <a:r>
                        <a:rPr lang="en-US" sz="1400" dirty="0">
                          <a:effectLst/>
                        </a:rPr>
                        <a:t>a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Коэффициент Пуассона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= 0.3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Скорость продольной волны </a:t>
                      </a:r>
                      <a:r>
                        <a:rPr lang="en-US" sz="1400" dirty="0" err="1">
                          <a:effectLst/>
                        </a:rPr>
                        <a:t>Vp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5 – 6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Скорость поперечных волн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Vs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 3-3,5 км/с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Коэффициент Ламе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ru-RU" sz="1400" dirty="0">
                          <a:effectLst/>
                        </a:rPr>
                        <a:t> 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70-90 ГПа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Вязкость 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10</a:t>
                      </a:r>
                      <a:r>
                        <a:rPr lang="ru-RU" sz="1400" baseline="30000" dirty="0">
                          <a:effectLst/>
                        </a:rPr>
                        <a:t>18 </a:t>
                      </a:r>
                      <a:r>
                        <a:rPr lang="ru-RU" sz="1400" dirty="0">
                          <a:effectLst/>
                        </a:rPr>
                        <a:t>Па 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Температура Т </a:t>
                      </a: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400" dirty="0">
                          <a:effectLst/>
                        </a:rPr>
                        <a:t> 1100-1300 С</a:t>
                      </a:r>
                      <a:r>
                        <a:rPr lang="ru-RU" sz="1400" baseline="300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64" marR="350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366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Параметризация распределения физико-механических свойств 3D-модели: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56674" y="6323373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11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98" y="1252020"/>
            <a:ext cx="5782479" cy="49201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7740" y="4517039"/>
            <a:ext cx="5331059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свойств по глубине согласовано методом «виртуальных скважин. Это </a:t>
            </a:r>
            <a:r>
              <a:rPr lang="ru-RU" sz="1600" dirty="0"/>
              <a:t>обеспечивает воспроизводимую увязку средних свойств с глубинной архитектурой региона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64EAC-411A-E3C2-97D7-C59941FE7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>
            <a:fillRect/>
          </a:stretch>
        </p:blipFill>
        <p:spPr>
          <a:xfrm>
            <a:off x="112356" y="1263743"/>
            <a:ext cx="5715342" cy="26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87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Схема тектонических элементов, включённых в кинематическую модель </a:t>
            </a:r>
            <a:r>
              <a:rPr lang="ru-RU" sz="2400" spc="-10" dirty="0"/>
              <a:t>: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58285" y="6340446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12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47667"/>
            <a:ext cx="6400800" cy="5076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F4D274-7A28-0F7F-0769-1C064F686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226" y="1979209"/>
            <a:ext cx="3938789" cy="3352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9B647D-8C0D-C167-A901-6EEF7939EC5B}"/>
                  </a:ext>
                </a:extLst>
              </p:cNvPr>
              <p:cNvSpPr txBox="1"/>
              <p:nvPr/>
            </p:nvSpPr>
            <p:spPr>
              <a:xfrm>
                <a:off x="8929385" y="2343458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9B647D-8C0D-C167-A901-6EEF7939E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385" y="2343458"/>
                <a:ext cx="6858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5394F6-E2D6-C78B-E4AF-2926A4043C4F}"/>
                  </a:ext>
                </a:extLst>
              </p:cNvPr>
              <p:cNvSpPr txBox="1"/>
              <p:nvPr/>
            </p:nvSpPr>
            <p:spPr>
              <a:xfrm>
                <a:off x="8586485" y="410864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5394F6-E2D6-C78B-E4AF-2926A4043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485" y="4108640"/>
                <a:ext cx="6858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85192F-A161-60D5-6409-3DA747031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7"/>
          <a:stretch>
            <a:fillRect/>
          </a:stretch>
        </p:blipFill>
        <p:spPr>
          <a:xfrm>
            <a:off x="8193744" y="3952685"/>
            <a:ext cx="3320229" cy="22491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063D61-F26A-F669-83A3-EB51EF811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" y="1447800"/>
            <a:ext cx="7322051" cy="4784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Условия закрепления границ модели и внешнее поле напряжений</a:t>
            </a: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2400" y="6335366"/>
            <a:ext cx="35457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13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7967285" y="1327788"/>
            <a:ext cx="3449799" cy="25446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8145575">
            <a:off x="10719148" y="2816453"/>
            <a:ext cx="1782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Аравийская плита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8674174">
            <a:off x="6886387" y="1619541"/>
            <a:ext cx="1859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Евразийская плита</a:t>
            </a:r>
          </a:p>
        </p:txBody>
      </p:sp>
    </p:spTree>
    <p:extLst>
      <p:ext uri="{BB962C8B-B14F-4D97-AF65-F5344CB8AC3E}">
        <p14:creationId xmlns:p14="http://schemas.microsoft.com/office/powerpoint/2010/main" val="2937299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07740" y="355091"/>
                <a:ext cx="11576518" cy="75148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lang="ru-RU" sz="2400" dirty="0"/>
                  <a:t>Схема распределения абсолютных значений модуля перемещения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ru-RU" sz="2400" dirty="0"/>
                  <a:t>, цветом показаны абсолютные значения смещений в метрах</a:t>
                </a:r>
                <a:endParaRPr sz="2400" spc="-30" dirty="0"/>
              </a:p>
            </p:txBody>
          </p:sp>
        </mc:Choice>
        <mc:Fallback xmlns="">
          <p:sp>
            <p:nvSpPr>
              <p:cNvPr id="3" name="object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7740" y="355091"/>
                <a:ext cx="11576518" cy="751488"/>
              </a:xfrm>
              <a:prstGeom prst="rect">
                <a:avLst/>
              </a:prstGeom>
              <a:blipFill rotWithShape="0">
                <a:blip r:embed="rId3"/>
                <a:stretch>
                  <a:fillRect l="-1474" t="-9677" b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2400" y="6326337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14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435" y="1981200"/>
            <a:ext cx="6976275" cy="3024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155DB6-1DCF-4262-E542-3E8A6EE8E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95" y="1291851"/>
            <a:ext cx="4402105" cy="50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141" y="480142"/>
            <a:ext cx="1157651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200" dirty="0"/>
              <a:t>Схема распределения вертикальных перемещений </a:t>
            </a:r>
            <a:r>
              <a:rPr lang="ru-RU" sz="2200" i="1" dirty="0" err="1"/>
              <a:t>U</a:t>
            </a:r>
            <a:r>
              <a:rPr lang="ru-RU" sz="2200" i="1" baseline="-25000" dirty="0" err="1"/>
              <a:t>z</a:t>
            </a:r>
            <a:r>
              <a:rPr lang="ru-RU" sz="2200" dirty="0"/>
              <a:t> в плане (а) и на разрезах (б)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2400" y="6340446"/>
            <a:ext cx="3416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15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68" y="1676400"/>
            <a:ext cx="5749732" cy="35052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6248400" y="2057400"/>
            <a:ext cx="5753741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524000" y="5194777"/>
                <a:ext cx="2488886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ru-RU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,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194777"/>
                <a:ext cx="2488886" cy="656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08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6789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Распределение интенсивности напряжений </a:t>
            </a:r>
            <a:r>
              <a:rPr lang="ru-RU" i="1" dirty="0"/>
              <a:t>σ</a:t>
            </a:r>
            <a:r>
              <a:rPr lang="en-US" i="1" baseline="-25000" dirty="0" err="1"/>
              <a:t>i</a:t>
            </a: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5540" y="6324600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16</a:t>
            </a:fld>
            <a:endParaRPr sz="1200" dirty="0">
              <a:latin typeface="Microsoft Sans Serif"/>
              <a:cs typeface="Microsoft Sans 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553200" y="4851892"/>
                <a:ext cx="5316135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0,5х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851892"/>
                <a:ext cx="5316135" cy="6560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291473" y="1456500"/>
            <a:ext cx="6096000" cy="398627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485" y="2209800"/>
            <a:ext cx="5313045" cy="2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3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dirty="0"/>
              <a:t>Параметр тенденции к сдвигу </a:t>
            </a:r>
            <a:r>
              <a:rPr lang="ru-RU" i="1" dirty="0"/>
              <a:t>Tₛ</a:t>
            </a:r>
            <a:r>
              <a:rPr lang="ru-RU" dirty="0"/>
              <a:t>​ на поверхностях разломов (а). Ориентация главных напряжений вдоль разломов (б) </a:t>
            </a:r>
            <a:br>
              <a:rPr lang="ru-RU" dirty="0"/>
            </a:b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5540" y="6323373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17</a:t>
            </a:fld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261" y="4608165"/>
            <a:ext cx="593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Tₛ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2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hear</a:t>
            </a:r>
            <a:r>
              <a:rPr lang="ru-RU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тendency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) -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показатель, характеризующий предрасположенность данной плоскости в модели к сдвиговому разрушению при текущем напряжённом состоянии [</a:t>
            </a: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Barton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1974].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2711" y="502480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Tₛ = τ / σₙ ,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843" y="5325652"/>
            <a:ext cx="5943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a typeface="Times New Roman" panose="02020603050405020304" pitchFamily="18" charset="0"/>
              </a:rPr>
              <a:t>где: </a:t>
            </a:r>
            <a:r>
              <a:rPr lang="ru-RU" sz="1200" b="1" i="1" dirty="0">
                <a:ea typeface="Times New Roman" panose="02020603050405020304" pitchFamily="18" charset="0"/>
              </a:rPr>
              <a:t>τ </a:t>
            </a:r>
            <a:r>
              <a:rPr lang="ru-RU" sz="1200" dirty="0">
                <a:ea typeface="Times New Roman" panose="02020603050405020304" pitchFamily="18" charset="0"/>
              </a:rPr>
              <a:t>— касательное (сдвиговое) напряжение на плоскости; </a:t>
            </a:r>
            <a:r>
              <a:rPr lang="ru-RU" sz="1200" b="1" i="1" dirty="0">
                <a:ea typeface="Times New Roman" panose="02020603050405020304" pitchFamily="18" charset="0"/>
              </a:rPr>
              <a:t>σₙ</a:t>
            </a:r>
            <a:r>
              <a:rPr lang="ru-RU" sz="1200" dirty="0">
                <a:ea typeface="Times New Roman" panose="02020603050405020304" pitchFamily="18" charset="0"/>
              </a:rPr>
              <a:t> — нормальное напряжение (со знаком сжатия).  Критерий прочности по Кулону–Мору:</a:t>
            </a:r>
            <a:endParaRPr lang="ru-RU" sz="12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τ = c + μ σₙ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0241" y="5849800"/>
            <a:ext cx="5752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2075" algn="just"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</a:rPr>
              <a:t>Условие скольжения:</a:t>
            </a:r>
          </a:p>
          <a:p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τ / σₙ ≥ μ 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1325389"/>
            <a:ext cx="5045299" cy="32766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781800" y="1325389"/>
            <a:ext cx="4458970" cy="49523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97974" y="3703475"/>
            <a:ext cx="2595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Tₛ </a:t>
            </a:r>
            <a:r>
              <a:rPr lang="ru-RU" sz="1400" b="1" i="1" dirty="0">
                <a:ea typeface="Calibri" panose="020F0502020204030204" pitchFamily="34" charset="0"/>
                <a:cs typeface="Cambria Math" panose="02040503050406030204" pitchFamily="18" charset="0"/>
              </a:rPr>
              <a:t>≪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μ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→ плоскость устойчива, </a:t>
            </a:r>
          </a:p>
          <a:p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Tₛ ≈ μ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→ близко к скольжению, </a:t>
            </a:r>
          </a:p>
          <a:p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Tₛ &gt; 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→ скольжение механически выгодно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1096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5091"/>
            <a:ext cx="113144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Карты действующих напряжений региона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430658" y="6445286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5540" y="6324600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18</a:t>
            </a:fld>
            <a:endParaRPr sz="1200">
              <a:latin typeface="Microsoft Sans Serif"/>
              <a:cs typeface="Microsoft Sans Serif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752600" y="3382328"/>
            <a:ext cx="3962400" cy="0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021951" y="3962400"/>
            <a:ext cx="3759849" cy="0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057400" y="999338"/>
            <a:ext cx="40386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моделирования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345" y="1444294"/>
            <a:ext cx="8698153" cy="498014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7F940B-C66E-7817-3CD1-CF0F3A734EDD}"/>
              </a:ext>
            </a:extLst>
          </p:cNvPr>
          <p:cNvSpPr/>
          <p:nvPr/>
        </p:nvSpPr>
        <p:spPr>
          <a:xfrm>
            <a:off x="6406898" y="1001124"/>
            <a:ext cx="40386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Stress Map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07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4660" y="457200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Распределение коэффициента Лоде–Надаи</a:t>
            </a: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45540" y="6324600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19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8" y="1504694"/>
            <a:ext cx="4731812" cy="47437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53200" y="2515861"/>
            <a:ext cx="3302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μₗ = (2σ₂ − σ₁ − σ₃) / (σ₁ − σ₃)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20546" y="3107901"/>
            <a:ext cx="5951114" cy="238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 моделях он изменяется в диапазоне: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μₗ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= +1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→ осесимметричное сжатие (</a:t>
            </a:r>
            <a:r>
              <a:rPr lang="ru-RU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σ₁ = σ₂ &gt; σ₃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), синий цвет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μₗ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→ чистый сдвиг (</a:t>
            </a:r>
            <a:r>
              <a:rPr lang="ru-RU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σ₂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ru-RU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σ₁ + σ₃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2) – оранжевый цвет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μₗ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= −1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→ осесимметричное растяжение (</a:t>
            </a:r>
            <a:r>
              <a:rPr lang="ru-RU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σ₁ &gt; σ₂ = σ₃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) – красный цвет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60378" y="1404233"/>
            <a:ext cx="64008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Это безразмерна характеристика вида напряжённого состояния и описывает соотношение между промежуточным и крайними главными напряжениями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486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193" y="228600"/>
            <a:ext cx="1157946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ru-RU" sz="2800" dirty="0"/>
              <a:t>Концептуальный подход</a:t>
            </a:r>
            <a:r>
              <a:rPr lang="ru-RU" sz="2800" spc="-10" dirty="0"/>
              <a:t>: </a:t>
            </a:r>
            <a:br>
              <a:rPr lang="ru-RU" sz="2800" spc="-10" dirty="0"/>
            </a:br>
            <a:r>
              <a:rPr lang="ru-RU" sz="1600" spc="-25" dirty="0">
                <a:solidFill>
                  <a:srgbClr val="002060"/>
                </a:solidFill>
                <a:ea typeface="Times New Roman" panose="02020603050405020304" pitchFamily="18" charset="0"/>
              </a:rPr>
              <a:t>совокупность взглядов и гипотез о процессах и явлениях в литосфере, а также способы их анализа и интерпретации</a:t>
            </a:r>
            <a:endParaRPr sz="18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31156" y="6522551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6059"/>
            <a:ext cx="6239838" cy="47999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0238" y="1258387"/>
            <a:ext cx="62353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«Открытая система отдельностей горной 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породы квазистационарна - в ней все время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протекают процессы перераспределения и 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трансформации энергии и массы, поступающих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извне. При этом изменяются свойства системы -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она перестраивается. Так, отдельности, составляющие среду, изменяют свою конфигурацию, переупаковываются, образуя новые агрегаты блоков, ограниченные вновь образующимися прослойками. В них, в свою очередь, возникают процессы, отличающиеся масштабом. </a:t>
            </a:r>
          </a:p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Иными словами, 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свойства среды все время изменяются около некоторого среднего, фонового состояния, определяемого средним уровнем энергомассообмена с внешним миром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[М.А. 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Садовский,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2004, стр. 311].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156" y="5290490"/>
            <a:ext cx="6030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spc="-25" dirty="0">
                <a:solidFill>
                  <a:srgbClr val="08080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Парадигма</a:t>
            </a:r>
            <a:r>
              <a:rPr lang="ru-RU" sz="2000" b="1" spc="-25" dirty="0">
                <a:solidFill>
                  <a:srgbClr val="08080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«кусковатости» геосреды + </a:t>
            </a:r>
            <a:r>
              <a:rPr lang="ru-RU" sz="2000" b="1" u="sng" spc="-25" dirty="0">
                <a:solidFill>
                  <a:srgbClr val="08080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Концепция</a:t>
            </a:r>
            <a:r>
              <a:rPr lang="ru-RU" sz="2000" b="1" spc="-25" dirty="0">
                <a:solidFill>
                  <a:srgbClr val="08080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динамического энергообмена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ИНСТИТУТ ДИНАМИКИ ГЕОСФЕР РОССИЙСКОЙ АКАДЕМИИ НАУК (ИДГ РАН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4" y="1258387"/>
            <a:ext cx="1149839" cy="15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48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5091"/>
            <a:ext cx="113144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Пространственная связь сейсмичности, разломной структуры и механизмов очагов землетрясений Кавказа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430658" y="6445286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2400" y="6324600"/>
            <a:ext cx="26546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20</a:t>
            </a:fld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92780" y="1682822"/>
            <a:ext cx="377062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а) - Карта эпицентров землетрясений с ранжированием по магнитуде </a:t>
            </a:r>
            <a:r>
              <a:rPr lang="ru-RU" sz="1600" i="1" dirty="0"/>
              <a:t>M</a:t>
            </a:r>
            <a:r>
              <a:rPr lang="ru-RU" sz="1600" dirty="0"/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92780" y="2359958"/>
            <a:ext cx="377062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б) - Распределение механизмов очагов землетрясений и их кинематических типов на фоне основных разломных структур региона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92780" y="3581400"/>
            <a:ext cx="391274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/>
              <a:t>Современная сейсмичность Кавказа приурочена к крупным разломам и </a:t>
            </a:r>
            <a:r>
              <a:rPr lang="ru-RU" sz="1600" i="1" dirty="0" err="1"/>
              <a:t>межблоковым</a:t>
            </a:r>
            <a:r>
              <a:rPr lang="ru-RU" sz="1600" i="1" dirty="0"/>
              <a:t> границам. Механизмы очагов показывают сочетание сдвиговых, взбросо-надвиговых и сбросовых движений, что отражает сложное напряжённое состояние региона в зоне коллизии Аравийской и Евразийской плит.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5D750A-1DF2-D7D3-7D0D-8EFE19F9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49325"/>
            <a:ext cx="7738634" cy="48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42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Районирование региона по геодинамическому типу напряженного состояния </a:t>
            </a:r>
            <a:r>
              <a:rPr lang="ru-RU" sz="2000" dirty="0"/>
              <a:t>(по Ю.Л. </a:t>
            </a:r>
            <a:r>
              <a:rPr lang="ru-RU" sz="2000" dirty="0" err="1"/>
              <a:t>Ребецкому</a:t>
            </a:r>
            <a:r>
              <a:rPr lang="ru-RU" sz="2000" dirty="0"/>
              <a:t>):</a:t>
            </a:r>
            <a:endParaRPr sz="20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59691" y="6323373"/>
            <a:ext cx="21196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21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35836" y="1480665"/>
            <a:ext cx="7086600" cy="44957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43800" y="5006096"/>
            <a:ext cx="4015891" cy="867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Rebetsky </a:t>
            </a:r>
            <a:r>
              <a:rPr lang="en-US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Yu.L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., 2020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. The current state of crustal stresses in the Caucasus according to the unified catalogue of earthquake mechanisms.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Geodynamics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Tectonophysics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11 (1), 17–29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94479" y="1445828"/>
            <a:ext cx="40665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Геодинамические типы напряженного состояния: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 – горизонтальное растяжение;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 – горизонтальное растяжение со сдвигом (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transtension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 – горизонтальный сдвиг;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4 – горизонтальное сжатие со сдвигом (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transpression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 – горизонтальное сжатие;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6 – вертикальный сдвиг.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7400" y="1600200"/>
            <a:ext cx="2667000" cy="2590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95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5091"/>
            <a:ext cx="113144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/>
              <a:t>Сопоставление результатов численного моделирования с механизмами очагов сильных землетрясений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430658" y="6445286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2400" y="6324600"/>
            <a:ext cx="27683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22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98D368-F8EF-13A4-CBB6-F2C6096B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8" y="1339844"/>
            <a:ext cx="10767571" cy="48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dirty="0"/>
              <a:t>Метастабильные зоны концентрации механической энергии</a:t>
            </a: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37112" y="6323373"/>
            <a:ext cx="273888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23</a:t>
            </a:fld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5400" y="1292846"/>
            <a:ext cx="8534399" cy="108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Под метастабильными зонами концентрации механической энергии понимаются локальные объёмы литосферы, где накапливается упругая энергия при сохранении механической устойчивости до достижения критического уровня прочности </a:t>
            </a: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</a:rPr>
              <a:t>Шерман,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2014; </a:t>
            </a:r>
            <a:r>
              <a:rPr lang="ru-RU" i="1" dirty="0">
                <a:ea typeface="Cambria-Italic"/>
                <a:cs typeface="Times New Roman" panose="02020603050405020304" pitchFamily="18" charset="0"/>
              </a:rPr>
              <a:t>Ребецкий, </a:t>
            </a:r>
            <a:r>
              <a:rPr lang="ru-RU" dirty="0">
                <a:ea typeface="Cambria-Italic"/>
                <a:cs typeface="Times New Roman" panose="02020603050405020304" pitchFamily="18" charset="0"/>
              </a:rPr>
              <a:t>2018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1400" y="2459320"/>
            <a:ext cx="8428399" cy="1338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 Главными признаками таких зон служат: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ea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ru-RU" dirty="0">
                <a:ea typeface="Times New Roman" panose="02020603050405020304" pitchFamily="18" charset="0"/>
              </a:rPr>
              <a:t>Повышенные значения девиаторных напряжений (</a:t>
            </a:r>
            <a:r>
              <a:rPr lang="ru-RU" i="1" dirty="0">
                <a:ea typeface="Times New Roman" panose="02020603050405020304" pitchFamily="18" charset="0"/>
              </a:rPr>
              <a:t>σ</a:t>
            </a:r>
            <a:r>
              <a:rPr lang="ru-RU" i="1" baseline="-25000" dirty="0">
                <a:ea typeface="Times New Roman" panose="02020603050405020304" pitchFamily="18" charset="0"/>
              </a:rPr>
              <a:t>dev</a:t>
            </a:r>
            <a:r>
              <a:rPr lang="ru-RU" dirty="0">
                <a:ea typeface="Times New Roman" panose="02020603050405020304" pitchFamily="18" charset="0"/>
              </a:rPr>
              <a:t>);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ea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ru-RU" dirty="0">
                <a:ea typeface="Times New Roman" panose="02020603050405020304" pitchFamily="18" charset="0"/>
              </a:rPr>
              <a:t>Концентрация упругой энергии (</a:t>
            </a:r>
            <a:r>
              <a:rPr lang="ru-RU" i="1" dirty="0">
                <a:ea typeface="Times New Roman" panose="02020603050405020304" pitchFamily="18" charset="0"/>
              </a:rPr>
              <a:t>W</a:t>
            </a:r>
            <a:r>
              <a:rPr lang="ru-RU" dirty="0">
                <a:ea typeface="Times New Roman" panose="02020603050405020304" pitchFamily="18" charset="0"/>
              </a:rPr>
              <a:t>);</a:t>
            </a:r>
          </a:p>
          <a:p>
            <a:pPr lvl="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ea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ru-RU" dirty="0">
                <a:ea typeface="Times New Roman" panose="02020603050405020304" pitchFamily="18" charset="0"/>
              </a:rPr>
              <a:t>Пространственная локализация в пределах сейсмогенерирующего слоя;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ea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ru-RU" dirty="0">
                <a:ea typeface="Times New Roman" panose="02020603050405020304" pitchFamily="18" charset="0"/>
              </a:rPr>
              <a:t>Пороговый характер разрядки при </a:t>
            </a:r>
            <a:r>
              <a:rPr lang="ru-RU" i="1" dirty="0">
                <a:ea typeface="Times New Roman" panose="02020603050405020304" pitchFamily="18" charset="0"/>
              </a:rPr>
              <a:t>σ</a:t>
            </a:r>
            <a:r>
              <a:rPr lang="ru-RU" i="1" baseline="-25000" dirty="0">
                <a:ea typeface="Times New Roman" panose="02020603050405020304" pitchFamily="18" charset="0"/>
              </a:rPr>
              <a:t>dev</a:t>
            </a:r>
            <a:r>
              <a:rPr lang="ru-RU" i="1" dirty="0">
                <a:ea typeface="Times New Roman" panose="02020603050405020304" pitchFamily="18" charset="0"/>
              </a:rPr>
              <a:t> ≥ </a:t>
            </a:r>
            <a:r>
              <a:rPr lang="ru-RU" i="1" dirty="0" err="1">
                <a:ea typeface="Times New Roman" panose="02020603050405020304" pitchFamily="18" charset="0"/>
              </a:rPr>
              <a:t>σ</a:t>
            </a:r>
            <a:r>
              <a:rPr lang="ru-RU" i="1" baseline="-25000" dirty="0" err="1">
                <a:ea typeface="Times New Roman" panose="02020603050405020304" pitchFamily="18" charset="0"/>
              </a:rPr>
              <a:t>кр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0" y="1607260"/>
            <a:ext cx="3365319" cy="19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059099"/>
            <a:ext cx="6397397" cy="23538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39836" y="3889822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Положение различных механизмов диссипации механической энергии на диаграмме Мора</a:t>
            </a:r>
          </a:p>
        </p:txBody>
      </p:sp>
    </p:spTree>
    <p:extLst>
      <p:ext uri="{BB962C8B-B14F-4D97-AF65-F5344CB8AC3E}">
        <p14:creationId xmlns:p14="http://schemas.microsoft.com/office/powerpoint/2010/main" val="4204565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Пространственное распределение сейсмической энергии </a:t>
            </a:r>
            <a:r>
              <a:rPr lang="ru-RU" i="1" dirty="0" err="1"/>
              <a:t>E</a:t>
            </a:r>
            <a:r>
              <a:rPr lang="ru-RU" i="1" baseline="-25000" dirty="0" err="1"/>
              <a:t>s</a:t>
            </a:r>
            <a:r>
              <a:rPr lang="ru-RU" i="1" dirty="0"/>
              <a:t>​</a:t>
            </a:r>
            <a:r>
              <a:rPr lang="ru-RU" dirty="0"/>
              <a:t> (Дж)</a:t>
            </a:r>
            <a:r>
              <a:rPr lang="ru-RU" spc="-10" dirty="0"/>
              <a:t>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54553" y="6337333"/>
            <a:ext cx="315151" cy="1826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24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 descr="C:\Users\d.akmatov\Desktop\йй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8" y="1294335"/>
            <a:ext cx="4860772" cy="50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6209060" cy="2819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07228" y="1676400"/>
            <a:ext cx="590861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Рассчитано по каталогу землетрясений из магнитуд </a:t>
            </a:r>
            <a:r>
              <a:rPr lang="ru-RU" i="1" dirty="0">
                <a:ea typeface="Calibri" panose="020F0502020204030204" pitchFamily="34" charset="0"/>
              </a:rPr>
              <a:t>M</a:t>
            </a:r>
            <a:r>
              <a:rPr lang="ru-RU" i="1" baseline="-25000" dirty="0">
                <a:ea typeface="Calibri" panose="020F0502020204030204" pitchFamily="34" charset="0"/>
              </a:rPr>
              <a:t>w</a:t>
            </a:r>
            <a:r>
              <a:rPr lang="ru-RU" dirty="0">
                <a:ea typeface="Calibri" panose="020F0502020204030204" pitchFamily="34" charset="0"/>
              </a:rPr>
              <a:t>​ по соотношению log</a:t>
            </a:r>
            <a:r>
              <a:rPr lang="ru-RU" baseline="-25000" dirty="0">
                <a:ea typeface="Calibri" panose="020F0502020204030204" pitchFamily="34" charset="0"/>
              </a:rPr>
              <a:t>10</a:t>
            </a:r>
            <a:r>
              <a:rPr lang="ru-RU" dirty="0">
                <a:ea typeface="Calibri" panose="020F0502020204030204" pitchFamily="34" charset="0"/>
              </a:rPr>
              <a:t>(E)=1.5Mw+4.8, на горизонтальных срезах для выбранных глубин (−10, −15, −20 и −25 км)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2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A4B98-185B-6E56-1F68-EEA27807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" r="2899" b="4076"/>
          <a:stretch>
            <a:fillRect/>
          </a:stretch>
        </p:blipFill>
        <p:spPr>
          <a:xfrm>
            <a:off x="533400" y="1275536"/>
            <a:ext cx="10896600" cy="5050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55091"/>
            <a:ext cx="113144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Анализ энергетических характеристик на основе результатов численного моделирования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430658" y="6445286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84827" y="6320029"/>
            <a:ext cx="35303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25</a:t>
            </a:fld>
            <a:endParaRPr sz="12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810597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BEA7C-DFA3-6419-F15A-2A92E960A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821BD82-EDB5-4FEE-D073-7220B19743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94063"/>
            <a:ext cx="113144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/>
              <a:t>Сопоставление энергетического параметра опасности с плотностью сейсмической энергии</a:t>
            </a:r>
            <a:endParaRPr sz="2400" spc="-3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881CE08-C95B-A08D-14A9-2D4347F896DE}"/>
              </a:ext>
            </a:extLst>
          </p:cNvPr>
          <p:cNvSpPr txBox="1"/>
          <p:nvPr/>
        </p:nvSpPr>
        <p:spPr>
          <a:xfrm>
            <a:off x="430658" y="6445286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8117E57-1777-F591-6FF4-F3C26EA94B79}"/>
              </a:ext>
            </a:extLst>
          </p:cNvPr>
          <p:cNvSpPr txBox="1"/>
          <p:nvPr/>
        </p:nvSpPr>
        <p:spPr>
          <a:xfrm>
            <a:off x="11557046" y="6296230"/>
            <a:ext cx="27683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26</a:t>
            </a:fld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21F786-6B39-F3F5-DD00-A28A2B9A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9"/>
          <a:stretch>
            <a:fillRect/>
          </a:stretch>
        </p:blipFill>
        <p:spPr>
          <a:xfrm>
            <a:off x="624189" y="1532384"/>
            <a:ext cx="5146690" cy="482917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5B5E97-B894-CEDF-6B60-352CC54CDD54}"/>
              </a:ext>
            </a:extLst>
          </p:cNvPr>
          <p:cNvSpPr/>
          <p:nvPr/>
        </p:nvSpPr>
        <p:spPr>
          <a:xfrm>
            <a:off x="852789" y="1121188"/>
            <a:ext cx="4191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Интегральный энергетический параметр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7FBC8B-D762-DDF7-C4C6-F41B2601069F}"/>
              </a:ext>
            </a:extLst>
          </p:cNvPr>
          <p:cNvSpPr/>
          <p:nvPr/>
        </p:nvSpPr>
        <p:spPr>
          <a:xfrm>
            <a:off x="6858000" y="1121188"/>
            <a:ext cx="41148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сейсмической энергии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83C86E-833D-8FBE-8838-3F9DF0496414}"/>
              </a:ext>
            </a:extLst>
          </p:cNvPr>
          <p:cNvSpPr/>
          <p:nvPr/>
        </p:nvSpPr>
        <p:spPr>
          <a:xfrm>
            <a:off x="5138419" y="1634536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 d 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F16B7E-EA32-1E83-1980-366D3E967579}"/>
              </a:ext>
            </a:extLst>
          </p:cNvPr>
          <p:cNvSpPr/>
          <p:nvPr/>
        </p:nvSpPr>
        <p:spPr>
          <a:xfrm>
            <a:off x="5138419" y="5444536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5627FA-B19F-113E-E83D-A0C05C0CB299}"/>
              </a:ext>
            </a:extLst>
          </p:cNvPr>
          <p:cNvSpPr/>
          <p:nvPr/>
        </p:nvSpPr>
        <p:spPr>
          <a:xfrm>
            <a:off x="5482270" y="2091736"/>
            <a:ext cx="247319" cy="3317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463290-934A-E30E-69CC-73FF25E18E14}"/>
              </a:ext>
            </a:extLst>
          </p:cNvPr>
          <p:cNvSpPr/>
          <p:nvPr/>
        </p:nvSpPr>
        <p:spPr>
          <a:xfrm>
            <a:off x="5466077" y="5139736"/>
            <a:ext cx="4921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0.5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93BAE0-8A73-DA01-E356-A2B3984CE662}"/>
              </a:ext>
            </a:extLst>
          </p:cNvPr>
          <p:cNvSpPr/>
          <p:nvPr/>
        </p:nvSpPr>
        <p:spPr>
          <a:xfrm>
            <a:off x="5466077" y="4222714"/>
            <a:ext cx="568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1.0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0492FE-6CA1-E3D8-3960-0CEF91B8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29"/>
          <a:stretch>
            <a:fillRect/>
          </a:stretch>
        </p:blipFill>
        <p:spPr>
          <a:xfrm>
            <a:off x="6435756" y="1492456"/>
            <a:ext cx="5146690" cy="482917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E93EE0-ED7F-3B4B-7535-02538641DED7}"/>
              </a:ext>
            </a:extLst>
          </p:cNvPr>
          <p:cNvSpPr/>
          <p:nvPr/>
        </p:nvSpPr>
        <p:spPr>
          <a:xfrm>
            <a:off x="5466077" y="3310936"/>
            <a:ext cx="568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1.5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2BF7B0-4FAD-74B7-F681-C9949A02AC8B}"/>
              </a:ext>
            </a:extLst>
          </p:cNvPr>
          <p:cNvSpPr/>
          <p:nvPr/>
        </p:nvSpPr>
        <p:spPr>
          <a:xfrm>
            <a:off x="5512448" y="2417703"/>
            <a:ext cx="568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2.0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8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122682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62000" y="2895600"/>
            <a:ext cx="5791200" cy="60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550"/>
              </a:lnSpc>
              <a:spcBef>
                <a:spcPts val="100"/>
              </a:spcBef>
            </a:pPr>
            <a:r>
              <a:rPr lang="ru-RU" sz="4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Спасибо </a:t>
            </a:r>
            <a:r>
              <a:rPr lang="ru-RU" sz="4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4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внимание!</a:t>
            </a:r>
            <a:endParaRPr sz="4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93744" y="6522551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fld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044" y="1981200"/>
            <a:ext cx="121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Роскосмос</a:t>
            </a:r>
          </a:p>
        </p:txBody>
      </p:sp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370080" y="367565"/>
            <a:ext cx="115794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800" dirty="0"/>
              <a:t> Силовое механической воздействие </a:t>
            </a:r>
            <a:r>
              <a:rPr lang="ru-RU" sz="2400" dirty="0"/>
              <a:t>(</a:t>
            </a:r>
            <a:r>
              <a:rPr lang="en-US" sz="2400" dirty="0"/>
              <a:t>I</a:t>
            </a:r>
            <a:r>
              <a:rPr lang="ru-RU" sz="2400" dirty="0"/>
              <a:t> иерархический уровень)</a:t>
            </a:r>
            <a:r>
              <a:rPr lang="ru-RU" sz="2400" b="0" spc="-10" dirty="0"/>
              <a:t>:</a:t>
            </a:r>
            <a:endParaRPr sz="2400" b="0" spc="-30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276620" y="1674440"/>
            <a:ext cx="8040631" cy="43034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29600" y="1600200"/>
            <a:ext cx="381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</a:t>
            </a:r>
            <a:r>
              <a:rPr lang="ru-RU" sz="1600" b="1" dirty="0"/>
              <a:t>. Типы напряженного состояния и соотношения вертикального </a:t>
            </a:r>
            <a:r>
              <a:rPr lang="en-US" sz="1600" b="1" i="1" dirty="0">
                <a:sym typeface="Symbol" panose="05050102010706020507" pitchFamily="18" charset="2"/>
              </a:rPr>
              <a:t></a:t>
            </a:r>
            <a:r>
              <a:rPr lang="en-US" sz="1600" b="1" i="1" baseline="-25000" dirty="0"/>
              <a:t>z</a:t>
            </a:r>
            <a:r>
              <a:rPr lang="ru-RU" sz="1600" b="1" dirty="0"/>
              <a:t>, максимального </a:t>
            </a:r>
            <a:r>
              <a:rPr lang="en-US" sz="1600" b="1" i="1" dirty="0">
                <a:sym typeface="Symbol" panose="05050102010706020507" pitchFamily="18" charset="2"/>
              </a:rPr>
              <a:t></a:t>
            </a:r>
            <a:r>
              <a:rPr lang="en-US" sz="1600" b="1" i="1" baseline="-25000" dirty="0"/>
              <a:t>x</a:t>
            </a:r>
            <a:r>
              <a:rPr lang="en-US" sz="1600" b="1" dirty="0"/>
              <a:t> </a:t>
            </a:r>
            <a:r>
              <a:rPr lang="ru-RU" sz="1600" b="1" dirty="0"/>
              <a:t>и минимального </a:t>
            </a:r>
            <a:r>
              <a:rPr lang="en-US" sz="1600" b="1" i="1" dirty="0">
                <a:sym typeface="Symbol" panose="05050102010706020507" pitchFamily="18" charset="2"/>
              </a:rPr>
              <a:t></a:t>
            </a:r>
            <a:r>
              <a:rPr lang="en-US" sz="1600" b="1" i="1" baseline="-25000" dirty="0"/>
              <a:t>y</a:t>
            </a:r>
            <a:r>
              <a:rPr lang="en-US" sz="1600" b="1" dirty="0"/>
              <a:t> </a:t>
            </a:r>
            <a:r>
              <a:rPr lang="ru-RU" sz="1600" b="1" dirty="0"/>
              <a:t>горизонтальных напряжений: </a:t>
            </a:r>
          </a:p>
          <a:p>
            <a:r>
              <a:rPr lang="ru-RU" sz="1600" dirty="0"/>
              <a:t>1 - области растяжения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ru-RU" sz="1600" i="1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dirty="0"/>
              <a:t>; </a:t>
            </a:r>
          </a:p>
          <a:p>
            <a:r>
              <a:rPr lang="ru-RU" sz="1600" dirty="0"/>
              <a:t>2 – области растяжения со сдвигом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en-US" sz="1600" i="1" dirty="0"/>
              <a:t> </a:t>
            </a:r>
            <a:r>
              <a:rPr lang="ru-RU" sz="1600" i="1" dirty="0"/>
              <a:t>=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dirty="0"/>
              <a:t>&gt;&gt;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dirty="0"/>
              <a:t>;  </a:t>
            </a:r>
          </a:p>
          <a:p>
            <a:r>
              <a:rPr lang="ru-RU" sz="1600" dirty="0"/>
              <a:t>3 – области сдвига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i="1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ru-RU" sz="1600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dirty="0"/>
              <a:t>; </a:t>
            </a:r>
          </a:p>
          <a:p>
            <a:r>
              <a:rPr lang="ru-RU" sz="1600" dirty="0"/>
              <a:t>4 – области сжатия со сдвигом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i="1" dirty="0"/>
              <a:t>&gt;&gt;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dirty="0"/>
              <a:t>=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ru-RU" sz="1600" dirty="0"/>
              <a:t>; </a:t>
            </a:r>
          </a:p>
          <a:p>
            <a:r>
              <a:rPr lang="ru-RU" sz="1600" dirty="0"/>
              <a:t>5 – области сжатия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i="1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i="1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ru-RU" sz="1600" dirty="0"/>
              <a:t>; </a:t>
            </a:r>
          </a:p>
          <a:p>
            <a:r>
              <a:rPr lang="ru-RU" sz="1600" dirty="0"/>
              <a:t>6 – области нейтрального напряженного состояния 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z</a:t>
            </a:r>
            <a:r>
              <a:rPr lang="ru-RU" sz="1600" i="1" dirty="0"/>
              <a:t>&gt;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x</a:t>
            </a:r>
            <a:r>
              <a:rPr lang="ru-RU" sz="1600" dirty="0"/>
              <a:t>=</a:t>
            </a:r>
            <a:r>
              <a:rPr lang="en-US" sz="1600" i="1" dirty="0">
                <a:sym typeface="Symbol" panose="05050102010706020507" pitchFamily="18" charset="2"/>
              </a:rPr>
              <a:t></a:t>
            </a:r>
            <a:r>
              <a:rPr lang="en-US" sz="1600" i="1" baseline="-25000" dirty="0"/>
              <a:t>y</a:t>
            </a:r>
            <a:r>
              <a:rPr lang="ru-RU" sz="1600" dirty="0"/>
              <a:t>; </a:t>
            </a:r>
          </a:p>
          <a:p>
            <a:pPr marL="342900" indent="-342900">
              <a:buAutoNum type="arabicPlain" startAt="7"/>
            </a:pPr>
            <a:r>
              <a:rPr lang="ru-RU" sz="1600" dirty="0"/>
              <a:t>– области с неустановленным типом; </a:t>
            </a:r>
          </a:p>
          <a:p>
            <a:pPr marL="342900" indent="-342900">
              <a:buAutoNum type="arabicPlain" startAt="7"/>
            </a:pPr>
            <a:endParaRPr lang="ru-RU" sz="1600" dirty="0"/>
          </a:p>
          <a:p>
            <a:r>
              <a:rPr lang="en-US" sz="1600" b="1" dirty="0"/>
              <a:t>II</a:t>
            </a:r>
            <a:r>
              <a:rPr lang="ru-RU" sz="1600" b="1" dirty="0"/>
              <a:t>. Главные структурные границы: </a:t>
            </a:r>
          </a:p>
          <a:p>
            <a:r>
              <a:rPr lang="ru-RU" sz="1600" dirty="0"/>
              <a:t>8 – границы плит; </a:t>
            </a:r>
          </a:p>
          <a:p>
            <a:r>
              <a:rPr lang="ru-RU" sz="1600" dirty="0"/>
              <a:t>9 – разломы континентов (а) и океанов (б)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4094" y="1311957"/>
            <a:ext cx="600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Карта напряженного состояния упругой части литосферы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48400" y="5486400"/>
            <a:ext cx="177324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/>
              <a:t>[</a:t>
            </a:r>
            <a:r>
              <a:rPr lang="ru-RU" sz="1200" i="1" dirty="0"/>
              <a:t>Шерман, Лунина</a:t>
            </a:r>
            <a:r>
              <a:rPr lang="ru-RU" sz="1200" dirty="0"/>
              <a:t>, 2000]</a:t>
            </a:r>
          </a:p>
        </p:txBody>
      </p:sp>
    </p:spTree>
    <p:extLst>
      <p:ext uri="{BB962C8B-B14F-4D97-AF65-F5344CB8AC3E}">
        <p14:creationId xmlns:p14="http://schemas.microsoft.com/office/powerpoint/2010/main" val="258454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4E98A-8C74-D4E5-E900-3B436CCA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51802DA-7E0C-A92A-E62B-E55A879A7745}"/>
              </a:ext>
            </a:extLst>
          </p:cNvPr>
          <p:cNvSpPr txBox="1"/>
          <p:nvPr/>
        </p:nvSpPr>
        <p:spPr>
          <a:xfrm>
            <a:off x="293744" y="6522551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B2C700E-7BD3-B406-8123-763B89DFF635}"/>
              </a:ext>
            </a:extLst>
          </p:cNvPr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fld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3C099-1780-F794-A544-5C3F106DCBF2}"/>
              </a:ext>
            </a:extLst>
          </p:cNvPr>
          <p:cNvSpPr txBox="1"/>
          <p:nvPr/>
        </p:nvSpPr>
        <p:spPr>
          <a:xfrm>
            <a:off x="371044" y="1981200"/>
            <a:ext cx="121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Роскосмос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E9E2BDF-2957-2704-0624-CE30767FD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080" y="367565"/>
            <a:ext cx="115794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800" dirty="0"/>
              <a:t> Силовое механической воздействие </a:t>
            </a:r>
            <a:r>
              <a:rPr lang="ru-RU" sz="2400" dirty="0"/>
              <a:t>(</a:t>
            </a:r>
            <a:r>
              <a:rPr lang="en-US" sz="2400" dirty="0"/>
              <a:t>I</a:t>
            </a:r>
            <a:r>
              <a:rPr lang="ru-RU" sz="2400" dirty="0"/>
              <a:t> иерархический уровень)</a:t>
            </a:r>
            <a:r>
              <a:rPr lang="ru-RU" sz="2400" b="0" spc="-10" dirty="0"/>
              <a:t>:</a:t>
            </a:r>
            <a:endParaRPr sz="2400" b="0" spc="-3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A4430-79A5-DBA7-24B7-9AC23869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8" y="1384618"/>
            <a:ext cx="11404684" cy="46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Схема деформирования земной коры, приводящая к тектоническому крипу на поверхности или землетрясению</a:t>
            </a:r>
            <a:r>
              <a:rPr lang="ru-RU" sz="2400" spc="-10" dirty="0"/>
              <a:t>:</a:t>
            </a:r>
            <a:endParaRPr sz="240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07740" y="6499434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 descr="D:\ARXIV\МАКЕТ Коровые землетрясения\Рисунки\Рис. 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7912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120920" y="1676400"/>
            <a:ext cx="4107378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sym typeface="Symbol" panose="05050102010706020507" pitchFamily="18" charset="2"/>
              </a:rPr>
              <a:t> </a:t>
            </a:r>
            <a:r>
              <a:rPr lang="ru-RU" b="1" dirty="0"/>
              <a:t>Геологическая среда </a:t>
            </a:r>
            <a:r>
              <a:rPr lang="ru-RU" dirty="0"/>
              <a:t>представляет собой механическую активную геодинамическую систему, энергия которой:</a:t>
            </a:r>
          </a:p>
          <a:p>
            <a:r>
              <a:rPr lang="ru-RU" dirty="0"/>
              <a:t>концентрируется (1)</a:t>
            </a:r>
          </a:p>
          <a:p>
            <a:r>
              <a:rPr lang="ru-RU" dirty="0"/>
              <a:t>трансформируется (2), </a:t>
            </a:r>
          </a:p>
          <a:p>
            <a:r>
              <a:rPr lang="ru-RU" dirty="0"/>
              <a:t>и диссипируется (3) </a:t>
            </a:r>
          </a:p>
          <a:p>
            <a:r>
              <a:rPr lang="ru-RU" dirty="0"/>
              <a:t>в виде деформаций и структурных нарушений пород.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  <a:sym typeface="Symbol" panose="05050102010706020507" pitchFamily="18" charset="2"/>
              </a:rPr>
              <a:t> </a:t>
            </a:r>
            <a:r>
              <a:rPr lang="ru-RU" b="1" dirty="0"/>
              <a:t>Скорость энергетического процесса </a:t>
            </a:r>
            <a:r>
              <a:rPr lang="ru-RU" dirty="0"/>
              <a:t>играет определяющую роль в вероятности и месте появления сильного сейсмического события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7098" y="3220972"/>
            <a:ext cx="15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Граница Мохо</a:t>
            </a:r>
          </a:p>
        </p:txBody>
      </p:sp>
      <p:sp>
        <p:nvSpPr>
          <p:cNvPr id="9" name="Стрелка влево 8"/>
          <p:cNvSpPr/>
          <p:nvPr/>
        </p:nvSpPr>
        <p:spPr>
          <a:xfrm rot="19358432">
            <a:off x="5037654" y="3543845"/>
            <a:ext cx="562687" cy="316995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7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/>
              <a:t>Новейшие движения, деформации и структурная схема Кавказа: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04307" y="6522551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6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9" y="1467836"/>
            <a:ext cx="4225724" cy="4926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42" y="1333084"/>
            <a:ext cx="4954470" cy="749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279" y="2079538"/>
            <a:ext cx="4466396" cy="41927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83012" y="1333084"/>
            <a:ext cx="6601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Продольно-волновой механизм деформирования Кавказа, двухслойная модель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67800" y="2236846"/>
            <a:ext cx="2932460" cy="4094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700" b="1" dirty="0"/>
              <a:t>Двухслойная модель </a:t>
            </a:r>
            <a:r>
              <a:rPr lang="ru-RU" sz="1700" dirty="0"/>
              <a:t>литосферы Большого Кавказа состоит из </a:t>
            </a:r>
            <a:r>
              <a:rPr lang="en-US" sz="1700" dirty="0"/>
              <a:t>2-</a:t>
            </a:r>
            <a:r>
              <a:rPr lang="ru-RU" sz="1700" dirty="0"/>
              <a:t>х слоев:</a:t>
            </a:r>
          </a:p>
          <a:p>
            <a:pPr>
              <a:lnSpc>
                <a:spcPct val="90000"/>
              </a:lnSpc>
            </a:pPr>
            <a:r>
              <a:rPr lang="ru-RU" sz="1700" dirty="0"/>
              <a:t>верхнего блочного упруго-пластического и нижнего менее жесткого, вязко-упругого.</a:t>
            </a:r>
          </a:p>
          <a:p>
            <a:pPr>
              <a:lnSpc>
                <a:spcPct val="90000"/>
              </a:lnSpc>
            </a:pPr>
            <a:r>
              <a:rPr lang="ru-RU" sz="1700" dirty="0"/>
              <a:t> </a:t>
            </a:r>
          </a:p>
          <a:p>
            <a:pPr>
              <a:lnSpc>
                <a:spcPct val="90000"/>
              </a:lnSpc>
            </a:pPr>
            <a:r>
              <a:rPr lang="ru-RU" sz="1700" b="1" dirty="0"/>
              <a:t>К подошве плиты </a:t>
            </a:r>
            <a:r>
              <a:rPr lang="ru-RU" sz="1700" dirty="0"/>
              <a:t>приложены горизонтальные поддвиговые усилия совпадающие с направлением течения в нижнем пластичном слое верхней астеносферы, которые «двигают» верхний слой</a:t>
            </a:r>
          </a:p>
        </p:txBody>
      </p:sp>
    </p:spTree>
    <p:extLst>
      <p:ext uri="{BB962C8B-B14F-4D97-AF65-F5344CB8AC3E}">
        <p14:creationId xmlns:p14="http://schemas.microsoft.com/office/powerpoint/2010/main" val="361182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  Модель столкновения Аравии и Евразии: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en-US" sz="1600" b="0" dirty="0"/>
              <a:t>[Reilinger, R., </a:t>
            </a:r>
            <a:r>
              <a:rPr lang="en-US" sz="1600" b="0" dirty="0" err="1"/>
              <a:t>McClusky</a:t>
            </a:r>
            <a:r>
              <a:rPr lang="en-US" sz="1600" b="0" dirty="0"/>
              <a:t>, S., </a:t>
            </a:r>
            <a:r>
              <a:rPr lang="en-US" sz="1600" b="0" dirty="0" err="1"/>
              <a:t>Vernant</a:t>
            </a:r>
            <a:r>
              <a:rPr lang="en-US" sz="1600" b="0" dirty="0"/>
              <a:t>, P., Lawrence, S., </a:t>
            </a:r>
            <a:r>
              <a:rPr lang="en-US" sz="1600" b="0" dirty="0" err="1"/>
              <a:t>Ergintav</a:t>
            </a:r>
            <a:r>
              <a:rPr lang="en-US" sz="1600" b="0" dirty="0"/>
              <a:t>, S., </a:t>
            </a:r>
            <a:r>
              <a:rPr lang="en-US" sz="1600" b="0" dirty="0" err="1"/>
              <a:t>Cakmak</a:t>
            </a:r>
            <a:r>
              <a:rPr lang="en-US" sz="1600" b="0" dirty="0"/>
              <a:t>, R., et al. (2006)</a:t>
            </a:r>
            <a:endParaRPr sz="1600" b="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5523260" y="1399635"/>
            <a:ext cx="6248400" cy="45927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CA0A26-C9EA-6146-B350-77CAA815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95" y="1399635"/>
            <a:ext cx="5617748" cy="4058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DF4267-0A4C-6655-BF6D-7BD2D461D816}"/>
              </a:ext>
            </a:extLst>
          </p:cNvPr>
          <p:cNvSpPr txBox="1"/>
          <p:nvPr/>
        </p:nvSpPr>
        <p:spPr>
          <a:xfrm>
            <a:off x="736115" y="5458365"/>
            <a:ext cx="4354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Векторы горизонтальных движений в регионе, построенные по результатам ГНСС-наблюдений относительно закрепленной Евразийской плиты по [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Ahadov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2017]</a:t>
            </a:r>
          </a:p>
        </p:txBody>
      </p:sp>
    </p:spTree>
    <p:extLst>
      <p:ext uri="{BB962C8B-B14F-4D97-AF65-F5344CB8AC3E}">
        <p14:creationId xmlns:p14="http://schemas.microsoft.com/office/powerpoint/2010/main" val="15123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6576" y="197085"/>
            <a:ext cx="1157651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/>
              <a:t>Структурно-тектоническая схема, положенная в основу моделирования НДС:</a:t>
            </a:r>
            <a:endParaRPr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8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8" y="1256730"/>
            <a:ext cx="5271681" cy="4763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33" y="1256730"/>
            <a:ext cx="5895370" cy="3364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740" y="5626512"/>
            <a:ext cx="53340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latin typeface="Newton-Italic"/>
              </a:rPr>
              <a:t>Philip H., </a:t>
            </a:r>
            <a:r>
              <a:rPr lang="en-US" sz="1400" i="1" dirty="0" err="1">
                <a:latin typeface="Newton-Italic"/>
              </a:rPr>
              <a:t>Cisternas</a:t>
            </a:r>
            <a:r>
              <a:rPr lang="en-US" sz="1400" i="1" dirty="0">
                <a:latin typeface="Newton-Italic"/>
              </a:rPr>
              <a:t> A., </a:t>
            </a:r>
            <a:r>
              <a:rPr lang="en-US" sz="1400" i="1" dirty="0" err="1">
                <a:latin typeface="Newton-Italic"/>
              </a:rPr>
              <a:t>Gvishiani</a:t>
            </a:r>
            <a:r>
              <a:rPr lang="en-US" sz="1400" i="1" dirty="0">
                <a:latin typeface="Newton-Italic"/>
              </a:rPr>
              <a:t> A., </a:t>
            </a:r>
            <a:r>
              <a:rPr lang="en-US" sz="1400" i="1" dirty="0" err="1">
                <a:latin typeface="Newton-Italic"/>
              </a:rPr>
              <a:t>Gorshkov</a:t>
            </a:r>
            <a:r>
              <a:rPr lang="en-US" sz="1400" i="1" dirty="0">
                <a:latin typeface="Newton-Italic"/>
              </a:rPr>
              <a:t> A. </a:t>
            </a:r>
            <a:r>
              <a:rPr lang="en-US" sz="1400" dirty="0">
                <a:latin typeface="Newton-Regular"/>
              </a:rPr>
              <a:t>The Caucasus:</a:t>
            </a:r>
            <a:r>
              <a:rPr lang="ru-RU" sz="1400" dirty="0">
                <a:latin typeface="Newton-Regular"/>
              </a:rPr>
              <a:t> </a:t>
            </a:r>
            <a:r>
              <a:rPr lang="en-US" sz="1400" dirty="0">
                <a:latin typeface="Newton-Regular"/>
              </a:rPr>
              <a:t>an actual example of the initial stages of continental</a:t>
            </a:r>
            <a:r>
              <a:rPr lang="ru-RU" sz="1400" dirty="0">
                <a:latin typeface="Newton-Regular"/>
              </a:rPr>
              <a:t> </a:t>
            </a:r>
            <a:r>
              <a:rPr lang="fr-FR" sz="1400" dirty="0">
                <a:latin typeface="Newton-Regular"/>
              </a:rPr>
              <a:t>collision // Tectonophysics. 1989. V. 161. № 1–2. P. 1–21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30" y="4666202"/>
            <a:ext cx="5519835" cy="1600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10993" y="5712023"/>
            <a:ext cx="2073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Павленкова и др.,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2022]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4591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40" y="355091"/>
            <a:ext cx="1157651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Принципиальная схема механизма деформирования Большого Кавказа,</a:t>
            </a:r>
            <a:br>
              <a:rPr lang="ru-RU" sz="2400" dirty="0"/>
            </a:br>
            <a:r>
              <a:rPr lang="ru-RU" sz="2400" dirty="0"/>
              <a:t>содвиг </a:t>
            </a:r>
            <a:endParaRPr sz="1600" b="0" spc="-30" dirty="0"/>
          </a:p>
        </p:txBody>
      </p:sp>
      <p:sp>
        <p:nvSpPr>
          <p:cNvPr id="5" name="object 5"/>
          <p:cNvSpPr txBox="1"/>
          <p:nvPr/>
        </p:nvSpPr>
        <p:spPr>
          <a:xfrm>
            <a:off x="322295" y="6519982"/>
            <a:ext cx="2591293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000" b="1" spc="-5" dirty="0">
                <a:solidFill>
                  <a:srgbClr val="0070C0"/>
                </a:solidFill>
                <a:latin typeface="Arial"/>
                <a:cs typeface="Arial"/>
              </a:rPr>
              <a:t>Геофизический центр РАН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10370" y="6326336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9</a:t>
            </a:fld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375811"/>
            <a:ext cx="5540242" cy="4270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11114"/>
            <a:ext cx="6368886" cy="43156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03706" y="5730014"/>
            <a:ext cx="6096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base"/>
            <a:r>
              <a:rPr lang="ru-RU" sz="1400" dirty="0"/>
              <a:t>Маринин А.В., Расцветаев Л.М. Структурные парагенезы Северо-Западного Кавказа. Проблемы тектонофизики. М.: ИФЗ РАН. 2008. С. 191–224.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740" y="5699877"/>
            <a:ext cx="5605409" cy="5533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Большой Кавказ в альпийскую эпоху / Под ред. Ю.Г. Леонова. М.: ГЕОС, 2007. 368 с.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12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4297</TotalTime>
  <Words>2217</Words>
  <Application>Microsoft Office PowerPoint</Application>
  <PresentationFormat>Широкоэкранный</PresentationFormat>
  <Paragraphs>237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Cambria Math</vt:lpstr>
      <vt:lpstr>Cambria-Italic</vt:lpstr>
      <vt:lpstr>Microsoft Sans Serif</vt:lpstr>
      <vt:lpstr>Newton-Italic</vt:lpstr>
      <vt:lpstr>Newton-Regular</vt:lpstr>
      <vt:lpstr>Symbol</vt:lpstr>
      <vt:lpstr>Times New Roman</vt:lpstr>
      <vt:lpstr>Office Theme</vt:lpstr>
      <vt:lpstr>Презентация PowerPoint</vt:lpstr>
      <vt:lpstr>Концептуальный подход:  совокупность взглядов и гипотез о процессах и явлениях в литосфере, а также способы их анализа и интерпретации</vt:lpstr>
      <vt:lpstr> Силовое механической воздействие (I иерархический уровень):</vt:lpstr>
      <vt:lpstr> Силовое механической воздействие (I иерархический уровень):</vt:lpstr>
      <vt:lpstr>Схема деформирования земной коры, приводящая к тектоническому крипу на поверхности или землетрясению:</vt:lpstr>
      <vt:lpstr>Новейшие движения, деформации и структурная схема Кавказа:</vt:lpstr>
      <vt:lpstr>  Модель столкновения Аравии и Евразии:  [Reilinger, R., McClusky, S., Vernant, P., Lawrence, S., Ergintav, S., Cakmak, R., et al. (2006)</vt:lpstr>
      <vt:lpstr>Структурно-тектоническая схема, положенная в основу моделирования НДС:</vt:lpstr>
      <vt:lpstr>Принципиальная схема механизма деформирования Большого Кавказа, содвиг </vt:lpstr>
      <vt:lpstr>Слои расчётно-геологической 3D-модели и усредненные физико-механические свойства литосферы:</vt:lpstr>
      <vt:lpstr>Параметризация распределения физико-механических свойств 3D-модели:</vt:lpstr>
      <vt:lpstr>Схема тектонических элементов, включённых в кинематическую модель :</vt:lpstr>
      <vt:lpstr>Условия закрепления границ модели и внешнее поле напряжений:</vt:lpstr>
      <vt:lpstr>Схема распределения абсолютных значений модуля перемещения |M|, цветом показаны абсолютные значения смещений в метрах</vt:lpstr>
      <vt:lpstr>Схема распределения вертикальных перемещений Uz в плане (а) и на разрезах (б)</vt:lpstr>
      <vt:lpstr>Распределение интенсивности напряжений σi:</vt:lpstr>
      <vt:lpstr>Параметр тенденции к сдвигу Tₛ​ на поверхностях разломов (а). Ориентация главных напряжений вдоль разломов (б)  :</vt:lpstr>
      <vt:lpstr>Карты действующих напряжений региона</vt:lpstr>
      <vt:lpstr>Распределение коэффициента Лоде–Надаи:</vt:lpstr>
      <vt:lpstr>Пространственная связь сейсмичности, разломной структуры и механизмов очагов землетрясений Кавказа</vt:lpstr>
      <vt:lpstr>Районирование региона по геодинамическому типу напряженного состояния (по Ю.Л. Ребецкому):</vt:lpstr>
      <vt:lpstr>Сопоставление результатов численного моделирования с механизмами очагов сильных землетрясений</vt:lpstr>
      <vt:lpstr>Метастабильные зоны концентрации механической энергии:</vt:lpstr>
      <vt:lpstr>Пространственное распределение сейсмической энергии Es​ (Дж):</vt:lpstr>
      <vt:lpstr>Анализ энергетических характеристик на основе результатов численного моделирования</vt:lpstr>
      <vt:lpstr>Сопоставление энергетического параметра опасности с плотностью сейсмической энергии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Еременко</dc:title>
  <dc:creator>Виктор Татаринов</dc:creator>
  <cp:lastModifiedBy>Александр Маневич</cp:lastModifiedBy>
  <cp:revision>275</cp:revision>
  <dcterms:created xsi:type="dcterms:W3CDTF">2024-12-14T19:12:52Z</dcterms:created>
  <dcterms:modified xsi:type="dcterms:W3CDTF">2026-05-19T16:24:21Z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2024-02-07T00:00:00Z</vt:filetime>
  </property>
  <property fmtid="{D5CDD505-2E9C-101B-9397-08002B2CF9AE}" pid="3" name="Creator">
    <vt:lpwstr>PowerPoint</vt:lpwstr>
  </property>
  <property fmtid="{D5CDD505-2E9C-101B-9397-08002B2CF9AE}" pid="4" name="LastSaved">
    <vt:filetime>2024-12-14T00:00:00Z</vt:filetime>
  </property>
</Properties>
</file>