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78" d="100"/>
          <a:sy n="78" d="100"/>
        </p:scale>
        <p:origin x="1555" y="67"/>
      </p:cViewPr>
      <p:guideLst>
        <p:guide pos="2251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presProps" Target="presProps.xml" /><Relationship Id="rId33" Type="http://schemas.openxmlformats.org/officeDocument/2006/relationships/tableStyles" Target="tableStyles.xml" /><Relationship Id="rId3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8CBC0A7-D91B-4B59-BFCA-5505CE014478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238C6-5AA5-4815-91BB-E1BBF8FBA7C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E2ED9F-9B34-4F13-B49F-39C8A1A6C7AB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238C6-5AA5-4815-91BB-E1BBF8FBA7C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2FCB22-75B8-467F-9646-6F89B5EFC5D2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238C6-5AA5-4815-91BB-E1BBF8FBA7C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1AB0BE-83BB-4AC4-A3E5-B36C46E0053E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238C6-5AA5-4815-91BB-E1BBF8FBA7C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55734EE-71C3-46B8-811D-8662BD3AA230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238C6-5AA5-4815-91BB-E1BBF8FBA7C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EF71DA-A974-4BD1-B542-86FAC40A86FD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238C6-5AA5-4815-91BB-E1BBF8FBA7C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188B90-681E-4BAF-B7E5-B3DD9E4C8803}" type="datetime1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238C6-5AA5-4815-91BB-E1BBF8FBA7C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03AB45-BDDE-45A4-87B4-7EF841419EA6}" type="datetime1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238C6-5AA5-4815-91BB-E1BBF8FBA7C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C35D959-EB5E-44B3-8DE0-95B3F07D49A2}" type="datetime1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238C6-5AA5-4815-91BB-E1BBF8FBA7C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ACA161-3A2E-4FB1-8906-F94514103ED0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238C6-5AA5-4815-91BB-E1BBF8FBA7C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427BF49-9203-477B-86B4-437D8FB755B8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238C6-5AA5-4815-91BB-E1BBF8FBA7C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C23632-6CD8-4100-B10B-39289CFBE76B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4238C6-5AA5-4815-91BB-E1BBF8FBA7C3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673355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0" i="0" u="none" strike="noStrike" cap="none" spc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Изменение частот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шумановских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 резонансов под влиянием рентгеновского излучения во</a:t>
            </a:r>
            <a:r>
              <a:rPr/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время солнечных вспышек</a:t>
            </a:r>
            <a:endParaRPr lang="ru-RU" sz="3200" b="0" i="0" u="none" strike="noStrike" cap="none" spc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238C6-5AA5-4815-91BB-E1BBF8FBA7C3}" type="slidenum">
              <a:rPr lang="ru-RU"/>
              <a:t>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504" y="188640"/>
            <a:ext cx="3261360" cy="1609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4450615" y="5028003"/>
            <a:ext cx="3932791" cy="914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ru-RU">
                <a:solidFill>
                  <a:schemeClr val="bg1"/>
                </a:solidFill>
                <a:latin typeface="Calibri"/>
              </a:rPr>
              <a:t>Зенин Кирилл Алексеевич</a:t>
            </a:r>
            <a:endParaRPr/>
          </a:p>
          <a:p>
            <a:pPr algn="r">
              <a:defRPr/>
            </a:pPr>
            <a:r>
              <a:rPr lang="ru-RU">
                <a:solidFill>
                  <a:schemeClr val="bg1"/>
                </a:solidFill>
                <a:latin typeface="Calibri"/>
              </a:rPr>
              <a:t>Аспирант ИДГ РАН</a:t>
            </a:r>
            <a:endParaRPr lang="ru-RU">
              <a:solidFill>
                <a:schemeClr val="bg1"/>
              </a:solidFill>
              <a:latin typeface="Calibri"/>
            </a:endParaRPr>
          </a:p>
          <a:p>
            <a:pPr algn="r">
              <a:defRPr/>
            </a:pPr>
            <a:r>
              <a:rPr lang="ru-RU">
                <a:solidFill>
                  <a:schemeClr val="bg1"/>
                </a:solidFill>
                <a:latin typeface="Calibri"/>
              </a:rPr>
              <a:t>Лаб. литосферно-ионосферных связей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1132553" y="5028003"/>
            <a:ext cx="1225908" cy="366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ru-RU">
                <a:solidFill>
                  <a:schemeClr val="bg1"/>
                </a:solidFill>
                <a:latin typeface="Calibri"/>
              </a:rPr>
              <a:t>21.05.2026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Calibri Light"/>
                <a:cs typeface="Calibri Light"/>
              </a:rPr>
              <a:t>Вариация частот ШР во время вспышки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238C6-5AA5-4815-91BB-E1BBF8FBA7C3}" type="slidenum">
              <a:rPr lang="ru-RU"/>
              <a:t>10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1043608" y="602128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i="1">
                <a:solidFill>
                  <a:schemeClr val="tx1">
                    <a:lumMod val="65000"/>
                    <a:lumOff val="35000"/>
                  </a:schemeClr>
                </a:solidFill>
              </a:rPr>
              <a:t>Вариации первых 3-х частот ШР для вспышки </a:t>
            </a:r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</a:rPr>
              <a:t>X11.88 </a:t>
            </a:r>
            <a:r>
              <a:rPr lang="ru-RU" i="1">
                <a:solidFill>
                  <a:schemeClr val="tx1">
                    <a:lumMod val="65000"/>
                    <a:lumOff val="35000"/>
                  </a:schemeClr>
                </a:solidFill>
              </a:rPr>
              <a:t>от</a:t>
            </a:r>
            <a:br>
              <a:rPr lang="ru-RU" i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ru-RU" i="1">
                <a:solidFill>
                  <a:schemeClr val="tx1">
                    <a:lumMod val="65000"/>
                    <a:lumOff val="35000"/>
                  </a:schemeClr>
                </a:solidFill>
              </a:rPr>
              <a:t> сентября 2017 г.</a:t>
            </a:r>
            <a:endParaRPr lang="ru-RU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Объект 20"/>
          <p:cNvPicPr>
            <a:picLocks noChangeAspect="1" noGrp="1"/>
          </p:cNvPicPr>
          <p:nvPr>
            <p:ph sz="half" idx="1"/>
          </p:nvPr>
        </p:nvPicPr>
        <p:blipFill>
          <a:blip r:embed="rId2"/>
          <a:srcRect l="0" t="6033" r="0" b="0"/>
          <a:stretch/>
        </p:blipFill>
        <p:spPr bwMode="auto">
          <a:xfrm flipH="0" flipV="0">
            <a:off x="602750" y="2471915"/>
            <a:ext cx="3747495" cy="3549371"/>
          </a:xfrm>
          <a:prstGeom prst="rect">
            <a:avLst/>
          </a:prstGeom>
        </p:spPr>
      </p:pic>
      <p:pic>
        <p:nvPicPr>
          <p:cNvPr id="22" name="Объект 21"/>
          <p:cNvPicPr>
            <a:picLocks noChangeAspect="1" noGrp="1"/>
          </p:cNvPicPr>
          <p:nvPr>
            <p:ph sz="half" idx="2"/>
          </p:nvPr>
        </p:nvPicPr>
        <p:blipFill>
          <a:blip r:embed="rId3"/>
          <a:srcRect l="0" t="6033" r="0" b="0"/>
          <a:stretch/>
        </p:blipFill>
        <p:spPr bwMode="auto">
          <a:xfrm flipH="0" flipV="0">
            <a:off x="4788023" y="2471915"/>
            <a:ext cx="3729393" cy="35493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 l="0" t="0" r="0" b="6563"/>
          <a:stretch/>
        </p:blipFill>
        <p:spPr bwMode="auto">
          <a:xfrm flipH="0" flipV="0">
            <a:off x="589407" y="1476274"/>
            <a:ext cx="3774182" cy="10192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 l="0" t="0" r="0" b="6563"/>
          <a:stretch/>
        </p:blipFill>
        <p:spPr bwMode="auto">
          <a:xfrm flipH="0" flipV="0">
            <a:off x="4761357" y="1476274"/>
            <a:ext cx="3774182" cy="1019274"/>
          </a:xfrm>
          <a:prstGeom prst="rect">
            <a:avLst/>
          </a:prstGeom>
        </p:spPr>
      </p:pic>
      <p:sp>
        <p:nvSpPr>
          <p:cNvPr id="2031584859" name=""/>
          <p:cNvSpPr txBox="1"/>
          <p:nvPr/>
        </p:nvSpPr>
        <p:spPr bwMode="auto">
          <a:xfrm flipH="0" flipV="0">
            <a:off x="1296374" y="988234"/>
            <a:ext cx="2214923" cy="48803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/>
              <a:t>X-компонента</a:t>
            </a:r>
            <a:endParaRPr sz="2600" b="1"/>
          </a:p>
        </p:txBody>
      </p:sp>
      <p:sp>
        <p:nvSpPr>
          <p:cNvPr id="1463351764" name=""/>
          <p:cNvSpPr txBox="1"/>
          <p:nvPr/>
        </p:nvSpPr>
        <p:spPr bwMode="auto">
          <a:xfrm flipH="0" flipV="0">
            <a:off x="5545258" y="988234"/>
            <a:ext cx="2204602" cy="48803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/>
              <a:t>Y-компонента</a:t>
            </a:r>
            <a:endParaRPr sz="2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8108203" name="Прямоугольник 5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Calibri Light"/>
                <a:cs typeface="Calibri Light"/>
              </a:rPr>
              <a:t>Соотношение вариации частоты и интенсивности</a:t>
            </a:r>
            <a:endParaRPr/>
          </a:p>
        </p:txBody>
      </p:sp>
      <p:sp>
        <p:nvSpPr>
          <p:cNvPr id="1405779882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0A52DCD-1073-A744-37FD-2AD4163F1817}" type="slidenum">
              <a:rPr lang="ru-RU"/>
              <a:t>11</a:t>
            </a:fld>
            <a:endParaRPr lang="ru-RU"/>
          </a:p>
        </p:txBody>
      </p:sp>
      <p:pic>
        <p:nvPicPr>
          <p:cNvPr id="599112537" name=""/>
          <p:cNvPicPr>
            <a:picLocks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 rot="0" flipH="0" flipV="0">
            <a:off x="814387" y="1116903"/>
            <a:ext cx="7515225" cy="50092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3103972" name="Прямоугольник 5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Calibri Light"/>
                <a:cs typeface="Calibri Light"/>
              </a:rPr>
              <a:t>Коэффициент наклона</a:t>
            </a:r>
            <a:endParaRPr/>
          </a:p>
        </p:txBody>
      </p:sp>
      <p:sp>
        <p:nvSpPr>
          <p:cNvPr id="763973591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AD53EB0-AC88-689B-3663-EAA0EEAD55B7}" type="slidenum">
              <a:rPr lang="ru-RU"/>
              <a:t>12</a:t>
            </a:fld>
            <a:endParaRPr lang="ru-RU"/>
          </a:p>
        </p:txBody>
      </p:sp>
      <p:pic>
        <p:nvPicPr>
          <p:cNvPr id="10132706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0" flipH="0" flipV="0">
            <a:off x="814386" y="1116902"/>
            <a:ext cx="7515225" cy="5009258"/>
          </a:xfrm>
          <a:prstGeom prst="rect">
            <a:avLst/>
          </a:prstGeom>
        </p:spPr>
      </p:pic>
      <p:cxnSp>
        <p:nvCxnSpPr>
          <p:cNvPr id="0" name=""/>
          <p:cNvCxnSpPr>
            <a:cxnSpLocks/>
          </p:cNvCxnSpPr>
          <p:nvPr/>
        </p:nvCxnSpPr>
        <p:spPr bwMode="auto">
          <a:xfrm flipH="0" flipV="1">
            <a:off x="1944074" y="4495799"/>
            <a:ext cx="5076824" cy="361949"/>
          </a:xfrm>
          <a:prstGeom prst="line">
            <a:avLst/>
          </a:prstGeom>
          <a:ln w="571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3481762" name=""/>
          <p:cNvSpPr txBox="1"/>
          <p:nvPr/>
        </p:nvSpPr>
        <p:spPr bwMode="auto">
          <a:xfrm flipH="0" flipV="0">
            <a:off x="7020900" y="4305299"/>
            <a:ext cx="542701" cy="64044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60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sz="3600" baseline="-2500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sz="22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2534441" name="Прямоугольник 5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Calibri Light"/>
                <a:cs typeface="Calibri Light"/>
              </a:rPr>
              <a:t>Коэффициент наклона</a:t>
            </a:r>
            <a:endParaRPr/>
          </a:p>
        </p:txBody>
      </p:sp>
      <p:sp>
        <p:nvSpPr>
          <p:cNvPr id="1605363036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751075-B7AC-6BEB-4D8B-D334978276A8}" type="slidenum">
              <a:rPr lang="ru-RU"/>
              <a:t>13</a:t>
            </a:fld>
            <a:endParaRPr lang="ru-RU"/>
          </a:p>
        </p:txBody>
      </p:sp>
      <p:pic>
        <p:nvPicPr>
          <p:cNvPr id="42594806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0" flipH="0" flipV="0">
            <a:off x="814386" y="1116902"/>
            <a:ext cx="7515225" cy="5009258"/>
          </a:xfrm>
          <a:prstGeom prst="rect">
            <a:avLst/>
          </a:prstGeom>
        </p:spPr>
      </p:pic>
      <p:cxnSp>
        <p:nvCxnSpPr>
          <p:cNvPr id="438569921" name=""/>
          <p:cNvCxnSpPr>
            <a:cxnSpLocks/>
          </p:cNvCxnSpPr>
          <p:nvPr/>
        </p:nvCxnSpPr>
        <p:spPr bwMode="auto">
          <a:xfrm flipH="0" flipV="1">
            <a:off x="1944074" y="4495799"/>
            <a:ext cx="5076824" cy="361949"/>
          </a:xfrm>
          <a:prstGeom prst="line">
            <a:avLst/>
          </a:prstGeom>
          <a:ln w="571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0" name=""/>
          <p:cNvCxnSpPr>
            <a:cxnSpLocks/>
          </p:cNvCxnSpPr>
          <p:nvPr/>
        </p:nvCxnSpPr>
        <p:spPr bwMode="auto">
          <a:xfrm flipH="0" flipV="1">
            <a:off x="1925024" y="3257550"/>
            <a:ext cx="5057775" cy="990599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19884" name=""/>
          <p:cNvSpPr txBox="1"/>
          <p:nvPr/>
        </p:nvSpPr>
        <p:spPr bwMode="auto">
          <a:xfrm flipH="0" flipV="0">
            <a:off x="7020900" y="4305298"/>
            <a:ext cx="542701" cy="64044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60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sz="3600" baseline="-2500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sz="22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11108787" name=""/>
          <p:cNvSpPr txBox="1"/>
          <p:nvPr/>
        </p:nvSpPr>
        <p:spPr bwMode="auto">
          <a:xfrm flipH="0" flipV="0">
            <a:off x="7020900" y="2933021"/>
            <a:ext cx="542701" cy="64044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600">
                <a:solidFill>
                  <a:srgbClr val="FF0000"/>
                </a:solidFill>
              </a:rPr>
              <a:t>k</a:t>
            </a:r>
            <a:r>
              <a:rPr sz="3600" baseline="-25000">
                <a:solidFill>
                  <a:srgbClr val="FF0000"/>
                </a:solidFill>
              </a:rPr>
              <a:t>2</a:t>
            </a:r>
            <a:endParaRPr sz="2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8600902" name="Прямоугольник 5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Calibri Light"/>
                <a:cs typeface="Calibri Light"/>
              </a:rPr>
              <a:t>Коэффициент наклона</a:t>
            </a:r>
            <a:endParaRPr/>
          </a:p>
        </p:txBody>
      </p:sp>
      <p:sp>
        <p:nvSpPr>
          <p:cNvPr id="139046482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D8380A5-F68E-57B7-2B20-F5B8BE5BE71E}" type="slidenum">
              <a:rPr lang="ru-RU"/>
              <a:t>14</a:t>
            </a:fld>
            <a:endParaRPr lang="ru-RU"/>
          </a:p>
        </p:txBody>
      </p:sp>
      <p:pic>
        <p:nvPicPr>
          <p:cNvPr id="20477681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0" flipH="0" flipV="0">
            <a:off x="814386" y="1116902"/>
            <a:ext cx="7515225" cy="5009258"/>
          </a:xfrm>
          <a:prstGeom prst="rect">
            <a:avLst/>
          </a:prstGeom>
        </p:spPr>
      </p:pic>
      <p:cxnSp>
        <p:nvCxnSpPr>
          <p:cNvPr id="1465032671" name=""/>
          <p:cNvCxnSpPr>
            <a:cxnSpLocks/>
          </p:cNvCxnSpPr>
          <p:nvPr/>
        </p:nvCxnSpPr>
        <p:spPr bwMode="auto">
          <a:xfrm flipH="0" flipV="1">
            <a:off x="1944074" y="4495799"/>
            <a:ext cx="5076824" cy="361949"/>
          </a:xfrm>
          <a:prstGeom prst="line">
            <a:avLst/>
          </a:prstGeom>
          <a:ln w="571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346087" name=""/>
          <p:cNvCxnSpPr>
            <a:cxnSpLocks/>
          </p:cNvCxnSpPr>
          <p:nvPr/>
        </p:nvCxnSpPr>
        <p:spPr bwMode="auto">
          <a:xfrm flipH="0" flipV="1">
            <a:off x="1925024" y="3257550"/>
            <a:ext cx="5057775" cy="990599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0" name=""/>
          <p:cNvCxnSpPr>
            <a:cxnSpLocks/>
          </p:cNvCxnSpPr>
          <p:nvPr/>
        </p:nvCxnSpPr>
        <p:spPr bwMode="auto">
          <a:xfrm flipH="0" flipV="1">
            <a:off x="1858349" y="2219324"/>
            <a:ext cx="5191124" cy="1238249"/>
          </a:xfrm>
          <a:prstGeom prst="line">
            <a:avLst/>
          </a:prstGeom>
          <a:ln w="57150" cap="flat" cmpd="sng" algn="ctr">
            <a:solidFill>
              <a:srgbClr val="FFFF00"/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4069369" name=""/>
          <p:cNvSpPr txBox="1"/>
          <p:nvPr/>
        </p:nvSpPr>
        <p:spPr bwMode="auto">
          <a:xfrm flipH="0" flipV="0">
            <a:off x="7020900" y="2933021"/>
            <a:ext cx="542701" cy="64044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600">
                <a:solidFill>
                  <a:srgbClr val="FF0000"/>
                </a:solidFill>
              </a:rPr>
              <a:t>k</a:t>
            </a:r>
            <a:r>
              <a:rPr sz="3600" baseline="-25000">
                <a:solidFill>
                  <a:srgbClr val="FF0000"/>
                </a:solidFill>
              </a:rPr>
              <a:t>2</a:t>
            </a:r>
            <a:endParaRPr sz="2200">
              <a:solidFill>
                <a:srgbClr val="FF0000"/>
              </a:solidFill>
            </a:endParaRPr>
          </a:p>
        </p:txBody>
      </p:sp>
      <p:sp>
        <p:nvSpPr>
          <p:cNvPr id="430372367" name=""/>
          <p:cNvSpPr txBox="1"/>
          <p:nvPr/>
        </p:nvSpPr>
        <p:spPr bwMode="auto">
          <a:xfrm flipH="0" flipV="0">
            <a:off x="7020900" y="4305298"/>
            <a:ext cx="542701" cy="64044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60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sz="3600" baseline="-2500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sz="22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69367874" name=""/>
          <p:cNvSpPr txBox="1"/>
          <p:nvPr/>
        </p:nvSpPr>
        <p:spPr bwMode="auto">
          <a:xfrm flipH="0" flipV="0">
            <a:off x="7077298" y="1847170"/>
            <a:ext cx="542701" cy="64044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600">
                <a:solidFill>
                  <a:srgbClr val="FFC000"/>
                </a:solidFill>
              </a:rPr>
              <a:t>k</a:t>
            </a:r>
            <a:r>
              <a:rPr sz="3600" baseline="-25000">
                <a:solidFill>
                  <a:srgbClr val="FFC000"/>
                </a:solidFill>
              </a:rPr>
              <a:t>3</a:t>
            </a:r>
            <a:endParaRPr sz="220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4440764" name="Прямоугольник 5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Calibri Light"/>
                <a:cs typeface="Calibri Light"/>
              </a:rPr>
              <a:t>Количественные данные</a:t>
            </a:r>
            <a:endParaRPr/>
          </a:p>
        </p:txBody>
      </p:sp>
      <p:sp>
        <p:nvSpPr>
          <p:cNvPr id="453794590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412BC5A-E5B2-987C-F2DC-A96DDE0BFEE1}" type="slidenum">
              <a:rPr lang="ru-RU"/>
              <a:t>15</a:t>
            </a:fld>
            <a:endParaRPr lang="ru-RU"/>
          </a:p>
        </p:txBody>
      </p:sp>
      <p:sp>
        <p:nvSpPr>
          <p:cNvPr id="1857915508" name="Содержимое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0000" lnSpcReduction="4000"/>
          </a:bodyPr>
          <a:lstStyle/>
          <a:p>
            <a:pPr>
              <a:defRPr/>
            </a:pPr>
            <a:r>
              <a:rPr/>
              <a:t>Обработаны</a:t>
            </a:r>
            <a:r>
              <a:rPr/>
              <a:t> </a:t>
            </a:r>
            <a:r>
              <a:rPr b="1"/>
              <a:t>217 </a:t>
            </a:r>
            <a:r>
              <a:rPr b="1"/>
              <a:t>вспышек</a:t>
            </a:r>
            <a:endParaRPr b="1"/>
          </a:p>
          <a:p>
            <a:pPr lvl="1">
              <a:defRPr/>
            </a:pPr>
            <a:r>
              <a:rPr b="1"/>
              <a:t>73 </a:t>
            </a:r>
            <a:r>
              <a:rPr b="1"/>
              <a:t>вспышки</a:t>
            </a:r>
            <a:r>
              <a:rPr b="1"/>
              <a:t> X-</a:t>
            </a:r>
            <a:r>
              <a:rPr b="1"/>
              <a:t>класса</a:t>
            </a:r>
            <a:r>
              <a:rPr/>
              <a:t> с 2010 </a:t>
            </a:r>
            <a:r>
              <a:rPr/>
              <a:t>по</a:t>
            </a:r>
            <a:r>
              <a:rPr/>
              <a:t> 2023 </a:t>
            </a:r>
            <a:r>
              <a:rPr/>
              <a:t>гг</a:t>
            </a:r>
            <a:endParaRPr/>
          </a:p>
          <a:p>
            <a:pPr lvl="1">
              <a:defRPr/>
            </a:pPr>
            <a:r>
              <a:rPr b="1"/>
              <a:t>144 </a:t>
            </a:r>
            <a:r>
              <a:rPr b="1"/>
              <a:t>вспышек</a:t>
            </a:r>
            <a:r>
              <a:rPr b="1"/>
              <a:t> M-</a:t>
            </a:r>
            <a:r>
              <a:rPr b="1"/>
              <a:t>класса</a:t>
            </a:r>
            <a:r>
              <a:rPr/>
              <a:t> с 2011 </a:t>
            </a:r>
            <a:r>
              <a:rPr/>
              <a:t>по</a:t>
            </a:r>
            <a:r>
              <a:rPr/>
              <a:t> 2017 </a:t>
            </a:r>
            <a:r>
              <a:rPr/>
              <a:t>гг</a:t>
            </a:r>
            <a:endParaRPr/>
          </a:p>
          <a:p>
            <a:pPr lvl="0">
              <a:defRPr/>
            </a:pPr>
            <a:endParaRPr/>
          </a:p>
          <a:p>
            <a:pPr lvl="0">
              <a:defRPr/>
            </a:pPr>
            <a:r>
              <a:rPr/>
              <a:t>Для</a:t>
            </a:r>
            <a:r>
              <a:rPr/>
              <a:t> </a:t>
            </a:r>
            <a:r>
              <a:rPr/>
              <a:t>вспышек</a:t>
            </a:r>
            <a:r>
              <a:rPr/>
              <a:t> </a:t>
            </a:r>
            <a:r>
              <a:rPr/>
              <a:t>определены</a:t>
            </a:r>
            <a:r>
              <a:rPr/>
              <a:t> </a:t>
            </a:r>
            <a:r>
              <a:rPr/>
              <a:t>величины</a:t>
            </a:r>
            <a:r>
              <a:rPr/>
              <a:t>:</a:t>
            </a:r>
            <a:endParaRPr/>
          </a:p>
          <a:p>
            <a:pPr lvl="1">
              <a:defRPr/>
            </a:pPr>
            <a:r>
              <a:rPr/>
              <a:t>Максимальная</a:t>
            </a:r>
            <a:r>
              <a:rPr/>
              <a:t> </a:t>
            </a:r>
            <a:r>
              <a:rPr/>
              <a:t>вариация</a:t>
            </a:r>
            <a:r>
              <a:rPr/>
              <a:t> (1-3 </a:t>
            </a:r>
            <a:r>
              <a:rPr/>
              <a:t>моды</a:t>
            </a:r>
            <a:r>
              <a:rPr/>
              <a:t>)</a:t>
            </a:r>
            <a:endParaRPr/>
          </a:p>
          <a:p>
            <a:pPr lvl="1">
              <a:defRPr/>
            </a:pPr>
            <a:r>
              <a:rPr/>
              <a:t>Время</a:t>
            </a:r>
            <a:r>
              <a:rPr/>
              <a:t> </a:t>
            </a:r>
            <a:r>
              <a:rPr/>
              <a:t>отклика (1-3 </a:t>
            </a:r>
            <a:r>
              <a:rPr/>
              <a:t>моды</a:t>
            </a:r>
            <a:r>
              <a:rPr/>
              <a:t>)</a:t>
            </a:r>
            <a:endParaRPr/>
          </a:p>
          <a:p>
            <a:pPr lvl="1">
              <a:defRPr/>
            </a:pPr>
            <a:r>
              <a:rPr/>
              <a:t>Коэффициент наклона</a:t>
            </a:r>
            <a:r>
              <a:rPr/>
              <a:t> + R</a:t>
            </a:r>
            <a:r>
              <a:rPr baseline="30000"/>
              <a:t>2</a:t>
            </a:r>
            <a:r>
              <a:rPr/>
              <a:t> (1-3 </a:t>
            </a:r>
            <a:r>
              <a:rPr/>
              <a:t>моды</a:t>
            </a:r>
            <a:r>
              <a:rPr/>
              <a:t>)</a:t>
            </a:r>
            <a:endParaRPr/>
          </a:p>
          <a:p>
            <a:pPr lvl="1">
              <a:defRPr/>
            </a:pPr>
            <a:r>
              <a:rPr/>
              <a:t>SNR (1-3 </a:t>
            </a:r>
            <a:r>
              <a:rPr/>
              <a:t>моды</a:t>
            </a:r>
            <a:r>
              <a:rPr/>
              <a:t>)</a:t>
            </a:r>
            <a:endParaRPr/>
          </a:p>
          <a:p>
            <a:pPr lvl="1">
              <a:defRPr/>
            </a:pPr>
            <a:r>
              <a:rPr/>
              <a:t>Энергия</a:t>
            </a:r>
            <a:r>
              <a:rPr/>
              <a:t> </a:t>
            </a:r>
            <a:r>
              <a:rPr/>
              <a:t>вспышки</a:t>
            </a:r>
            <a:endParaRPr/>
          </a:p>
          <a:p>
            <a:pPr lvl="1">
              <a:defRPr/>
            </a:pPr>
            <a:r>
              <a:rPr/>
              <a:t>Максимальная</a:t>
            </a:r>
            <a:r>
              <a:rPr/>
              <a:t> </a:t>
            </a:r>
            <a:r>
              <a:rPr/>
              <a:t>интенсивность</a:t>
            </a:r>
            <a:r>
              <a:rPr/>
              <a:t> (</a:t>
            </a:r>
            <a:r>
              <a:rPr/>
              <a:t>[0.01-0.2] </a:t>
            </a:r>
            <a:r>
              <a:rPr/>
              <a:t>нм</a:t>
            </a:r>
            <a:r>
              <a:rPr/>
              <a:t>)</a:t>
            </a:r>
            <a:endParaRPr/>
          </a:p>
          <a:p>
            <a:pPr marL="457200" lvl="1" indent="0">
              <a:buFont typeface="Arial"/>
              <a:buNone/>
              <a:defRPr/>
            </a:pPr>
            <a:endParaRPr/>
          </a:p>
          <a:p>
            <a:pPr lvl="0">
              <a:defRPr/>
            </a:pPr>
            <a:r>
              <a:rPr lang="ru-RU"/>
              <a:t>Анализируются </a:t>
            </a:r>
            <a:r>
              <a:rPr/>
              <a:t>только</a:t>
            </a:r>
            <a:r>
              <a:rPr/>
              <a:t> </a:t>
            </a:r>
            <a:r>
              <a:rPr lang="ru-RU"/>
              <a:t>данные с</a:t>
            </a:r>
            <a:r>
              <a:rPr/>
              <a:t> SNR &gt;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1841703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54361" y="3790949"/>
            <a:ext cx="7442373" cy="3012582"/>
          </a:xfrm>
          <a:prstGeom prst="rect">
            <a:avLst/>
          </a:prstGeom>
        </p:spPr>
      </p:pic>
      <p:sp>
        <p:nvSpPr>
          <p:cNvPr id="864812137" name="Прямоугольник 5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Calibri Light"/>
                <a:cs typeface="Calibri Light"/>
              </a:rPr>
              <a:t>Распределения величин: излучение</a:t>
            </a:r>
            <a:endParaRPr/>
          </a:p>
        </p:txBody>
      </p:sp>
      <p:sp>
        <p:nvSpPr>
          <p:cNvPr id="504486961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7246586-F9A5-1FE2-6615-26AD5C2219D1}" type="slidenum">
              <a:rPr lang="ru-RU"/>
              <a:t>16</a:t>
            </a:fld>
            <a:endParaRPr lang="ru-RU"/>
          </a:p>
        </p:txBody>
      </p:sp>
      <p:pic>
        <p:nvPicPr>
          <p:cNvPr id="384790500" name="Рисунок 38479049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0087" y="980051"/>
            <a:ext cx="7259024" cy="2858522"/>
          </a:xfrm>
          <a:prstGeom prst="rect">
            <a:avLst/>
          </a:prstGeom>
        </p:spPr>
      </p:pic>
      <p:sp>
        <p:nvSpPr>
          <p:cNvPr id="885809475" name="TextBox 885809474"/>
          <p:cNvSpPr txBox="1"/>
          <p:nvPr/>
        </p:nvSpPr>
        <p:spPr bwMode="auto">
          <a:xfrm>
            <a:off x="5125424" y="3573462"/>
            <a:ext cx="787687" cy="30515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/>
              <a:t>мДж/м</a:t>
            </a:r>
            <a:r>
              <a:rPr sz="1400" baseline="30000"/>
              <a:t>2</a:t>
            </a:r>
            <a:endParaRPr sz="1400"/>
          </a:p>
        </p:txBody>
      </p:sp>
      <p:sp>
        <p:nvSpPr>
          <p:cNvPr id="769762369" name="TextBox 769762368"/>
          <p:cNvSpPr txBox="1"/>
          <p:nvPr/>
        </p:nvSpPr>
        <p:spPr bwMode="auto">
          <a:xfrm>
            <a:off x="5458798" y="6524569"/>
            <a:ext cx="595998" cy="30515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/>
              <a:t>Вт/м</a:t>
            </a:r>
            <a:r>
              <a:rPr sz="1400" baseline="30000"/>
              <a:t>2</a:t>
            </a:r>
            <a:endParaRPr sz="1400"/>
          </a:p>
        </p:txBody>
      </p:sp>
      <p:sp>
        <p:nvSpPr>
          <p:cNvPr id="3" name="TextBox 2"/>
          <p:cNvSpPr txBox="1"/>
          <p:nvPr/>
        </p:nvSpPr>
        <p:spPr bwMode="auto">
          <a:xfrm>
            <a:off x="2085465" y="1025895"/>
            <a:ext cx="3884920" cy="396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/>
              <a:t>Энергия в диапазоне </a:t>
            </a:r>
            <a:r>
              <a:rPr lang="en-US" sz="2000"/>
              <a:t>[0,01-0,2] </a:t>
            </a:r>
            <a:r>
              <a:rPr lang="ru-RU" sz="2000"/>
              <a:t>нм</a:t>
            </a:r>
            <a:endParaRPr sz="1400"/>
          </a:p>
        </p:txBody>
      </p:sp>
      <p:sp>
        <p:nvSpPr>
          <p:cNvPr id="4" name="TextBox 3"/>
          <p:cNvSpPr txBox="1"/>
          <p:nvPr/>
        </p:nvSpPr>
        <p:spPr bwMode="auto">
          <a:xfrm>
            <a:off x="2019354" y="3926245"/>
            <a:ext cx="4625084" cy="396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/>
              <a:t>Интенсивность </a:t>
            </a:r>
            <a:r>
              <a:rPr lang="ru-RU" sz="2000"/>
              <a:t>в диапазоне </a:t>
            </a:r>
            <a:r>
              <a:rPr lang="en-US" sz="2000"/>
              <a:t>[0,</a:t>
            </a:r>
            <a:r>
              <a:rPr lang="ru-RU" sz="2000"/>
              <a:t>01</a:t>
            </a:r>
            <a:r>
              <a:rPr lang="en-US" sz="2000"/>
              <a:t>-0,</a:t>
            </a:r>
            <a:r>
              <a:rPr lang="en-US" sz="2000"/>
              <a:t>2] </a:t>
            </a:r>
            <a:r>
              <a:rPr lang="ru-RU" sz="2000"/>
              <a:t>нм</a:t>
            </a: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68809047" name="Рисунок 86880904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95374" y="1000125"/>
            <a:ext cx="4544399" cy="1822287"/>
          </a:xfrm>
          <a:prstGeom prst="rect">
            <a:avLst/>
          </a:prstGeom>
        </p:spPr>
      </p:pic>
      <p:sp>
        <p:nvSpPr>
          <p:cNvPr id="888329360" name="Прямоугольник 5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Calibri Light"/>
                <a:cs typeface="Calibri Light"/>
              </a:rPr>
              <a:t>Распределения величин: максимальные вариации</a:t>
            </a:r>
            <a:endParaRPr/>
          </a:p>
        </p:txBody>
      </p:sp>
      <p:sp>
        <p:nvSpPr>
          <p:cNvPr id="2016524744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2275F13-C2A7-563E-5228-2B4908FAA1C8}" type="slidenum">
              <a:rPr lang="ru-RU"/>
              <a:t>17</a:t>
            </a:fld>
            <a:endParaRPr lang="ru-RU"/>
          </a:p>
        </p:txBody>
      </p:sp>
      <p:sp>
        <p:nvSpPr>
          <p:cNvPr id="1690706595" name="TextBox 1690706594"/>
          <p:cNvSpPr txBox="1"/>
          <p:nvPr/>
        </p:nvSpPr>
        <p:spPr bwMode="auto">
          <a:xfrm>
            <a:off x="3881250" y="2620122"/>
            <a:ext cx="319274" cy="25943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100"/>
              <a:t>Гц</a:t>
            </a:r>
            <a:endParaRPr/>
          </a:p>
        </p:txBody>
      </p:sp>
      <p:pic>
        <p:nvPicPr>
          <p:cNvPr id="1639461016" name="Рисунок 16394610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33931" y="2879562"/>
            <a:ext cx="4605843" cy="1818096"/>
          </a:xfrm>
          <a:prstGeom prst="rect">
            <a:avLst/>
          </a:prstGeom>
        </p:spPr>
      </p:pic>
      <p:sp>
        <p:nvSpPr>
          <p:cNvPr id="1352892405" name="TextBox 1352892404"/>
          <p:cNvSpPr txBox="1"/>
          <p:nvPr/>
        </p:nvSpPr>
        <p:spPr bwMode="auto">
          <a:xfrm>
            <a:off x="3805050" y="4510788"/>
            <a:ext cx="319274" cy="25943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100"/>
              <a:t>Гц</a:t>
            </a:r>
            <a:endParaRPr/>
          </a:p>
        </p:txBody>
      </p:sp>
      <p:pic>
        <p:nvPicPr>
          <p:cNvPr id="1576384514" name="Рисунок 15763845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02493" y="4800474"/>
            <a:ext cx="4737281" cy="1845845"/>
          </a:xfrm>
          <a:prstGeom prst="rect">
            <a:avLst/>
          </a:prstGeom>
        </p:spPr>
      </p:pic>
      <p:sp>
        <p:nvSpPr>
          <p:cNvPr id="1764719977" name="TextBox 1764719976"/>
          <p:cNvSpPr txBox="1"/>
          <p:nvPr/>
        </p:nvSpPr>
        <p:spPr bwMode="auto">
          <a:xfrm>
            <a:off x="3881250" y="6462034"/>
            <a:ext cx="319274" cy="25943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100"/>
              <a:t>Гц</a:t>
            </a:r>
            <a:endParaRPr/>
          </a:p>
        </p:txBody>
      </p:sp>
      <p:sp>
        <p:nvSpPr>
          <p:cNvPr id="1307349285" name="TextBox 1307349284"/>
          <p:cNvSpPr txBox="1"/>
          <p:nvPr/>
        </p:nvSpPr>
        <p:spPr bwMode="auto">
          <a:xfrm>
            <a:off x="6001723" y="1023730"/>
            <a:ext cx="2627158" cy="1920599"/>
          </a:xfrm>
          <a:prstGeom prst="rect">
            <a:avLst/>
          </a:prstGeom>
          <a:noFill/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/>
              <a:t>Максимальные вариации частот Y-компоненты ШР во время вспышек</a:t>
            </a:r>
            <a:endParaRPr sz="2400"/>
          </a:p>
          <a:p>
            <a:pPr>
              <a:defRPr/>
            </a:pPr>
            <a:r>
              <a:rPr sz="2400"/>
              <a:t>(Гц)</a:t>
            </a:r>
            <a:endParaRPr sz="1400"/>
          </a:p>
        </p:txBody>
      </p:sp>
      <p:sp>
        <p:nvSpPr>
          <p:cNvPr id="442563569" name="TextBox 453375621"/>
          <p:cNvSpPr txBox="1"/>
          <p:nvPr/>
        </p:nvSpPr>
        <p:spPr bwMode="auto">
          <a:xfrm>
            <a:off x="3565131" y="1064533"/>
            <a:ext cx="1271503" cy="427079"/>
          </a:xfrm>
          <a:prstGeom prst="rect">
            <a:avLst/>
          </a:prstGeom>
          <a:noFill/>
          <a:ln w="1904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/>
              <a:t>1 мода</a:t>
            </a:r>
            <a:endParaRPr sz="1400"/>
          </a:p>
        </p:txBody>
      </p:sp>
      <p:sp>
        <p:nvSpPr>
          <p:cNvPr id="278394382" name="TextBox 453375621"/>
          <p:cNvSpPr txBox="1"/>
          <p:nvPr/>
        </p:nvSpPr>
        <p:spPr bwMode="auto">
          <a:xfrm>
            <a:off x="3565131" y="2940958"/>
            <a:ext cx="1272583" cy="427079"/>
          </a:xfrm>
          <a:prstGeom prst="rect">
            <a:avLst/>
          </a:prstGeom>
          <a:noFill/>
          <a:ln w="1904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/>
              <a:t>2 мода</a:t>
            </a:r>
            <a:endParaRPr sz="1400"/>
          </a:p>
        </p:txBody>
      </p:sp>
      <p:sp>
        <p:nvSpPr>
          <p:cNvPr id="1590123185" name="TextBox 453375621"/>
          <p:cNvSpPr txBox="1"/>
          <p:nvPr/>
        </p:nvSpPr>
        <p:spPr bwMode="auto">
          <a:xfrm>
            <a:off x="3565131" y="4855483"/>
            <a:ext cx="1272583" cy="427079"/>
          </a:xfrm>
          <a:prstGeom prst="rect">
            <a:avLst/>
          </a:prstGeom>
          <a:noFill/>
          <a:ln w="1904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/>
              <a:t>3 мода</a:t>
            </a: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5306578" name="Прямоугольник 5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Calibri Light"/>
                <a:cs typeface="Calibri Light"/>
              </a:rPr>
              <a:t>Распределения величин: наклон</a:t>
            </a:r>
            <a:endParaRPr/>
          </a:p>
        </p:txBody>
      </p:sp>
      <p:sp>
        <p:nvSpPr>
          <p:cNvPr id="133545972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0BA8B8-7FFC-B494-10AF-B8F3DE9011E8}" type="slidenum">
              <a:rPr lang="ru-RU"/>
              <a:t>18</a:t>
            </a:fld>
            <a:endParaRPr lang="ru-RU"/>
          </a:p>
        </p:txBody>
      </p:sp>
      <p:sp>
        <p:nvSpPr>
          <p:cNvPr id="576117804" name="TextBox 576117803"/>
          <p:cNvSpPr txBox="1"/>
          <p:nvPr/>
        </p:nvSpPr>
        <p:spPr bwMode="auto">
          <a:xfrm>
            <a:off x="6068638" y="1480932"/>
            <a:ext cx="2675758" cy="1798679"/>
          </a:xfrm>
          <a:prstGeom prst="rect">
            <a:avLst/>
          </a:prstGeom>
          <a:noFill/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800"/>
              <a:t>Коэффициент наклона</a:t>
            </a:r>
            <a:br>
              <a:rPr sz="2800"/>
            </a:br>
            <a:r>
              <a:rPr sz="2800"/>
              <a:t>Y-компоненты 1-й моды</a:t>
            </a:r>
            <a:endParaRPr/>
          </a:p>
        </p:txBody>
      </p:sp>
      <p:pic>
        <p:nvPicPr>
          <p:cNvPr id="2057795743" name="Рисунок 205779574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1449" y="1228725"/>
            <a:ext cx="5725499" cy="4942525"/>
          </a:xfrm>
          <a:prstGeom prst="rect">
            <a:avLst/>
          </a:prstGeom>
        </p:spPr>
      </p:pic>
      <p:sp>
        <p:nvSpPr>
          <p:cNvPr id="1597958500" name="TextBox 1597958499"/>
          <p:cNvSpPr txBox="1"/>
          <p:nvPr/>
        </p:nvSpPr>
        <p:spPr bwMode="auto">
          <a:xfrm>
            <a:off x="6068638" y="4567032"/>
            <a:ext cx="2641198" cy="518519"/>
          </a:xfrm>
          <a:prstGeom prst="rect">
            <a:avLst/>
          </a:prstGeom>
          <a:noFill/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800"/>
              <a:t>Ошибка R</a:t>
            </a:r>
            <a:r>
              <a:rPr sz="2800" baseline="30000"/>
              <a:t>2</a:t>
            </a:r>
            <a:endParaRPr sz="2800"/>
          </a:p>
        </p:txBody>
      </p:sp>
      <p:sp>
        <p:nvSpPr>
          <p:cNvPr id="203349884" name="TextBox 453375621"/>
          <p:cNvSpPr txBox="1"/>
          <p:nvPr/>
        </p:nvSpPr>
        <p:spPr bwMode="auto">
          <a:xfrm>
            <a:off x="3136506" y="1607458"/>
            <a:ext cx="1272222" cy="427079"/>
          </a:xfrm>
          <a:prstGeom prst="rect">
            <a:avLst/>
          </a:prstGeom>
          <a:noFill/>
          <a:ln w="1904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/>
              <a:t>1 мода</a:t>
            </a:r>
            <a:endParaRPr sz="1400"/>
          </a:p>
        </p:txBody>
      </p:sp>
      <p:sp>
        <p:nvSpPr>
          <p:cNvPr id="988627097" name="TextBox 453375621"/>
          <p:cNvSpPr txBox="1"/>
          <p:nvPr/>
        </p:nvSpPr>
        <p:spPr bwMode="auto">
          <a:xfrm>
            <a:off x="3136506" y="4093483"/>
            <a:ext cx="1272582" cy="427079"/>
          </a:xfrm>
          <a:prstGeom prst="rect">
            <a:avLst/>
          </a:prstGeom>
          <a:noFill/>
          <a:ln w="1904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/>
              <a:t>1 мода</a:t>
            </a: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1895398" name="Прямоугольник 5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Calibri Light"/>
                <a:cs typeface="Calibri Light"/>
              </a:rPr>
              <a:t>Распределения величин: время релаксации</a:t>
            </a:r>
            <a:endParaRPr/>
          </a:p>
        </p:txBody>
      </p:sp>
      <p:sp>
        <p:nvSpPr>
          <p:cNvPr id="52812775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CCAF9A-29D0-EA4B-F817-34F4069427DE}" type="slidenum">
              <a:rPr lang="ru-RU"/>
              <a:t>19</a:t>
            </a:fld>
            <a:endParaRPr lang="ru-RU"/>
          </a:p>
        </p:txBody>
      </p:sp>
      <p:sp>
        <p:nvSpPr>
          <p:cNvPr id="904496153" name="TextBox 904496152"/>
          <p:cNvSpPr txBox="1"/>
          <p:nvPr/>
        </p:nvSpPr>
        <p:spPr bwMode="auto">
          <a:xfrm>
            <a:off x="3881250" y="6462033"/>
            <a:ext cx="319273" cy="259438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100"/>
              <a:t>Гц</a:t>
            </a:r>
            <a:endParaRPr/>
          </a:p>
        </p:txBody>
      </p:sp>
      <p:sp>
        <p:nvSpPr>
          <p:cNvPr id="404432384" name="TextBox 404432383"/>
          <p:cNvSpPr txBox="1"/>
          <p:nvPr/>
        </p:nvSpPr>
        <p:spPr bwMode="auto">
          <a:xfrm flipH="0" flipV="0">
            <a:off x="5725499" y="957054"/>
            <a:ext cx="3220362" cy="2286359"/>
          </a:xfrm>
          <a:prstGeom prst="rect">
            <a:avLst/>
          </a:prstGeom>
          <a:noFill/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/>
              <a:t>Время отклика - время между максимумом интенсивности и максимумом вариации Y-компоненты (1-3 моды)</a:t>
            </a:r>
            <a:endParaRPr sz="1400"/>
          </a:p>
        </p:txBody>
      </p:sp>
      <p:pic>
        <p:nvPicPr>
          <p:cNvPr id="1761452118" name="Рисунок 17614521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8650" y="909829"/>
            <a:ext cx="5019693" cy="1974658"/>
          </a:xfrm>
          <a:prstGeom prst="rect">
            <a:avLst/>
          </a:prstGeom>
        </p:spPr>
      </p:pic>
      <p:pic>
        <p:nvPicPr>
          <p:cNvPr id="2032962718" name="Рисунок 20329627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9124" y="2884488"/>
            <a:ext cx="5011124" cy="1942200"/>
          </a:xfrm>
          <a:prstGeom prst="rect">
            <a:avLst/>
          </a:prstGeom>
        </p:spPr>
      </p:pic>
      <p:pic>
        <p:nvPicPr>
          <p:cNvPr id="798781882" name="Рисунок 79878188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9124" y="4826688"/>
            <a:ext cx="5011124" cy="1987062"/>
          </a:xfrm>
          <a:prstGeom prst="rect">
            <a:avLst/>
          </a:prstGeom>
        </p:spPr>
      </p:pic>
      <p:sp>
        <p:nvSpPr>
          <p:cNvPr id="377206161" name="TextBox 377206160"/>
          <p:cNvSpPr txBox="1"/>
          <p:nvPr/>
        </p:nvSpPr>
        <p:spPr bwMode="auto">
          <a:xfrm>
            <a:off x="3797494" y="2662209"/>
            <a:ext cx="243390" cy="259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100"/>
              <a:t>с</a:t>
            </a:r>
            <a:endParaRPr/>
          </a:p>
        </p:txBody>
      </p:sp>
      <p:sp>
        <p:nvSpPr>
          <p:cNvPr id="50806145" name="TextBox 50806144"/>
          <p:cNvSpPr txBox="1"/>
          <p:nvPr/>
        </p:nvSpPr>
        <p:spPr bwMode="auto">
          <a:xfrm>
            <a:off x="3881250" y="4624359"/>
            <a:ext cx="243750" cy="259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100"/>
              <a:t>с</a:t>
            </a:r>
            <a:endParaRPr/>
          </a:p>
        </p:txBody>
      </p:sp>
      <p:sp>
        <p:nvSpPr>
          <p:cNvPr id="1429766424" name="TextBox 1429766423"/>
          <p:cNvSpPr txBox="1"/>
          <p:nvPr/>
        </p:nvSpPr>
        <p:spPr bwMode="auto">
          <a:xfrm>
            <a:off x="3881250" y="6591750"/>
            <a:ext cx="243750" cy="259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100"/>
              <a:t>с</a:t>
            </a:r>
            <a:endParaRPr/>
          </a:p>
        </p:txBody>
      </p:sp>
      <p:sp>
        <p:nvSpPr>
          <p:cNvPr id="1638378142" name="TextBox 453375621"/>
          <p:cNvSpPr txBox="1"/>
          <p:nvPr/>
        </p:nvSpPr>
        <p:spPr bwMode="auto">
          <a:xfrm>
            <a:off x="3565131" y="1064533"/>
            <a:ext cx="1271863" cy="427079"/>
          </a:xfrm>
          <a:prstGeom prst="rect">
            <a:avLst/>
          </a:prstGeom>
          <a:noFill/>
          <a:ln w="1904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/>
              <a:t>1 мода</a:t>
            </a:r>
            <a:endParaRPr sz="1400"/>
          </a:p>
        </p:txBody>
      </p:sp>
      <p:sp>
        <p:nvSpPr>
          <p:cNvPr id="1252627005" name="TextBox 453375621"/>
          <p:cNvSpPr txBox="1"/>
          <p:nvPr/>
        </p:nvSpPr>
        <p:spPr bwMode="auto">
          <a:xfrm>
            <a:off x="3565131" y="2940958"/>
            <a:ext cx="1272942" cy="427079"/>
          </a:xfrm>
          <a:prstGeom prst="rect">
            <a:avLst/>
          </a:prstGeom>
          <a:noFill/>
          <a:ln w="1904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/>
              <a:t>2 мода</a:t>
            </a:r>
            <a:endParaRPr sz="1400"/>
          </a:p>
        </p:txBody>
      </p:sp>
      <p:sp>
        <p:nvSpPr>
          <p:cNvPr id="252516618" name="TextBox 453375621"/>
          <p:cNvSpPr txBox="1"/>
          <p:nvPr/>
        </p:nvSpPr>
        <p:spPr bwMode="auto">
          <a:xfrm>
            <a:off x="3565131" y="4855483"/>
            <a:ext cx="1272942" cy="427079"/>
          </a:xfrm>
          <a:prstGeom prst="rect">
            <a:avLst/>
          </a:prstGeom>
          <a:noFill/>
          <a:ln w="1904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/>
              <a:t>3 мода</a:t>
            </a: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 flipH="0" flipV="0">
            <a:off x="457199" y="1171575"/>
            <a:ext cx="4038597" cy="417190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 algn="just">
              <a:defRPr/>
            </a:pPr>
            <a:r>
              <a:rPr lang="ru-RU" sz="2400"/>
              <a:t>Земля и ионосфера (60 км) образуют полость (волновод) для ЭМ-волн</a:t>
            </a:r>
            <a:endParaRPr/>
          </a:p>
          <a:p>
            <a:pPr algn="just">
              <a:defRPr/>
            </a:pPr>
            <a:r>
              <a:rPr lang="ru-RU" sz="2400"/>
              <a:t>Волновод имеет резонансы на крайне низких частотах (КНЧ), которые называются </a:t>
            </a:r>
            <a:r>
              <a:rPr lang="ru-RU" sz="2400">
                <a:solidFill>
                  <a:schemeClr val="accent1"/>
                </a:solidFill>
              </a:rPr>
              <a:t>резонансами Шумана</a:t>
            </a:r>
            <a:endParaRPr lang="ru-RU" sz="2400"/>
          </a:p>
          <a:p>
            <a:pPr algn="just">
              <a:defRPr/>
            </a:pPr>
            <a:r>
              <a:rPr lang="ru-RU" sz="2400"/>
              <a:t>Резонансы возбуждаются грозовыми разрядами</a:t>
            </a:r>
            <a:endParaRPr/>
          </a:p>
          <a:p>
            <a:pPr algn="just">
              <a:defRPr/>
            </a:pPr>
            <a:r>
              <a:rPr lang="ru-RU" sz="2400"/>
              <a:t>Частоты шумановских резонансов (ШР) равны 8, 14, 20, 26, 32, … Гц</a:t>
            </a:r>
            <a:endParaRPr lang="ru-RU" sz="2400">
              <a:latin typeface="Calibri Light"/>
              <a:cs typeface="Calibri Ligh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238C6-5AA5-4815-91BB-E1BBF8FBA7C3}" type="slidenum">
              <a:rPr lang="ru-RU"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Calibri Light"/>
                <a:cs typeface="Calibri Light"/>
              </a:rPr>
              <a:t>Шумановские резонансы</a:t>
            </a:r>
            <a:endParaRPr/>
          </a:p>
        </p:txBody>
      </p:sp>
      <p:pic>
        <p:nvPicPr>
          <p:cNvPr id="3074" name="Picture 2"/>
          <p:cNvPicPr>
            <a:picLocks noChangeAspect="1" noChangeArrowheads="1" noGrp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4648199" y="1333818"/>
            <a:ext cx="4038600" cy="34248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 bwMode="auto">
          <a:xfrm>
            <a:off x="5220072" y="4692033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i="1">
                <a:solidFill>
                  <a:schemeClr val="tx1">
                    <a:lumMod val="65000"/>
                    <a:lumOff val="35000"/>
                  </a:schemeClr>
                </a:solidFill>
              </a:rPr>
              <a:t>Полость Земля-ионосфера </a:t>
            </a:r>
            <a:r>
              <a:rPr lang="ru-RU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(ист.: </a:t>
            </a:r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Sergio Toledo Redondo)</a:t>
            </a:r>
            <a:endParaRPr lang="ru-RU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88362405" name="TextBox 688362404"/>
          <p:cNvSpPr txBox="1"/>
          <p:nvPr/>
        </p:nvSpPr>
        <p:spPr bwMode="auto">
          <a:xfrm>
            <a:off x="296249" y="5810249"/>
            <a:ext cx="2838449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673467101" name="TextBox 1673467100"/>
          <p:cNvSpPr txBox="1"/>
          <p:nvPr/>
        </p:nvSpPr>
        <p:spPr bwMode="auto">
          <a:xfrm>
            <a:off x="220049" y="5343483"/>
            <a:ext cx="8747909" cy="1310999"/>
          </a:xfrm>
          <a:prstGeom prst="rect">
            <a:avLst/>
          </a:prstGeom>
          <a:noFill/>
          <a:ln w="1904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3879" indent="-283879">
              <a:buAutoNum type="arabicPeriod"/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Schumann W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O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 Ü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ber die strahlungslosen Eigenschwingungen einer leitenden Kugel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,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die von einer Luftschicht und einer Ionosph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ä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renh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ü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lle umgeben ist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//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Zeitschrift f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ü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r Naturforschung A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 1952. Т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 7, № 2.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С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 149–154.</a:t>
            </a:r>
            <a:endParaRPr lang="en-US" sz="16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3879" indent="-283879">
              <a:buAutoNum type="arabicPeriod"/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Heckman S. J., Williams E., Boldi B. Total global lightning inferred from Schumann resonance measurements // J. Geophys. Res. 1998.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Т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 103, № D24.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С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 31775–31779.</a:t>
            </a: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6290421" name="Прямоугольник 5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Calibri Light"/>
                <a:cs typeface="Calibri Light"/>
              </a:rPr>
              <a:t>Соотношение между энергией и интенсивностью</a:t>
            </a:r>
            <a:endParaRPr/>
          </a:p>
        </p:txBody>
      </p:sp>
      <p:sp>
        <p:nvSpPr>
          <p:cNvPr id="585634501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610B6F-3A11-C8AF-C7D2-51496229F618}" type="slidenum">
              <a:rPr lang="ru-RU"/>
              <a:t>20</a:t>
            </a:fld>
            <a:endParaRPr lang="ru-RU"/>
          </a:p>
        </p:txBody>
      </p:sp>
      <p:pic>
        <p:nvPicPr>
          <p:cNvPr id="397286071" name="Объект 397286070"/>
          <p:cNvPicPr>
            <a:picLocks noChangeAspect="1" noGrp="1"/>
          </p:cNvPicPr>
          <p:nvPr>
            <p:ph idx="1"/>
          </p:nvPr>
        </p:nvPicPr>
        <p:blipFill>
          <a:blip r:embed="rId2"/>
          <a:srcRect l="1974" t="3525" r="0" b="3341"/>
          <a:stretch/>
        </p:blipFill>
        <p:spPr bwMode="auto">
          <a:xfrm flipH="0" flipV="0">
            <a:off x="667725" y="1314449"/>
            <a:ext cx="7969067" cy="4867275"/>
          </a:xfrm>
          <a:prstGeom prst="rect">
            <a:avLst/>
          </a:prstGeom>
        </p:spPr>
      </p:pic>
      <p:sp>
        <p:nvSpPr>
          <p:cNvPr id="799924809" name=""/>
          <p:cNvSpPr txBox="1"/>
          <p:nvPr/>
        </p:nvSpPr>
        <p:spPr bwMode="auto">
          <a:xfrm flipH="0" flipV="0">
            <a:off x="305774" y="2095500"/>
            <a:ext cx="914400" cy="915120"/>
          </a:xfrm>
          <a:prstGeom prst="rect">
            <a:avLst/>
          </a:prstGeom>
          <a:noFill/>
        </p:spPr>
        <p:txBody>
          <a:bodyPr vertOverflow="overflow" horzOverflow="overflow" vert="vert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1493069307" name=""/>
          <p:cNvSpPr txBox="1"/>
          <p:nvPr/>
        </p:nvSpPr>
        <p:spPr bwMode="auto">
          <a:xfrm rot="10800000" flipH="0" flipV="0">
            <a:off x="306674" y="2420853"/>
            <a:ext cx="457559" cy="2654468"/>
          </a:xfrm>
          <a:prstGeom prst="rect">
            <a:avLst/>
          </a:prstGeom>
          <a:noFill/>
        </p:spPr>
        <p:txBody>
          <a:bodyPr vertOverflow="overflow" horzOverflow="overflow" vert="vert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Интенсивность, Вт/м</a:t>
            </a:r>
            <a:r>
              <a:rPr baseline="30000"/>
              <a:t>2</a:t>
            </a:r>
            <a:endParaRPr/>
          </a:p>
        </p:txBody>
      </p:sp>
      <p:sp>
        <p:nvSpPr>
          <p:cNvPr id="930850217" name=""/>
          <p:cNvSpPr txBox="1"/>
          <p:nvPr/>
        </p:nvSpPr>
        <p:spPr bwMode="auto">
          <a:xfrm flipH="0" flipV="0">
            <a:off x="3721849" y="6181725"/>
            <a:ext cx="1860818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Энергия, мДж/м</a:t>
            </a:r>
            <a:r>
              <a:rPr baseline="30000"/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4218424" name="Прямоугольник 5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Calibri Light"/>
                <a:cs typeface="Calibri Light"/>
              </a:rPr>
              <a:t>Соотношение между вариацией и интенсивностью</a:t>
            </a:r>
            <a:endParaRPr/>
          </a:p>
        </p:txBody>
      </p:sp>
      <p:sp>
        <p:nvSpPr>
          <p:cNvPr id="78686638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5805CA-D03A-1B69-1B9F-EEDF39E84576}" type="slidenum">
              <a:rPr lang="ru-RU"/>
              <a:t>21</a:t>
            </a:fld>
            <a:endParaRPr lang="ru-RU"/>
          </a:p>
        </p:txBody>
      </p:sp>
      <p:pic>
        <p:nvPicPr>
          <p:cNvPr id="1480771475" name="Объект 1480771474"/>
          <p:cNvPicPr>
            <a:picLocks noChangeAspect="1" noGrp="1"/>
          </p:cNvPicPr>
          <p:nvPr>
            <p:ph idx="1"/>
          </p:nvPr>
        </p:nvPicPr>
        <p:blipFill>
          <a:blip r:embed="rId2"/>
          <a:srcRect l="2075" t="3501" r="0" b="3618"/>
          <a:stretch/>
        </p:blipFill>
        <p:spPr bwMode="auto">
          <a:xfrm flipH="0" flipV="0">
            <a:off x="810599" y="1257299"/>
            <a:ext cx="7685698" cy="4686300"/>
          </a:xfrm>
          <a:prstGeom prst="rect">
            <a:avLst/>
          </a:prstGeom>
        </p:spPr>
      </p:pic>
      <p:sp>
        <p:nvSpPr>
          <p:cNvPr id="1717113081" name="TextBox 1717113080"/>
          <p:cNvSpPr txBox="1"/>
          <p:nvPr/>
        </p:nvSpPr>
        <p:spPr bwMode="auto">
          <a:xfrm>
            <a:off x="1324948" y="1552574"/>
            <a:ext cx="1270783" cy="488039"/>
          </a:xfrm>
          <a:prstGeom prst="rect">
            <a:avLst/>
          </a:prstGeom>
          <a:noFill/>
          <a:ln w="1904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/>
              <a:t>1 мода</a:t>
            </a:r>
            <a:endParaRPr/>
          </a:p>
        </p:txBody>
      </p:sp>
      <p:sp>
        <p:nvSpPr>
          <p:cNvPr id="1002556143" name=""/>
          <p:cNvSpPr txBox="1"/>
          <p:nvPr/>
        </p:nvSpPr>
        <p:spPr bwMode="auto">
          <a:xfrm flipH="0" flipV="0">
            <a:off x="3513418" y="6048375"/>
            <a:ext cx="2280505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Интенсивность, Вт/м</a:t>
            </a:r>
            <a:r>
              <a:rPr baseline="30000"/>
              <a:t>2</a:t>
            </a:r>
            <a:endParaRPr/>
          </a:p>
        </p:txBody>
      </p:sp>
      <p:sp>
        <p:nvSpPr>
          <p:cNvPr id="1489756920" name=""/>
          <p:cNvSpPr txBox="1"/>
          <p:nvPr/>
        </p:nvSpPr>
        <p:spPr bwMode="auto">
          <a:xfrm rot="10800000" flipH="0" flipV="0">
            <a:off x="311893" y="2165964"/>
            <a:ext cx="457559" cy="3174685"/>
          </a:xfrm>
          <a:prstGeom prst="rect">
            <a:avLst/>
          </a:prstGeom>
          <a:noFill/>
        </p:spPr>
        <p:txBody>
          <a:bodyPr vertOverflow="overflow" horzOverflow="overflow" vert="vert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Максимальная вариация, </a:t>
            </a:r>
            <a:r>
              <a:rPr/>
              <a:t>Гц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5067267" name="Прямоугольник 5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Calibri Light"/>
                <a:cs typeface="Calibri Light"/>
              </a:rPr>
              <a:t>Соотношение между вариацией и интенсивностью</a:t>
            </a:r>
            <a:endParaRPr/>
          </a:p>
        </p:txBody>
      </p:sp>
      <p:sp>
        <p:nvSpPr>
          <p:cNvPr id="1622006219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2F3DF45-43A5-C045-9775-A7939A9B2EC9}" type="slidenum">
              <a:rPr lang="ru-RU"/>
              <a:t>22</a:t>
            </a:fld>
            <a:endParaRPr lang="ru-RU"/>
          </a:p>
        </p:txBody>
      </p:sp>
      <p:pic>
        <p:nvPicPr>
          <p:cNvPr id="1962927744" name="Объект 1962927743"/>
          <p:cNvPicPr>
            <a:picLocks noChangeAspect="1" noGrp="1"/>
          </p:cNvPicPr>
          <p:nvPr>
            <p:ph idx="1"/>
          </p:nvPr>
        </p:nvPicPr>
        <p:blipFill>
          <a:blip r:embed="rId2"/>
          <a:srcRect l="2172" t="3916" r="0" b="3388"/>
          <a:stretch/>
        </p:blipFill>
        <p:spPr bwMode="auto">
          <a:xfrm flipH="0" flipV="0">
            <a:off x="772499" y="1219199"/>
            <a:ext cx="7771600" cy="4733925"/>
          </a:xfrm>
          <a:prstGeom prst="rect">
            <a:avLst/>
          </a:prstGeom>
        </p:spPr>
      </p:pic>
      <p:sp>
        <p:nvSpPr>
          <p:cNvPr id="1888428818" name="TextBox 1888428817"/>
          <p:cNvSpPr txBox="1"/>
          <p:nvPr/>
        </p:nvSpPr>
        <p:spPr bwMode="auto">
          <a:xfrm>
            <a:off x="1324948" y="1962149"/>
            <a:ext cx="1271503" cy="488039"/>
          </a:xfrm>
          <a:prstGeom prst="rect">
            <a:avLst/>
          </a:prstGeom>
          <a:noFill/>
          <a:ln w="1904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/>
              <a:t>2 мода</a:t>
            </a:r>
            <a:endParaRPr/>
          </a:p>
        </p:txBody>
      </p:sp>
      <p:sp>
        <p:nvSpPr>
          <p:cNvPr id="976891010" name=""/>
          <p:cNvSpPr txBox="1"/>
          <p:nvPr/>
        </p:nvSpPr>
        <p:spPr bwMode="auto">
          <a:xfrm rot="10800000" flipH="0" flipV="0">
            <a:off x="312072" y="2165784"/>
            <a:ext cx="457559" cy="3175405"/>
          </a:xfrm>
          <a:prstGeom prst="rect">
            <a:avLst/>
          </a:prstGeom>
          <a:noFill/>
        </p:spPr>
        <p:txBody>
          <a:bodyPr vertOverflow="overflow" horzOverflow="overflow" vert="vert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Максимальная вариация, </a:t>
            </a:r>
            <a:r>
              <a:rPr/>
              <a:t>Гц</a:t>
            </a:r>
            <a:endParaRPr/>
          </a:p>
        </p:txBody>
      </p:sp>
      <p:sp>
        <p:nvSpPr>
          <p:cNvPr id="781825479" name=""/>
          <p:cNvSpPr txBox="1"/>
          <p:nvPr/>
        </p:nvSpPr>
        <p:spPr bwMode="auto">
          <a:xfrm flipH="0" flipV="0">
            <a:off x="3513418" y="6048375"/>
            <a:ext cx="2280505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Интенсивность, Вт/м</a:t>
            </a:r>
            <a:r>
              <a:rPr baseline="30000"/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8192746" name="Прямоугольник 5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Calibri Light"/>
                <a:cs typeface="Calibri Light"/>
              </a:rPr>
              <a:t>Соотношение между вариацией и интенсивностью</a:t>
            </a:r>
            <a:endParaRPr/>
          </a:p>
        </p:txBody>
      </p:sp>
      <p:sp>
        <p:nvSpPr>
          <p:cNvPr id="2114181372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547BA86-0C49-E73B-6037-7492DD0AE213}" type="slidenum">
              <a:rPr lang="ru-RU"/>
              <a:t>23</a:t>
            </a:fld>
            <a:endParaRPr lang="ru-RU"/>
          </a:p>
        </p:txBody>
      </p:sp>
      <p:pic>
        <p:nvPicPr>
          <p:cNvPr id="2050607011" name="Объект 2050607010"/>
          <p:cNvPicPr>
            <a:picLocks noChangeAspect="1" noGrp="1"/>
          </p:cNvPicPr>
          <p:nvPr>
            <p:ph idx="1"/>
          </p:nvPr>
        </p:nvPicPr>
        <p:blipFill>
          <a:blip r:embed="rId2"/>
          <a:srcRect l="1954" t="3355" r="0" b="3520"/>
          <a:stretch/>
        </p:blipFill>
        <p:spPr bwMode="auto">
          <a:xfrm flipH="0" flipV="0">
            <a:off x="696300" y="1114424"/>
            <a:ext cx="7909050" cy="4829174"/>
          </a:xfrm>
          <a:prstGeom prst="rect">
            <a:avLst/>
          </a:prstGeom>
        </p:spPr>
      </p:pic>
      <p:sp>
        <p:nvSpPr>
          <p:cNvPr id="1021205768" name="TextBox 1021205767"/>
          <p:cNvSpPr txBox="1"/>
          <p:nvPr/>
        </p:nvSpPr>
        <p:spPr bwMode="auto">
          <a:xfrm>
            <a:off x="1324948" y="1474109"/>
            <a:ext cx="1272223" cy="488039"/>
          </a:xfrm>
          <a:prstGeom prst="rect">
            <a:avLst/>
          </a:prstGeom>
          <a:noFill/>
          <a:ln w="1904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/>
              <a:t>3 мода</a:t>
            </a:r>
            <a:endParaRPr/>
          </a:p>
        </p:txBody>
      </p:sp>
      <p:sp>
        <p:nvSpPr>
          <p:cNvPr id="1934886168" name=""/>
          <p:cNvSpPr txBox="1"/>
          <p:nvPr/>
        </p:nvSpPr>
        <p:spPr bwMode="auto">
          <a:xfrm rot="10800000" flipH="0" flipV="0">
            <a:off x="312251" y="2165604"/>
            <a:ext cx="457559" cy="3176125"/>
          </a:xfrm>
          <a:prstGeom prst="rect">
            <a:avLst/>
          </a:prstGeom>
          <a:noFill/>
        </p:spPr>
        <p:txBody>
          <a:bodyPr vertOverflow="overflow" horzOverflow="overflow" vert="vert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Максимальная вариация, </a:t>
            </a:r>
            <a:r>
              <a:rPr/>
              <a:t>Гц</a:t>
            </a:r>
            <a:endParaRPr/>
          </a:p>
        </p:txBody>
      </p:sp>
      <p:sp>
        <p:nvSpPr>
          <p:cNvPr id="1861781973" name=""/>
          <p:cNvSpPr txBox="1"/>
          <p:nvPr/>
        </p:nvSpPr>
        <p:spPr bwMode="auto">
          <a:xfrm flipH="0" flipV="0">
            <a:off x="3513418" y="6048375"/>
            <a:ext cx="2280505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Интенсивность, Вт/м</a:t>
            </a:r>
            <a:r>
              <a:rPr baseline="30000"/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9266573" name="Прямоугольник 5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Calibri Light"/>
                <a:cs typeface="Calibri Light"/>
              </a:rPr>
              <a:t>Соотношение между временем отклика и интенсивностью</a:t>
            </a:r>
            <a:endParaRPr sz="1600"/>
          </a:p>
        </p:txBody>
      </p:sp>
      <p:sp>
        <p:nvSpPr>
          <p:cNvPr id="224748010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F82092-FF67-7BE1-3A28-E421C9484BD0}" type="slidenum">
              <a:rPr lang="ru-RU"/>
              <a:t>24</a:t>
            </a:fld>
            <a:endParaRPr lang="ru-RU"/>
          </a:p>
        </p:txBody>
      </p:sp>
      <p:pic>
        <p:nvPicPr>
          <p:cNvPr id="1058321838" name="Объект 1058321837"/>
          <p:cNvPicPr>
            <a:picLocks noChangeAspect="1" noGrp="1"/>
          </p:cNvPicPr>
          <p:nvPr>
            <p:ph idx="1"/>
          </p:nvPr>
        </p:nvPicPr>
        <p:blipFill>
          <a:blip r:embed="rId2"/>
          <a:srcRect l="2410" t="3725" r="0" b="3201"/>
          <a:stretch/>
        </p:blipFill>
        <p:spPr bwMode="auto">
          <a:xfrm flipH="0" flipV="0">
            <a:off x="791549" y="1209674"/>
            <a:ext cx="7752374" cy="4752975"/>
          </a:xfrm>
          <a:prstGeom prst="rect">
            <a:avLst/>
          </a:prstGeom>
        </p:spPr>
      </p:pic>
      <p:sp>
        <p:nvSpPr>
          <p:cNvPr id="2050329363" name="TextBox 2050329362"/>
          <p:cNvSpPr txBox="1"/>
          <p:nvPr/>
        </p:nvSpPr>
        <p:spPr bwMode="auto">
          <a:xfrm>
            <a:off x="1324948" y="1474109"/>
            <a:ext cx="1272943" cy="488039"/>
          </a:xfrm>
          <a:prstGeom prst="rect">
            <a:avLst/>
          </a:prstGeom>
          <a:noFill/>
          <a:ln w="1904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/>
              <a:t>1 мода</a:t>
            </a:r>
            <a:endParaRPr/>
          </a:p>
        </p:txBody>
      </p:sp>
      <p:sp>
        <p:nvSpPr>
          <p:cNvPr id="1678399725" name=""/>
          <p:cNvSpPr txBox="1"/>
          <p:nvPr/>
        </p:nvSpPr>
        <p:spPr bwMode="auto">
          <a:xfrm rot="10800000" flipH="0" flipV="0">
            <a:off x="357209" y="2668308"/>
            <a:ext cx="411839" cy="1835708"/>
          </a:xfrm>
          <a:prstGeom prst="rect">
            <a:avLst/>
          </a:prstGeom>
          <a:noFill/>
        </p:spPr>
        <p:txBody>
          <a:bodyPr vertOverflow="overflow" horzOverflow="overflow" vert="vert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Время отклика, с</a:t>
            </a:r>
            <a:endParaRPr/>
          </a:p>
        </p:txBody>
      </p:sp>
      <p:sp>
        <p:nvSpPr>
          <p:cNvPr id="811425813" name=""/>
          <p:cNvSpPr txBox="1"/>
          <p:nvPr/>
        </p:nvSpPr>
        <p:spPr bwMode="auto">
          <a:xfrm flipH="0" flipV="0">
            <a:off x="3513418" y="6048375"/>
            <a:ext cx="2280505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Интенсивность, Вт/м</a:t>
            </a:r>
            <a:r>
              <a:rPr baseline="30000"/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8732243" name="Прямоугольник 5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0" i="0" u="none" strike="noStrike" cap="none" spc="0">
                <a:solidFill>
                  <a:schemeClr val="lt1"/>
                </a:solidFill>
                <a:latin typeface="Calibri Light"/>
                <a:ea typeface="Calibri Light"/>
                <a:cs typeface="Calibri Light"/>
              </a:rPr>
              <a:t>Соотношение между временем отклика и интенсивностью</a:t>
            </a:r>
            <a:endParaRPr sz="1800"/>
          </a:p>
        </p:txBody>
      </p:sp>
      <p:sp>
        <p:nvSpPr>
          <p:cNvPr id="1315331196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38D238-633F-732A-F8C8-D7EAEECA58F4}" type="slidenum">
              <a:rPr lang="ru-RU"/>
              <a:t>25</a:t>
            </a:fld>
            <a:endParaRPr lang="ru-RU"/>
          </a:p>
        </p:txBody>
      </p:sp>
      <p:pic>
        <p:nvPicPr>
          <p:cNvPr id="1085127453" name="Объект 1085127452"/>
          <p:cNvPicPr>
            <a:picLocks noChangeAspect="1" noGrp="1"/>
          </p:cNvPicPr>
          <p:nvPr>
            <p:ph idx="1"/>
          </p:nvPr>
        </p:nvPicPr>
        <p:blipFill>
          <a:blip r:embed="rId2"/>
          <a:srcRect l="2813" t="3743" r="0" b="3368"/>
          <a:stretch/>
        </p:blipFill>
        <p:spPr bwMode="auto">
          <a:xfrm flipH="0" flipV="0">
            <a:off x="801074" y="1181100"/>
            <a:ext cx="7766660" cy="4772025"/>
          </a:xfrm>
          <a:prstGeom prst="rect">
            <a:avLst/>
          </a:prstGeom>
        </p:spPr>
      </p:pic>
      <p:sp>
        <p:nvSpPr>
          <p:cNvPr id="1369333884" name="TextBox 1369333883"/>
          <p:cNvSpPr txBox="1"/>
          <p:nvPr/>
        </p:nvSpPr>
        <p:spPr bwMode="auto">
          <a:xfrm>
            <a:off x="1324948" y="1474109"/>
            <a:ext cx="1273663" cy="488039"/>
          </a:xfrm>
          <a:prstGeom prst="rect">
            <a:avLst/>
          </a:prstGeom>
          <a:noFill/>
          <a:ln w="1904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/>
              <a:t>2 мода</a:t>
            </a:r>
            <a:endParaRPr/>
          </a:p>
        </p:txBody>
      </p:sp>
      <p:sp>
        <p:nvSpPr>
          <p:cNvPr id="1335632941" name=""/>
          <p:cNvSpPr txBox="1"/>
          <p:nvPr/>
        </p:nvSpPr>
        <p:spPr bwMode="auto">
          <a:xfrm rot="10800000" flipH="0" flipV="0">
            <a:off x="357388" y="2668307"/>
            <a:ext cx="411839" cy="1836067"/>
          </a:xfrm>
          <a:prstGeom prst="rect">
            <a:avLst/>
          </a:prstGeom>
          <a:noFill/>
        </p:spPr>
        <p:txBody>
          <a:bodyPr vertOverflow="overflow" horzOverflow="overflow" vert="vert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Время отклика, с</a:t>
            </a:r>
            <a:endParaRPr/>
          </a:p>
        </p:txBody>
      </p:sp>
      <p:sp>
        <p:nvSpPr>
          <p:cNvPr id="1625789603" name=""/>
          <p:cNvSpPr txBox="1"/>
          <p:nvPr/>
        </p:nvSpPr>
        <p:spPr bwMode="auto">
          <a:xfrm flipH="0" flipV="0">
            <a:off x="3513418" y="6048375"/>
            <a:ext cx="2280505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Интенсивность, Вт/м</a:t>
            </a:r>
            <a:r>
              <a:rPr baseline="30000"/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7016141" name="Прямоугольник 5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0" i="0" u="none" strike="noStrike" cap="none" spc="0">
                <a:solidFill>
                  <a:schemeClr val="lt1"/>
                </a:solidFill>
                <a:latin typeface="Calibri Light"/>
                <a:ea typeface="Calibri Light"/>
                <a:cs typeface="Calibri Light"/>
              </a:rPr>
              <a:t>Соотношение между временем отклика и интенсивностью</a:t>
            </a:r>
            <a:endParaRPr sz="1600"/>
          </a:p>
        </p:txBody>
      </p:sp>
      <p:sp>
        <p:nvSpPr>
          <p:cNvPr id="1166621629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5A035F3-9ABC-72A4-D7DC-F1FAB93EBFC9}" type="slidenum">
              <a:rPr lang="ru-RU"/>
              <a:t>26</a:t>
            </a:fld>
            <a:endParaRPr lang="ru-RU"/>
          </a:p>
        </p:txBody>
      </p:sp>
      <p:pic>
        <p:nvPicPr>
          <p:cNvPr id="748810052" name="Объект 748810051"/>
          <p:cNvPicPr>
            <a:picLocks noChangeAspect="1" noGrp="1"/>
          </p:cNvPicPr>
          <p:nvPr>
            <p:ph idx="1"/>
          </p:nvPr>
        </p:nvPicPr>
        <p:blipFill>
          <a:blip r:embed="rId2"/>
          <a:srcRect l="2473" t="3423" r="0" b="3205"/>
          <a:stretch/>
        </p:blipFill>
        <p:spPr bwMode="auto">
          <a:xfrm flipH="0" flipV="0">
            <a:off x="801074" y="1200150"/>
            <a:ext cx="7738086" cy="4762500"/>
          </a:xfrm>
          <a:prstGeom prst="rect">
            <a:avLst/>
          </a:prstGeom>
        </p:spPr>
      </p:pic>
      <p:sp>
        <p:nvSpPr>
          <p:cNvPr id="475145560" name="TextBox 475145559"/>
          <p:cNvSpPr txBox="1"/>
          <p:nvPr/>
        </p:nvSpPr>
        <p:spPr bwMode="auto">
          <a:xfrm>
            <a:off x="1324948" y="1474109"/>
            <a:ext cx="1274383" cy="488039"/>
          </a:xfrm>
          <a:prstGeom prst="rect">
            <a:avLst/>
          </a:prstGeom>
          <a:noFill/>
          <a:ln w="1904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/>
              <a:t>3 мода</a:t>
            </a:r>
            <a:endParaRPr/>
          </a:p>
        </p:txBody>
      </p:sp>
      <p:sp>
        <p:nvSpPr>
          <p:cNvPr id="1573525062" name=""/>
          <p:cNvSpPr txBox="1"/>
          <p:nvPr/>
        </p:nvSpPr>
        <p:spPr bwMode="auto">
          <a:xfrm flipH="0" flipV="0">
            <a:off x="3513418" y="6048375"/>
            <a:ext cx="2280505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Интенсивность, Вт/м</a:t>
            </a:r>
            <a:r>
              <a:rPr baseline="30000"/>
              <a:t>2</a:t>
            </a:r>
            <a:endParaRPr/>
          </a:p>
        </p:txBody>
      </p:sp>
      <p:sp>
        <p:nvSpPr>
          <p:cNvPr id="1066850479" name=""/>
          <p:cNvSpPr txBox="1"/>
          <p:nvPr/>
        </p:nvSpPr>
        <p:spPr bwMode="auto">
          <a:xfrm rot="10800000" flipH="0" flipV="0">
            <a:off x="357567" y="2668307"/>
            <a:ext cx="411839" cy="1836427"/>
          </a:xfrm>
          <a:prstGeom prst="rect">
            <a:avLst/>
          </a:prstGeom>
          <a:noFill/>
        </p:spPr>
        <p:txBody>
          <a:bodyPr vertOverflow="overflow" horzOverflow="overflow" vert="vert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Время отклика, с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4354074" name="Прямоугольник 5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Calibri Light"/>
                <a:cs typeface="Calibri Light"/>
              </a:rPr>
              <a:t>Таблица коэффициентов корреляции</a:t>
            </a:r>
            <a:endParaRPr sz="1600"/>
          </a:p>
        </p:txBody>
      </p:sp>
      <p:sp>
        <p:nvSpPr>
          <p:cNvPr id="103897603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951F10-74B9-91A1-F6DA-4D2050A5AC82}" type="slidenum">
              <a:rPr lang="ru-RU"/>
              <a:t>27</a:t>
            </a:fld>
            <a:endParaRPr lang="ru-RU"/>
          </a:p>
        </p:txBody>
      </p:sp>
      <p:pic>
        <p:nvPicPr>
          <p:cNvPr id="128350833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57242" y="1971674"/>
            <a:ext cx="8873431" cy="3506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Calibri Light"/>
                <a:cs typeface="Calibri Light"/>
              </a:rPr>
              <a:t>Выводы</a:t>
            </a:r>
            <a:endParaRPr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60000" lnSpcReduction="8000"/>
          </a:bodyPr>
          <a:lstStyle/>
          <a:p>
            <a:pPr>
              <a:defRPr/>
            </a:pPr>
            <a:r>
              <a:rPr/>
              <a:t>Обработано 217 солнечных вспышек M- и X-классов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 lang="ru-RU"/>
              <a:t>При их анализы выявлено, что:</a:t>
            </a:r>
            <a:endParaRPr lang="ru-RU"/>
          </a:p>
          <a:p>
            <a:pPr lvl="1">
              <a:defRPr/>
            </a:pPr>
            <a:r>
              <a:rPr lang="ru-RU"/>
              <a:t>Частота ШР обычно повышается во время вспышек</a:t>
            </a:r>
            <a:endParaRPr lang="ru-RU"/>
          </a:p>
          <a:p>
            <a:pPr>
              <a:defRPr/>
            </a:pPr>
            <a:endParaRPr lang="ru-RU"/>
          </a:p>
          <a:p>
            <a:pPr lvl="1">
              <a:defRPr/>
            </a:pPr>
            <a:r>
              <a:rPr lang="ru-RU"/>
              <a:t>Максимальная вариация, время релаксации и коэффициент наклона распределены в целом нормально</a:t>
            </a:r>
            <a:endParaRPr/>
          </a:p>
          <a:p>
            <a:pPr>
              <a:defRPr/>
            </a:pPr>
            <a:endParaRPr lang="ru-RU"/>
          </a:p>
          <a:p>
            <a:pPr lvl="1">
              <a:defRPr/>
            </a:pPr>
            <a:r>
              <a:rPr lang="ru-RU"/>
              <a:t>Вариация частоты </a:t>
            </a:r>
            <a:r>
              <a:rPr lang="ru-RU" b="1"/>
              <a:t>слабо коррелирует</a:t>
            </a:r>
            <a:r>
              <a:rPr lang="ru-RU"/>
              <a:t> с увеличением класса вспышки</a:t>
            </a:r>
            <a:endParaRPr/>
          </a:p>
          <a:p>
            <a:pPr>
              <a:defRPr/>
            </a:pPr>
            <a:endParaRPr lang="ru-RU"/>
          </a:p>
          <a:p>
            <a:pPr lvl="1">
              <a:defRPr/>
            </a:pPr>
            <a:r>
              <a:rPr lang="ru-RU"/>
              <a:t>Время релаксации, по-видимому, </a:t>
            </a:r>
            <a:r>
              <a:rPr lang="ru-RU" b="1"/>
              <a:t>не коррелирует</a:t>
            </a:r>
            <a:r>
              <a:rPr lang="ru-RU"/>
              <a:t> с классом вспышки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Вспышки сильно отличаются друг от друга, поэтому тяжело получить отчётливые зависимости. Возможно следует разбить вспышки на категории и анализировать каждую категорию отдельно</a:t>
            </a:r>
            <a:endParaRPr/>
          </a:p>
          <a:p>
            <a:pPr marL="514350" indent="-514350">
              <a:buFont typeface="+mj-lt"/>
              <a:buAutoNum type="arabicPeriod"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238C6-5AA5-4815-91BB-E1BBF8FBA7C3}" type="slidenum">
              <a:rPr lang="ru-RU"/>
              <a:t>28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8118851" name="Прямоугольник 5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Calibri Light"/>
                <a:cs typeface="Calibri Light"/>
              </a:rPr>
              <a:t>Спасибо за внимание!</a:t>
            </a:r>
            <a:endParaRPr/>
          </a:p>
        </p:txBody>
      </p:sp>
      <p:sp>
        <p:nvSpPr>
          <p:cNvPr id="1121740128" name="Объект 7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marL="0" indent="0" algn="ctr">
              <a:buFont typeface="+mj-lt"/>
              <a:buNone/>
              <a:defRPr/>
            </a:pPr>
            <a:r>
              <a:rPr lang="ru-RU"/>
              <a:t>Спасибо за внимание!</a:t>
            </a:r>
            <a:endParaRPr/>
          </a:p>
        </p:txBody>
      </p:sp>
      <p:sp>
        <p:nvSpPr>
          <p:cNvPr id="2132141195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E3996B-F66F-602A-3A2D-396F2E45D702}" type="slidenum">
              <a:rPr lang="ru-RU"/>
              <a:t>29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Calibri Light"/>
                <a:cs typeface="Calibri Light"/>
              </a:rPr>
              <a:t>Солнечные вспышки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400">
                <a:solidFill>
                  <a:schemeClr val="accent1"/>
                </a:solidFill>
              </a:rPr>
              <a:t>Солнечные вспышки –  </a:t>
            </a:r>
            <a:r>
              <a:rPr lang="ru-RU" sz="2400"/>
              <a:t>взрывы в атмосфере Солнца в области солнечных пятен</a:t>
            </a:r>
            <a:endParaRPr/>
          </a:p>
          <a:p>
            <a:pPr>
              <a:defRPr/>
            </a:pPr>
            <a:r>
              <a:rPr lang="ru-RU" sz="2400"/>
              <a:t>Они сопровождаются интенсивным излучением в рентгеновском диапазоне (ИРД) , которое на 3–4 порядка превышает уровень излучения в обычных условиях</a:t>
            </a:r>
            <a:endParaRPr/>
          </a:p>
        </p:txBody>
      </p:sp>
      <p:pic>
        <p:nvPicPr>
          <p:cNvPr id="7" name="Объект 6"/>
          <p:cNvPicPr>
            <a:picLocks noChangeAspect="1" noGrp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4648200" y="1843881"/>
            <a:ext cx="4038600" cy="40386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238C6-5AA5-4815-91BB-E1BBF8FBA7C3}" type="slidenum">
              <a:rPr lang="ru-RU"/>
              <a:t>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4860032" y="585887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i="1">
                <a:solidFill>
                  <a:schemeClr val="tx1">
                    <a:lumMod val="65000"/>
                    <a:lumOff val="35000"/>
                  </a:schemeClr>
                </a:solidFill>
              </a:rPr>
              <a:t>Вспышка </a:t>
            </a:r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</a:rPr>
              <a:t>X1.5 </a:t>
            </a:r>
            <a:r>
              <a:rPr lang="ru-RU" i="1">
                <a:solidFill>
                  <a:schemeClr val="tx1">
                    <a:lumMod val="65000"/>
                    <a:lumOff val="35000"/>
                  </a:schemeClr>
                </a:solidFill>
              </a:rPr>
              <a:t>класса на Солнце</a:t>
            </a:r>
            <a:br>
              <a:rPr lang="ru-RU" i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i="1">
                <a:solidFill>
                  <a:schemeClr val="tx1">
                    <a:lumMod val="65000"/>
                    <a:lumOff val="35000"/>
                  </a:schemeClr>
                </a:solidFill>
              </a:rPr>
              <a:t>30 марта 2026</a:t>
            </a:r>
            <a:endParaRPr lang="ru-RU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238C6-5AA5-4815-91BB-E1BBF8FBA7C3}" type="slidenum">
              <a:rPr lang="ru-RU"/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>
                <a:latin typeface="Calibri Light"/>
                <a:cs typeface="Calibri Light"/>
              </a:rPr>
              <a:t>Влияние солнечных вспышек на шумановские резонансы</a:t>
            </a:r>
            <a:endParaRPr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 bwMode="auto">
          <a:xfrm flipH="0" flipV="0">
            <a:off x="457200" y="1200150"/>
            <a:ext cx="8229600" cy="427672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5000" lnSpcReduction="5000"/>
          </a:bodyPr>
          <a:lstStyle/>
          <a:p>
            <a:pPr algn="just">
              <a:defRPr/>
            </a:pPr>
            <a:r>
              <a:rPr lang="ru-RU"/>
              <a:t>Солнечные вспышки приводят к дополнительной ионизации ионосферы, что влияет на распространение радиоволн</a:t>
            </a:r>
            <a:endParaRPr/>
          </a:p>
          <a:p>
            <a:pPr algn="just">
              <a:defRPr/>
            </a:pPr>
            <a:r>
              <a:rPr lang="ru-RU"/>
              <a:t>При мощных вспышках высока вероятность глобального отключения радиосвязи</a:t>
            </a:r>
            <a:endParaRPr/>
          </a:p>
          <a:p>
            <a:pPr algn="just">
              <a:defRPr/>
            </a:pPr>
            <a:r>
              <a:rPr lang="ru-RU"/>
              <a:t>Параметры ШР связаны с параметрами ионосферы</a:t>
            </a:r>
            <a:endParaRPr/>
          </a:p>
          <a:p>
            <a:pPr algn="just">
              <a:defRPr/>
            </a:pPr>
            <a:r>
              <a:rPr lang="ru-RU"/>
              <a:t>В работе от 2022 показано, что вариация частот ШР пропорциональна логарифму интенсивности ИРД</a:t>
            </a:r>
            <a:endParaRPr/>
          </a:p>
          <a:p>
            <a:pPr algn="just">
              <a:defRPr/>
            </a:pPr>
            <a:r>
              <a:rPr lang="ru-RU" b="1"/>
              <a:t>Неизвестна точная модель </a:t>
            </a:r>
            <a:r>
              <a:rPr lang="ru-RU"/>
              <a:t>влияния вспышек на параметры ШР</a:t>
            </a:r>
            <a:endParaRPr/>
          </a:p>
          <a:p>
            <a:pPr algn="just">
              <a:defRPr/>
            </a:pPr>
            <a:r>
              <a:rPr lang="ru-RU"/>
              <a:t>Знание о влиянии вспышек на параметры ШР позволит </a:t>
            </a:r>
            <a:r>
              <a:rPr lang="ru-RU" b="1"/>
              <a:t>предсказывать реакцию ионосферы на вспышки</a:t>
            </a:r>
            <a:endParaRPr/>
          </a:p>
        </p:txBody>
      </p:sp>
      <p:sp>
        <p:nvSpPr>
          <p:cNvPr id="692720330" name="TextBox 692720329"/>
          <p:cNvSpPr txBox="1"/>
          <p:nvPr/>
        </p:nvSpPr>
        <p:spPr bwMode="auto">
          <a:xfrm>
            <a:off x="391499" y="5476874"/>
            <a:ext cx="8364749" cy="1310999"/>
          </a:xfrm>
          <a:prstGeom prst="rect">
            <a:avLst/>
          </a:prstGeom>
          <a:noFill/>
          <a:ln w="1904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Sátori G., Williams E., Mushtak V. Response of the Earth–ionosphere cavity resonator to the 11-year solar cycle in X-radiation // </a:t>
            </a:r>
            <a:r>
              <a:rPr lang="en-US" sz="1600" b="0" i="1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JASTP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 2005.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Т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 67, № 6.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С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 553–562.</a:t>
            </a:r>
            <a:endParaRPr sz="160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Poklad Y. V. [et al.]. Investigation of the Reaction of Schumann Resonances to Short Transient Geophysical Events Under the Influence of Atmospheric Electromagnetic Noise // J. Geophys. Res.: Atmospheres. John Wiley and Sons Inc, 2022.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Т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 127, № 16.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С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 e2022JD036820.</a:t>
            </a: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Calibri Light"/>
                <a:cs typeface="Calibri Light"/>
              </a:rPr>
              <a:t>Цель работы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238C6-5AA5-4815-91BB-E1BBF8FBA7C3}" type="slidenum">
              <a:rPr lang="ru-RU"/>
              <a:t>5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77500" lnSpcReduction="16000"/>
          </a:bodyPr>
          <a:lstStyle/>
          <a:p>
            <a:pPr marL="0" indent="0" algn="just">
              <a:buNone/>
              <a:defRPr/>
            </a:pPr>
            <a:r>
              <a:rPr lang="ru-RU">
                <a:solidFill>
                  <a:schemeClr val="accent1"/>
                </a:solidFill>
              </a:rPr>
              <a:t>Цель работы </a:t>
            </a:r>
            <a:r>
              <a:rPr lang="ru-RU"/>
              <a:t>– исследование связи между </a:t>
            </a:r>
            <a:r>
              <a:rPr lang="ru-RU" b="1"/>
              <a:t>частотой шумановских резонансов</a:t>
            </a:r>
            <a:r>
              <a:rPr lang="ru-RU"/>
              <a:t> и </a:t>
            </a:r>
            <a:r>
              <a:rPr lang="ru-RU" b="1"/>
              <a:t>интенсивностью излучения</a:t>
            </a:r>
            <a:r>
              <a:rPr lang="ru-RU"/>
              <a:t> в рентгеновском диапазоне на различных солнечных вспышках последних лет</a:t>
            </a:r>
            <a:endParaRPr lang="en-US"/>
          </a:p>
          <a:p>
            <a:pPr marL="0" indent="0" algn="just">
              <a:buNone/>
              <a:defRPr/>
            </a:pPr>
            <a:endParaRPr lang="ru-RU"/>
          </a:p>
          <a:p>
            <a:pPr marL="0" indent="0" algn="just">
              <a:buNone/>
              <a:defRPr/>
            </a:pPr>
            <a:r>
              <a:rPr lang="ru-RU">
                <a:solidFill>
                  <a:schemeClr val="accent1"/>
                </a:solidFill>
              </a:rPr>
              <a:t>Задачи:</a:t>
            </a:r>
            <a:endParaRPr/>
          </a:p>
          <a:p>
            <a:pPr algn="just">
              <a:defRPr/>
            </a:pPr>
            <a:r>
              <a:rPr lang="ru-RU"/>
              <a:t>Построение суточного профиля частот ШР</a:t>
            </a:r>
            <a:endParaRPr/>
          </a:p>
          <a:p>
            <a:pPr algn="just">
              <a:defRPr/>
            </a:pPr>
            <a:r>
              <a:rPr lang="ru-RU"/>
              <a:t>Вычисление ИРД в различных диапазонах</a:t>
            </a:r>
            <a:endParaRPr/>
          </a:p>
          <a:p>
            <a:pPr algn="just">
              <a:defRPr/>
            </a:pPr>
            <a:r>
              <a:rPr lang="ru-RU"/>
              <a:t>Построение суточного профиля ИРД</a:t>
            </a:r>
            <a:endParaRPr/>
          </a:p>
          <a:p>
            <a:pPr algn="just">
              <a:defRPr/>
            </a:pPr>
            <a:r>
              <a:rPr lang="ru-RU"/>
              <a:t>Выделение ключевых величин для наблюдения</a:t>
            </a:r>
            <a:endParaRPr/>
          </a:p>
          <a:p>
            <a:pPr algn="just">
              <a:defRPr/>
            </a:pPr>
            <a:r>
              <a:rPr lang="ru-RU"/>
              <a:t>Получение количественных данных для большого количества событий</a:t>
            </a:r>
            <a:endParaRPr/>
          </a:p>
          <a:p>
            <a:pPr algn="just">
              <a:defRPr/>
            </a:pPr>
            <a:r>
              <a:rPr lang="ru-RU"/>
              <a:t>Анализ распределения ключевых величин</a:t>
            </a:r>
            <a:endParaRPr/>
          </a:p>
          <a:p>
            <a:pPr algn="just">
              <a:defRPr/>
            </a:pPr>
            <a:r>
              <a:rPr lang="ru-RU"/>
              <a:t>Анализ корреляции величин друг с другом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Calibri Light"/>
                <a:cs typeface="Calibri Light"/>
              </a:rPr>
              <a:t>Методология расчёта параметров ШР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370522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2500" lnSpcReduction="20000"/>
          </a:bodyPr>
          <a:lstStyle/>
          <a:p>
            <a:pPr algn="just">
              <a:defRPr/>
            </a:pPr>
            <a:r>
              <a:rPr lang="ru-RU"/>
              <a:t>Данные получены из </a:t>
            </a:r>
            <a:r>
              <a:rPr lang="ru-RU" b="1"/>
              <a:t>геофизической обсерватории ИДГ РАН в</a:t>
            </a:r>
            <a:r>
              <a:rPr lang="ru-RU"/>
              <a:t> </a:t>
            </a:r>
            <a:r>
              <a:rPr lang="ru-RU" b="1"/>
              <a:t>Михнево</a:t>
            </a:r>
            <a:r>
              <a:rPr lang="ru-RU"/>
              <a:t>, где магнитометрами измеряются две компоненты магнитного поля Земли</a:t>
            </a:r>
            <a:r>
              <a:rPr lang="en-US"/>
              <a:t> </a:t>
            </a:r>
            <a:r>
              <a:rPr lang="ru-RU"/>
              <a:t>(Север-Юг и Запад-Восток)</a:t>
            </a:r>
            <a:endParaRPr/>
          </a:p>
          <a:p>
            <a:pPr algn="just">
              <a:defRPr/>
            </a:pPr>
            <a:r>
              <a:rPr lang="ru-RU"/>
              <a:t>Параметры резонансов (частота, амплитуда, добротность) рассчитывались из записей магнитного поля с помощью аппроксимации лоренцианами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238C6-5AA5-4815-91BB-E1BBF8FBA7C3}" type="slidenum">
              <a:rPr lang="ru-RU"/>
              <a:t>6</a:t>
            </a:fld>
            <a:endParaRPr lang="ru-RU"/>
          </a:p>
        </p:txBody>
      </p:sp>
      <p:sp>
        <p:nvSpPr>
          <p:cNvPr id="1987364835" name="TextBox 1987364834"/>
          <p:cNvSpPr txBox="1"/>
          <p:nvPr/>
        </p:nvSpPr>
        <p:spPr bwMode="auto">
          <a:xfrm>
            <a:off x="353399" y="5400675"/>
            <a:ext cx="8383799" cy="1310999"/>
          </a:xfrm>
          <a:prstGeom prst="rect">
            <a:avLst/>
          </a:prstGeom>
          <a:noFill/>
          <a:ln w="1904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Ryakhovskii I. A. [et al.]. The State and Dynamics of the Ionosphere from Synchronous Records of ULF/VLF and HF/VHF Radio Signals at Geophysical Observatory “Mikhnevo” // Izv., Phys. Solid Earth. 2021.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Т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 57, № 5.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С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 718–730.</a:t>
            </a:r>
            <a:endParaRPr sz="160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Roldugin V. C. [et al.]. Changes of Schumann resonance parameters during the solar proton event of 14 July 2000 // J. Geophys. Res. 2003.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Т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 108, № A3.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С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 2002JA009495.</a:t>
            </a: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Calibri Light"/>
                <a:cs typeface="Calibri Light"/>
              </a:rPr>
              <a:t>Суточный профиль частот ШР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238C6-5AA5-4815-91BB-E1BBF8FBA7C3}" type="slidenum">
              <a:rPr lang="ru-RU"/>
              <a:t>7</a:t>
            </a:fld>
            <a:endParaRPr lang="ru-RU"/>
          </a:p>
        </p:txBody>
      </p:sp>
      <p:pic>
        <p:nvPicPr>
          <p:cNvPr id="7" name="Picture 2" descr="D:\DATA\Zenin\Schuman_results\2017\09-07\X1.99 + X1.09 + M5.61 + M3.57 + M2.13__Schumann_F.jpg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rcRect l="10072" t="5111" r="8430" b="39162"/>
          <a:stretch/>
        </p:blipFill>
        <p:spPr bwMode="auto">
          <a:xfrm flipH="0" flipV="0">
            <a:off x="1810724" y="966681"/>
            <a:ext cx="5723547" cy="515947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 bwMode="auto">
          <a:xfrm>
            <a:off x="1043608" y="639996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i="1">
                <a:solidFill>
                  <a:schemeClr val="tx1">
                    <a:lumMod val="65000"/>
                    <a:lumOff val="35000"/>
                  </a:schemeClr>
                </a:solidFill>
              </a:rPr>
              <a:t>Суточный профиль первых 3-х частот ШР 7 сентября 2017 г.</a:t>
            </a:r>
            <a:endParaRPr lang="ru-RU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44073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990724" y="6126162"/>
            <a:ext cx="5543548" cy="271742"/>
          </a:xfrm>
          <a:prstGeom prst="rect">
            <a:avLst/>
          </a:prstGeom>
        </p:spPr>
      </p:pic>
      <p:sp>
        <p:nvSpPr>
          <p:cNvPr id="1890932083" name=""/>
          <p:cNvSpPr txBox="1"/>
          <p:nvPr/>
        </p:nvSpPr>
        <p:spPr bwMode="auto">
          <a:xfrm rot="10799989" flipH="0" flipV="0">
            <a:off x="1292204" y="1250154"/>
            <a:ext cx="518519" cy="1327214"/>
          </a:xfrm>
          <a:prstGeom prst="rect">
            <a:avLst/>
          </a:prstGeom>
          <a:noFill/>
        </p:spPr>
        <p:txBody>
          <a:bodyPr vertOverflow="overflow" horzOverflow="overflow" vert="vert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/>
              <a:t>мода 1, Гц</a:t>
            </a:r>
            <a:endParaRPr sz="2200"/>
          </a:p>
        </p:txBody>
      </p:sp>
      <p:sp>
        <p:nvSpPr>
          <p:cNvPr id="1913645454" name=""/>
          <p:cNvSpPr txBox="1"/>
          <p:nvPr/>
        </p:nvSpPr>
        <p:spPr bwMode="auto">
          <a:xfrm rot="10799989" flipH="0" flipV="0">
            <a:off x="1292564" y="2882094"/>
            <a:ext cx="518519" cy="1329373"/>
          </a:xfrm>
          <a:prstGeom prst="rect">
            <a:avLst/>
          </a:prstGeom>
          <a:noFill/>
        </p:spPr>
        <p:txBody>
          <a:bodyPr vertOverflow="overflow" horzOverflow="overflow" vert="vert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/>
              <a:t>мода 2, Гц</a:t>
            </a:r>
            <a:endParaRPr sz="2200"/>
          </a:p>
        </p:txBody>
      </p:sp>
      <p:sp>
        <p:nvSpPr>
          <p:cNvPr id="8735321" name=""/>
          <p:cNvSpPr txBox="1"/>
          <p:nvPr/>
        </p:nvSpPr>
        <p:spPr bwMode="auto">
          <a:xfrm rot="10799989" flipH="0" flipV="0">
            <a:off x="1292924" y="4662729"/>
            <a:ext cx="518519" cy="1331533"/>
          </a:xfrm>
          <a:prstGeom prst="rect">
            <a:avLst/>
          </a:prstGeom>
          <a:noFill/>
        </p:spPr>
        <p:txBody>
          <a:bodyPr vertOverflow="overflow" horzOverflow="overflow" vert="vert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/>
              <a:t>мода 3, Гц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2071161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ADB2DB3-5E57-1916-5696-9AC434442D49}" type="slidenum">
              <a:rPr lang="ru-RU"/>
              <a:t>8</a:t>
            </a:fld>
            <a:endParaRPr lang="ru-RU"/>
          </a:p>
        </p:txBody>
      </p:sp>
      <p:sp>
        <p:nvSpPr>
          <p:cNvPr id="906087494" name="Прямоугольник 4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Calibri Light"/>
                <a:cs typeface="Calibri Light"/>
              </a:rPr>
              <a:t>Причины различия X и Y компонент</a:t>
            </a:r>
            <a:endParaRPr/>
          </a:p>
        </p:txBody>
      </p:sp>
      <p:pic>
        <p:nvPicPr>
          <p:cNvPr id="475806969" name="Объект 475806968"/>
          <p:cNvPicPr>
            <a:picLocks noChangeAspect="1" noGrp="1"/>
          </p:cNvPicPr>
          <p:nvPr>
            <p:ph sz="half" idx="2"/>
          </p:nvPr>
        </p:nvPicPr>
        <p:blipFill>
          <a:blip r:embed="rId2"/>
          <a:stretch/>
        </p:blipFill>
        <p:spPr bwMode="auto">
          <a:xfrm flipH="0" flipV="0">
            <a:off x="3668099" y="973650"/>
            <a:ext cx="5418744" cy="4605932"/>
          </a:xfrm>
          <a:prstGeom prst="rect">
            <a:avLst/>
          </a:prstGeom>
        </p:spPr>
      </p:pic>
      <p:sp>
        <p:nvSpPr>
          <p:cNvPr id="735945135" name="TextBox 735945134"/>
          <p:cNvSpPr txBox="1"/>
          <p:nvPr/>
        </p:nvSpPr>
        <p:spPr bwMode="auto">
          <a:xfrm>
            <a:off x="4808932" y="5324473"/>
            <a:ext cx="3488535" cy="823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600" i="1">
                <a:solidFill>
                  <a:schemeClr val="tx1">
                    <a:lumMod val="65000"/>
                    <a:lumOff val="35000"/>
                  </a:schemeClr>
                </a:solidFill>
              </a:rPr>
              <a:t>Диаграммы направленности для горизонтального и вертикального направлений</a:t>
            </a:r>
            <a:endParaRPr/>
          </a:p>
        </p:txBody>
      </p:sp>
      <p:sp>
        <p:nvSpPr>
          <p:cNvPr id="957100815" name="Содержимое 2"/>
          <p:cNvSpPr>
            <a:spLocks noGrp="1"/>
          </p:cNvSpPr>
          <p:nvPr>
            <p:ph sz="half" idx="1"/>
          </p:nvPr>
        </p:nvSpPr>
        <p:spPr bwMode="auto">
          <a:xfrm flipH="0" flipV="0">
            <a:off x="457199" y="1053621"/>
            <a:ext cx="4038597" cy="548529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 marL="0" indent="0">
              <a:buFont typeface="Arial"/>
              <a:buNone/>
              <a:defRPr/>
            </a:pPr>
            <a:r>
              <a:rPr/>
              <a:t>Магнитометры обладают диаграммами направленности</a:t>
            </a:r>
            <a:endParaRPr/>
          </a:p>
          <a:p>
            <a:pPr marL="0" indent="0">
              <a:buFont typeface="Arial"/>
              <a:buNone/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r>
              <a:rPr/>
              <a:t>Один воспринимает преимущественно широтные компоненты поля, а другой - долготные</a:t>
            </a:r>
            <a:endParaRPr/>
          </a:p>
          <a:p>
            <a:pPr marL="0" indent="0">
              <a:buFont typeface="Arial"/>
              <a:buNone/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r>
              <a:rPr/>
              <a:t>У разных направлений разная освещённость трас, что ведёт к разным частотам ШР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latin typeface="Calibri Light"/>
                <a:cs typeface="Calibri Light"/>
              </a:rPr>
              <a:t>Рентгеновское излучение с </a:t>
            </a:r>
            <a:r>
              <a:rPr lang="en-US" sz="3200">
                <a:latin typeface="Calibri Light"/>
                <a:cs typeface="Calibri Light"/>
              </a:rPr>
              <a:t>GOES</a:t>
            </a:r>
            <a:endParaRPr lang="ru-RU" sz="3200">
              <a:latin typeface="Calibri Light"/>
              <a:cs typeface="Calibri Light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238C6-5AA5-4815-91BB-E1BBF8FBA7C3}" type="slidenum">
              <a:rPr lang="ru-RU"/>
              <a:t>9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899592" y="6241087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i="1">
                <a:solidFill>
                  <a:schemeClr val="tx1">
                    <a:lumMod val="65000"/>
                    <a:lumOff val="35000"/>
                  </a:schemeClr>
                </a:solidFill>
              </a:rPr>
              <a:t>24-часовое излучение в диапазонах спутников </a:t>
            </a:r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</a:rPr>
              <a:t>GOES</a:t>
            </a:r>
            <a:r>
              <a:rPr lang="ru-RU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ru-RU" i="1">
                <a:solidFill>
                  <a:schemeClr val="tx1">
                    <a:lumMod val="65000"/>
                    <a:lumOff val="35000"/>
                  </a:schemeClr>
                </a:solidFill>
              </a:rPr>
              <a:t> сентября 2017 г.</a:t>
            </a:r>
            <a:endParaRPr lang="ru-RU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800363" y="1790699"/>
            <a:ext cx="7543271" cy="4525963"/>
          </a:xfrm>
          <a:prstGeom prst="rect">
            <a:avLst/>
          </a:prstGeom>
        </p:spPr>
      </p:pic>
      <p:sp>
        <p:nvSpPr>
          <p:cNvPr id="577942667" name="TextBox 577942666"/>
          <p:cNvSpPr txBox="1"/>
          <p:nvPr/>
        </p:nvSpPr>
        <p:spPr bwMode="auto">
          <a:xfrm flipH="0" flipV="0">
            <a:off x="696298" y="959758"/>
            <a:ext cx="7548120" cy="914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Используются данные интенсивности ИРД спутников GOES в диапазонах [0.1-0.8] нм и [0.05-0.4] нм, которые пересчитываются в диапазоне</a:t>
            </a:r>
            <a:br>
              <a:rPr/>
            </a:br>
            <a:r>
              <a:rPr b="1"/>
              <a:t>[0.01-0.2] нм</a:t>
            </a:r>
            <a:r>
              <a:rPr/>
              <a:t> по формуле экспоненциального распределения </a:t>
            </a:r>
            <a:r>
              <a:rPr i="1"/>
              <a:t>(Mitra A.P.)</a:t>
            </a:r>
            <a:endParaRPr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Экран (4:3)</PresentationFormat>
  <Paragraphs>0</Paragraphs>
  <Slides>29</Slides>
  <Notes>29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ГНСС</dc:title>
  <dc:subject/>
  <dc:creator>Home</dc:creator>
  <cp:keywords/>
  <dc:description/>
  <dc:identifier/>
  <dc:language/>
  <cp:lastModifiedBy>Кирилл Зенин</cp:lastModifiedBy>
  <cp:revision>340</cp:revision>
  <dcterms:created xsi:type="dcterms:W3CDTF">2016-05-01T08:20:09Z</dcterms:created>
  <dcterms:modified xsi:type="dcterms:W3CDTF">2026-05-21T13:23:44Z</dcterms:modified>
  <cp:category/>
  <cp:contentStatus/>
  <cp:version/>
</cp:coreProperties>
</file>