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80" r:id="rId3"/>
    <p:sldId id="282" r:id="rId4"/>
    <p:sldId id="400" r:id="rId5"/>
    <p:sldId id="412" r:id="rId6"/>
    <p:sldId id="407" r:id="rId7"/>
    <p:sldId id="273" r:id="rId8"/>
    <p:sldId id="413" r:id="rId9"/>
    <p:sldId id="417" r:id="rId10"/>
    <p:sldId id="427" r:id="rId11"/>
    <p:sldId id="428" r:id="rId12"/>
    <p:sldId id="430" r:id="rId13"/>
    <p:sldId id="431" r:id="rId14"/>
    <p:sldId id="432" r:id="rId15"/>
    <p:sldId id="436" r:id="rId16"/>
    <p:sldId id="433" r:id="rId17"/>
    <p:sldId id="435" r:id="rId18"/>
    <p:sldId id="434" r:id="rId19"/>
    <p:sldId id="258" r:id="rId20"/>
    <p:sldId id="437" r:id="rId21"/>
    <p:sldId id="438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Nunito" pitchFamily="2" charset="-52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1BA58C-1500-4491-996C-F3E81071AB8C}">
          <p14:sldIdLst>
            <p14:sldId id="256"/>
            <p14:sldId id="280"/>
            <p14:sldId id="282"/>
            <p14:sldId id="400"/>
            <p14:sldId id="412"/>
            <p14:sldId id="407"/>
            <p14:sldId id="273"/>
            <p14:sldId id="413"/>
            <p14:sldId id="417"/>
            <p14:sldId id="427"/>
            <p14:sldId id="428"/>
            <p14:sldId id="430"/>
            <p14:sldId id="431"/>
            <p14:sldId id="432"/>
            <p14:sldId id="436"/>
            <p14:sldId id="433"/>
            <p14:sldId id="435"/>
            <p14:sldId id="434"/>
            <p14:sldId id="258"/>
            <p14:sldId id="437"/>
            <p14:sldId id="4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747775"/>
          </p15:clr>
        </p15:guide>
        <p15:guide id="2" pos="3840" userDrawn="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Подобная" initials="ЕП" lastIdx="1" clrIdx="0">
    <p:extLst>
      <p:ext uri="{19B8F6BF-5375-455C-9EA6-DF929625EA0E}">
        <p15:presenceInfo xmlns:p15="http://schemas.microsoft.com/office/powerpoint/2012/main" userId="aa4ee6957a4e5d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2503" autoAdjust="0"/>
  </p:normalViewPr>
  <p:slideViewPr>
    <p:cSldViewPr snapToGrid="0">
      <p:cViewPr varScale="1">
        <p:scale>
          <a:sx n="94" d="100"/>
          <a:sy n="94" d="100"/>
        </p:scale>
        <p:origin x="10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014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628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68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1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1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223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20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87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618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0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B315C-C7CB-4CE4-8232-00946FEBBF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3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B315C-C7CB-4CE4-8232-00946FEBBF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9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CC5F888-C553-4EAE-AC36-AA053436D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759AA-B3E6-4F08-8617-1D518C24C608}" type="slidenum">
              <a:rPr lang="en-US" altLang="ru-RU">
                <a:latin typeface="Calibri" panose="020F0502020204030204" pitchFamily="34" charset="0"/>
              </a:rPr>
              <a:pPr/>
              <a:t>4</a:t>
            </a:fld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E0CADB37-F2A5-4EBD-A529-D656556EF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6EBDBAC7-6869-4A9A-89DA-8E0A53B95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158750" indent="0">
              <a:spcBef>
                <a:spcPct val="0"/>
              </a:spcBef>
              <a:buNone/>
            </a:pPr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B315C-C7CB-4CE4-8232-00946FEBBF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9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8074-A4B6-4B53-BD2C-CB72571303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37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08074-A4B6-4B53-BD2C-CB72571303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4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B315C-C7CB-4CE4-8232-00946FEBBF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5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sz="1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indent="0" algn="just">
              <a:lnSpc>
                <a:spcPct val="125000"/>
              </a:lnSpc>
              <a:spcAft>
                <a:spcPts val="800"/>
              </a:spcAft>
              <a:buNone/>
            </a:pPr>
            <a:endParaRPr lang="ru-RU" sz="1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B315C-C7CB-4CE4-8232-00946FEBBF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5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" name="Google Shape;12;p2"/>
          <p:cNvSpPr/>
          <p:nvPr/>
        </p:nvSpPr>
        <p:spPr>
          <a:xfrm rot="10800000">
            <a:off x="6745208" y="0"/>
            <a:ext cx="5446800" cy="2736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" name="Google Shape;13;p2"/>
          <p:cNvSpPr/>
          <p:nvPr/>
        </p:nvSpPr>
        <p:spPr>
          <a:xfrm>
            <a:off x="271033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4" name="Google Shape;14;p2"/>
          <p:cNvGrpSpPr/>
          <p:nvPr/>
        </p:nvGrpSpPr>
        <p:grpSpPr>
          <a:xfrm>
            <a:off x="340269" y="789"/>
            <a:ext cx="3000484" cy="13924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207195" y="789"/>
            <a:ext cx="3000484" cy="13924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9409958" y="6784"/>
            <a:ext cx="2468377" cy="1002811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737377" y="5623806"/>
            <a:ext cx="3185424" cy="1234316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265534" y="5407536"/>
            <a:ext cx="3727220" cy="1444411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478271" y="2430444"/>
            <a:ext cx="7148400" cy="1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 dirty="0"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478268" y="4550877"/>
            <a:ext cx="7148400" cy="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11187647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1" name="Google Shape;51;p4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2" name="Google Shape;52;p4"/>
          <p:cNvSpPr/>
          <p:nvPr/>
        </p:nvSpPr>
        <p:spPr>
          <a:xfrm>
            <a:off x="270968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270964" y="149174"/>
            <a:ext cx="11648279" cy="650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270966" y="923110"/>
            <a:ext cx="11648277" cy="5135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2200"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11324883" y="6458100"/>
            <a:ext cx="867011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600"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8" name="Google Shape;58;p5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9" name="Google Shape;59;p5"/>
          <p:cNvSpPr/>
          <p:nvPr/>
        </p:nvSpPr>
        <p:spPr>
          <a:xfrm>
            <a:off x="270968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270969" y="274976"/>
            <a:ext cx="11648279" cy="837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269246" y="1112499"/>
            <a:ext cx="5737755" cy="5470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6184901" y="1112499"/>
            <a:ext cx="5667465" cy="5070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11187647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272985"/>
            <a:ext cx="693261" cy="3651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187647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6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478271" y="258622"/>
            <a:ext cx="7148400" cy="41026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53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АНАЛИЗ РАСПРЕДЕЛЕНИЯ ПО РАЗМЕРУ СВЕЖИХ УДАРНЫХ КРАТЕРОВ НА МАРСЕ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314177" y="4419831"/>
            <a:ext cx="9559636" cy="191705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Подобная Е.Д., Попова О.П.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динамики геосфер им. академика М.А. Садовского РАН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epodobnaya@gmail.com</a:t>
            </a:r>
          </a:p>
          <a:p>
            <a:pPr marL="0" indent="0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F2BAE2-52F3-4E78-85DE-ED914060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9156032" y="3413855"/>
            <a:ext cx="2654260" cy="1396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6ED237-6A50-40B6-BE0A-555C31E35FB4}"/>
              </a:ext>
            </a:extLst>
          </p:cNvPr>
          <p:cNvSpPr txBox="1"/>
          <p:nvPr/>
        </p:nvSpPr>
        <p:spPr>
          <a:xfrm>
            <a:off x="270711" y="5825102"/>
            <a:ext cx="11652584" cy="85844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89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u-RU" sz="2489" baseline="30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</a:t>
            </a:r>
            <a:r>
              <a:rPr lang="ru-RU" sz="2489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Международная конференция</a:t>
            </a:r>
            <a:r>
              <a:rPr lang="en-US" sz="2489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89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Триггерные эффекты в геосистемах</a:t>
            </a:r>
            <a:r>
              <a:rPr lang="en-US" sz="2489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89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18-22 мая 2026</a:t>
            </a:r>
            <a:r>
              <a:rPr lang="en-US" sz="2489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89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Коломна, Россия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77838C-06AD-493A-B2C1-2C9CEBCB8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117" y="3811435"/>
            <a:ext cx="4452399" cy="27577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33FDF5-D03C-46F3-AFA5-F1A16CA1C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950" y="4616551"/>
            <a:ext cx="2139557" cy="8904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828F2-061E-4F26-B063-E24672F44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50" y="748214"/>
            <a:ext cx="4954261" cy="30548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F6E1FD-BCCD-4FB3-AA10-19D3080CA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2748" y="916079"/>
            <a:ext cx="2220687" cy="10908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DD2844-6B57-4FF3-AF05-E07E7448A3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2971" y="1474086"/>
            <a:ext cx="4691470" cy="2935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0195BE-7ABA-4FDD-9F09-DE16839A2F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2404" y="1396443"/>
            <a:ext cx="2202037" cy="92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CCE401-B4F3-41F3-9500-7A302EF5A282}"/>
              </a:ext>
            </a:extLst>
          </p:cNvPr>
          <p:cNvSpPr txBox="1"/>
          <p:nvPr/>
        </p:nvSpPr>
        <p:spPr>
          <a:xfrm>
            <a:off x="4302958" y="2116175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+mn-lt"/>
              </a:rPr>
              <a:t>Группа 1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&lt;b&gt;=1</a:t>
            </a:r>
            <a:r>
              <a:rPr lang="ru-RU" sz="1800" dirty="0">
                <a:latin typeface="+mn-lt"/>
              </a:rPr>
              <a:t>.2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0</a:t>
            </a:r>
            <a:r>
              <a:rPr lang="en-US" sz="1800" dirty="0">
                <a:latin typeface="+mn-lt"/>
              </a:rPr>
              <a:t>.</a:t>
            </a:r>
            <a:r>
              <a:rPr lang="ru-RU" sz="1800" dirty="0">
                <a:latin typeface="+mn-lt"/>
              </a:rPr>
              <a:t>05</a:t>
            </a:r>
            <a:endParaRPr lang="en-US" sz="18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BAD8D-29A9-4642-8F3B-F285CB034A7A}"/>
              </a:ext>
            </a:extLst>
          </p:cNvPr>
          <p:cNvSpPr txBox="1"/>
          <p:nvPr/>
        </p:nvSpPr>
        <p:spPr>
          <a:xfrm>
            <a:off x="4750385" y="5678381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+mn-lt"/>
              </a:rPr>
              <a:t>Группа 2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&lt;b&gt;=</a:t>
            </a:r>
            <a:r>
              <a:rPr lang="ru-RU" sz="1800" dirty="0">
                <a:latin typeface="+mn-lt"/>
              </a:rPr>
              <a:t> 2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0</a:t>
            </a:r>
            <a:r>
              <a:rPr lang="en-US" sz="1800" dirty="0">
                <a:latin typeface="+mn-lt"/>
              </a:rPr>
              <a:t>.</a:t>
            </a:r>
            <a:r>
              <a:rPr lang="ru-RU" sz="1800" dirty="0">
                <a:latin typeface="+mn-lt"/>
              </a:rPr>
              <a:t>04</a:t>
            </a:r>
            <a:endParaRPr lang="en-US" sz="18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FA0C5-7A59-4490-A0BD-84AE9B76E118}"/>
              </a:ext>
            </a:extLst>
          </p:cNvPr>
          <p:cNvSpPr txBox="1"/>
          <p:nvPr/>
        </p:nvSpPr>
        <p:spPr>
          <a:xfrm>
            <a:off x="5582728" y="2970842"/>
            <a:ext cx="163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+mn-lt"/>
              </a:rPr>
              <a:t>Группа 3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&lt;b&gt;=</a:t>
            </a:r>
            <a:r>
              <a:rPr lang="ru-RU" sz="1800" dirty="0">
                <a:latin typeface="+mn-lt"/>
              </a:rPr>
              <a:t> 1.5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  </a:t>
            </a:r>
            <a:r>
              <a:rPr lang="ru-RU" sz="1800" dirty="0">
                <a:latin typeface="+mn-lt"/>
              </a:rPr>
              <a:t>0.03</a:t>
            </a:r>
            <a:endParaRPr lang="en-US" sz="1800" dirty="0">
              <a:latin typeface="+mn-lt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A83A7F91-9A6C-4873-B627-BB49A88B4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311" y="779217"/>
            <a:ext cx="66919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SFD кратеров для кластеров из 3х рассматриваемых групп. Цветные линии — аппроксимация.</a:t>
            </a:r>
            <a:endParaRPr kumimoji="0" lang="ru-RU" altLang="ru-RU" sz="1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57740-9570-4C26-92A3-618DDEBF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64" y="149174"/>
            <a:ext cx="11648279" cy="650708"/>
          </a:xfrm>
        </p:spPr>
        <p:txBody>
          <a:bodyPr/>
          <a:lstStyle/>
          <a:p>
            <a:r>
              <a:rPr lang="en-US" dirty="0"/>
              <a:t>SFD: </a:t>
            </a:r>
            <a:r>
              <a:rPr lang="ru-RU" dirty="0"/>
              <a:t>ОБЫЧНЫЙ СТЕПЕННОЙ ЗАКОН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84A28D-4AFC-4C27-AA92-3716F5E72DDB}"/>
              </a:ext>
            </a:extLst>
          </p:cNvPr>
          <p:cNvSpPr txBox="1"/>
          <p:nvPr/>
        </p:nvSpPr>
        <p:spPr>
          <a:xfrm>
            <a:off x="6819848" y="4745795"/>
            <a:ext cx="5067654" cy="1753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ru-RU" sz="2200" dirty="0">
                <a:latin typeface="+mn-lt"/>
              </a:rPr>
              <a:t>Наблюдается значимое различие показателей степени между группами 1 и 2, оценки для группы 3 имеют промежуточное значение.</a:t>
            </a: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C78BE59C-56E1-46F0-8B11-7F31219B49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10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20680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400884-FFC3-453A-9CE9-62AE63579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95" y="3633289"/>
            <a:ext cx="5364945" cy="29141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C1D3DE-7412-4654-A1DA-421CB344E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26" y="752683"/>
            <a:ext cx="4615072" cy="28348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8892F-126C-4EB0-89B9-11B00C3C2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089" y="1450948"/>
            <a:ext cx="5102794" cy="3231160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A83A7F91-9A6C-4873-B627-BB49A88B4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698" y="779217"/>
            <a:ext cx="68805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SFD кратеров для кластеров из 3х рассматриваемых групп. Цветные линии — аппроксимация.</a:t>
            </a:r>
            <a:endParaRPr kumimoji="0" lang="ru-RU" altLang="ru-RU" sz="18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84A28D-4AFC-4C27-AA92-3716F5E72DDB}"/>
              </a:ext>
            </a:extLst>
          </p:cNvPr>
          <p:cNvSpPr txBox="1"/>
          <p:nvPr/>
        </p:nvSpPr>
        <p:spPr>
          <a:xfrm>
            <a:off x="6222089" y="4886498"/>
            <a:ext cx="5697154" cy="1753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ru-RU" sz="2200" dirty="0">
                <a:latin typeface="+mn-lt"/>
              </a:rPr>
              <a:t>Наблюдается значимое различие показателей степени между группами 1 и 3, оценки для группы 2 имеют промежуточное значение.</a:t>
            </a: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C78BE59C-56E1-46F0-8B11-7F31219B49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11</a:t>
            </a:fld>
            <a:endParaRPr lang="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BA5E5-2AC2-40AE-A9AF-0D6E077DE148}"/>
              </a:ext>
            </a:extLst>
          </p:cNvPr>
          <p:cNvSpPr txBox="1"/>
          <p:nvPr/>
        </p:nvSpPr>
        <p:spPr>
          <a:xfrm>
            <a:off x="4615211" y="2206253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+mn-lt"/>
              </a:rPr>
              <a:t>Группа 1</a:t>
            </a:r>
          </a:p>
          <a:p>
            <a:r>
              <a:rPr lang="en-US" sz="1800" dirty="0">
                <a:latin typeface="+mn-lt"/>
              </a:rPr>
              <a:t>&lt;b&gt;=1.</a:t>
            </a:r>
            <a:r>
              <a:rPr lang="ru-RU" sz="1800" dirty="0">
                <a:latin typeface="+mn-lt"/>
              </a:rPr>
              <a:t>3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0</a:t>
            </a:r>
            <a:r>
              <a:rPr lang="en-US" sz="1800" dirty="0">
                <a:latin typeface="+mn-lt"/>
              </a:rPr>
              <a:t>.</a:t>
            </a:r>
            <a:r>
              <a:rPr lang="ru-RU" sz="1800" dirty="0">
                <a:latin typeface="+mn-lt"/>
              </a:rPr>
              <a:t>07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0446A3-003C-4F46-BE73-8CA8CBF7E891}"/>
              </a:ext>
            </a:extLst>
          </p:cNvPr>
          <p:cNvSpPr txBox="1"/>
          <p:nvPr/>
        </p:nvSpPr>
        <p:spPr>
          <a:xfrm>
            <a:off x="4732229" y="5306785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+mn-lt"/>
              </a:rPr>
              <a:t>Группа 2</a:t>
            </a:r>
          </a:p>
          <a:p>
            <a:r>
              <a:rPr lang="en-US" sz="1800" dirty="0">
                <a:latin typeface="+mn-lt"/>
              </a:rPr>
              <a:t>&lt;b&gt;=</a:t>
            </a:r>
            <a:r>
              <a:rPr lang="ru-RU" sz="18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.</a:t>
            </a:r>
            <a:r>
              <a:rPr lang="ru-RU" sz="1800" dirty="0">
                <a:latin typeface="+mn-lt"/>
              </a:rPr>
              <a:t>9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0</a:t>
            </a:r>
            <a:r>
              <a:rPr lang="en-US" sz="1800" dirty="0">
                <a:latin typeface="+mn-lt"/>
              </a:rPr>
              <a:t>.</a:t>
            </a:r>
            <a:r>
              <a:rPr lang="ru-RU" sz="1800" dirty="0">
                <a:latin typeface="+mn-lt"/>
              </a:rPr>
              <a:t>05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ED190E-731D-43C9-838B-BFCA76FF2812}"/>
              </a:ext>
            </a:extLst>
          </p:cNvPr>
          <p:cNvSpPr txBox="1"/>
          <p:nvPr/>
        </p:nvSpPr>
        <p:spPr>
          <a:xfrm>
            <a:off x="5933417" y="3233418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latin typeface="+mn-lt"/>
              </a:rPr>
              <a:t>Группа 3</a:t>
            </a:r>
          </a:p>
          <a:p>
            <a:r>
              <a:rPr lang="en-US" sz="1800" dirty="0">
                <a:latin typeface="+mn-lt"/>
              </a:rPr>
              <a:t>&lt;b&gt;=</a:t>
            </a:r>
            <a:r>
              <a:rPr lang="ru-RU" sz="18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.</a:t>
            </a:r>
            <a:r>
              <a:rPr lang="ru-RU" sz="1800" dirty="0">
                <a:latin typeface="+mn-lt"/>
              </a:rPr>
              <a:t>6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0</a:t>
            </a:r>
            <a:r>
              <a:rPr lang="en-US" sz="1800" dirty="0">
                <a:latin typeface="+mn-lt"/>
              </a:rPr>
              <a:t>.</a:t>
            </a:r>
            <a:r>
              <a:rPr lang="ru-RU" sz="1800" dirty="0">
                <a:latin typeface="+mn-lt"/>
              </a:rPr>
              <a:t>04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57740-9570-4C26-92A3-618DDEBF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64" y="149174"/>
            <a:ext cx="11648279" cy="650708"/>
          </a:xfrm>
        </p:spPr>
        <p:txBody>
          <a:bodyPr/>
          <a:lstStyle/>
          <a:p>
            <a:r>
              <a:rPr lang="en-US" dirty="0"/>
              <a:t>SFD: </a:t>
            </a:r>
            <a:r>
              <a:rPr lang="ru-RU" dirty="0"/>
              <a:t>УСЕЧЕННЫЙ СТЕПЕННОЙ ЗАКОН</a:t>
            </a:r>
          </a:p>
        </p:txBody>
      </p:sp>
    </p:spTree>
    <p:extLst>
      <p:ext uri="{BB962C8B-B14F-4D97-AF65-F5344CB8AC3E}">
        <p14:creationId xmlns:p14="http://schemas.microsoft.com/office/powerpoint/2010/main" val="3042270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B575D6-7360-46A8-8E6B-7BD70D9B4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46" y="1624626"/>
            <a:ext cx="5575996" cy="37289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790D97-3493-4F4C-8C43-FABF5F89E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99" y="1624626"/>
            <a:ext cx="5575998" cy="372894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E9A63-FED6-45A7-A544-D1BC9A50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ПОКАЗАТЕЛИ СТЕПЕНИ: ГРУППА 1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73BF4-B810-4BF8-B7C2-59C2DD27F705}"/>
              </a:ext>
            </a:extLst>
          </p:cNvPr>
          <p:cNvSpPr txBox="1"/>
          <p:nvPr/>
        </p:nvSpPr>
        <p:spPr>
          <a:xfrm>
            <a:off x="3605538" y="1849889"/>
            <a:ext cx="1976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b=0.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…2</a:t>
            </a:r>
          </a:p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&lt;b&gt;= 1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.2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0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.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4922D-991F-4FE2-9E6D-022B414BA1F3}"/>
              </a:ext>
            </a:extLst>
          </p:cNvPr>
          <p:cNvSpPr txBox="1"/>
          <p:nvPr/>
        </p:nvSpPr>
        <p:spPr>
          <a:xfrm>
            <a:off x="9129279" y="1844260"/>
            <a:ext cx="1907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b=0.1…2.9</a:t>
            </a: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&lt;b&gt;=1.3</a:t>
            </a:r>
            <a:r>
              <a:rPr lang="en-US" sz="2400" dirty="0">
                <a:solidFill>
                  <a:schemeClr val="accent1"/>
                </a:solidFill>
                <a:latin typeface="+mn-lt"/>
                <a:sym typeface="Symbol" panose="05050102010706020507" pitchFamily="18" charset="2"/>
              </a:rPr>
              <a:t>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0.07</a:t>
            </a:r>
            <a:endParaRPr lang="ru-RU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50B3D-1E42-4CC2-A69C-B4BBE267B11D}"/>
              </a:ext>
            </a:extLst>
          </p:cNvPr>
          <p:cNvSpPr txBox="1"/>
          <p:nvPr/>
        </p:nvSpPr>
        <p:spPr>
          <a:xfrm>
            <a:off x="318899" y="5308494"/>
            <a:ext cx="1155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показателя степени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ru-RU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i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обычного</a:t>
            </a:r>
            <a:r>
              <a:rPr lang="ru-RU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i="1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усеченного</a:t>
            </a:r>
            <a:r>
              <a:rPr lang="ru-RU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степенных законов.</a:t>
            </a:r>
            <a:endParaRPr lang="ru-RU" sz="1800" i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829E6C-6BCD-4E05-BF7B-C278C8500CF7}"/>
              </a:ext>
            </a:extLst>
          </p:cNvPr>
          <p:cNvSpPr txBox="1"/>
          <p:nvPr/>
        </p:nvSpPr>
        <p:spPr>
          <a:xfrm>
            <a:off x="270964" y="5721171"/>
            <a:ext cx="11648278" cy="907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200" dirty="0">
                <a:effectLst/>
                <a:latin typeface="+mn-lt"/>
                <a:ea typeface="Times New Roman" panose="02020603050405020304" pitchFamily="18" charset="0"/>
              </a:rPr>
              <a:t>Пики распределений коррелируют между собой. Наблюдается схожая форма распределений для обоих степенных законов.</a:t>
            </a:r>
            <a:endParaRPr lang="ru-RU" sz="22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80B0F5-FEE9-436C-8B00-844D216A35E5}"/>
              </a:ext>
            </a:extLst>
          </p:cNvPr>
          <p:cNvSpPr txBox="1"/>
          <p:nvPr/>
        </p:nvSpPr>
        <p:spPr>
          <a:xfrm>
            <a:off x="318899" y="754802"/>
            <a:ext cx="11600343" cy="907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200" dirty="0">
                <a:effectLst/>
                <a:latin typeface="+mn-lt"/>
                <a:ea typeface="Times New Roman" panose="02020603050405020304" pitchFamily="18" charset="0"/>
              </a:rPr>
              <a:t>Разброс показателя степени и его среднее значение различаются для обычного и усеченного распределения для всех групп.</a:t>
            </a:r>
            <a:endParaRPr lang="ru-RU" sz="2200" dirty="0"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B63AD18-91C6-4926-8CA5-2F44FE1AE3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12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76802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A2FD00-AF89-48C2-91A2-0FEA536D7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446" y="1080048"/>
            <a:ext cx="5709530" cy="36969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7DCA56-45F1-42B0-85E8-BD079E915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43" y="1080048"/>
            <a:ext cx="5727859" cy="37087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E9A63-FED6-45A7-A544-D1BC9A50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ПОКАЗАТЕЛИ СТЕПЕНИ: ГРУППА 2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73BF4-B810-4BF8-B7C2-59C2DD27F705}"/>
              </a:ext>
            </a:extLst>
          </p:cNvPr>
          <p:cNvSpPr txBox="1"/>
          <p:nvPr/>
        </p:nvSpPr>
        <p:spPr>
          <a:xfrm>
            <a:off x="699861" y="1451875"/>
            <a:ext cx="1744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b=0.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8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…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3.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5</a:t>
            </a:r>
          </a:p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&lt;b&gt;=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0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.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4922D-991F-4FE2-9E6D-022B414BA1F3}"/>
              </a:ext>
            </a:extLst>
          </p:cNvPr>
          <p:cNvSpPr txBox="1"/>
          <p:nvPr/>
        </p:nvSpPr>
        <p:spPr>
          <a:xfrm>
            <a:off x="9674006" y="1464735"/>
            <a:ext cx="1907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b=0.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05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…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.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7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&lt;b&gt;=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0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.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9</a:t>
            </a:r>
            <a:r>
              <a:rPr lang="en-US" sz="2400" dirty="0">
                <a:solidFill>
                  <a:schemeClr val="accent1"/>
                </a:solidFill>
                <a:latin typeface="+mn-lt"/>
                <a:sym typeface="Symbol" panose="05050102010706020507" pitchFamily="18" charset="2"/>
              </a:rPr>
              <a:t>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0.0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50B3D-1E42-4CC2-A69C-B4BBE267B11D}"/>
              </a:ext>
            </a:extLst>
          </p:cNvPr>
          <p:cNvSpPr txBox="1"/>
          <p:nvPr/>
        </p:nvSpPr>
        <p:spPr>
          <a:xfrm>
            <a:off x="270964" y="4776969"/>
            <a:ext cx="1160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показателя степени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ru-RU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i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обычного</a:t>
            </a:r>
            <a:r>
              <a:rPr lang="ru-RU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i="1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усеченного</a:t>
            </a:r>
            <a:r>
              <a:rPr lang="ru-RU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степенных законов.</a:t>
            </a:r>
            <a:endParaRPr lang="ru-RU" sz="1800" i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829E6C-6BCD-4E05-BF7B-C278C8500CF7}"/>
              </a:ext>
            </a:extLst>
          </p:cNvPr>
          <p:cNvSpPr txBox="1"/>
          <p:nvPr/>
        </p:nvSpPr>
        <p:spPr>
          <a:xfrm>
            <a:off x="270964" y="5376115"/>
            <a:ext cx="11600343" cy="907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200" dirty="0">
                <a:effectLst/>
                <a:latin typeface="+mn-lt"/>
                <a:ea typeface="Times New Roman" panose="02020603050405020304" pitchFamily="18" charset="0"/>
              </a:rPr>
              <a:t>На распределениях показателей степени для группы 2 (густонаселенные кластеры) можно увидеть большее количество пиков, формы распределений различны.</a:t>
            </a:r>
            <a:endParaRPr lang="ru-RU" sz="2200" dirty="0"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4522BCC-49C9-41F3-8B72-4397B0ECE4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13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37876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166A3BD-4A0A-4A23-9195-3C1ED53D9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655455"/>
            <a:ext cx="4721756" cy="3057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6D836F-82A1-4460-947C-8E2FFB2BC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44" y="640215"/>
            <a:ext cx="4721756" cy="30573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E9A63-FED6-45A7-A544-D1BC9A50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ПОКАЗАТЕЛИ СТЕПЕНИ: ГРУППА 3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73BF4-B810-4BF8-B7C2-59C2DD27F705}"/>
              </a:ext>
            </a:extLst>
          </p:cNvPr>
          <p:cNvSpPr txBox="1"/>
          <p:nvPr/>
        </p:nvSpPr>
        <p:spPr>
          <a:xfrm>
            <a:off x="3520807" y="2255659"/>
            <a:ext cx="1976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b=0.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…3.8</a:t>
            </a:r>
          </a:p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&lt;b&gt;=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1.5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0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.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03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24922D-991F-4FE2-9E6D-022B414BA1F3}"/>
              </a:ext>
            </a:extLst>
          </p:cNvPr>
          <p:cNvSpPr txBox="1"/>
          <p:nvPr/>
        </p:nvSpPr>
        <p:spPr>
          <a:xfrm>
            <a:off x="9517097" y="2346185"/>
            <a:ext cx="1907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b=0.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05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…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.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8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&lt;b&gt;=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0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.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6</a:t>
            </a:r>
            <a:r>
              <a:rPr lang="en-US" sz="2400" dirty="0">
                <a:solidFill>
                  <a:schemeClr val="accent1"/>
                </a:solidFill>
                <a:latin typeface="+mn-lt"/>
                <a:sym typeface="Symbol" panose="05050102010706020507" pitchFamily="18" charset="2"/>
              </a:rPr>
              <a:t>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0.0</a:t>
            </a:r>
            <a:r>
              <a:rPr lang="ru-RU" sz="2400" dirty="0">
                <a:solidFill>
                  <a:schemeClr val="accent1"/>
                </a:solidFill>
                <a:latin typeface="+mn-lt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829E6C-6BCD-4E05-BF7B-C278C8500CF7}"/>
              </a:ext>
            </a:extLst>
          </p:cNvPr>
          <p:cNvSpPr txBox="1"/>
          <p:nvPr/>
        </p:nvSpPr>
        <p:spPr>
          <a:xfrm>
            <a:off x="221842" y="3487359"/>
            <a:ext cx="11746522" cy="3023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200" dirty="0">
                <a:effectLst/>
                <a:latin typeface="+mn-lt"/>
                <a:ea typeface="Times New Roman" panose="02020603050405020304" pitchFamily="18" charset="0"/>
              </a:rPr>
              <a:t>Пик на распределении для усеченного закона соответствует мин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.</a:t>
            </a:r>
            <a:r>
              <a:rPr lang="ru-RU" sz="22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+mn-lt"/>
                <a:ea typeface="Times New Roman" panose="02020603050405020304" pitchFamily="18" charset="0"/>
              </a:rPr>
              <a:t>b</a:t>
            </a:r>
            <a:r>
              <a:rPr lang="ru-RU" sz="2200" dirty="0">
                <a:effectLst/>
                <a:latin typeface="+mn-lt"/>
                <a:ea typeface="Times New Roman" panose="02020603050405020304" pitchFamily="18" charset="0"/>
              </a:rPr>
              <a:t> и, вероятно, не достоверен.</a:t>
            </a:r>
          </a:p>
          <a:p>
            <a:pPr algn="ctr">
              <a:lnSpc>
                <a:spcPct val="125000"/>
              </a:lnSpc>
            </a:pPr>
            <a:r>
              <a:rPr lang="ru-RU" sz="2200" dirty="0">
                <a:latin typeface="+mn-lt"/>
                <a:ea typeface="Times New Roman" panose="02020603050405020304" pitchFamily="18" charset="0"/>
              </a:rPr>
              <a:t>По всем группам:</a:t>
            </a:r>
            <a:endParaRPr lang="ru-RU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60000" indent="-3600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200" dirty="0">
                <a:latin typeface="+mn-lt"/>
              </a:rPr>
              <a:t>Форма распределений </a:t>
            </a:r>
            <a:r>
              <a:rPr lang="ru-RU" sz="2200" dirty="0">
                <a:latin typeface="+mn-lt"/>
                <a:sym typeface="Symbol" panose="05050102010706020507" pitchFamily="18" charset="2"/>
              </a:rPr>
              <a:t> </a:t>
            </a:r>
            <a:r>
              <a:rPr lang="ru-RU" sz="2200" dirty="0">
                <a:latin typeface="+mn-lt"/>
              </a:rPr>
              <a:t>группа 1 выделена наиболее 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четко, остальные, вероятно, требуют доработки.</a:t>
            </a:r>
          </a:p>
          <a:p>
            <a:pPr marL="360000" indent="-3600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Степени согласуются с оценками по MLE, коррелируют с распределениями фрагментов в ударных экспериментах, и в полях рассеяния на Земле.</a:t>
            </a:r>
          </a:p>
          <a:p>
            <a:pPr marL="360000" indent="-36000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ru-RU" sz="2200" dirty="0">
                <a:latin typeface="+mn-lt"/>
              </a:rPr>
              <a:t>Группы могут соответствовать различным типам фрагментации и/или свойствам материала.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39F8B2-C6B8-4EDC-8E97-AB1600F51D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14</a:t>
            </a:fld>
            <a:endParaRPr lang="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F821B-8789-4AA0-8BF3-DB18EC75462B}"/>
              </a:ext>
            </a:extLst>
          </p:cNvPr>
          <p:cNvSpPr txBox="1"/>
          <p:nvPr/>
        </p:nvSpPr>
        <p:spPr>
          <a:xfrm>
            <a:off x="3708400" y="859748"/>
            <a:ext cx="3271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показателя степени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ru-RU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i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обычного</a:t>
            </a:r>
            <a:r>
              <a:rPr lang="ru-RU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i="1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усеченного</a:t>
            </a:r>
            <a:r>
              <a:rPr lang="ru-RU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степенных законов.</a:t>
            </a:r>
            <a:endParaRPr lang="ru-RU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446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6074-3941-4044-8B73-86C432ED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СТАТИСТИЧЕСКИЕ ТЕСТЫ: ГЛОБАЛЬНОЕ СРАВНЕНИЕ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B766E-87A0-420D-9C18-D865E107A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62" y="673190"/>
            <a:ext cx="11648277" cy="5135092"/>
          </a:xfrm>
        </p:spPr>
        <p:txBody>
          <a:bodyPr/>
          <a:lstStyle/>
          <a:p>
            <a:pPr marL="360000" indent="-360000" algn="just">
              <a:lnSpc>
                <a:spcPct val="125000"/>
              </a:lnSpc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оценки глобальных 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различий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 всеми выделенными группами использовался тест </a:t>
            </a: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Флиннера-Киллина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 помощью этого теста оценивалось различие дисперсий в распределениях з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начений параметров (не участвующих в делении на группы) для кластеров из разных групп.</a:t>
            </a:r>
          </a:p>
          <a:p>
            <a:pPr marL="360000" indent="-360000" algn="just">
              <a:lnSpc>
                <a:spcPct val="125000"/>
              </a:lnSpc>
            </a:pPr>
            <a:r>
              <a:rPr lang="ru-RU" dirty="0">
                <a:latin typeface="+mn-lt"/>
              </a:rPr>
              <a:t>Для всех сравнений</a:t>
            </a:r>
            <a:r>
              <a:rPr lang="ru-RU" dirty="0">
                <a:latin typeface="+mn-lt"/>
                <a:sym typeface="Symbol" panose="05050102010706020507" pitchFamily="18" charset="2"/>
              </a:rPr>
              <a:t>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полученная вероятность </a:t>
            </a:r>
            <a:r>
              <a:rPr lang="en-US" sz="2200" dirty="0">
                <a:latin typeface="+mn-lt"/>
              </a:rPr>
              <a:t>p&lt;0.05</a:t>
            </a:r>
            <a:r>
              <a:rPr lang="ru-RU" dirty="0">
                <a:latin typeface="+mn-lt"/>
              </a:rPr>
              <a:t> </a:t>
            </a:r>
            <a:r>
              <a:rPr lang="ru-RU" sz="2200" dirty="0">
                <a:latin typeface="+mn-lt"/>
                <a:sym typeface="Symbol" panose="05050102010706020507" pitchFamily="18" charset="2"/>
              </a:rPr>
              <a:t>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статистически 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BCC8966-807E-4B3B-A1EA-386ECB01D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90417"/>
              </p:ext>
            </p:extLst>
          </p:nvPr>
        </p:nvGraphicFramePr>
        <p:xfrm>
          <a:off x="7086599" y="2831615"/>
          <a:ext cx="4734426" cy="32308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192872">
                  <a:extLst>
                    <a:ext uri="{9D8B030D-6E8A-4147-A177-3AD203B41FA5}">
                      <a16:colId xmlns:a16="http://schemas.microsoft.com/office/drawing/2014/main" val="3641954049"/>
                    </a:ext>
                  </a:extLst>
                </a:gridCol>
                <a:gridCol w="2541554">
                  <a:extLst>
                    <a:ext uri="{9D8B030D-6E8A-4147-A177-3AD203B41FA5}">
                      <a16:colId xmlns:a16="http://schemas.microsoft.com/office/drawing/2014/main" val="3532046959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bg2"/>
                          </a:solidFill>
                          <a:latin typeface="+mj-lt"/>
                        </a:rPr>
                        <a:t>Эффективный диаметр </a:t>
                      </a:r>
                      <a:r>
                        <a:rPr lang="en-US" sz="2200" dirty="0" err="1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 err="1">
                          <a:solidFill>
                            <a:schemeClr val="bg2"/>
                          </a:solidFill>
                          <a:latin typeface="+mj-lt"/>
                        </a:rPr>
                        <a:t>eff</a:t>
                      </a:r>
                      <a:endParaRPr lang="ru-RU" sz="2200" baseline="-250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сильное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26235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bg2"/>
                          </a:solidFill>
                          <a:latin typeface="+mj-lt"/>
                        </a:rPr>
                        <a:t>Размер кластера </a:t>
                      </a: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ru-RU" sz="2200" dirty="0">
                          <a:solidFill>
                            <a:schemeClr val="bg2"/>
                          </a:solidFill>
                          <a:latin typeface="+mj-lt"/>
                        </a:rPr>
                        <a:t>_</a:t>
                      </a: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</a:rPr>
                        <a:t>med</a:t>
                      </a:r>
                      <a:endParaRPr lang="ru-RU" sz="22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сильное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251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>
                          <a:solidFill>
                            <a:schemeClr val="bg2"/>
                          </a:solidFill>
                          <a:latin typeface="+mj-lt"/>
                        </a:rPr>
                        <a:t>1</a:t>
                      </a:r>
                      <a:r>
                        <a:rPr lang="en-US" sz="2200" baseline="0" dirty="0">
                          <a:solidFill>
                            <a:schemeClr val="bg2"/>
                          </a:solidFill>
                          <a:latin typeface="+mj-lt"/>
                        </a:rPr>
                        <a:t>/</a:t>
                      </a:r>
                      <a:r>
                        <a:rPr lang="en-US" sz="2200" dirty="0" err="1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 err="1">
                          <a:solidFill>
                            <a:schemeClr val="bg2"/>
                          </a:solidFill>
                          <a:latin typeface="+mj-lt"/>
                        </a:rPr>
                        <a:t>eff</a:t>
                      </a:r>
                      <a:endParaRPr lang="ru-RU" sz="2200" baseline="-250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малое</a:t>
                      </a:r>
                      <a:endParaRPr lang="ru-RU" sz="2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783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>
                          <a:solidFill>
                            <a:schemeClr val="bg2"/>
                          </a:solidFill>
                          <a:latin typeface="+mj-lt"/>
                        </a:rPr>
                        <a:t>2</a:t>
                      </a:r>
                      <a:r>
                        <a:rPr lang="en-US" sz="2200" baseline="0" dirty="0">
                          <a:solidFill>
                            <a:schemeClr val="bg2"/>
                          </a:solidFill>
                          <a:latin typeface="+mj-lt"/>
                        </a:rPr>
                        <a:t>/</a:t>
                      </a:r>
                      <a:r>
                        <a:rPr lang="en-US" sz="2200" dirty="0" err="1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 err="1">
                          <a:solidFill>
                            <a:schemeClr val="bg2"/>
                          </a:solidFill>
                          <a:latin typeface="+mj-lt"/>
                        </a:rPr>
                        <a:t>eff</a:t>
                      </a:r>
                      <a:endParaRPr lang="ru-RU" sz="2200" baseline="-250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малое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71113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>
                          <a:solidFill>
                            <a:schemeClr val="bg2"/>
                          </a:solidFill>
                          <a:latin typeface="+mj-lt"/>
                        </a:rPr>
                        <a:t>3</a:t>
                      </a:r>
                      <a:r>
                        <a:rPr lang="en-US" sz="2200" baseline="0" dirty="0">
                          <a:solidFill>
                            <a:schemeClr val="bg2"/>
                          </a:solidFill>
                          <a:latin typeface="+mj-lt"/>
                        </a:rPr>
                        <a:t>/</a:t>
                      </a:r>
                      <a:r>
                        <a:rPr lang="en-US" sz="2200" dirty="0" err="1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 err="1">
                          <a:solidFill>
                            <a:schemeClr val="bg2"/>
                          </a:solidFill>
                          <a:latin typeface="+mj-lt"/>
                        </a:rPr>
                        <a:t>eff</a:t>
                      </a:r>
                      <a:endParaRPr lang="ru-RU" sz="2200" baseline="-250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среднее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62989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</a:rPr>
                        <a:t>&lt;D&gt;</a:t>
                      </a:r>
                      <a:r>
                        <a:rPr lang="en-US" sz="2200" baseline="0" dirty="0">
                          <a:solidFill>
                            <a:schemeClr val="bg2"/>
                          </a:solidFill>
                          <a:latin typeface="+mj-lt"/>
                        </a:rPr>
                        <a:t>/</a:t>
                      </a:r>
                      <a:r>
                        <a:rPr lang="en-US" sz="2200" dirty="0" err="1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 err="1">
                          <a:solidFill>
                            <a:schemeClr val="bg2"/>
                          </a:solidFill>
                          <a:latin typeface="+mj-lt"/>
                        </a:rPr>
                        <a:t>eff</a:t>
                      </a:r>
                      <a:endParaRPr lang="ru-RU" sz="2200" baseline="-250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среднее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1475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665050-5965-4C3B-8CDD-22F7D300E2F6}"/>
              </a:ext>
            </a:extLst>
          </p:cNvPr>
          <p:cNvSpPr txBox="1"/>
          <p:nvPr/>
        </p:nvSpPr>
        <p:spPr>
          <a:xfrm>
            <a:off x="270958" y="2997821"/>
            <a:ext cx="6115050" cy="3393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+mn-lt"/>
                <a:sym typeface="Symbol" panose="05050102010706020507" pitchFamily="18" charset="2"/>
              </a:rPr>
              <a:t>Ранговый к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ритерий </a:t>
            </a:r>
            <a:r>
              <a:rPr lang="ru-RU" sz="2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Vargha-Delaney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AAD позволяет оценить силу этого различия как </a:t>
            </a:r>
            <a:r>
              <a:rPr lang="ru-RU" sz="2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незначительное</a:t>
            </a:r>
            <a:r>
              <a:rPr lang="ru-RU" sz="2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малое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среднее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2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сильное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60000" indent="-3600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Исходя из результатов сравнения, выделенные группы хорошо различаются по распределению эффективных диаметров и по размеру кластера.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62F46-5A3B-478A-90F3-92CC9BC1601F}"/>
              </a:ext>
            </a:extLst>
          </p:cNvPr>
          <p:cNvSpPr txBox="1"/>
          <p:nvPr/>
        </p:nvSpPr>
        <p:spPr>
          <a:xfrm>
            <a:off x="2592197" y="6009132"/>
            <a:ext cx="9327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Степень различия параметров в выделенных группах, оцененная с помощью параметра AAD. </a:t>
            </a:r>
            <a:r>
              <a:rPr lang="en-US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диаметры кратеров в порядке убывания, </a:t>
            </a:r>
            <a:r>
              <a:rPr lang="en-US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&lt;D&gt; - </a:t>
            </a:r>
            <a:r>
              <a:rPr lang="ru-R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средний диаметр кратера.</a:t>
            </a:r>
            <a:endParaRPr lang="en-US" sz="1800" i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28CC73-72D7-4D1F-9A2D-62ABC5649D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15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83743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3F51B-1F0C-4081-8B81-1F75BF7D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СТАТИСТИЧЕСКИЕ ТЕСТЫ: ПОПАРНОЕ СРАВНЕНИЕ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94A3C-4649-4AAB-A659-C7CAF62BC5E6}"/>
              </a:ext>
            </a:extLst>
          </p:cNvPr>
          <p:cNvSpPr txBox="1"/>
          <p:nvPr/>
        </p:nvSpPr>
        <p:spPr>
          <a:xfrm>
            <a:off x="67113" y="799882"/>
            <a:ext cx="11852130" cy="5175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algn="just">
              <a:lnSpc>
                <a:spcPct val="125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проверки гипотезы о попарном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различии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выделенных групп использ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овались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статистические методы анализа.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Распределения з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начений параметров (не участвовавших в разбиении на группы) сравниваются для кластеров из разных групп следующими непараметрическими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методами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ранговыми критериями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0000" indent="450000" algn="just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Двухвыборочный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 Колмогорова-Смирнова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(оценка макс. дистанции между эмпирическими функциями)</a:t>
            </a:r>
          </a:p>
          <a:p>
            <a:pPr marL="450000" indent="450000" algn="just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Критерий Пирсона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</a:t>
            </a:r>
            <a:r>
              <a:rPr lang="ru-RU" sz="2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(сравнение частот данных разбитых на интервалы)</a:t>
            </a:r>
          </a:p>
          <a:p>
            <a:pPr marL="450000" indent="450000" algn="just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Критерий Манна</a:t>
            </a: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Уитни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(сравнение рангов)</a:t>
            </a:r>
          </a:p>
          <a:p>
            <a:pPr marL="450000" indent="450000" algn="just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Vargha-Delaney</a:t>
            </a:r>
            <a:r>
              <a:rPr lang="ru-RU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(сила различия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вероятность, что случайное значение из одной выборки больше значения из другой).</a:t>
            </a:r>
          </a:p>
          <a:p>
            <a:pPr algn="just">
              <a:spcAft>
                <a:spcPts val="800"/>
              </a:spcAft>
            </a:pP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DF668-0AD3-4ABC-A754-1C5C9D9D8B42}"/>
              </a:ext>
            </a:extLst>
          </p:cNvPr>
          <p:cNvSpPr txBox="1"/>
          <p:nvPr/>
        </p:nvSpPr>
        <p:spPr>
          <a:xfrm>
            <a:off x="271861" y="5485780"/>
            <a:ext cx="11648278" cy="1010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ru-RU" sz="2200" b="0" i="0" dirty="0">
                <a:solidFill>
                  <a:srgbClr val="000000"/>
                </a:solidFill>
                <a:effectLst/>
                <a:latin typeface="+mn-lt"/>
              </a:rPr>
              <a:t>Критерий значимости для тестов: </a:t>
            </a:r>
            <a:r>
              <a:rPr lang="en-US" sz="2200" dirty="0">
                <a:latin typeface="+mn-lt"/>
              </a:rPr>
              <a:t>p&lt;0.05</a:t>
            </a:r>
            <a:r>
              <a:rPr lang="ru-RU" sz="2200" dirty="0">
                <a:latin typeface="+mn-lt"/>
              </a:rPr>
              <a:t> </a:t>
            </a:r>
            <a:r>
              <a:rPr lang="ru-RU" sz="2200" dirty="0">
                <a:latin typeface="+mn-lt"/>
                <a:sym typeface="Symbol" panose="05050102010706020507" pitchFamily="18" charset="2"/>
              </a:rPr>
              <a:t> группы различны</a:t>
            </a:r>
            <a:r>
              <a:rPr lang="ru-RU" sz="2200" dirty="0">
                <a:latin typeface="+mn-lt"/>
              </a:rPr>
              <a:t>.</a:t>
            </a: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ru-RU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Vargha-Delaney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различие определяется как </a:t>
            </a:r>
            <a:r>
              <a:rPr lang="ru-RU" sz="2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незначительное</a:t>
            </a:r>
            <a:r>
              <a:rPr lang="ru-RU" sz="2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малое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среднее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200" dirty="0">
                <a:solidFill>
                  <a:srgbClr val="00B05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сильное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8D0C3BB-BEC0-4A93-8939-C2D57D8305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16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995433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63D9B-7ED9-40B8-85D2-2E6B7BC2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СТАТИСТИЧЕСКИЕ ТЕСТЫ: ИТОГИ ПОПАРНОГО СРАВНЕНИЯ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A5407D2-A24F-48BB-B7EB-A944263AD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34702"/>
              </p:ext>
            </p:extLst>
          </p:nvPr>
        </p:nvGraphicFramePr>
        <p:xfrm>
          <a:off x="397901" y="1013346"/>
          <a:ext cx="10165825" cy="3322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8235">
                  <a:extLst>
                    <a:ext uri="{9D8B030D-6E8A-4147-A177-3AD203B41FA5}">
                      <a16:colId xmlns:a16="http://schemas.microsoft.com/office/drawing/2014/main" val="3641954049"/>
                    </a:ext>
                  </a:extLst>
                </a:gridCol>
                <a:gridCol w="631658">
                  <a:extLst>
                    <a:ext uri="{9D8B030D-6E8A-4147-A177-3AD203B41FA5}">
                      <a16:colId xmlns:a16="http://schemas.microsoft.com/office/drawing/2014/main" val="1527929582"/>
                    </a:ext>
                  </a:extLst>
                </a:gridCol>
                <a:gridCol w="2009274">
                  <a:extLst>
                    <a:ext uri="{9D8B030D-6E8A-4147-A177-3AD203B41FA5}">
                      <a16:colId xmlns:a16="http://schemas.microsoft.com/office/drawing/2014/main" val="685415824"/>
                    </a:ext>
                  </a:extLst>
                </a:gridCol>
                <a:gridCol w="1368592">
                  <a:extLst>
                    <a:ext uri="{9D8B030D-6E8A-4147-A177-3AD203B41FA5}">
                      <a16:colId xmlns:a16="http://schemas.microsoft.com/office/drawing/2014/main" val="1381526425"/>
                    </a:ext>
                  </a:extLst>
                </a:gridCol>
                <a:gridCol w="2156661">
                  <a:extLst>
                    <a:ext uri="{9D8B030D-6E8A-4147-A177-3AD203B41FA5}">
                      <a16:colId xmlns:a16="http://schemas.microsoft.com/office/drawing/2014/main" val="4144552238"/>
                    </a:ext>
                  </a:extLst>
                </a:gridCol>
                <a:gridCol w="613611">
                  <a:extLst>
                    <a:ext uri="{9D8B030D-6E8A-4147-A177-3AD203B41FA5}">
                      <a16:colId xmlns:a16="http://schemas.microsoft.com/office/drawing/2014/main" val="3532046959"/>
                    </a:ext>
                  </a:extLst>
                </a:gridCol>
                <a:gridCol w="2207794">
                  <a:extLst>
                    <a:ext uri="{9D8B030D-6E8A-4147-A177-3AD203B41FA5}">
                      <a16:colId xmlns:a16="http://schemas.microsoft.com/office/drawing/2014/main" val="3221929796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bg2"/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1 </a:t>
                      </a: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ru-RU" sz="2200" dirty="0">
                          <a:solidFill>
                            <a:schemeClr val="bg2"/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2</a:t>
                      </a:r>
                      <a:endParaRPr lang="ru-RU" sz="22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bg2"/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1 </a:t>
                      </a: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ru-RU" sz="2200" dirty="0">
                          <a:solidFill>
                            <a:schemeClr val="bg2"/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3</a:t>
                      </a:r>
                      <a:endParaRPr lang="ru-RU" sz="22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chemeClr val="bg2"/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2 </a:t>
                      </a: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ru-RU" sz="2200" dirty="0">
                          <a:solidFill>
                            <a:schemeClr val="bg2"/>
                          </a:solidFill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3</a:t>
                      </a:r>
                      <a:endParaRPr lang="ru-RU" sz="22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8349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200" dirty="0" err="1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 err="1">
                          <a:solidFill>
                            <a:schemeClr val="bg2"/>
                          </a:solidFill>
                          <a:latin typeface="+mj-lt"/>
                        </a:rPr>
                        <a:t>eff</a:t>
                      </a:r>
                      <a:endParaRPr lang="ru-RU" sz="2200" baseline="-250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rgbClr val="00B050"/>
                          </a:solidFill>
                          <a:latin typeface="+mj-lt"/>
                        </a:rPr>
                        <a:t>3/3</a:t>
                      </a:r>
                      <a:endParaRPr lang="ru-RU" sz="2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rgbClr val="FF0000"/>
                          </a:solidFill>
                          <a:latin typeface="+mj-lt"/>
                        </a:rPr>
                        <a:t>малое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3/3</a:t>
                      </a:r>
                      <a:endParaRPr lang="ru-RU" sz="2200" b="0" i="0" u="none" strike="noStrike" cap="none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сильное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3/3</a:t>
                      </a:r>
                      <a:endParaRPr lang="ru-RU" sz="2200" b="0" i="0" u="none" strike="noStrike" cap="none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сильное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26235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ru-RU" sz="2200" dirty="0">
                          <a:solidFill>
                            <a:schemeClr val="bg2"/>
                          </a:solidFill>
                          <a:latin typeface="+mj-lt"/>
                        </a:rPr>
                        <a:t>_</a:t>
                      </a: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</a:rPr>
                        <a:t>med</a:t>
                      </a:r>
                      <a:endParaRPr lang="ru-RU" sz="22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rgbClr val="00B050"/>
                          </a:solidFill>
                          <a:latin typeface="+mj-lt"/>
                        </a:rPr>
                        <a:t>3/3</a:t>
                      </a:r>
                      <a:endParaRPr lang="ru-RU" sz="22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rgbClr val="0070C0"/>
                          </a:solidFill>
                          <a:latin typeface="+mj-lt"/>
                        </a:rPr>
                        <a:t>среднее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dirty="0">
                          <a:solidFill>
                            <a:srgbClr val="FF0000"/>
                          </a:solidFill>
                          <a:latin typeface="+mj-lt"/>
                        </a:rPr>
                        <a:t>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dirty="0">
                          <a:solidFill>
                            <a:srgbClr val="FF0000"/>
                          </a:solidFill>
                          <a:latin typeface="+mj-lt"/>
                        </a:rPr>
                        <a:t>незначительное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3/3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среднее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251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>
                          <a:solidFill>
                            <a:schemeClr val="bg2"/>
                          </a:solidFill>
                          <a:latin typeface="+mj-lt"/>
                        </a:rPr>
                        <a:t>1</a:t>
                      </a:r>
                      <a:r>
                        <a:rPr lang="en-US" sz="2200" baseline="0" dirty="0">
                          <a:solidFill>
                            <a:schemeClr val="bg2"/>
                          </a:solidFill>
                          <a:latin typeface="+mj-lt"/>
                        </a:rPr>
                        <a:t>/</a:t>
                      </a:r>
                      <a:r>
                        <a:rPr lang="en-US" sz="2200" dirty="0" err="1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 err="1">
                          <a:solidFill>
                            <a:schemeClr val="bg2"/>
                          </a:solidFill>
                          <a:latin typeface="+mj-lt"/>
                        </a:rPr>
                        <a:t>eff</a:t>
                      </a:r>
                      <a:endParaRPr lang="ru-RU" sz="2200" baseline="-250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>
                          <a:solidFill>
                            <a:srgbClr val="00B050"/>
                          </a:solidFill>
                          <a:latin typeface="+mj-lt"/>
                        </a:rPr>
                        <a:t>сильное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сильное</a:t>
                      </a:r>
                      <a:endParaRPr lang="ru-RU" sz="22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3/3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сильное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783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>
                          <a:solidFill>
                            <a:schemeClr val="bg2"/>
                          </a:solidFill>
                          <a:latin typeface="+mj-lt"/>
                        </a:rPr>
                        <a:t>2</a:t>
                      </a:r>
                      <a:r>
                        <a:rPr lang="en-US" sz="2200" baseline="0" dirty="0">
                          <a:solidFill>
                            <a:schemeClr val="bg2"/>
                          </a:solidFill>
                          <a:latin typeface="+mj-lt"/>
                        </a:rPr>
                        <a:t>/</a:t>
                      </a:r>
                      <a:r>
                        <a:rPr lang="en-US" sz="2200" dirty="0" err="1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 err="1">
                          <a:solidFill>
                            <a:schemeClr val="bg2"/>
                          </a:solidFill>
                          <a:latin typeface="+mj-lt"/>
                        </a:rPr>
                        <a:t>eff</a:t>
                      </a:r>
                      <a:endParaRPr lang="ru-RU" sz="2200" baseline="-250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2/3</a:t>
                      </a:r>
                      <a:endParaRPr kumimoji="0" lang="ru-RU" sz="2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сильное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сильное</a:t>
                      </a:r>
                      <a:endParaRPr lang="ru-RU" sz="2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3/3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среднее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71113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>
                          <a:solidFill>
                            <a:schemeClr val="bg2"/>
                          </a:solidFill>
                          <a:latin typeface="+mj-lt"/>
                        </a:rPr>
                        <a:t>3</a:t>
                      </a:r>
                      <a:r>
                        <a:rPr lang="en-US" sz="2200" baseline="0" dirty="0">
                          <a:solidFill>
                            <a:schemeClr val="bg2"/>
                          </a:solidFill>
                          <a:latin typeface="+mj-lt"/>
                        </a:rPr>
                        <a:t>/</a:t>
                      </a:r>
                      <a:r>
                        <a:rPr lang="en-US" sz="2200" dirty="0" err="1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 err="1">
                          <a:solidFill>
                            <a:schemeClr val="bg2"/>
                          </a:solidFill>
                          <a:latin typeface="+mj-lt"/>
                        </a:rPr>
                        <a:t>eff</a:t>
                      </a:r>
                      <a:endParaRPr lang="ru-RU" sz="2200" baseline="-250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сильное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3/3</a:t>
                      </a:r>
                      <a:endParaRPr lang="ru-RU" sz="2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сильное</a:t>
                      </a:r>
                      <a:endParaRPr lang="ru-RU" sz="2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незначительное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62989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2"/>
                          </a:solidFill>
                          <a:latin typeface="+mj-lt"/>
                        </a:rPr>
                        <a:t>&lt;D&gt;</a:t>
                      </a:r>
                      <a:r>
                        <a:rPr lang="en-US" sz="2200" baseline="0" dirty="0">
                          <a:solidFill>
                            <a:schemeClr val="bg2"/>
                          </a:solidFill>
                          <a:latin typeface="+mj-lt"/>
                        </a:rPr>
                        <a:t>/</a:t>
                      </a:r>
                      <a:r>
                        <a:rPr lang="en-US" sz="2200" dirty="0" err="1">
                          <a:solidFill>
                            <a:schemeClr val="bg2"/>
                          </a:solidFill>
                          <a:latin typeface="+mj-lt"/>
                        </a:rPr>
                        <a:t>D</a:t>
                      </a:r>
                      <a:r>
                        <a:rPr lang="en-US" sz="2200" baseline="-25000" dirty="0" err="1">
                          <a:solidFill>
                            <a:schemeClr val="bg2"/>
                          </a:solidFill>
                          <a:latin typeface="+mj-lt"/>
                        </a:rPr>
                        <a:t>eff</a:t>
                      </a:r>
                      <a:endParaRPr lang="ru-RU" sz="2200" baseline="-250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3/3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сильное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3/3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сильное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3/3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2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сильное</a:t>
                      </a:r>
                      <a:endParaRPr lang="ru-RU" sz="22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1475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34975D-5349-4E54-9E10-D54181BA506E}"/>
              </a:ext>
            </a:extLst>
          </p:cNvPr>
          <p:cNvSpPr txBox="1"/>
          <p:nvPr/>
        </p:nvSpPr>
        <p:spPr>
          <a:xfrm>
            <a:off x="270964" y="4389808"/>
            <a:ext cx="116482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Итоги попарного сравнения. 1ая колонка - количество тестов, показавших результат «группы различны», 2ая колонка - степень различия (</a:t>
            </a:r>
            <a:r>
              <a:rPr lang="en-US" sz="1800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Vargha</a:t>
            </a:r>
            <a:r>
              <a:rPr lang="en-US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-Delaney A</a:t>
            </a:r>
            <a:r>
              <a:rPr lang="ru-R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диаметры кратеров в порядке убывания, </a:t>
            </a:r>
            <a:r>
              <a:rPr lang="en-US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&lt;D&gt; - </a:t>
            </a:r>
            <a:r>
              <a:rPr lang="ru-R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средний диаметр кратера.</a:t>
            </a:r>
            <a:endParaRPr lang="en-US" sz="18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E3381-64ED-40DB-B9D7-AA2A765103C9}"/>
              </a:ext>
            </a:extLst>
          </p:cNvPr>
          <p:cNvSpPr txBox="1"/>
          <p:nvPr/>
        </p:nvSpPr>
        <p:spPr>
          <a:xfrm>
            <a:off x="270963" y="5330652"/>
            <a:ext cx="11648279" cy="1328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Исходя из большинства проведенных тестов выделенные группы статистически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результаты сравнений представляются противоречащими друг другу, что, вероятно, означает, что 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классификация требует 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доработки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B0F8AC4-C6F1-4FAA-AAA1-3A76C4300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17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44741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5D079-3888-410C-93F8-91D6006E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ЗАКЛЮЧИТЕЛЬНЫЕ ЗАМЕТКИ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C9BFF3-17DD-498F-AB56-255D48DC5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947" y="579488"/>
            <a:ext cx="11726296" cy="5883661"/>
          </a:xfrm>
        </p:spPr>
        <p:txBody>
          <a:bodyPr>
            <a:noAutofit/>
          </a:bodyPr>
          <a:lstStyle/>
          <a:p>
            <a:pPr marL="360000" indent="-360000" algn="just">
              <a:lnSpc>
                <a:spcPct val="125000"/>
              </a:lnSpc>
              <a:buSzPct val="7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Предложена </a:t>
            </a:r>
            <a:r>
              <a:rPr lang="ru-RU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классификация для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830</a:t>
            </a:r>
            <a:r>
              <a:rPr lang="ru-RU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недавних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падений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на Марсе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кластеры с доминирующим главным кратером; густонаселенные и малонаселенные с сравнимыми наибольшими кратерами.</a:t>
            </a:r>
          </a:p>
          <a:p>
            <a:pPr marL="360000" indent="-360000" algn="just">
              <a:lnSpc>
                <a:spcPct val="125000"/>
              </a:lnSpc>
              <a:buSzPct val="7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Кумулятивные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SFD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были аппроксимированы обычным и усечённым степенным законами. В первом случае средний наклон показателя степени оценен как 1.2, 2 и 1.5, во втором - варьируется от 0.6 до 1.3.</a:t>
            </a:r>
          </a:p>
          <a:p>
            <a:pPr marL="360000" indent="-360000" algn="just">
              <a:lnSpc>
                <a:spcPct val="125000"/>
              </a:lnSpc>
              <a:buSzPct val="7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Результаты согласуются с оценками по методу макс. правдоподобия (MLE), коррелируют с распределениями фрагментов как в ударных экспериментах, так и метеоритов на Земле.</a:t>
            </a:r>
          </a:p>
          <a:p>
            <a:pPr marL="360000" indent="-360000" algn="just">
              <a:lnSpc>
                <a:spcPct val="125000"/>
              </a:lnSpc>
              <a:buSzPct val="7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Исходя из построенных распределений показателей степени, группа с доминирующим главным кратером выделяется наиболее четко.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360000" indent="-360000" algn="just">
              <a:lnSpc>
                <a:spcPct val="125000"/>
              </a:lnSpc>
              <a:buSzPct val="7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Различные стат. тесты, проведенные для анализа параметров кластеров, указывают на статистическое различие групп. Противоречивость некоторых тестов означает необходимость доработки классификации. </a:t>
            </a:r>
          </a:p>
          <a:p>
            <a:pPr marL="360000" indent="-360000" algn="just">
              <a:lnSpc>
                <a:spcPct val="125000"/>
              </a:lnSpc>
              <a:buSzPct val="7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Группы могут соответствовать различным типам разрушения и/или различным свойствам КТ.</a:t>
            </a:r>
          </a:p>
          <a:p>
            <a:pPr marL="360000" indent="-360000" algn="just">
              <a:lnSpc>
                <a:spcPct val="125000"/>
              </a:lnSpc>
              <a:buSzPct val="75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E5CB3C-5227-41B8-94F4-2E8DAB1317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18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52765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3EE53E89-B6E5-4E06-AB0C-2064BD300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5393" y="2579660"/>
            <a:ext cx="3765692" cy="3765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226004-ABF1-4B60-AD14-256F726E598B}"/>
              </a:ext>
            </a:extLst>
          </p:cNvPr>
          <p:cNvSpPr txBox="1"/>
          <p:nvPr/>
        </p:nvSpPr>
        <p:spPr>
          <a:xfrm>
            <a:off x="304800" y="1379331"/>
            <a:ext cx="115911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Спасибо за внимание</a:t>
            </a:r>
            <a:r>
              <a:rPr lang="en-US" sz="72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!</a:t>
            </a:r>
            <a:endParaRPr lang="ru-RU" sz="7200" dirty="0">
              <a:solidFill>
                <a:schemeClr val="bg2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DE1C5C-8631-44BC-A0F7-315FB842F5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19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63861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AE4CE-A78D-41B6-B8BE-FE3C9474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62" y="154672"/>
            <a:ext cx="11648279" cy="76207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+mn-lt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9E8FF-F5B4-4F56-A700-34F3659CA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63" y="847437"/>
            <a:ext cx="11545118" cy="5163126"/>
          </a:xfrm>
        </p:spPr>
        <p:txBody>
          <a:bodyPr>
            <a:noAutofit/>
          </a:bodyPr>
          <a:lstStyle/>
          <a:p>
            <a:pPr marL="360000" indent="-360000" algn="just">
              <a:lnSpc>
                <a:spcPct val="125000"/>
              </a:lnSpc>
              <a:spcAft>
                <a:spcPts val="8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Космические тела (КТ)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попадающие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 в атмосферы Земли и Марса принадлежат одной популяции малых тел Солнечной Системы.</a:t>
            </a:r>
            <a:endParaRPr lang="en-US" sz="2200" dirty="0">
              <a:latin typeface="+mn-lt"/>
              <a:cs typeface="Times New Roman" panose="02020603050405020304" pitchFamily="18" charset="0"/>
            </a:endParaRP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На Земле: КТ 0.5-10 м обычно наблюдаются во время короткого</a:t>
            </a:r>
            <a:r>
              <a:rPr lang="ru-RU" sz="2200" b="1" dirty="0">
                <a:latin typeface="+mn-lt"/>
                <a:cs typeface="Times New Roman" panose="02020603050405020304" pitchFamily="18" charset="0"/>
              </a:rPr>
              <a:t> пролета 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через атмосферу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Большая часть массы остается в атмосфере, редко находятся </a:t>
            </a:r>
            <a:r>
              <a:rPr lang="ru-RU" sz="2200" b="1" dirty="0">
                <a:latin typeface="+mn-lt"/>
                <a:cs typeface="Times New Roman" panose="02020603050405020304" pitchFamily="18" charset="0"/>
              </a:rPr>
              <a:t>метеориты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На Марсе: долетают</a:t>
            </a:r>
            <a:r>
              <a:rPr lang="ru-RU" sz="220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 до поверхности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latin typeface="+mn-lt"/>
                <a:cs typeface="Times New Roman" panose="02020603050405020304" pitchFamily="18" charset="0"/>
              </a:rPr>
              <a:t>образуют кратеры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 и кластеры кратеров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Плотность атмосферы у </a:t>
            </a:r>
            <a:r>
              <a:rPr lang="ru-RU" sz="220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поверхности ≈ плотности на </a:t>
            </a:r>
            <a:r>
              <a:rPr lang="ru-RU" sz="2200" b="1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30 км </a:t>
            </a:r>
            <a:r>
              <a:rPr lang="ru-RU" sz="220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высоте в атмосфере Земли</a:t>
            </a:r>
            <a:r>
              <a:rPr lang="en-US" sz="220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Позволяет изучать детали </a:t>
            </a:r>
            <a:r>
              <a:rPr lang="ru-RU" sz="2200" b="1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фрагментации</a:t>
            </a:r>
            <a:r>
              <a:rPr lang="ru-RU" sz="220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, которые не обнаружить в земных условиях</a:t>
            </a:r>
            <a:r>
              <a:rPr lang="en-US" sz="220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Свойства КТ оцениваются по наблюдениям при определенных предположениях с невысокой точностью; изучение кластеров позволяет независимо оценивать </a:t>
            </a:r>
            <a:r>
              <a:rPr lang="ru-RU" sz="2200" b="1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параметры</a:t>
            </a:r>
            <a:r>
              <a:rPr lang="ru-RU" sz="220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 метеороидов</a:t>
            </a:r>
            <a:r>
              <a:rPr lang="en-US" sz="2200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sz="2200" dirty="0">
              <a:latin typeface="+mn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658A6E-8295-4694-B794-8A4B6DFC64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0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2388DA-856C-4CB2-8C20-5BABAE0DB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8" y="750772"/>
            <a:ext cx="3617678" cy="2350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B9476-6AE3-4969-99F8-37A214A2E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974" y="750773"/>
            <a:ext cx="3617678" cy="2350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5E4E9C-59CC-40CC-9854-9567BE483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027" y="722211"/>
            <a:ext cx="3755645" cy="2440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DCC185-FC4B-484C-85B3-A979B7D77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22" y="3919857"/>
            <a:ext cx="3451053" cy="217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93046C-97E4-4250-9E03-35FC19FB8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953" y="3844092"/>
            <a:ext cx="3571108" cy="2253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6999B-EEB7-4790-90AB-68CB41BC7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6621" y="3771903"/>
            <a:ext cx="3814530" cy="24072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536A3D-186C-4B13-A0CC-AD52F377F4AE}"/>
              </a:ext>
            </a:extLst>
          </p:cNvPr>
          <p:cNvSpPr txBox="1"/>
          <p:nvPr/>
        </p:nvSpPr>
        <p:spPr>
          <a:xfrm>
            <a:off x="1546058" y="3277462"/>
            <a:ext cx="869340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Гистограммы для параметров, по которым группы статистически различны</a:t>
            </a:r>
            <a:endParaRPr lang="en-US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590C1A-ABAC-41F5-A874-BC0A472F60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20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631462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B4EE0A-BD89-41AD-9A82-02E0D601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02" y="321291"/>
            <a:ext cx="3642756" cy="2271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AB2E3-DD38-4AE9-B547-D413FDA81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622" y="343087"/>
            <a:ext cx="3642756" cy="2271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29DFBB-BA3A-4173-8E76-7D5352BA2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426" y="321291"/>
            <a:ext cx="3733772" cy="22934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6B4FEA-550A-41D6-85F8-637D551DF741}"/>
              </a:ext>
            </a:extLst>
          </p:cNvPr>
          <p:cNvSpPr txBox="1"/>
          <p:nvPr/>
        </p:nvSpPr>
        <p:spPr>
          <a:xfrm>
            <a:off x="998622" y="2687915"/>
            <a:ext cx="1032686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Гистограммы для параметров, по которым группы</a:t>
            </a:r>
            <a:r>
              <a:rPr lang="en-US" dirty="0"/>
              <a:t> </a:t>
            </a:r>
            <a:r>
              <a:rPr lang="ru-RU" dirty="0"/>
              <a:t>не являются статистически различными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D925B4-55EF-4382-A10F-98C9E4EB7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02" y="4280466"/>
            <a:ext cx="3642756" cy="22716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FAE529-F4DC-46C1-A264-641AE7D40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942" y="4283215"/>
            <a:ext cx="3677709" cy="22934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9CF928-47DA-4CF9-B805-2D50E1DE5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3426" y="4283215"/>
            <a:ext cx="3733772" cy="229340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9AE2709-380C-427D-9F9A-BB0F153D4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21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02790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AE4CE-A78D-41B6-B8BE-FE3C94745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/>
              <a:t>КРАТЕРНЫЕ ПОЛЯ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9E8FF-F5B4-4F56-A700-34F3659CA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64" y="799882"/>
            <a:ext cx="11648280" cy="5135092"/>
          </a:xfrm>
        </p:spPr>
        <p:txBody>
          <a:bodyPr>
            <a:noAutofit/>
          </a:bodyPr>
          <a:lstStyle/>
          <a:p>
            <a:pPr marL="360000" indent="-360000" algn="just">
              <a:lnSpc>
                <a:spcPct val="125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кратерных полей было </a:t>
            </a:r>
            <a:r>
              <a:rPr lang="ru-RU" sz="22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предсказано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позднее кластеры были найдены</a:t>
            </a:r>
            <a:r>
              <a:rPr lang="en-US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Их размеры составляют десятки и сотни метров.</a:t>
            </a: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Камеры </a:t>
            </a:r>
            <a:r>
              <a:rPr lang="en-US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CTX (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~6 м/пикс</a:t>
            </a:r>
            <a:r>
              <a:rPr lang="en-US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HIRISE </a:t>
            </a:r>
            <a:r>
              <a:rPr lang="en-US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~ 0.25</a:t>
            </a:r>
            <a:r>
              <a:rPr lang="en-US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-0.5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м/пикс </a:t>
            </a:r>
            <a:r>
              <a:rPr lang="en-US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повторяющиеся </a:t>
            </a:r>
            <a:r>
              <a:rPr lang="ru-RU" sz="22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снимки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поверхности. Появление </a:t>
            </a:r>
            <a:r>
              <a:rPr lang="ru-RU" sz="22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темного пятна 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определяет время формирования кластера.</a:t>
            </a: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Принадлежность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кратеров к кластеру определяется по расположению в зоне удара, характерной свежей морфологии кратеров и совпадающему направлению выбросов.</a:t>
            </a: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июля 2023 года технические </a:t>
            </a:r>
            <a:r>
              <a:rPr lang="ru-RU" sz="22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неполадки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пробел в середине изображения. </a:t>
            </a: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Malin</a:t>
            </a:r>
            <a:r>
              <a:rPr lang="ru-RU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2006</a:t>
            </a:r>
            <a:r>
              <a:rPr lang="en-US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 недавно образованных мест падения КТ</a:t>
            </a:r>
            <a:r>
              <a:rPr lang="en-US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Daubar et al. (2022)</a:t>
            </a:r>
            <a:r>
              <a:rPr lang="en-US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1200 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мест падения, информация о размере и координатах кратеров</a:t>
            </a:r>
            <a:r>
              <a:rPr lang="en-US" sz="2200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ряде случаев не все достаточно крупные кратеры были включены в кластеры.</a:t>
            </a:r>
            <a:endParaRPr lang="en-US" sz="2200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2"/>
                </a:solidFill>
                <a:latin typeface="+mn-lt"/>
              </a:rPr>
              <a:t>Добавили</a:t>
            </a:r>
            <a:r>
              <a:rPr lang="ru-RU" sz="2200" dirty="0">
                <a:solidFill>
                  <a:schemeClr val="bg2"/>
                </a:solidFill>
                <a:latin typeface="+mn-lt"/>
              </a:rPr>
              <a:t> ≈</a:t>
            </a:r>
            <a:r>
              <a:rPr lang="ru-RU" sz="22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250</a:t>
            </a:r>
            <a:r>
              <a:rPr lang="en-US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мест падения.</a:t>
            </a:r>
            <a:r>
              <a:rPr lang="en-US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2"/>
                </a:solidFill>
                <a:latin typeface="+mn-lt"/>
              </a:rPr>
              <a:t>На данный момент</a:t>
            </a:r>
            <a:r>
              <a:rPr lang="en-US" sz="22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ru-RU" sz="22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1440</a:t>
            </a:r>
            <a:r>
              <a:rPr lang="en-US" sz="22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мест</a:t>
            </a:r>
            <a:r>
              <a:rPr lang="en-US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D927C2-AFEE-4919-96DF-45562954D4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>
            <a:extLst>
              <a:ext uri="{FF2B5EF4-FFF2-40B4-BE49-F238E27FC236}">
                <a16:creationId xmlns:a16="http://schemas.microsoft.com/office/drawing/2014/main" id="{2B4CBEBD-478E-43BC-9C31-01AC96C7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2" y="361363"/>
            <a:ext cx="9206945" cy="577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TextBox 1">
            <a:extLst>
              <a:ext uri="{FF2B5EF4-FFF2-40B4-BE49-F238E27FC236}">
                <a16:creationId xmlns:a16="http://schemas.microsoft.com/office/drawing/2014/main" id="{7CFE8FC9-572C-4823-81E9-60F3B810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91" y="6208571"/>
            <a:ext cx="9206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Процесс обнаружения кластера</a:t>
            </a:r>
            <a:r>
              <a:rPr lang="en-US" altLang="ru-RU" sz="1800" i="1" dirty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rPr>
              <a:t> (Ivanov 2011)</a:t>
            </a:r>
            <a:endParaRPr lang="ru-RU" altLang="ru-RU" sz="1800" i="1" dirty="0">
              <a:solidFill>
                <a:schemeClr val="bg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971B2077-2EAD-4731-9D83-AD26C803FF07}"/>
              </a:ext>
            </a:extLst>
          </p:cNvPr>
          <p:cNvSpPr/>
          <p:nvPr/>
        </p:nvSpPr>
        <p:spPr>
          <a:xfrm>
            <a:off x="5275784" y="3819076"/>
            <a:ext cx="835775" cy="820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F60540-AF20-4CDB-ADBD-1948D67817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972BF-AF95-4B53-969C-A351981E8616}"/>
              </a:ext>
            </a:extLst>
          </p:cNvPr>
          <p:cNvSpPr txBox="1"/>
          <p:nvPr/>
        </p:nvSpPr>
        <p:spPr>
          <a:xfrm>
            <a:off x="9818256" y="1018309"/>
            <a:ext cx="21009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Разрешение орбитальных камер:</a:t>
            </a:r>
          </a:p>
          <a:p>
            <a:pPr algn="ctr"/>
            <a:endParaRPr lang="ru-RU" sz="2200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CTX </a:t>
            </a:r>
            <a:endParaRPr lang="ru-RU" sz="2200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≈6 м/пикс</a:t>
            </a:r>
          </a:p>
          <a:p>
            <a:pPr algn="ctr"/>
            <a:endParaRPr lang="ru-RU" sz="2200" dirty="0">
              <a:solidFill>
                <a:schemeClr val="bg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HIRISE </a:t>
            </a:r>
          </a:p>
          <a:p>
            <a:pPr algn="ctr"/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≈0.25</a:t>
            </a:r>
            <a:r>
              <a:rPr lang="en-US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-0.5</a:t>
            </a:r>
            <a:r>
              <a:rPr lang="ru-RU" sz="2200" dirty="0">
                <a:solidFill>
                  <a:schemeClr val="bg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м/пикс</a:t>
            </a:r>
            <a:endParaRPr lang="ru-RU" sz="22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A3CE04-1B6C-4548-8B39-5F8569673A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85"/>
          <a:stretch/>
        </p:blipFill>
        <p:spPr>
          <a:xfrm>
            <a:off x="6699189" y="2291255"/>
            <a:ext cx="5080966" cy="2994617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C8E8517-1986-4CA1-A8A7-A6F03327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РАСШИРЕННЫЙ КАТАЛОГ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29FC2B-3FF5-4162-A558-E8B6592601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369AF1-D702-4F7C-92DE-F77EC12C56FE}"/>
              </a:ext>
            </a:extLst>
          </p:cNvPr>
          <p:cNvSpPr txBox="1"/>
          <p:nvPr/>
        </p:nvSpPr>
        <p:spPr>
          <a:xfrm>
            <a:off x="271860" y="675360"/>
            <a:ext cx="11648279" cy="484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Расширенный каталог: </a:t>
            </a:r>
            <a:r>
              <a:rPr lang="ru-RU" sz="2200" b="1" dirty="0">
                <a:latin typeface="+mn-lt"/>
                <a:cs typeface="Times New Roman" panose="02020603050405020304" pitchFamily="18" charset="0"/>
              </a:rPr>
              <a:t>обработано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1337 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мест падений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38% 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кратеров и 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62% 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кластеров)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.</a:t>
            </a:r>
            <a:endParaRPr lang="ru-RU" sz="2200" dirty="0">
              <a:latin typeface="+mn-lt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F63A18-553A-4513-8E48-ADF9ECEC87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0"/>
          <a:stretch/>
        </p:blipFill>
        <p:spPr>
          <a:xfrm>
            <a:off x="339279" y="2654581"/>
            <a:ext cx="4404556" cy="3902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81BA73-5332-45F1-81C4-6CB3A463EF05}"/>
              </a:ext>
            </a:extLst>
          </p:cNvPr>
          <p:cNvSpPr txBox="1"/>
          <p:nvPr/>
        </p:nvSpPr>
        <p:spPr>
          <a:xfrm>
            <a:off x="6720426" y="5358131"/>
            <a:ext cx="50597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1800" i="1" dirty="0">
                <a:latin typeface="+mn-lt"/>
                <a:cs typeface="Times New Roman" panose="02020603050405020304" pitchFamily="18" charset="0"/>
              </a:rPr>
              <a:t>Распределение количества кратеров в кластере для всего каталога. Одиночные кратеры расположены в группе с N</a:t>
            </a:r>
            <a:r>
              <a:rPr lang="en-US" sz="1800" i="1" baseline="-25000" dirty="0">
                <a:latin typeface="+mn-lt"/>
                <a:cs typeface="Times New Roman" panose="02020603050405020304" pitchFamily="18" charset="0"/>
              </a:rPr>
              <a:t>craters</a:t>
            </a:r>
            <a:r>
              <a:rPr lang="ru-RU" sz="1800" i="1" dirty="0">
                <a:latin typeface="+mn-lt"/>
                <a:cs typeface="Times New Roman" panose="02020603050405020304" pitchFamily="18" charset="0"/>
              </a:rPr>
              <a:t>=1.</a:t>
            </a:r>
            <a:endParaRPr lang="ru-RU" sz="20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93C74F-EE57-48B1-BD6C-FE94BB69323D}"/>
              </a:ext>
            </a:extLst>
          </p:cNvPr>
          <p:cNvSpPr txBox="1"/>
          <p:nvPr/>
        </p:nvSpPr>
        <p:spPr>
          <a:xfrm>
            <a:off x="2773680" y="2831329"/>
            <a:ext cx="3631436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latin typeface="+mn-lt"/>
                <a:cs typeface="Times New Roman" panose="02020603050405020304" pitchFamily="18" charset="0"/>
              </a:rPr>
              <a:t>Распределение </a:t>
            </a:r>
            <a:r>
              <a:rPr lang="en-US" sz="1800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baseline="-25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eff</a:t>
            </a:r>
            <a:r>
              <a:rPr lang="en-US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рассматриваемых кластеров</a:t>
            </a:r>
            <a:endParaRPr lang="ru-RU" sz="1800" i="1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61D46D-343E-45AC-B383-892D2E82B66D}"/>
              </a:ext>
            </a:extLst>
          </p:cNvPr>
          <p:cNvSpPr txBox="1"/>
          <p:nvPr/>
        </p:nvSpPr>
        <p:spPr>
          <a:xfrm>
            <a:off x="9409245" y="2582937"/>
            <a:ext cx="223353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baseline="-25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2 - 2334 (</a:t>
            </a:r>
            <a:r>
              <a:rPr lang="ru-RU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ср.</a:t>
            </a: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26)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A4E723-7DD1-4847-824C-D3193CD67E55}"/>
              </a:ext>
            </a:extLst>
          </p:cNvPr>
          <p:cNvSpPr txBox="1"/>
          <p:nvPr/>
        </p:nvSpPr>
        <p:spPr>
          <a:xfrm>
            <a:off x="3179675" y="4385470"/>
            <a:ext cx="2729333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baseline="-25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eff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1.7 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108 м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ср. </a:t>
            </a:r>
            <a:r>
              <a:rPr lang="ru-R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 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56C284-96D1-4501-8555-BF2B131C977E}"/>
                  </a:ext>
                </a:extLst>
              </p:cNvPr>
              <p:cNvSpPr txBox="1"/>
              <p:nvPr/>
            </p:nvSpPr>
            <p:spPr>
              <a:xfrm>
                <a:off x="292709" y="1257274"/>
                <a:ext cx="11606582" cy="1397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ru-RU" sz="2200" b="1" dirty="0">
                    <a:latin typeface="+mn-lt"/>
                    <a:cs typeface="Times New Roman" panose="02020603050405020304" pitchFamily="18" charset="0"/>
                  </a:rPr>
                  <a:t>Эффективный</a:t>
                </a:r>
                <a:r>
                  <a:rPr lang="ru-RU" sz="2200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ru-RU" sz="2200" b="1" dirty="0">
                    <a:latin typeface="+mn-lt"/>
                    <a:cs typeface="Times New Roman" panose="02020603050405020304" pitchFamily="18" charset="0"/>
                  </a:rPr>
                  <a:t>диаметр</a:t>
                </a:r>
                <a:r>
                  <a:rPr lang="ru-RU" sz="2200" dirty="0">
                    <a:latin typeface="+mn-lt"/>
                    <a:cs typeface="Times New Roman" panose="02020603050405020304" pitchFamily="18" charset="0"/>
                  </a:rPr>
                  <a:t> - диаметр кратера, который был бы образован неразрушенным метеороидом</a:t>
                </a:r>
                <a:r>
                  <a:rPr lang="en-US" sz="2200" dirty="0">
                    <a:latin typeface="+mn-lt"/>
                    <a:cs typeface="Times New Roman" panose="02020603050405020304" pitchFamily="18" charset="0"/>
                  </a:rPr>
                  <a:t>:</a:t>
                </a:r>
                <a:r>
                  <a:rPr lang="ru-RU" sz="2200" dirty="0">
                    <a:latin typeface="+mn-lt"/>
                    <a:cs typeface="Times New Roman" panose="02020603050405020304" pitchFamily="18" charset="0"/>
                  </a:rPr>
                  <a:t> </a:t>
                </a:r>
                <a:endParaRPr lang="ru-RU" sz="2200" i="1" dirty="0">
                  <a:latin typeface="+mn-lt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𝑒𝑓𝑓</m:t>
                        </m:r>
                      </m:sub>
                    </m:sSub>
                    <m:r>
                      <a:rPr lang="ru-RU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ru-RU" sz="2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ru-RU" sz="2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bSup>
                          </m:e>
                        </m:nary>
                        <m: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i="1" baseline="-25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диаметры кратеров</a:t>
                </a:r>
                <a:endParaRPr lang="ru-RU" sz="22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56C284-96D1-4501-8555-BF2B131C9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09" y="1257274"/>
                <a:ext cx="11606582" cy="1397306"/>
              </a:xfrm>
              <a:prstGeom prst="rect">
                <a:avLst/>
              </a:prstGeom>
              <a:blipFill>
                <a:blip r:embed="rId5"/>
                <a:stretch>
                  <a:fillRect l="-578" r="-683" b="-563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58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3F9EA9-2EE8-4E05-9F8D-C421A3EDCD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71300" y="2458872"/>
            <a:ext cx="6599434" cy="399922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37E6221-14D7-49F9-85ED-C8A5016F082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КЛАССИФИКАЦИЯ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38975E-15ED-49F2-A6D2-FE4E7A95E4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fld id="{AAEAE4A8-A6E5-453E-B946-FB774B73F48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FD310-5B6F-4C61-AA0F-CA3C476B8D5E}"/>
              </a:ext>
            </a:extLst>
          </p:cNvPr>
          <p:cNvSpPr txBox="1"/>
          <p:nvPr/>
        </p:nvSpPr>
        <p:spPr>
          <a:xfrm>
            <a:off x="270962" y="655907"/>
            <a:ext cx="11648278" cy="185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Классификация и группировка должны позволить выявить закономерности в существующих кластерах.</a:t>
            </a: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Разрушение на множество фрагментов может быть </a:t>
            </a:r>
            <a:r>
              <a:rPr lang="ru-RU" sz="2200" u="sng" dirty="0">
                <a:latin typeface="+mn-lt"/>
                <a:cs typeface="Times New Roman" panose="02020603050405020304" pitchFamily="18" charset="0"/>
              </a:rPr>
              <a:t>связано со свойствами материала 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и/или соответствовать определенному </a:t>
            </a:r>
            <a:r>
              <a:rPr lang="ru-RU" sz="2200" u="sng" dirty="0">
                <a:latin typeface="+mn-lt"/>
                <a:cs typeface="Times New Roman" panose="02020603050405020304" pitchFamily="18" charset="0"/>
              </a:rPr>
              <a:t>типу фрагментации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выделили 3 группы (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Podobnaya+ 2025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EB8B0-2F06-4DF0-A298-F5442374A876}"/>
              </a:ext>
            </a:extLst>
          </p:cNvPr>
          <p:cNvSpPr txBox="1"/>
          <p:nvPr/>
        </p:nvSpPr>
        <p:spPr>
          <a:xfrm>
            <a:off x="270962" y="2767975"/>
            <a:ext cx="4880158" cy="3226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just">
              <a:lnSpc>
                <a:spcPct val="125000"/>
              </a:lnSpc>
              <a:spcAft>
                <a:spcPts val="800"/>
              </a:spcAft>
              <a:buAutoNum type="arabicParenBoth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кластеры с </a:t>
            </a:r>
            <a:r>
              <a:rPr lang="ru-RU" sz="2200" u="sng" dirty="0">
                <a:latin typeface="+mn-lt"/>
                <a:cs typeface="Times New Roman" panose="02020603050405020304" pitchFamily="18" charset="0"/>
              </a:rPr>
              <a:t>доминирующим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 главным кратером (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14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%); </a:t>
            </a: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AutoNum type="arabicParenBoth"/>
            </a:pPr>
            <a:r>
              <a:rPr lang="ru-RU" sz="2200" u="sng" dirty="0">
                <a:latin typeface="+mn-lt"/>
                <a:cs typeface="Times New Roman" panose="02020603050405020304" pitchFamily="18" charset="0"/>
              </a:rPr>
              <a:t>густонаселенные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 кластеры (N≥20; 2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%)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;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AutoNum type="arabicParenBoth"/>
            </a:pPr>
            <a:r>
              <a:rPr lang="ru-RU" sz="2200" u="sng" dirty="0">
                <a:latin typeface="+mn-lt"/>
                <a:cs typeface="Times New Roman" panose="02020603050405020304" pitchFamily="18" charset="0"/>
              </a:rPr>
              <a:t>малонаселенные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 кластеры с 2+ сравнимыми наибольшими кратерами (N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&lt;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20; 6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6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%) </a:t>
            </a:r>
            <a:endParaRPr lang="ru-RU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10EC64-4D30-49E6-8A98-2CB61AF1E77F}"/>
              </a:ext>
            </a:extLst>
          </p:cNvPr>
          <p:cNvSpPr txBox="1"/>
          <p:nvPr/>
        </p:nvSpPr>
        <p:spPr>
          <a:xfrm>
            <a:off x="5479421" y="3514267"/>
            <a:ext cx="4277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Предлагаемое разделение на группы</a:t>
            </a:r>
            <a:r>
              <a:rPr lang="en-US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830 рассматриваемых кластеров.</a:t>
            </a:r>
            <a:endParaRPr lang="ru-RU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564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5B02BAA-7503-4394-823C-76260BE5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+mj-lt"/>
              </a:rPr>
              <a:t>ПРИМЕРЫ КЛАСТЕРОВ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369246C-06F0-42B7-8C83-7C2342E0DF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2DE202B-EDB2-4144-8CC0-EBBD0C28B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507" y="799882"/>
            <a:ext cx="4138096" cy="33934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989ECF-826F-4E9A-BCB8-6620A5F0980B}"/>
              </a:ext>
            </a:extLst>
          </p:cNvPr>
          <p:cNvSpPr txBox="1"/>
          <p:nvPr/>
        </p:nvSpPr>
        <p:spPr>
          <a:xfrm>
            <a:off x="7498687" y="4193574"/>
            <a:ext cx="438919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+mn-lt"/>
              </a:rPr>
              <a:t>ESP_016582_1760</a:t>
            </a:r>
          </a:p>
          <a:p>
            <a:pPr algn="ctr"/>
            <a:r>
              <a:rPr lang="ru-RU" sz="2200" dirty="0">
                <a:latin typeface="+mn-lt"/>
              </a:rPr>
              <a:t>(6 кратеров)</a:t>
            </a:r>
          </a:p>
          <a:p>
            <a:pPr algn="ctr"/>
            <a:r>
              <a:rPr lang="ru-RU" sz="2200" dirty="0">
                <a:latin typeface="+mn-lt"/>
              </a:rPr>
              <a:t>Малонаселенный кластер</a:t>
            </a:r>
            <a:endParaRPr lang="en-US" sz="2200" dirty="0">
              <a:latin typeface="+mn-lt"/>
            </a:endParaRPr>
          </a:p>
          <a:p>
            <a:pPr algn="ctr"/>
            <a:r>
              <a:rPr lang="en-US" sz="2200" dirty="0">
                <a:latin typeface="+mn-lt"/>
              </a:rPr>
              <a:t>D</a:t>
            </a:r>
            <a:r>
              <a:rPr lang="en-US" sz="2200" baseline="-25000" dirty="0">
                <a:latin typeface="+mn-lt"/>
              </a:rPr>
              <a:t>1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≈</a:t>
            </a:r>
            <a:r>
              <a:rPr lang="ru-RU" sz="2200" dirty="0">
                <a:latin typeface="+mn-lt"/>
              </a:rPr>
              <a:t>4</a:t>
            </a:r>
            <a:r>
              <a:rPr lang="en-US" sz="2200" dirty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м</a:t>
            </a:r>
            <a:endParaRPr lang="en-US" sz="2200" dirty="0">
              <a:latin typeface="+mn-lt"/>
            </a:endParaRPr>
          </a:p>
          <a:p>
            <a:pPr algn="ctr"/>
            <a:r>
              <a:rPr lang="en-US" sz="2200" dirty="0">
                <a:latin typeface="+mn-lt"/>
              </a:rPr>
              <a:t>D</a:t>
            </a:r>
            <a:r>
              <a:rPr lang="en-US" sz="2200" baseline="-25000" dirty="0">
                <a:latin typeface="+mn-lt"/>
              </a:rPr>
              <a:t>2</a:t>
            </a:r>
            <a:r>
              <a:rPr lang="en-US" sz="2200" dirty="0">
                <a:latin typeface="+mn-lt"/>
                <a:cs typeface="Times New Roman" panose="02020603050405020304" pitchFamily="18" charset="0"/>
              </a:rPr>
              <a:t>≈</a:t>
            </a:r>
            <a:r>
              <a:rPr lang="ru-RU" sz="2200" dirty="0">
                <a:latin typeface="+mn-lt"/>
              </a:rPr>
              <a:t>3 м</a:t>
            </a:r>
            <a:endParaRPr lang="en-US" sz="2200" dirty="0">
              <a:latin typeface="+mn-lt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EB8045E-F310-4204-93B7-1079E43DD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135" y="2783190"/>
            <a:ext cx="3591801" cy="30875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0813162-7D50-45A8-9055-AB56A559D48B}"/>
              </a:ext>
            </a:extLst>
          </p:cNvPr>
          <p:cNvSpPr txBox="1"/>
          <p:nvPr/>
        </p:nvSpPr>
        <p:spPr>
          <a:xfrm>
            <a:off x="3907489" y="987221"/>
            <a:ext cx="362501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+mn-lt"/>
              </a:rPr>
              <a:t>ESP_013694_2060</a:t>
            </a:r>
          </a:p>
          <a:p>
            <a:pPr algn="ctr"/>
            <a:r>
              <a:rPr lang="ru-RU" sz="2200" dirty="0">
                <a:latin typeface="+mn-lt"/>
              </a:rPr>
              <a:t>(50 кратеров)</a:t>
            </a:r>
          </a:p>
          <a:p>
            <a:pPr algn="ctr"/>
            <a:r>
              <a:rPr lang="ru-RU" sz="2200" dirty="0">
                <a:latin typeface="+mn-lt"/>
              </a:rPr>
              <a:t>Густонаселенный кластер</a:t>
            </a:r>
          </a:p>
          <a:p>
            <a:pPr algn="ctr"/>
            <a:r>
              <a:rPr lang="en-US" sz="2200" dirty="0">
                <a:latin typeface="Calibri" panose="020F0502020204030204" pitchFamily="34" charset="0"/>
              </a:rPr>
              <a:t>D</a:t>
            </a:r>
            <a:r>
              <a:rPr lang="en-US" sz="2200" baseline="-25000" dirty="0">
                <a:latin typeface="Calibri" panose="020F0502020204030204" pitchFamily="34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RU" sz="2200" dirty="0">
                <a:latin typeface="Calibri" panose="020F0502020204030204" pitchFamily="34" charset="0"/>
              </a:rPr>
              <a:t>4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</a:rPr>
              <a:t>м</a:t>
            </a:r>
            <a:endParaRPr lang="en-US" sz="2200" dirty="0">
              <a:latin typeface="Calibri" panose="020F0502020204030204" pitchFamily="34" charset="0"/>
            </a:endParaRPr>
          </a:p>
          <a:p>
            <a:pPr algn="ctr"/>
            <a:r>
              <a:rPr lang="en-US" sz="2200" dirty="0">
                <a:latin typeface="Calibri" panose="020F0502020204030204" pitchFamily="34" charset="0"/>
              </a:rPr>
              <a:t>D</a:t>
            </a:r>
            <a:r>
              <a:rPr lang="en-US" sz="2200" baseline="-25000" dirty="0">
                <a:latin typeface="Calibri" panose="020F0502020204030204" pitchFamily="34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RU" sz="2200" dirty="0">
                <a:latin typeface="Calibri" panose="020F0502020204030204" pitchFamily="34" charset="0"/>
              </a:rPr>
              <a:t>4 м</a:t>
            </a:r>
            <a:endParaRPr lang="en-US" sz="2200" dirty="0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106A9D-B121-48F7-BFB5-7F07C4E77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10" y="461597"/>
            <a:ext cx="3557379" cy="27692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7B3C4A-E85A-4255-8D2D-3BD6C39C43C5}"/>
              </a:ext>
            </a:extLst>
          </p:cNvPr>
          <p:cNvSpPr txBox="1"/>
          <p:nvPr/>
        </p:nvSpPr>
        <p:spPr>
          <a:xfrm>
            <a:off x="270964" y="3223813"/>
            <a:ext cx="362517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ESP_058014_1755</a:t>
            </a:r>
            <a:endParaRPr lang="ru-RU" sz="2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ru-RU" sz="2200" dirty="0">
                <a:latin typeface="Calibri" panose="020F0502020204030204" pitchFamily="34" charset="0"/>
              </a:rPr>
              <a:t>(13 кратеров)</a:t>
            </a:r>
          </a:p>
          <a:p>
            <a:pPr algn="ctr"/>
            <a:r>
              <a:rPr lang="ru-RU" sz="2200" dirty="0">
                <a:latin typeface="Calibri" panose="020F0502020204030204" pitchFamily="34" charset="0"/>
              </a:rPr>
              <a:t>Доминирующий главный кратер</a:t>
            </a:r>
            <a:endParaRPr lang="en-US" sz="2200" dirty="0">
              <a:latin typeface="Calibri" panose="020F0502020204030204" pitchFamily="34" charset="0"/>
            </a:endParaRPr>
          </a:p>
          <a:p>
            <a:pPr algn="ctr"/>
            <a:r>
              <a:rPr lang="en-US" sz="2200" dirty="0">
                <a:latin typeface="Calibri" panose="020F0502020204030204" pitchFamily="34" charset="0"/>
              </a:rPr>
              <a:t>D</a:t>
            </a:r>
            <a:r>
              <a:rPr lang="en-US" sz="2200" baseline="-25000" dirty="0">
                <a:latin typeface="Calibri" panose="020F0502020204030204" pitchFamily="34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200" dirty="0">
                <a:latin typeface="Calibri" panose="020F0502020204030204" pitchFamily="34" charset="0"/>
              </a:rPr>
              <a:t>11 </a:t>
            </a:r>
            <a:r>
              <a:rPr lang="ru-RU" sz="2200" dirty="0">
                <a:latin typeface="Calibri" panose="020F0502020204030204" pitchFamily="34" charset="0"/>
              </a:rPr>
              <a:t>м</a:t>
            </a:r>
            <a:endParaRPr lang="en-US" sz="2200" dirty="0">
              <a:latin typeface="Calibri" panose="020F0502020204030204" pitchFamily="34" charset="0"/>
            </a:endParaRPr>
          </a:p>
          <a:p>
            <a:pPr algn="ctr"/>
            <a:r>
              <a:rPr lang="en-US" sz="2200" dirty="0">
                <a:latin typeface="Calibri" panose="020F0502020204030204" pitchFamily="34" charset="0"/>
              </a:rPr>
              <a:t>D</a:t>
            </a:r>
            <a:r>
              <a:rPr lang="en-US" sz="2200" baseline="-25000" dirty="0">
                <a:latin typeface="Calibri" panose="020F0502020204030204" pitchFamily="34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ru-RU" sz="2200" dirty="0">
                <a:latin typeface="Calibri" panose="020F0502020204030204" pitchFamily="34" charset="0"/>
              </a:rPr>
              <a:t>4 м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4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C8E8517-1986-4CA1-A8A7-A6F03327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РАСПРЕДЕЛЕНИЕ КРАТЕРОВ ПО РАЗМЕРУ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29FC2B-3FF5-4162-A558-E8B6592601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fld id="{AAEAE4A8-A6E5-453E-B946-FB774B73F48C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84981A-23A3-4DDC-80A0-D026A2EC8488}"/>
                  </a:ext>
                </a:extLst>
              </p:cNvPr>
              <p:cNvSpPr txBox="1"/>
              <p:nvPr/>
            </p:nvSpPr>
            <p:spPr>
              <a:xfrm>
                <a:off x="1" y="687690"/>
                <a:ext cx="11919242" cy="4130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60000" indent="360000" algn="just">
                  <a:lnSpc>
                    <a:spcPct val="125000"/>
                  </a:lnSpc>
                  <a:buFont typeface="Courier New" panose="02070309020205020404" pitchFamily="49" charset="0"/>
                  <a:buChar char="o"/>
                </a:pPr>
                <a:r>
                  <a:rPr lang="ru-RU" sz="22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Распределение по размеру малых тел в Солнечной системе (</a:t>
                </a:r>
                <a:r>
                  <a:rPr lang="en-US" sz="22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SFD</a:t>
                </a:r>
                <a:r>
                  <a:rPr lang="ru-RU" sz="22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), а также распределение образованных ими кратеров дает представление об происхождении и эволюции этих тел</a:t>
                </a:r>
                <a:r>
                  <a:rPr lang="en-US" sz="22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60000" indent="360000" algn="just">
                  <a:lnSpc>
                    <a:spcPct val="125000"/>
                  </a:lnSpc>
                  <a:buFont typeface="Courier New" panose="02070309020205020404" pitchFamily="49" charset="0"/>
                  <a:buChar char="o"/>
                </a:pPr>
                <a:r>
                  <a:rPr lang="ru-RU" sz="2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Кумулятивное распределение малых тел часто описывается степенным законом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200" i="1" kern="100" dirty="0">
                  <a:effectLst/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60000" indent="360000" algn="just">
                  <a:lnSpc>
                    <a:spcPct val="12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kern="10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200" i="1" kern="10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(&gt;</m:t>
                      </m:r>
                      <m:r>
                        <a:rPr lang="en-US" sz="2200" i="1" kern="10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200" i="1" kern="10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200" kern="10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~</m:t>
                      </m:r>
                      <m:sSup>
                        <m:sSupPr>
                          <m:ctrlPr>
                            <a:rPr lang="ru-RU" sz="2200" i="1" kern="1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kern="1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200" i="1" kern="1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kern="1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200" kern="100" dirty="0">
                  <a:effectLst/>
                  <a:latin typeface="+mn-lt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360000" indent="360000" algn="just">
                  <a:lnSpc>
                    <a:spcPct val="125000"/>
                  </a:lnSpc>
                  <a:buFont typeface="Courier New" panose="02070309020205020404" pitchFamily="49" charset="0"/>
                  <a:buChar char="o"/>
                </a:pPr>
                <a:r>
                  <a:rPr lang="ru-RU" sz="2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В науках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о Земле применимость степенной зависимости может быть ограничена из-за порога чувствительности приборов и физических границ системы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60000" indent="360000" algn="just">
                  <a:lnSpc>
                    <a:spcPct val="125000"/>
                  </a:lnSpc>
                  <a:buFont typeface="Courier New" panose="02070309020205020404" pitchFamily="49" charset="0"/>
                  <a:buChar char="o"/>
                </a:pPr>
                <a:r>
                  <a:rPr lang="ru-RU" sz="2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Если данные ограничены на больших размерах, то более подходящим законом может быть усеченный сверху степенной закон </a:t>
                </a:r>
                <a:r>
                  <a:rPr lang="ru-RU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ru-RU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Burroughs</a:t>
                </a:r>
                <a:r>
                  <a:rPr lang="ru-RU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&amp; </a:t>
                </a:r>
                <a:r>
                  <a:rPr lang="ru-RU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Tebbens</a:t>
                </a:r>
                <a:r>
                  <a:rPr lang="ru-RU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2001; </a:t>
                </a:r>
                <a:r>
                  <a:rPr lang="ru-RU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Corral</a:t>
                </a:r>
                <a:r>
                  <a:rPr lang="ru-RU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&amp; </a:t>
                </a:r>
                <a:r>
                  <a:rPr lang="ru-RU" sz="18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Gonzalez</a:t>
                </a:r>
                <a:r>
                  <a:rPr lang="ru-RU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2019)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2200" i="1" kern="100" dirty="0">
                  <a:effectLst/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60000" indent="360000" algn="just">
                  <a:lnSpc>
                    <a:spcPct val="12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kern="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200" i="1" kern="10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kern="10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sz="2200" i="1" kern="10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200" kern="1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~</m:t>
                      </m:r>
                      <m:sSup>
                        <m:sSupPr>
                          <m:ctrlPr>
                            <a:rPr lang="ru-RU" sz="2200" i="1" kern="10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0" i="1" kern="10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200" i="1" kern="10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200" i="1" kern="10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kern="10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2200" b="0" i="1" kern="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b="0" i="1" kern="10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kern="10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 sz="2400" i="1" baseline="-25000" dirty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sub>
                        <m:sup>
                          <m:r>
                            <a:rPr lang="en-US" sz="2200" b="0" i="1" kern="10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b="0" i="1" kern="100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2200" b="0" i="1" kern="1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RU" sz="2200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84981A-23A3-4DDC-80A0-D026A2EC8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87690"/>
                <a:ext cx="11919242" cy="4130746"/>
              </a:xfrm>
              <a:prstGeom prst="rect">
                <a:avLst/>
              </a:prstGeom>
              <a:blipFill>
                <a:blip r:embed="rId3"/>
                <a:stretch>
                  <a:fillRect r="-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8CDC6C5-529F-429A-8C7E-381BBCBBD528}"/>
              </a:ext>
            </a:extLst>
          </p:cNvPr>
          <p:cNvSpPr txBox="1"/>
          <p:nvPr/>
        </p:nvSpPr>
        <p:spPr>
          <a:xfrm>
            <a:off x="8275636" y="4193132"/>
            <a:ext cx="3482752" cy="446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i="1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 D</a:t>
            </a:r>
            <a: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Maschberger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2009)</a:t>
            </a:r>
            <a:endParaRPr lang="ru-RU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9594BD-D6F5-42B4-9806-7CF5249C5A7B}"/>
              </a:ext>
            </a:extLst>
          </p:cNvPr>
          <p:cNvSpPr txBox="1"/>
          <p:nvPr/>
        </p:nvSpPr>
        <p:spPr>
          <a:xfrm>
            <a:off x="4446724" y="6273434"/>
            <a:ext cx="6123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Пример степенных аппроксимаций.</a:t>
            </a:r>
            <a:endParaRPr lang="ru-RU" sz="1800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70DAEE-ACED-4E8C-AEBE-CF30FAA44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964" y="4193132"/>
            <a:ext cx="4103801" cy="26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6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C8E8517-1986-4CA1-A8A7-A6F03327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МЕТОДОЛОГИЯ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29FC2B-3FF5-4162-A558-E8B6592601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/>
          </a:bodyPr>
          <a:lstStyle/>
          <a:p>
            <a:fld id="{AAEAE4A8-A6E5-453E-B946-FB774B73F48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84981A-23A3-4DDC-80A0-D026A2EC8488}"/>
              </a:ext>
            </a:extLst>
          </p:cNvPr>
          <p:cNvSpPr txBox="1"/>
          <p:nvPr/>
        </p:nvSpPr>
        <p:spPr>
          <a:xfrm>
            <a:off x="1" y="730892"/>
            <a:ext cx="11843742" cy="343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360000" algn="just">
              <a:lnSpc>
                <a:spcPct val="12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каждой из выделенных групп для кластеров с </a:t>
            </a:r>
            <a:r>
              <a:rPr lang="en-US" sz="22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b="1" baseline="-25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ru-RU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ru-RU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кумулятивный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SFD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 стандартным шагом разбиения, пропорциональным √2, был построен.</a:t>
            </a:r>
            <a:endParaRPr lang="en-US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indent="360000" algn="just">
              <a:lnSpc>
                <a:spcPct val="12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Поскольку исходные данные содержат мало точек, для их обработки применялись следующие </a:t>
            </a:r>
            <a:r>
              <a:rPr lang="ru-RU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методы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40000" indent="360000" algn="just">
              <a:lnSpc>
                <a:spcPct val="125000"/>
              </a:lnSpc>
              <a:spcAft>
                <a:spcPts val="800"/>
              </a:spcAft>
              <a:buAutoNum type="arabicParenBoth"/>
            </a:pP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Процедура </a:t>
            </a:r>
            <a:r>
              <a:rPr lang="ru-RU" sz="2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бутстрэпинга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(многократная </a:t>
            </a:r>
            <a:r>
              <a:rPr lang="ru-RU" sz="2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псевдовыборка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данных одного размера)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indent="360000" algn="just">
              <a:lnSpc>
                <a:spcPct val="125000"/>
              </a:lnSpc>
              <a:spcAft>
                <a:spcPts val="800"/>
              </a:spcAft>
              <a:buAutoNum type="arabicParenBoth"/>
            </a:pP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Генерация всех возможных подмножеств из исходного набора данных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indent="360000" algn="just">
              <a:lnSpc>
                <a:spcPct val="125000"/>
              </a:lnSpc>
              <a:spcAft>
                <a:spcPts val="800"/>
              </a:spcAft>
              <a:buAutoNum type="arabicParenBoth"/>
            </a:pP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Вариация левой и правой границ выборки с последующим применением </a:t>
            </a:r>
            <a:r>
              <a:rPr lang="ru-RU" sz="2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бутстрэпинга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290CE-BCAA-46C3-BDF3-A9333F8921AD}"/>
              </a:ext>
            </a:extLst>
          </p:cNvPr>
          <p:cNvSpPr txBox="1"/>
          <p:nvPr/>
        </p:nvSpPr>
        <p:spPr>
          <a:xfrm>
            <a:off x="270964" y="4270702"/>
            <a:ext cx="11649175" cy="1856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just">
              <a:lnSpc>
                <a:spcPct val="12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каждого из полученных наборов данных были построены усеченные и обычные степенные </a:t>
            </a:r>
            <a:r>
              <a:rPr lang="ru-RU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аппроксимации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которые затем были </a:t>
            </a:r>
            <a:r>
              <a:rPr lang="ru-RU" sz="2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усреднены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для</a:t>
            </a:r>
            <a:r>
              <a:rPr lang="en-US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минимизации случайных вариаций и повышения точности). </a:t>
            </a:r>
          </a:p>
          <a:p>
            <a:pPr marL="360000" indent="-360000" algn="just">
              <a:lnSpc>
                <a:spcPct val="12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Используемые методы обработки данных дали </a:t>
            </a:r>
            <a:r>
              <a:rPr lang="ru-RU" sz="2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схожие</a:t>
            </a: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результаты.</a:t>
            </a:r>
            <a:endParaRPr lang="en-US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59729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Custom 1">
      <a:dk1>
        <a:srgbClr val="FFFFFF"/>
      </a:dk1>
      <a:lt1>
        <a:srgbClr val="233A44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1759</Words>
  <Application>Microsoft Office PowerPoint</Application>
  <PresentationFormat>Широкоэкранный</PresentationFormat>
  <Paragraphs>233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Times New Roman</vt:lpstr>
      <vt:lpstr>Cambria Math</vt:lpstr>
      <vt:lpstr>Courier New</vt:lpstr>
      <vt:lpstr>Calibri</vt:lpstr>
      <vt:lpstr>Wingdings</vt:lpstr>
      <vt:lpstr>Nunito</vt:lpstr>
      <vt:lpstr>Arial</vt:lpstr>
      <vt:lpstr>Shift</vt:lpstr>
      <vt:lpstr>АНАЛИЗ РАСПРЕДЕЛЕНИЯ ПО РАЗМЕРУ СВЕЖИХ УДАРНЫХ КРАТЕРОВ НА МАРСЕ</vt:lpstr>
      <vt:lpstr>ВВЕДЕНИЕ</vt:lpstr>
      <vt:lpstr>КРАТЕРНЫЕ ПОЛЯ</vt:lpstr>
      <vt:lpstr>Презентация PowerPoint</vt:lpstr>
      <vt:lpstr>РАСШИРЕННЫЙ КАТАЛОГ</vt:lpstr>
      <vt:lpstr>КЛАССИФИКАЦИЯ</vt:lpstr>
      <vt:lpstr>ПРИМЕРЫ КЛАСТЕРОВ</vt:lpstr>
      <vt:lpstr>РАСПРЕДЕЛЕНИЕ КРАТЕРОВ ПО РАЗМЕРУ</vt:lpstr>
      <vt:lpstr>МЕТОДОЛОГИЯ</vt:lpstr>
      <vt:lpstr>SFD: ОБЫЧНЫЙ СТЕПЕННОЙ ЗАКОН</vt:lpstr>
      <vt:lpstr>SFD: УСЕЧЕННЫЙ СТЕПЕННОЙ ЗАКОН</vt:lpstr>
      <vt:lpstr>ПОКАЗАТЕЛИ СТЕПЕНИ: ГРУППА 1</vt:lpstr>
      <vt:lpstr>ПОКАЗАТЕЛИ СТЕПЕНИ: ГРУППА 2</vt:lpstr>
      <vt:lpstr>ПОКАЗАТЕЛИ СТЕПЕНИ: ГРУППА 3</vt:lpstr>
      <vt:lpstr>СТАТИСТИЧЕСКИЕ ТЕСТЫ: ГЛОБАЛЬНОЕ СРАВНЕНИЕ</vt:lpstr>
      <vt:lpstr>СТАТИСТИЧЕСКИЕ ТЕСТЫ: ПОПАРНОЕ СРАВНЕНИЕ</vt:lpstr>
      <vt:lpstr>СТАТИСТИЧЕСКИЕ ТЕСТЫ: ИТОГИ ПОПАРНОГО СРАВНЕНИЯ</vt:lpstr>
      <vt:lpstr>ЗАКЛЮЧИТЕЛЬНЫЕ ЗАМЕТКИ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РАСПРЕДЕЛЕНИЯ ПО РАЗМЕРУ СВЕЖИХ УДАРНЫХ КРАТЕРОВ НА МАРСЕ</dc:title>
  <dc:creator>dell</dc:creator>
  <cp:lastModifiedBy>Елена Подобная</cp:lastModifiedBy>
  <cp:revision>214</cp:revision>
  <dcterms:modified xsi:type="dcterms:W3CDTF">2026-05-20T23:46:15Z</dcterms:modified>
</cp:coreProperties>
</file>