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  <p:sldMasterId id="214748365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x="10080625" cy="567055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218" y="-78"/>
      </p:cViewPr>
      <p:guideLst>
        <p:guide orient="horz" pos="1786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1620000" y="56520"/>
            <a:ext cx="8093520" cy="1248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subTitle"/>
          </p:nvPr>
        </p:nvSpPr>
        <p:spPr>
          <a:xfrm>
            <a:off x="1620000" y="1368000"/>
            <a:ext cx="8093520" cy="328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BBBB8D4-8813-4025-8A51-E09FAA799779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Обыч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1620000" y="56520"/>
            <a:ext cx="8093520" cy="1248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 type="subTitle"/>
          </p:nvPr>
        </p:nvSpPr>
        <p:spPr>
          <a:xfrm>
            <a:off x="1620000" y="1368000"/>
            <a:ext cx="8093520" cy="328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1F57110C-00B8-482A-8819-940DDC43A99F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Обычный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1620000" y="56520"/>
            <a:ext cx="8093520" cy="1248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64" name="PlaceHolder 2"/>
          <p:cNvSpPr>
            <a:spLocks noGrp="1"/>
          </p:cNvSpPr>
          <p:nvPr>
            <p:ph/>
          </p:nvPr>
        </p:nvSpPr>
        <p:spPr>
          <a:xfrm>
            <a:off x="1620000" y="1368000"/>
            <a:ext cx="8093520" cy="328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4E0E455E-6D89-4D03-8AEA-30D4B95949CF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Обычный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PlaceHolder 1"/>
          <p:cNvSpPr>
            <a:spLocks noGrp="1"/>
          </p:cNvSpPr>
          <p:nvPr>
            <p:ph type="title"/>
          </p:nvPr>
        </p:nvSpPr>
        <p:spPr>
          <a:xfrm>
            <a:off x="1620000" y="56520"/>
            <a:ext cx="8093520" cy="1248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53" name="PlaceHolder 2"/>
          <p:cNvSpPr>
            <a:spLocks noGrp="1"/>
          </p:cNvSpPr>
          <p:nvPr>
            <p:ph type="subTitle"/>
          </p:nvPr>
        </p:nvSpPr>
        <p:spPr>
          <a:xfrm>
            <a:off x="1620000" y="1368000"/>
            <a:ext cx="8093520" cy="328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C42C8FAC-D05D-49EA-9868-96A529D110B1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Группа 86"/>
          <p:cNvGrpSpPr/>
          <p:nvPr/>
        </p:nvGrpSpPr>
        <p:grpSpPr>
          <a:xfrm>
            <a:off x="353520" y="36000"/>
            <a:ext cx="8051040" cy="5789520"/>
            <a:chOff x="353520" y="36000"/>
            <a:chExt cx="8051040" cy="5789520"/>
          </a:xfrm>
        </p:grpSpPr>
        <p:cxnSp>
          <p:nvCxnSpPr>
            <p:cNvPr id="87" name="Соединительная линия уступом 87"/>
            <p:cNvCxnSpPr/>
            <p:nvPr/>
          </p:nvCxnSpPr>
          <p:spPr>
            <a:xfrm>
              <a:off x="625680" y="126000"/>
              <a:ext cx="554760" cy="6480"/>
            </a:xfrm>
            <a:prstGeom prst="bentConnector3">
              <a:avLst>
                <a:gd name="adj1" fmla="val 100000"/>
              </a:avLst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2" name="Соединительная линия уступом 3"/>
            <p:cNvCxnSpPr/>
            <p:nvPr/>
          </p:nvCxnSpPr>
          <p:spPr>
            <a:xfrm>
              <a:off x="539640" y="342000"/>
              <a:ext cx="726840" cy="6480"/>
            </a:xfrm>
            <a:prstGeom prst="bentConnector3">
              <a:avLst>
                <a:gd name="adj1" fmla="val 100000"/>
              </a:avLst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3" name="Соединительная линия уступом 6"/>
            <p:cNvCxnSpPr/>
            <p:nvPr/>
          </p:nvCxnSpPr>
          <p:spPr>
            <a:xfrm>
              <a:off x="1584000" y="5358600"/>
              <a:ext cx="6820560" cy="199080"/>
            </a:xfrm>
            <a:prstGeom prst="bentConnector3">
              <a:avLst>
                <a:gd name="adj1" fmla="val 100005"/>
              </a:avLst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4" name="Соединительная линия уступом 9"/>
            <p:cNvCxnSpPr/>
            <p:nvPr/>
          </p:nvCxnSpPr>
          <p:spPr>
            <a:xfrm>
              <a:off x="850320" y="773640"/>
              <a:ext cx="104760" cy="6120"/>
            </a:xfrm>
            <a:prstGeom prst="bentConnector3">
              <a:avLst>
                <a:gd name="adj1" fmla="val 50000"/>
              </a:avLst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5" name="Соединительная линия уступом 12"/>
            <p:cNvCxnSpPr/>
            <p:nvPr/>
          </p:nvCxnSpPr>
          <p:spPr>
            <a:xfrm>
              <a:off x="848160" y="988560"/>
              <a:ext cx="104760" cy="3960"/>
            </a:xfrm>
            <a:prstGeom prst="bentConnector3">
              <a:avLst>
                <a:gd name="adj1" fmla="val 50000"/>
              </a:avLst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6" name="Соединительная линия уступом 15"/>
            <p:cNvCxnSpPr/>
            <p:nvPr/>
          </p:nvCxnSpPr>
          <p:spPr>
            <a:xfrm rot="10800000">
              <a:off x="618480" y="1202760"/>
              <a:ext cx="554760" cy="3960"/>
            </a:xfrm>
            <a:prstGeom prst="bentConnector3">
              <a:avLst>
                <a:gd name="adj1" fmla="val 50000"/>
              </a:avLst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7" name="Соединительная линия уступом 18"/>
            <p:cNvCxnSpPr>
              <a:stCxn id="8" idx="6"/>
              <a:endCxn id="9" idx="2"/>
            </p:cNvCxnSpPr>
            <p:nvPr/>
          </p:nvCxnSpPr>
          <p:spPr>
            <a:xfrm rot="10800000">
              <a:off x="527040" y="1418760"/>
              <a:ext cx="72684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10" name="Соединительная линия уступом 21"/>
            <p:cNvCxnSpPr>
              <a:stCxn id="11" idx="6"/>
              <a:endCxn id="12" idx="2"/>
            </p:cNvCxnSpPr>
            <p:nvPr/>
          </p:nvCxnSpPr>
          <p:spPr>
            <a:xfrm rot="10800000">
              <a:off x="613080" y="1634760"/>
              <a:ext cx="55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13" name="Соединительная линия уступом 24"/>
            <p:cNvCxnSpPr>
              <a:stCxn id="14" idx="6"/>
              <a:endCxn id="15" idx="2"/>
            </p:cNvCxnSpPr>
            <p:nvPr/>
          </p:nvCxnSpPr>
          <p:spPr>
            <a:xfrm rot="10800000">
              <a:off x="838080" y="1850760"/>
              <a:ext cx="10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16" name="Соединительная линия уступом 27"/>
            <p:cNvCxnSpPr>
              <a:stCxn id="17" idx="6"/>
              <a:endCxn id="18" idx="2"/>
            </p:cNvCxnSpPr>
            <p:nvPr/>
          </p:nvCxnSpPr>
          <p:spPr>
            <a:xfrm rot="10800000">
              <a:off x="838080" y="2066760"/>
              <a:ext cx="10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19" name="Соединительная линия уступом 30"/>
            <p:cNvCxnSpPr>
              <a:stCxn id="20" idx="6"/>
              <a:endCxn id="21" idx="2"/>
            </p:cNvCxnSpPr>
            <p:nvPr/>
          </p:nvCxnSpPr>
          <p:spPr>
            <a:xfrm>
              <a:off x="619560" y="2282760"/>
              <a:ext cx="55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22" name="Соединительная линия уступом 33"/>
            <p:cNvCxnSpPr>
              <a:stCxn id="23" idx="6"/>
              <a:endCxn id="24" idx="2"/>
            </p:cNvCxnSpPr>
            <p:nvPr/>
          </p:nvCxnSpPr>
          <p:spPr>
            <a:xfrm>
              <a:off x="533520" y="2498760"/>
              <a:ext cx="72684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25" name="Соединительная линия уступом 36"/>
            <p:cNvCxnSpPr>
              <a:stCxn id="26" idx="6"/>
              <a:endCxn id="27" idx="2"/>
            </p:cNvCxnSpPr>
            <p:nvPr/>
          </p:nvCxnSpPr>
          <p:spPr>
            <a:xfrm>
              <a:off x="619560" y="2714760"/>
              <a:ext cx="55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28" name="Соединительная линия уступом 39"/>
            <p:cNvCxnSpPr>
              <a:stCxn id="29" idx="6"/>
              <a:endCxn id="30" idx="2"/>
            </p:cNvCxnSpPr>
            <p:nvPr/>
          </p:nvCxnSpPr>
          <p:spPr>
            <a:xfrm>
              <a:off x="844560" y="2930760"/>
              <a:ext cx="10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31" name="Соединительная линия уступом 42"/>
            <p:cNvCxnSpPr>
              <a:stCxn id="32" idx="6"/>
              <a:endCxn id="33" idx="2"/>
            </p:cNvCxnSpPr>
            <p:nvPr/>
          </p:nvCxnSpPr>
          <p:spPr>
            <a:xfrm>
              <a:off x="844560" y="3146760"/>
              <a:ext cx="10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34" name="Соединительная линия уступом 45"/>
            <p:cNvCxnSpPr>
              <a:stCxn id="35" idx="6"/>
              <a:endCxn id="36" idx="2"/>
            </p:cNvCxnSpPr>
            <p:nvPr/>
          </p:nvCxnSpPr>
          <p:spPr>
            <a:xfrm rot="10800000">
              <a:off x="613080" y="3362760"/>
              <a:ext cx="55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37" name="Соединительная линия уступом 48"/>
            <p:cNvCxnSpPr>
              <a:stCxn id="38" idx="6"/>
              <a:endCxn id="39" idx="2"/>
            </p:cNvCxnSpPr>
            <p:nvPr/>
          </p:nvCxnSpPr>
          <p:spPr>
            <a:xfrm rot="10800000">
              <a:off x="527040" y="3578760"/>
              <a:ext cx="72684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40" name="Соединительная линия уступом 51"/>
            <p:cNvCxnSpPr>
              <a:stCxn id="41" idx="6"/>
              <a:endCxn id="42" idx="2"/>
            </p:cNvCxnSpPr>
            <p:nvPr/>
          </p:nvCxnSpPr>
          <p:spPr>
            <a:xfrm rot="10800000">
              <a:off x="613080" y="3794760"/>
              <a:ext cx="55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43" name="Соединительная линия уступом 54"/>
            <p:cNvCxnSpPr>
              <a:stCxn id="44" idx="6"/>
              <a:endCxn id="45" idx="2"/>
            </p:cNvCxnSpPr>
            <p:nvPr/>
          </p:nvCxnSpPr>
          <p:spPr>
            <a:xfrm rot="10800000">
              <a:off x="838080" y="4010760"/>
              <a:ext cx="10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46" name="Соединительная линия уступом 57"/>
            <p:cNvCxnSpPr>
              <a:stCxn id="47" idx="6"/>
              <a:endCxn id="48" idx="2"/>
            </p:cNvCxnSpPr>
            <p:nvPr/>
          </p:nvCxnSpPr>
          <p:spPr>
            <a:xfrm rot="10800000">
              <a:off x="838080" y="4226760"/>
              <a:ext cx="10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49" name="Соединительная линия уступом 60"/>
            <p:cNvCxnSpPr>
              <a:stCxn id="50" idx="6"/>
              <a:endCxn id="51" idx="2"/>
            </p:cNvCxnSpPr>
            <p:nvPr/>
          </p:nvCxnSpPr>
          <p:spPr>
            <a:xfrm>
              <a:off x="619560" y="4442760"/>
              <a:ext cx="55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52" name="Соединительная линия уступом 63"/>
            <p:cNvCxnSpPr>
              <a:stCxn id="53" idx="6"/>
              <a:endCxn id="54" idx="2"/>
            </p:cNvCxnSpPr>
            <p:nvPr/>
          </p:nvCxnSpPr>
          <p:spPr>
            <a:xfrm>
              <a:off x="533520" y="4658760"/>
              <a:ext cx="72684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55" name="Соединительная линия уступом 66"/>
            <p:cNvCxnSpPr>
              <a:stCxn id="56" idx="6"/>
              <a:endCxn id="57" idx="2"/>
            </p:cNvCxnSpPr>
            <p:nvPr/>
          </p:nvCxnSpPr>
          <p:spPr>
            <a:xfrm>
              <a:off x="619560" y="4874760"/>
              <a:ext cx="55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58" name="Соединительная линия уступом 69"/>
            <p:cNvCxnSpPr>
              <a:stCxn id="59" idx="6"/>
              <a:endCxn id="60" idx="2"/>
            </p:cNvCxnSpPr>
            <p:nvPr/>
          </p:nvCxnSpPr>
          <p:spPr>
            <a:xfrm>
              <a:off x="844560" y="5090760"/>
              <a:ext cx="10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61" name="Соединительная линия уступом 72"/>
            <p:cNvCxnSpPr>
              <a:stCxn id="62" idx="6"/>
              <a:endCxn id="63" idx="2"/>
            </p:cNvCxnSpPr>
            <p:nvPr/>
          </p:nvCxnSpPr>
          <p:spPr>
            <a:xfrm>
              <a:off x="844560" y="5306760"/>
              <a:ext cx="10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64" name="Соединительная линия уступом 75"/>
            <p:cNvCxnSpPr>
              <a:stCxn id="65" idx="6"/>
              <a:endCxn id="66" idx="2"/>
            </p:cNvCxnSpPr>
            <p:nvPr/>
          </p:nvCxnSpPr>
          <p:spPr>
            <a:xfrm rot="10800000">
              <a:off x="613080" y="5522760"/>
              <a:ext cx="55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67" name="Соединительная линия уступом 78"/>
            <p:cNvCxnSpPr>
              <a:stCxn id="68" idx="6"/>
              <a:endCxn id="69" idx="2"/>
            </p:cNvCxnSpPr>
            <p:nvPr/>
          </p:nvCxnSpPr>
          <p:spPr>
            <a:xfrm rot="10800000">
              <a:off x="527040" y="5738760"/>
              <a:ext cx="72684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sp>
          <p:nvSpPr>
            <p:cNvPr id="70" name="Овал 1"/>
            <p:cNvSpPr/>
            <p:nvPr/>
          </p:nvSpPr>
          <p:spPr>
            <a:xfrm>
              <a:off x="446040" y="36000"/>
              <a:ext cx="173520" cy="173520"/>
            </a:xfrm>
            <a:prstGeom prst="ellipse">
              <a:avLst/>
            </a:prstGeom>
            <a:solidFill>
              <a:srgbClr val="BCC2C9"/>
            </a:solidFill>
            <a:ln w="162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9280" tIns="44280" rIns="89280" bIns="4428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71" name="Овал 2"/>
            <p:cNvSpPr/>
            <p:nvPr/>
          </p:nvSpPr>
          <p:spPr>
            <a:xfrm>
              <a:off x="1173960" y="36000"/>
              <a:ext cx="173520" cy="173520"/>
            </a:xfrm>
            <a:prstGeom prst="ellipse">
              <a:avLst/>
            </a:prstGeom>
            <a:solidFill>
              <a:srgbClr val="F2CDC4"/>
            </a:solidFill>
            <a:ln w="198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720" tIns="45000" rIns="9072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72" name="Овал 4"/>
            <p:cNvSpPr/>
            <p:nvPr/>
          </p:nvSpPr>
          <p:spPr>
            <a:xfrm>
              <a:off x="360000" y="252000"/>
              <a:ext cx="173520" cy="173520"/>
            </a:xfrm>
            <a:prstGeom prst="ellipse">
              <a:avLst/>
            </a:prstGeom>
            <a:solidFill>
              <a:srgbClr val="C7CED6"/>
            </a:solidFill>
            <a:ln w="180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73" name="Овал 5"/>
            <p:cNvSpPr/>
            <p:nvPr/>
          </p:nvSpPr>
          <p:spPr>
            <a:xfrm>
              <a:off x="1260000" y="252000"/>
              <a:ext cx="173520" cy="173520"/>
            </a:xfrm>
            <a:prstGeom prst="ellipse">
              <a:avLst/>
            </a:prstGeom>
            <a:solidFill>
              <a:srgbClr val="E6C2B9"/>
            </a:solidFill>
            <a:ln w="180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74" name="Овал 7"/>
            <p:cNvSpPr/>
            <p:nvPr/>
          </p:nvSpPr>
          <p:spPr>
            <a:xfrm>
              <a:off x="446040" y="468000"/>
              <a:ext cx="173520" cy="173520"/>
            </a:xfrm>
            <a:prstGeom prst="ellipse">
              <a:avLst/>
            </a:prstGeom>
            <a:solidFill>
              <a:srgbClr val="D3DAE3"/>
            </a:solidFill>
            <a:ln w="198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720" tIns="45000" rIns="9072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75" name="Овал 8"/>
            <p:cNvSpPr/>
            <p:nvPr/>
          </p:nvSpPr>
          <p:spPr>
            <a:xfrm>
              <a:off x="1173960" y="468000"/>
              <a:ext cx="173520" cy="173520"/>
            </a:xfrm>
            <a:prstGeom prst="ellipse">
              <a:avLst/>
            </a:prstGeom>
            <a:solidFill>
              <a:srgbClr val="D9B8AF"/>
            </a:solidFill>
            <a:ln w="162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9280" tIns="44280" rIns="89280" bIns="4428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76" name="Овал 10"/>
            <p:cNvSpPr/>
            <p:nvPr/>
          </p:nvSpPr>
          <p:spPr>
            <a:xfrm>
              <a:off x="671040" y="684000"/>
              <a:ext cx="173520" cy="173520"/>
            </a:xfrm>
            <a:prstGeom prst="ellipse">
              <a:avLst/>
            </a:prstGeom>
            <a:solidFill>
              <a:srgbClr val="DEE6EF"/>
            </a:solidFill>
            <a:ln w="216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1800" tIns="46800" rIns="91800" bIns="468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77" name="Овал 11"/>
            <p:cNvSpPr/>
            <p:nvPr/>
          </p:nvSpPr>
          <p:spPr>
            <a:xfrm>
              <a:off x="948960" y="684000"/>
              <a:ext cx="173520" cy="173520"/>
            </a:xfrm>
            <a:prstGeom prst="ellipse">
              <a:avLst/>
            </a:prstGeom>
            <a:solidFill>
              <a:srgbClr val="CCADA5"/>
            </a:solidFill>
            <a:ln w="144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8200" tIns="43200" rIns="88200" bIns="432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78" name="Овал 14"/>
            <p:cNvSpPr/>
            <p:nvPr/>
          </p:nvSpPr>
          <p:spPr>
            <a:xfrm>
              <a:off x="948960" y="900000"/>
              <a:ext cx="173520" cy="173520"/>
            </a:xfrm>
            <a:prstGeom prst="ellipse">
              <a:avLst/>
            </a:prstGeom>
            <a:solidFill>
              <a:srgbClr val="DEE6EF"/>
            </a:solidFill>
            <a:ln w="216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1800" tIns="46800" rIns="91800" bIns="468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79" name="Овал 13"/>
            <p:cNvSpPr/>
            <p:nvPr/>
          </p:nvSpPr>
          <p:spPr>
            <a:xfrm>
              <a:off x="671040" y="900000"/>
              <a:ext cx="173520" cy="173520"/>
            </a:xfrm>
            <a:prstGeom prst="ellipse">
              <a:avLst/>
            </a:prstGeom>
            <a:solidFill>
              <a:srgbClr val="CCADA5"/>
            </a:solidFill>
            <a:ln w="144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8200" tIns="43200" rIns="88200" bIns="432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80" name="Овал 16"/>
            <p:cNvSpPr/>
            <p:nvPr/>
          </p:nvSpPr>
          <p:spPr>
            <a:xfrm flipH="1">
              <a:off x="1167480" y="1116000"/>
              <a:ext cx="173520" cy="173520"/>
            </a:xfrm>
            <a:prstGeom prst="ellipse">
              <a:avLst/>
            </a:prstGeom>
            <a:solidFill>
              <a:srgbClr val="D3DAE3"/>
            </a:solidFill>
            <a:ln w="198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720" tIns="45000" rIns="9072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81" name="Овал 17"/>
            <p:cNvSpPr/>
            <p:nvPr/>
          </p:nvSpPr>
          <p:spPr>
            <a:xfrm flipH="1">
              <a:off x="439560" y="1116000"/>
              <a:ext cx="173520" cy="173520"/>
            </a:xfrm>
            <a:prstGeom prst="ellipse">
              <a:avLst/>
            </a:prstGeom>
            <a:solidFill>
              <a:srgbClr val="D9B8AF"/>
            </a:solidFill>
            <a:ln w="162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9280" tIns="44280" rIns="89280" bIns="4428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8" name="Овал 19"/>
            <p:cNvSpPr/>
            <p:nvPr/>
          </p:nvSpPr>
          <p:spPr>
            <a:xfrm flipH="1">
              <a:off x="1253520" y="1332000"/>
              <a:ext cx="173520" cy="173520"/>
            </a:xfrm>
            <a:prstGeom prst="ellipse">
              <a:avLst/>
            </a:prstGeom>
            <a:solidFill>
              <a:srgbClr val="C7CED6"/>
            </a:solidFill>
            <a:ln w="180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9" name="Овал 20"/>
            <p:cNvSpPr/>
            <p:nvPr/>
          </p:nvSpPr>
          <p:spPr>
            <a:xfrm flipH="1">
              <a:off x="353520" y="1332000"/>
              <a:ext cx="173520" cy="173520"/>
            </a:xfrm>
            <a:prstGeom prst="ellipse">
              <a:avLst/>
            </a:prstGeom>
            <a:solidFill>
              <a:srgbClr val="E6C2B9"/>
            </a:solidFill>
            <a:ln w="180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1" name="Овал 22"/>
            <p:cNvSpPr/>
            <p:nvPr/>
          </p:nvSpPr>
          <p:spPr>
            <a:xfrm flipH="1">
              <a:off x="1167480" y="1548000"/>
              <a:ext cx="173520" cy="173520"/>
            </a:xfrm>
            <a:prstGeom prst="ellipse">
              <a:avLst/>
            </a:prstGeom>
            <a:solidFill>
              <a:srgbClr val="BCC2C9"/>
            </a:solidFill>
            <a:ln w="162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9280" tIns="44280" rIns="89280" bIns="4428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2" name="Овал 23"/>
            <p:cNvSpPr/>
            <p:nvPr/>
          </p:nvSpPr>
          <p:spPr>
            <a:xfrm flipH="1">
              <a:off x="439560" y="1548000"/>
              <a:ext cx="173520" cy="173520"/>
            </a:xfrm>
            <a:prstGeom prst="ellipse">
              <a:avLst/>
            </a:prstGeom>
            <a:solidFill>
              <a:srgbClr val="F2CDC4"/>
            </a:solidFill>
            <a:ln w="198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720" tIns="45000" rIns="9072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4" name="Овал 25"/>
            <p:cNvSpPr/>
            <p:nvPr/>
          </p:nvSpPr>
          <p:spPr>
            <a:xfrm flipH="1">
              <a:off x="942480" y="1764000"/>
              <a:ext cx="173520" cy="173520"/>
            </a:xfrm>
            <a:prstGeom prst="ellipse">
              <a:avLst/>
            </a:prstGeom>
            <a:solidFill>
              <a:srgbClr val="AFB6BD"/>
            </a:solidFill>
            <a:ln w="144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8200" tIns="43200" rIns="88200" bIns="432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5" name="Овал 26"/>
            <p:cNvSpPr/>
            <p:nvPr/>
          </p:nvSpPr>
          <p:spPr>
            <a:xfrm flipH="1">
              <a:off x="664560" y="1764000"/>
              <a:ext cx="173520" cy="173520"/>
            </a:xfrm>
            <a:prstGeom prst="ellipse">
              <a:avLst/>
            </a:prstGeom>
            <a:solidFill>
              <a:srgbClr val="FFD8CE"/>
            </a:solidFill>
            <a:ln w="216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1800" tIns="46800" rIns="91800" bIns="468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8" name="Овал 29"/>
            <p:cNvSpPr/>
            <p:nvPr/>
          </p:nvSpPr>
          <p:spPr>
            <a:xfrm flipH="1">
              <a:off x="664560" y="1980000"/>
              <a:ext cx="173520" cy="173520"/>
            </a:xfrm>
            <a:prstGeom prst="ellipse">
              <a:avLst/>
            </a:prstGeom>
            <a:solidFill>
              <a:srgbClr val="AFB6BD"/>
            </a:solidFill>
            <a:ln w="144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8200" tIns="43200" rIns="88200" bIns="432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7" name="Овал 28"/>
            <p:cNvSpPr/>
            <p:nvPr/>
          </p:nvSpPr>
          <p:spPr>
            <a:xfrm flipH="1">
              <a:off x="942480" y="1980000"/>
              <a:ext cx="173520" cy="173520"/>
            </a:xfrm>
            <a:prstGeom prst="ellipse">
              <a:avLst/>
            </a:prstGeom>
            <a:solidFill>
              <a:srgbClr val="FFD8CE"/>
            </a:solidFill>
            <a:ln w="216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1800" tIns="46800" rIns="91800" bIns="468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0" name="Овал 31"/>
            <p:cNvSpPr/>
            <p:nvPr/>
          </p:nvSpPr>
          <p:spPr>
            <a:xfrm>
              <a:off x="446040" y="2196000"/>
              <a:ext cx="173520" cy="173520"/>
            </a:xfrm>
            <a:prstGeom prst="ellipse">
              <a:avLst/>
            </a:prstGeom>
            <a:solidFill>
              <a:srgbClr val="BCC2C9"/>
            </a:solidFill>
            <a:ln w="162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9280" tIns="44280" rIns="89280" bIns="4428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1" name="Овал 32"/>
            <p:cNvSpPr/>
            <p:nvPr/>
          </p:nvSpPr>
          <p:spPr>
            <a:xfrm>
              <a:off x="1173960" y="2196000"/>
              <a:ext cx="173520" cy="173520"/>
            </a:xfrm>
            <a:prstGeom prst="ellipse">
              <a:avLst/>
            </a:prstGeom>
            <a:solidFill>
              <a:srgbClr val="F2CDC4"/>
            </a:solidFill>
            <a:ln w="198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720" tIns="45000" rIns="9072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3" name="Овал 34"/>
            <p:cNvSpPr/>
            <p:nvPr/>
          </p:nvSpPr>
          <p:spPr>
            <a:xfrm>
              <a:off x="360000" y="2412000"/>
              <a:ext cx="173520" cy="173520"/>
            </a:xfrm>
            <a:prstGeom prst="ellipse">
              <a:avLst/>
            </a:prstGeom>
            <a:solidFill>
              <a:srgbClr val="C7CED6"/>
            </a:solidFill>
            <a:ln w="180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4" name="Овал 35"/>
            <p:cNvSpPr/>
            <p:nvPr/>
          </p:nvSpPr>
          <p:spPr>
            <a:xfrm>
              <a:off x="1260000" y="2412000"/>
              <a:ext cx="173520" cy="173520"/>
            </a:xfrm>
            <a:prstGeom prst="ellipse">
              <a:avLst/>
            </a:prstGeom>
            <a:solidFill>
              <a:srgbClr val="E6C2B9"/>
            </a:solidFill>
            <a:ln w="180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6" name="Овал 37"/>
            <p:cNvSpPr/>
            <p:nvPr/>
          </p:nvSpPr>
          <p:spPr>
            <a:xfrm>
              <a:off x="446040" y="2628000"/>
              <a:ext cx="173520" cy="173520"/>
            </a:xfrm>
            <a:prstGeom prst="ellipse">
              <a:avLst/>
            </a:prstGeom>
            <a:solidFill>
              <a:srgbClr val="D3DAE3"/>
            </a:solidFill>
            <a:ln w="198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720" tIns="45000" rIns="9072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7" name="Овал 38"/>
            <p:cNvSpPr/>
            <p:nvPr/>
          </p:nvSpPr>
          <p:spPr>
            <a:xfrm>
              <a:off x="1173960" y="2628000"/>
              <a:ext cx="173520" cy="173520"/>
            </a:xfrm>
            <a:prstGeom prst="ellipse">
              <a:avLst/>
            </a:prstGeom>
            <a:solidFill>
              <a:srgbClr val="D9B8AF"/>
            </a:solidFill>
            <a:ln w="162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9280" tIns="44280" rIns="89280" bIns="4428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9" name="Овал 40"/>
            <p:cNvSpPr/>
            <p:nvPr/>
          </p:nvSpPr>
          <p:spPr>
            <a:xfrm>
              <a:off x="671040" y="2844000"/>
              <a:ext cx="173520" cy="173520"/>
            </a:xfrm>
            <a:prstGeom prst="ellipse">
              <a:avLst/>
            </a:prstGeom>
            <a:solidFill>
              <a:srgbClr val="DEE6EF"/>
            </a:solidFill>
            <a:ln w="216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1800" tIns="46800" rIns="91800" bIns="468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30" name="Овал 41"/>
            <p:cNvSpPr/>
            <p:nvPr/>
          </p:nvSpPr>
          <p:spPr>
            <a:xfrm>
              <a:off x="948960" y="2844000"/>
              <a:ext cx="173520" cy="173520"/>
            </a:xfrm>
            <a:prstGeom prst="ellipse">
              <a:avLst/>
            </a:prstGeom>
            <a:solidFill>
              <a:srgbClr val="CCADA5"/>
            </a:solidFill>
            <a:ln w="144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8200" tIns="43200" rIns="88200" bIns="432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33" name="Овал 44"/>
            <p:cNvSpPr/>
            <p:nvPr/>
          </p:nvSpPr>
          <p:spPr>
            <a:xfrm>
              <a:off x="948960" y="3060000"/>
              <a:ext cx="173520" cy="173520"/>
            </a:xfrm>
            <a:prstGeom prst="ellipse">
              <a:avLst/>
            </a:prstGeom>
            <a:solidFill>
              <a:srgbClr val="DEE6EF"/>
            </a:solidFill>
            <a:ln w="216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1800" tIns="46800" rIns="91800" bIns="468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32" name="Овал 43"/>
            <p:cNvSpPr/>
            <p:nvPr/>
          </p:nvSpPr>
          <p:spPr>
            <a:xfrm>
              <a:off x="671040" y="3060000"/>
              <a:ext cx="173520" cy="173520"/>
            </a:xfrm>
            <a:prstGeom prst="ellipse">
              <a:avLst/>
            </a:prstGeom>
            <a:solidFill>
              <a:srgbClr val="CCADA5"/>
            </a:solidFill>
            <a:ln w="144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8200" tIns="43200" rIns="88200" bIns="432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35" name="Овал 46"/>
            <p:cNvSpPr/>
            <p:nvPr/>
          </p:nvSpPr>
          <p:spPr>
            <a:xfrm flipH="1">
              <a:off x="1167480" y="3276000"/>
              <a:ext cx="173520" cy="173520"/>
            </a:xfrm>
            <a:prstGeom prst="ellipse">
              <a:avLst/>
            </a:prstGeom>
            <a:solidFill>
              <a:srgbClr val="D3DAE3"/>
            </a:solidFill>
            <a:ln w="198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720" tIns="45000" rIns="9072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36" name="Овал 47"/>
            <p:cNvSpPr/>
            <p:nvPr/>
          </p:nvSpPr>
          <p:spPr>
            <a:xfrm flipH="1">
              <a:off x="439560" y="3276000"/>
              <a:ext cx="173520" cy="173520"/>
            </a:xfrm>
            <a:prstGeom prst="ellipse">
              <a:avLst/>
            </a:prstGeom>
            <a:solidFill>
              <a:srgbClr val="D9B8AF"/>
            </a:solidFill>
            <a:ln w="162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9280" tIns="44280" rIns="89280" bIns="4428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38" name="Овал 49"/>
            <p:cNvSpPr/>
            <p:nvPr/>
          </p:nvSpPr>
          <p:spPr>
            <a:xfrm flipH="1">
              <a:off x="1253520" y="3492000"/>
              <a:ext cx="173520" cy="173520"/>
            </a:xfrm>
            <a:prstGeom prst="ellipse">
              <a:avLst/>
            </a:prstGeom>
            <a:solidFill>
              <a:srgbClr val="C7CED6"/>
            </a:solidFill>
            <a:ln w="180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39" name="Овал 50"/>
            <p:cNvSpPr/>
            <p:nvPr/>
          </p:nvSpPr>
          <p:spPr>
            <a:xfrm flipH="1">
              <a:off x="353520" y="3492000"/>
              <a:ext cx="173520" cy="173520"/>
            </a:xfrm>
            <a:prstGeom prst="ellipse">
              <a:avLst/>
            </a:prstGeom>
            <a:solidFill>
              <a:srgbClr val="E6C2B9"/>
            </a:solidFill>
            <a:ln w="180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41" name="Овал 52"/>
            <p:cNvSpPr/>
            <p:nvPr/>
          </p:nvSpPr>
          <p:spPr>
            <a:xfrm flipH="1">
              <a:off x="1167480" y="3708000"/>
              <a:ext cx="173520" cy="173520"/>
            </a:xfrm>
            <a:prstGeom prst="ellipse">
              <a:avLst/>
            </a:prstGeom>
            <a:solidFill>
              <a:srgbClr val="BCC2C9"/>
            </a:solidFill>
            <a:ln w="162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9280" tIns="44280" rIns="89280" bIns="4428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42" name="Овал 53"/>
            <p:cNvSpPr/>
            <p:nvPr/>
          </p:nvSpPr>
          <p:spPr>
            <a:xfrm flipH="1">
              <a:off x="439560" y="3708000"/>
              <a:ext cx="173520" cy="173520"/>
            </a:xfrm>
            <a:prstGeom prst="ellipse">
              <a:avLst/>
            </a:prstGeom>
            <a:solidFill>
              <a:srgbClr val="F2CDC4"/>
            </a:solidFill>
            <a:ln w="198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720" tIns="45000" rIns="9072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44" name="Овал 55"/>
            <p:cNvSpPr/>
            <p:nvPr/>
          </p:nvSpPr>
          <p:spPr>
            <a:xfrm flipH="1">
              <a:off x="942480" y="3924000"/>
              <a:ext cx="173520" cy="173520"/>
            </a:xfrm>
            <a:prstGeom prst="ellipse">
              <a:avLst/>
            </a:prstGeom>
            <a:solidFill>
              <a:srgbClr val="AFB6BD"/>
            </a:solidFill>
            <a:ln w="144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8200" tIns="43200" rIns="88200" bIns="432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45" name="Овал 56"/>
            <p:cNvSpPr/>
            <p:nvPr/>
          </p:nvSpPr>
          <p:spPr>
            <a:xfrm flipH="1">
              <a:off x="664560" y="3924000"/>
              <a:ext cx="173520" cy="173520"/>
            </a:xfrm>
            <a:prstGeom prst="ellipse">
              <a:avLst/>
            </a:prstGeom>
            <a:solidFill>
              <a:srgbClr val="FFD8CE"/>
            </a:solidFill>
            <a:ln w="216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1800" tIns="46800" rIns="91800" bIns="468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48" name="Овал 59"/>
            <p:cNvSpPr/>
            <p:nvPr/>
          </p:nvSpPr>
          <p:spPr>
            <a:xfrm flipH="1">
              <a:off x="664560" y="4140000"/>
              <a:ext cx="173520" cy="173520"/>
            </a:xfrm>
            <a:prstGeom prst="ellipse">
              <a:avLst/>
            </a:prstGeom>
            <a:solidFill>
              <a:srgbClr val="AFB6BD"/>
            </a:solidFill>
            <a:ln w="144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8200" tIns="43200" rIns="88200" bIns="432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47" name="Овал 58"/>
            <p:cNvSpPr/>
            <p:nvPr/>
          </p:nvSpPr>
          <p:spPr>
            <a:xfrm flipH="1">
              <a:off x="942480" y="4140000"/>
              <a:ext cx="173520" cy="173520"/>
            </a:xfrm>
            <a:prstGeom prst="ellipse">
              <a:avLst/>
            </a:prstGeom>
            <a:solidFill>
              <a:srgbClr val="FFD8CE"/>
            </a:solidFill>
            <a:ln w="216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1800" tIns="46800" rIns="91800" bIns="468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50" name="Овал 61"/>
            <p:cNvSpPr/>
            <p:nvPr/>
          </p:nvSpPr>
          <p:spPr>
            <a:xfrm>
              <a:off x="446040" y="4356000"/>
              <a:ext cx="173520" cy="173520"/>
            </a:xfrm>
            <a:prstGeom prst="ellipse">
              <a:avLst/>
            </a:prstGeom>
            <a:solidFill>
              <a:srgbClr val="BCC2C9"/>
            </a:solidFill>
            <a:ln w="162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9280" tIns="44280" rIns="89280" bIns="4428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51" name="Овал 62"/>
            <p:cNvSpPr/>
            <p:nvPr/>
          </p:nvSpPr>
          <p:spPr>
            <a:xfrm>
              <a:off x="1173960" y="4356000"/>
              <a:ext cx="173520" cy="173520"/>
            </a:xfrm>
            <a:prstGeom prst="ellipse">
              <a:avLst/>
            </a:prstGeom>
            <a:solidFill>
              <a:srgbClr val="F2CDC4"/>
            </a:solidFill>
            <a:ln w="198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720" tIns="45000" rIns="9072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53" name="Овал 64"/>
            <p:cNvSpPr/>
            <p:nvPr/>
          </p:nvSpPr>
          <p:spPr>
            <a:xfrm>
              <a:off x="360000" y="4572000"/>
              <a:ext cx="173520" cy="173520"/>
            </a:xfrm>
            <a:prstGeom prst="ellipse">
              <a:avLst/>
            </a:prstGeom>
            <a:solidFill>
              <a:srgbClr val="C7CED6"/>
            </a:solidFill>
            <a:ln w="180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54" name="Овал 65"/>
            <p:cNvSpPr/>
            <p:nvPr/>
          </p:nvSpPr>
          <p:spPr>
            <a:xfrm>
              <a:off x="1260000" y="4572000"/>
              <a:ext cx="173520" cy="173520"/>
            </a:xfrm>
            <a:prstGeom prst="ellipse">
              <a:avLst/>
            </a:prstGeom>
            <a:solidFill>
              <a:srgbClr val="E6C2B9"/>
            </a:solidFill>
            <a:ln w="180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56" name="Овал 67"/>
            <p:cNvSpPr/>
            <p:nvPr/>
          </p:nvSpPr>
          <p:spPr>
            <a:xfrm>
              <a:off x="446040" y="4788000"/>
              <a:ext cx="173520" cy="173520"/>
            </a:xfrm>
            <a:prstGeom prst="ellipse">
              <a:avLst/>
            </a:prstGeom>
            <a:solidFill>
              <a:srgbClr val="D3DAE3"/>
            </a:solidFill>
            <a:ln w="198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720" tIns="45000" rIns="9072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57" name="Овал 68"/>
            <p:cNvSpPr/>
            <p:nvPr/>
          </p:nvSpPr>
          <p:spPr>
            <a:xfrm>
              <a:off x="1173960" y="4788000"/>
              <a:ext cx="173520" cy="173520"/>
            </a:xfrm>
            <a:prstGeom prst="ellipse">
              <a:avLst/>
            </a:prstGeom>
            <a:solidFill>
              <a:srgbClr val="D9B8AF"/>
            </a:solidFill>
            <a:ln w="162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9280" tIns="44280" rIns="89280" bIns="4428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59" name="Овал 70"/>
            <p:cNvSpPr/>
            <p:nvPr/>
          </p:nvSpPr>
          <p:spPr>
            <a:xfrm>
              <a:off x="671040" y="5004000"/>
              <a:ext cx="173520" cy="173520"/>
            </a:xfrm>
            <a:prstGeom prst="ellipse">
              <a:avLst/>
            </a:prstGeom>
            <a:solidFill>
              <a:srgbClr val="DEE6EF"/>
            </a:solidFill>
            <a:ln w="216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1800" tIns="46800" rIns="91800" bIns="468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60" name="Овал 71"/>
            <p:cNvSpPr/>
            <p:nvPr/>
          </p:nvSpPr>
          <p:spPr>
            <a:xfrm>
              <a:off x="948960" y="5004000"/>
              <a:ext cx="173520" cy="173520"/>
            </a:xfrm>
            <a:prstGeom prst="ellipse">
              <a:avLst/>
            </a:prstGeom>
            <a:solidFill>
              <a:srgbClr val="CCADA5"/>
            </a:solidFill>
            <a:ln w="144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8200" tIns="43200" rIns="88200" bIns="432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63" name="Овал 74"/>
            <p:cNvSpPr/>
            <p:nvPr/>
          </p:nvSpPr>
          <p:spPr>
            <a:xfrm>
              <a:off x="948960" y="5220000"/>
              <a:ext cx="173520" cy="173520"/>
            </a:xfrm>
            <a:prstGeom prst="ellipse">
              <a:avLst/>
            </a:prstGeom>
            <a:solidFill>
              <a:srgbClr val="DEE6EF"/>
            </a:solidFill>
            <a:ln w="216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1800" tIns="46800" rIns="91800" bIns="468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62" name="Овал 73"/>
            <p:cNvSpPr/>
            <p:nvPr/>
          </p:nvSpPr>
          <p:spPr>
            <a:xfrm>
              <a:off x="671040" y="5220000"/>
              <a:ext cx="173520" cy="173520"/>
            </a:xfrm>
            <a:prstGeom prst="ellipse">
              <a:avLst/>
            </a:prstGeom>
            <a:solidFill>
              <a:srgbClr val="CCADA5"/>
            </a:solidFill>
            <a:ln w="144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8200" tIns="43200" rIns="88200" bIns="432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65" name="Овал 76"/>
            <p:cNvSpPr/>
            <p:nvPr/>
          </p:nvSpPr>
          <p:spPr>
            <a:xfrm flipH="1">
              <a:off x="1167480" y="5436000"/>
              <a:ext cx="173520" cy="173520"/>
            </a:xfrm>
            <a:prstGeom prst="ellipse">
              <a:avLst/>
            </a:prstGeom>
            <a:solidFill>
              <a:srgbClr val="D3DAE3"/>
            </a:solidFill>
            <a:ln w="198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720" tIns="45000" rIns="9072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66" name="Овал 77"/>
            <p:cNvSpPr/>
            <p:nvPr/>
          </p:nvSpPr>
          <p:spPr>
            <a:xfrm flipH="1">
              <a:off x="439560" y="5436000"/>
              <a:ext cx="173520" cy="173520"/>
            </a:xfrm>
            <a:prstGeom prst="ellipse">
              <a:avLst/>
            </a:prstGeom>
            <a:solidFill>
              <a:srgbClr val="D9B8AF"/>
            </a:solidFill>
            <a:ln w="162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9280" tIns="44280" rIns="89280" bIns="4428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68" name="Овал 79"/>
            <p:cNvSpPr/>
            <p:nvPr/>
          </p:nvSpPr>
          <p:spPr>
            <a:xfrm flipH="1">
              <a:off x="1253520" y="5652000"/>
              <a:ext cx="173520" cy="173520"/>
            </a:xfrm>
            <a:prstGeom prst="ellipse">
              <a:avLst/>
            </a:prstGeom>
            <a:solidFill>
              <a:srgbClr val="C7CED6"/>
            </a:solidFill>
            <a:ln w="180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69" name="Овал 80"/>
            <p:cNvSpPr/>
            <p:nvPr/>
          </p:nvSpPr>
          <p:spPr>
            <a:xfrm flipH="1">
              <a:off x="353520" y="5652000"/>
              <a:ext cx="173520" cy="173520"/>
            </a:xfrm>
            <a:prstGeom prst="ellipse">
              <a:avLst/>
            </a:prstGeom>
            <a:solidFill>
              <a:srgbClr val="E6C2B9"/>
            </a:solidFill>
            <a:ln w="180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</p:grpSp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1620000" y="56520"/>
            <a:ext cx="8093520" cy="1248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strike="noStrike" spc="-1">
                <a:solidFill>
                  <a:schemeClr val="dk1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ftr" idx="1"/>
          </p:nvPr>
        </p:nvSpPr>
        <p:spPr>
          <a:xfrm>
            <a:off x="3987000" y="5164920"/>
            <a:ext cx="3188520" cy="38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&lt;нижний колонтитул&gt;</a:t>
            </a:r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sldNum" idx="2"/>
          </p:nvPr>
        </p:nvSpPr>
        <p:spPr>
          <a:xfrm>
            <a:off x="7227000" y="5164920"/>
            <a:ext cx="2341800" cy="38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511DA54A-F7FC-4322-9672-CBA99B410C29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dt" idx="3"/>
          </p:nvPr>
        </p:nvSpPr>
        <p:spPr>
          <a:xfrm>
            <a:off x="1584000" y="5164920"/>
            <a:ext cx="2341800" cy="38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Группа 86"/>
          <p:cNvGrpSpPr/>
          <p:nvPr/>
        </p:nvGrpSpPr>
        <p:grpSpPr>
          <a:xfrm>
            <a:off x="353520" y="36000"/>
            <a:ext cx="8051040" cy="5789520"/>
            <a:chOff x="353520" y="36000"/>
            <a:chExt cx="8051040" cy="5789520"/>
          </a:xfrm>
        </p:grpSpPr>
        <p:cxnSp>
          <p:nvCxnSpPr>
            <p:cNvPr id="89" name="Соединительная линия уступом 87"/>
            <p:cNvCxnSpPr/>
            <p:nvPr/>
          </p:nvCxnSpPr>
          <p:spPr>
            <a:xfrm>
              <a:off x="625680" y="126000"/>
              <a:ext cx="554760" cy="6480"/>
            </a:xfrm>
            <a:prstGeom prst="bentConnector3">
              <a:avLst>
                <a:gd name="adj1" fmla="val 100000"/>
              </a:avLst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90" name="Соединительная линия уступом 3"/>
            <p:cNvCxnSpPr/>
            <p:nvPr/>
          </p:nvCxnSpPr>
          <p:spPr>
            <a:xfrm>
              <a:off x="539640" y="342000"/>
              <a:ext cx="726840" cy="6480"/>
            </a:xfrm>
            <a:prstGeom prst="bentConnector3">
              <a:avLst>
                <a:gd name="adj1" fmla="val 100000"/>
              </a:avLst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91" name="Соединительная линия уступом 6"/>
            <p:cNvCxnSpPr/>
            <p:nvPr/>
          </p:nvCxnSpPr>
          <p:spPr>
            <a:xfrm>
              <a:off x="1584000" y="5358600"/>
              <a:ext cx="6820560" cy="199080"/>
            </a:xfrm>
            <a:prstGeom prst="bentConnector3">
              <a:avLst>
                <a:gd name="adj1" fmla="val 100005"/>
              </a:avLst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92" name="Соединительная линия уступом 9"/>
            <p:cNvCxnSpPr/>
            <p:nvPr/>
          </p:nvCxnSpPr>
          <p:spPr>
            <a:xfrm>
              <a:off x="850320" y="773640"/>
              <a:ext cx="104760" cy="6120"/>
            </a:xfrm>
            <a:prstGeom prst="bentConnector3">
              <a:avLst>
                <a:gd name="adj1" fmla="val 100000"/>
              </a:avLst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93" name="Соединительная линия уступом 12"/>
            <p:cNvCxnSpPr>
              <a:stCxn id="94" idx="6"/>
              <a:endCxn id="95" idx="2"/>
            </p:cNvCxnSpPr>
            <p:nvPr/>
          </p:nvCxnSpPr>
          <p:spPr>
            <a:xfrm>
              <a:off x="844560" y="986760"/>
              <a:ext cx="10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96" name="Соединительная линия уступом 15"/>
            <p:cNvCxnSpPr>
              <a:stCxn id="97" idx="6"/>
              <a:endCxn id="98" idx="2"/>
            </p:cNvCxnSpPr>
            <p:nvPr/>
          </p:nvCxnSpPr>
          <p:spPr>
            <a:xfrm rot="10800000">
              <a:off x="613080" y="1202760"/>
              <a:ext cx="55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99" name="Соединительная линия уступом 18"/>
            <p:cNvCxnSpPr>
              <a:stCxn id="100" idx="6"/>
              <a:endCxn id="101" idx="2"/>
            </p:cNvCxnSpPr>
            <p:nvPr/>
          </p:nvCxnSpPr>
          <p:spPr>
            <a:xfrm rot="10800000">
              <a:off x="527040" y="1418760"/>
              <a:ext cx="72684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102" name="Соединительная линия уступом 21"/>
            <p:cNvCxnSpPr>
              <a:stCxn id="103" idx="6"/>
              <a:endCxn id="104" idx="2"/>
            </p:cNvCxnSpPr>
            <p:nvPr/>
          </p:nvCxnSpPr>
          <p:spPr>
            <a:xfrm rot="10800000">
              <a:off x="613080" y="1634760"/>
              <a:ext cx="55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105" name="Соединительная линия уступом 24"/>
            <p:cNvCxnSpPr>
              <a:stCxn id="106" idx="6"/>
              <a:endCxn id="107" idx="2"/>
            </p:cNvCxnSpPr>
            <p:nvPr/>
          </p:nvCxnSpPr>
          <p:spPr>
            <a:xfrm rot="10800000">
              <a:off x="838080" y="1850760"/>
              <a:ext cx="10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108" name="Соединительная линия уступом 27"/>
            <p:cNvCxnSpPr>
              <a:stCxn id="109" idx="6"/>
              <a:endCxn id="110" idx="2"/>
            </p:cNvCxnSpPr>
            <p:nvPr/>
          </p:nvCxnSpPr>
          <p:spPr>
            <a:xfrm rot="10800000">
              <a:off x="838080" y="2066760"/>
              <a:ext cx="10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111" name="Соединительная линия уступом 30"/>
            <p:cNvCxnSpPr>
              <a:stCxn id="112" idx="6"/>
              <a:endCxn id="113" idx="2"/>
            </p:cNvCxnSpPr>
            <p:nvPr/>
          </p:nvCxnSpPr>
          <p:spPr>
            <a:xfrm>
              <a:off x="619560" y="2282760"/>
              <a:ext cx="55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114" name="Соединительная линия уступом 33"/>
            <p:cNvCxnSpPr>
              <a:stCxn id="115" idx="6"/>
              <a:endCxn id="116" idx="2"/>
            </p:cNvCxnSpPr>
            <p:nvPr/>
          </p:nvCxnSpPr>
          <p:spPr>
            <a:xfrm>
              <a:off x="533520" y="2498760"/>
              <a:ext cx="72684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117" name="Соединительная линия уступом 36"/>
            <p:cNvCxnSpPr>
              <a:stCxn id="118" idx="6"/>
              <a:endCxn id="119" idx="2"/>
            </p:cNvCxnSpPr>
            <p:nvPr/>
          </p:nvCxnSpPr>
          <p:spPr>
            <a:xfrm>
              <a:off x="619560" y="2714760"/>
              <a:ext cx="55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120" name="Соединительная линия уступом 39"/>
            <p:cNvCxnSpPr>
              <a:stCxn id="121" idx="6"/>
              <a:endCxn id="122" idx="2"/>
            </p:cNvCxnSpPr>
            <p:nvPr/>
          </p:nvCxnSpPr>
          <p:spPr>
            <a:xfrm>
              <a:off x="844560" y="2930760"/>
              <a:ext cx="10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123" name="Соединительная линия уступом 42"/>
            <p:cNvCxnSpPr>
              <a:stCxn id="124" idx="6"/>
              <a:endCxn id="125" idx="2"/>
            </p:cNvCxnSpPr>
            <p:nvPr/>
          </p:nvCxnSpPr>
          <p:spPr>
            <a:xfrm>
              <a:off x="844560" y="3146760"/>
              <a:ext cx="10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126" name="Соединительная линия уступом 45"/>
            <p:cNvCxnSpPr>
              <a:stCxn id="127" idx="6"/>
              <a:endCxn id="128" idx="2"/>
            </p:cNvCxnSpPr>
            <p:nvPr/>
          </p:nvCxnSpPr>
          <p:spPr>
            <a:xfrm rot="10800000">
              <a:off x="613080" y="3362760"/>
              <a:ext cx="55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129" name="Соединительная линия уступом 48"/>
            <p:cNvCxnSpPr>
              <a:stCxn id="130" idx="6"/>
              <a:endCxn id="131" idx="2"/>
            </p:cNvCxnSpPr>
            <p:nvPr/>
          </p:nvCxnSpPr>
          <p:spPr>
            <a:xfrm rot="10800000">
              <a:off x="527040" y="3578760"/>
              <a:ext cx="72684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132" name="Соединительная линия уступом 51"/>
            <p:cNvCxnSpPr>
              <a:stCxn id="133" idx="6"/>
              <a:endCxn id="134" idx="2"/>
            </p:cNvCxnSpPr>
            <p:nvPr/>
          </p:nvCxnSpPr>
          <p:spPr>
            <a:xfrm rot="10800000">
              <a:off x="613080" y="3794760"/>
              <a:ext cx="55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135" name="Соединительная линия уступом 54"/>
            <p:cNvCxnSpPr>
              <a:stCxn id="136" idx="6"/>
              <a:endCxn id="137" idx="2"/>
            </p:cNvCxnSpPr>
            <p:nvPr/>
          </p:nvCxnSpPr>
          <p:spPr>
            <a:xfrm rot="10800000">
              <a:off x="838080" y="4010760"/>
              <a:ext cx="10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138" name="Соединительная линия уступом 57"/>
            <p:cNvCxnSpPr>
              <a:stCxn id="139" idx="6"/>
              <a:endCxn id="140" idx="2"/>
            </p:cNvCxnSpPr>
            <p:nvPr/>
          </p:nvCxnSpPr>
          <p:spPr>
            <a:xfrm rot="10800000">
              <a:off x="838080" y="4226760"/>
              <a:ext cx="10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141" name="Соединительная линия уступом 60"/>
            <p:cNvCxnSpPr>
              <a:stCxn id="142" idx="6"/>
              <a:endCxn id="143" idx="2"/>
            </p:cNvCxnSpPr>
            <p:nvPr/>
          </p:nvCxnSpPr>
          <p:spPr>
            <a:xfrm>
              <a:off x="619560" y="4442760"/>
              <a:ext cx="55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144" name="Соединительная линия уступом 63"/>
            <p:cNvCxnSpPr>
              <a:stCxn id="145" idx="6"/>
              <a:endCxn id="146" idx="2"/>
            </p:cNvCxnSpPr>
            <p:nvPr/>
          </p:nvCxnSpPr>
          <p:spPr>
            <a:xfrm>
              <a:off x="533520" y="4658760"/>
              <a:ext cx="72684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147" name="Соединительная линия уступом 66"/>
            <p:cNvCxnSpPr>
              <a:stCxn id="148" idx="6"/>
              <a:endCxn id="149" idx="2"/>
            </p:cNvCxnSpPr>
            <p:nvPr/>
          </p:nvCxnSpPr>
          <p:spPr>
            <a:xfrm>
              <a:off x="619560" y="4874760"/>
              <a:ext cx="55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150" name="Соединительная линия уступом 69"/>
            <p:cNvCxnSpPr>
              <a:stCxn id="151" idx="6"/>
              <a:endCxn id="152" idx="2"/>
            </p:cNvCxnSpPr>
            <p:nvPr/>
          </p:nvCxnSpPr>
          <p:spPr>
            <a:xfrm>
              <a:off x="844560" y="5090760"/>
              <a:ext cx="10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153" name="Соединительная линия уступом 72"/>
            <p:cNvCxnSpPr>
              <a:stCxn id="154" idx="6"/>
              <a:endCxn id="155" idx="2"/>
            </p:cNvCxnSpPr>
            <p:nvPr/>
          </p:nvCxnSpPr>
          <p:spPr>
            <a:xfrm>
              <a:off x="844560" y="5306760"/>
              <a:ext cx="10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156" name="Соединительная линия уступом 75"/>
            <p:cNvCxnSpPr>
              <a:stCxn id="157" idx="6"/>
              <a:endCxn id="158" idx="2"/>
            </p:cNvCxnSpPr>
            <p:nvPr/>
          </p:nvCxnSpPr>
          <p:spPr>
            <a:xfrm rot="10800000">
              <a:off x="613080" y="5522760"/>
              <a:ext cx="55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159" name="Соединительная линия уступом 78"/>
            <p:cNvCxnSpPr>
              <a:stCxn id="160" idx="6"/>
              <a:endCxn id="161" idx="2"/>
            </p:cNvCxnSpPr>
            <p:nvPr/>
          </p:nvCxnSpPr>
          <p:spPr>
            <a:xfrm rot="10800000">
              <a:off x="527040" y="5738760"/>
              <a:ext cx="72684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sp>
          <p:nvSpPr>
            <p:cNvPr id="162" name="Овал 1"/>
            <p:cNvSpPr/>
            <p:nvPr/>
          </p:nvSpPr>
          <p:spPr>
            <a:xfrm>
              <a:off x="446040" y="36000"/>
              <a:ext cx="173520" cy="173520"/>
            </a:xfrm>
            <a:prstGeom prst="ellipse">
              <a:avLst/>
            </a:prstGeom>
            <a:solidFill>
              <a:srgbClr val="BCC2C9"/>
            </a:solidFill>
            <a:ln w="162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9280" tIns="44280" rIns="89280" bIns="4428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63" name="Овал 2"/>
            <p:cNvSpPr/>
            <p:nvPr/>
          </p:nvSpPr>
          <p:spPr>
            <a:xfrm>
              <a:off x="1173960" y="36000"/>
              <a:ext cx="173520" cy="173520"/>
            </a:xfrm>
            <a:prstGeom prst="ellipse">
              <a:avLst/>
            </a:prstGeom>
            <a:solidFill>
              <a:srgbClr val="F2CDC4"/>
            </a:solidFill>
            <a:ln w="198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720" tIns="45000" rIns="9072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64" name="Овал 4"/>
            <p:cNvSpPr/>
            <p:nvPr/>
          </p:nvSpPr>
          <p:spPr>
            <a:xfrm>
              <a:off x="360000" y="252000"/>
              <a:ext cx="173520" cy="173520"/>
            </a:xfrm>
            <a:prstGeom prst="ellipse">
              <a:avLst/>
            </a:prstGeom>
            <a:solidFill>
              <a:srgbClr val="C7CED6"/>
            </a:solidFill>
            <a:ln w="180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65" name="Овал 5"/>
            <p:cNvSpPr/>
            <p:nvPr/>
          </p:nvSpPr>
          <p:spPr>
            <a:xfrm>
              <a:off x="1260000" y="252000"/>
              <a:ext cx="173520" cy="173520"/>
            </a:xfrm>
            <a:prstGeom prst="ellipse">
              <a:avLst/>
            </a:prstGeom>
            <a:solidFill>
              <a:srgbClr val="E6C2B9"/>
            </a:solidFill>
            <a:ln w="180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66" name="Овал 7"/>
            <p:cNvSpPr/>
            <p:nvPr/>
          </p:nvSpPr>
          <p:spPr>
            <a:xfrm>
              <a:off x="446040" y="468000"/>
              <a:ext cx="173520" cy="173520"/>
            </a:xfrm>
            <a:prstGeom prst="ellipse">
              <a:avLst/>
            </a:prstGeom>
            <a:solidFill>
              <a:srgbClr val="D3DAE3"/>
            </a:solidFill>
            <a:ln w="198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720" tIns="45000" rIns="9072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67" name="Овал 8"/>
            <p:cNvSpPr/>
            <p:nvPr/>
          </p:nvSpPr>
          <p:spPr>
            <a:xfrm>
              <a:off x="1173960" y="468000"/>
              <a:ext cx="173520" cy="173520"/>
            </a:xfrm>
            <a:prstGeom prst="ellipse">
              <a:avLst/>
            </a:prstGeom>
            <a:solidFill>
              <a:srgbClr val="D9B8AF"/>
            </a:solidFill>
            <a:ln w="162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9280" tIns="44280" rIns="89280" bIns="4428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68" name="Овал 10"/>
            <p:cNvSpPr/>
            <p:nvPr/>
          </p:nvSpPr>
          <p:spPr>
            <a:xfrm>
              <a:off x="671040" y="684000"/>
              <a:ext cx="173520" cy="173520"/>
            </a:xfrm>
            <a:prstGeom prst="ellipse">
              <a:avLst/>
            </a:prstGeom>
            <a:solidFill>
              <a:srgbClr val="DEE6EF"/>
            </a:solidFill>
            <a:ln w="216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1800" tIns="46800" rIns="91800" bIns="468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69" name="Овал 11"/>
            <p:cNvSpPr/>
            <p:nvPr/>
          </p:nvSpPr>
          <p:spPr>
            <a:xfrm>
              <a:off x="948960" y="684000"/>
              <a:ext cx="173520" cy="173520"/>
            </a:xfrm>
            <a:prstGeom prst="ellipse">
              <a:avLst/>
            </a:prstGeom>
            <a:solidFill>
              <a:srgbClr val="CCADA5"/>
            </a:solidFill>
            <a:ln w="144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8200" tIns="43200" rIns="88200" bIns="432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95" name="Овал 14"/>
            <p:cNvSpPr/>
            <p:nvPr/>
          </p:nvSpPr>
          <p:spPr>
            <a:xfrm>
              <a:off x="948960" y="900000"/>
              <a:ext cx="173520" cy="173520"/>
            </a:xfrm>
            <a:prstGeom prst="ellipse">
              <a:avLst/>
            </a:prstGeom>
            <a:solidFill>
              <a:srgbClr val="DEE6EF"/>
            </a:solidFill>
            <a:ln w="216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1800" tIns="46800" rIns="91800" bIns="468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94" name="Овал 13"/>
            <p:cNvSpPr/>
            <p:nvPr/>
          </p:nvSpPr>
          <p:spPr>
            <a:xfrm>
              <a:off x="671040" y="900000"/>
              <a:ext cx="173520" cy="173520"/>
            </a:xfrm>
            <a:prstGeom prst="ellipse">
              <a:avLst/>
            </a:prstGeom>
            <a:solidFill>
              <a:srgbClr val="CCADA5"/>
            </a:solidFill>
            <a:ln w="144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8200" tIns="43200" rIns="88200" bIns="432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97" name="Овал 16"/>
            <p:cNvSpPr/>
            <p:nvPr/>
          </p:nvSpPr>
          <p:spPr>
            <a:xfrm flipH="1">
              <a:off x="1167480" y="1116000"/>
              <a:ext cx="173520" cy="173520"/>
            </a:xfrm>
            <a:prstGeom prst="ellipse">
              <a:avLst/>
            </a:prstGeom>
            <a:solidFill>
              <a:srgbClr val="D3DAE3"/>
            </a:solidFill>
            <a:ln w="198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720" tIns="45000" rIns="9072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98" name="Овал 17"/>
            <p:cNvSpPr/>
            <p:nvPr/>
          </p:nvSpPr>
          <p:spPr>
            <a:xfrm flipH="1">
              <a:off x="439560" y="1116000"/>
              <a:ext cx="173520" cy="173520"/>
            </a:xfrm>
            <a:prstGeom prst="ellipse">
              <a:avLst/>
            </a:prstGeom>
            <a:solidFill>
              <a:srgbClr val="D9B8AF"/>
            </a:solidFill>
            <a:ln w="162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9280" tIns="44280" rIns="89280" bIns="4428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00" name="Овал 19"/>
            <p:cNvSpPr/>
            <p:nvPr/>
          </p:nvSpPr>
          <p:spPr>
            <a:xfrm flipH="1">
              <a:off x="1253520" y="1332000"/>
              <a:ext cx="173520" cy="173520"/>
            </a:xfrm>
            <a:prstGeom prst="ellipse">
              <a:avLst/>
            </a:prstGeom>
            <a:solidFill>
              <a:srgbClr val="C7CED6"/>
            </a:solidFill>
            <a:ln w="180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01" name="Овал 20"/>
            <p:cNvSpPr/>
            <p:nvPr/>
          </p:nvSpPr>
          <p:spPr>
            <a:xfrm flipH="1">
              <a:off x="353520" y="1332000"/>
              <a:ext cx="173520" cy="173520"/>
            </a:xfrm>
            <a:prstGeom prst="ellipse">
              <a:avLst/>
            </a:prstGeom>
            <a:solidFill>
              <a:srgbClr val="E6C2B9"/>
            </a:solidFill>
            <a:ln w="180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03" name="Овал 22"/>
            <p:cNvSpPr/>
            <p:nvPr/>
          </p:nvSpPr>
          <p:spPr>
            <a:xfrm flipH="1">
              <a:off x="1167480" y="1548000"/>
              <a:ext cx="173520" cy="173520"/>
            </a:xfrm>
            <a:prstGeom prst="ellipse">
              <a:avLst/>
            </a:prstGeom>
            <a:solidFill>
              <a:srgbClr val="BCC2C9"/>
            </a:solidFill>
            <a:ln w="162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9280" tIns="44280" rIns="89280" bIns="4428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04" name="Овал 23"/>
            <p:cNvSpPr/>
            <p:nvPr/>
          </p:nvSpPr>
          <p:spPr>
            <a:xfrm flipH="1">
              <a:off x="439560" y="1548000"/>
              <a:ext cx="173520" cy="173520"/>
            </a:xfrm>
            <a:prstGeom prst="ellipse">
              <a:avLst/>
            </a:prstGeom>
            <a:solidFill>
              <a:srgbClr val="F2CDC4"/>
            </a:solidFill>
            <a:ln w="198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720" tIns="45000" rIns="9072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06" name="Овал 25"/>
            <p:cNvSpPr/>
            <p:nvPr/>
          </p:nvSpPr>
          <p:spPr>
            <a:xfrm flipH="1">
              <a:off x="942480" y="1764000"/>
              <a:ext cx="173520" cy="173520"/>
            </a:xfrm>
            <a:prstGeom prst="ellipse">
              <a:avLst/>
            </a:prstGeom>
            <a:solidFill>
              <a:srgbClr val="AFB6BD"/>
            </a:solidFill>
            <a:ln w="144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8200" tIns="43200" rIns="88200" bIns="432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07" name="Овал 26"/>
            <p:cNvSpPr/>
            <p:nvPr/>
          </p:nvSpPr>
          <p:spPr>
            <a:xfrm flipH="1">
              <a:off x="664560" y="1764000"/>
              <a:ext cx="173520" cy="173520"/>
            </a:xfrm>
            <a:prstGeom prst="ellipse">
              <a:avLst/>
            </a:prstGeom>
            <a:solidFill>
              <a:srgbClr val="FFD8CE"/>
            </a:solidFill>
            <a:ln w="216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1800" tIns="46800" rIns="91800" bIns="468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10" name="Овал 29"/>
            <p:cNvSpPr/>
            <p:nvPr/>
          </p:nvSpPr>
          <p:spPr>
            <a:xfrm flipH="1">
              <a:off x="664560" y="1980000"/>
              <a:ext cx="173520" cy="173520"/>
            </a:xfrm>
            <a:prstGeom prst="ellipse">
              <a:avLst/>
            </a:prstGeom>
            <a:solidFill>
              <a:srgbClr val="AFB6BD"/>
            </a:solidFill>
            <a:ln w="144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8200" tIns="43200" rIns="88200" bIns="432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09" name="Овал 28"/>
            <p:cNvSpPr/>
            <p:nvPr/>
          </p:nvSpPr>
          <p:spPr>
            <a:xfrm flipH="1">
              <a:off x="942480" y="1980000"/>
              <a:ext cx="173520" cy="173520"/>
            </a:xfrm>
            <a:prstGeom prst="ellipse">
              <a:avLst/>
            </a:prstGeom>
            <a:solidFill>
              <a:srgbClr val="FFD8CE"/>
            </a:solidFill>
            <a:ln w="216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1800" tIns="46800" rIns="91800" bIns="468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12" name="Овал 31"/>
            <p:cNvSpPr/>
            <p:nvPr/>
          </p:nvSpPr>
          <p:spPr>
            <a:xfrm>
              <a:off x="446040" y="2196000"/>
              <a:ext cx="173520" cy="173520"/>
            </a:xfrm>
            <a:prstGeom prst="ellipse">
              <a:avLst/>
            </a:prstGeom>
            <a:solidFill>
              <a:srgbClr val="BCC2C9"/>
            </a:solidFill>
            <a:ln w="162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9280" tIns="44280" rIns="89280" bIns="4428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13" name="Овал 32"/>
            <p:cNvSpPr/>
            <p:nvPr/>
          </p:nvSpPr>
          <p:spPr>
            <a:xfrm>
              <a:off x="1173960" y="2196000"/>
              <a:ext cx="173520" cy="173520"/>
            </a:xfrm>
            <a:prstGeom prst="ellipse">
              <a:avLst/>
            </a:prstGeom>
            <a:solidFill>
              <a:srgbClr val="F2CDC4"/>
            </a:solidFill>
            <a:ln w="198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720" tIns="45000" rIns="9072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15" name="Овал 34"/>
            <p:cNvSpPr/>
            <p:nvPr/>
          </p:nvSpPr>
          <p:spPr>
            <a:xfrm>
              <a:off x="360000" y="2412000"/>
              <a:ext cx="173520" cy="173520"/>
            </a:xfrm>
            <a:prstGeom prst="ellipse">
              <a:avLst/>
            </a:prstGeom>
            <a:solidFill>
              <a:srgbClr val="C7CED6"/>
            </a:solidFill>
            <a:ln w="180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16" name="Овал 35"/>
            <p:cNvSpPr/>
            <p:nvPr/>
          </p:nvSpPr>
          <p:spPr>
            <a:xfrm>
              <a:off x="1260000" y="2412000"/>
              <a:ext cx="173520" cy="173520"/>
            </a:xfrm>
            <a:prstGeom prst="ellipse">
              <a:avLst/>
            </a:prstGeom>
            <a:solidFill>
              <a:srgbClr val="E6C2B9"/>
            </a:solidFill>
            <a:ln w="180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18" name="Овал 37"/>
            <p:cNvSpPr/>
            <p:nvPr/>
          </p:nvSpPr>
          <p:spPr>
            <a:xfrm>
              <a:off x="446040" y="2628000"/>
              <a:ext cx="173520" cy="173520"/>
            </a:xfrm>
            <a:prstGeom prst="ellipse">
              <a:avLst/>
            </a:prstGeom>
            <a:solidFill>
              <a:srgbClr val="D3DAE3"/>
            </a:solidFill>
            <a:ln w="198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720" tIns="45000" rIns="9072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19" name="Овал 38"/>
            <p:cNvSpPr/>
            <p:nvPr/>
          </p:nvSpPr>
          <p:spPr>
            <a:xfrm>
              <a:off x="1173960" y="2628000"/>
              <a:ext cx="173520" cy="173520"/>
            </a:xfrm>
            <a:prstGeom prst="ellipse">
              <a:avLst/>
            </a:prstGeom>
            <a:solidFill>
              <a:srgbClr val="D9B8AF"/>
            </a:solidFill>
            <a:ln w="162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9280" tIns="44280" rIns="89280" bIns="4428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21" name="Овал 40"/>
            <p:cNvSpPr/>
            <p:nvPr/>
          </p:nvSpPr>
          <p:spPr>
            <a:xfrm>
              <a:off x="671040" y="2844000"/>
              <a:ext cx="173520" cy="173520"/>
            </a:xfrm>
            <a:prstGeom prst="ellipse">
              <a:avLst/>
            </a:prstGeom>
            <a:solidFill>
              <a:srgbClr val="DEE6EF"/>
            </a:solidFill>
            <a:ln w="216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1800" tIns="46800" rIns="91800" bIns="468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22" name="Овал 41"/>
            <p:cNvSpPr/>
            <p:nvPr/>
          </p:nvSpPr>
          <p:spPr>
            <a:xfrm>
              <a:off x="948960" y="2844000"/>
              <a:ext cx="173520" cy="173520"/>
            </a:xfrm>
            <a:prstGeom prst="ellipse">
              <a:avLst/>
            </a:prstGeom>
            <a:solidFill>
              <a:srgbClr val="CCADA5"/>
            </a:solidFill>
            <a:ln w="144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8200" tIns="43200" rIns="88200" bIns="432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25" name="Овал 44"/>
            <p:cNvSpPr/>
            <p:nvPr/>
          </p:nvSpPr>
          <p:spPr>
            <a:xfrm>
              <a:off x="948960" y="3060000"/>
              <a:ext cx="173520" cy="173520"/>
            </a:xfrm>
            <a:prstGeom prst="ellipse">
              <a:avLst/>
            </a:prstGeom>
            <a:solidFill>
              <a:srgbClr val="DEE6EF"/>
            </a:solidFill>
            <a:ln w="216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1800" tIns="46800" rIns="91800" bIns="468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24" name="Овал 43"/>
            <p:cNvSpPr/>
            <p:nvPr/>
          </p:nvSpPr>
          <p:spPr>
            <a:xfrm>
              <a:off x="671040" y="3060000"/>
              <a:ext cx="173520" cy="173520"/>
            </a:xfrm>
            <a:prstGeom prst="ellipse">
              <a:avLst/>
            </a:prstGeom>
            <a:solidFill>
              <a:srgbClr val="CCADA5"/>
            </a:solidFill>
            <a:ln w="144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8200" tIns="43200" rIns="88200" bIns="432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27" name="Овал 46"/>
            <p:cNvSpPr/>
            <p:nvPr/>
          </p:nvSpPr>
          <p:spPr>
            <a:xfrm flipH="1">
              <a:off x="1167480" y="3276000"/>
              <a:ext cx="173520" cy="173520"/>
            </a:xfrm>
            <a:prstGeom prst="ellipse">
              <a:avLst/>
            </a:prstGeom>
            <a:solidFill>
              <a:srgbClr val="D3DAE3"/>
            </a:solidFill>
            <a:ln w="198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720" tIns="45000" rIns="9072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28" name="Овал 47"/>
            <p:cNvSpPr/>
            <p:nvPr/>
          </p:nvSpPr>
          <p:spPr>
            <a:xfrm flipH="1">
              <a:off x="439560" y="3276000"/>
              <a:ext cx="173520" cy="173520"/>
            </a:xfrm>
            <a:prstGeom prst="ellipse">
              <a:avLst/>
            </a:prstGeom>
            <a:solidFill>
              <a:srgbClr val="D9B8AF"/>
            </a:solidFill>
            <a:ln w="162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9280" tIns="44280" rIns="89280" bIns="4428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30" name="Овал 49"/>
            <p:cNvSpPr/>
            <p:nvPr/>
          </p:nvSpPr>
          <p:spPr>
            <a:xfrm flipH="1">
              <a:off x="1253520" y="3492000"/>
              <a:ext cx="173520" cy="173520"/>
            </a:xfrm>
            <a:prstGeom prst="ellipse">
              <a:avLst/>
            </a:prstGeom>
            <a:solidFill>
              <a:srgbClr val="C7CED6"/>
            </a:solidFill>
            <a:ln w="180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31" name="Овал 50"/>
            <p:cNvSpPr/>
            <p:nvPr/>
          </p:nvSpPr>
          <p:spPr>
            <a:xfrm flipH="1">
              <a:off x="353520" y="3492000"/>
              <a:ext cx="173520" cy="173520"/>
            </a:xfrm>
            <a:prstGeom prst="ellipse">
              <a:avLst/>
            </a:prstGeom>
            <a:solidFill>
              <a:srgbClr val="E6C2B9"/>
            </a:solidFill>
            <a:ln w="180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33" name="Овал 52"/>
            <p:cNvSpPr/>
            <p:nvPr/>
          </p:nvSpPr>
          <p:spPr>
            <a:xfrm flipH="1">
              <a:off x="1167480" y="3708000"/>
              <a:ext cx="173520" cy="173520"/>
            </a:xfrm>
            <a:prstGeom prst="ellipse">
              <a:avLst/>
            </a:prstGeom>
            <a:solidFill>
              <a:srgbClr val="BCC2C9"/>
            </a:solidFill>
            <a:ln w="162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9280" tIns="44280" rIns="89280" bIns="4428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34" name="Овал 53"/>
            <p:cNvSpPr/>
            <p:nvPr/>
          </p:nvSpPr>
          <p:spPr>
            <a:xfrm flipH="1">
              <a:off x="439560" y="3708000"/>
              <a:ext cx="173520" cy="173520"/>
            </a:xfrm>
            <a:prstGeom prst="ellipse">
              <a:avLst/>
            </a:prstGeom>
            <a:solidFill>
              <a:srgbClr val="F2CDC4"/>
            </a:solidFill>
            <a:ln w="198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720" tIns="45000" rIns="9072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36" name="Овал 55"/>
            <p:cNvSpPr/>
            <p:nvPr/>
          </p:nvSpPr>
          <p:spPr>
            <a:xfrm flipH="1">
              <a:off x="942480" y="3924000"/>
              <a:ext cx="173520" cy="173520"/>
            </a:xfrm>
            <a:prstGeom prst="ellipse">
              <a:avLst/>
            </a:prstGeom>
            <a:solidFill>
              <a:srgbClr val="AFB6BD"/>
            </a:solidFill>
            <a:ln w="144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8200" tIns="43200" rIns="88200" bIns="432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37" name="Овал 56"/>
            <p:cNvSpPr/>
            <p:nvPr/>
          </p:nvSpPr>
          <p:spPr>
            <a:xfrm flipH="1">
              <a:off x="664560" y="3924000"/>
              <a:ext cx="173520" cy="173520"/>
            </a:xfrm>
            <a:prstGeom prst="ellipse">
              <a:avLst/>
            </a:prstGeom>
            <a:solidFill>
              <a:srgbClr val="FFD8CE"/>
            </a:solidFill>
            <a:ln w="216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1800" tIns="46800" rIns="91800" bIns="468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40" name="Овал 59"/>
            <p:cNvSpPr/>
            <p:nvPr/>
          </p:nvSpPr>
          <p:spPr>
            <a:xfrm flipH="1">
              <a:off x="664560" y="4140000"/>
              <a:ext cx="173520" cy="173520"/>
            </a:xfrm>
            <a:prstGeom prst="ellipse">
              <a:avLst/>
            </a:prstGeom>
            <a:solidFill>
              <a:srgbClr val="AFB6BD"/>
            </a:solidFill>
            <a:ln w="144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8200" tIns="43200" rIns="88200" bIns="432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39" name="Овал 58"/>
            <p:cNvSpPr/>
            <p:nvPr/>
          </p:nvSpPr>
          <p:spPr>
            <a:xfrm flipH="1">
              <a:off x="942480" y="4140000"/>
              <a:ext cx="173520" cy="173520"/>
            </a:xfrm>
            <a:prstGeom prst="ellipse">
              <a:avLst/>
            </a:prstGeom>
            <a:solidFill>
              <a:srgbClr val="FFD8CE"/>
            </a:solidFill>
            <a:ln w="216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1800" tIns="46800" rIns="91800" bIns="468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42" name="Овал 61"/>
            <p:cNvSpPr/>
            <p:nvPr/>
          </p:nvSpPr>
          <p:spPr>
            <a:xfrm>
              <a:off x="446040" y="4356000"/>
              <a:ext cx="173520" cy="173520"/>
            </a:xfrm>
            <a:prstGeom prst="ellipse">
              <a:avLst/>
            </a:prstGeom>
            <a:solidFill>
              <a:srgbClr val="BCC2C9"/>
            </a:solidFill>
            <a:ln w="162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9280" tIns="44280" rIns="89280" bIns="4428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43" name="Овал 62"/>
            <p:cNvSpPr/>
            <p:nvPr/>
          </p:nvSpPr>
          <p:spPr>
            <a:xfrm>
              <a:off x="1173960" y="4356000"/>
              <a:ext cx="173520" cy="173520"/>
            </a:xfrm>
            <a:prstGeom prst="ellipse">
              <a:avLst/>
            </a:prstGeom>
            <a:solidFill>
              <a:srgbClr val="F2CDC4"/>
            </a:solidFill>
            <a:ln w="198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720" tIns="45000" rIns="9072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45" name="Овал 64"/>
            <p:cNvSpPr/>
            <p:nvPr/>
          </p:nvSpPr>
          <p:spPr>
            <a:xfrm>
              <a:off x="360000" y="4572000"/>
              <a:ext cx="173520" cy="173520"/>
            </a:xfrm>
            <a:prstGeom prst="ellipse">
              <a:avLst/>
            </a:prstGeom>
            <a:solidFill>
              <a:srgbClr val="C7CED6"/>
            </a:solidFill>
            <a:ln w="180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46" name="Овал 65"/>
            <p:cNvSpPr/>
            <p:nvPr/>
          </p:nvSpPr>
          <p:spPr>
            <a:xfrm>
              <a:off x="1260000" y="4572000"/>
              <a:ext cx="173520" cy="173520"/>
            </a:xfrm>
            <a:prstGeom prst="ellipse">
              <a:avLst/>
            </a:prstGeom>
            <a:solidFill>
              <a:srgbClr val="E6C2B9"/>
            </a:solidFill>
            <a:ln w="180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48" name="Овал 67"/>
            <p:cNvSpPr/>
            <p:nvPr/>
          </p:nvSpPr>
          <p:spPr>
            <a:xfrm>
              <a:off x="446040" y="4788000"/>
              <a:ext cx="173520" cy="173520"/>
            </a:xfrm>
            <a:prstGeom prst="ellipse">
              <a:avLst/>
            </a:prstGeom>
            <a:solidFill>
              <a:srgbClr val="D3DAE3"/>
            </a:solidFill>
            <a:ln w="198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720" tIns="45000" rIns="9072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49" name="Овал 68"/>
            <p:cNvSpPr/>
            <p:nvPr/>
          </p:nvSpPr>
          <p:spPr>
            <a:xfrm>
              <a:off x="1173960" y="4788000"/>
              <a:ext cx="173520" cy="173520"/>
            </a:xfrm>
            <a:prstGeom prst="ellipse">
              <a:avLst/>
            </a:prstGeom>
            <a:solidFill>
              <a:srgbClr val="D9B8AF"/>
            </a:solidFill>
            <a:ln w="162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9280" tIns="44280" rIns="89280" bIns="4428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51" name="Овал 70"/>
            <p:cNvSpPr/>
            <p:nvPr/>
          </p:nvSpPr>
          <p:spPr>
            <a:xfrm>
              <a:off x="671040" y="5004000"/>
              <a:ext cx="173520" cy="173520"/>
            </a:xfrm>
            <a:prstGeom prst="ellipse">
              <a:avLst/>
            </a:prstGeom>
            <a:solidFill>
              <a:srgbClr val="DEE6EF"/>
            </a:solidFill>
            <a:ln w="216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1800" tIns="46800" rIns="91800" bIns="468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52" name="Овал 71"/>
            <p:cNvSpPr/>
            <p:nvPr/>
          </p:nvSpPr>
          <p:spPr>
            <a:xfrm>
              <a:off x="948960" y="5004000"/>
              <a:ext cx="173520" cy="173520"/>
            </a:xfrm>
            <a:prstGeom prst="ellipse">
              <a:avLst/>
            </a:prstGeom>
            <a:solidFill>
              <a:srgbClr val="CCADA5"/>
            </a:solidFill>
            <a:ln w="144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8200" tIns="43200" rIns="88200" bIns="432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55" name="Овал 74"/>
            <p:cNvSpPr/>
            <p:nvPr/>
          </p:nvSpPr>
          <p:spPr>
            <a:xfrm>
              <a:off x="948960" y="5220000"/>
              <a:ext cx="173520" cy="173520"/>
            </a:xfrm>
            <a:prstGeom prst="ellipse">
              <a:avLst/>
            </a:prstGeom>
            <a:solidFill>
              <a:srgbClr val="DEE6EF"/>
            </a:solidFill>
            <a:ln w="216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1800" tIns="46800" rIns="91800" bIns="468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54" name="Овал 73"/>
            <p:cNvSpPr/>
            <p:nvPr/>
          </p:nvSpPr>
          <p:spPr>
            <a:xfrm>
              <a:off x="671040" y="5220000"/>
              <a:ext cx="173520" cy="173520"/>
            </a:xfrm>
            <a:prstGeom prst="ellipse">
              <a:avLst/>
            </a:prstGeom>
            <a:solidFill>
              <a:srgbClr val="CCADA5"/>
            </a:solidFill>
            <a:ln w="144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8200" tIns="43200" rIns="88200" bIns="432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57" name="Овал 76"/>
            <p:cNvSpPr/>
            <p:nvPr/>
          </p:nvSpPr>
          <p:spPr>
            <a:xfrm flipH="1">
              <a:off x="1167480" y="5436000"/>
              <a:ext cx="173520" cy="173520"/>
            </a:xfrm>
            <a:prstGeom prst="ellipse">
              <a:avLst/>
            </a:prstGeom>
            <a:solidFill>
              <a:srgbClr val="D3DAE3"/>
            </a:solidFill>
            <a:ln w="198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720" tIns="45000" rIns="9072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58" name="Овал 77"/>
            <p:cNvSpPr/>
            <p:nvPr/>
          </p:nvSpPr>
          <p:spPr>
            <a:xfrm flipH="1">
              <a:off x="439560" y="5436000"/>
              <a:ext cx="173520" cy="173520"/>
            </a:xfrm>
            <a:prstGeom prst="ellipse">
              <a:avLst/>
            </a:prstGeom>
            <a:solidFill>
              <a:srgbClr val="D9B8AF"/>
            </a:solidFill>
            <a:ln w="162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9280" tIns="44280" rIns="89280" bIns="4428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60" name="Овал 79"/>
            <p:cNvSpPr/>
            <p:nvPr/>
          </p:nvSpPr>
          <p:spPr>
            <a:xfrm flipH="1">
              <a:off x="1253520" y="5652000"/>
              <a:ext cx="173520" cy="173520"/>
            </a:xfrm>
            <a:prstGeom prst="ellipse">
              <a:avLst/>
            </a:prstGeom>
            <a:solidFill>
              <a:srgbClr val="C7CED6"/>
            </a:solidFill>
            <a:ln w="180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61" name="Овал 80"/>
            <p:cNvSpPr/>
            <p:nvPr/>
          </p:nvSpPr>
          <p:spPr>
            <a:xfrm flipH="1">
              <a:off x="353520" y="5652000"/>
              <a:ext cx="173520" cy="173520"/>
            </a:xfrm>
            <a:prstGeom prst="ellipse">
              <a:avLst/>
            </a:prstGeom>
            <a:solidFill>
              <a:srgbClr val="E6C2B9"/>
            </a:solidFill>
            <a:ln w="180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</p:grpSp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1620000" y="56520"/>
            <a:ext cx="8093520" cy="1248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strike="noStrike" spc="-1">
                <a:solidFill>
                  <a:schemeClr val="dk1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71" name="PlaceHolder 2"/>
          <p:cNvSpPr>
            <a:spLocks noGrp="1"/>
          </p:cNvSpPr>
          <p:nvPr>
            <p:ph type="ftr" idx="4"/>
          </p:nvPr>
        </p:nvSpPr>
        <p:spPr>
          <a:xfrm>
            <a:off x="3987000" y="5164920"/>
            <a:ext cx="3188520" cy="38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&lt;нижний колонтитул&gt;</a:t>
            </a:r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 type="sldNum" idx="5"/>
          </p:nvPr>
        </p:nvSpPr>
        <p:spPr>
          <a:xfrm>
            <a:off x="7227000" y="5164920"/>
            <a:ext cx="2341800" cy="38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0821E40A-9353-49B9-8667-FE06443391C5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3" name="PlaceHolder 4"/>
          <p:cNvSpPr>
            <a:spLocks noGrp="1"/>
          </p:cNvSpPr>
          <p:nvPr>
            <p:ph type="dt" idx="6"/>
          </p:nvPr>
        </p:nvSpPr>
        <p:spPr>
          <a:xfrm>
            <a:off x="1584000" y="5164920"/>
            <a:ext cx="2341800" cy="38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Группа 86"/>
          <p:cNvGrpSpPr/>
          <p:nvPr/>
        </p:nvGrpSpPr>
        <p:grpSpPr>
          <a:xfrm>
            <a:off x="353520" y="36000"/>
            <a:ext cx="8050680" cy="5789520"/>
            <a:chOff x="353520" y="36000"/>
            <a:chExt cx="8050680" cy="5789520"/>
          </a:xfrm>
        </p:grpSpPr>
        <p:cxnSp>
          <p:nvCxnSpPr>
            <p:cNvPr id="177" name="Соединительная линия уступом 87"/>
            <p:cNvCxnSpPr/>
            <p:nvPr/>
          </p:nvCxnSpPr>
          <p:spPr>
            <a:xfrm>
              <a:off x="625680" y="126000"/>
              <a:ext cx="554760" cy="6480"/>
            </a:xfrm>
            <a:prstGeom prst="bentConnector3">
              <a:avLst>
                <a:gd name="adj1" fmla="val 49935"/>
              </a:avLst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178" name="Соединительная линия уступом 3"/>
            <p:cNvCxnSpPr/>
            <p:nvPr/>
          </p:nvCxnSpPr>
          <p:spPr>
            <a:xfrm>
              <a:off x="539640" y="342000"/>
              <a:ext cx="726840" cy="6480"/>
            </a:xfrm>
            <a:prstGeom prst="bentConnector3">
              <a:avLst>
                <a:gd name="adj1" fmla="val 49950"/>
              </a:avLst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179" name="Соединительная линия уступом 6"/>
            <p:cNvCxnSpPr/>
            <p:nvPr/>
          </p:nvCxnSpPr>
          <p:spPr>
            <a:xfrm>
              <a:off x="1584000" y="5358600"/>
              <a:ext cx="6820560" cy="199080"/>
            </a:xfrm>
            <a:prstGeom prst="bentConnector3">
              <a:avLst>
                <a:gd name="adj1" fmla="val 48572"/>
              </a:avLst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180" name="Соединительная линия уступом 9"/>
            <p:cNvCxnSpPr/>
            <p:nvPr/>
          </p:nvCxnSpPr>
          <p:spPr>
            <a:xfrm>
              <a:off x="850320" y="773640"/>
              <a:ext cx="104760" cy="6120"/>
            </a:xfrm>
            <a:prstGeom prst="bentConnector3">
              <a:avLst>
                <a:gd name="adj1" fmla="val 50344"/>
              </a:avLst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181" name="Соединительная линия уступом 12"/>
            <p:cNvCxnSpPr>
              <a:stCxn id="182" idx="6"/>
              <a:endCxn id="183" idx="2"/>
            </p:cNvCxnSpPr>
            <p:nvPr/>
          </p:nvCxnSpPr>
          <p:spPr>
            <a:xfrm>
              <a:off x="844560" y="986760"/>
              <a:ext cx="10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184" name="Соединительная линия уступом 15"/>
            <p:cNvCxnSpPr>
              <a:stCxn id="185" idx="6"/>
              <a:endCxn id="186" idx="2"/>
            </p:cNvCxnSpPr>
            <p:nvPr/>
          </p:nvCxnSpPr>
          <p:spPr>
            <a:xfrm rot="10800000">
              <a:off x="613080" y="1202760"/>
              <a:ext cx="55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187" name="Соединительная линия уступом 18"/>
            <p:cNvCxnSpPr>
              <a:stCxn id="188" idx="6"/>
              <a:endCxn id="189" idx="2"/>
            </p:cNvCxnSpPr>
            <p:nvPr/>
          </p:nvCxnSpPr>
          <p:spPr>
            <a:xfrm rot="10800000">
              <a:off x="527040" y="1418760"/>
              <a:ext cx="72684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190" name="Соединительная линия уступом 21"/>
            <p:cNvCxnSpPr>
              <a:stCxn id="191" idx="6"/>
              <a:endCxn id="192" idx="2"/>
            </p:cNvCxnSpPr>
            <p:nvPr/>
          </p:nvCxnSpPr>
          <p:spPr>
            <a:xfrm rot="10800000">
              <a:off x="613080" y="1634760"/>
              <a:ext cx="55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193" name="Соединительная линия уступом 24"/>
            <p:cNvCxnSpPr>
              <a:stCxn id="194" idx="6"/>
              <a:endCxn id="195" idx="2"/>
            </p:cNvCxnSpPr>
            <p:nvPr/>
          </p:nvCxnSpPr>
          <p:spPr>
            <a:xfrm rot="10800000">
              <a:off x="838080" y="1850760"/>
              <a:ext cx="10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196" name="Соединительная линия уступом 27"/>
            <p:cNvCxnSpPr>
              <a:stCxn id="197" idx="6"/>
              <a:endCxn id="198" idx="2"/>
            </p:cNvCxnSpPr>
            <p:nvPr/>
          </p:nvCxnSpPr>
          <p:spPr>
            <a:xfrm rot="10800000">
              <a:off x="838080" y="2066760"/>
              <a:ext cx="10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199" name="Соединительная линия уступом 30"/>
            <p:cNvCxnSpPr>
              <a:stCxn id="200" idx="6"/>
              <a:endCxn id="201" idx="2"/>
            </p:cNvCxnSpPr>
            <p:nvPr/>
          </p:nvCxnSpPr>
          <p:spPr>
            <a:xfrm>
              <a:off x="619560" y="2282760"/>
              <a:ext cx="55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202" name="Соединительная линия уступом 33"/>
            <p:cNvCxnSpPr>
              <a:stCxn id="203" idx="6"/>
              <a:endCxn id="204" idx="2"/>
            </p:cNvCxnSpPr>
            <p:nvPr/>
          </p:nvCxnSpPr>
          <p:spPr>
            <a:xfrm>
              <a:off x="533520" y="2498760"/>
              <a:ext cx="72684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205" name="Соединительная линия уступом 36"/>
            <p:cNvCxnSpPr>
              <a:stCxn id="206" idx="6"/>
              <a:endCxn id="207" idx="2"/>
            </p:cNvCxnSpPr>
            <p:nvPr/>
          </p:nvCxnSpPr>
          <p:spPr>
            <a:xfrm>
              <a:off x="619560" y="2714760"/>
              <a:ext cx="55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208" name="Соединительная линия уступом 39"/>
            <p:cNvCxnSpPr>
              <a:stCxn id="209" idx="6"/>
              <a:endCxn id="210" idx="2"/>
            </p:cNvCxnSpPr>
            <p:nvPr/>
          </p:nvCxnSpPr>
          <p:spPr>
            <a:xfrm>
              <a:off x="844560" y="2930760"/>
              <a:ext cx="10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211" name="Соединительная линия уступом 42"/>
            <p:cNvCxnSpPr>
              <a:stCxn id="212" idx="6"/>
              <a:endCxn id="213" idx="2"/>
            </p:cNvCxnSpPr>
            <p:nvPr/>
          </p:nvCxnSpPr>
          <p:spPr>
            <a:xfrm>
              <a:off x="844560" y="3146760"/>
              <a:ext cx="10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214" name="Соединительная линия уступом 45"/>
            <p:cNvCxnSpPr>
              <a:stCxn id="215" idx="6"/>
              <a:endCxn id="216" idx="2"/>
            </p:cNvCxnSpPr>
            <p:nvPr/>
          </p:nvCxnSpPr>
          <p:spPr>
            <a:xfrm rot="10800000">
              <a:off x="613080" y="3362760"/>
              <a:ext cx="55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217" name="Соединительная линия уступом 48"/>
            <p:cNvCxnSpPr>
              <a:stCxn id="218" idx="6"/>
              <a:endCxn id="219" idx="2"/>
            </p:cNvCxnSpPr>
            <p:nvPr/>
          </p:nvCxnSpPr>
          <p:spPr>
            <a:xfrm rot="10800000">
              <a:off x="527040" y="3578760"/>
              <a:ext cx="72684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220" name="Соединительная линия уступом 51"/>
            <p:cNvCxnSpPr>
              <a:stCxn id="221" idx="6"/>
              <a:endCxn id="222" idx="2"/>
            </p:cNvCxnSpPr>
            <p:nvPr/>
          </p:nvCxnSpPr>
          <p:spPr>
            <a:xfrm rot="10800000">
              <a:off x="613080" y="3794760"/>
              <a:ext cx="55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223" name="Соединительная линия уступом 54"/>
            <p:cNvCxnSpPr>
              <a:stCxn id="224" idx="6"/>
              <a:endCxn id="225" idx="2"/>
            </p:cNvCxnSpPr>
            <p:nvPr/>
          </p:nvCxnSpPr>
          <p:spPr>
            <a:xfrm rot="10800000">
              <a:off x="838080" y="4010760"/>
              <a:ext cx="10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226" name="Соединительная линия уступом 57"/>
            <p:cNvCxnSpPr>
              <a:stCxn id="227" idx="6"/>
              <a:endCxn id="228" idx="2"/>
            </p:cNvCxnSpPr>
            <p:nvPr/>
          </p:nvCxnSpPr>
          <p:spPr>
            <a:xfrm rot="10800000">
              <a:off x="838080" y="4226760"/>
              <a:ext cx="10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229" name="Соединительная линия уступом 60"/>
            <p:cNvCxnSpPr>
              <a:stCxn id="230" idx="6"/>
              <a:endCxn id="231" idx="2"/>
            </p:cNvCxnSpPr>
            <p:nvPr/>
          </p:nvCxnSpPr>
          <p:spPr>
            <a:xfrm>
              <a:off x="619560" y="4442760"/>
              <a:ext cx="55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232" name="Соединительная линия уступом 63"/>
            <p:cNvCxnSpPr>
              <a:stCxn id="233" idx="6"/>
              <a:endCxn id="234" idx="2"/>
            </p:cNvCxnSpPr>
            <p:nvPr/>
          </p:nvCxnSpPr>
          <p:spPr>
            <a:xfrm>
              <a:off x="533520" y="4658760"/>
              <a:ext cx="72684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235" name="Соединительная линия уступом 66"/>
            <p:cNvCxnSpPr>
              <a:stCxn id="236" idx="6"/>
              <a:endCxn id="237" idx="2"/>
            </p:cNvCxnSpPr>
            <p:nvPr/>
          </p:nvCxnSpPr>
          <p:spPr>
            <a:xfrm>
              <a:off x="619560" y="4874760"/>
              <a:ext cx="55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238" name="Соединительная линия уступом 69"/>
            <p:cNvCxnSpPr>
              <a:stCxn id="239" idx="6"/>
              <a:endCxn id="240" idx="2"/>
            </p:cNvCxnSpPr>
            <p:nvPr/>
          </p:nvCxnSpPr>
          <p:spPr>
            <a:xfrm>
              <a:off x="844560" y="5090760"/>
              <a:ext cx="10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241" name="Соединительная линия уступом 72"/>
            <p:cNvCxnSpPr>
              <a:stCxn id="242" idx="6"/>
              <a:endCxn id="243" idx="2"/>
            </p:cNvCxnSpPr>
            <p:nvPr/>
          </p:nvCxnSpPr>
          <p:spPr>
            <a:xfrm>
              <a:off x="844560" y="5306760"/>
              <a:ext cx="10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244" name="Соединительная линия уступом 75"/>
            <p:cNvCxnSpPr>
              <a:stCxn id="245" idx="6"/>
              <a:endCxn id="246" idx="2"/>
            </p:cNvCxnSpPr>
            <p:nvPr/>
          </p:nvCxnSpPr>
          <p:spPr>
            <a:xfrm rot="10800000">
              <a:off x="613080" y="5522760"/>
              <a:ext cx="55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247" name="Соединительная линия уступом 78"/>
            <p:cNvCxnSpPr>
              <a:stCxn id="248" idx="6"/>
              <a:endCxn id="249" idx="2"/>
            </p:cNvCxnSpPr>
            <p:nvPr/>
          </p:nvCxnSpPr>
          <p:spPr>
            <a:xfrm rot="10800000">
              <a:off x="527040" y="5738760"/>
              <a:ext cx="72684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sp>
          <p:nvSpPr>
            <p:cNvPr id="250" name="Овал 1"/>
            <p:cNvSpPr/>
            <p:nvPr/>
          </p:nvSpPr>
          <p:spPr>
            <a:xfrm>
              <a:off x="446040" y="36000"/>
              <a:ext cx="173520" cy="173520"/>
            </a:xfrm>
            <a:prstGeom prst="ellipse">
              <a:avLst/>
            </a:prstGeom>
            <a:solidFill>
              <a:srgbClr val="BCC2C9"/>
            </a:solidFill>
            <a:ln w="162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9280" tIns="44280" rIns="89280" bIns="4428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51" name="Овал 2"/>
            <p:cNvSpPr/>
            <p:nvPr/>
          </p:nvSpPr>
          <p:spPr>
            <a:xfrm>
              <a:off x="1173960" y="36000"/>
              <a:ext cx="173520" cy="173520"/>
            </a:xfrm>
            <a:prstGeom prst="ellipse">
              <a:avLst/>
            </a:prstGeom>
            <a:solidFill>
              <a:srgbClr val="F2CDC4"/>
            </a:solidFill>
            <a:ln w="198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720" tIns="45000" rIns="9072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52" name="Овал 4"/>
            <p:cNvSpPr/>
            <p:nvPr/>
          </p:nvSpPr>
          <p:spPr>
            <a:xfrm>
              <a:off x="360000" y="252000"/>
              <a:ext cx="173520" cy="173520"/>
            </a:xfrm>
            <a:prstGeom prst="ellipse">
              <a:avLst/>
            </a:prstGeom>
            <a:solidFill>
              <a:srgbClr val="C7CED6"/>
            </a:solidFill>
            <a:ln w="180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53" name="Овал 5"/>
            <p:cNvSpPr/>
            <p:nvPr/>
          </p:nvSpPr>
          <p:spPr>
            <a:xfrm>
              <a:off x="1260000" y="252000"/>
              <a:ext cx="173520" cy="173520"/>
            </a:xfrm>
            <a:prstGeom prst="ellipse">
              <a:avLst/>
            </a:prstGeom>
            <a:solidFill>
              <a:srgbClr val="E6C2B9"/>
            </a:solidFill>
            <a:ln w="180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54" name="Овал 7"/>
            <p:cNvSpPr/>
            <p:nvPr/>
          </p:nvSpPr>
          <p:spPr>
            <a:xfrm>
              <a:off x="446040" y="468000"/>
              <a:ext cx="173520" cy="173520"/>
            </a:xfrm>
            <a:prstGeom prst="ellipse">
              <a:avLst/>
            </a:prstGeom>
            <a:solidFill>
              <a:srgbClr val="D3DAE3"/>
            </a:solidFill>
            <a:ln w="198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720" tIns="45000" rIns="9072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55" name="Овал 8"/>
            <p:cNvSpPr/>
            <p:nvPr/>
          </p:nvSpPr>
          <p:spPr>
            <a:xfrm>
              <a:off x="1173960" y="468000"/>
              <a:ext cx="173520" cy="173520"/>
            </a:xfrm>
            <a:prstGeom prst="ellipse">
              <a:avLst/>
            </a:prstGeom>
            <a:solidFill>
              <a:srgbClr val="D9B8AF"/>
            </a:solidFill>
            <a:ln w="162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9280" tIns="44280" rIns="89280" bIns="4428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56" name="Овал 10"/>
            <p:cNvSpPr/>
            <p:nvPr/>
          </p:nvSpPr>
          <p:spPr>
            <a:xfrm>
              <a:off x="671040" y="684000"/>
              <a:ext cx="173520" cy="173520"/>
            </a:xfrm>
            <a:prstGeom prst="ellipse">
              <a:avLst/>
            </a:prstGeom>
            <a:solidFill>
              <a:srgbClr val="DEE6EF"/>
            </a:solidFill>
            <a:ln w="216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1800" tIns="46800" rIns="91800" bIns="468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57" name="Овал 11"/>
            <p:cNvSpPr/>
            <p:nvPr/>
          </p:nvSpPr>
          <p:spPr>
            <a:xfrm>
              <a:off x="948960" y="684000"/>
              <a:ext cx="173520" cy="173520"/>
            </a:xfrm>
            <a:prstGeom prst="ellipse">
              <a:avLst/>
            </a:prstGeom>
            <a:solidFill>
              <a:srgbClr val="CCADA5"/>
            </a:solidFill>
            <a:ln w="144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8200" tIns="43200" rIns="88200" bIns="432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83" name="Овал 14"/>
            <p:cNvSpPr/>
            <p:nvPr/>
          </p:nvSpPr>
          <p:spPr>
            <a:xfrm>
              <a:off x="948960" y="900000"/>
              <a:ext cx="173520" cy="173520"/>
            </a:xfrm>
            <a:prstGeom prst="ellipse">
              <a:avLst/>
            </a:prstGeom>
            <a:solidFill>
              <a:srgbClr val="DEE6EF"/>
            </a:solidFill>
            <a:ln w="216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1800" tIns="46800" rIns="91800" bIns="468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82" name="Овал 13"/>
            <p:cNvSpPr/>
            <p:nvPr/>
          </p:nvSpPr>
          <p:spPr>
            <a:xfrm>
              <a:off x="671040" y="900000"/>
              <a:ext cx="173520" cy="173520"/>
            </a:xfrm>
            <a:prstGeom prst="ellipse">
              <a:avLst/>
            </a:prstGeom>
            <a:solidFill>
              <a:srgbClr val="CCADA5"/>
            </a:solidFill>
            <a:ln w="144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8200" tIns="43200" rIns="88200" bIns="432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85" name="Овал 16"/>
            <p:cNvSpPr/>
            <p:nvPr/>
          </p:nvSpPr>
          <p:spPr>
            <a:xfrm flipH="1">
              <a:off x="1167480" y="1116000"/>
              <a:ext cx="173520" cy="173520"/>
            </a:xfrm>
            <a:prstGeom prst="ellipse">
              <a:avLst/>
            </a:prstGeom>
            <a:solidFill>
              <a:srgbClr val="D3DAE3"/>
            </a:solidFill>
            <a:ln w="198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720" tIns="45000" rIns="9072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86" name="Овал 17"/>
            <p:cNvSpPr/>
            <p:nvPr/>
          </p:nvSpPr>
          <p:spPr>
            <a:xfrm flipH="1">
              <a:off x="439560" y="1116000"/>
              <a:ext cx="173520" cy="173520"/>
            </a:xfrm>
            <a:prstGeom prst="ellipse">
              <a:avLst/>
            </a:prstGeom>
            <a:solidFill>
              <a:srgbClr val="D9B8AF"/>
            </a:solidFill>
            <a:ln w="162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9280" tIns="44280" rIns="89280" bIns="4428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88" name="Овал 19"/>
            <p:cNvSpPr/>
            <p:nvPr/>
          </p:nvSpPr>
          <p:spPr>
            <a:xfrm flipH="1">
              <a:off x="1253520" y="1332000"/>
              <a:ext cx="173520" cy="173520"/>
            </a:xfrm>
            <a:prstGeom prst="ellipse">
              <a:avLst/>
            </a:prstGeom>
            <a:solidFill>
              <a:srgbClr val="C7CED6"/>
            </a:solidFill>
            <a:ln w="180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89" name="Овал 20"/>
            <p:cNvSpPr/>
            <p:nvPr/>
          </p:nvSpPr>
          <p:spPr>
            <a:xfrm flipH="1">
              <a:off x="353520" y="1332000"/>
              <a:ext cx="173520" cy="173520"/>
            </a:xfrm>
            <a:prstGeom prst="ellipse">
              <a:avLst/>
            </a:prstGeom>
            <a:solidFill>
              <a:srgbClr val="E6C2B9"/>
            </a:solidFill>
            <a:ln w="180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91" name="Овал 22"/>
            <p:cNvSpPr/>
            <p:nvPr/>
          </p:nvSpPr>
          <p:spPr>
            <a:xfrm flipH="1">
              <a:off x="1167480" y="1548000"/>
              <a:ext cx="173520" cy="173520"/>
            </a:xfrm>
            <a:prstGeom prst="ellipse">
              <a:avLst/>
            </a:prstGeom>
            <a:solidFill>
              <a:srgbClr val="BCC2C9"/>
            </a:solidFill>
            <a:ln w="162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9280" tIns="44280" rIns="89280" bIns="4428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92" name="Овал 23"/>
            <p:cNvSpPr/>
            <p:nvPr/>
          </p:nvSpPr>
          <p:spPr>
            <a:xfrm flipH="1">
              <a:off x="439560" y="1548000"/>
              <a:ext cx="173520" cy="173520"/>
            </a:xfrm>
            <a:prstGeom prst="ellipse">
              <a:avLst/>
            </a:prstGeom>
            <a:solidFill>
              <a:srgbClr val="F2CDC4"/>
            </a:solidFill>
            <a:ln w="198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720" tIns="45000" rIns="9072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94" name="Овал 25"/>
            <p:cNvSpPr/>
            <p:nvPr/>
          </p:nvSpPr>
          <p:spPr>
            <a:xfrm flipH="1">
              <a:off x="942480" y="1764000"/>
              <a:ext cx="173520" cy="173520"/>
            </a:xfrm>
            <a:prstGeom prst="ellipse">
              <a:avLst/>
            </a:prstGeom>
            <a:solidFill>
              <a:srgbClr val="AFB6BD"/>
            </a:solidFill>
            <a:ln w="144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8200" tIns="43200" rIns="88200" bIns="432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95" name="Овал 26"/>
            <p:cNvSpPr/>
            <p:nvPr/>
          </p:nvSpPr>
          <p:spPr>
            <a:xfrm flipH="1">
              <a:off x="664560" y="1764000"/>
              <a:ext cx="173520" cy="173520"/>
            </a:xfrm>
            <a:prstGeom prst="ellipse">
              <a:avLst/>
            </a:prstGeom>
            <a:solidFill>
              <a:srgbClr val="FFD8CE"/>
            </a:solidFill>
            <a:ln w="216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1800" tIns="46800" rIns="91800" bIns="468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98" name="Овал 29"/>
            <p:cNvSpPr/>
            <p:nvPr/>
          </p:nvSpPr>
          <p:spPr>
            <a:xfrm flipH="1">
              <a:off x="664560" y="1980000"/>
              <a:ext cx="173520" cy="173520"/>
            </a:xfrm>
            <a:prstGeom prst="ellipse">
              <a:avLst/>
            </a:prstGeom>
            <a:solidFill>
              <a:srgbClr val="AFB6BD"/>
            </a:solidFill>
            <a:ln w="144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8200" tIns="43200" rIns="88200" bIns="432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197" name="Овал 28"/>
            <p:cNvSpPr/>
            <p:nvPr/>
          </p:nvSpPr>
          <p:spPr>
            <a:xfrm flipH="1">
              <a:off x="942480" y="1980000"/>
              <a:ext cx="173520" cy="173520"/>
            </a:xfrm>
            <a:prstGeom prst="ellipse">
              <a:avLst/>
            </a:prstGeom>
            <a:solidFill>
              <a:srgbClr val="FFD8CE"/>
            </a:solidFill>
            <a:ln w="216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1800" tIns="46800" rIns="91800" bIns="468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00" name="Овал 31"/>
            <p:cNvSpPr/>
            <p:nvPr/>
          </p:nvSpPr>
          <p:spPr>
            <a:xfrm>
              <a:off x="446040" y="2196000"/>
              <a:ext cx="173520" cy="173520"/>
            </a:xfrm>
            <a:prstGeom prst="ellipse">
              <a:avLst/>
            </a:prstGeom>
            <a:solidFill>
              <a:srgbClr val="BCC2C9"/>
            </a:solidFill>
            <a:ln w="162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9280" tIns="44280" rIns="89280" bIns="4428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01" name="Овал 32"/>
            <p:cNvSpPr/>
            <p:nvPr/>
          </p:nvSpPr>
          <p:spPr>
            <a:xfrm>
              <a:off x="1173960" y="2196000"/>
              <a:ext cx="173520" cy="173520"/>
            </a:xfrm>
            <a:prstGeom prst="ellipse">
              <a:avLst/>
            </a:prstGeom>
            <a:solidFill>
              <a:srgbClr val="F2CDC4"/>
            </a:solidFill>
            <a:ln w="198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720" tIns="45000" rIns="9072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03" name="Овал 34"/>
            <p:cNvSpPr/>
            <p:nvPr/>
          </p:nvSpPr>
          <p:spPr>
            <a:xfrm>
              <a:off x="360000" y="2412000"/>
              <a:ext cx="173520" cy="173520"/>
            </a:xfrm>
            <a:prstGeom prst="ellipse">
              <a:avLst/>
            </a:prstGeom>
            <a:solidFill>
              <a:srgbClr val="C7CED6"/>
            </a:solidFill>
            <a:ln w="180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04" name="Овал 35"/>
            <p:cNvSpPr/>
            <p:nvPr/>
          </p:nvSpPr>
          <p:spPr>
            <a:xfrm>
              <a:off x="1260000" y="2412000"/>
              <a:ext cx="173520" cy="173520"/>
            </a:xfrm>
            <a:prstGeom prst="ellipse">
              <a:avLst/>
            </a:prstGeom>
            <a:solidFill>
              <a:srgbClr val="E6C2B9"/>
            </a:solidFill>
            <a:ln w="180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06" name="Овал 37"/>
            <p:cNvSpPr/>
            <p:nvPr/>
          </p:nvSpPr>
          <p:spPr>
            <a:xfrm>
              <a:off x="446040" y="2628000"/>
              <a:ext cx="173520" cy="173520"/>
            </a:xfrm>
            <a:prstGeom prst="ellipse">
              <a:avLst/>
            </a:prstGeom>
            <a:solidFill>
              <a:srgbClr val="D3DAE3"/>
            </a:solidFill>
            <a:ln w="198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720" tIns="45000" rIns="9072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07" name="Овал 38"/>
            <p:cNvSpPr/>
            <p:nvPr/>
          </p:nvSpPr>
          <p:spPr>
            <a:xfrm>
              <a:off x="1173960" y="2628000"/>
              <a:ext cx="173520" cy="173520"/>
            </a:xfrm>
            <a:prstGeom prst="ellipse">
              <a:avLst/>
            </a:prstGeom>
            <a:solidFill>
              <a:srgbClr val="D9B8AF"/>
            </a:solidFill>
            <a:ln w="162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9280" tIns="44280" rIns="89280" bIns="4428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09" name="Овал 40"/>
            <p:cNvSpPr/>
            <p:nvPr/>
          </p:nvSpPr>
          <p:spPr>
            <a:xfrm>
              <a:off x="671040" y="2844000"/>
              <a:ext cx="173520" cy="173520"/>
            </a:xfrm>
            <a:prstGeom prst="ellipse">
              <a:avLst/>
            </a:prstGeom>
            <a:solidFill>
              <a:srgbClr val="DEE6EF"/>
            </a:solidFill>
            <a:ln w="216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1800" tIns="46800" rIns="91800" bIns="468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10" name="Овал 41"/>
            <p:cNvSpPr/>
            <p:nvPr/>
          </p:nvSpPr>
          <p:spPr>
            <a:xfrm>
              <a:off x="948960" y="2844000"/>
              <a:ext cx="173520" cy="173520"/>
            </a:xfrm>
            <a:prstGeom prst="ellipse">
              <a:avLst/>
            </a:prstGeom>
            <a:solidFill>
              <a:srgbClr val="CCADA5"/>
            </a:solidFill>
            <a:ln w="144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8200" tIns="43200" rIns="88200" bIns="432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13" name="Овал 44"/>
            <p:cNvSpPr/>
            <p:nvPr/>
          </p:nvSpPr>
          <p:spPr>
            <a:xfrm>
              <a:off x="948960" y="3060000"/>
              <a:ext cx="173520" cy="173520"/>
            </a:xfrm>
            <a:prstGeom prst="ellipse">
              <a:avLst/>
            </a:prstGeom>
            <a:solidFill>
              <a:srgbClr val="DEE6EF"/>
            </a:solidFill>
            <a:ln w="216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1800" tIns="46800" rIns="91800" bIns="468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12" name="Овал 43"/>
            <p:cNvSpPr/>
            <p:nvPr/>
          </p:nvSpPr>
          <p:spPr>
            <a:xfrm>
              <a:off x="671040" y="3060000"/>
              <a:ext cx="173520" cy="173520"/>
            </a:xfrm>
            <a:prstGeom prst="ellipse">
              <a:avLst/>
            </a:prstGeom>
            <a:solidFill>
              <a:srgbClr val="CCADA5"/>
            </a:solidFill>
            <a:ln w="144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8200" tIns="43200" rIns="88200" bIns="432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15" name="Овал 46"/>
            <p:cNvSpPr/>
            <p:nvPr/>
          </p:nvSpPr>
          <p:spPr>
            <a:xfrm flipH="1">
              <a:off x="1167480" y="3276000"/>
              <a:ext cx="173520" cy="173520"/>
            </a:xfrm>
            <a:prstGeom prst="ellipse">
              <a:avLst/>
            </a:prstGeom>
            <a:solidFill>
              <a:srgbClr val="D3DAE3"/>
            </a:solidFill>
            <a:ln w="198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720" tIns="45000" rIns="9072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16" name="Овал 47"/>
            <p:cNvSpPr/>
            <p:nvPr/>
          </p:nvSpPr>
          <p:spPr>
            <a:xfrm flipH="1">
              <a:off x="439560" y="3276000"/>
              <a:ext cx="173520" cy="173520"/>
            </a:xfrm>
            <a:prstGeom prst="ellipse">
              <a:avLst/>
            </a:prstGeom>
            <a:solidFill>
              <a:srgbClr val="D9B8AF"/>
            </a:solidFill>
            <a:ln w="162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9280" tIns="44280" rIns="89280" bIns="4428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18" name="Овал 49"/>
            <p:cNvSpPr/>
            <p:nvPr/>
          </p:nvSpPr>
          <p:spPr>
            <a:xfrm flipH="1">
              <a:off x="1253520" y="3492000"/>
              <a:ext cx="173520" cy="173520"/>
            </a:xfrm>
            <a:prstGeom prst="ellipse">
              <a:avLst/>
            </a:prstGeom>
            <a:solidFill>
              <a:srgbClr val="C7CED6"/>
            </a:solidFill>
            <a:ln w="180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19" name="Овал 50"/>
            <p:cNvSpPr/>
            <p:nvPr/>
          </p:nvSpPr>
          <p:spPr>
            <a:xfrm flipH="1">
              <a:off x="353520" y="3492000"/>
              <a:ext cx="173520" cy="173520"/>
            </a:xfrm>
            <a:prstGeom prst="ellipse">
              <a:avLst/>
            </a:prstGeom>
            <a:solidFill>
              <a:srgbClr val="E6C2B9"/>
            </a:solidFill>
            <a:ln w="180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21" name="Овал 52"/>
            <p:cNvSpPr/>
            <p:nvPr/>
          </p:nvSpPr>
          <p:spPr>
            <a:xfrm flipH="1">
              <a:off x="1167480" y="3708000"/>
              <a:ext cx="173520" cy="173520"/>
            </a:xfrm>
            <a:prstGeom prst="ellipse">
              <a:avLst/>
            </a:prstGeom>
            <a:solidFill>
              <a:srgbClr val="BCC2C9"/>
            </a:solidFill>
            <a:ln w="162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9280" tIns="44280" rIns="89280" bIns="4428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22" name="Овал 53"/>
            <p:cNvSpPr/>
            <p:nvPr/>
          </p:nvSpPr>
          <p:spPr>
            <a:xfrm flipH="1">
              <a:off x="439560" y="3708000"/>
              <a:ext cx="173520" cy="173520"/>
            </a:xfrm>
            <a:prstGeom prst="ellipse">
              <a:avLst/>
            </a:prstGeom>
            <a:solidFill>
              <a:srgbClr val="F2CDC4"/>
            </a:solidFill>
            <a:ln w="198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720" tIns="45000" rIns="9072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24" name="Овал 55"/>
            <p:cNvSpPr/>
            <p:nvPr/>
          </p:nvSpPr>
          <p:spPr>
            <a:xfrm flipH="1">
              <a:off x="942480" y="3924000"/>
              <a:ext cx="173520" cy="173520"/>
            </a:xfrm>
            <a:prstGeom prst="ellipse">
              <a:avLst/>
            </a:prstGeom>
            <a:solidFill>
              <a:srgbClr val="AFB6BD"/>
            </a:solidFill>
            <a:ln w="144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8200" tIns="43200" rIns="88200" bIns="432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25" name="Овал 56"/>
            <p:cNvSpPr/>
            <p:nvPr/>
          </p:nvSpPr>
          <p:spPr>
            <a:xfrm flipH="1">
              <a:off x="664560" y="3924000"/>
              <a:ext cx="173520" cy="173520"/>
            </a:xfrm>
            <a:prstGeom prst="ellipse">
              <a:avLst/>
            </a:prstGeom>
            <a:solidFill>
              <a:srgbClr val="FFD8CE"/>
            </a:solidFill>
            <a:ln w="216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1800" tIns="46800" rIns="91800" bIns="468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28" name="Овал 59"/>
            <p:cNvSpPr/>
            <p:nvPr/>
          </p:nvSpPr>
          <p:spPr>
            <a:xfrm flipH="1">
              <a:off x="664560" y="4140000"/>
              <a:ext cx="173520" cy="173520"/>
            </a:xfrm>
            <a:prstGeom prst="ellipse">
              <a:avLst/>
            </a:prstGeom>
            <a:solidFill>
              <a:srgbClr val="AFB6BD"/>
            </a:solidFill>
            <a:ln w="144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8200" tIns="43200" rIns="88200" bIns="432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27" name="Овал 58"/>
            <p:cNvSpPr/>
            <p:nvPr/>
          </p:nvSpPr>
          <p:spPr>
            <a:xfrm flipH="1">
              <a:off x="942480" y="4140000"/>
              <a:ext cx="173520" cy="173520"/>
            </a:xfrm>
            <a:prstGeom prst="ellipse">
              <a:avLst/>
            </a:prstGeom>
            <a:solidFill>
              <a:srgbClr val="FFD8CE"/>
            </a:solidFill>
            <a:ln w="216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1800" tIns="46800" rIns="91800" bIns="468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30" name="Овал 61"/>
            <p:cNvSpPr/>
            <p:nvPr/>
          </p:nvSpPr>
          <p:spPr>
            <a:xfrm>
              <a:off x="446040" y="4356000"/>
              <a:ext cx="173520" cy="173520"/>
            </a:xfrm>
            <a:prstGeom prst="ellipse">
              <a:avLst/>
            </a:prstGeom>
            <a:solidFill>
              <a:srgbClr val="BCC2C9"/>
            </a:solidFill>
            <a:ln w="162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9280" tIns="44280" rIns="89280" bIns="4428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31" name="Овал 62"/>
            <p:cNvSpPr/>
            <p:nvPr/>
          </p:nvSpPr>
          <p:spPr>
            <a:xfrm>
              <a:off x="1173960" y="4356000"/>
              <a:ext cx="173520" cy="173520"/>
            </a:xfrm>
            <a:prstGeom prst="ellipse">
              <a:avLst/>
            </a:prstGeom>
            <a:solidFill>
              <a:srgbClr val="F2CDC4"/>
            </a:solidFill>
            <a:ln w="198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720" tIns="45000" rIns="9072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33" name="Овал 64"/>
            <p:cNvSpPr/>
            <p:nvPr/>
          </p:nvSpPr>
          <p:spPr>
            <a:xfrm>
              <a:off x="360000" y="4572000"/>
              <a:ext cx="173520" cy="173520"/>
            </a:xfrm>
            <a:prstGeom prst="ellipse">
              <a:avLst/>
            </a:prstGeom>
            <a:solidFill>
              <a:srgbClr val="C7CED6"/>
            </a:solidFill>
            <a:ln w="180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34" name="Овал 65"/>
            <p:cNvSpPr/>
            <p:nvPr/>
          </p:nvSpPr>
          <p:spPr>
            <a:xfrm>
              <a:off x="1260000" y="4572000"/>
              <a:ext cx="173520" cy="173520"/>
            </a:xfrm>
            <a:prstGeom prst="ellipse">
              <a:avLst/>
            </a:prstGeom>
            <a:solidFill>
              <a:srgbClr val="E6C2B9"/>
            </a:solidFill>
            <a:ln w="180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36" name="Овал 67"/>
            <p:cNvSpPr/>
            <p:nvPr/>
          </p:nvSpPr>
          <p:spPr>
            <a:xfrm>
              <a:off x="446040" y="4788000"/>
              <a:ext cx="173520" cy="173520"/>
            </a:xfrm>
            <a:prstGeom prst="ellipse">
              <a:avLst/>
            </a:prstGeom>
            <a:solidFill>
              <a:srgbClr val="D3DAE3"/>
            </a:solidFill>
            <a:ln w="198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720" tIns="45000" rIns="9072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37" name="Овал 68"/>
            <p:cNvSpPr/>
            <p:nvPr/>
          </p:nvSpPr>
          <p:spPr>
            <a:xfrm>
              <a:off x="1173960" y="4788000"/>
              <a:ext cx="173520" cy="173520"/>
            </a:xfrm>
            <a:prstGeom prst="ellipse">
              <a:avLst/>
            </a:prstGeom>
            <a:solidFill>
              <a:srgbClr val="D9B8AF"/>
            </a:solidFill>
            <a:ln w="162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9280" tIns="44280" rIns="89280" bIns="4428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39" name="Овал 70"/>
            <p:cNvSpPr/>
            <p:nvPr/>
          </p:nvSpPr>
          <p:spPr>
            <a:xfrm>
              <a:off x="671040" y="5004000"/>
              <a:ext cx="173520" cy="173520"/>
            </a:xfrm>
            <a:prstGeom prst="ellipse">
              <a:avLst/>
            </a:prstGeom>
            <a:solidFill>
              <a:srgbClr val="DEE6EF"/>
            </a:solidFill>
            <a:ln w="216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1800" tIns="46800" rIns="91800" bIns="468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40" name="Овал 71"/>
            <p:cNvSpPr/>
            <p:nvPr/>
          </p:nvSpPr>
          <p:spPr>
            <a:xfrm>
              <a:off x="948960" y="5004000"/>
              <a:ext cx="173520" cy="173520"/>
            </a:xfrm>
            <a:prstGeom prst="ellipse">
              <a:avLst/>
            </a:prstGeom>
            <a:solidFill>
              <a:srgbClr val="CCADA5"/>
            </a:solidFill>
            <a:ln w="144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8200" tIns="43200" rIns="88200" bIns="432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43" name="Овал 74"/>
            <p:cNvSpPr/>
            <p:nvPr/>
          </p:nvSpPr>
          <p:spPr>
            <a:xfrm>
              <a:off x="948960" y="5220000"/>
              <a:ext cx="173520" cy="173520"/>
            </a:xfrm>
            <a:prstGeom prst="ellipse">
              <a:avLst/>
            </a:prstGeom>
            <a:solidFill>
              <a:srgbClr val="DEE6EF"/>
            </a:solidFill>
            <a:ln w="216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1800" tIns="46800" rIns="91800" bIns="468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42" name="Овал 73"/>
            <p:cNvSpPr/>
            <p:nvPr/>
          </p:nvSpPr>
          <p:spPr>
            <a:xfrm>
              <a:off x="671040" y="5220000"/>
              <a:ext cx="173520" cy="173520"/>
            </a:xfrm>
            <a:prstGeom prst="ellipse">
              <a:avLst/>
            </a:prstGeom>
            <a:solidFill>
              <a:srgbClr val="CCADA5"/>
            </a:solidFill>
            <a:ln w="144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8200" tIns="43200" rIns="88200" bIns="432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45" name="Овал 76"/>
            <p:cNvSpPr/>
            <p:nvPr/>
          </p:nvSpPr>
          <p:spPr>
            <a:xfrm flipH="1">
              <a:off x="1167480" y="5436000"/>
              <a:ext cx="173520" cy="173520"/>
            </a:xfrm>
            <a:prstGeom prst="ellipse">
              <a:avLst/>
            </a:prstGeom>
            <a:solidFill>
              <a:srgbClr val="D3DAE3"/>
            </a:solidFill>
            <a:ln w="198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720" tIns="45000" rIns="9072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46" name="Овал 77"/>
            <p:cNvSpPr/>
            <p:nvPr/>
          </p:nvSpPr>
          <p:spPr>
            <a:xfrm flipH="1">
              <a:off x="439560" y="5436000"/>
              <a:ext cx="173520" cy="173520"/>
            </a:xfrm>
            <a:prstGeom prst="ellipse">
              <a:avLst/>
            </a:prstGeom>
            <a:solidFill>
              <a:srgbClr val="D9B8AF"/>
            </a:solidFill>
            <a:ln w="162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9280" tIns="44280" rIns="89280" bIns="4428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48" name="Овал 79"/>
            <p:cNvSpPr/>
            <p:nvPr/>
          </p:nvSpPr>
          <p:spPr>
            <a:xfrm flipH="1">
              <a:off x="1253520" y="5652000"/>
              <a:ext cx="173520" cy="173520"/>
            </a:xfrm>
            <a:prstGeom prst="ellipse">
              <a:avLst/>
            </a:prstGeom>
            <a:solidFill>
              <a:srgbClr val="C7CED6"/>
            </a:solidFill>
            <a:ln w="180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49" name="Овал 80"/>
            <p:cNvSpPr/>
            <p:nvPr/>
          </p:nvSpPr>
          <p:spPr>
            <a:xfrm flipH="1">
              <a:off x="353520" y="5652000"/>
              <a:ext cx="173520" cy="173520"/>
            </a:xfrm>
            <a:prstGeom prst="ellipse">
              <a:avLst/>
            </a:prstGeom>
            <a:solidFill>
              <a:srgbClr val="E6C2B9"/>
            </a:solidFill>
            <a:ln w="180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</p:grpSp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1620000" y="56520"/>
            <a:ext cx="8093520" cy="1248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strike="noStrike" spc="-1">
                <a:solidFill>
                  <a:schemeClr val="dk1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259" name="PlaceHolder 2"/>
          <p:cNvSpPr>
            <a:spLocks noGrp="1"/>
          </p:cNvSpPr>
          <p:nvPr>
            <p:ph type="body"/>
          </p:nvPr>
        </p:nvSpPr>
        <p:spPr>
          <a:xfrm>
            <a:off x="1620000" y="1368000"/>
            <a:ext cx="8093520" cy="328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chemeClr val="dk1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Arial"/>
              </a:rPr>
              <a:t>Седьмой уровень структуры</a:t>
            </a:r>
          </a:p>
        </p:txBody>
      </p:sp>
      <p:sp>
        <p:nvSpPr>
          <p:cNvPr id="260" name="PlaceHolder 3"/>
          <p:cNvSpPr>
            <a:spLocks noGrp="1"/>
          </p:cNvSpPr>
          <p:nvPr>
            <p:ph type="ftr" idx="7"/>
          </p:nvPr>
        </p:nvSpPr>
        <p:spPr>
          <a:xfrm>
            <a:off x="3987000" y="5164920"/>
            <a:ext cx="3188520" cy="38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&lt;нижний колонтитул&gt;</a:t>
            </a:r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1" name="PlaceHolder 4"/>
          <p:cNvSpPr>
            <a:spLocks noGrp="1"/>
          </p:cNvSpPr>
          <p:nvPr>
            <p:ph type="sldNum" idx="8"/>
          </p:nvPr>
        </p:nvSpPr>
        <p:spPr>
          <a:xfrm>
            <a:off x="7227000" y="5164920"/>
            <a:ext cx="2341800" cy="38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938725FF-5159-4F15-812F-D3DF37383B55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2" name="PlaceHolder 5"/>
          <p:cNvSpPr>
            <a:spLocks noGrp="1"/>
          </p:cNvSpPr>
          <p:nvPr>
            <p:ph type="dt" idx="9"/>
          </p:nvPr>
        </p:nvSpPr>
        <p:spPr>
          <a:xfrm>
            <a:off x="1584000" y="5164920"/>
            <a:ext cx="2341800" cy="38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Группа 88"/>
          <p:cNvGrpSpPr/>
          <p:nvPr/>
        </p:nvGrpSpPr>
        <p:grpSpPr>
          <a:xfrm>
            <a:off x="353520" y="36000"/>
            <a:ext cx="1080000" cy="5789520"/>
            <a:chOff x="353520" y="36000"/>
            <a:chExt cx="1080000" cy="5789520"/>
          </a:xfrm>
        </p:grpSpPr>
        <p:cxnSp>
          <p:nvCxnSpPr>
            <p:cNvPr id="266" name="Соединительная линия уступом 89"/>
            <p:cNvCxnSpPr>
              <a:stCxn id="267" idx="6"/>
              <a:endCxn id="268" idx="2"/>
            </p:cNvCxnSpPr>
            <p:nvPr/>
          </p:nvCxnSpPr>
          <p:spPr>
            <a:xfrm>
              <a:off x="619560" y="122760"/>
              <a:ext cx="55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269" name="Соединительная линия уступом 92"/>
            <p:cNvCxnSpPr>
              <a:stCxn id="270" idx="6"/>
              <a:endCxn id="271" idx="2"/>
            </p:cNvCxnSpPr>
            <p:nvPr/>
          </p:nvCxnSpPr>
          <p:spPr>
            <a:xfrm>
              <a:off x="533520" y="338760"/>
              <a:ext cx="72684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272" name="Соединительная линия уступом 95"/>
            <p:cNvCxnSpPr>
              <a:stCxn id="273" idx="6"/>
              <a:endCxn id="274" idx="2"/>
            </p:cNvCxnSpPr>
            <p:nvPr/>
          </p:nvCxnSpPr>
          <p:spPr>
            <a:xfrm>
              <a:off x="619560" y="554760"/>
              <a:ext cx="55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275" name="Соединительная линия уступом 98"/>
            <p:cNvCxnSpPr>
              <a:stCxn id="276" idx="6"/>
              <a:endCxn id="277" idx="2"/>
            </p:cNvCxnSpPr>
            <p:nvPr/>
          </p:nvCxnSpPr>
          <p:spPr>
            <a:xfrm>
              <a:off x="844560" y="770760"/>
              <a:ext cx="10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278" name="Соединительная линия уступом 101"/>
            <p:cNvCxnSpPr>
              <a:stCxn id="279" idx="6"/>
              <a:endCxn id="280" idx="2"/>
            </p:cNvCxnSpPr>
            <p:nvPr/>
          </p:nvCxnSpPr>
          <p:spPr>
            <a:xfrm>
              <a:off x="844560" y="986760"/>
              <a:ext cx="10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281" name="Соединительная линия уступом 104"/>
            <p:cNvCxnSpPr>
              <a:stCxn id="282" idx="6"/>
              <a:endCxn id="283" idx="2"/>
            </p:cNvCxnSpPr>
            <p:nvPr/>
          </p:nvCxnSpPr>
          <p:spPr>
            <a:xfrm rot="10800000">
              <a:off x="613080" y="1202760"/>
              <a:ext cx="55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284" name="Соединительная линия уступом 107"/>
            <p:cNvCxnSpPr>
              <a:stCxn id="285" idx="6"/>
              <a:endCxn id="286" idx="2"/>
            </p:cNvCxnSpPr>
            <p:nvPr/>
          </p:nvCxnSpPr>
          <p:spPr>
            <a:xfrm rot="10800000">
              <a:off x="527040" y="1418760"/>
              <a:ext cx="72684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287" name="Соединительная линия уступом 110"/>
            <p:cNvCxnSpPr>
              <a:stCxn id="288" idx="6"/>
              <a:endCxn id="289" idx="2"/>
            </p:cNvCxnSpPr>
            <p:nvPr/>
          </p:nvCxnSpPr>
          <p:spPr>
            <a:xfrm rot="10800000">
              <a:off x="613080" y="1634760"/>
              <a:ext cx="55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290" name="Соединительная линия уступом 113"/>
            <p:cNvCxnSpPr>
              <a:stCxn id="291" idx="6"/>
              <a:endCxn id="292" idx="2"/>
            </p:cNvCxnSpPr>
            <p:nvPr/>
          </p:nvCxnSpPr>
          <p:spPr>
            <a:xfrm rot="10800000">
              <a:off x="838080" y="1850760"/>
              <a:ext cx="10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293" name="Соединительная линия уступом 116"/>
            <p:cNvCxnSpPr>
              <a:stCxn id="294" idx="6"/>
              <a:endCxn id="295" idx="2"/>
            </p:cNvCxnSpPr>
            <p:nvPr/>
          </p:nvCxnSpPr>
          <p:spPr>
            <a:xfrm rot="10800000">
              <a:off x="838080" y="2066760"/>
              <a:ext cx="10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296" name="Соединительная линия уступом 119"/>
            <p:cNvCxnSpPr>
              <a:stCxn id="297" idx="6"/>
              <a:endCxn id="298" idx="2"/>
            </p:cNvCxnSpPr>
            <p:nvPr/>
          </p:nvCxnSpPr>
          <p:spPr>
            <a:xfrm>
              <a:off x="619560" y="2282760"/>
              <a:ext cx="55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299" name="Соединительная линия уступом 122"/>
            <p:cNvCxnSpPr>
              <a:stCxn id="300" idx="6"/>
              <a:endCxn id="301" idx="2"/>
            </p:cNvCxnSpPr>
            <p:nvPr/>
          </p:nvCxnSpPr>
          <p:spPr>
            <a:xfrm>
              <a:off x="533520" y="2498760"/>
              <a:ext cx="72684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302" name="Соединительная линия уступом 125"/>
            <p:cNvCxnSpPr>
              <a:stCxn id="303" idx="6"/>
              <a:endCxn id="304" idx="2"/>
            </p:cNvCxnSpPr>
            <p:nvPr/>
          </p:nvCxnSpPr>
          <p:spPr>
            <a:xfrm>
              <a:off x="619560" y="2714760"/>
              <a:ext cx="55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305" name="Соединительная линия уступом 128"/>
            <p:cNvCxnSpPr>
              <a:stCxn id="306" idx="6"/>
              <a:endCxn id="307" idx="2"/>
            </p:cNvCxnSpPr>
            <p:nvPr/>
          </p:nvCxnSpPr>
          <p:spPr>
            <a:xfrm>
              <a:off x="844560" y="2930760"/>
              <a:ext cx="10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308" name="Соединительная линия уступом 131"/>
            <p:cNvCxnSpPr>
              <a:stCxn id="309" idx="6"/>
              <a:endCxn id="310" idx="2"/>
            </p:cNvCxnSpPr>
            <p:nvPr/>
          </p:nvCxnSpPr>
          <p:spPr>
            <a:xfrm>
              <a:off x="844560" y="3146760"/>
              <a:ext cx="10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311" name="Соединительная линия уступом 134"/>
            <p:cNvCxnSpPr>
              <a:stCxn id="312" idx="6"/>
              <a:endCxn id="313" idx="2"/>
            </p:cNvCxnSpPr>
            <p:nvPr/>
          </p:nvCxnSpPr>
          <p:spPr>
            <a:xfrm rot="10800000">
              <a:off x="613080" y="3362760"/>
              <a:ext cx="55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314" name="Соединительная линия уступом 137"/>
            <p:cNvCxnSpPr>
              <a:stCxn id="315" idx="6"/>
              <a:endCxn id="316" idx="2"/>
            </p:cNvCxnSpPr>
            <p:nvPr/>
          </p:nvCxnSpPr>
          <p:spPr>
            <a:xfrm rot="10800000">
              <a:off x="527040" y="3578760"/>
              <a:ext cx="72684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317" name="Соединительная линия уступом 140"/>
            <p:cNvCxnSpPr>
              <a:stCxn id="318" idx="6"/>
              <a:endCxn id="319" idx="2"/>
            </p:cNvCxnSpPr>
            <p:nvPr/>
          </p:nvCxnSpPr>
          <p:spPr>
            <a:xfrm rot="10800000">
              <a:off x="613080" y="3794760"/>
              <a:ext cx="55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320" name="Соединительная линия уступом 143"/>
            <p:cNvCxnSpPr>
              <a:stCxn id="321" idx="6"/>
              <a:endCxn id="322" idx="2"/>
            </p:cNvCxnSpPr>
            <p:nvPr/>
          </p:nvCxnSpPr>
          <p:spPr>
            <a:xfrm rot="10800000">
              <a:off x="838080" y="4010760"/>
              <a:ext cx="10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323" name="Соединительная линия уступом 146"/>
            <p:cNvCxnSpPr>
              <a:stCxn id="324" idx="6"/>
              <a:endCxn id="325" idx="2"/>
            </p:cNvCxnSpPr>
            <p:nvPr/>
          </p:nvCxnSpPr>
          <p:spPr>
            <a:xfrm rot="10800000">
              <a:off x="838080" y="4226760"/>
              <a:ext cx="10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326" name="Соединительная линия уступом 149"/>
            <p:cNvCxnSpPr>
              <a:stCxn id="327" idx="6"/>
              <a:endCxn id="328" idx="2"/>
            </p:cNvCxnSpPr>
            <p:nvPr/>
          </p:nvCxnSpPr>
          <p:spPr>
            <a:xfrm>
              <a:off x="619560" y="4442760"/>
              <a:ext cx="55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329" name="Соединительная линия уступом 152"/>
            <p:cNvCxnSpPr>
              <a:stCxn id="330" idx="6"/>
              <a:endCxn id="331" idx="2"/>
            </p:cNvCxnSpPr>
            <p:nvPr/>
          </p:nvCxnSpPr>
          <p:spPr>
            <a:xfrm>
              <a:off x="533520" y="4658760"/>
              <a:ext cx="72684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332" name="Соединительная линия уступом 155"/>
            <p:cNvCxnSpPr>
              <a:stCxn id="333" idx="6"/>
              <a:endCxn id="334" idx="2"/>
            </p:cNvCxnSpPr>
            <p:nvPr/>
          </p:nvCxnSpPr>
          <p:spPr>
            <a:xfrm>
              <a:off x="619560" y="4874760"/>
              <a:ext cx="55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335" name="Соединительная линия уступом 158"/>
            <p:cNvCxnSpPr>
              <a:stCxn id="336" idx="6"/>
              <a:endCxn id="337" idx="2"/>
            </p:cNvCxnSpPr>
            <p:nvPr/>
          </p:nvCxnSpPr>
          <p:spPr>
            <a:xfrm>
              <a:off x="844560" y="5090760"/>
              <a:ext cx="10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338" name="Соединительная линия уступом 161"/>
            <p:cNvCxnSpPr>
              <a:stCxn id="339" idx="6"/>
              <a:endCxn id="340" idx="2"/>
            </p:cNvCxnSpPr>
            <p:nvPr/>
          </p:nvCxnSpPr>
          <p:spPr>
            <a:xfrm>
              <a:off x="844560" y="5306760"/>
              <a:ext cx="10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341" name="Соединительная линия уступом 164"/>
            <p:cNvCxnSpPr>
              <a:stCxn id="342" idx="6"/>
              <a:endCxn id="343" idx="2"/>
            </p:cNvCxnSpPr>
            <p:nvPr/>
          </p:nvCxnSpPr>
          <p:spPr>
            <a:xfrm rot="10800000">
              <a:off x="613080" y="5522760"/>
              <a:ext cx="55476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cxnSp>
          <p:nvCxnSpPr>
            <p:cNvPr id="344" name="Соединительная линия уступом 167"/>
            <p:cNvCxnSpPr>
              <a:stCxn id="345" idx="6"/>
              <a:endCxn id="346" idx="2"/>
            </p:cNvCxnSpPr>
            <p:nvPr/>
          </p:nvCxnSpPr>
          <p:spPr>
            <a:xfrm rot="10800000">
              <a:off x="527040" y="5738760"/>
              <a:ext cx="726840" cy="360"/>
            </a:xfrm>
            <a:prstGeom prst="bentConnector2">
              <a:avLst/>
            </a:prstGeom>
            <a:ln w="18000">
              <a:solidFill>
                <a:srgbClr val="2A6099"/>
              </a:solidFill>
              <a:round/>
            </a:ln>
          </p:spPr>
        </p:cxnSp>
        <p:sp>
          <p:nvSpPr>
            <p:cNvPr id="267" name="Овал 90"/>
            <p:cNvSpPr/>
            <p:nvPr/>
          </p:nvSpPr>
          <p:spPr>
            <a:xfrm>
              <a:off x="446040" y="36000"/>
              <a:ext cx="173520" cy="173520"/>
            </a:xfrm>
            <a:prstGeom prst="ellipse">
              <a:avLst/>
            </a:prstGeom>
            <a:solidFill>
              <a:srgbClr val="BCC2C9"/>
            </a:solidFill>
            <a:ln w="162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9280" tIns="44280" rIns="89280" bIns="4428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68" name="Овал 91"/>
            <p:cNvSpPr/>
            <p:nvPr/>
          </p:nvSpPr>
          <p:spPr>
            <a:xfrm>
              <a:off x="1173960" y="36000"/>
              <a:ext cx="173520" cy="173520"/>
            </a:xfrm>
            <a:prstGeom prst="ellipse">
              <a:avLst/>
            </a:prstGeom>
            <a:solidFill>
              <a:srgbClr val="F2CDC4"/>
            </a:solidFill>
            <a:ln w="198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720" tIns="45000" rIns="9072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70" name="Овал 93"/>
            <p:cNvSpPr/>
            <p:nvPr/>
          </p:nvSpPr>
          <p:spPr>
            <a:xfrm>
              <a:off x="360000" y="252000"/>
              <a:ext cx="173520" cy="173520"/>
            </a:xfrm>
            <a:prstGeom prst="ellipse">
              <a:avLst/>
            </a:prstGeom>
            <a:solidFill>
              <a:srgbClr val="C7CED6"/>
            </a:solidFill>
            <a:ln w="180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71" name="Овал 94"/>
            <p:cNvSpPr/>
            <p:nvPr/>
          </p:nvSpPr>
          <p:spPr>
            <a:xfrm>
              <a:off x="1260000" y="252000"/>
              <a:ext cx="173520" cy="173520"/>
            </a:xfrm>
            <a:prstGeom prst="ellipse">
              <a:avLst/>
            </a:prstGeom>
            <a:solidFill>
              <a:srgbClr val="E6C2B9"/>
            </a:solidFill>
            <a:ln w="180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73" name="Овал 96"/>
            <p:cNvSpPr/>
            <p:nvPr/>
          </p:nvSpPr>
          <p:spPr>
            <a:xfrm>
              <a:off x="446040" y="468000"/>
              <a:ext cx="173520" cy="173520"/>
            </a:xfrm>
            <a:prstGeom prst="ellipse">
              <a:avLst/>
            </a:prstGeom>
            <a:solidFill>
              <a:srgbClr val="D3DAE3"/>
            </a:solidFill>
            <a:ln w="198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720" tIns="45000" rIns="9072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74" name="Овал 97"/>
            <p:cNvSpPr/>
            <p:nvPr/>
          </p:nvSpPr>
          <p:spPr>
            <a:xfrm>
              <a:off x="1173960" y="468000"/>
              <a:ext cx="173520" cy="173520"/>
            </a:xfrm>
            <a:prstGeom prst="ellipse">
              <a:avLst/>
            </a:prstGeom>
            <a:solidFill>
              <a:srgbClr val="D9B8AF"/>
            </a:solidFill>
            <a:ln w="162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9280" tIns="44280" rIns="89280" bIns="4428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76" name="Овал 99"/>
            <p:cNvSpPr/>
            <p:nvPr/>
          </p:nvSpPr>
          <p:spPr>
            <a:xfrm>
              <a:off x="671040" y="684000"/>
              <a:ext cx="173520" cy="173520"/>
            </a:xfrm>
            <a:prstGeom prst="ellipse">
              <a:avLst/>
            </a:prstGeom>
            <a:solidFill>
              <a:srgbClr val="DEE6EF"/>
            </a:solidFill>
            <a:ln w="216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1800" tIns="46800" rIns="91800" bIns="468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77" name="Овал 100"/>
            <p:cNvSpPr/>
            <p:nvPr/>
          </p:nvSpPr>
          <p:spPr>
            <a:xfrm>
              <a:off x="948960" y="684000"/>
              <a:ext cx="173520" cy="173520"/>
            </a:xfrm>
            <a:prstGeom prst="ellipse">
              <a:avLst/>
            </a:prstGeom>
            <a:solidFill>
              <a:srgbClr val="CCADA5"/>
            </a:solidFill>
            <a:ln w="144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8200" tIns="43200" rIns="88200" bIns="432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80" name="Овал 103"/>
            <p:cNvSpPr/>
            <p:nvPr/>
          </p:nvSpPr>
          <p:spPr>
            <a:xfrm>
              <a:off x="948960" y="900000"/>
              <a:ext cx="173520" cy="173520"/>
            </a:xfrm>
            <a:prstGeom prst="ellipse">
              <a:avLst/>
            </a:prstGeom>
            <a:solidFill>
              <a:srgbClr val="DEE6EF"/>
            </a:solidFill>
            <a:ln w="216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1800" tIns="46800" rIns="91800" bIns="468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79" name="Овал 102"/>
            <p:cNvSpPr/>
            <p:nvPr/>
          </p:nvSpPr>
          <p:spPr>
            <a:xfrm>
              <a:off x="671040" y="900000"/>
              <a:ext cx="173520" cy="173520"/>
            </a:xfrm>
            <a:prstGeom prst="ellipse">
              <a:avLst/>
            </a:prstGeom>
            <a:solidFill>
              <a:srgbClr val="CCADA5"/>
            </a:solidFill>
            <a:ln w="144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8200" tIns="43200" rIns="88200" bIns="432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82" name="Овал 105"/>
            <p:cNvSpPr/>
            <p:nvPr/>
          </p:nvSpPr>
          <p:spPr>
            <a:xfrm flipH="1">
              <a:off x="1167480" y="1116000"/>
              <a:ext cx="173520" cy="173520"/>
            </a:xfrm>
            <a:prstGeom prst="ellipse">
              <a:avLst/>
            </a:prstGeom>
            <a:solidFill>
              <a:srgbClr val="D3DAE3"/>
            </a:solidFill>
            <a:ln w="198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720" tIns="45000" rIns="9072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83" name="Овал 106"/>
            <p:cNvSpPr/>
            <p:nvPr/>
          </p:nvSpPr>
          <p:spPr>
            <a:xfrm flipH="1">
              <a:off x="439560" y="1116000"/>
              <a:ext cx="173520" cy="173520"/>
            </a:xfrm>
            <a:prstGeom prst="ellipse">
              <a:avLst/>
            </a:prstGeom>
            <a:solidFill>
              <a:srgbClr val="D9B8AF"/>
            </a:solidFill>
            <a:ln w="162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9280" tIns="44280" rIns="89280" bIns="4428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85" name="Овал 108"/>
            <p:cNvSpPr/>
            <p:nvPr/>
          </p:nvSpPr>
          <p:spPr>
            <a:xfrm flipH="1">
              <a:off x="1253520" y="1332000"/>
              <a:ext cx="173520" cy="173520"/>
            </a:xfrm>
            <a:prstGeom prst="ellipse">
              <a:avLst/>
            </a:prstGeom>
            <a:solidFill>
              <a:srgbClr val="C7CED6"/>
            </a:solidFill>
            <a:ln w="180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86" name="Овал 109"/>
            <p:cNvSpPr/>
            <p:nvPr/>
          </p:nvSpPr>
          <p:spPr>
            <a:xfrm flipH="1">
              <a:off x="353520" y="1332000"/>
              <a:ext cx="173520" cy="173520"/>
            </a:xfrm>
            <a:prstGeom prst="ellipse">
              <a:avLst/>
            </a:prstGeom>
            <a:solidFill>
              <a:srgbClr val="E6C2B9"/>
            </a:solidFill>
            <a:ln w="180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88" name="Овал 111"/>
            <p:cNvSpPr/>
            <p:nvPr/>
          </p:nvSpPr>
          <p:spPr>
            <a:xfrm flipH="1">
              <a:off x="1167480" y="1548000"/>
              <a:ext cx="173520" cy="173520"/>
            </a:xfrm>
            <a:prstGeom prst="ellipse">
              <a:avLst/>
            </a:prstGeom>
            <a:solidFill>
              <a:srgbClr val="BCC2C9"/>
            </a:solidFill>
            <a:ln w="162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9280" tIns="44280" rIns="89280" bIns="4428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89" name="Овал 112"/>
            <p:cNvSpPr/>
            <p:nvPr/>
          </p:nvSpPr>
          <p:spPr>
            <a:xfrm flipH="1">
              <a:off x="439560" y="1548000"/>
              <a:ext cx="173520" cy="173520"/>
            </a:xfrm>
            <a:prstGeom prst="ellipse">
              <a:avLst/>
            </a:prstGeom>
            <a:solidFill>
              <a:srgbClr val="F2CDC4"/>
            </a:solidFill>
            <a:ln w="198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720" tIns="45000" rIns="9072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91" name="Овал 114"/>
            <p:cNvSpPr/>
            <p:nvPr/>
          </p:nvSpPr>
          <p:spPr>
            <a:xfrm flipH="1">
              <a:off x="942480" y="1764000"/>
              <a:ext cx="173520" cy="173520"/>
            </a:xfrm>
            <a:prstGeom prst="ellipse">
              <a:avLst/>
            </a:prstGeom>
            <a:solidFill>
              <a:srgbClr val="AFB6BD"/>
            </a:solidFill>
            <a:ln w="144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8200" tIns="43200" rIns="88200" bIns="432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92" name="Овал 115"/>
            <p:cNvSpPr/>
            <p:nvPr/>
          </p:nvSpPr>
          <p:spPr>
            <a:xfrm flipH="1">
              <a:off x="664560" y="1764000"/>
              <a:ext cx="173520" cy="173520"/>
            </a:xfrm>
            <a:prstGeom prst="ellipse">
              <a:avLst/>
            </a:prstGeom>
            <a:solidFill>
              <a:srgbClr val="FFD8CE"/>
            </a:solidFill>
            <a:ln w="216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1800" tIns="46800" rIns="91800" bIns="468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95" name="Овал 118"/>
            <p:cNvSpPr/>
            <p:nvPr/>
          </p:nvSpPr>
          <p:spPr>
            <a:xfrm flipH="1">
              <a:off x="664560" y="1980000"/>
              <a:ext cx="173520" cy="173520"/>
            </a:xfrm>
            <a:prstGeom prst="ellipse">
              <a:avLst/>
            </a:prstGeom>
            <a:solidFill>
              <a:srgbClr val="AFB6BD"/>
            </a:solidFill>
            <a:ln w="144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8200" tIns="43200" rIns="88200" bIns="432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94" name="Овал 117"/>
            <p:cNvSpPr/>
            <p:nvPr/>
          </p:nvSpPr>
          <p:spPr>
            <a:xfrm flipH="1">
              <a:off x="942480" y="1980000"/>
              <a:ext cx="173520" cy="173520"/>
            </a:xfrm>
            <a:prstGeom prst="ellipse">
              <a:avLst/>
            </a:prstGeom>
            <a:solidFill>
              <a:srgbClr val="FFD8CE"/>
            </a:solidFill>
            <a:ln w="216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1800" tIns="46800" rIns="91800" bIns="468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97" name="Овал 120"/>
            <p:cNvSpPr/>
            <p:nvPr/>
          </p:nvSpPr>
          <p:spPr>
            <a:xfrm>
              <a:off x="446040" y="2196000"/>
              <a:ext cx="173520" cy="173520"/>
            </a:xfrm>
            <a:prstGeom prst="ellipse">
              <a:avLst/>
            </a:prstGeom>
            <a:solidFill>
              <a:srgbClr val="BCC2C9"/>
            </a:solidFill>
            <a:ln w="162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9280" tIns="44280" rIns="89280" bIns="4428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298" name="Овал 121"/>
            <p:cNvSpPr/>
            <p:nvPr/>
          </p:nvSpPr>
          <p:spPr>
            <a:xfrm>
              <a:off x="1173960" y="2196000"/>
              <a:ext cx="173520" cy="173520"/>
            </a:xfrm>
            <a:prstGeom prst="ellipse">
              <a:avLst/>
            </a:prstGeom>
            <a:solidFill>
              <a:srgbClr val="F2CDC4"/>
            </a:solidFill>
            <a:ln w="198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720" tIns="45000" rIns="9072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300" name="Овал 123"/>
            <p:cNvSpPr/>
            <p:nvPr/>
          </p:nvSpPr>
          <p:spPr>
            <a:xfrm>
              <a:off x="360000" y="2412000"/>
              <a:ext cx="173520" cy="173520"/>
            </a:xfrm>
            <a:prstGeom prst="ellipse">
              <a:avLst/>
            </a:prstGeom>
            <a:solidFill>
              <a:srgbClr val="C7CED6"/>
            </a:solidFill>
            <a:ln w="180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301" name="Овал 124"/>
            <p:cNvSpPr/>
            <p:nvPr/>
          </p:nvSpPr>
          <p:spPr>
            <a:xfrm>
              <a:off x="1260000" y="2412000"/>
              <a:ext cx="173520" cy="173520"/>
            </a:xfrm>
            <a:prstGeom prst="ellipse">
              <a:avLst/>
            </a:prstGeom>
            <a:solidFill>
              <a:srgbClr val="E6C2B9"/>
            </a:solidFill>
            <a:ln w="180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303" name="Овал 126"/>
            <p:cNvSpPr/>
            <p:nvPr/>
          </p:nvSpPr>
          <p:spPr>
            <a:xfrm>
              <a:off x="446040" y="2628000"/>
              <a:ext cx="173520" cy="173520"/>
            </a:xfrm>
            <a:prstGeom prst="ellipse">
              <a:avLst/>
            </a:prstGeom>
            <a:solidFill>
              <a:srgbClr val="D3DAE3"/>
            </a:solidFill>
            <a:ln w="198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720" tIns="45000" rIns="9072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304" name="Овал 127"/>
            <p:cNvSpPr/>
            <p:nvPr/>
          </p:nvSpPr>
          <p:spPr>
            <a:xfrm>
              <a:off x="1173960" y="2628000"/>
              <a:ext cx="173520" cy="173520"/>
            </a:xfrm>
            <a:prstGeom prst="ellipse">
              <a:avLst/>
            </a:prstGeom>
            <a:solidFill>
              <a:srgbClr val="D9B8AF"/>
            </a:solidFill>
            <a:ln w="162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9280" tIns="44280" rIns="89280" bIns="4428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306" name="Овал 129"/>
            <p:cNvSpPr/>
            <p:nvPr/>
          </p:nvSpPr>
          <p:spPr>
            <a:xfrm>
              <a:off x="671040" y="2844000"/>
              <a:ext cx="173520" cy="173520"/>
            </a:xfrm>
            <a:prstGeom prst="ellipse">
              <a:avLst/>
            </a:prstGeom>
            <a:solidFill>
              <a:srgbClr val="DEE6EF"/>
            </a:solidFill>
            <a:ln w="216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1800" tIns="46800" rIns="91800" bIns="468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307" name="Овал 130"/>
            <p:cNvSpPr/>
            <p:nvPr/>
          </p:nvSpPr>
          <p:spPr>
            <a:xfrm>
              <a:off x="948960" y="2844000"/>
              <a:ext cx="173520" cy="173520"/>
            </a:xfrm>
            <a:prstGeom prst="ellipse">
              <a:avLst/>
            </a:prstGeom>
            <a:solidFill>
              <a:srgbClr val="CCADA5"/>
            </a:solidFill>
            <a:ln w="144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8200" tIns="43200" rIns="88200" bIns="432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310" name="Овал 133"/>
            <p:cNvSpPr/>
            <p:nvPr/>
          </p:nvSpPr>
          <p:spPr>
            <a:xfrm>
              <a:off x="948960" y="3060000"/>
              <a:ext cx="173520" cy="173520"/>
            </a:xfrm>
            <a:prstGeom prst="ellipse">
              <a:avLst/>
            </a:prstGeom>
            <a:solidFill>
              <a:srgbClr val="DEE6EF"/>
            </a:solidFill>
            <a:ln w="216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1800" tIns="46800" rIns="91800" bIns="468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309" name="Овал 132"/>
            <p:cNvSpPr/>
            <p:nvPr/>
          </p:nvSpPr>
          <p:spPr>
            <a:xfrm>
              <a:off x="671040" y="3060000"/>
              <a:ext cx="173520" cy="173520"/>
            </a:xfrm>
            <a:prstGeom prst="ellipse">
              <a:avLst/>
            </a:prstGeom>
            <a:solidFill>
              <a:srgbClr val="CCADA5"/>
            </a:solidFill>
            <a:ln w="144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8200" tIns="43200" rIns="88200" bIns="432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312" name="Овал 135"/>
            <p:cNvSpPr/>
            <p:nvPr/>
          </p:nvSpPr>
          <p:spPr>
            <a:xfrm flipH="1">
              <a:off x="1167480" y="3276000"/>
              <a:ext cx="173520" cy="173520"/>
            </a:xfrm>
            <a:prstGeom prst="ellipse">
              <a:avLst/>
            </a:prstGeom>
            <a:solidFill>
              <a:srgbClr val="D3DAE3"/>
            </a:solidFill>
            <a:ln w="198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720" tIns="45000" rIns="9072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313" name="Овал 136"/>
            <p:cNvSpPr/>
            <p:nvPr/>
          </p:nvSpPr>
          <p:spPr>
            <a:xfrm flipH="1">
              <a:off x="439560" y="3276000"/>
              <a:ext cx="173520" cy="173520"/>
            </a:xfrm>
            <a:prstGeom prst="ellipse">
              <a:avLst/>
            </a:prstGeom>
            <a:solidFill>
              <a:srgbClr val="D9B8AF"/>
            </a:solidFill>
            <a:ln w="162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9280" tIns="44280" rIns="89280" bIns="4428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315" name="Овал 138"/>
            <p:cNvSpPr/>
            <p:nvPr/>
          </p:nvSpPr>
          <p:spPr>
            <a:xfrm flipH="1">
              <a:off x="1253520" y="3492000"/>
              <a:ext cx="173520" cy="173520"/>
            </a:xfrm>
            <a:prstGeom prst="ellipse">
              <a:avLst/>
            </a:prstGeom>
            <a:solidFill>
              <a:srgbClr val="C7CED6"/>
            </a:solidFill>
            <a:ln w="180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316" name="Овал 139"/>
            <p:cNvSpPr/>
            <p:nvPr/>
          </p:nvSpPr>
          <p:spPr>
            <a:xfrm flipH="1">
              <a:off x="353520" y="3492000"/>
              <a:ext cx="173520" cy="173520"/>
            </a:xfrm>
            <a:prstGeom prst="ellipse">
              <a:avLst/>
            </a:prstGeom>
            <a:solidFill>
              <a:srgbClr val="E6C2B9"/>
            </a:solidFill>
            <a:ln w="180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318" name="Овал 141"/>
            <p:cNvSpPr/>
            <p:nvPr/>
          </p:nvSpPr>
          <p:spPr>
            <a:xfrm flipH="1">
              <a:off x="1167480" y="3708000"/>
              <a:ext cx="173520" cy="173520"/>
            </a:xfrm>
            <a:prstGeom prst="ellipse">
              <a:avLst/>
            </a:prstGeom>
            <a:solidFill>
              <a:srgbClr val="BCC2C9"/>
            </a:solidFill>
            <a:ln w="162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9280" tIns="44280" rIns="89280" bIns="4428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319" name="Овал 142"/>
            <p:cNvSpPr/>
            <p:nvPr/>
          </p:nvSpPr>
          <p:spPr>
            <a:xfrm flipH="1">
              <a:off x="439560" y="3708000"/>
              <a:ext cx="173520" cy="173520"/>
            </a:xfrm>
            <a:prstGeom prst="ellipse">
              <a:avLst/>
            </a:prstGeom>
            <a:solidFill>
              <a:srgbClr val="F2CDC4"/>
            </a:solidFill>
            <a:ln w="198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720" tIns="45000" rIns="9072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321" name="Овал 144"/>
            <p:cNvSpPr/>
            <p:nvPr/>
          </p:nvSpPr>
          <p:spPr>
            <a:xfrm flipH="1">
              <a:off x="942480" y="3924000"/>
              <a:ext cx="173520" cy="173520"/>
            </a:xfrm>
            <a:prstGeom prst="ellipse">
              <a:avLst/>
            </a:prstGeom>
            <a:solidFill>
              <a:srgbClr val="AFB6BD"/>
            </a:solidFill>
            <a:ln w="144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8200" tIns="43200" rIns="88200" bIns="432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322" name="Овал 145"/>
            <p:cNvSpPr/>
            <p:nvPr/>
          </p:nvSpPr>
          <p:spPr>
            <a:xfrm flipH="1">
              <a:off x="664560" y="3924000"/>
              <a:ext cx="173520" cy="173520"/>
            </a:xfrm>
            <a:prstGeom prst="ellipse">
              <a:avLst/>
            </a:prstGeom>
            <a:solidFill>
              <a:srgbClr val="FFD8CE"/>
            </a:solidFill>
            <a:ln w="216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1800" tIns="46800" rIns="91800" bIns="468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325" name="Овал 148"/>
            <p:cNvSpPr/>
            <p:nvPr/>
          </p:nvSpPr>
          <p:spPr>
            <a:xfrm flipH="1">
              <a:off x="664560" y="4140000"/>
              <a:ext cx="173520" cy="173520"/>
            </a:xfrm>
            <a:prstGeom prst="ellipse">
              <a:avLst/>
            </a:prstGeom>
            <a:solidFill>
              <a:srgbClr val="AFB6BD"/>
            </a:solidFill>
            <a:ln w="144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8200" tIns="43200" rIns="88200" bIns="432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324" name="Овал 147"/>
            <p:cNvSpPr/>
            <p:nvPr/>
          </p:nvSpPr>
          <p:spPr>
            <a:xfrm flipH="1">
              <a:off x="942480" y="4140000"/>
              <a:ext cx="173520" cy="173520"/>
            </a:xfrm>
            <a:prstGeom prst="ellipse">
              <a:avLst/>
            </a:prstGeom>
            <a:solidFill>
              <a:srgbClr val="FFD8CE"/>
            </a:solidFill>
            <a:ln w="216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1800" tIns="46800" rIns="91800" bIns="468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327" name="Овал 150"/>
            <p:cNvSpPr/>
            <p:nvPr/>
          </p:nvSpPr>
          <p:spPr>
            <a:xfrm>
              <a:off x="446040" y="4356000"/>
              <a:ext cx="173520" cy="173520"/>
            </a:xfrm>
            <a:prstGeom prst="ellipse">
              <a:avLst/>
            </a:prstGeom>
            <a:solidFill>
              <a:srgbClr val="BCC2C9"/>
            </a:solidFill>
            <a:ln w="162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9280" tIns="44280" rIns="89280" bIns="4428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328" name="Овал 151"/>
            <p:cNvSpPr/>
            <p:nvPr/>
          </p:nvSpPr>
          <p:spPr>
            <a:xfrm>
              <a:off x="1173960" y="4356000"/>
              <a:ext cx="173520" cy="173520"/>
            </a:xfrm>
            <a:prstGeom prst="ellipse">
              <a:avLst/>
            </a:prstGeom>
            <a:solidFill>
              <a:srgbClr val="F2CDC4"/>
            </a:solidFill>
            <a:ln w="198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720" tIns="45000" rIns="9072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330" name="Овал 153"/>
            <p:cNvSpPr/>
            <p:nvPr/>
          </p:nvSpPr>
          <p:spPr>
            <a:xfrm>
              <a:off x="360000" y="4572000"/>
              <a:ext cx="173520" cy="173520"/>
            </a:xfrm>
            <a:prstGeom prst="ellipse">
              <a:avLst/>
            </a:prstGeom>
            <a:solidFill>
              <a:srgbClr val="C7CED6"/>
            </a:solidFill>
            <a:ln w="180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331" name="Овал 154"/>
            <p:cNvSpPr/>
            <p:nvPr/>
          </p:nvSpPr>
          <p:spPr>
            <a:xfrm>
              <a:off x="1260000" y="4572000"/>
              <a:ext cx="173520" cy="173520"/>
            </a:xfrm>
            <a:prstGeom prst="ellipse">
              <a:avLst/>
            </a:prstGeom>
            <a:solidFill>
              <a:srgbClr val="E6C2B9"/>
            </a:solidFill>
            <a:ln w="180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333" name="Овал 156"/>
            <p:cNvSpPr/>
            <p:nvPr/>
          </p:nvSpPr>
          <p:spPr>
            <a:xfrm>
              <a:off x="446040" y="4788000"/>
              <a:ext cx="173520" cy="173520"/>
            </a:xfrm>
            <a:prstGeom prst="ellipse">
              <a:avLst/>
            </a:prstGeom>
            <a:solidFill>
              <a:srgbClr val="D3DAE3"/>
            </a:solidFill>
            <a:ln w="198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720" tIns="45000" rIns="9072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334" name="Овал 157"/>
            <p:cNvSpPr/>
            <p:nvPr/>
          </p:nvSpPr>
          <p:spPr>
            <a:xfrm>
              <a:off x="1173960" y="4788000"/>
              <a:ext cx="173520" cy="173520"/>
            </a:xfrm>
            <a:prstGeom prst="ellipse">
              <a:avLst/>
            </a:prstGeom>
            <a:solidFill>
              <a:srgbClr val="D9B8AF"/>
            </a:solidFill>
            <a:ln w="162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9280" tIns="44280" rIns="89280" bIns="4428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336" name="Овал 159"/>
            <p:cNvSpPr/>
            <p:nvPr/>
          </p:nvSpPr>
          <p:spPr>
            <a:xfrm>
              <a:off x="671040" y="5004000"/>
              <a:ext cx="173520" cy="173520"/>
            </a:xfrm>
            <a:prstGeom prst="ellipse">
              <a:avLst/>
            </a:prstGeom>
            <a:solidFill>
              <a:srgbClr val="DEE6EF"/>
            </a:solidFill>
            <a:ln w="216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1800" tIns="46800" rIns="91800" bIns="468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337" name="Овал 160"/>
            <p:cNvSpPr/>
            <p:nvPr/>
          </p:nvSpPr>
          <p:spPr>
            <a:xfrm>
              <a:off x="948960" y="5004000"/>
              <a:ext cx="173520" cy="173520"/>
            </a:xfrm>
            <a:prstGeom prst="ellipse">
              <a:avLst/>
            </a:prstGeom>
            <a:solidFill>
              <a:srgbClr val="CCADA5"/>
            </a:solidFill>
            <a:ln w="144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8200" tIns="43200" rIns="88200" bIns="432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340" name="Овал 163"/>
            <p:cNvSpPr/>
            <p:nvPr/>
          </p:nvSpPr>
          <p:spPr>
            <a:xfrm>
              <a:off x="948960" y="5220000"/>
              <a:ext cx="173520" cy="173520"/>
            </a:xfrm>
            <a:prstGeom prst="ellipse">
              <a:avLst/>
            </a:prstGeom>
            <a:solidFill>
              <a:srgbClr val="DEE6EF"/>
            </a:solidFill>
            <a:ln w="216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1800" tIns="46800" rIns="91800" bIns="468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339" name="Овал 162"/>
            <p:cNvSpPr/>
            <p:nvPr/>
          </p:nvSpPr>
          <p:spPr>
            <a:xfrm>
              <a:off x="671040" y="5220000"/>
              <a:ext cx="173520" cy="173520"/>
            </a:xfrm>
            <a:prstGeom prst="ellipse">
              <a:avLst/>
            </a:prstGeom>
            <a:solidFill>
              <a:srgbClr val="CCADA5"/>
            </a:solidFill>
            <a:ln w="144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8200" tIns="43200" rIns="88200" bIns="432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342" name="Овал 165"/>
            <p:cNvSpPr/>
            <p:nvPr/>
          </p:nvSpPr>
          <p:spPr>
            <a:xfrm flipH="1">
              <a:off x="1167480" y="5436000"/>
              <a:ext cx="173520" cy="173520"/>
            </a:xfrm>
            <a:prstGeom prst="ellipse">
              <a:avLst/>
            </a:prstGeom>
            <a:solidFill>
              <a:srgbClr val="D3DAE3"/>
            </a:solidFill>
            <a:ln w="198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720" tIns="45000" rIns="9072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343" name="Овал 166"/>
            <p:cNvSpPr/>
            <p:nvPr/>
          </p:nvSpPr>
          <p:spPr>
            <a:xfrm flipH="1">
              <a:off x="439560" y="5436000"/>
              <a:ext cx="173520" cy="173520"/>
            </a:xfrm>
            <a:prstGeom prst="ellipse">
              <a:avLst/>
            </a:prstGeom>
            <a:solidFill>
              <a:srgbClr val="D9B8AF"/>
            </a:solidFill>
            <a:ln w="162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9280" tIns="44280" rIns="89280" bIns="4428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345" name="Овал 168"/>
            <p:cNvSpPr/>
            <p:nvPr/>
          </p:nvSpPr>
          <p:spPr>
            <a:xfrm flipH="1">
              <a:off x="1253520" y="5652000"/>
              <a:ext cx="173520" cy="173520"/>
            </a:xfrm>
            <a:prstGeom prst="ellipse">
              <a:avLst/>
            </a:prstGeom>
            <a:solidFill>
              <a:srgbClr val="C7CED6"/>
            </a:solidFill>
            <a:ln w="180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  <p:sp>
          <p:nvSpPr>
            <p:cNvPr id="346" name="Овал 169"/>
            <p:cNvSpPr/>
            <p:nvPr/>
          </p:nvSpPr>
          <p:spPr>
            <a:xfrm flipH="1">
              <a:off x="353520" y="5652000"/>
              <a:ext cx="173520" cy="173520"/>
            </a:xfrm>
            <a:prstGeom prst="ellipse">
              <a:avLst/>
            </a:prstGeom>
            <a:solidFill>
              <a:srgbClr val="E6C2B9"/>
            </a:solidFill>
            <a:ln w="18000">
              <a:solidFill>
                <a:srgbClr val="FF4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</p:grpSp>
      <p:sp>
        <p:nvSpPr>
          <p:cNvPr id="347" name="PlaceHolder 1"/>
          <p:cNvSpPr>
            <a:spLocks noGrp="1"/>
          </p:cNvSpPr>
          <p:nvPr>
            <p:ph type="title"/>
          </p:nvPr>
        </p:nvSpPr>
        <p:spPr>
          <a:xfrm>
            <a:off x="1620000" y="56520"/>
            <a:ext cx="8093520" cy="1248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strike="noStrike" spc="-1">
                <a:solidFill>
                  <a:schemeClr val="dk1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48" name="PlaceHolder 2"/>
          <p:cNvSpPr>
            <a:spLocks noGrp="1"/>
          </p:cNvSpPr>
          <p:nvPr>
            <p:ph type="ftr" idx="10"/>
          </p:nvPr>
        </p:nvSpPr>
        <p:spPr>
          <a:xfrm>
            <a:off x="3987000" y="5164920"/>
            <a:ext cx="3188520" cy="38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&lt;нижний колонтитул&gt;</a:t>
            </a:r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9" name="PlaceHolder 3"/>
          <p:cNvSpPr>
            <a:spLocks noGrp="1"/>
          </p:cNvSpPr>
          <p:nvPr>
            <p:ph type="sldNum" idx="11"/>
          </p:nvPr>
        </p:nvSpPr>
        <p:spPr>
          <a:xfrm>
            <a:off x="7227000" y="5164920"/>
            <a:ext cx="2341800" cy="38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BC851612-1DA5-4853-BBD3-18E0EFF26944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0" name="PlaceHolder 4"/>
          <p:cNvSpPr>
            <a:spLocks noGrp="1"/>
          </p:cNvSpPr>
          <p:nvPr>
            <p:ph type="dt" idx="12"/>
          </p:nvPr>
        </p:nvSpPr>
        <p:spPr>
          <a:xfrm>
            <a:off x="1584000" y="5164920"/>
            <a:ext cx="2341800" cy="38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  <p:sp>
        <p:nvSpPr>
          <p:cNvPr id="351" name="PlaceHolder 5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chemeClr val="dk1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chemeClr val="dk1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chemeClr val="dk1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chemeClr val="dk1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30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laceHolder 1"/>
          <p:cNvSpPr>
            <a:spLocks noGrp="1"/>
          </p:cNvSpPr>
          <p:nvPr>
            <p:ph type="title"/>
          </p:nvPr>
        </p:nvSpPr>
        <p:spPr>
          <a:xfrm>
            <a:off x="1620000" y="264600"/>
            <a:ext cx="8093520" cy="170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3300" b="1" strike="noStrike" spc="-1">
                <a:solidFill>
                  <a:srgbClr val="00274F"/>
                </a:solidFill>
                <a:latin typeface="Arial"/>
              </a:rPr>
              <a:t>Обнаружение волн I2 и I4 в коде сильного землетрясения</a:t>
            </a:r>
            <a:r>
              <a:rPr sz="3300"/>
              <a:t/>
            </a:r>
            <a:br>
              <a:rPr sz="3300"/>
            </a:br>
            <a:endParaRPr lang="ru-RU" sz="33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55" name="PlaceHolder 2"/>
          <p:cNvSpPr>
            <a:spLocks noGrp="1"/>
          </p:cNvSpPr>
          <p:nvPr>
            <p:ph type="subTitle"/>
          </p:nvPr>
        </p:nvSpPr>
        <p:spPr>
          <a:xfrm>
            <a:off x="1620000" y="1931400"/>
            <a:ext cx="8093520" cy="3282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3200" b="1" strike="noStrike" spc="-1">
                <a:solidFill>
                  <a:srgbClr val="00274F"/>
                </a:solidFill>
                <a:latin typeface="Times New Roman"/>
              </a:rPr>
              <a:t>Усольцева О.А,, Овчинников В.М.</a:t>
            </a: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400" b="1" i="1" strike="noStrike" spc="-1">
                <a:solidFill>
                  <a:srgbClr val="808080"/>
                </a:solidFill>
                <a:latin typeface="Franklin Gothic Book"/>
              </a:rPr>
              <a:t>Институт динамики геосфер им. акад.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400" b="1" i="1" strike="noStrike" spc="-1">
                <a:solidFill>
                  <a:srgbClr val="808080"/>
                </a:solidFill>
                <a:latin typeface="Franklin Gothic Book"/>
              </a:rPr>
              <a:t> М.А. Садовского РАН, г. Москва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400" b="1" i="1" strike="noStrike" spc="-1">
                <a:solidFill>
                  <a:srgbClr val="808080"/>
                </a:solidFill>
                <a:latin typeface="Arial"/>
              </a:rPr>
              <a:t>8-ая   Международная\ конференция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400" b="1" i="1" strike="noStrike" spc="-1">
                <a:solidFill>
                  <a:srgbClr val="808080"/>
                </a:solidFill>
                <a:latin typeface="Arial"/>
              </a:rPr>
              <a:t>«Триггерные эффекты в геосистемах»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400" b="1" i="1" strike="noStrike" spc="-1">
                <a:solidFill>
                  <a:srgbClr val="808080"/>
                </a:solidFill>
                <a:latin typeface="Arial"/>
              </a:rPr>
              <a:t>18- 22 мая 2026 / Коломна, Россия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6" name="Прямоугольник 2"/>
          <p:cNvSpPr/>
          <p:nvPr/>
        </p:nvSpPr>
        <p:spPr>
          <a:xfrm>
            <a:off x="0" y="171000"/>
            <a:ext cx="1924920" cy="165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pic>
        <p:nvPicPr>
          <p:cNvPr id="357" name="Picture 8"/>
          <p:cNvPicPr/>
          <p:nvPr/>
        </p:nvPicPr>
        <p:blipFill>
          <a:blip r:embed="rId2"/>
          <a:stretch/>
        </p:blipFill>
        <p:spPr>
          <a:xfrm>
            <a:off x="-11880" y="171000"/>
            <a:ext cx="1936800" cy="150192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9AFFC4B8-7CC1-4BFD-A8F0-FF4DFFD1D9F3}" type="slidenum">
              <a:t>1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7" name="Группа 16"/>
          <p:cNvGrpSpPr/>
          <p:nvPr/>
        </p:nvGrpSpPr>
        <p:grpSpPr>
          <a:xfrm>
            <a:off x="1296000" y="542520"/>
            <a:ext cx="2853000" cy="4649760"/>
            <a:chOff x="1296000" y="542520"/>
            <a:chExt cx="2853000" cy="4649760"/>
          </a:xfrm>
        </p:grpSpPr>
        <p:cxnSp>
          <p:nvCxnSpPr>
            <p:cNvPr id="438" name="Прямая соединительная линия 2"/>
            <p:cNvCxnSpPr/>
            <p:nvPr/>
          </p:nvCxnSpPr>
          <p:spPr>
            <a:xfrm>
              <a:off x="2808000" y="3269520"/>
              <a:ext cx="915840" cy="915840"/>
            </a:xfrm>
            <a:prstGeom prst="straightConnector1">
              <a:avLst/>
            </a:prstGeom>
            <a:ln w="0">
              <a:noFill/>
            </a:ln>
          </p:spPr>
        </p:cxnSp>
        <p:grpSp>
          <p:nvGrpSpPr>
            <p:cNvPr id="439" name="Группа 14"/>
            <p:cNvGrpSpPr/>
            <p:nvPr/>
          </p:nvGrpSpPr>
          <p:grpSpPr>
            <a:xfrm>
              <a:off x="1296000" y="542520"/>
              <a:ext cx="2853000" cy="4649760"/>
              <a:chOff x="1296000" y="542520"/>
              <a:chExt cx="2853000" cy="4649760"/>
            </a:xfrm>
          </p:grpSpPr>
          <p:pic>
            <p:nvPicPr>
              <p:cNvPr id="440" name="Рисунок 442"/>
              <p:cNvPicPr/>
              <p:nvPr/>
            </p:nvPicPr>
            <p:blipFill>
              <a:blip r:embed="rId2"/>
              <a:stretch/>
            </p:blipFill>
            <p:spPr>
              <a:xfrm>
                <a:off x="1296000" y="542520"/>
                <a:ext cx="2853000" cy="464976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441" name="TextBox 18"/>
              <p:cNvSpPr/>
              <p:nvPr/>
            </p:nvSpPr>
            <p:spPr>
              <a:xfrm>
                <a:off x="2131200" y="2502000"/>
                <a:ext cx="433080" cy="455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t">
                <a:spAutoFit/>
              </a:bodyPr>
              <a:lstStyle/>
              <a:p>
                <a:pPr defTabSz="914400">
                  <a:lnSpc>
                    <a:spcPct val="100000"/>
                  </a:lnSpc>
                </a:pPr>
                <a:r>
                  <a:rPr lang="en-US" sz="2400" b="0" strike="noStrike" spc="-1">
                    <a:solidFill>
                      <a:srgbClr val="FF0000"/>
                    </a:solidFill>
                    <a:latin typeface="Arial"/>
                    <a:ea typeface="DejaVu Sans"/>
                  </a:rPr>
                  <a:t>I2</a:t>
                </a:r>
                <a:endParaRPr lang="ru-RU" sz="24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42" name="TextBox 19"/>
              <p:cNvSpPr/>
              <p:nvPr/>
            </p:nvSpPr>
            <p:spPr>
              <a:xfrm>
                <a:off x="1872000" y="596520"/>
                <a:ext cx="433080" cy="455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t">
                <a:spAutoFit/>
              </a:bodyPr>
              <a:lstStyle/>
              <a:p>
                <a:pPr defTabSz="914400">
                  <a:lnSpc>
                    <a:spcPct val="100000"/>
                  </a:lnSpc>
                </a:pPr>
                <a:r>
                  <a:rPr lang="en-US" sz="2400" b="0" strike="noStrike" spc="-1">
                    <a:solidFill>
                      <a:srgbClr val="FF0000"/>
                    </a:solidFill>
                    <a:latin typeface="Arial"/>
                    <a:ea typeface="DejaVu Sans"/>
                  </a:rPr>
                  <a:t>I4</a:t>
                </a:r>
                <a:endParaRPr lang="ru-RU" sz="24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443" name="Прямоугольник 15"/>
            <p:cNvSpPr/>
            <p:nvPr/>
          </p:nvSpPr>
          <p:spPr>
            <a:xfrm>
              <a:off x="1728000" y="2549520"/>
              <a:ext cx="993600" cy="1052280"/>
            </a:xfrm>
            <a:prstGeom prst="rect">
              <a:avLst/>
            </a:prstGeom>
            <a:noFill/>
            <a:ln w="317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ru-RU" sz="1800" b="0" strike="noStrike" spc="-1">
                <a:solidFill>
                  <a:schemeClr val="lt1"/>
                </a:solidFill>
                <a:latin typeface="Arial"/>
                <a:ea typeface="DejaVu Sans"/>
              </a:endParaRPr>
            </a:p>
          </p:txBody>
        </p:sp>
      </p:grpSp>
      <p:sp>
        <p:nvSpPr>
          <p:cNvPr id="444" name="PlaceHolder 1"/>
          <p:cNvSpPr>
            <a:spLocks noGrp="1"/>
          </p:cNvSpPr>
          <p:nvPr>
            <p:ph type="title"/>
          </p:nvPr>
        </p:nvSpPr>
        <p:spPr>
          <a:xfrm>
            <a:off x="189000" y="0"/>
            <a:ext cx="9898560" cy="57744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800" b="1" strike="noStrike" spc="-1">
                <a:solidFill>
                  <a:schemeClr val="dk1"/>
                </a:solidFill>
                <a:latin typeface="Arial"/>
              </a:rPr>
              <a:t>Сравнение с другим землетрясением в Охотском море на большой глубине</a:t>
            </a:r>
            <a:endParaRPr lang="ru-RU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445" name="TextBox 443"/>
          <p:cNvSpPr/>
          <p:nvPr/>
        </p:nvSpPr>
        <p:spPr>
          <a:xfrm>
            <a:off x="0" y="1231200"/>
            <a:ext cx="1595880" cy="23925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2012/09/14 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02:59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Lat=  49.97  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Lon= 145.70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Dep=598.2  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Длит ВФИ 25с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Mw = 7.7    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Rake=59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(108)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46" name="Группа 11"/>
          <p:cNvGrpSpPr/>
          <p:nvPr/>
        </p:nvGrpSpPr>
        <p:grpSpPr>
          <a:xfrm>
            <a:off x="7056360" y="542520"/>
            <a:ext cx="2734920" cy="4900320"/>
            <a:chOff x="7056360" y="542520"/>
            <a:chExt cx="2734920" cy="4900320"/>
          </a:xfrm>
        </p:grpSpPr>
        <p:pic>
          <p:nvPicPr>
            <p:cNvPr id="447" name="Рисунок 444"/>
            <p:cNvPicPr/>
            <p:nvPr/>
          </p:nvPicPr>
          <p:blipFill>
            <a:blip r:embed="rId3"/>
            <a:srcRect t="17962" r="47307"/>
            <a:stretch/>
          </p:blipFill>
          <p:spPr>
            <a:xfrm>
              <a:off x="7056360" y="542520"/>
              <a:ext cx="2734920" cy="49003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48" name="TextBox 9"/>
            <p:cNvSpPr/>
            <p:nvPr/>
          </p:nvSpPr>
          <p:spPr>
            <a:xfrm>
              <a:off x="7662960" y="2537280"/>
              <a:ext cx="433080" cy="455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US" sz="2400" b="0" strike="noStrike" spc="-1">
                  <a:solidFill>
                    <a:srgbClr val="FF0000"/>
                  </a:solidFill>
                  <a:latin typeface="Arial"/>
                  <a:ea typeface="DejaVu Sans"/>
                </a:rPr>
                <a:t>I2</a:t>
              </a:r>
              <a:endParaRPr lang="ru-RU" sz="24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49" name="TextBox 17"/>
            <p:cNvSpPr/>
            <p:nvPr/>
          </p:nvSpPr>
          <p:spPr>
            <a:xfrm>
              <a:off x="7662960" y="596520"/>
              <a:ext cx="433080" cy="455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US" sz="2400" b="0" strike="noStrike" spc="-1">
                  <a:solidFill>
                    <a:srgbClr val="FF0000"/>
                  </a:solidFill>
                  <a:latin typeface="Arial"/>
                  <a:ea typeface="DejaVu Sans"/>
                </a:rPr>
                <a:t>I4</a:t>
              </a:r>
              <a:endParaRPr lang="ru-RU" sz="24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50" name="Прямоугольник 10"/>
            <p:cNvSpPr/>
            <p:nvPr/>
          </p:nvSpPr>
          <p:spPr>
            <a:xfrm>
              <a:off x="7443360" y="2537280"/>
              <a:ext cx="869400" cy="1068480"/>
            </a:xfrm>
            <a:prstGeom prst="rect">
              <a:avLst/>
            </a:prstGeom>
            <a:noFill/>
            <a:ln w="3492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ru-RU" sz="1800" b="0" strike="noStrike" spc="-1">
                <a:solidFill>
                  <a:schemeClr val="lt1"/>
                </a:solidFill>
                <a:latin typeface="Arial"/>
                <a:ea typeface="DejaVu Sans"/>
              </a:endParaRPr>
            </a:p>
          </p:txBody>
        </p:sp>
      </p:grpSp>
      <p:grpSp>
        <p:nvGrpSpPr>
          <p:cNvPr id="451" name="Группа 12"/>
          <p:cNvGrpSpPr/>
          <p:nvPr/>
        </p:nvGrpSpPr>
        <p:grpSpPr>
          <a:xfrm>
            <a:off x="5400360" y="725400"/>
            <a:ext cx="3600720" cy="4138560"/>
            <a:chOff x="5400360" y="725400"/>
            <a:chExt cx="3600720" cy="4138560"/>
          </a:xfrm>
        </p:grpSpPr>
        <p:pic>
          <p:nvPicPr>
            <p:cNvPr id="452" name="Рисунок 446"/>
            <p:cNvPicPr/>
            <p:nvPr/>
          </p:nvPicPr>
          <p:blipFill>
            <a:blip r:embed="rId4"/>
            <a:stretch/>
          </p:blipFill>
          <p:spPr>
            <a:xfrm>
              <a:off x="5400360" y="725400"/>
              <a:ext cx="3598560" cy="4138560"/>
            </a:xfrm>
            <a:prstGeom prst="rect">
              <a:avLst/>
            </a:prstGeom>
            <a:ln w="0">
              <a:noFill/>
            </a:ln>
          </p:spPr>
        </p:pic>
        <p:cxnSp>
          <p:nvCxnSpPr>
            <p:cNvPr id="453" name="Прямая соединительная линия 4"/>
            <p:cNvCxnSpPr/>
            <p:nvPr/>
          </p:nvCxnSpPr>
          <p:spPr>
            <a:xfrm>
              <a:off x="6711120" y="2932200"/>
              <a:ext cx="2290320" cy="145440"/>
            </a:xfrm>
            <a:prstGeom prst="straightConnector1">
              <a:avLst/>
            </a:prstGeom>
            <a:ln w="22225">
              <a:solidFill>
                <a:srgbClr val="FF0000"/>
              </a:solidFill>
              <a:round/>
            </a:ln>
          </p:spPr>
        </p:cxnSp>
        <p:sp>
          <p:nvSpPr>
            <p:cNvPr id="454" name="TextBox 5"/>
            <p:cNvSpPr/>
            <p:nvPr/>
          </p:nvSpPr>
          <p:spPr>
            <a:xfrm>
              <a:off x="7203240" y="2421000"/>
              <a:ext cx="518400" cy="577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US" sz="3200" b="1" strike="noStrike" spc="-1">
                  <a:solidFill>
                    <a:srgbClr val="FF0000"/>
                  </a:solidFill>
                  <a:latin typeface="Arial"/>
                  <a:ea typeface="DejaVu Sans"/>
                </a:rPr>
                <a:t>I2</a:t>
              </a:r>
              <a:endParaRPr lang="ru-RU" sz="32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455" name="Группа 13"/>
          <p:cNvGrpSpPr/>
          <p:nvPr/>
        </p:nvGrpSpPr>
        <p:grpSpPr>
          <a:xfrm>
            <a:off x="886680" y="784800"/>
            <a:ext cx="3363480" cy="3989880"/>
            <a:chOff x="886680" y="784800"/>
            <a:chExt cx="3363480" cy="3989880"/>
          </a:xfrm>
        </p:grpSpPr>
        <p:pic>
          <p:nvPicPr>
            <p:cNvPr id="456" name="Рисунок 445"/>
            <p:cNvPicPr/>
            <p:nvPr/>
          </p:nvPicPr>
          <p:blipFill>
            <a:blip r:embed="rId5"/>
            <a:stretch/>
          </p:blipFill>
          <p:spPr>
            <a:xfrm>
              <a:off x="886680" y="784800"/>
              <a:ext cx="3363480" cy="3989880"/>
            </a:xfrm>
            <a:prstGeom prst="rect">
              <a:avLst/>
            </a:prstGeom>
            <a:ln w="0">
              <a:noFill/>
            </a:ln>
          </p:spPr>
        </p:pic>
        <p:cxnSp>
          <p:nvCxnSpPr>
            <p:cNvPr id="457" name="Прямая соединительная линия 22"/>
            <p:cNvCxnSpPr/>
            <p:nvPr/>
          </p:nvCxnSpPr>
          <p:spPr>
            <a:xfrm>
              <a:off x="1471680" y="2961000"/>
              <a:ext cx="2013120" cy="144720"/>
            </a:xfrm>
            <a:prstGeom prst="straightConnector1">
              <a:avLst/>
            </a:prstGeom>
            <a:ln w="22225">
              <a:solidFill>
                <a:srgbClr val="FF0000"/>
              </a:solidFill>
              <a:round/>
            </a:ln>
          </p:spPr>
        </p:cxnSp>
        <p:sp>
          <p:nvSpPr>
            <p:cNvPr id="458" name="TextBox 23"/>
            <p:cNvSpPr/>
            <p:nvPr/>
          </p:nvSpPr>
          <p:spPr>
            <a:xfrm>
              <a:off x="1873440" y="2453400"/>
              <a:ext cx="518040" cy="577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US" sz="3200" b="1" strike="noStrike" spc="-1">
                  <a:solidFill>
                    <a:srgbClr val="FF0000"/>
                  </a:solidFill>
                  <a:latin typeface="Arial"/>
                  <a:ea typeface="DejaVu Sans"/>
                </a:rPr>
                <a:t>I2</a:t>
              </a:r>
              <a:endParaRPr lang="ru-RU" sz="32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459" name="PlaceHolder 2"/>
          <p:cNvSpPr>
            <a:spLocks noGrp="1"/>
          </p:cNvSpPr>
          <p:nvPr>
            <p:ph/>
          </p:nvPr>
        </p:nvSpPr>
        <p:spPr>
          <a:xfrm>
            <a:off x="438120" y="5158080"/>
            <a:ext cx="9641160" cy="51120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108000" indent="0" defTabSz="914400">
              <a:lnSpc>
                <a:spcPct val="100000"/>
              </a:lnSpc>
              <a:spcBef>
                <a:spcPts val="1417"/>
              </a:spcBef>
              <a:buNone/>
              <a:tabLst>
                <a:tab pos="0" algn="l"/>
              </a:tabLst>
            </a:pPr>
            <a:r>
              <a:rPr lang="ru-RU" sz="1600" b="0" strike="noStrike" spc="-1">
                <a:solidFill>
                  <a:schemeClr val="dk1"/>
                </a:solidFill>
                <a:latin typeface="Arial"/>
                <a:ea typeface="DejaVu Sans"/>
              </a:rPr>
              <a:t>Для Камчатского землетрясения при анализе методом направленного приема время пробега </a:t>
            </a:r>
            <a:r>
              <a:rPr lang="en-US" sz="1600" b="0" strike="noStrike" spc="-1">
                <a:solidFill>
                  <a:schemeClr val="dk1"/>
                </a:solidFill>
                <a:latin typeface="Arial"/>
                <a:ea typeface="DejaVu Sans"/>
              </a:rPr>
              <a:t>I2 </a:t>
            </a:r>
            <a:r>
              <a:rPr lang="ru-RU" sz="1600" b="0" strike="noStrike" spc="-1">
                <a:solidFill>
                  <a:schemeClr val="dk1"/>
                </a:solidFill>
                <a:latin typeface="Arial"/>
                <a:ea typeface="DejaVu Sans"/>
              </a:rPr>
              <a:t>меньше теоретического, что согласуется с другим землетрясением в Охотском море</a:t>
            </a:r>
            <a:endParaRPr lang="ru-RU" sz="16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460" name="TextBox 29"/>
          <p:cNvSpPr/>
          <p:nvPr/>
        </p:nvSpPr>
        <p:spPr>
          <a:xfrm>
            <a:off x="4464360" y="1305000"/>
            <a:ext cx="1595880" cy="2392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2025/07/29 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23:24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Lat=</a:t>
            </a: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52.55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Lon=</a:t>
            </a: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160.08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Dep=</a:t>
            </a: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 20.9км 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Длит ВФИ 2</a:t>
            </a: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с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Mw = </a:t>
            </a: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8</a:t>
            </a: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.7    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Rake=</a:t>
            </a: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87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(</a:t>
            </a: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91</a:t>
            </a: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)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6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PlaceHolder 1"/>
          <p:cNvSpPr>
            <a:spLocks noGrp="1"/>
          </p:cNvSpPr>
          <p:nvPr>
            <p:ph type="title"/>
          </p:nvPr>
        </p:nvSpPr>
        <p:spPr>
          <a:xfrm>
            <a:off x="2046240" y="0"/>
            <a:ext cx="8093520" cy="730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3300" b="0" strike="noStrike" spc="-1">
                <a:solidFill>
                  <a:srgbClr val="050505"/>
                </a:solidFill>
                <a:latin typeface="Times New Roman"/>
              </a:rPr>
              <a:t>Сейсмическая интерферометрия -  метода 2.</a:t>
            </a:r>
            <a:endParaRPr lang="ru-RU" sz="33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462" name="Прямоугольник 1"/>
          <p:cNvSpPr/>
          <p:nvPr/>
        </p:nvSpPr>
        <p:spPr>
          <a:xfrm>
            <a:off x="510120" y="324000"/>
            <a:ext cx="1464840" cy="1650960"/>
          </a:xfrm>
          <a:prstGeom prst="rect">
            <a:avLst/>
          </a:prstGeom>
          <a:solidFill>
            <a:srgbClr val="18A303"/>
          </a:solidFill>
          <a:ln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0" strike="noStrike" spc="-1">
                <a:solidFill>
                  <a:schemeClr val="lt1"/>
                </a:solidFill>
                <a:latin typeface="Arial"/>
                <a:ea typeface="DejaVu Sans"/>
              </a:rPr>
              <a:t>Исходные данные от 10000 до 35000 с после события</a:t>
            </a: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63" name="Стрелка вправо 2"/>
          <p:cNvSpPr/>
          <p:nvPr/>
        </p:nvSpPr>
        <p:spPr>
          <a:xfrm>
            <a:off x="2046240" y="1104480"/>
            <a:ext cx="828720" cy="2746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8A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64" name="Прямоугольник 4"/>
          <p:cNvSpPr/>
          <p:nvPr/>
        </p:nvSpPr>
        <p:spPr>
          <a:xfrm>
            <a:off x="2880000" y="843480"/>
            <a:ext cx="5683320" cy="1002600"/>
          </a:xfrm>
          <a:prstGeom prst="rect">
            <a:avLst/>
          </a:prstGeom>
          <a:solidFill>
            <a:srgbClr val="18A303"/>
          </a:solidFill>
          <a:ln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0" strike="noStrike" spc="-1">
                <a:solidFill>
                  <a:schemeClr val="lt1"/>
                </a:solidFill>
                <a:latin typeface="Arial"/>
                <a:ea typeface="DejaVu Sans"/>
              </a:rPr>
              <a:t>Удаление инструментального отклика прибора, среднего, линейного тренда, приведение к частоте дискретизации 10 Гц полосовая фильтрация </a:t>
            </a:r>
            <a:r>
              <a:rPr lang="en-US" sz="1800" b="0" strike="noStrike" spc="-1">
                <a:solidFill>
                  <a:schemeClr val="lt1"/>
                </a:solidFill>
                <a:latin typeface="Arial"/>
                <a:ea typeface="DejaVu Sans"/>
              </a:rPr>
              <a:t>(</a:t>
            </a:r>
            <a:r>
              <a:rPr lang="ru-RU" sz="1800" b="0" strike="noStrike" spc="-1">
                <a:solidFill>
                  <a:schemeClr val="lt1"/>
                </a:solidFill>
                <a:latin typeface="Arial"/>
                <a:ea typeface="DejaVu Sans"/>
              </a:rPr>
              <a:t>15-50с,</a:t>
            </a:r>
            <a:r>
              <a:rPr lang="en-US" sz="1800" b="0" strike="noStrike" spc="-1">
                <a:solidFill>
                  <a:schemeClr val="lt1"/>
                </a:solidFill>
                <a:latin typeface="Arial"/>
                <a:ea typeface="DejaVu Sans"/>
              </a:rPr>
              <a:t>,50-100 c)</a:t>
            </a:r>
            <a:r>
              <a:rPr lang="ru-RU" sz="1800" b="0" strike="noStrike" spc="-1">
                <a:solidFill>
                  <a:schemeClr val="lt1"/>
                </a:solidFill>
                <a:latin typeface="Arial"/>
                <a:ea typeface="DejaVu Sans"/>
              </a:rPr>
              <a:t> </a:t>
            </a: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65" name="Стрелка вправо 7"/>
          <p:cNvSpPr/>
          <p:nvPr/>
        </p:nvSpPr>
        <p:spPr>
          <a:xfrm>
            <a:off x="8712720" y="1147680"/>
            <a:ext cx="828720" cy="2746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8A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66" name="Прямоугольник 5"/>
          <p:cNvSpPr/>
          <p:nvPr/>
        </p:nvSpPr>
        <p:spPr>
          <a:xfrm>
            <a:off x="180000" y="2091600"/>
            <a:ext cx="9714960" cy="966240"/>
          </a:xfrm>
          <a:prstGeom prst="rect">
            <a:avLst/>
          </a:prstGeom>
          <a:solidFill>
            <a:srgbClr val="18A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ru-RU" sz="1800" b="0" strike="noStrike" spc="-1">
                <a:solidFill>
                  <a:schemeClr val="lt1"/>
                </a:solidFill>
                <a:latin typeface="Arial"/>
                <a:ea typeface="DejaVu Sans"/>
              </a:rPr>
              <a:t>Амплитудная нормализация (разные варианты) </a:t>
            </a:r>
            <a:r>
              <a:rPr lang="ru-RU" sz="1800" b="0" i="1" strike="noStrike" spc="-1">
                <a:solidFill>
                  <a:schemeClr val="lt1"/>
                </a:solidFill>
                <a:latin typeface="Arial"/>
                <a:ea typeface="DejaVu Sans"/>
              </a:rPr>
              <a:t>d</a:t>
            </a:r>
            <a:r>
              <a:rPr lang="ru-RU" sz="1800" b="0" i="1" strike="noStrike" spc="-1" baseline="-25000">
                <a:solidFill>
                  <a:schemeClr val="lt1"/>
                </a:solidFill>
                <a:latin typeface="Arial"/>
                <a:ea typeface="DejaVu Sans"/>
              </a:rPr>
              <a:t>1n</a:t>
            </a:r>
            <a:r>
              <a:rPr lang="ru-RU" sz="1800" b="0" i="1" strike="noStrike" spc="-1">
                <a:solidFill>
                  <a:schemeClr val="lt1"/>
                </a:solidFill>
                <a:latin typeface="Arial"/>
                <a:ea typeface="DejaVu Sans"/>
              </a:rPr>
              <a:t>=d</a:t>
            </a:r>
            <a:r>
              <a:rPr lang="ru-RU" sz="1800" b="0" i="1" strike="noStrike" spc="-1" baseline="-25000">
                <a:solidFill>
                  <a:schemeClr val="lt1"/>
                </a:solidFill>
                <a:latin typeface="Arial"/>
                <a:ea typeface="DejaVu Sans"/>
              </a:rPr>
              <a:t>n</a:t>
            </a:r>
            <a:r>
              <a:rPr lang="ru-RU" sz="1800" b="0" i="1" strike="noStrike" spc="-1">
                <a:solidFill>
                  <a:schemeClr val="lt1"/>
                </a:solidFill>
                <a:latin typeface="Arial"/>
                <a:ea typeface="DejaVu Sans"/>
              </a:rPr>
              <a:t>/w</a:t>
            </a:r>
            <a:r>
              <a:rPr lang="ru-RU" sz="1800" b="0" i="1" strike="noStrike" spc="-1" baseline="-25000">
                <a:solidFill>
                  <a:schemeClr val="lt1"/>
                </a:solidFill>
                <a:latin typeface="Arial"/>
                <a:ea typeface="DejaVu Sans"/>
              </a:rPr>
              <a:t>n</a:t>
            </a: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800" b="0" strike="noStrike" spc="-1">
                <a:solidFill>
                  <a:schemeClr val="lt1"/>
                </a:solidFill>
                <a:latin typeface="Arial"/>
                <a:ea typeface="DejaVu Sans"/>
              </a:rPr>
              <a:t>1. По Бенсену в скользящем окне с перекрытием, </a:t>
            </a: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800" b="0" strike="noStrike" spc="-1">
                <a:solidFill>
                  <a:schemeClr val="lt1"/>
                </a:solidFill>
                <a:latin typeface="Arial"/>
                <a:ea typeface="DejaVu Sans"/>
              </a:rPr>
              <a:t>2. По Стьюденту </a:t>
            </a: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67" name="Рисунок 213"/>
          <p:cNvPicPr/>
          <p:nvPr/>
        </p:nvPicPr>
        <p:blipFill>
          <a:blip r:embed="rId2"/>
          <a:stretch/>
        </p:blipFill>
        <p:spPr>
          <a:xfrm>
            <a:off x="6336360" y="2462040"/>
            <a:ext cx="2265480" cy="471240"/>
          </a:xfrm>
          <a:prstGeom prst="rect">
            <a:avLst/>
          </a:prstGeom>
          <a:ln w="0">
            <a:noFill/>
          </a:ln>
        </p:spPr>
      </p:pic>
      <p:sp>
        <p:nvSpPr>
          <p:cNvPr id="468" name="Прямоугольник 7"/>
          <p:cNvSpPr/>
          <p:nvPr/>
        </p:nvSpPr>
        <p:spPr>
          <a:xfrm>
            <a:off x="180000" y="3240000"/>
            <a:ext cx="3777840" cy="537840"/>
          </a:xfrm>
          <a:prstGeom prst="rect">
            <a:avLst/>
          </a:prstGeom>
          <a:solidFill>
            <a:srgbClr val="18A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0" strike="noStrike" spc="-1">
                <a:solidFill>
                  <a:schemeClr val="lt1"/>
                </a:solidFill>
                <a:latin typeface="Arial"/>
                <a:ea typeface="DejaVu Sans"/>
              </a:rPr>
              <a:t>Частотная нормализация  в окне</a:t>
            </a: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69" name="Стрелка вправо 4"/>
          <p:cNvSpPr/>
          <p:nvPr/>
        </p:nvSpPr>
        <p:spPr>
          <a:xfrm>
            <a:off x="4140000" y="3420000"/>
            <a:ext cx="828720" cy="2746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8A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70" name="Прямоугольник 8"/>
          <p:cNvSpPr/>
          <p:nvPr/>
        </p:nvSpPr>
        <p:spPr>
          <a:xfrm>
            <a:off x="5040000" y="3240000"/>
            <a:ext cx="3777840" cy="537840"/>
          </a:xfrm>
          <a:prstGeom prst="rect">
            <a:avLst/>
          </a:prstGeom>
          <a:solidFill>
            <a:srgbClr val="18A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0" strike="noStrike" spc="-1">
                <a:solidFill>
                  <a:schemeClr val="lt1"/>
                </a:solidFill>
                <a:latin typeface="Arial"/>
                <a:ea typeface="DejaVu Sans"/>
              </a:rPr>
              <a:t>Кросс-корреляция между всеми возможными парами станций</a:t>
            </a: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71" name="Прямоугольник 9"/>
          <p:cNvSpPr/>
          <p:nvPr/>
        </p:nvSpPr>
        <p:spPr>
          <a:xfrm>
            <a:off x="180000" y="3960000"/>
            <a:ext cx="3777840" cy="537840"/>
          </a:xfrm>
          <a:prstGeom prst="rect">
            <a:avLst/>
          </a:prstGeom>
          <a:solidFill>
            <a:srgbClr val="18A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0" strike="noStrike" spc="-1">
                <a:solidFill>
                  <a:schemeClr val="lt1"/>
                </a:solidFill>
                <a:latin typeface="Arial"/>
                <a:ea typeface="DejaVu Sans"/>
              </a:rPr>
              <a:t>Обратное преобразование Фурье</a:t>
            </a: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72" name="Стрелка вправо 5"/>
          <p:cNvSpPr/>
          <p:nvPr/>
        </p:nvSpPr>
        <p:spPr>
          <a:xfrm>
            <a:off x="4140000" y="4043160"/>
            <a:ext cx="828720" cy="2746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8A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73" name="Прямоугольник 10"/>
          <p:cNvSpPr/>
          <p:nvPr/>
        </p:nvSpPr>
        <p:spPr>
          <a:xfrm>
            <a:off x="5040000" y="3960000"/>
            <a:ext cx="3777840" cy="537840"/>
          </a:xfrm>
          <a:prstGeom prst="rect">
            <a:avLst/>
          </a:prstGeom>
          <a:solidFill>
            <a:srgbClr val="18A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0" strike="noStrike" spc="-1">
                <a:solidFill>
                  <a:schemeClr val="lt1"/>
                </a:solidFill>
                <a:latin typeface="Arial"/>
                <a:ea typeface="DejaVu Sans"/>
              </a:rPr>
              <a:t>Повторная фильтрация</a:t>
            </a: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74" name="Стрелка вправо 6"/>
          <p:cNvSpPr/>
          <p:nvPr/>
        </p:nvSpPr>
        <p:spPr>
          <a:xfrm>
            <a:off x="9000000" y="3420000"/>
            <a:ext cx="828720" cy="2746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8A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75" name="Стрелка вправо 8"/>
          <p:cNvSpPr/>
          <p:nvPr/>
        </p:nvSpPr>
        <p:spPr>
          <a:xfrm>
            <a:off x="9000000" y="4043160"/>
            <a:ext cx="828720" cy="2746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8A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76" name="Прямоугольник 11"/>
          <p:cNvSpPr/>
          <p:nvPr/>
        </p:nvSpPr>
        <p:spPr>
          <a:xfrm>
            <a:off x="180720" y="4680720"/>
            <a:ext cx="7377840" cy="537840"/>
          </a:xfrm>
          <a:prstGeom prst="rect">
            <a:avLst/>
          </a:prstGeom>
          <a:solidFill>
            <a:srgbClr val="18A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600" b="0" strike="noStrike" spc="-1">
                <a:solidFill>
                  <a:schemeClr val="lt1"/>
                </a:solidFill>
                <a:latin typeface="Arial"/>
                <a:ea typeface="DejaVu Sans"/>
              </a:rPr>
              <a:t>Изображение 2</a:t>
            </a:r>
            <a:r>
              <a:rPr lang="en-US" sz="1600" b="0" strike="noStrike" spc="-1">
                <a:solidFill>
                  <a:schemeClr val="lt1"/>
                </a:solidFill>
                <a:latin typeface="Arial"/>
                <a:ea typeface="DejaVu Sans"/>
              </a:rPr>
              <a:t>D </a:t>
            </a:r>
            <a:r>
              <a:rPr lang="ru-RU" sz="1600" b="0" strike="noStrike" spc="-1">
                <a:solidFill>
                  <a:schemeClr val="lt1"/>
                </a:solidFill>
                <a:latin typeface="Arial"/>
                <a:ea typeface="DejaVu Sans"/>
              </a:rPr>
              <a:t>массива в координатах расстояние-время с помощью метода </a:t>
            </a:r>
            <a:r>
              <a:rPr lang="en-US" sz="1600" b="0" strike="noStrike" spc="-1">
                <a:solidFill>
                  <a:schemeClr val="lt1"/>
                </a:solidFill>
                <a:latin typeface="Arial"/>
                <a:ea typeface="DejaVu Sans"/>
              </a:rPr>
              <a:t>sinc</a:t>
            </a:r>
            <a:endParaRPr lang="ru-RU" sz="16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77" name="Прямоугольник 13"/>
          <p:cNvSpPr/>
          <p:nvPr/>
        </p:nvSpPr>
        <p:spPr>
          <a:xfrm>
            <a:off x="5040000" y="3960000"/>
            <a:ext cx="3777840" cy="537840"/>
          </a:xfrm>
          <a:prstGeom prst="rect">
            <a:avLst/>
          </a:prstGeom>
          <a:solidFill>
            <a:srgbClr val="18A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0" strike="noStrike" spc="-1">
                <a:solidFill>
                  <a:schemeClr val="lt1"/>
                </a:solidFill>
                <a:latin typeface="Arial"/>
                <a:ea typeface="DejaVu Sans"/>
              </a:rPr>
              <a:t>Повторная фильтрация</a:t>
            </a: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78" name="Рисунок 464"/>
          <p:cNvPicPr/>
          <p:nvPr/>
        </p:nvPicPr>
        <p:blipFill>
          <a:blip r:embed="rId3"/>
          <a:stretch/>
        </p:blipFill>
        <p:spPr>
          <a:xfrm>
            <a:off x="7579440" y="4680000"/>
            <a:ext cx="2139120" cy="631800"/>
          </a:xfrm>
          <a:prstGeom prst="rect">
            <a:avLst/>
          </a:prstGeom>
          <a:ln w="0">
            <a:noFill/>
          </a:ln>
        </p:spPr>
      </p:pic>
      <p:pic>
        <p:nvPicPr>
          <p:cNvPr id="479" name="Рисунок 20"/>
          <p:cNvPicPr/>
          <p:nvPr/>
        </p:nvPicPr>
        <p:blipFill>
          <a:blip r:embed="rId4"/>
          <a:stretch/>
        </p:blipFill>
        <p:spPr>
          <a:xfrm>
            <a:off x="2193840" y="2709720"/>
            <a:ext cx="1362600" cy="529920"/>
          </a:xfrm>
          <a:prstGeom prst="rect">
            <a:avLst/>
          </a:prstGeom>
          <a:ln w="0">
            <a:noFill/>
          </a:ln>
        </p:spPr>
      </p:pic>
      <p:sp>
        <p:nvSpPr>
          <p:cNvPr id="480" name="TextBox 1"/>
          <p:cNvSpPr/>
          <p:nvPr/>
        </p:nvSpPr>
        <p:spPr>
          <a:xfrm>
            <a:off x="3595320" y="2627280"/>
            <a:ext cx="2467800" cy="42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marL="171360" indent="-171360" defTabSz="914400">
              <a:lnSpc>
                <a:spcPct val="100000"/>
              </a:lnSpc>
              <a:buClr>
                <a:srgbClr val="FFFFFF"/>
              </a:buClr>
              <a:buFont typeface="Symbol"/>
              <a:buChar char="n"/>
            </a:pPr>
            <a:r>
              <a:rPr lang="ru-RU" sz="1100" b="0" strike="noStrike" spc="-1">
                <a:solidFill>
                  <a:schemeClr val="lt1"/>
                </a:solidFill>
                <a:latin typeface="Arial"/>
                <a:ea typeface="DejaVu Sans"/>
              </a:rPr>
              <a:t>- число степеней свободы (3-5), </a:t>
            </a:r>
            <a:endParaRPr lang="ru-RU" sz="11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100" b="0" strike="noStrike" spc="-1">
                <a:solidFill>
                  <a:schemeClr val="lt1"/>
                </a:solidFill>
                <a:latin typeface="Arial"/>
                <a:ea typeface="DejaVu Sans"/>
              </a:rPr>
              <a:t>s – </a:t>
            </a:r>
            <a:r>
              <a:rPr lang="ru-RU" sz="1100" b="0" strike="noStrike" spc="-1">
                <a:solidFill>
                  <a:schemeClr val="lt1"/>
                </a:solidFill>
                <a:latin typeface="Arial"/>
                <a:ea typeface="DejaVu Sans"/>
              </a:rPr>
              <a:t>масштаб (аналог дисперсии)</a:t>
            </a:r>
            <a:endParaRPr lang="ru-RU" sz="1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925FE13A-C0E8-461D-92FE-BF4A2C2F7CDD}" type="slidenum">
              <a:t>11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PlaceHolder 1"/>
          <p:cNvSpPr>
            <a:spLocks noGrp="1"/>
          </p:cNvSpPr>
          <p:nvPr>
            <p:ph type="title"/>
          </p:nvPr>
        </p:nvSpPr>
        <p:spPr>
          <a:xfrm>
            <a:off x="1620000" y="56520"/>
            <a:ext cx="8093520" cy="1248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400" b="1" strike="noStrike" spc="-1">
                <a:solidFill>
                  <a:srgbClr val="000000"/>
                </a:solidFill>
                <a:latin typeface="Arial"/>
              </a:rPr>
              <a:t>Какие землетрясения обычно подходят для кросс-корреляционной обработки</a:t>
            </a:r>
            <a:r>
              <a:rPr lang="en-US" sz="2400" b="1" strike="noStrike" spc="-1">
                <a:solidFill>
                  <a:srgbClr val="000000"/>
                </a:solidFill>
                <a:latin typeface="Arial"/>
              </a:rPr>
              <a:t> </a:t>
            </a:r>
            <a:r>
              <a:rPr lang="ru-RU" sz="2400" b="1" strike="noStrike" spc="-1">
                <a:solidFill>
                  <a:srgbClr val="000000"/>
                </a:solidFill>
                <a:latin typeface="Arial"/>
              </a:rPr>
              <a:t>методом сейсмической интерферометрии</a:t>
            </a:r>
            <a:endParaRPr lang="ru-RU" sz="24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482" name="TextBox 478"/>
          <p:cNvSpPr/>
          <p:nvPr/>
        </p:nvSpPr>
        <p:spPr>
          <a:xfrm>
            <a:off x="1440000" y="1433880"/>
            <a:ext cx="8105760" cy="2137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1. Подвижки в вертикальной плоскости, т.е.  с углом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rake</a:t>
            </a:r>
            <a:r>
              <a:rPr lang="ru-RU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близким к +-90</a:t>
            </a:r>
            <a:r>
              <a:rPr lang="ru-RU" sz="1800" b="0" strike="noStrike" spc="-1" baseline="33000" dirty="0">
                <a:solidFill>
                  <a:srgbClr val="000000"/>
                </a:solidFill>
                <a:latin typeface="Arial"/>
                <a:ea typeface="DejaVu Sans"/>
              </a:rPr>
              <a:t>о</a:t>
            </a:r>
            <a:r>
              <a:rPr lang="ru-RU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2. Малая длительность временной  функции источника.  </a:t>
            </a: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3. Моментная магнитуда MW≥ 7.1</a:t>
            </a: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4. Отсутствие мощных событий </a:t>
            </a:r>
            <a:r>
              <a:rPr lang="ru-RU" sz="1800" b="0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 до </a:t>
            </a:r>
            <a:r>
              <a:rPr lang="ru-RU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или после основного </a:t>
            </a:r>
            <a:r>
              <a:rPr lang="ru-RU" sz="1800" b="0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землетрясения</a:t>
            </a:r>
            <a:r>
              <a:rPr lang="en-US" sz="1800" b="0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ru-RU" sz="1800" b="0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в 10-ти часовом интервале</a:t>
            </a: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483" name="Прямая соединительная линия 5"/>
          <p:cNvCxnSpPr/>
          <p:nvPr/>
        </p:nvCxnSpPr>
        <p:spPr>
          <a:xfrm>
            <a:off x="1727640" y="2187000"/>
            <a:ext cx="5977080" cy="360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</p:cxnSp>
      <p:grpSp>
        <p:nvGrpSpPr>
          <p:cNvPr id="484" name="Группа 9"/>
          <p:cNvGrpSpPr/>
          <p:nvPr/>
        </p:nvGrpSpPr>
        <p:grpSpPr>
          <a:xfrm>
            <a:off x="1592280" y="3267000"/>
            <a:ext cx="7696440" cy="304920"/>
            <a:chOff x="1592280" y="3267000"/>
            <a:chExt cx="7696440" cy="304920"/>
          </a:xfrm>
        </p:grpSpPr>
        <p:cxnSp>
          <p:nvCxnSpPr>
            <p:cNvPr id="485" name="Прямая соединительная линия 7"/>
            <p:cNvCxnSpPr/>
            <p:nvPr/>
          </p:nvCxnSpPr>
          <p:spPr>
            <a:xfrm>
              <a:off x="1727640" y="3267000"/>
              <a:ext cx="7561440" cy="360"/>
            </a:xfrm>
            <a:prstGeom prst="straightConnector1">
              <a:avLst/>
            </a:prstGeom>
            <a:ln w="28575">
              <a:solidFill>
                <a:srgbClr val="FF0000"/>
              </a:solidFill>
            </a:ln>
          </p:spPr>
        </p:cxnSp>
        <p:cxnSp>
          <p:nvCxnSpPr>
            <p:cNvPr id="486" name="Прямая соединительная линия 8"/>
            <p:cNvCxnSpPr/>
            <p:nvPr/>
          </p:nvCxnSpPr>
          <p:spPr>
            <a:xfrm>
              <a:off x="1592280" y="3571920"/>
              <a:ext cx="1864080" cy="360"/>
            </a:xfrm>
            <a:prstGeom prst="straightConnector1">
              <a:avLst/>
            </a:prstGeom>
            <a:ln w="28575">
              <a:solidFill>
                <a:srgbClr val="FF0000"/>
              </a:solidFill>
            </a:ln>
          </p:spPr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2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PlaceHolder 1"/>
          <p:cNvSpPr>
            <a:spLocks noGrp="1"/>
          </p:cNvSpPr>
          <p:nvPr>
            <p:ph type="title"/>
          </p:nvPr>
        </p:nvSpPr>
        <p:spPr>
          <a:xfrm>
            <a:off x="184320" y="58680"/>
            <a:ext cx="4215960" cy="124416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Результаты методом сейсмической интерферометрии.</a:t>
            </a:r>
            <a:endParaRPr lang="ru-RU" sz="2000" b="0" strike="noStrike" spc="-1">
              <a:solidFill>
                <a:schemeClr val="dk1"/>
              </a:solidFill>
              <a:latin typeface="Arial"/>
            </a:endParaRPr>
          </a:p>
        </p:txBody>
      </p:sp>
      <p:pic>
        <p:nvPicPr>
          <p:cNvPr id="488" name="Рисунок 460"/>
          <p:cNvPicPr/>
          <p:nvPr/>
        </p:nvPicPr>
        <p:blipFill>
          <a:blip r:embed="rId2"/>
          <a:stretch/>
        </p:blipFill>
        <p:spPr>
          <a:xfrm>
            <a:off x="0" y="1138680"/>
            <a:ext cx="5110200" cy="3062520"/>
          </a:xfrm>
          <a:prstGeom prst="rect">
            <a:avLst/>
          </a:prstGeom>
          <a:ln w="0">
            <a:noFill/>
          </a:ln>
        </p:spPr>
      </p:pic>
      <p:pic>
        <p:nvPicPr>
          <p:cNvPr id="489" name="Рисунок 461"/>
          <p:cNvPicPr/>
          <p:nvPr/>
        </p:nvPicPr>
        <p:blipFill>
          <a:blip r:embed="rId3"/>
          <a:srcRect r="28825"/>
          <a:stretch/>
        </p:blipFill>
        <p:spPr>
          <a:xfrm>
            <a:off x="7488720" y="324000"/>
            <a:ext cx="2278440" cy="5344200"/>
          </a:xfrm>
          <a:prstGeom prst="rect">
            <a:avLst/>
          </a:prstGeom>
          <a:ln w="0">
            <a:noFill/>
          </a:ln>
        </p:spPr>
      </p:pic>
      <p:pic>
        <p:nvPicPr>
          <p:cNvPr id="490" name="Рисунок 462"/>
          <p:cNvPicPr/>
          <p:nvPr/>
        </p:nvPicPr>
        <p:blipFill>
          <a:blip r:embed="rId4"/>
          <a:srcRect r="27680"/>
          <a:stretch/>
        </p:blipFill>
        <p:spPr>
          <a:xfrm>
            <a:off x="4951440" y="324000"/>
            <a:ext cx="2175120" cy="5323320"/>
          </a:xfrm>
          <a:prstGeom prst="rect">
            <a:avLst/>
          </a:prstGeom>
          <a:ln w="0">
            <a:noFill/>
          </a:ln>
        </p:spPr>
      </p:pic>
      <p:sp>
        <p:nvSpPr>
          <p:cNvPr id="491" name="TextBox 1"/>
          <p:cNvSpPr/>
          <p:nvPr/>
        </p:nvSpPr>
        <p:spPr>
          <a:xfrm>
            <a:off x="5694480" y="23040"/>
            <a:ext cx="10681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  <a:ea typeface="DejaVu Sans"/>
              </a:rPr>
              <a:t>50-100 c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2" name="TextBox 7"/>
          <p:cNvSpPr/>
          <p:nvPr/>
        </p:nvSpPr>
        <p:spPr>
          <a:xfrm>
            <a:off x="8285760" y="23040"/>
            <a:ext cx="9417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  <a:ea typeface="DejaVu Sans"/>
              </a:rPr>
              <a:t>30-60 c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3" name="TextBox 3"/>
          <p:cNvSpPr/>
          <p:nvPr/>
        </p:nvSpPr>
        <p:spPr>
          <a:xfrm>
            <a:off x="2027880" y="4059360"/>
            <a:ext cx="233316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  <a:ea typeface="DejaVu Sans"/>
              </a:rPr>
              <a:t>185 </a:t>
            </a:r>
            <a:r>
              <a:rPr lang="ru-RU" sz="1800" b="0" strike="noStrike" spc="-1">
                <a:solidFill>
                  <a:schemeClr val="dk1"/>
                </a:solidFill>
                <a:latin typeface="Arial"/>
                <a:ea typeface="DejaVu Sans"/>
              </a:rPr>
              <a:t>станций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800" b="0" strike="noStrike" spc="-1">
                <a:solidFill>
                  <a:schemeClr val="dk1"/>
                </a:solidFill>
                <a:latin typeface="Arial"/>
                <a:ea typeface="DejaVu Sans"/>
              </a:rPr>
              <a:t>16290 пар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800" b="0" strike="noStrike" spc="-1">
                <a:solidFill>
                  <a:schemeClr val="dk1"/>
                </a:solidFill>
                <a:latin typeface="Arial"/>
                <a:ea typeface="DejaVu Sans"/>
              </a:rPr>
              <a:t>Ширина пучка 1.5 гр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4" name="Прямоугольник 9"/>
          <p:cNvSpPr/>
          <p:nvPr/>
        </p:nvSpPr>
        <p:spPr>
          <a:xfrm>
            <a:off x="5111640" y="2650680"/>
            <a:ext cx="4967640" cy="28656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GB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pic>
        <p:nvPicPr>
          <p:cNvPr id="495" name="Рисунок 10"/>
          <p:cNvPicPr/>
          <p:nvPr/>
        </p:nvPicPr>
        <p:blipFill>
          <a:blip r:embed="rId5"/>
          <a:stretch/>
        </p:blipFill>
        <p:spPr>
          <a:xfrm>
            <a:off x="5111640" y="3917160"/>
            <a:ext cx="4927680" cy="303480"/>
          </a:xfrm>
          <a:prstGeom prst="rect">
            <a:avLst/>
          </a:prstGeom>
          <a:ln w="0">
            <a:noFill/>
          </a:ln>
        </p:spPr>
      </p:pic>
      <p:sp>
        <p:nvSpPr>
          <p:cNvPr id="496" name="TextBox 11"/>
          <p:cNvSpPr/>
          <p:nvPr/>
        </p:nvSpPr>
        <p:spPr>
          <a:xfrm>
            <a:off x="9705960" y="2627640"/>
            <a:ext cx="3704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strike="noStrike" spc="-1">
                <a:solidFill>
                  <a:srgbClr val="FF0000"/>
                </a:solidFill>
                <a:latin typeface="Arial"/>
                <a:ea typeface="DejaVu Sans"/>
              </a:rPr>
              <a:t>I4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7" name="TextBox 12"/>
          <p:cNvSpPr/>
          <p:nvPr/>
        </p:nvSpPr>
        <p:spPr>
          <a:xfrm>
            <a:off x="9666360" y="3874680"/>
            <a:ext cx="3704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strike="noStrike" spc="-1">
                <a:solidFill>
                  <a:srgbClr val="FF0000"/>
                </a:solidFill>
                <a:latin typeface="Arial"/>
                <a:ea typeface="DejaVu Sans"/>
              </a:rPr>
              <a:t>I2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8" name="TextBox 13"/>
          <p:cNvSpPr/>
          <p:nvPr/>
        </p:nvSpPr>
        <p:spPr>
          <a:xfrm>
            <a:off x="9706680" y="4541400"/>
            <a:ext cx="3690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strike="noStrike" spc="-1">
                <a:solidFill>
                  <a:srgbClr val="FF0000"/>
                </a:solidFill>
                <a:latin typeface="Arial"/>
                <a:ea typeface="DejaVu Sans"/>
              </a:rPr>
              <a:t>I</a:t>
            </a:r>
            <a:r>
              <a:rPr lang="ru-RU" sz="1800" b="0" strike="noStrike" spc="-1">
                <a:solidFill>
                  <a:srgbClr val="FF0000"/>
                </a:solidFill>
                <a:latin typeface="Arial"/>
                <a:ea typeface="DejaVu Sans"/>
              </a:rPr>
              <a:t>1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9" name="TextBox 14"/>
          <p:cNvSpPr/>
          <p:nvPr/>
        </p:nvSpPr>
        <p:spPr>
          <a:xfrm>
            <a:off x="9683280" y="3195360"/>
            <a:ext cx="3690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strike="noStrike" spc="-1">
                <a:solidFill>
                  <a:srgbClr val="FF0000"/>
                </a:solidFill>
                <a:latin typeface="Arial"/>
                <a:ea typeface="DejaVu Sans"/>
              </a:rPr>
              <a:t>I</a:t>
            </a:r>
            <a:r>
              <a:rPr lang="ru-RU" sz="1800" b="0" strike="noStrike" spc="-1">
                <a:solidFill>
                  <a:srgbClr val="FF0000"/>
                </a:solidFill>
                <a:latin typeface="Arial"/>
                <a:ea typeface="DejaVu Sans"/>
              </a:rPr>
              <a:t>3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AFF41A44-E1C1-4F53-A171-6D3A0B3A563A}" type="slidenum">
              <a:t>13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PlaceHolder 1"/>
          <p:cNvSpPr>
            <a:spLocks noGrp="1"/>
          </p:cNvSpPr>
          <p:nvPr>
            <p:ph type="title"/>
          </p:nvPr>
        </p:nvSpPr>
        <p:spPr>
          <a:xfrm>
            <a:off x="120600" y="92880"/>
            <a:ext cx="9865080" cy="78552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800" b="1" strike="noStrike" spc="-1">
                <a:solidFill>
                  <a:srgbClr val="000000"/>
                </a:solidFill>
                <a:latin typeface="Arial"/>
              </a:rPr>
              <a:t>Коррелограммы для разных частот.  Синтетический и реальный пример</a:t>
            </a:r>
            <a:endParaRPr lang="ru-RU" sz="1800" b="0" strike="noStrike" spc="-1">
              <a:solidFill>
                <a:schemeClr val="dk1"/>
              </a:solidFill>
              <a:latin typeface="Arial"/>
            </a:endParaRPr>
          </a:p>
        </p:txBody>
      </p:sp>
      <p:pic>
        <p:nvPicPr>
          <p:cNvPr id="501" name="Рисунок 350"/>
          <p:cNvPicPr/>
          <p:nvPr/>
        </p:nvPicPr>
        <p:blipFill>
          <a:blip r:embed="rId2"/>
          <a:srcRect t="13033"/>
          <a:stretch/>
        </p:blipFill>
        <p:spPr>
          <a:xfrm>
            <a:off x="0" y="1890720"/>
            <a:ext cx="5216040" cy="3596040"/>
          </a:xfrm>
          <a:prstGeom prst="rect">
            <a:avLst/>
          </a:prstGeom>
          <a:ln w="0">
            <a:noFill/>
          </a:ln>
        </p:spPr>
      </p:pic>
      <p:pic>
        <p:nvPicPr>
          <p:cNvPr id="502" name="Рисунок 351"/>
          <p:cNvPicPr/>
          <p:nvPr/>
        </p:nvPicPr>
        <p:blipFill>
          <a:blip r:embed="rId3"/>
          <a:srcRect t="57353" r="25973"/>
          <a:stretch/>
        </p:blipFill>
        <p:spPr>
          <a:xfrm>
            <a:off x="4680000" y="1800000"/>
            <a:ext cx="2696040" cy="3777480"/>
          </a:xfrm>
          <a:prstGeom prst="rect">
            <a:avLst/>
          </a:prstGeom>
          <a:ln w="0">
            <a:noFill/>
          </a:ln>
        </p:spPr>
      </p:pic>
      <p:pic>
        <p:nvPicPr>
          <p:cNvPr id="503" name="Рисунок 352"/>
          <p:cNvPicPr/>
          <p:nvPr/>
        </p:nvPicPr>
        <p:blipFill>
          <a:blip r:embed="rId4"/>
          <a:srcRect l="4790" t="58096" r="25646"/>
          <a:stretch/>
        </p:blipFill>
        <p:spPr>
          <a:xfrm>
            <a:off x="7380000" y="1800000"/>
            <a:ext cx="2605680" cy="3866760"/>
          </a:xfrm>
          <a:prstGeom prst="rect">
            <a:avLst/>
          </a:prstGeom>
          <a:ln w="0">
            <a:noFill/>
          </a:ln>
        </p:spPr>
      </p:pic>
      <p:sp>
        <p:nvSpPr>
          <p:cNvPr id="504" name="TextBox 353"/>
          <p:cNvSpPr/>
          <p:nvPr/>
        </p:nvSpPr>
        <p:spPr>
          <a:xfrm>
            <a:off x="576360" y="1113480"/>
            <a:ext cx="4639680" cy="3639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Модель ak135, глубина источника 50 км, 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5" name="TextBox 354"/>
          <p:cNvSpPr/>
          <p:nvPr/>
        </p:nvSpPr>
        <p:spPr>
          <a:xfrm>
            <a:off x="5940000" y="1440000"/>
            <a:ext cx="9417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10-30 c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6" name="TextBox 355"/>
          <p:cNvSpPr/>
          <p:nvPr/>
        </p:nvSpPr>
        <p:spPr>
          <a:xfrm>
            <a:off x="8280000" y="1440000"/>
            <a:ext cx="9417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30-60 c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7" name="TextBox 356"/>
          <p:cNvSpPr/>
          <p:nvPr/>
        </p:nvSpPr>
        <p:spPr>
          <a:xfrm>
            <a:off x="6054480" y="734400"/>
            <a:ext cx="321732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Камчатское землетрясение, 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глубина источника 20-40 км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8" name="TextBox 354"/>
          <p:cNvSpPr/>
          <p:nvPr/>
        </p:nvSpPr>
        <p:spPr>
          <a:xfrm>
            <a:off x="936000" y="1503720"/>
            <a:ext cx="9417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10-30 c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9" name="TextBox 355"/>
          <p:cNvSpPr/>
          <p:nvPr/>
        </p:nvSpPr>
        <p:spPr>
          <a:xfrm>
            <a:off x="3276000" y="1503720"/>
            <a:ext cx="9417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30-60 c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0" name="TextBox 12"/>
          <p:cNvSpPr/>
          <p:nvPr/>
        </p:nvSpPr>
        <p:spPr>
          <a:xfrm>
            <a:off x="9289080" y="3549600"/>
            <a:ext cx="39024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000" b="1" strike="noStrike" spc="-1">
                <a:solidFill>
                  <a:schemeClr val="dk1"/>
                </a:solidFill>
                <a:latin typeface="Arial"/>
                <a:ea typeface="DejaVu Sans"/>
              </a:rPr>
              <a:t>I</a:t>
            </a:r>
            <a:r>
              <a:rPr lang="ru-RU" sz="2000" b="1" strike="noStrike" spc="-1">
                <a:solidFill>
                  <a:schemeClr val="dk1"/>
                </a:solidFill>
                <a:latin typeface="Arial"/>
                <a:ea typeface="DejaVu Sans"/>
              </a:rPr>
              <a:t>1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1" name="TextBox 13"/>
          <p:cNvSpPr/>
          <p:nvPr/>
        </p:nvSpPr>
        <p:spPr>
          <a:xfrm>
            <a:off x="1946880" y="3563640"/>
            <a:ext cx="39024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000" b="1" strike="noStrike" spc="-1">
                <a:solidFill>
                  <a:schemeClr val="dk1"/>
                </a:solidFill>
                <a:latin typeface="Arial"/>
                <a:ea typeface="DejaVu Sans"/>
              </a:rPr>
              <a:t>I</a:t>
            </a:r>
            <a:r>
              <a:rPr lang="ru-RU" sz="2000" b="1" strike="noStrike" spc="-1">
                <a:solidFill>
                  <a:schemeClr val="dk1"/>
                </a:solidFill>
                <a:latin typeface="Arial"/>
                <a:ea typeface="DejaVu Sans"/>
              </a:rPr>
              <a:t>1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2" name="TextBox 14"/>
          <p:cNvSpPr/>
          <p:nvPr/>
        </p:nvSpPr>
        <p:spPr>
          <a:xfrm>
            <a:off x="739800" y="2547360"/>
            <a:ext cx="39024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000" b="1" strike="noStrike" spc="-1">
                <a:solidFill>
                  <a:schemeClr val="dk1"/>
                </a:solidFill>
                <a:latin typeface="Arial"/>
                <a:ea typeface="DejaVu Sans"/>
              </a:rPr>
              <a:t>I</a:t>
            </a:r>
            <a:r>
              <a:rPr lang="ru-RU" sz="2000" b="1" strike="noStrike" spc="-1">
                <a:solidFill>
                  <a:schemeClr val="dk1"/>
                </a:solidFill>
                <a:latin typeface="Arial"/>
                <a:ea typeface="DejaVu Sans"/>
              </a:rPr>
              <a:t>2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3" name="TextBox 15"/>
          <p:cNvSpPr/>
          <p:nvPr/>
        </p:nvSpPr>
        <p:spPr>
          <a:xfrm>
            <a:off x="7779600" y="2481840"/>
            <a:ext cx="39024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000" b="1" strike="noStrike" spc="-1">
                <a:solidFill>
                  <a:schemeClr val="dk1"/>
                </a:solidFill>
                <a:latin typeface="Arial"/>
                <a:ea typeface="DejaVu Sans"/>
              </a:rPr>
              <a:t>I</a:t>
            </a:r>
            <a:r>
              <a:rPr lang="ru-RU" sz="2000" b="1" strike="noStrike" spc="-1">
                <a:solidFill>
                  <a:schemeClr val="dk1"/>
                </a:solidFill>
                <a:latin typeface="Arial"/>
                <a:ea typeface="DejaVu Sans"/>
              </a:rPr>
              <a:t>2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C6B40A54-1C34-46FB-B0F0-1AF651628539}" type="slidenum">
              <a:t>14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Рисунок 518"/>
          <p:cNvPicPr/>
          <p:nvPr/>
        </p:nvPicPr>
        <p:blipFill>
          <a:blip r:embed="rId2"/>
          <a:srcRect l="5130" t="20056" r="26911"/>
          <a:stretch/>
        </p:blipFill>
        <p:spPr>
          <a:xfrm>
            <a:off x="6840000" y="1253880"/>
            <a:ext cx="2384280" cy="4347000"/>
          </a:xfrm>
          <a:prstGeom prst="rect">
            <a:avLst/>
          </a:prstGeom>
          <a:ln w="0">
            <a:noFill/>
          </a:ln>
        </p:spPr>
      </p:pic>
      <p:pic>
        <p:nvPicPr>
          <p:cNvPr id="515" name="Рисунок 518"/>
          <p:cNvPicPr/>
          <p:nvPr/>
        </p:nvPicPr>
        <p:blipFill>
          <a:blip r:embed="rId3"/>
          <a:srcRect l="2786" t="19048" r="27626"/>
          <a:stretch/>
        </p:blipFill>
        <p:spPr>
          <a:xfrm>
            <a:off x="277920" y="1183320"/>
            <a:ext cx="2241000" cy="4434480"/>
          </a:xfrm>
          <a:prstGeom prst="rect">
            <a:avLst/>
          </a:prstGeom>
          <a:ln w="0">
            <a:noFill/>
          </a:ln>
        </p:spPr>
      </p:pic>
      <p:pic>
        <p:nvPicPr>
          <p:cNvPr id="516" name="Рисунок 519"/>
          <p:cNvPicPr/>
          <p:nvPr/>
        </p:nvPicPr>
        <p:blipFill>
          <a:blip r:embed="rId4"/>
          <a:srcRect l="6408" t="20341" r="26905"/>
          <a:stretch/>
        </p:blipFill>
        <p:spPr>
          <a:xfrm>
            <a:off x="2520000" y="1249920"/>
            <a:ext cx="2121120" cy="4350960"/>
          </a:xfrm>
          <a:prstGeom prst="rect">
            <a:avLst/>
          </a:prstGeom>
          <a:ln w="0">
            <a:noFill/>
          </a:ln>
        </p:spPr>
      </p:pic>
      <p:pic>
        <p:nvPicPr>
          <p:cNvPr id="517" name="Рисунок 520"/>
          <p:cNvPicPr/>
          <p:nvPr/>
        </p:nvPicPr>
        <p:blipFill>
          <a:blip r:embed="rId5"/>
          <a:srcRect l="5566" t="19048" r="26487"/>
          <a:stretch/>
        </p:blipFill>
        <p:spPr>
          <a:xfrm>
            <a:off x="4642200" y="1183320"/>
            <a:ext cx="2197080" cy="4417560"/>
          </a:xfrm>
          <a:prstGeom prst="rect">
            <a:avLst/>
          </a:prstGeom>
          <a:ln w="0">
            <a:noFill/>
          </a:ln>
        </p:spPr>
      </p:pic>
      <p:sp>
        <p:nvSpPr>
          <p:cNvPr id="518" name="PlaceHolder 1"/>
          <p:cNvSpPr>
            <a:spLocks noGrp="1"/>
          </p:cNvSpPr>
          <p:nvPr>
            <p:ph type="title"/>
          </p:nvPr>
        </p:nvSpPr>
        <p:spPr>
          <a:xfrm>
            <a:off x="1512000" y="0"/>
            <a:ext cx="8351640" cy="929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800" b="0" strike="noStrike" spc="-1">
                <a:solidFill>
                  <a:schemeClr val="dk1"/>
                </a:solidFill>
                <a:latin typeface="Arial"/>
              </a:rPr>
              <a:t>Сейсмическая интерферометрия.  Влияние длины окна сглаживания. </a:t>
            </a:r>
          </a:p>
        </p:txBody>
      </p:sp>
      <p:sp>
        <p:nvSpPr>
          <p:cNvPr id="519" name="Прямоугольник 361"/>
          <p:cNvSpPr/>
          <p:nvPr/>
        </p:nvSpPr>
        <p:spPr>
          <a:xfrm>
            <a:off x="1398960" y="819360"/>
            <a:ext cx="4204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8c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0" name="Прямоугольник 363"/>
          <p:cNvSpPr/>
          <p:nvPr/>
        </p:nvSpPr>
        <p:spPr>
          <a:xfrm>
            <a:off x="3456000" y="804240"/>
            <a:ext cx="6750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128c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1" name="Прямоугольник 365"/>
          <p:cNvSpPr/>
          <p:nvPr/>
        </p:nvSpPr>
        <p:spPr>
          <a:xfrm>
            <a:off x="5544360" y="774000"/>
            <a:ext cx="6750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512c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2" name="Прямоугольник 367"/>
          <p:cNvSpPr/>
          <p:nvPr/>
        </p:nvSpPr>
        <p:spPr>
          <a:xfrm>
            <a:off x="7740360" y="819360"/>
            <a:ext cx="8013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2048c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3" name="Прямоугольник 11"/>
          <p:cNvSpPr/>
          <p:nvPr/>
        </p:nvSpPr>
        <p:spPr>
          <a:xfrm>
            <a:off x="648000" y="2482560"/>
            <a:ext cx="8782560" cy="28656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GB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pic>
        <p:nvPicPr>
          <p:cNvPr id="524" name="Рисунок 12"/>
          <p:cNvPicPr/>
          <p:nvPr/>
        </p:nvPicPr>
        <p:blipFill>
          <a:blip r:embed="rId6"/>
          <a:stretch/>
        </p:blipFill>
        <p:spPr>
          <a:xfrm>
            <a:off x="648000" y="3768120"/>
            <a:ext cx="8801640" cy="303480"/>
          </a:xfrm>
          <a:prstGeom prst="rect">
            <a:avLst/>
          </a:prstGeom>
          <a:ln w="0">
            <a:noFill/>
          </a:ln>
        </p:spPr>
      </p:pic>
      <p:sp>
        <p:nvSpPr>
          <p:cNvPr id="525" name="TextBox 13"/>
          <p:cNvSpPr/>
          <p:nvPr/>
        </p:nvSpPr>
        <p:spPr>
          <a:xfrm>
            <a:off x="9137880" y="2466000"/>
            <a:ext cx="3704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strike="noStrike" spc="-1">
                <a:solidFill>
                  <a:srgbClr val="FF0000"/>
                </a:solidFill>
                <a:latin typeface="Arial"/>
                <a:ea typeface="DejaVu Sans"/>
              </a:rPr>
              <a:t>I4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6" name="TextBox 14"/>
          <p:cNvSpPr/>
          <p:nvPr/>
        </p:nvSpPr>
        <p:spPr>
          <a:xfrm>
            <a:off x="9137880" y="3718440"/>
            <a:ext cx="3704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strike="noStrike" spc="-1">
                <a:solidFill>
                  <a:srgbClr val="FF0000"/>
                </a:solidFill>
                <a:latin typeface="Arial"/>
                <a:ea typeface="DejaVu Sans"/>
              </a:rPr>
              <a:t>I2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310B21D3-F2DC-4C03-A37C-32D3D23D5480}" type="slidenum">
              <a:t>15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PlaceHolder 1"/>
          <p:cNvSpPr>
            <a:spLocks noGrp="1"/>
          </p:cNvSpPr>
          <p:nvPr>
            <p:ph type="title"/>
          </p:nvPr>
        </p:nvSpPr>
        <p:spPr>
          <a:xfrm>
            <a:off x="1620000" y="180000"/>
            <a:ext cx="8100000" cy="328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800" b="0" strike="noStrike" spc="-1">
                <a:solidFill>
                  <a:schemeClr val="dk1"/>
                </a:solidFill>
                <a:latin typeface="Arial"/>
              </a:rPr>
              <a:t>Результаты ампл. нормализации по Бенсену и по Стьюденту для c/c QSPA</a:t>
            </a:r>
          </a:p>
        </p:txBody>
      </p:sp>
      <p:pic>
        <p:nvPicPr>
          <p:cNvPr id="528" name="Рисунок 527"/>
          <p:cNvPicPr/>
          <p:nvPr/>
        </p:nvPicPr>
        <p:blipFill>
          <a:blip r:embed="rId2"/>
          <a:stretch/>
        </p:blipFill>
        <p:spPr>
          <a:xfrm>
            <a:off x="36720" y="534240"/>
            <a:ext cx="9323280" cy="505692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6BA79236-ECB9-4DA3-91C2-EF268CBD71EF}" type="slidenum">
              <a:t>16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Рисунок 528"/>
          <p:cNvPicPr/>
          <p:nvPr/>
        </p:nvPicPr>
        <p:blipFill>
          <a:blip r:embed="rId2"/>
          <a:stretch/>
        </p:blipFill>
        <p:spPr>
          <a:xfrm>
            <a:off x="728640" y="907920"/>
            <a:ext cx="8783280" cy="4764240"/>
          </a:xfrm>
          <a:prstGeom prst="rect">
            <a:avLst/>
          </a:prstGeom>
          <a:ln w="0">
            <a:noFill/>
          </a:ln>
        </p:spPr>
      </p:pic>
      <p:sp>
        <p:nvSpPr>
          <p:cNvPr id="530" name="PlaceHolder 5"/>
          <p:cNvSpPr txBox="1"/>
          <p:nvPr/>
        </p:nvSpPr>
        <p:spPr>
          <a:xfrm>
            <a:off x="1620000" y="180360"/>
            <a:ext cx="8100000" cy="328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800" b="0" strike="noStrike" spc="-1">
                <a:solidFill>
                  <a:schemeClr val="dk1"/>
                </a:solidFill>
                <a:latin typeface="Arial"/>
              </a:rPr>
              <a:t>Результаты ампл. нормализации по Бенсену и по Стьюденту для c/c KIEV</a:t>
            </a:r>
          </a:p>
        </p:txBody>
      </p:sp>
      <p:sp>
        <p:nvSpPr>
          <p:cNvPr id="2" name="PlaceHolder 1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0F0A66E2-D6FA-4547-B755-F7CFC3F2F36E}" type="slidenum">
              <a:t>17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PlaceHolder 1"/>
          <p:cNvSpPr>
            <a:spLocks noGrp="1"/>
          </p:cNvSpPr>
          <p:nvPr>
            <p:ph type="title"/>
          </p:nvPr>
        </p:nvSpPr>
        <p:spPr>
          <a:xfrm>
            <a:off x="1620000" y="58680"/>
            <a:ext cx="8093520" cy="1244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800" b="1" strike="noStrike" spc="-1">
                <a:solidFill>
                  <a:srgbClr val="000000"/>
                </a:solidFill>
                <a:latin typeface="Arial"/>
              </a:rPr>
              <a:t>Выводы</a:t>
            </a: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532" name="PlaceHolder 2"/>
          <p:cNvSpPr>
            <a:spLocks noGrp="1"/>
          </p:cNvSpPr>
          <p:nvPr>
            <p:ph/>
          </p:nvPr>
        </p:nvSpPr>
        <p:spPr>
          <a:xfrm>
            <a:off x="1584000" y="1107000"/>
            <a:ext cx="8093520" cy="328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800" b="0" strike="noStrike" spc="-1" dirty="0">
                <a:solidFill>
                  <a:schemeClr val="dk1"/>
                </a:solidFill>
                <a:latin typeface="Arial"/>
                <a:ea typeface="DejaVu Sans"/>
              </a:rPr>
              <a:t>1</a:t>
            </a:r>
            <a:r>
              <a:rPr lang="ru-RU" sz="1800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. </a:t>
            </a:r>
            <a:r>
              <a:rPr lang="ru-RU" sz="1800" b="0" strike="noStrike" spc="-1" dirty="0">
                <a:solidFill>
                  <a:schemeClr val="dk1"/>
                </a:solidFill>
                <a:latin typeface="Arial"/>
                <a:ea typeface="DejaVu Sans"/>
              </a:rPr>
              <a:t>Методом сейсмической интерферометрии (СИ) обнаружены волны I2 и I4 в коде Камчатского землетрясения с </a:t>
            </a:r>
            <a:r>
              <a:rPr lang="en-US" sz="1800" b="0" strike="noStrike" spc="-1" dirty="0">
                <a:solidFill>
                  <a:schemeClr val="dk1"/>
                </a:solidFill>
                <a:latin typeface="Arial"/>
                <a:ea typeface="DejaVu Sans"/>
              </a:rPr>
              <a:t>Mw=8.8</a:t>
            </a:r>
            <a:r>
              <a:rPr lang="ru-RU" sz="1800" b="0" strike="noStrike" spc="-1" dirty="0">
                <a:solidFill>
                  <a:schemeClr val="dk1"/>
                </a:solidFill>
                <a:latin typeface="Arial"/>
                <a:ea typeface="DejaVu Sans"/>
              </a:rPr>
              <a:t>. </a:t>
            </a:r>
            <a:endParaRPr lang="ru-RU" sz="1800" b="0" strike="noStrike" spc="-1" dirty="0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800" b="0" strike="noStrike" spc="-1" dirty="0">
                <a:solidFill>
                  <a:schemeClr val="dk1"/>
                </a:solidFill>
                <a:latin typeface="Arial"/>
                <a:ea typeface="DejaVu Sans"/>
              </a:rPr>
              <a:t>2. Методом </a:t>
            </a:r>
            <a:r>
              <a:rPr lang="ru-RU" sz="1800" b="0" strike="noStrike" spc="-1" dirty="0" err="1" smtClean="0">
                <a:solidFill>
                  <a:schemeClr val="dk1"/>
                </a:solidFill>
                <a:latin typeface="Arial"/>
                <a:ea typeface="DejaVu Sans"/>
              </a:rPr>
              <a:t>регулируемогонаправленного</a:t>
            </a:r>
            <a:r>
              <a:rPr lang="ru-RU" sz="1800" b="0" strike="noStrike" spc="-1" dirty="0" smtClean="0">
                <a:solidFill>
                  <a:schemeClr val="dk1"/>
                </a:solidFill>
                <a:latin typeface="Arial"/>
                <a:ea typeface="DejaVu Sans"/>
              </a:rPr>
              <a:t> </a:t>
            </a:r>
            <a:r>
              <a:rPr lang="ru-RU" sz="1800" b="0" strike="noStrike" spc="-1" dirty="0">
                <a:solidFill>
                  <a:schemeClr val="dk1"/>
                </a:solidFill>
                <a:latin typeface="Arial"/>
                <a:ea typeface="DejaVu Sans"/>
              </a:rPr>
              <a:t>приема (РНП) обнаружена волна I2. На ее время пробега оказывают влияние региональные особенности. </a:t>
            </a:r>
            <a:endParaRPr lang="ru-RU" sz="1800" b="0" strike="noStrike" spc="-1" dirty="0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800" b="0" strike="noStrike" spc="-1" dirty="0">
                <a:solidFill>
                  <a:schemeClr val="dk1"/>
                </a:solidFill>
                <a:latin typeface="Arial"/>
                <a:ea typeface="DejaVu Sans"/>
              </a:rPr>
              <a:t>3. Показано, что нормализация  коды по </a:t>
            </a:r>
            <a:r>
              <a:rPr lang="ru-RU" sz="1800" b="0" strike="noStrike" spc="-1" dirty="0" err="1">
                <a:solidFill>
                  <a:schemeClr val="dk1"/>
                </a:solidFill>
                <a:latin typeface="Arial"/>
                <a:ea typeface="DejaVu Sans"/>
              </a:rPr>
              <a:t>Бенсену</a:t>
            </a:r>
            <a:r>
              <a:rPr lang="ru-RU" sz="1800" b="0" strike="noStrike" spc="-1" dirty="0">
                <a:solidFill>
                  <a:schemeClr val="dk1"/>
                </a:solidFill>
                <a:latin typeface="Arial"/>
                <a:ea typeface="DejaVu Sans"/>
              </a:rPr>
              <a:t> эффективнее нормализации по Стьюденту.</a:t>
            </a:r>
            <a:endParaRPr lang="ru-RU" sz="1800" b="0" strike="noStrike" spc="-1" dirty="0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800" b="0" strike="noStrike" spc="-1" dirty="0">
                <a:solidFill>
                  <a:schemeClr val="dk1"/>
                </a:solidFill>
                <a:latin typeface="Arial"/>
                <a:ea typeface="DejaVu Sans"/>
              </a:rPr>
              <a:t>4. СИ требует меньшего   количества станций для анализа</a:t>
            </a:r>
            <a:endParaRPr lang="ru-RU" sz="1800" b="0" strike="noStrike" spc="-1" dirty="0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800" b="0" strike="noStrike" spc="-1" dirty="0">
                <a:solidFill>
                  <a:schemeClr val="dk1"/>
                </a:solidFill>
                <a:latin typeface="Arial"/>
                <a:ea typeface="DejaVu Sans"/>
              </a:rPr>
              <a:t>5. Для идентификации  волн I2 и I4 в коде мощных землетрясений с M&gt;8 требуется корректировка частотного  диапазона и окна нормализации при масштабировании амплитуд по сравнению с землетрясениями с М около 6. Лучшие условия  обеспечиваются в диапазоне периодов 30-60с и длины окна  больше 128 с.</a:t>
            </a:r>
            <a:endParaRPr lang="ru-RU" sz="1800" b="0" strike="noStrike" spc="-1" dirty="0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ru-RU" sz="1800" b="0" strike="noStrike" spc="-1" dirty="0">
              <a:solidFill>
                <a:schemeClr val="dk1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PlaceHolder 1"/>
          <p:cNvSpPr>
            <a:spLocks noGrp="1"/>
          </p:cNvSpPr>
          <p:nvPr>
            <p:ph type="title"/>
          </p:nvPr>
        </p:nvSpPr>
        <p:spPr>
          <a:xfrm>
            <a:off x="1656000" y="1539000"/>
            <a:ext cx="8093520" cy="1244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4000" b="0" strike="noStrike" spc="-1">
                <a:solidFill>
                  <a:schemeClr val="dk1"/>
                </a:solidFill>
                <a:latin typeface="Arial"/>
              </a:rPr>
              <a:t>Спасибо за внимание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title"/>
          </p:nvPr>
        </p:nvSpPr>
        <p:spPr>
          <a:xfrm>
            <a:off x="1620000" y="58680"/>
            <a:ext cx="8093520" cy="1244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3200" b="1" strike="noStrike" spc="-1">
                <a:solidFill>
                  <a:schemeClr val="dk1"/>
                </a:solidFill>
                <a:latin typeface="Arial"/>
              </a:rPr>
              <a:t>Проблема</a:t>
            </a:r>
            <a:endParaRPr lang="ru-RU" sz="32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59" name="PlaceHolder 2"/>
          <p:cNvSpPr>
            <a:spLocks noGrp="1"/>
          </p:cNvSpPr>
          <p:nvPr>
            <p:ph/>
          </p:nvPr>
        </p:nvSpPr>
        <p:spPr>
          <a:xfrm>
            <a:off x="1620000" y="1368000"/>
            <a:ext cx="8093520" cy="328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7222"/>
          </a:bodyPr>
          <a:lstStyle/>
          <a:p>
            <a:pPr indent="0" defTabSz="914400">
              <a:lnSpc>
                <a:spcPct val="100000"/>
              </a:lnSpc>
              <a:spcBef>
                <a:spcPts val="1417"/>
              </a:spcBef>
              <a:buNone/>
              <a:tabLst>
                <a:tab pos="0" algn="l"/>
              </a:tabLst>
            </a:pPr>
            <a:r>
              <a:rPr lang="ru-RU" sz="1800" b="0" strike="noStrike" spc="-1">
                <a:solidFill>
                  <a:schemeClr val="dk1"/>
                </a:solidFill>
                <a:latin typeface="Arial"/>
                <a:ea typeface="DejaVu Sans"/>
              </a:rPr>
              <a:t>Требуются новые подтверждения гипотезы о присутствии в центре  внутреннего ядра Земли специфической области IMIC (innermost inner core)  и ее свойствах. Наличие этой области может свидетельствовать о существовании нескольких этапов в формировании и эволюции ядра Земли. Дополнительные данные о свойствах внутреннего ядра могут быть получены из анализа волн </a:t>
            </a:r>
            <a:r>
              <a:rPr lang="en-US" sz="1800" b="0" strike="noStrike" spc="-1">
                <a:solidFill>
                  <a:schemeClr val="dk1"/>
                </a:solidFill>
                <a:latin typeface="Arial"/>
                <a:ea typeface="DejaVu Sans"/>
              </a:rPr>
              <a:t>PKIKPPKIKP</a:t>
            </a:r>
            <a:r>
              <a:rPr lang="ru-RU" sz="1800" b="0" strike="noStrike" spc="-1">
                <a:solidFill>
                  <a:schemeClr val="dk1"/>
                </a:solidFill>
                <a:latin typeface="Arial"/>
                <a:ea typeface="DejaVu Sans"/>
              </a:rPr>
              <a:t> (</a:t>
            </a:r>
            <a:r>
              <a:rPr lang="en-US" sz="1800" b="0" strike="noStrike" spc="-1">
                <a:solidFill>
                  <a:schemeClr val="dk1"/>
                </a:solidFill>
                <a:latin typeface="Arial"/>
                <a:ea typeface="DejaVu Sans"/>
              </a:rPr>
              <a:t>I2) </a:t>
            </a:r>
            <a:r>
              <a:rPr lang="ru-RU" sz="1800" b="0" strike="noStrike" spc="-1">
                <a:solidFill>
                  <a:schemeClr val="dk1"/>
                </a:solidFill>
                <a:latin typeface="Arial"/>
                <a:ea typeface="DejaVu Sans"/>
              </a:rPr>
              <a:t>и </a:t>
            </a:r>
            <a:r>
              <a:rPr lang="en-US" sz="1800" b="0" strike="noStrike" spc="-1">
                <a:solidFill>
                  <a:schemeClr val="dk1"/>
                </a:solidFill>
                <a:latin typeface="Arial"/>
                <a:ea typeface="DejaVu Sans"/>
              </a:rPr>
              <a:t>PKIKPPKIKPPKIKPPKIKP </a:t>
            </a:r>
            <a:r>
              <a:rPr lang="ru-RU" sz="1800" b="0" strike="noStrike" spc="-1">
                <a:solidFill>
                  <a:schemeClr val="dk1"/>
                </a:solidFill>
                <a:latin typeface="Arial"/>
                <a:ea typeface="DejaVu Sans"/>
              </a:rPr>
              <a:t>(</a:t>
            </a:r>
            <a:r>
              <a:rPr lang="en-US" sz="1800" b="0" strike="noStrike" spc="-1">
                <a:solidFill>
                  <a:schemeClr val="dk1"/>
                </a:solidFill>
                <a:latin typeface="Arial"/>
                <a:ea typeface="DejaVu Sans"/>
              </a:rPr>
              <a:t>I4</a:t>
            </a:r>
            <a:r>
              <a:rPr lang="ru-RU" sz="1800" b="0" strike="noStrike" spc="-1">
                <a:solidFill>
                  <a:schemeClr val="dk1"/>
                </a:solidFill>
                <a:latin typeface="Arial"/>
                <a:ea typeface="DejaVu Sans"/>
              </a:rPr>
              <a:t>), маскируемых кодой землетрясения</a:t>
            </a:r>
            <a:r>
              <a:rPr lang="ru-RU" sz="1800" b="0" strike="noStrike" spc="-1">
                <a:solidFill>
                  <a:srgbClr val="FF0000"/>
                </a:solidFill>
                <a:latin typeface="Arial"/>
                <a:ea typeface="DejaVu Sans"/>
              </a:rPr>
              <a:t>.</a:t>
            </a:r>
            <a:endParaRPr lang="ru-RU" sz="1800" b="0" strike="noStrike" spc="-1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1417"/>
              </a:spcBef>
              <a:buNone/>
              <a:tabLst>
                <a:tab pos="0" algn="l"/>
              </a:tabLst>
            </a:pPr>
            <a:r>
              <a:rPr lang="ru-RU" sz="1800" b="0" strike="noStrike" spc="-1">
                <a:solidFill>
                  <a:schemeClr val="dk1"/>
                </a:solidFill>
                <a:latin typeface="Arial"/>
                <a:ea typeface="DejaVu Sans"/>
              </a:rPr>
              <a:t>Для исследования волн </a:t>
            </a:r>
            <a:r>
              <a:rPr lang="en-US" sz="1800" b="0" strike="noStrike" spc="-1">
                <a:solidFill>
                  <a:schemeClr val="dk1"/>
                </a:solidFill>
                <a:latin typeface="Arial"/>
                <a:ea typeface="DejaVu Sans"/>
              </a:rPr>
              <a:t>I2 </a:t>
            </a:r>
            <a:r>
              <a:rPr lang="ru-RU" sz="1800" b="0" strike="noStrike" spc="-1">
                <a:solidFill>
                  <a:schemeClr val="dk1"/>
                </a:solidFill>
                <a:latin typeface="Arial"/>
                <a:ea typeface="DejaVu Sans"/>
              </a:rPr>
              <a:t>и</a:t>
            </a:r>
            <a:r>
              <a:rPr lang="en-US" sz="1800" b="0" strike="noStrike" spc="-1">
                <a:solidFill>
                  <a:schemeClr val="dk1"/>
                </a:solidFill>
                <a:latin typeface="Arial"/>
                <a:ea typeface="DejaVu Sans"/>
              </a:rPr>
              <a:t> I4</a:t>
            </a:r>
            <a:r>
              <a:rPr lang="ru-RU" sz="1800" b="0" strike="noStrike" spc="-1">
                <a:solidFill>
                  <a:schemeClr val="dk1"/>
                </a:solidFill>
                <a:latin typeface="Arial"/>
                <a:ea typeface="DejaVu Sans"/>
              </a:rPr>
              <a:t> необходимы сейсмограммы от землетрясений с 5.6</a:t>
            </a:r>
            <a:r>
              <a:rPr lang="en-US" sz="1800" b="0" strike="noStrike" spc="-1">
                <a:solidFill>
                  <a:schemeClr val="dk1"/>
                </a:solidFill>
                <a:latin typeface="Arial"/>
                <a:ea typeface="DejaVu Sans"/>
              </a:rPr>
              <a:t>&lt;</a:t>
            </a:r>
            <a:r>
              <a:rPr lang="ru-RU" sz="1800" b="0" strike="noStrike" spc="-1">
                <a:solidFill>
                  <a:schemeClr val="dk1"/>
                </a:solidFill>
                <a:latin typeface="Arial"/>
                <a:ea typeface="DejaVu Sans"/>
              </a:rPr>
              <a:t>M</a:t>
            </a:r>
            <a:r>
              <a:rPr lang="en-US" sz="1800" b="0" strike="noStrike" spc="-1">
                <a:solidFill>
                  <a:schemeClr val="dk1"/>
                </a:solidFill>
                <a:latin typeface="Arial"/>
                <a:ea typeface="DejaVu Sans"/>
              </a:rPr>
              <a:t>&lt;7.5.</a:t>
            </a:r>
            <a:r>
              <a:rPr lang="ru-RU" sz="1800" b="0" strike="noStrike" spc="-1">
                <a:solidFill>
                  <a:schemeClr val="dk1"/>
                </a:solidFill>
                <a:latin typeface="Arial"/>
                <a:ea typeface="DejaVu Sans"/>
              </a:rPr>
              <a:t> Сейсмограммы от  мощных землетрясений с М&gt;7.5 безусловно также несут информацию о структуре и свойствах ядра, но очень сложны для изучения из-за длинной временной функции источника и нетривиального механизма очага. Поиск методов и подходов для использования сверхмощных землетрясений при анализе центральной части планеты  - очень важная и насущная тема.</a:t>
            </a:r>
            <a:endParaRPr lang="ru-RU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FF9E7F85-331C-4F78-A9CE-81D0ED4DFCE0}" type="slidenum">
              <a:t>2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/>
          <p:cNvSpPr>
            <a:spLocks noGrp="1"/>
          </p:cNvSpPr>
          <p:nvPr>
            <p:ph type="title"/>
          </p:nvPr>
        </p:nvSpPr>
        <p:spPr>
          <a:xfrm>
            <a:off x="648000" y="-13680"/>
            <a:ext cx="9358560" cy="71748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000" b="1" strike="noStrike" spc="-1">
                <a:solidFill>
                  <a:schemeClr val="dk1"/>
                </a:solidFill>
                <a:latin typeface="Arial"/>
              </a:rPr>
              <a:t>Метод 1 –спектрально-временной анализ для пучков</a:t>
            </a:r>
            <a:r>
              <a:rPr lang="en-US" sz="2000" b="1" strike="noStrike" spc="-1">
                <a:solidFill>
                  <a:schemeClr val="dk1"/>
                </a:solidFill>
                <a:latin typeface="Arial"/>
              </a:rPr>
              <a:t> </a:t>
            </a:r>
            <a:r>
              <a:rPr lang="ru-RU" sz="2000" b="1" strike="noStrike" spc="-1">
                <a:solidFill>
                  <a:schemeClr val="dk1"/>
                </a:solidFill>
                <a:latin typeface="Arial"/>
              </a:rPr>
              <a:t>в окрестности </a:t>
            </a:r>
            <a:r>
              <a:rPr lang="en-US" sz="2000" b="1" strike="noStrike" spc="-1">
                <a:solidFill>
                  <a:schemeClr val="dk1"/>
                </a:solidFill>
                <a:latin typeface="Arial"/>
              </a:rPr>
              <a:t>I</a:t>
            </a:r>
            <a:r>
              <a:rPr lang="ru-RU" sz="2000" b="1" strike="noStrike" spc="-1">
                <a:solidFill>
                  <a:schemeClr val="dk1"/>
                </a:solidFill>
                <a:latin typeface="Arial"/>
              </a:rPr>
              <a:t>2</a:t>
            </a:r>
            <a:endParaRPr lang="ru-RU" sz="2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535" name="TextBox 417"/>
          <p:cNvSpPr/>
          <p:nvPr/>
        </p:nvSpPr>
        <p:spPr>
          <a:xfrm>
            <a:off x="1855440" y="2976840"/>
            <a:ext cx="2737080" cy="343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Пучок </a:t>
            </a:r>
            <a:r>
              <a:rPr lang="en-US" sz="1800" b="0" strike="noStrike" spc="-1">
                <a:solidFill>
                  <a:srgbClr val="000000"/>
                </a:solidFill>
                <a:latin typeface="Symbol"/>
                <a:ea typeface="DejaVu Sans"/>
              </a:rPr>
              <a:t>D</a:t>
            </a: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= </a:t>
            </a: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37.5-39</a:t>
            </a:r>
            <a:r>
              <a:rPr lang="en-US" sz="1800" b="0" strike="noStrike" spc="-1" baseline="30000">
                <a:solidFill>
                  <a:srgbClr val="000000"/>
                </a:solidFill>
                <a:latin typeface="Arial"/>
                <a:ea typeface="DejaVu Sans"/>
              </a:rPr>
              <a:t> o</a:t>
            </a: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, 49 трасс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6" name="TextBox 418"/>
          <p:cNvSpPr/>
          <p:nvPr/>
        </p:nvSpPr>
        <p:spPr>
          <a:xfrm>
            <a:off x="5983920" y="3000240"/>
            <a:ext cx="3274200" cy="35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Пучок </a:t>
            </a:r>
            <a:r>
              <a:rPr lang="en-US" sz="1800" b="0" strike="noStrike" spc="-1">
                <a:solidFill>
                  <a:srgbClr val="000000"/>
                </a:solidFill>
                <a:latin typeface="Symbol"/>
                <a:ea typeface="DejaVu Sans"/>
              </a:rPr>
              <a:t>D</a:t>
            </a: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= </a:t>
            </a: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30-31.5</a:t>
            </a:r>
            <a:r>
              <a:rPr lang="en-US" sz="1800" b="0" strike="noStrike" spc="-1" baseline="30000">
                <a:solidFill>
                  <a:srgbClr val="000000"/>
                </a:solidFill>
                <a:latin typeface="Arial"/>
                <a:ea typeface="DejaVu Sans"/>
              </a:rPr>
              <a:t> o</a:t>
            </a: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, 16 трасс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37" name="Рисунок 419"/>
          <p:cNvPicPr/>
          <p:nvPr/>
        </p:nvPicPr>
        <p:blipFill>
          <a:blip r:embed="rId2"/>
          <a:srcRect l="2499" t="8467"/>
          <a:stretch/>
        </p:blipFill>
        <p:spPr>
          <a:xfrm>
            <a:off x="5841360" y="3357000"/>
            <a:ext cx="3156840" cy="1943280"/>
          </a:xfrm>
          <a:prstGeom prst="rect">
            <a:avLst/>
          </a:prstGeom>
          <a:ln w="0">
            <a:noFill/>
          </a:ln>
        </p:spPr>
      </p:pic>
      <p:pic>
        <p:nvPicPr>
          <p:cNvPr id="538" name="Рисунок 420"/>
          <p:cNvPicPr/>
          <p:nvPr/>
        </p:nvPicPr>
        <p:blipFill>
          <a:blip r:embed="rId3"/>
          <a:stretch/>
        </p:blipFill>
        <p:spPr>
          <a:xfrm>
            <a:off x="1728000" y="893160"/>
            <a:ext cx="2991960" cy="1804320"/>
          </a:xfrm>
          <a:prstGeom prst="rect">
            <a:avLst/>
          </a:prstGeom>
          <a:ln w="0">
            <a:noFill/>
          </a:ln>
        </p:spPr>
      </p:pic>
      <p:sp>
        <p:nvSpPr>
          <p:cNvPr id="539" name="TextBox 421"/>
          <p:cNvSpPr/>
          <p:nvPr/>
        </p:nvSpPr>
        <p:spPr>
          <a:xfrm>
            <a:off x="1596240" y="549360"/>
            <a:ext cx="2610360" cy="343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Пучок </a:t>
            </a:r>
            <a:r>
              <a:rPr lang="en-US" sz="1800" b="0" strike="noStrike" spc="-1">
                <a:solidFill>
                  <a:srgbClr val="000000"/>
                </a:solidFill>
                <a:latin typeface="Symbol"/>
                <a:ea typeface="DejaVu Sans"/>
              </a:rPr>
              <a:t>D</a:t>
            </a: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=</a:t>
            </a: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21-22.5</a:t>
            </a:r>
            <a:r>
              <a:rPr lang="en-US" sz="1800" b="0" strike="noStrike" spc="-1" baseline="30000">
                <a:solidFill>
                  <a:srgbClr val="000000"/>
                </a:solidFill>
                <a:latin typeface="Arial"/>
                <a:ea typeface="DejaVu Sans"/>
              </a:rPr>
              <a:t>o</a:t>
            </a: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, 8 трасс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40" name="Рисунок 422"/>
          <p:cNvPicPr/>
          <p:nvPr/>
        </p:nvPicPr>
        <p:blipFill>
          <a:blip r:embed="rId4"/>
          <a:stretch/>
        </p:blipFill>
        <p:spPr>
          <a:xfrm>
            <a:off x="5641200" y="803160"/>
            <a:ext cx="3273120" cy="1984320"/>
          </a:xfrm>
          <a:prstGeom prst="rect">
            <a:avLst/>
          </a:prstGeom>
          <a:ln w="0">
            <a:noFill/>
          </a:ln>
        </p:spPr>
      </p:pic>
      <p:sp>
        <p:nvSpPr>
          <p:cNvPr id="541" name="TextBox 423"/>
          <p:cNvSpPr/>
          <p:nvPr/>
        </p:nvSpPr>
        <p:spPr>
          <a:xfrm>
            <a:off x="5841360" y="532080"/>
            <a:ext cx="3330360" cy="599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Пучок </a:t>
            </a:r>
            <a:r>
              <a:rPr lang="en-US" sz="1800" b="0" strike="noStrike" spc="-1">
                <a:solidFill>
                  <a:srgbClr val="000000"/>
                </a:solidFill>
                <a:latin typeface="Symbol"/>
                <a:ea typeface="DejaVu Sans"/>
              </a:rPr>
              <a:t>D</a:t>
            </a: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= </a:t>
            </a: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40.5-42</a:t>
            </a:r>
            <a:r>
              <a:rPr lang="en-US" sz="1800" b="0" strike="noStrike" spc="-1" baseline="30000">
                <a:solidFill>
                  <a:srgbClr val="000000"/>
                </a:solidFill>
                <a:latin typeface="Arial"/>
                <a:ea typeface="DejaVu Sans"/>
              </a:rPr>
              <a:t> o</a:t>
            </a: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, 36 трасс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42" name="Рисунок 424"/>
          <p:cNvPicPr/>
          <p:nvPr/>
        </p:nvPicPr>
        <p:blipFill>
          <a:blip r:embed="rId5"/>
          <a:srcRect t="5018"/>
          <a:stretch/>
        </p:blipFill>
        <p:spPr>
          <a:xfrm>
            <a:off x="1527840" y="3315600"/>
            <a:ext cx="3390120" cy="1920600"/>
          </a:xfrm>
          <a:prstGeom prst="rect">
            <a:avLst/>
          </a:prstGeom>
          <a:ln w="0">
            <a:noFill/>
          </a:ln>
        </p:spPr>
      </p:pic>
      <p:sp>
        <p:nvSpPr>
          <p:cNvPr id="543" name="TextBox 1"/>
          <p:cNvSpPr/>
          <p:nvPr/>
        </p:nvSpPr>
        <p:spPr>
          <a:xfrm>
            <a:off x="1346760" y="1208880"/>
            <a:ext cx="397440" cy="11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vert270" wrap="none" lIns="45000" tIns="90000" rIns="45000" bIns="90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ru-RU" sz="1400" b="1" strike="noStrike" spc="-1">
                <a:solidFill>
                  <a:schemeClr val="dk1"/>
                </a:solidFill>
                <a:latin typeface="Arial"/>
                <a:ea typeface="DejaVu Sans"/>
              </a:rPr>
              <a:t>Частота (Гц)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4" name="TextBox 11"/>
          <p:cNvSpPr/>
          <p:nvPr/>
        </p:nvSpPr>
        <p:spPr>
          <a:xfrm>
            <a:off x="5214600" y="1245600"/>
            <a:ext cx="397440" cy="11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vert270" wrap="none" lIns="45000" tIns="90000" rIns="45000" bIns="90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ru-RU" sz="1400" b="1" strike="noStrike" spc="-1">
                <a:solidFill>
                  <a:schemeClr val="dk1"/>
                </a:solidFill>
                <a:latin typeface="Arial"/>
                <a:ea typeface="DejaVu Sans"/>
              </a:rPr>
              <a:t>Частота (Гц)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5" name="TextBox 12"/>
          <p:cNvSpPr/>
          <p:nvPr/>
        </p:nvSpPr>
        <p:spPr>
          <a:xfrm>
            <a:off x="1327680" y="3844800"/>
            <a:ext cx="397440" cy="11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vert270" wrap="none" lIns="45000" tIns="90000" rIns="45000" bIns="90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ru-RU" sz="1400" b="1" strike="noStrike" spc="-1">
                <a:solidFill>
                  <a:schemeClr val="dk1"/>
                </a:solidFill>
                <a:latin typeface="Arial"/>
                <a:ea typeface="DejaVu Sans"/>
              </a:rPr>
              <a:t>Частота (Гц)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6" name="TextBox 14"/>
          <p:cNvSpPr/>
          <p:nvPr/>
        </p:nvSpPr>
        <p:spPr>
          <a:xfrm>
            <a:off x="5441400" y="3822120"/>
            <a:ext cx="397440" cy="11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vert270" wrap="none" lIns="45000" tIns="90000" rIns="45000" bIns="90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ru-RU" sz="1400" b="1" strike="noStrike" spc="-1">
                <a:solidFill>
                  <a:schemeClr val="dk1"/>
                </a:solidFill>
                <a:latin typeface="Arial"/>
                <a:ea typeface="DejaVu Sans"/>
              </a:rPr>
              <a:t>Частота (Гц)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7" name="TextBox 3"/>
          <p:cNvSpPr/>
          <p:nvPr/>
        </p:nvSpPr>
        <p:spPr>
          <a:xfrm>
            <a:off x="2691360" y="2734920"/>
            <a:ext cx="85788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200" b="0" strike="noStrike" spc="-1">
                <a:solidFill>
                  <a:schemeClr val="dk1"/>
                </a:solidFill>
                <a:latin typeface="Arial"/>
                <a:ea typeface="DejaVu Sans"/>
              </a:rPr>
              <a:t>Время (с)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8" name="TextBox 16"/>
          <p:cNvSpPr/>
          <p:nvPr/>
        </p:nvSpPr>
        <p:spPr>
          <a:xfrm>
            <a:off x="7020720" y="2784960"/>
            <a:ext cx="97200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400" b="0" strike="noStrike" spc="-1">
                <a:solidFill>
                  <a:schemeClr val="dk1"/>
                </a:solidFill>
                <a:latin typeface="Arial"/>
                <a:ea typeface="DejaVu Sans"/>
              </a:rPr>
              <a:t>Время (с)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9" name="TextBox 17"/>
          <p:cNvSpPr/>
          <p:nvPr/>
        </p:nvSpPr>
        <p:spPr>
          <a:xfrm>
            <a:off x="2691360" y="5308200"/>
            <a:ext cx="85788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200" b="0" strike="noStrike" spc="-1">
                <a:solidFill>
                  <a:schemeClr val="dk1"/>
                </a:solidFill>
                <a:latin typeface="Arial"/>
                <a:ea typeface="DejaVu Sans"/>
              </a:rPr>
              <a:t>Время (с)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0" name="TextBox 18"/>
          <p:cNvSpPr/>
          <p:nvPr/>
        </p:nvSpPr>
        <p:spPr>
          <a:xfrm>
            <a:off x="7283880" y="5302800"/>
            <a:ext cx="85788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200" b="0" strike="noStrike" spc="-1">
                <a:solidFill>
                  <a:schemeClr val="dk1"/>
                </a:solidFill>
                <a:latin typeface="Arial"/>
                <a:ea typeface="DejaVu Sans"/>
              </a:rPr>
              <a:t>Время (с)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551" name="Прямая соединительная линия 5"/>
          <p:cNvCxnSpPr/>
          <p:nvPr/>
        </p:nvCxnSpPr>
        <p:spPr>
          <a:xfrm flipV="1">
            <a:off x="3312000" y="893160"/>
            <a:ext cx="2520" cy="1728360"/>
          </a:xfrm>
          <a:prstGeom prst="straightConnector1">
            <a:avLst/>
          </a:prstGeom>
          <a:ln w="44450">
            <a:solidFill>
              <a:srgbClr val="FFFFFF"/>
            </a:solidFill>
            <a:round/>
          </a:ln>
        </p:spPr>
      </p:cxnSp>
      <p:cxnSp>
        <p:nvCxnSpPr>
          <p:cNvPr id="552" name="Прямая соединительная линия 22"/>
          <p:cNvCxnSpPr/>
          <p:nvPr/>
        </p:nvCxnSpPr>
        <p:spPr>
          <a:xfrm flipV="1">
            <a:off x="3327120" y="3397320"/>
            <a:ext cx="2520" cy="1728720"/>
          </a:xfrm>
          <a:prstGeom prst="straightConnector1">
            <a:avLst/>
          </a:prstGeom>
          <a:ln w="44450">
            <a:solidFill>
              <a:srgbClr val="FFFFFF"/>
            </a:solidFill>
            <a:round/>
          </a:ln>
        </p:spPr>
      </p:cxnSp>
      <p:cxnSp>
        <p:nvCxnSpPr>
          <p:cNvPr id="553" name="Прямая соединительная линия 23"/>
          <p:cNvCxnSpPr/>
          <p:nvPr/>
        </p:nvCxnSpPr>
        <p:spPr>
          <a:xfrm flipV="1">
            <a:off x="7340400" y="973800"/>
            <a:ext cx="2520" cy="1728360"/>
          </a:xfrm>
          <a:prstGeom prst="straightConnector1">
            <a:avLst/>
          </a:prstGeom>
          <a:ln w="44450">
            <a:solidFill>
              <a:srgbClr val="FFFFFF"/>
            </a:solidFill>
            <a:round/>
          </a:ln>
        </p:spPr>
      </p:cxnSp>
      <p:cxnSp>
        <p:nvCxnSpPr>
          <p:cNvPr id="554" name="Прямая соединительная линия 24"/>
          <p:cNvCxnSpPr/>
          <p:nvPr/>
        </p:nvCxnSpPr>
        <p:spPr>
          <a:xfrm flipV="1">
            <a:off x="7507800" y="3414240"/>
            <a:ext cx="2520" cy="1728360"/>
          </a:xfrm>
          <a:prstGeom prst="straightConnector1">
            <a:avLst/>
          </a:prstGeom>
          <a:ln w="44450">
            <a:solidFill>
              <a:srgbClr val="FFFFFF"/>
            </a:solidFill>
            <a:round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PlaceHolder 1"/>
          <p:cNvSpPr>
            <a:spLocks noGrp="1"/>
          </p:cNvSpPr>
          <p:nvPr>
            <p:ph type="title"/>
          </p:nvPr>
        </p:nvSpPr>
        <p:spPr>
          <a:xfrm>
            <a:off x="1078560" y="-5040"/>
            <a:ext cx="4746600" cy="929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Результаты работы метода сейсмической интерферометрии для землетрясения в Мьянме</a:t>
            </a:r>
            <a:endParaRPr lang="ru-RU" sz="1800" b="0" strike="noStrike" spc="-1">
              <a:solidFill>
                <a:schemeClr val="dk1"/>
              </a:solidFill>
              <a:latin typeface="Arial"/>
            </a:endParaRPr>
          </a:p>
        </p:txBody>
      </p:sp>
      <p:pic>
        <p:nvPicPr>
          <p:cNvPr id="556" name="Рисунок 1"/>
          <p:cNvPicPr/>
          <p:nvPr/>
        </p:nvPicPr>
        <p:blipFill>
          <a:blip r:embed="rId2"/>
          <a:stretch/>
        </p:blipFill>
        <p:spPr>
          <a:xfrm>
            <a:off x="420120" y="747000"/>
            <a:ext cx="4187520" cy="2133360"/>
          </a:xfrm>
          <a:prstGeom prst="rect">
            <a:avLst/>
          </a:prstGeom>
          <a:ln w="0">
            <a:noFill/>
          </a:ln>
        </p:spPr>
      </p:pic>
      <p:pic>
        <p:nvPicPr>
          <p:cNvPr id="557" name="Рисунок 207"/>
          <p:cNvPicPr/>
          <p:nvPr/>
        </p:nvPicPr>
        <p:blipFill>
          <a:blip r:embed="rId3"/>
          <a:srcRect l="13444" t="75876" r="10617" b="17268"/>
          <a:stretch/>
        </p:blipFill>
        <p:spPr>
          <a:xfrm>
            <a:off x="7554240" y="5281920"/>
            <a:ext cx="2205000" cy="383040"/>
          </a:xfrm>
          <a:prstGeom prst="rect">
            <a:avLst/>
          </a:prstGeom>
          <a:ln w="0">
            <a:noFill/>
          </a:ln>
        </p:spPr>
      </p:pic>
      <p:pic>
        <p:nvPicPr>
          <p:cNvPr id="558" name="Рисунок 5"/>
          <p:cNvPicPr/>
          <p:nvPr/>
        </p:nvPicPr>
        <p:blipFill>
          <a:blip r:embed="rId3"/>
          <a:srcRect t="10683" b="29015"/>
          <a:stretch/>
        </p:blipFill>
        <p:spPr>
          <a:xfrm>
            <a:off x="7203960" y="427320"/>
            <a:ext cx="2905560" cy="4890960"/>
          </a:xfrm>
          <a:prstGeom prst="rect">
            <a:avLst/>
          </a:prstGeom>
          <a:ln w="0">
            <a:noFill/>
          </a:ln>
        </p:spPr>
      </p:pic>
      <p:sp>
        <p:nvSpPr>
          <p:cNvPr id="559" name="TextBox 1"/>
          <p:cNvSpPr/>
          <p:nvPr/>
        </p:nvSpPr>
        <p:spPr>
          <a:xfrm>
            <a:off x="8404200" y="58320"/>
            <a:ext cx="5086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800" b="0" strike="noStrike" spc="-1">
                <a:solidFill>
                  <a:schemeClr val="dk1"/>
                </a:solidFill>
                <a:latin typeface="Arial"/>
                <a:ea typeface="DejaVu Sans"/>
              </a:rPr>
              <a:t>СИ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60" name="Рисунок 213"/>
          <p:cNvPicPr/>
          <p:nvPr/>
        </p:nvPicPr>
        <p:blipFill>
          <a:blip r:embed="rId4"/>
          <a:stretch/>
        </p:blipFill>
        <p:spPr>
          <a:xfrm>
            <a:off x="900000" y="2862360"/>
            <a:ext cx="3027960" cy="2712240"/>
          </a:xfrm>
          <a:prstGeom prst="rect">
            <a:avLst/>
          </a:prstGeom>
          <a:ln w="0">
            <a:noFill/>
          </a:ln>
        </p:spPr>
      </p:pic>
      <p:sp>
        <p:nvSpPr>
          <p:cNvPr id="561" name="TextBox 214"/>
          <p:cNvSpPr/>
          <p:nvPr/>
        </p:nvSpPr>
        <p:spPr>
          <a:xfrm>
            <a:off x="4860000" y="1440000"/>
            <a:ext cx="1974600" cy="1602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 defTabSz="914400">
              <a:lnSpc>
                <a:spcPct val="15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  <a:ea typeface="Noto Sans CJK SC"/>
              </a:rPr>
              <a:t>28 марта 2025, Ms =7.7,Rake  -179 (-37)</a:t>
            </a:r>
            <a:r>
              <a:rPr lang="ru-RU" sz="1800" b="0" strike="noStrike" spc="-1" baseline="33000">
                <a:solidFill>
                  <a:srgbClr val="000000"/>
                </a:solidFill>
                <a:latin typeface="Times New Roman"/>
                <a:ea typeface="Noto Sans CJK SC"/>
              </a:rPr>
              <a:t>*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6B3604C7-E103-46D4-96D9-23582319E251}" type="slidenum">
              <a:t>21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PlaceHolder 1"/>
          <p:cNvSpPr>
            <a:spLocks noGrp="1"/>
          </p:cNvSpPr>
          <p:nvPr>
            <p:ph type="title"/>
          </p:nvPr>
        </p:nvSpPr>
        <p:spPr>
          <a:xfrm>
            <a:off x="1620000" y="216000"/>
            <a:ext cx="8093520" cy="2613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 fontScale="90000"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3300" b="0" u="sng" strike="noStrike" spc="-1">
                <a:solidFill>
                  <a:srgbClr val="050505"/>
                </a:solidFill>
                <a:uFillTx/>
                <a:latin typeface="Times New Roman"/>
              </a:rPr>
              <a:t>Цель работы</a:t>
            </a:r>
            <a:r>
              <a:rPr lang="ru-RU" sz="3300" b="0" strike="noStrike" spc="-1">
                <a:solidFill>
                  <a:srgbClr val="050505"/>
                </a:solidFill>
                <a:latin typeface="Times New Roman"/>
              </a:rPr>
              <a:t>.</a:t>
            </a:r>
            <a:r>
              <a:rPr sz="3300"/>
              <a:t/>
            </a:r>
            <a:br>
              <a:rPr sz="3300"/>
            </a:br>
            <a:r>
              <a:rPr lang="ru-RU" sz="3300" b="0" strike="noStrike" spc="-1">
                <a:solidFill>
                  <a:srgbClr val="050505"/>
                </a:solidFill>
                <a:latin typeface="Times New Roman"/>
              </a:rPr>
              <a:t>Продемонстрировать работоспособность двух методов обнаружения слабых волн, прошедших через внутреннее ядро Земли</a:t>
            </a:r>
            <a:r>
              <a:rPr lang="en-US" sz="3300" b="0" strike="noStrike" spc="-1">
                <a:solidFill>
                  <a:srgbClr val="050505"/>
                </a:solidFill>
                <a:latin typeface="Times New Roman"/>
              </a:rPr>
              <a:t>,</a:t>
            </a:r>
            <a:r>
              <a:rPr lang="ru-RU" sz="3300" b="0" strike="noStrike" spc="-1">
                <a:solidFill>
                  <a:srgbClr val="050505"/>
                </a:solidFill>
                <a:latin typeface="Times New Roman"/>
              </a:rPr>
              <a:t> в условиях землетрясения с </a:t>
            </a:r>
            <a:r>
              <a:rPr lang="en-US" sz="3300" b="0" strike="noStrike" spc="-1">
                <a:solidFill>
                  <a:srgbClr val="050505"/>
                </a:solidFill>
                <a:latin typeface="Times New Roman"/>
              </a:rPr>
              <a:t>Mw&gt;8</a:t>
            </a:r>
            <a:r>
              <a:rPr sz="3300"/>
              <a:t/>
            </a:r>
            <a:br>
              <a:rPr sz="3300"/>
            </a:br>
            <a:endParaRPr lang="ru-RU" sz="33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61" name="PlaceHolder 2"/>
          <p:cNvSpPr>
            <a:spLocks noGrp="1"/>
          </p:cNvSpPr>
          <p:nvPr>
            <p:ph/>
          </p:nvPr>
        </p:nvSpPr>
        <p:spPr>
          <a:xfrm>
            <a:off x="1620000" y="2835360"/>
            <a:ext cx="8094600" cy="2679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333" lnSpcReduction="10000"/>
          </a:bodyPr>
          <a:lstStyle/>
          <a:p>
            <a:pPr marL="432000" indent="-324000" defTabSz="914400">
              <a:lnSpc>
                <a:spcPct val="100000"/>
              </a:lnSpc>
              <a:spcAft>
                <a:spcPts val="1060"/>
              </a:spcAft>
              <a:buClr>
                <a:srgbClr val="000000"/>
              </a:buClr>
              <a:buSzPct val="40000"/>
              <a:buFont typeface="Wingdings" charset="2"/>
              <a:buChar char=""/>
            </a:pPr>
            <a:r>
              <a:rPr lang="ru-RU" sz="2400" b="1" strike="noStrike" spc="-1">
                <a:solidFill>
                  <a:schemeClr val="accent2"/>
                </a:solidFill>
                <a:latin typeface="Times New Roman"/>
                <a:ea typeface="DejaVu Sans"/>
              </a:rPr>
              <a:t>План доклада</a:t>
            </a:r>
            <a:endParaRPr lang="ru-RU" sz="2400" b="0" strike="noStrike" spc="-1">
              <a:solidFill>
                <a:schemeClr val="dk1"/>
              </a:solidFill>
              <a:latin typeface="Arial"/>
            </a:endParaRPr>
          </a:p>
          <a:p>
            <a:pPr marL="432000" indent="-324000" defTabSz="914400">
              <a:lnSpc>
                <a:spcPct val="100000"/>
              </a:lnSpc>
              <a:spcAft>
                <a:spcPts val="1060"/>
              </a:spcAft>
              <a:buClr>
                <a:srgbClr val="000000"/>
              </a:buClr>
              <a:buSzPct val="40000"/>
              <a:buFont typeface="Wingdings" charset="2"/>
              <a:buChar char=""/>
            </a:pPr>
            <a:r>
              <a:rPr lang="en-US" sz="2400" b="1" strike="noStrike" spc="-1">
                <a:solidFill>
                  <a:schemeClr val="accent2"/>
                </a:solidFill>
                <a:latin typeface="Times New Roman"/>
                <a:ea typeface="DejaVu Sans"/>
              </a:rPr>
              <a:t>1. </a:t>
            </a:r>
            <a:r>
              <a:rPr lang="ru-RU" sz="2400" b="1" strike="noStrike" spc="-1">
                <a:solidFill>
                  <a:schemeClr val="accent2"/>
                </a:solidFill>
                <a:latin typeface="Times New Roman"/>
                <a:ea typeface="DejaVu Sans"/>
              </a:rPr>
              <a:t>Информация о землетрясении 29.07.2025</a:t>
            </a:r>
            <a:endParaRPr lang="ru-RU" sz="2400" b="0" strike="noStrike" spc="-1">
              <a:solidFill>
                <a:schemeClr val="dk1"/>
              </a:solidFill>
              <a:latin typeface="Arial"/>
            </a:endParaRPr>
          </a:p>
          <a:p>
            <a:pPr marL="432000" indent="-324000" defTabSz="914400">
              <a:lnSpc>
                <a:spcPct val="100000"/>
              </a:lnSpc>
              <a:spcAft>
                <a:spcPts val="1060"/>
              </a:spcAft>
              <a:buClr>
                <a:srgbClr val="000000"/>
              </a:buClr>
              <a:buSzPct val="40000"/>
              <a:buFont typeface="Wingdings" charset="2"/>
              <a:buChar char=""/>
            </a:pPr>
            <a:r>
              <a:rPr lang="ru-RU" sz="2400" b="1" strike="noStrike" spc="-1">
                <a:solidFill>
                  <a:schemeClr val="accent2"/>
                </a:solidFill>
                <a:latin typeface="Times New Roman"/>
                <a:ea typeface="DejaVu Sans"/>
              </a:rPr>
              <a:t>2. Волны </a:t>
            </a:r>
            <a:r>
              <a:rPr lang="en-US" sz="2400" b="1" strike="noStrike" spc="-1">
                <a:solidFill>
                  <a:schemeClr val="accent2"/>
                </a:solidFill>
                <a:latin typeface="Times New Roman"/>
                <a:ea typeface="DejaVu Sans"/>
              </a:rPr>
              <a:t>I2,I4 </a:t>
            </a:r>
            <a:r>
              <a:rPr lang="ru-RU" sz="2400" b="1" strike="noStrike" spc="-1">
                <a:solidFill>
                  <a:schemeClr val="accent2"/>
                </a:solidFill>
                <a:latin typeface="Times New Roman"/>
                <a:ea typeface="DejaVu Sans"/>
              </a:rPr>
              <a:t>и используемые методики</a:t>
            </a:r>
            <a:endParaRPr lang="ru-RU" sz="2400" b="0" strike="noStrike" spc="-1">
              <a:solidFill>
                <a:schemeClr val="dk1"/>
              </a:solidFill>
              <a:latin typeface="Arial"/>
            </a:endParaRPr>
          </a:p>
          <a:p>
            <a:pPr marL="432000" indent="-324000" defTabSz="914400">
              <a:lnSpc>
                <a:spcPct val="100000"/>
              </a:lnSpc>
              <a:spcAft>
                <a:spcPts val="1060"/>
              </a:spcAft>
              <a:buClr>
                <a:srgbClr val="000000"/>
              </a:buClr>
              <a:buSzPct val="40000"/>
              <a:buFont typeface="Wingdings" charset="2"/>
              <a:buChar char=""/>
            </a:pPr>
            <a:r>
              <a:rPr lang="ru-RU" sz="2400" b="1" strike="noStrike" spc="-1">
                <a:solidFill>
                  <a:schemeClr val="accent2"/>
                </a:solidFill>
                <a:latin typeface="Times New Roman"/>
                <a:ea typeface="DejaVu Sans"/>
              </a:rPr>
              <a:t>3. Результаты расчетов с помощью метода 1</a:t>
            </a:r>
            <a:endParaRPr lang="ru-RU" sz="2400" b="0" strike="noStrike" spc="-1">
              <a:solidFill>
                <a:schemeClr val="dk1"/>
              </a:solidFill>
              <a:latin typeface="Arial"/>
            </a:endParaRPr>
          </a:p>
          <a:p>
            <a:pPr marL="432000" indent="-324000" defTabSz="914400">
              <a:lnSpc>
                <a:spcPct val="100000"/>
              </a:lnSpc>
              <a:spcAft>
                <a:spcPts val="1060"/>
              </a:spcAft>
              <a:buClr>
                <a:srgbClr val="000000"/>
              </a:buClr>
              <a:buSzPct val="40000"/>
              <a:buFont typeface="Wingdings" charset="2"/>
              <a:buChar char=""/>
            </a:pPr>
            <a:r>
              <a:rPr lang="ru-RU" sz="2400" b="1" strike="noStrike" spc="-1">
                <a:solidFill>
                  <a:schemeClr val="accent2"/>
                </a:solidFill>
                <a:latin typeface="Times New Roman"/>
                <a:ea typeface="DejaVu Sans"/>
              </a:rPr>
              <a:t>4. Результаты расчетов с помощью метода 2</a:t>
            </a:r>
            <a:endParaRPr lang="ru-RU" sz="2400" b="0" strike="noStrike" spc="-1">
              <a:solidFill>
                <a:schemeClr val="dk1"/>
              </a:solidFill>
              <a:latin typeface="Arial"/>
            </a:endParaRPr>
          </a:p>
          <a:p>
            <a:pPr marL="432000" indent="-324000" defTabSz="914400">
              <a:lnSpc>
                <a:spcPct val="100000"/>
              </a:lnSpc>
              <a:spcAft>
                <a:spcPts val="1060"/>
              </a:spcAft>
              <a:buClr>
                <a:srgbClr val="000000"/>
              </a:buClr>
              <a:buSzPct val="40000"/>
              <a:buFont typeface="Wingdings" charset="2"/>
              <a:buChar char=""/>
            </a:pPr>
            <a:r>
              <a:rPr lang="ru-RU" sz="2400" b="1" strike="noStrike" spc="-1">
                <a:solidFill>
                  <a:schemeClr val="accent2"/>
                </a:solidFill>
                <a:latin typeface="Times New Roman"/>
                <a:ea typeface="DejaVu Sans"/>
              </a:rPr>
              <a:t>5. Выводы</a:t>
            </a:r>
            <a:endParaRPr lang="ru-RU" sz="2400" b="0" strike="noStrike" spc="-1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Aft>
                <a:spcPts val="1060"/>
              </a:spcAft>
              <a:buNone/>
              <a:tabLst>
                <a:tab pos="0" algn="l"/>
              </a:tabLst>
            </a:pPr>
            <a:endParaRPr lang="ru-RU" sz="24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3D2EABF2-C233-40C3-9738-029BD37E864B}" type="slidenum">
              <a:t>3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title"/>
          </p:nvPr>
        </p:nvSpPr>
        <p:spPr>
          <a:xfrm>
            <a:off x="1620000" y="58680"/>
            <a:ext cx="8093520" cy="1244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800" b="1" strike="noStrike" spc="-1">
                <a:solidFill>
                  <a:srgbClr val="000000"/>
                </a:solidFill>
                <a:latin typeface="Arial"/>
              </a:rPr>
              <a:t>Волна </a:t>
            </a:r>
            <a:r>
              <a:rPr lang="en-US" sz="2800" b="1" strike="noStrike" spc="-1">
                <a:solidFill>
                  <a:srgbClr val="000000"/>
                </a:solidFill>
                <a:latin typeface="Arial"/>
              </a:rPr>
              <a:t>I</a:t>
            </a:r>
            <a:r>
              <a:rPr lang="ru-RU" sz="2800" b="1" strike="noStrike" spc="-1">
                <a:solidFill>
                  <a:srgbClr val="000000"/>
                </a:solidFill>
                <a:latin typeface="Arial"/>
              </a:rPr>
              <a:t>2 и </a:t>
            </a:r>
            <a:r>
              <a:rPr lang="en-US" sz="2800" b="1" strike="noStrike" spc="-1">
                <a:solidFill>
                  <a:srgbClr val="000000"/>
                </a:solidFill>
                <a:latin typeface="Arial"/>
              </a:rPr>
              <a:t>I</a:t>
            </a:r>
            <a:r>
              <a:rPr lang="ru-RU" sz="2800" b="1" strike="noStrike" spc="-1">
                <a:solidFill>
                  <a:srgbClr val="000000"/>
                </a:solidFill>
                <a:latin typeface="Arial"/>
              </a:rPr>
              <a:t>4</a:t>
            </a:r>
            <a:r>
              <a:rPr lang="en-US" sz="2800" b="1" strike="noStrike" spc="-1">
                <a:solidFill>
                  <a:srgbClr val="000000"/>
                </a:solidFill>
                <a:latin typeface="Arial"/>
              </a:rPr>
              <a:t> </a:t>
            </a:r>
            <a:r>
              <a:rPr lang="ru-RU" sz="2800" b="1" strike="noStrike" spc="-1">
                <a:solidFill>
                  <a:srgbClr val="000000"/>
                </a:solidFill>
                <a:latin typeface="Arial"/>
              </a:rPr>
              <a:t>на малых расстояниях</a:t>
            </a: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pic>
        <p:nvPicPr>
          <p:cNvPr id="363" name="Рисунок 1_0"/>
          <p:cNvPicPr/>
          <p:nvPr/>
        </p:nvPicPr>
        <p:blipFill>
          <a:blip r:embed="rId2"/>
          <a:srcRect l="24477" t="13312" r="21352" b="12894"/>
          <a:stretch/>
        </p:blipFill>
        <p:spPr>
          <a:xfrm>
            <a:off x="1440000" y="1899000"/>
            <a:ext cx="2793240" cy="2756160"/>
          </a:xfrm>
          <a:prstGeom prst="rect">
            <a:avLst/>
          </a:prstGeom>
          <a:ln w="0">
            <a:noFill/>
          </a:ln>
        </p:spPr>
      </p:pic>
      <p:pic>
        <p:nvPicPr>
          <p:cNvPr id="364" name="Рисунок 17_0"/>
          <p:cNvPicPr/>
          <p:nvPr/>
        </p:nvPicPr>
        <p:blipFill>
          <a:blip r:embed="rId3"/>
          <a:srcRect l="23782" t="12844" r="21180" b="12648"/>
          <a:stretch/>
        </p:blipFill>
        <p:spPr>
          <a:xfrm>
            <a:off x="6912360" y="1826640"/>
            <a:ext cx="2802240" cy="2900880"/>
          </a:xfrm>
          <a:prstGeom prst="rect">
            <a:avLst/>
          </a:prstGeom>
          <a:ln w="0">
            <a:noFill/>
          </a:ln>
        </p:spPr>
      </p:pic>
      <p:sp>
        <p:nvSpPr>
          <p:cNvPr id="365" name="CustomShape 8"/>
          <p:cNvSpPr/>
          <p:nvPr/>
        </p:nvSpPr>
        <p:spPr>
          <a:xfrm>
            <a:off x="1440000" y="1249560"/>
            <a:ext cx="285120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800" b="1" strike="noStrike" spc="-1">
                <a:solidFill>
                  <a:srgbClr val="000000"/>
                </a:solidFill>
                <a:latin typeface="Arial"/>
                <a:ea typeface="DejaVu Sans"/>
              </a:rPr>
              <a:t>PKIKPPKIKP=I</a:t>
            </a:r>
            <a:r>
              <a:rPr lang="ru-RU" sz="2800" b="1" strike="noStrike" spc="-1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6" name="CustomShape 11"/>
          <p:cNvSpPr/>
          <p:nvPr/>
        </p:nvSpPr>
        <p:spPr>
          <a:xfrm>
            <a:off x="6087960" y="1262520"/>
            <a:ext cx="373356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000" b="1" strike="noStrike" spc="-1">
                <a:solidFill>
                  <a:srgbClr val="000000"/>
                </a:solidFill>
                <a:latin typeface="Arial"/>
                <a:ea typeface="DejaVu Sans"/>
              </a:rPr>
              <a:t>PKIKPPKIKPPKIKPPKIKP=</a:t>
            </a:r>
            <a:r>
              <a:rPr lang="en-US" sz="2800" b="1" strike="noStrike" spc="-1">
                <a:solidFill>
                  <a:srgbClr val="000000"/>
                </a:solidFill>
                <a:latin typeface="Arial"/>
                <a:ea typeface="DejaVu Sans"/>
              </a:rPr>
              <a:t>I</a:t>
            </a:r>
            <a:r>
              <a:rPr lang="ru-RU" sz="2800" b="1" strike="noStrike" spc="-1">
                <a:solidFill>
                  <a:srgbClr val="000000"/>
                </a:solidFill>
                <a:latin typeface="Arial"/>
                <a:ea typeface="DejaVu Sans"/>
              </a:rPr>
              <a:t>4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7" name="Прямоугольник 1"/>
          <p:cNvSpPr/>
          <p:nvPr/>
        </p:nvSpPr>
        <p:spPr>
          <a:xfrm>
            <a:off x="4234680" y="2854800"/>
            <a:ext cx="2621160" cy="2009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0" u="sng" strike="noStrike" spc="-1">
                <a:solidFill>
                  <a:srgbClr val="000000"/>
                </a:solidFill>
                <a:uFillTx/>
                <a:latin typeface="Arial"/>
                <a:ea typeface="DejaVu Sans"/>
              </a:rPr>
              <a:t>Времена</a:t>
            </a:r>
            <a:r>
              <a:rPr lang="en-US" sz="1800" b="0" u="sng" strike="noStrike" spc="-1">
                <a:solidFill>
                  <a:srgbClr val="000000"/>
                </a:solidFill>
                <a:uFillTx/>
                <a:latin typeface="Arial"/>
                <a:ea typeface="DejaVu Sans"/>
              </a:rPr>
              <a:t> </a:t>
            </a:r>
            <a:r>
              <a:rPr lang="ru-RU" sz="1800" b="0" u="sng" strike="noStrike" spc="-1">
                <a:solidFill>
                  <a:srgbClr val="000000"/>
                </a:solidFill>
                <a:uFillTx/>
                <a:latin typeface="Arial"/>
                <a:ea typeface="DejaVu Sans"/>
              </a:rPr>
              <a:t> пробега</a:t>
            </a:r>
            <a:r>
              <a:rPr lang="en-US" sz="1800" b="0" u="sng" strike="noStrike" spc="-1">
                <a:solidFill>
                  <a:srgbClr val="000000"/>
                </a:solidFill>
                <a:uFillTx/>
                <a:latin typeface="Arial"/>
                <a:ea typeface="DejaVu Sans"/>
              </a:rPr>
              <a:t> 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1800" b="0" u="sng" strike="noStrike" spc="-1">
                <a:solidFill>
                  <a:srgbClr val="000000"/>
                </a:solidFill>
                <a:uFillTx/>
                <a:latin typeface="Arial"/>
                <a:ea typeface="DejaVu Sans"/>
              </a:rPr>
              <a:t>при </a:t>
            </a:r>
            <a:r>
              <a:rPr lang="en-US" sz="1800" b="0" u="sng" strike="noStrike" spc="-1">
                <a:solidFill>
                  <a:srgbClr val="000000"/>
                </a:solidFill>
                <a:uFillTx/>
                <a:latin typeface="Symbol Tiger"/>
                <a:ea typeface="DejaVu Sans"/>
              </a:rPr>
              <a:t>D </a:t>
            </a:r>
            <a:r>
              <a:rPr lang="ru-RU" sz="1800" b="0" u="sng" strike="noStrike" spc="-1">
                <a:solidFill>
                  <a:srgbClr val="000000"/>
                </a:solidFill>
                <a:uFillTx/>
                <a:latin typeface="Arial"/>
                <a:ea typeface="DejaVu Sans"/>
              </a:rPr>
              <a:t>от 0 до 30</a:t>
            </a:r>
            <a:r>
              <a:rPr lang="ru-RU" sz="1800" b="0" u="sng" strike="noStrike" spc="-1" baseline="30000">
                <a:solidFill>
                  <a:srgbClr val="000000"/>
                </a:solidFill>
                <a:uFillTx/>
                <a:latin typeface="Arial"/>
                <a:ea typeface="DejaVu Sans"/>
              </a:rPr>
              <a:t>о</a:t>
            </a:r>
            <a:r>
              <a:rPr lang="en-US" sz="1800" b="0" u="sng" strike="noStrike" spc="-1">
                <a:solidFill>
                  <a:srgbClr val="000000"/>
                </a:solidFill>
                <a:uFillTx/>
                <a:latin typeface="Arial"/>
                <a:ea typeface="DejaVu Sans"/>
              </a:rPr>
              <a:t> 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US" sz="1800" b="0" i="1" strike="noStrike" spc="-1">
                <a:solidFill>
                  <a:schemeClr val="dk1"/>
                </a:solidFill>
                <a:latin typeface="Arial"/>
                <a:ea typeface="DejaVu Sans"/>
              </a:rPr>
              <a:t>ak135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US" sz="1800" b="0" strike="noStrike" spc="-1">
                <a:solidFill>
                  <a:srgbClr val="FF0000"/>
                </a:solidFill>
                <a:latin typeface="Arial"/>
                <a:ea typeface="DejaVu Sans"/>
              </a:rPr>
              <a:t>I2</a:t>
            </a: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от </a:t>
            </a: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2425c</a:t>
            </a: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(40.4мин) 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до 2412с (40.2мин)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US" sz="1800" b="0" strike="noStrike" spc="-1">
                <a:solidFill>
                  <a:srgbClr val="FF0000"/>
                </a:solidFill>
                <a:latin typeface="Arial"/>
                <a:ea typeface="DejaVu Sans"/>
              </a:rPr>
              <a:t>I4</a:t>
            </a: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от </a:t>
            </a: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4850c</a:t>
            </a: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(80.8мин) 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до 4843с (80.7мин)</a:t>
            </a: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PlaceHolder 1"/>
          <p:cNvSpPr>
            <a:spLocks noGrp="1"/>
          </p:cNvSpPr>
          <p:nvPr>
            <p:ph type="title"/>
          </p:nvPr>
        </p:nvSpPr>
        <p:spPr>
          <a:xfrm>
            <a:off x="1474200" y="123480"/>
            <a:ext cx="8565480" cy="929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rgbClr val="050505"/>
                </a:solidFill>
                <a:latin typeface="Times New Roman"/>
              </a:rPr>
              <a:t>Землетрясение</a:t>
            </a:r>
            <a:r>
              <a:rPr lang="ru-RU" sz="2400" b="0" strike="noStrike" spc="-1">
                <a:solidFill>
                  <a:srgbClr val="050505"/>
                </a:solidFill>
                <a:latin typeface="Times New Roman"/>
                <a:ea typeface="Noto Serif CJK SC"/>
              </a:rPr>
              <a:t> 29.07.2025 г. в  23:24, Mw=8.</a:t>
            </a:r>
            <a:r>
              <a:rPr lang="en-US" sz="2400" b="0" strike="noStrike" spc="-1">
                <a:solidFill>
                  <a:srgbClr val="050505"/>
                </a:solidFill>
                <a:latin typeface="Times New Roman"/>
                <a:ea typeface="Noto Serif CJK SC"/>
              </a:rPr>
              <a:t>7</a:t>
            </a:r>
            <a:r>
              <a:rPr lang="ru-RU" sz="2400" b="0" strike="noStrike" spc="-1">
                <a:solidFill>
                  <a:srgbClr val="050505"/>
                </a:solidFill>
                <a:latin typeface="Times New Roman"/>
                <a:ea typeface="Noto Serif CJK SC"/>
              </a:rPr>
              <a:t> </a:t>
            </a:r>
            <a:r>
              <a:rPr sz="2400"/>
              <a:t/>
            </a:r>
            <a:br>
              <a:rPr sz="2400"/>
            </a:br>
            <a:r>
              <a:rPr lang="ru-RU" sz="2400" b="0" strike="noStrike" spc="-1">
                <a:solidFill>
                  <a:srgbClr val="050505"/>
                </a:solidFill>
                <a:latin typeface="Times New Roman"/>
                <a:ea typeface="Noto Serif CJK SC"/>
              </a:rPr>
              <a:t>Временная функция источника, координаты</a:t>
            </a:r>
            <a:endParaRPr lang="ru-RU" sz="2400" b="0" strike="noStrike" spc="-1">
              <a:solidFill>
                <a:schemeClr val="dk1"/>
              </a:solidFill>
              <a:latin typeface="Arial"/>
            </a:endParaRPr>
          </a:p>
        </p:txBody>
      </p:sp>
      <p:pic>
        <p:nvPicPr>
          <p:cNvPr id="369" name="Рисунок 182"/>
          <p:cNvPicPr/>
          <p:nvPr/>
        </p:nvPicPr>
        <p:blipFill>
          <a:blip r:embed="rId2"/>
          <a:srcRect l="10271" r="36844"/>
          <a:stretch/>
        </p:blipFill>
        <p:spPr>
          <a:xfrm>
            <a:off x="266760" y="947880"/>
            <a:ext cx="2846520" cy="2442240"/>
          </a:xfrm>
          <a:prstGeom prst="rect">
            <a:avLst/>
          </a:prstGeom>
          <a:ln w="0">
            <a:noFill/>
          </a:ln>
        </p:spPr>
      </p:pic>
      <p:sp>
        <p:nvSpPr>
          <p:cNvPr id="370" name="TextBox 183"/>
          <p:cNvSpPr/>
          <p:nvPr/>
        </p:nvSpPr>
        <p:spPr>
          <a:xfrm>
            <a:off x="3246480" y="1171440"/>
            <a:ext cx="576360" cy="979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С сайта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NEIC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71" name="Рисунок 185"/>
          <p:cNvPicPr/>
          <p:nvPr/>
        </p:nvPicPr>
        <p:blipFill>
          <a:blip r:embed="rId3"/>
          <a:srcRect l="4506" t="39462" r="60253" b="36122"/>
          <a:stretch/>
        </p:blipFill>
        <p:spPr>
          <a:xfrm>
            <a:off x="207720" y="3287160"/>
            <a:ext cx="3406680" cy="2145240"/>
          </a:xfrm>
          <a:prstGeom prst="rect">
            <a:avLst/>
          </a:prstGeom>
          <a:ln w="0">
            <a:noFill/>
          </a:ln>
        </p:spPr>
      </p:pic>
      <p:sp>
        <p:nvSpPr>
          <p:cNvPr id="372" name="TextBox 184"/>
          <p:cNvSpPr/>
          <p:nvPr/>
        </p:nvSpPr>
        <p:spPr>
          <a:xfrm>
            <a:off x="2309040" y="3699360"/>
            <a:ext cx="2203200" cy="340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Y.Zhang et al., 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2025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73" name="Рисунок 8"/>
          <p:cNvPicPr/>
          <p:nvPr/>
        </p:nvPicPr>
        <p:blipFill>
          <a:blip r:embed="rId3"/>
          <a:srcRect l="47406" t="11224" r="4922" b="1562"/>
          <a:stretch/>
        </p:blipFill>
        <p:spPr>
          <a:xfrm>
            <a:off x="4083480" y="940680"/>
            <a:ext cx="4746240" cy="4437000"/>
          </a:xfrm>
          <a:prstGeom prst="rect">
            <a:avLst/>
          </a:prstGeom>
          <a:ln w="0">
            <a:noFill/>
          </a:ln>
        </p:spPr>
      </p:pic>
      <p:sp>
        <p:nvSpPr>
          <p:cNvPr id="374" name="TextBox 9"/>
          <p:cNvSpPr/>
          <p:nvPr/>
        </p:nvSpPr>
        <p:spPr>
          <a:xfrm>
            <a:off x="8148960" y="2034000"/>
            <a:ext cx="1973160" cy="2595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CMT 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t=</a:t>
            </a: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23 :26: 49.69     </a:t>
            </a: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lat=</a:t>
            </a: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50.36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Lon=</a:t>
            </a: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158.23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Dep=</a:t>
            </a: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 36.3км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NEIC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t=</a:t>
            </a: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 23:24:50.90            </a:t>
            </a: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lat=</a:t>
            </a: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52.55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Lon=</a:t>
            </a: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160.08 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Dep=</a:t>
            </a: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 20.9км 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5" name="TextBox 192"/>
          <p:cNvSpPr/>
          <p:nvPr/>
        </p:nvSpPr>
        <p:spPr>
          <a:xfrm>
            <a:off x="8500680" y="4517640"/>
            <a:ext cx="1037880" cy="340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Global CMT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Rake=87(91)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6" name="5-конечная звезда 1"/>
          <p:cNvSpPr/>
          <p:nvPr/>
        </p:nvSpPr>
        <p:spPr>
          <a:xfrm>
            <a:off x="6192360" y="3915360"/>
            <a:ext cx="142560" cy="124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2880" rIns="90000" bIns="288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77" name="5-конечная звезда 3"/>
          <p:cNvSpPr/>
          <p:nvPr/>
        </p:nvSpPr>
        <p:spPr>
          <a:xfrm>
            <a:off x="6457320" y="1683000"/>
            <a:ext cx="237600" cy="14256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0080" rIns="90000" bIns="1008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9BACDAA3-A1D6-4B7A-A9CF-EE67BD295145}" type="slidenum">
              <a:t>5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PlaceHolder 3"/>
          <p:cNvSpPr/>
          <p:nvPr/>
        </p:nvSpPr>
        <p:spPr>
          <a:xfrm>
            <a:off x="4862160" y="0"/>
            <a:ext cx="5033520" cy="929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2000" b="0" strike="noStrike" spc="-1">
                <a:solidFill>
                  <a:srgbClr val="050505"/>
                </a:solidFill>
                <a:latin typeface="Times New Roman"/>
                <a:ea typeface="DejaVu Sans"/>
              </a:rPr>
              <a:t>Землетрясение</a:t>
            </a:r>
            <a:r>
              <a:rPr lang="ru-RU" sz="2000" b="0" strike="noStrike" spc="-1">
                <a:solidFill>
                  <a:srgbClr val="050505"/>
                </a:solidFill>
                <a:latin typeface="Times New Roman"/>
                <a:ea typeface="Noto Serif CJK SC"/>
              </a:rPr>
              <a:t> 29.07.2025 г. в  23:24, Mw=8.8. Афтершоки</a:t>
            </a:r>
            <a:r>
              <a:rPr lang="en-US" sz="2000" b="0" strike="noStrike" spc="-1">
                <a:solidFill>
                  <a:srgbClr val="050505"/>
                </a:solidFill>
                <a:latin typeface="Times New Roman"/>
                <a:ea typeface="Noto Serif CJK SC"/>
              </a:rPr>
              <a:t> </a:t>
            </a:r>
            <a:r>
              <a:rPr lang="ru-RU" sz="2000" b="0" strike="noStrike" spc="-1">
                <a:solidFill>
                  <a:srgbClr val="050505"/>
                </a:solidFill>
                <a:latin typeface="Times New Roman"/>
                <a:ea typeface="Noto Serif CJK SC"/>
              </a:rPr>
              <a:t>и монтаж сейсмограмм на разных расстояниях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379" name="Таблица 2"/>
          <p:cNvGraphicFramePr/>
          <p:nvPr/>
        </p:nvGraphicFramePr>
        <p:xfrm>
          <a:off x="74160" y="389520"/>
          <a:ext cx="4356360" cy="1892160"/>
        </p:xfrm>
        <a:graphic>
          <a:graphicData uri="http://schemas.openxmlformats.org/drawingml/2006/table">
            <a:tbl>
              <a:tblPr/>
              <a:tblGrid>
                <a:gridCol w="791640"/>
                <a:gridCol w="791640"/>
                <a:gridCol w="791640"/>
                <a:gridCol w="791640"/>
                <a:gridCol w="791640"/>
                <a:gridCol w="398160"/>
              </a:tblGrid>
              <a:tr h="5187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chemeClr val="lt1"/>
                          </a:solidFill>
                          <a:latin typeface="Arial"/>
                        </a:rPr>
                        <a:t>№</a:t>
                      </a:r>
                      <a:endParaRPr lang="ru-RU" sz="14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chemeClr val="lt1"/>
                          </a:solidFill>
                          <a:latin typeface="Arial"/>
                        </a:rPr>
                        <a:t>Dt</a:t>
                      </a:r>
                      <a:endParaRPr lang="ru-RU" sz="14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chemeClr val="lt1"/>
                          </a:solidFill>
                          <a:latin typeface="Arial"/>
                        </a:rPr>
                        <a:t>lat</a:t>
                      </a:r>
                      <a:endParaRPr lang="ru-RU" sz="14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chemeClr val="lt1"/>
                          </a:solidFill>
                          <a:latin typeface="Arial"/>
                        </a:rPr>
                        <a:t>lon</a:t>
                      </a:r>
                      <a:endParaRPr lang="ru-RU" sz="14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chemeClr val="lt1"/>
                          </a:solidFill>
                          <a:latin typeface="Arial"/>
                        </a:rPr>
                        <a:t>dep</a:t>
                      </a:r>
                      <a:endParaRPr lang="ru-RU" sz="14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chemeClr val="lt1"/>
                          </a:solidFill>
                          <a:latin typeface="Arial"/>
                        </a:rPr>
                        <a:t>mb</a:t>
                      </a:r>
                      <a:endParaRPr lang="ru-RU" sz="14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</a:tr>
              <a:tr h="2746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1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00:42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52.6498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360" marR="936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159.5787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360" marR="936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25.4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360" marR="936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6.1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360" marR="936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  <a:tr h="2746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2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05:58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51.7541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360" marR="936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158.2503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360" marR="936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35.0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360" marR="936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6.0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360" marR="936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</a:tr>
              <a:tr h="2746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3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07:31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51.5092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360" marR="936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159.1260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360" marR="936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35.0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360" marR="936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6.0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360" marR="936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  <a:tr h="2746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4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39:56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52.1420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360" marR="936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159.9140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360" marR="936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30.0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360" marR="936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6.0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360" marR="936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</a:tr>
              <a:tr h="2746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5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46:05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52.3570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360" marR="936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159.3730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360" marR="936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30.0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360" marR="936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6.2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360" marR="936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80" name="TextBox 3"/>
          <p:cNvSpPr/>
          <p:nvPr/>
        </p:nvSpPr>
        <p:spPr>
          <a:xfrm>
            <a:off x="-20520" y="-3600"/>
            <a:ext cx="4844880" cy="3639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0" strike="noStrike" spc="-1">
                <a:solidFill>
                  <a:schemeClr val="dk1"/>
                </a:solidFill>
                <a:latin typeface="Arial"/>
                <a:ea typeface="DejaVu Sans"/>
              </a:rPr>
              <a:t>Каталог</a:t>
            </a:r>
            <a:r>
              <a:rPr lang="en-US" sz="1800" b="0" strike="noStrike" spc="-1">
                <a:solidFill>
                  <a:schemeClr val="dk1"/>
                </a:solidFill>
                <a:latin typeface="Arial"/>
                <a:ea typeface="DejaVu Sans"/>
              </a:rPr>
              <a:t> NEIC</a:t>
            </a:r>
            <a:r>
              <a:rPr lang="en-US" sz="1100" b="0" strike="noStrike" spc="-1">
                <a:solidFill>
                  <a:srgbClr val="000000"/>
                </a:solidFill>
                <a:latin typeface="Arial"/>
                <a:ea typeface="DejaVu Sans"/>
              </a:rPr>
              <a:t>t=</a:t>
            </a:r>
            <a:r>
              <a:rPr lang="ru-RU" sz="1100" b="0" strike="noStrike" spc="-1">
                <a:solidFill>
                  <a:srgbClr val="000000"/>
                </a:solidFill>
                <a:latin typeface="Arial"/>
                <a:ea typeface="DejaVu Sans"/>
              </a:rPr>
              <a:t> 23:24:50.90 </a:t>
            </a:r>
            <a:r>
              <a:rPr lang="en-US" sz="1100" b="0" strike="noStrike" spc="-1">
                <a:solidFill>
                  <a:srgbClr val="000000"/>
                </a:solidFill>
                <a:latin typeface="Arial"/>
                <a:ea typeface="DejaVu Sans"/>
              </a:rPr>
              <a:t>lat=</a:t>
            </a:r>
            <a:r>
              <a:rPr lang="ru-RU" sz="1100" b="0" strike="noStrike" spc="-1">
                <a:solidFill>
                  <a:srgbClr val="000000"/>
                </a:solidFill>
                <a:latin typeface="Arial"/>
                <a:ea typeface="DejaVu Sans"/>
              </a:rPr>
              <a:t>52.55</a:t>
            </a:r>
            <a:r>
              <a:rPr lang="en-US" sz="1100" b="0" strike="noStrike" spc="-1">
                <a:solidFill>
                  <a:srgbClr val="000000"/>
                </a:solidFill>
                <a:latin typeface="Arial"/>
                <a:ea typeface="DejaVu Sans"/>
              </a:rPr>
              <a:t>, Lon=</a:t>
            </a:r>
            <a:r>
              <a:rPr lang="ru-RU" sz="1100" b="0" strike="noStrike" spc="-1">
                <a:solidFill>
                  <a:srgbClr val="000000"/>
                </a:solidFill>
                <a:latin typeface="Arial"/>
                <a:ea typeface="DejaVu Sans"/>
              </a:rPr>
              <a:t>160.08</a:t>
            </a:r>
            <a:r>
              <a:rPr lang="en-US" sz="1100" b="0" strike="noStrike" spc="-1">
                <a:solidFill>
                  <a:srgbClr val="000000"/>
                </a:solidFill>
                <a:latin typeface="Arial"/>
                <a:ea typeface="DejaVu Sans"/>
              </a:rPr>
              <a:t>, Dep=</a:t>
            </a:r>
            <a:r>
              <a:rPr lang="ru-RU" sz="1100" b="0" strike="noStrike" spc="-1">
                <a:solidFill>
                  <a:srgbClr val="000000"/>
                </a:solidFill>
                <a:latin typeface="Arial"/>
                <a:ea typeface="DejaVu Sans"/>
              </a:rPr>
              <a:t> 20.9км</a:t>
            </a:r>
            <a:endParaRPr lang="ru-RU" sz="1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1" name="Прямоугольник 317"/>
          <p:cNvSpPr/>
          <p:nvPr/>
        </p:nvSpPr>
        <p:spPr>
          <a:xfrm>
            <a:off x="4870800" y="969840"/>
            <a:ext cx="517104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2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Фильтр 0.5-3 Гц, сеть IU, линии - годографы P или PKIKP</a:t>
            </a: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 по </a:t>
            </a: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ak135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82" name="Рисунок 318"/>
          <p:cNvPicPr/>
          <p:nvPr/>
        </p:nvPicPr>
        <p:blipFill>
          <a:blip r:embed="rId2"/>
          <a:srcRect l="9085" t="12281" r="9022" b="7319"/>
          <a:stretch/>
        </p:blipFill>
        <p:spPr>
          <a:xfrm>
            <a:off x="5040720" y="1260000"/>
            <a:ext cx="4854960" cy="1975320"/>
          </a:xfrm>
          <a:prstGeom prst="rect">
            <a:avLst/>
          </a:prstGeom>
          <a:ln w="0">
            <a:noFill/>
          </a:ln>
        </p:spPr>
      </p:pic>
      <p:pic>
        <p:nvPicPr>
          <p:cNvPr id="383" name="Рисунок 319"/>
          <p:cNvPicPr/>
          <p:nvPr/>
        </p:nvPicPr>
        <p:blipFill>
          <a:blip r:embed="rId3"/>
          <a:srcRect l="8874" t="12416" r="8966" b="10097"/>
          <a:stretch/>
        </p:blipFill>
        <p:spPr>
          <a:xfrm>
            <a:off x="0" y="2880000"/>
            <a:ext cx="4855680" cy="1897200"/>
          </a:xfrm>
          <a:prstGeom prst="rect">
            <a:avLst/>
          </a:prstGeom>
          <a:ln w="0">
            <a:noFill/>
          </a:ln>
        </p:spPr>
      </p:pic>
      <p:pic>
        <p:nvPicPr>
          <p:cNvPr id="384" name="Рисунок 320"/>
          <p:cNvPicPr/>
          <p:nvPr/>
        </p:nvPicPr>
        <p:blipFill>
          <a:blip r:embed="rId4"/>
          <a:srcRect l="8874" t="12416" r="8966" b="6606"/>
          <a:stretch/>
        </p:blipFill>
        <p:spPr>
          <a:xfrm>
            <a:off x="5040000" y="3396240"/>
            <a:ext cx="4855680" cy="1999440"/>
          </a:xfrm>
          <a:prstGeom prst="rect">
            <a:avLst/>
          </a:prstGeom>
          <a:ln w="0">
            <a:noFill/>
          </a:ln>
        </p:spPr>
      </p:pic>
      <p:sp>
        <p:nvSpPr>
          <p:cNvPr id="385" name="Прямоугольник 2"/>
          <p:cNvSpPr/>
          <p:nvPr/>
        </p:nvSpPr>
        <p:spPr>
          <a:xfrm>
            <a:off x="7776720" y="1323000"/>
            <a:ext cx="645480" cy="1682280"/>
          </a:xfrm>
          <a:prstGeom prst="rect">
            <a:avLst/>
          </a:prstGeom>
          <a:noFill/>
          <a:ln w="222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86" name="TextBox 3"/>
          <p:cNvSpPr/>
          <p:nvPr/>
        </p:nvSpPr>
        <p:spPr>
          <a:xfrm>
            <a:off x="6283440" y="2679840"/>
            <a:ext cx="1473480" cy="196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700" b="0" strike="noStrike" spc="-1">
                <a:solidFill>
                  <a:schemeClr val="dk1"/>
                </a:solidFill>
                <a:latin typeface="Arial"/>
                <a:ea typeface="DejaVu Sans"/>
              </a:rPr>
              <a:t>Окно детального исследования</a:t>
            </a:r>
            <a:endParaRPr lang="ru-RU" sz="70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87" name="Прямая со стрелкой 5"/>
          <p:cNvCxnSpPr/>
          <p:nvPr/>
        </p:nvCxnSpPr>
        <p:spPr>
          <a:xfrm>
            <a:off x="7632360" y="2880000"/>
            <a:ext cx="146520" cy="2520"/>
          </a:xfrm>
          <a:prstGeom prst="straightConnector1">
            <a:avLst/>
          </a:prstGeom>
          <a:ln w="0">
            <a:solidFill>
              <a:srgbClr val="000000"/>
            </a:solidFill>
            <a:tailEnd type="arrow" w="med" len="med"/>
          </a:ln>
        </p:spPr>
      </p:cxnSp>
      <p:sp>
        <p:nvSpPr>
          <p:cNvPr id="388" name="TextBox 2"/>
          <p:cNvSpPr/>
          <p:nvPr/>
        </p:nvSpPr>
        <p:spPr>
          <a:xfrm>
            <a:off x="1635480" y="2531160"/>
            <a:ext cx="20210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strike="noStrike" spc="-1">
                <a:solidFill>
                  <a:schemeClr val="dk1"/>
                </a:solidFill>
                <a:latin typeface="Symbol"/>
                <a:ea typeface="DejaVu Sans"/>
              </a:rPr>
              <a:t>D</a:t>
            </a:r>
            <a:r>
              <a:rPr lang="en-US" sz="1800" b="0" strike="noStrike" spc="-1">
                <a:solidFill>
                  <a:schemeClr val="dk1"/>
                </a:solidFill>
                <a:latin typeface="Arial"/>
                <a:ea typeface="DejaVu Sans"/>
              </a:rPr>
              <a:t> </a:t>
            </a:r>
            <a:r>
              <a:rPr lang="ru-RU" sz="1800" b="0" strike="noStrike" spc="-1">
                <a:solidFill>
                  <a:schemeClr val="dk1"/>
                </a:solidFill>
                <a:latin typeface="Arial"/>
                <a:ea typeface="DejaVu Sans"/>
              </a:rPr>
              <a:t>от 57.7 до 77.5</a:t>
            </a:r>
            <a:r>
              <a:rPr lang="ru-RU" sz="1800" b="0" strike="noStrike" spc="-1" baseline="30000">
                <a:solidFill>
                  <a:schemeClr val="dk1"/>
                </a:solidFill>
                <a:latin typeface="Arial"/>
                <a:ea typeface="DejaVu Sans"/>
              </a:rPr>
              <a:t>о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9" name="TextBox 13"/>
          <p:cNvSpPr/>
          <p:nvPr/>
        </p:nvSpPr>
        <p:spPr>
          <a:xfrm>
            <a:off x="5882040" y="3123360"/>
            <a:ext cx="18914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strike="noStrike" spc="-1">
                <a:solidFill>
                  <a:schemeClr val="dk1"/>
                </a:solidFill>
                <a:latin typeface="Symbol"/>
                <a:ea typeface="DejaVu Sans"/>
              </a:rPr>
              <a:t>D</a:t>
            </a:r>
            <a:r>
              <a:rPr lang="en-US" sz="1800" b="0" strike="noStrike" spc="-1">
                <a:solidFill>
                  <a:schemeClr val="dk1"/>
                </a:solidFill>
                <a:latin typeface="Arial"/>
                <a:ea typeface="DejaVu Sans"/>
              </a:rPr>
              <a:t> </a:t>
            </a:r>
            <a:r>
              <a:rPr lang="ru-RU" sz="1800" b="0" strike="noStrike" spc="-1">
                <a:solidFill>
                  <a:schemeClr val="dk1"/>
                </a:solidFill>
                <a:latin typeface="Arial"/>
                <a:ea typeface="DejaVu Sans"/>
              </a:rPr>
              <a:t>от </a:t>
            </a:r>
            <a:r>
              <a:rPr lang="en-US" sz="1800" b="0" strike="noStrike" spc="-1">
                <a:solidFill>
                  <a:schemeClr val="dk1"/>
                </a:solidFill>
                <a:latin typeface="Arial"/>
                <a:ea typeface="DejaVu Sans"/>
              </a:rPr>
              <a:t>12</a:t>
            </a:r>
            <a:r>
              <a:rPr lang="ru-RU" sz="1800" b="0" strike="noStrike" spc="-1">
                <a:solidFill>
                  <a:schemeClr val="dk1"/>
                </a:solidFill>
                <a:latin typeface="Arial"/>
                <a:ea typeface="DejaVu Sans"/>
              </a:rPr>
              <a:t>5 до </a:t>
            </a:r>
            <a:r>
              <a:rPr lang="en-US" sz="1800" b="0" strike="noStrike" spc="-1">
                <a:solidFill>
                  <a:schemeClr val="dk1"/>
                </a:solidFill>
                <a:latin typeface="Arial"/>
                <a:ea typeface="DejaVu Sans"/>
              </a:rPr>
              <a:t>165</a:t>
            </a:r>
            <a:r>
              <a:rPr lang="ru-RU" sz="1800" b="0" strike="noStrike" spc="-1" baseline="30000">
                <a:solidFill>
                  <a:schemeClr val="dk1"/>
                </a:solidFill>
                <a:latin typeface="Arial"/>
                <a:ea typeface="DejaVu Sans"/>
              </a:rPr>
              <a:t>о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0" name="TextBox 3"/>
          <p:cNvSpPr/>
          <p:nvPr/>
        </p:nvSpPr>
        <p:spPr>
          <a:xfrm>
            <a:off x="5741640" y="3590280"/>
            <a:ext cx="62820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200" b="0" strike="noStrike" spc="-1">
                <a:solidFill>
                  <a:schemeClr val="accent2"/>
                </a:solidFill>
                <a:latin typeface="Arial"/>
                <a:ea typeface="DejaVu Sans"/>
              </a:rPr>
              <a:t>PKIKP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1" name="TextBox 15"/>
          <p:cNvSpPr/>
          <p:nvPr/>
        </p:nvSpPr>
        <p:spPr>
          <a:xfrm>
            <a:off x="1603080" y="2984760"/>
            <a:ext cx="28044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200" b="0" strike="noStrike" spc="-1">
                <a:solidFill>
                  <a:schemeClr val="accent2"/>
                </a:solidFill>
                <a:latin typeface="Arial"/>
                <a:ea typeface="DejaVu Sans"/>
              </a:rPr>
              <a:t>P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2" name="TextBox 16"/>
          <p:cNvSpPr/>
          <p:nvPr/>
        </p:nvSpPr>
        <p:spPr>
          <a:xfrm>
            <a:off x="5771520" y="2639520"/>
            <a:ext cx="28044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200" b="0" strike="noStrike" spc="-1">
                <a:solidFill>
                  <a:schemeClr val="accent2"/>
                </a:solidFill>
                <a:latin typeface="Arial"/>
                <a:ea typeface="DejaVu Sans"/>
              </a:rPr>
              <a:t>P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3" name="TextBox 17"/>
          <p:cNvSpPr/>
          <p:nvPr/>
        </p:nvSpPr>
        <p:spPr>
          <a:xfrm>
            <a:off x="6322680" y="1272960"/>
            <a:ext cx="106668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200" b="0" strike="noStrike" spc="-1">
                <a:solidFill>
                  <a:schemeClr val="dk1"/>
                </a:solidFill>
                <a:latin typeface="Symbol"/>
                <a:ea typeface="DejaVu Sans"/>
              </a:rPr>
              <a:t>D</a:t>
            </a:r>
            <a:r>
              <a:rPr lang="en-US" sz="1200" b="0" strike="noStrike" spc="-1">
                <a:solidFill>
                  <a:schemeClr val="dk1"/>
                </a:solidFill>
                <a:latin typeface="Arial"/>
                <a:ea typeface="DejaVu Sans"/>
              </a:rPr>
              <a:t> </a:t>
            </a:r>
            <a:r>
              <a:rPr lang="ru-RU" sz="1200" b="0" strike="noStrike" spc="-1">
                <a:solidFill>
                  <a:schemeClr val="dk1"/>
                </a:solidFill>
                <a:latin typeface="Arial"/>
                <a:ea typeface="DejaVu Sans"/>
              </a:rPr>
              <a:t>от </a:t>
            </a:r>
            <a:r>
              <a:rPr lang="en-US" sz="1200" b="0" strike="noStrike" spc="-1">
                <a:solidFill>
                  <a:schemeClr val="dk1"/>
                </a:solidFill>
                <a:latin typeface="Arial"/>
                <a:ea typeface="DejaVu Sans"/>
              </a:rPr>
              <a:t>0</a:t>
            </a:r>
            <a:r>
              <a:rPr lang="ru-RU" sz="1200" b="0" strike="noStrike" spc="-1">
                <a:solidFill>
                  <a:schemeClr val="dk1"/>
                </a:solidFill>
                <a:latin typeface="Arial"/>
                <a:ea typeface="DejaVu Sans"/>
              </a:rPr>
              <a:t> до </a:t>
            </a:r>
            <a:r>
              <a:rPr lang="en-US" sz="1200" b="0" strike="noStrike" spc="-1">
                <a:solidFill>
                  <a:schemeClr val="dk1"/>
                </a:solidFill>
                <a:latin typeface="Arial"/>
                <a:ea typeface="DejaVu Sans"/>
              </a:rPr>
              <a:t>30</a:t>
            </a:r>
            <a:r>
              <a:rPr lang="ru-RU" sz="1200" b="0" strike="noStrike" spc="-1" baseline="30000">
                <a:solidFill>
                  <a:schemeClr val="dk1"/>
                </a:solidFill>
                <a:latin typeface="Arial"/>
                <a:ea typeface="DejaVu Sans"/>
              </a:rPr>
              <a:t>о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4" name="TextBox 18"/>
          <p:cNvSpPr/>
          <p:nvPr/>
        </p:nvSpPr>
        <p:spPr>
          <a:xfrm>
            <a:off x="2045160" y="4846680"/>
            <a:ext cx="85824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200" b="0" strike="noStrike" spc="-1">
                <a:solidFill>
                  <a:schemeClr val="dk1"/>
                </a:solidFill>
                <a:latin typeface="Arial"/>
                <a:ea typeface="DejaVu Sans"/>
              </a:rPr>
              <a:t>Время (с)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5" name="TextBox 19"/>
          <p:cNvSpPr/>
          <p:nvPr/>
        </p:nvSpPr>
        <p:spPr>
          <a:xfrm>
            <a:off x="9054000" y="3169440"/>
            <a:ext cx="85824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200" b="0" strike="noStrike" spc="-1">
                <a:solidFill>
                  <a:schemeClr val="dk1"/>
                </a:solidFill>
                <a:latin typeface="Arial"/>
                <a:ea typeface="DejaVu Sans"/>
              </a:rPr>
              <a:t>Время (с)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6" name="TextBox 20"/>
          <p:cNvSpPr/>
          <p:nvPr/>
        </p:nvSpPr>
        <p:spPr>
          <a:xfrm>
            <a:off x="9096840" y="5276160"/>
            <a:ext cx="85824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200" b="0" strike="noStrike" spc="-1">
                <a:solidFill>
                  <a:schemeClr val="dk1"/>
                </a:solidFill>
                <a:latin typeface="Arial"/>
                <a:ea typeface="DejaVu Sans"/>
              </a:rPr>
              <a:t>Время (с)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BD5F5268-49E9-4531-9D88-DA8B0D2360D2}" type="slidenum">
              <a:t>6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PlaceHolder 1"/>
          <p:cNvSpPr>
            <a:spLocks noGrp="1"/>
          </p:cNvSpPr>
          <p:nvPr>
            <p:ph type="title"/>
          </p:nvPr>
        </p:nvSpPr>
        <p:spPr>
          <a:xfrm>
            <a:off x="1620000" y="0"/>
            <a:ext cx="8093520" cy="929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3300" b="0" strike="noStrike" spc="-1">
                <a:solidFill>
                  <a:srgbClr val="050505"/>
                </a:solidFill>
                <a:latin typeface="Times New Roman"/>
              </a:rPr>
              <a:t>Монтаж сейсмограмм.  Сеть IU</a:t>
            </a:r>
            <a:endParaRPr lang="ru-RU" sz="33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98" name="TextBox 190"/>
          <p:cNvSpPr/>
          <p:nvPr/>
        </p:nvSpPr>
        <p:spPr>
          <a:xfrm>
            <a:off x="3960000" y="720000"/>
            <a:ext cx="3843000" cy="340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Фильтр 0.01-0.03 Гц (30-100 с)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99" name="Рисунок 323"/>
          <p:cNvPicPr/>
          <p:nvPr/>
        </p:nvPicPr>
        <p:blipFill>
          <a:blip r:embed="rId2"/>
          <a:srcRect l="9766" t="12416" r="8966" b="10097"/>
          <a:stretch/>
        </p:blipFill>
        <p:spPr>
          <a:xfrm>
            <a:off x="76680" y="1254240"/>
            <a:ext cx="9551520" cy="3775680"/>
          </a:xfrm>
          <a:prstGeom prst="rect">
            <a:avLst/>
          </a:prstGeom>
          <a:ln w="0">
            <a:noFill/>
          </a:ln>
        </p:spPr>
      </p:pic>
      <p:sp>
        <p:nvSpPr>
          <p:cNvPr id="402" name="TextBox 7"/>
          <p:cNvSpPr/>
          <p:nvPr/>
        </p:nvSpPr>
        <p:spPr>
          <a:xfrm>
            <a:off x="1888560" y="876960"/>
            <a:ext cx="16369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strike="noStrike" spc="-1">
                <a:solidFill>
                  <a:schemeClr val="dk1"/>
                </a:solidFill>
                <a:latin typeface="Symbol"/>
                <a:ea typeface="DejaVu Sans"/>
              </a:rPr>
              <a:t>D</a:t>
            </a:r>
            <a:r>
              <a:rPr lang="en-US" sz="1800" b="0" strike="noStrike" spc="-1">
                <a:solidFill>
                  <a:schemeClr val="dk1"/>
                </a:solidFill>
                <a:latin typeface="Arial"/>
                <a:ea typeface="DejaVu Sans"/>
              </a:rPr>
              <a:t> </a:t>
            </a:r>
            <a:r>
              <a:rPr lang="ru-RU" sz="1800" b="0" strike="noStrike" spc="-1">
                <a:solidFill>
                  <a:schemeClr val="dk1"/>
                </a:solidFill>
                <a:latin typeface="Arial"/>
                <a:ea typeface="DejaVu Sans"/>
              </a:rPr>
              <a:t>от </a:t>
            </a:r>
            <a:r>
              <a:rPr lang="en-US" sz="1800" b="0" strike="noStrike" spc="-1">
                <a:solidFill>
                  <a:schemeClr val="dk1"/>
                </a:solidFill>
                <a:latin typeface="Arial"/>
                <a:ea typeface="DejaVu Sans"/>
              </a:rPr>
              <a:t>40</a:t>
            </a:r>
            <a:r>
              <a:rPr lang="ru-RU" sz="1800" b="0" strike="noStrike" spc="-1">
                <a:solidFill>
                  <a:schemeClr val="dk1"/>
                </a:solidFill>
                <a:latin typeface="Arial"/>
                <a:ea typeface="DejaVu Sans"/>
              </a:rPr>
              <a:t> до </a:t>
            </a:r>
            <a:r>
              <a:rPr lang="en-US" sz="1800" b="0" strike="noStrike" spc="-1">
                <a:solidFill>
                  <a:schemeClr val="dk1"/>
                </a:solidFill>
                <a:latin typeface="Arial"/>
                <a:ea typeface="DejaVu Sans"/>
              </a:rPr>
              <a:t>90</a:t>
            </a:r>
            <a:r>
              <a:rPr lang="ru-RU" sz="1800" b="0" strike="noStrike" spc="-1" baseline="30000">
                <a:solidFill>
                  <a:schemeClr val="dk1"/>
                </a:solidFill>
                <a:latin typeface="Arial"/>
                <a:ea typeface="DejaVu Sans"/>
              </a:rPr>
              <a:t>о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3" name="TextBox 1"/>
          <p:cNvSpPr/>
          <p:nvPr/>
        </p:nvSpPr>
        <p:spPr>
          <a:xfrm>
            <a:off x="4253760" y="5031360"/>
            <a:ext cx="11966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800" b="0" strike="noStrike" spc="-1">
                <a:solidFill>
                  <a:schemeClr val="dk1"/>
                </a:solidFill>
                <a:latin typeface="Arial"/>
                <a:ea typeface="DejaVu Sans"/>
              </a:rPr>
              <a:t>Время (с)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F2CEBF71-EDD2-45C1-8811-E6081953AA8C}" type="slidenum">
              <a:t>7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PlaceHolder 1"/>
          <p:cNvSpPr>
            <a:spLocks noGrp="1"/>
          </p:cNvSpPr>
          <p:nvPr>
            <p:ph type="title"/>
          </p:nvPr>
        </p:nvSpPr>
        <p:spPr>
          <a:xfrm>
            <a:off x="143640" y="171000"/>
            <a:ext cx="9501840" cy="50076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txBody>
          <a:bodyPr lIns="0" tIns="0" rIns="0" bIns="0" anchor="ctr">
            <a:normAutofit fontScale="90000"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3300" b="1" strike="noStrike" spc="-1">
                <a:solidFill>
                  <a:srgbClr val="050505"/>
                </a:solidFill>
                <a:latin typeface="Times New Roman"/>
              </a:rPr>
              <a:t>Метод регулируемого направленного приема</a:t>
            </a:r>
            <a:r>
              <a:rPr lang="en-US" sz="3300" b="1" strike="noStrike" spc="-1">
                <a:solidFill>
                  <a:srgbClr val="050505"/>
                </a:solidFill>
                <a:latin typeface="Times New Roman"/>
              </a:rPr>
              <a:t> – </a:t>
            </a:r>
            <a:r>
              <a:rPr lang="ru-RU" sz="3300" b="1" strike="noStrike" spc="-1">
                <a:solidFill>
                  <a:srgbClr val="050505"/>
                </a:solidFill>
                <a:latin typeface="Times New Roman"/>
              </a:rPr>
              <a:t>метод</a:t>
            </a:r>
            <a:r>
              <a:rPr lang="en-US" sz="3300" b="1" strike="noStrike" spc="-1">
                <a:solidFill>
                  <a:srgbClr val="050505"/>
                </a:solidFill>
                <a:latin typeface="Times New Roman"/>
              </a:rPr>
              <a:t> 1</a:t>
            </a:r>
            <a:endParaRPr lang="ru-RU" sz="33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405" name="Прямоугольник 1"/>
          <p:cNvSpPr/>
          <p:nvPr/>
        </p:nvSpPr>
        <p:spPr>
          <a:xfrm>
            <a:off x="510120" y="839160"/>
            <a:ext cx="1464840" cy="1650960"/>
          </a:xfrm>
          <a:prstGeom prst="rect">
            <a:avLst/>
          </a:prstGeom>
          <a:solidFill>
            <a:srgbClr val="18A303"/>
          </a:solidFill>
          <a:ln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0" strike="noStrike" spc="-1">
                <a:solidFill>
                  <a:schemeClr val="lt1"/>
                </a:solidFill>
                <a:latin typeface="Arial"/>
                <a:ea typeface="DejaVu Sans"/>
              </a:rPr>
              <a:t>Исходные данные от 0 до 7200 с после события</a:t>
            </a: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06" name="Стрелка вправо 2"/>
          <p:cNvSpPr/>
          <p:nvPr/>
        </p:nvSpPr>
        <p:spPr>
          <a:xfrm>
            <a:off x="2046240" y="1619640"/>
            <a:ext cx="828720" cy="2746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8A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07" name="Прямоугольник 4"/>
          <p:cNvSpPr/>
          <p:nvPr/>
        </p:nvSpPr>
        <p:spPr>
          <a:xfrm>
            <a:off x="2880000" y="1358640"/>
            <a:ext cx="5683320" cy="1002600"/>
          </a:xfrm>
          <a:prstGeom prst="rect">
            <a:avLst/>
          </a:prstGeom>
          <a:solidFill>
            <a:srgbClr val="18A303"/>
          </a:solidFill>
          <a:ln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0" strike="noStrike" spc="-1">
                <a:solidFill>
                  <a:schemeClr val="lt1"/>
                </a:solidFill>
                <a:latin typeface="Arial"/>
                <a:ea typeface="DejaVu Sans"/>
              </a:rPr>
              <a:t>Удаление инструментального отклика прибора, среднего, линейного тренда, приведение к частоте дискретизации 10Гц, полосовая фильтрация 30-70с</a:t>
            </a: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08" name="Стрелка вправо 7"/>
          <p:cNvSpPr/>
          <p:nvPr/>
        </p:nvSpPr>
        <p:spPr>
          <a:xfrm>
            <a:off x="8712720" y="1662840"/>
            <a:ext cx="828720" cy="2746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8A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09" name="Прямоугольник 5"/>
          <p:cNvSpPr/>
          <p:nvPr/>
        </p:nvSpPr>
        <p:spPr>
          <a:xfrm>
            <a:off x="180000" y="2675160"/>
            <a:ext cx="3777120" cy="966240"/>
          </a:xfrm>
          <a:prstGeom prst="rect">
            <a:avLst/>
          </a:prstGeom>
          <a:solidFill>
            <a:srgbClr val="18A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0" strike="noStrike" spc="-1">
                <a:solidFill>
                  <a:schemeClr val="lt1"/>
                </a:solidFill>
                <a:latin typeface="Arial"/>
                <a:ea typeface="DejaVu Sans"/>
              </a:rPr>
              <a:t>Отбраковка больших выбросов, если A</a:t>
            </a:r>
            <a:r>
              <a:rPr lang="ru-RU" sz="1800" b="0" strike="noStrike" spc="-1" baseline="-8000">
                <a:solidFill>
                  <a:schemeClr val="lt1"/>
                </a:solidFill>
                <a:latin typeface="Arial"/>
                <a:ea typeface="DejaVu Sans"/>
              </a:rPr>
              <a:t>max_i</a:t>
            </a:r>
            <a:r>
              <a:rPr lang="ru-RU" sz="1800" b="0" strike="noStrike" spc="-1">
                <a:solidFill>
                  <a:schemeClr val="lt1"/>
                </a:solidFill>
                <a:latin typeface="Arial"/>
                <a:ea typeface="DejaVu Sans"/>
              </a:rPr>
              <a:t>&gt;5*A</a:t>
            </a:r>
            <a:r>
              <a:rPr lang="ru-RU" sz="1800" b="0" strike="noStrike" spc="-1" baseline="-8000">
                <a:solidFill>
                  <a:schemeClr val="lt1"/>
                </a:solidFill>
                <a:latin typeface="Arial"/>
                <a:ea typeface="DejaVu Sans"/>
              </a:rPr>
              <a:t>max_ср</a:t>
            </a: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10" name="Стрелка вправо 1"/>
          <p:cNvSpPr/>
          <p:nvPr/>
        </p:nvSpPr>
        <p:spPr>
          <a:xfrm>
            <a:off x="4028400" y="2962440"/>
            <a:ext cx="828720" cy="2746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8A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11" name="Прямоугольник 3"/>
          <p:cNvSpPr/>
          <p:nvPr/>
        </p:nvSpPr>
        <p:spPr>
          <a:xfrm>
            <a:off x="5040000" y="2630880"/>
            <a:ext cx="3777120" cy="966240"/>
          </a:xfrm>
          <a:prstGeom prst="rect">
            <a:avLst/>
          </a:prstGeom>
          <a:solidFill>
            <a:srgbClr val="18A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0" strike="noStrike" spc="-1">
                <a:solidFill>
                  <a:schemeClr val="lt1"/>
                </a:solidFill>
                <a:latin typeface="Arial"/>
                <a:ea typeface="DejaVu Sans"/>
              </a:rPr>
              <a:t>Формирование пучков 1.</a:t>
            </a:r>
            <a:r>
              <a:rPr lang="en-US" sz="1800" b="0" strike="noStrike" spc="-1">
                <a:solidFill>
                  <a:schemeClr val="lt1"/>
                </a:solidFill>
                <a:latin typeface="Arial"/>
                <a:ea typeface="DejaVu Sans"/>
              </a:rPr>
              <a:t>0</a:t>
            </a:r>
            <a:r>
              <a:rPr lang="ru-RU" sz="1800" b="0" strike="noStrike" spc="-1" baseline="33000">
                <a:solidFill>
                  <a:schemeClr val="lt1"/>
                </a:solidFill>
                <a:latin typeface="Arial"/>
                <a:ea typeface="DejaVu Sans"/>
              </a:rPr>
              <a:t>о</a:t>
            </a: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12" name="Стрелка вправо 3"/>
          <p:cNvSpPr/>
          <p:nvPr/>
        </p:nvSpPr>
        <p:spPr>
          <a:xfrm>
            <a:off x="8888400" y="2962440"/>
            <a:ext cx="828720" cy="2746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8A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13" name="Прямоугольник 6"/>
          <p:cNvSpPr/>
          <p:nvPr/>
        </p:nvSpPr>
        <p:spPr>
          <a:xfrm>
            <a:off x="180000" y="3749040"/>
            <a:ext cx="5757120" cy="1797120"/>
          </a:xfrm>
          <a:prstGeom prst="rect">
            <a:avLst/>
          </a:prstGeom>
          <a:solidFill>
            <a:srgbClr val="18A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ru-RU" sz="1800" b="0" strike="noStrike" spc="-1">
                <a:solidFill>
                  <a:schemeClr val="lt1"/>
                </a:solidFill>
                <a:latin typeface="Arial"/>
                <a:ea typeface="DejaVu Sans"/>
              </a:rPr>
              <a:t>Вычисление средней </a:t>
            </a: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800" b="0" strike="noStrike" spc="-1">
                <a:solidFill>
                  <a:schemeClr val="lt1"/>
                </a:solidFill>
                <a:latin typeface="Arial"/>
                <a:ea typeface="DejaVu Sans"/>
              </a:rPr>
              <a:t>амплитуды в пучке,</a:t>
            </a: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800" b="0" strike="noStrike" spc="-1">
                <a:solidFill>
                  <a:schemeClr val="lt1"/>
                </a:solidFill>
                <a:latin typeface="Arial"/>
                <a:ea typeface="DejaVu Sans"/>
              </a:rPr>
              <a:t> учет геометрического</a:t>
            </a: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800" b="0" strike="noStrike" spc="-1">
                <a:solidFill>
                  <a:schemeClr val="lt1"/>
                </a:solidFill>
                <a:latin typeface="Arial"/>
                <a:ea typeface="DejaVu Sans"/>
              </a:rPr>
              <a:t> расхождения </a:t>
            </a: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14" name="Рисунок 393"/>
          <p:cNvPicPr/>
          <p:nvPr/>
        </p:nvPicPr>
        <p:blipFill>
          <a:blip r:embed="rId2"/>
          <a:stretch/>
        </p:blipFill>
        <p:spPr>
          <a:xfrm>
            <a:off x="2808000" y="3893040"/>
            <a:ext cx="3012480" cy="1571400"/>
          </a:xfrm>
          <a:prstGeom prst="rect">
            <a:avLst/>
          </a:prstGeom>
          <a:ln w="0">
            <a:noFill/>
          </a:ln>
        </p:spPr>
      </p:pic>
      <p:cxnSp>
        <p:nvCxnSpPr>
          <p:cNvPr id="415" name="Прямая со стрелкой 3"/>
          <p:cNvCxnSpPr/>
          <p:nvPr/>
        </p:nvCxnSpPr>
        <p:spPr>
          <a:xfrm>
            <a:off x="1871640" y="5139360"/>
            <a:ext cx="795240" cy="2880"/>
          </a:xfrm>
          <a:prstGeom prst="straightConnector1">
            <a:avLst/>
          </a:prstGeom>
          <a:ln w="9525">
            <a:solidFill>
              <a:srgbClr val="FFFFFF"/>
            </a:solidFill>
            <a:round/>
            <a:tailEnd type="arrow" w="med" len="med"/>
          </a:ln>
        </p:spPr>
      </p:cxnSp>
      <p:sp>
        <p:nvSpPr>
          <p:cNvPr id="416" name="Стрелка вправо 1"/>
          <p:cNvSpPr/>
          <p:nvPr/>
        </p:nvSpPr>
        <p:spPr>
          <a:xfrm>
            <a:off x="5973120" y="4647600"/>
            <a:ext cx="504360" cy="2746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8A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17" name="Прямоугольник 3"/>
          <p:cNvSpPr/>
          <p:nvPr/>
        </p:nvSpPr>
        <p:spPr>
          <a:xfrm>
            <a:off x="6618240" y="3892680"/>
            <a:ext cx="3111120" cy="1459800"/>
          </a:xfrm>
          <a:prstGeom prst="rect">
            <a:avLst/>
          </a:prstGeom>
          <a:solidFill>
            <a:srgbClr val="18A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Изображение 2</a:t>
            </a:r>
            <a:r>
              <a:rPr lang="en-US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D </a:t>
            </a: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массива в координатах расстояние-время с помощью метода </a:t>
            </a:r>
            <a:r>
              <a:rPr lang="en-US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sinc (</a:t>
            </a: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более детализированного , чем другие) </a:t>
            </a:r>
            <a:endParaRPr lang="ru-RU" sz="16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18" name="TextBox 1"/>
          <p:cNvSpPr/>
          <p:nvPr/>
        </p:nvSpPr>
        <p:spPr>
          <a:xfrm>
            <a:off x="788040" y="5168160"/>
            <a:ext cx="1316520" cy="401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strike="noStrike" spc="-1">
                <a:solidFill>
                  <a:schemeClr val="lt1"/>
                </a:solidFill>
                <a:latin typeface="Arial"/>
                <a:ea typeface="DejaVu Sans"/>
              </a:rPr>
              <a:t>A</a:t>
            </a:r>
            <a:r>
              <a:rPr lang="en-US" sz="1800" b="0" strike="noStrike" spc="-1" baseline="-25000">
                <a:solidFill>
                  <a:schemeClr val="lt1"/>
                </a:solidFill>
                <a:latin typeface="Arial"/>
                <a:ea typeface="DejaVu Sans"/>
              </a:rPr>
              <a:t>1</a:t>
            </a:r>
            <a:r>
              <a:rPr lang="en-US" sz="1800" b="0" strike="noStrike" spc="-1">
                <a:solidFill>
                  <a:schemeClr val="lt1"/>
                </a:solidFill>
                <a:latin typeface="Arial"/>
                <a:ea typeface="DejaVu Sans"/>
              </a:rPr>
              <a:t>=A</a:t>
            </a:r>
            <a:r>
              <a:rPr lang="ru-RU" sz="1800" b="0" strike="noStrike" spc="-1" baseline="-25000">
                <a:solidFill>
                  <a:schemeClr val="lt1"/>
                </a:solidFill>
                <a:latin typeface="Arial"/>
                <a:ea typeface="DejaVu Sans"/>
              </a:rPr>
              <a:t>ср</a:t>
            </a:r>
            <a:r>
              <a:rPr lang="ru-RU" sz="1800" b="0" strike="noStrike" spc="-1">
                <a:solidFill>
                  <a:schemeClr val="lt1"/>
                </a:solidFill>
                <a:latin typeface="Arial"/>
                <a:ea typeface="DejaVu Sans"/>
              </a:rPr>
              <a:t>*</a:t>
            </a:r>
            <a:r>
              <a:rPr lang="en-US" sz="1800" b="0" strike="noStrike" spc="-1">
                <a:solidFill>
                  <a:schemeClr val="lt1"/>
                </a:solidFill>
                <a:latin typeface="Arial"/>
                <a:ea typeface="DejaVu Sans"/>
              </a:rPr>
              <a:t>(t)</a:t>
            </a:r>
            <a:r>
              <a:rPr lang="en-US" sz="1800" b="0" strike="noStrike" spc="-1" baseline="30000">
                <a:solidFill>
                  <a:schemeClr val="lt1"/>
                </a:solidFill>
                <a:latin typeface="Arial"/>
                <a:ea typeface="DejaVu Sans"/>
              </a:rPr>
              <a:t>1/4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40629B9D-3DC5-433C-921C-17C102D7E23F}" type="slidenum">
              <a:t>8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PlaceHolder 1"/>
          <p:cNvSpPr>
            <a:spLocks noGrp="1"/>
          </p:cNvSpPr>
          <p:nvPr>
            <p:ph type="title"/>
          </p:nvPr>
        </p:nvSpPr>
        <p:spPr>
          <a:xfrm>
            <a:off x="169200" y="78480"/>
            <a:ext cx="5495040" cy="109764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800" b="1" strike="noStrike" spc="-1">
                <a:solidFill>
                  <a:schemeClr val="dk1"/>
                </a:solidFill>
                <a:latin typeface="Arial"/>
              </a:rPr>
              <a:t>Результаты метода регулируемого направленного приема для Камчатского землетрясения</a:t>
            </a:r>
            <a:endParaRPr lang="ru-RU" sz="1800" b="0" strike="noStrike" spc="-1">
              <a:solidFill>
                <a:schemeClr val="dk1"/>
              </a:solidFill>
              <a:latin typeface="Arial"/>
            </a:endParaRPr>
          </a:p>
        </p:txBody>
      </p:sp>
      <p:grpSp>
        <p:nvGrpSpPr>
          <p:cNvPr id="420" name="Группа 6"/>
          <p:cNvGrpSpPr/>
          <p:nvPr/>
        </p:nvGrpSpPr>
        <p:grpSpPr>
          <a:xfrm>
            <a:off x="16200" y="2403360"/>
            <a:ext cx="5540400" cy="2681280"/>
            <a:chOff x="16200" y="2403360"/>
            <a:chExt cx="5540400" cy="2681280"/>
          </a:xfrm>
        </p:grpSpPr>
        <p:pic>
          <p:nvPicPr>
            <p:cNvPr id="421" name="Рисунок 3"/>
            <p:cNvPicPr/>
            <p:nvPr/>
          </p:nvPicPr>
          <p:blipFill>
            <a:blip r:embed="rId2"/>
            <a:srcRect l="27409" r="25192" b="52642"/>
            <a:stretch/>
          </p:blipFill>
          <p:spPr>
            <a:xfrm>
              <a:off x="514080" y="2403360"/>
              <a:ext cx="4475520" cy="26812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22" name="Рисунок 4"/>
            <p:cNvPicPr/>
            <p:nvPr/>
          </p:nvPicPr>
          <p:blipFill>
            <a:blip r:embed="rId2"/>
            <a:srcRect l="7347" t="20371" r="87385" b="52642"/>
            <a:stretch/>
          </p:blipFill>
          <p:spPr>
            <a:xfrm>
              <a:off x="16200" y="3558240"/>
              <a:ext cx="493920" cy="15264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23" name="Рисунок 5"/>
            <p:cNvPicPr/>
            <p:nvPr/>
          </p:nvPicPr>
          <p:blipFill>
            <a:blip r:embed="rId2"/>
            <a:srcRect l="89727" t="18085" r="4274" b="52642"/>
            <a:stretch/>
          </p:blipFill>
          <p:spPr>
            <a:xfrm>
              <a:off x="4993560" y="3398760"/>
              <a:ext cx="563040" cy="165600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424" name="Рисунок 392"/>
          <p:cNvPicPr/>
          <p:nvPr/>
        </p:nvPicPr>
        <p:blipFill>
          <a:blip r:embed="rId3"/>
          <a:stretch/>
        </p:blipFill>
        <p:spPr>
          <a:xfrm>
            <a:off x="5760000" y="269640"/>
            <a:ext cx="4271400" cy="5126760"/>
          </a:xfrm>
          <a:prstGeom prst="rect">
            <a:avLst/>
          </a:prstGeom>
          <a:ln w="0">
            <a:noFill/>
          </a:ln>
        </p:spPr>
      </p:pic>
      <p:cxnSp>
        <p:nvCxnSpPr>
          <p:cNvPr id="425" name="Прямая соединительная линия 2"/>
          <p:cNvCxnSpPr/>
          <p:nvPr/>
        </p:nvCxnSpPr>
        <p:spPr>
          <a:xfrm>
            <a:off x="4464000" y="2187000"/>
            <a:ext cx="918000" cy="918000"/>
          </a:xfrm>
          <a:prstGeom prst="straightConnector1">
            <a:avLst/>
          </a:prstGeom>
          <a:ln w="0">
            <a:noFill/>
          </a:ln>
        </p:spPr>
      </p:cxnSp>
      <p:cxnSp>
        <p:nvCxnSpPr>
          <p:cNvPr id="426" name="Прямая соединительная линия 4"/>
          <p:cNvCxnSpPr/>
          <p:nvPr/>
        </p:nvCxnSpPr>
        <p:spPr>
          <a:xfrm>
            <a:off x="2232000" y="1584360"/>
            <a:ext cx="918000" cy="918000"/>
          </a:xfrm>
          <a:prstGeom prst="straightConnector1">
            <a:avLst/>
          </a:prstGeom>
          <a:ln w="0">
            <a:noFill/>
          </a:ln>
        </p:spPr>
      </p:cxnSp>
      <p:cxnSp>
        <p:nvCxnSpPr>
          <p:cNvPr id="427" name="Прямая соединительная линия 6"/>
          <p:cNvCxnSpPr/>
          <p:nvPr/>
        </p:nvCxnSpPr>
        <p:spPr>
          <a:xfrm>
            <a:off x="4392000" y="2187000"/>
            <a:ext cx="918000" cy="918000"/>
          </a:xfrm>
          <a:prstGeom prst="straightConnector1">
            <a:avLst/>
          </a:prstGeom>
          <a:ln w="0">
            <a:noFill/>
          </a:ln>
        </p:spPr>
      </p:cxnSp>
      <p:sp>
        <p:nvSpPr>
          <p:cNvPr id="428" name="Прямоугольник 12"/>
          <p:cNvSpPr/>
          <p:nvPr/>
        </p:nvSpPr>
        <p:spPr>
          <a:xfrm>
            <a:off x="6120360" y="2095560"/>
            <a:ext cx="644400" cy="520200"/>
          </a:xfrm>
          <a:prstGeom prst="rect">
            <a:avLst/>
          </a:pr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cxnSp>
        <p:nvCxnSpPr>
          <p:cNvPr id="429" name="Прямая со стрелкой 14"/>
          <p:cNvCxnSpPr/>
          <p:nvPr/>
        </p:nvCxnSpPr>
        <p:spPr>
          <a:xfrm flipH="1">
            <a:off x="5976360" y="1827000"/>
            <a:ext cx="147600" cy="3600"/>
          </a:xfrm>
          <a:prstGeom prst="straightConnector1">
            <a:avLst/>
          </a:prstGeom>
          <a:ln w="15875">
            <a:solidFill>
              <a:srgbClr val="000000"/>
            </a:solidFill>
            <a:round/>
            <a:tailEnd type="arrow" w="med" len="med"/>
          </a:ln>
        </p:spPr>
      </p:cxnSp>
      <p:sp>
        <p:nvSpPr>
          <p:cNvPr id="430" name="TextBox 1"/>
          <p:cNvSpPr/>
          <p:nvPr/>
        </p:nvSpPr>
        <p:spPr>
          <a:xfrm>
            <a:off x="8022600" y="100080"/>
            <a:ext cx="210636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800" b="0" strike="noStrike" spc="-1">
                <a:solidFill>
                  <a:schemeClr val="dk1"/>
                </a:solidFill>
                <a:latin typeface="Arial"/>
                <a:ea typeface="DejaVu Sans"/>
              </a:rPr>
              <a:t>Фильтр 30-70 с,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800" b="0" strike="noStrike" spc="-1">
                <a:solidFill>
                  <a:schemeClr val="dk1"/>
                </a:solidFill>
                <a:latin typeface="Arial"/>
                <a:ea typeface="DejaVu Sans"/>
              </a:rPr>
              <a:t>более 2500 ст 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800" b="0" strike="noStrike" spc="-1">
                <a:solidFill>
                  <a:schemeClr val="dk1"/>
                </a:solidFill>
                <a:latin typeface="Arial"/>
                <a:ea typeface="DejaVu Sans"/>
              </a:rPr>
              <a:t>ширина пучка 1,0</a:t>
            </a:r>
            <a:r>
              <a:rPr lang="ru-RU" sz="1800" b="0" strike="noStrike" spc="-1" baseline="30000">
                <a:solidFill>
                  <a:schemeClr val="dk1"/>
                </a:solidFill>
                <a:latin typeface="Arial"/>
                <a:ea typeface="DejaVu Sans"/>
              </a:rPr>
              <a:t>о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31" name="Группа 2"/>
          <p:cNvGrpSpPr/>
          <p:nvPr/>
        </p:nvGrpSpPr>
        <p:grpSpPr>
          <a:xfrm>
            <a:off x="143640" y="1662120"/>
            <a:ext cx="5715720" cy="1436400"/>
            <a:chOff x="143640" y="1662120"/>
            <a:chExt cx="5715720" cy="1436400"/>
          </a:xfrm>
        </p:grpSpPr>
        <p:pic>
          <p:nvPicPr>
            <p:cNvPr id="432" name="Рисунок 393"/>
            <p:cNvPicPr/>
            <p:nvPr/>
          </p:nvPicPr>
          <p:blipFill>
            <a:blip r:embed="rId3"/>
            <a:srcRect l="5155" t="34536" r="75942" b="54103"/>
            <a:stretch/>
          </p:blipFill>
          <p:spPr>
            <a:xfrm>
              <a:off x="3610080" y="1779480"/>
              <a:ext cx="2249280" cy="1246680"/>
            </a:xfrm>
            <a:prstGeom prst="rect">
              <a:avLst/>
            </a:prstGeom>
            <a:ln w="88900" cap="sq">
              <a:solidFill>
                <a:srgbClr val="FFFFFF"/>
              </a:solidFill>
              <a:miter/>
            </a:ln>
            <a:effectLst>
              <a:outerShdw blurRad="5508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cxnSp>
          <p:nvCxnSpPr>
            <p:cNvPr id="433" name="Прямая соединительная линия 8"/>
            <p:cNvCxnSpPr>
              <a:endCxn id="432" idx="3"/>
            </p:cNvCxnSpPr>
            <p:nvPr/>
          </p:nvCxnSpPr>
          <p:spPr>
            <a:xfrm>
              <a:off x="4314600" y="2289960"/>
              <a:ext cx="1545120" cy="113040"/>
            </a:xfrm>
            <a:prstGeom prst="straightConnector1">
              <a:avLst/>
            </a:prstGeom>
            <a:ln w="28575">
              <a:solidFill>
                <a:srgbClr val="000000"/>
              </a:solidFill>
              <a:prstDash val="dash"/>
              <a:round/>
            </a:ln>
          </p:spPr>
        </p:cxnSp>
        <p:pic>
          <p:nvPicPr>
            <p:cNvPr id="434" name="Рисунок 400"/>
            <p:cNvPicPr/>
            <p:nvPr/>
          </p:nvPicPr>
          <p:blipFill>
            <a:blip r:embed="rId4"/>
            <a:srcRect r="49701" b="83342"/>
            <a:stretch/>
          </p:blipFill>
          <p:spPr>
            <a:xfrm>
              <a:off x="143640" y="1662120"/>
              <a:ext cx="3269160" cy="143640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435" name="TextBox 15"/>
          <p:cNvSpPr/>
          <p:nvPr/>
        </p:nvSpPr>
        <p:spPr>
          <a:xfrm>
            <a:off x="3610080" y="1789920"/>
            <a:ext cx="3700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1" strike="noStrike" spc="-1">
                <a:solidFill>
                  <a:schemeClr val="dk1"/>
                </a:solidFill>
                <a:latin typeface="Arial"/>
                <a:ea typeface="DejaVu Sans"/>
              </a:rPr>
              <a:t>I2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6" name="TextBox 3"/>
          <p:cNvSpPr/>
          <p:nvPr/>
        </p:nvSpPr>
        <p:spPr>
          <a:xfrm>
            <a:off x="2031120" y="1282320"/>
            <a:ext cx="15678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strike="noStrike" spc="-1">
                <a:solidFill>
                  <a:schemeClr val="dk1"/>
                </a:solidFill>
                <a:latin typeface="Symbol"/>
                <a:ea typeface="DejaVu Sans"/>
              </a:rPr>
              <a:t>D</a:t>
            </a:r>
            <a:r>
              <a:rPr lang="en-US" sz="1800" b="0" strike="noStrike" spc="-1">
                <a:solidFill>
                  <a:schemeClr val="dk1"/>
                </a:solidFill>
                <a:latin typeface="Arial"/>
                <a:ea typeface="DejaVu Sans"/>
              </a:rPr>
              <a:t>&lt;45</a:t>
            </a:r>
            <a:r>
              <a:rPr lang="en-US" sz="1800" b="0" strike="noStrike" spc="-1" baseline="30000">
                <a:solidFill>
                  <a:schemeClr val="dk1"/>
                </a:solidFill>
                <a:latin typeface="Arial"/>
                <a:ea typeface="DejaVu Sans"/>
              </a:rPr>
              <a:t>o</a:t>
            </a:r>
            <a:r>
              <a:rPr lang="en-US" sz="1800" b="0" strike="noStrike" spc="-1">
                <a:solidFill>
                  <a:schemeClr val="dk1"/>
                </a:solidFill>
                <a:latin typeface="Arial"/>
                <a:ea typeface="DejaVu Sans"/>
              </a:rPr>
              <a:t>, 350 </a:t>
            </a:r>
            <a:r>
              <a:rPr lang="ru-RU" sz="1800" b="0" strike="noStrike" spc="-1">
                <a:solidFill>
                  <a:schemeClr val="dk1"/>
                </a:solidFill>
                <a:latin typeface="Arial"/>
                <a:ea typeface="DejaVu Sans"/>
              </a:rPr>
              <a:t>ст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3759</TotalTime>
  <Words>1115</Words>
  <Application>Microsoft Office PowerPoint</Application>
  <PresentationFormat>Произвольный</PresentationFormat>
  <Paragraphs>230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Office</vt:lpstr>
      <vt:lpstr>Office</vt:lpstr>
      <vt:lpstr>Office</vt:lpstr>
      <vt:lpstr>Office</vt:lpstr>
      <vt:lpstr>Обнаружение волн I2 и I4 в коде сильного землетрясения </vt:lpstr>
      <vt:lpstr>Проблема</vt:lpstr>
      <vt:lpstr>Цель работы. Продемонстрировать работоспособность двух методов обнаружения слабых волн, прошедших через внутреннее ядро Земли, в условиях землетрясения с Mw&gt;8 </vt:lpstr>
      <vt:lpstr>Волна I2 и I4 на малых расстояниях</vt:lpstr>
      <vt:lpstr>Землетрясение 29.07.2025 г. в  23:24, Mw=8.7  Временная функция источника, координаты</vt:lpstr>
      <vt:lpstr>Презентация PowerPoint</vt:lpstr>
      <vt:lpstr>Монтаж сейсмограмм.  Сеть IU</vt:lpstr>
      <vt:lpstr>Метод регулируемого направленного приема – метод 1</vt:lpstr>
      <vt:lpstr>Результаты метода регулируемого направленного приема для Камчатского землетрясения</vt:lpstr>
      <vt:lpstr>Сравнение с другим землетрясением в Охотском море на большой глубине</vt:lpstr>
      <vt:lpstr>Сейсмическая интерферометрия -  метода 2.</vt:lpstr>
      <vt:lpstr>Какие землетрясения обычно подходят для кросс-корреляционной обработки методом сейсмической интерферометрии</vt:lpstr>
      <vt:lpstr>Результаты методом сейсмической интерферометрии.</vt:lpstr>
      <vt:lpstr>Коррелограммы для разных частот.  Синтетический и реальный пример</vt:lpstr>
      <vt:lpstr>Сейсмическая интерферометрия.  Влияние длины окна сглаживания. </vt:lpstr>
      <vt:lpstr>Результаты ампл. нормализации по Бенсену и по Стьюденту для c/c QSPA</vt:lpstr>
      <vt:lpstr>Презентация PowerPoint</vt:lpstr>
      <vt:lpstr>Выводы</vt:lpstr>
      <vt:lpstr>Спасибо за внимание</vt:lpstr>
      <vt:lpstr>Метод 1 –спектрально-временной анализ для пучков в окрестности I2</vt:lpstr>
      <vt:lpstr>Результаты работы метода сейсмической интерферометрии для землетрясения в Мьянме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DNA</dc:title>
  <dc:subject/>
  <dc:creator/>
  <dc:description>This work is licensed under a Creative Commons 0 License.
It makes use of the works of Alexander Wilms.</dc:description>
  <cp:lastModifiedBy>Ольга Усольцева</cp:lastModifiedBy>
  <cp:revision>139</cp:revision>
  <dcterms:created xsi:type="dcterms:W3CDTF">2026-05-15T13:59:13Z</dcterms:created>
  <dcterms:modified xsi:type="dcterms:W3CDTF">2026-05-20T20:17:42Z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Произвольный</vt:lpwstr>
  </property>
  <property fmtid="{D5CDD505-2E9C-101B-9397-08002B2CF9AE}" pid="3" name="Slides">
    <vt:i4>20</vt:i4>
  </property>
</Properties>
</file>