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1" r:id="rId4"/>
  </p:sldMasterIdLst>
  <p:notesMasterIdLst>
    <p:notesMasterId r:id="rId17"/>
  </p:notesMasterIdLst>
  <p:sldIdLst>
    <p:sldId id="256" r:id="rId5"/>
    <p:sldId id="275" r:id="rId6"/>
    <p:sldId id="273" r:id="rId7"/>
    <p:sldId id="276" r:id="rId8"/>
    <p:sldId id="277" r:id="rId9"/>
    <p:sldId id="278" r:id="rId10"/>
    <p:sldId id="279" r:id="rId11"/>
    <p:sldId id="281" r:id="rId12"/>
    <p:sldId id="280" r:id="rId13"/>
    <p:sldId id="284" r:id="rId14"/>
    <p:sldId id="282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5A292-2E28-4A99-ACBC-DEC28032E3FA}">
          <p14:sldIdLst>
            <p14:sldId id="256"/>
            <p14:sldId id="275"/>
            <p14:sldId id="273"/>
            <p14:sldId id="276"/>
            <p14:sldId id="277"/>
            <p14:sldId id="278"/>
            <p14:sldId id="279"/>
            <p14:sldId id="281"/>
            <p14:sldId id="280"/>
            <p14:sldId id="284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60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E4B7D-252F-4B31-BBC0-5DB041613673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ADE9A-BEE4-4294-9C71-7D59A3D37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3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DE9A-BEE4-4294-9C71-7D59A3D376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0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6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0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7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6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1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5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0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0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7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2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77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9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4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46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5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51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35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4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0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1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34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55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73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78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93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391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5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91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79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81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56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35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15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12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11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96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78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43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75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3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8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1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41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34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996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59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84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86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48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6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3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7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2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0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966178-87A5-43C4-A614-EDFA7972B7C8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51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999" y="181069"/>
            <a:ext cx="8311080" cy="1513302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Институт морской геологии и геофизики Дальневосточного отделения Российской Академии наук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ИМГиГ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ДВО РАН)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Institute of Marine Geology and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Geophisics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Far East Branch, Russian Academy 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Scienes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1262" y="2285890"/>
            <a:ext cx="9258300" cy="201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Вариации вертикальной компоненты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электротеллурического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поля и сейсмическая активность южной части Сахалина в 2024-2026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of the vertical component of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electrotelluric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 and seismic activity in the southern part of Sakhalin in 2024-202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1850" y="4155471"/>
            <a:ext cx="103481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Стовбун Николай Сергеевич,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Богомолов Л.М.,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Закупин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С.А., Дудченко И.П.,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Гуляков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С.А, Костылев Д.В.</a:t>
            </a:r>
          </a:p>
          <a:p>
            <a:pPr algn="ctr" eaLnBrk="0" hangingPunct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Stovbun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Nikolay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Sergeevich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0" hangingPunct="0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Bogomolov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L.M.,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Zakupin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S.A.,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Dudchenko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I.P,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Gulyakov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S.A.,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Kostylev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D.V.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Лого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512887" cy="95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17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23220"/>
            <a:ext cx="4453045" cy="27839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4" y="4039312"/>
            <a:ext cx="4634114" cy="2818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96" y="3657549"/>
            <a:ext cx="5206891" cy="31536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50284" y="762468"/>
            <a:ext cx="6355812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Свинцовые и графитовые электроды на пункте «Южно-Сахалинск» были установлены в декабре 2025 г. На рисунках представлен общий период измерений для всех типов электродов.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анализ показал синхронизированные вариации ЭТП между разными электродами.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различия в форме и амплитуде сигналов.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489" y="12911"/>
            <a:ext cx="534028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ЭТП по каналам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CH3, CH4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(свинец) произошедшие в этот период землетрясения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058" y="3482532"/>
            <a:ext cx="534028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ЭТП по каналам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(графит) произошедшие в этот период землетрясения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6165" y="3134329"/>
            <a:ext cx="534028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ЭТП по каналам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(нерж. сталь, пластины) произошедшие в этот период землетрясения</a:t>
            </a:r>
          </a:p>
        </p:txBody>
      </p:sp>
    </p:spTree>
    <p:extLst>
      <p:ext uri="{BB962C8B-B14F-4D97-AF65-F5344CB8AC3E}">
        <p14:creationId xmlns:p14="http://schemas.microsoft.com/office/powerpoint/2010/main" val="193965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4" y="729223"/>
            <a:ext cx="5059630" cy="30272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07" y="4021430"/>
            <a:ext cx="4235762" cy="27292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4279652"/>
            <a:ext cx="4217657" cy="25281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3386" y="206003"/>
            <a:ext cx="534028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ЭТП по каналу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(свинец) за весь период измерений и произошедшие в этот период землетрясения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7" y="3971875"/>
            <a:ext cx="5758002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ЭТП по каналу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(свинец) в период 01.06.2025-01.11.2025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4942" y="3494822"/>
            <a:ext cx="523290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ЭТП по каналу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пластина,нерж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сталь) в период 01.06.2025-01.11.2025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2529" y="206003"/>
            <a:ext cx="6351008" cy="2800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пункте «Колхозное» корреляция между вариациями ЭТП, зарегистрированными разными электродами, оказалась существенно слабее, чем на станции «Южно-Сахалинск».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позволяет разработать единый надёжный алгоритм выделения аномальных вариаций, которые можно было бы уверенно ассоциировать с сейсмической активностью. Дополнительную сложность создаёт относительно короткий интервал наблюдений — 1,5 года по сравнению с 2,5 годами на станции «Южно-Сахалинск».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указанные ограничения, на отдельных интервалах измерений визуально выделяются возмущения ЭТП, по времени совпадающие с моментами землетрясений.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FF527-4052-41D8-B8A2-DA81276A580F}"/>
              </a:ext>
            </a:extLst>
          </p:cNvPr>
          <p:cNvSpPr txBox="1"/>
          <p:nvPr/>
        </p:nvSpPr>
        <p:spPr>
          <a:xfrm>
            <a:off x="5088769" y="0"/>
            <a:ext cx="2654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E6696-F497-4F49-8053-481BF4C4E185}"/>
              </a:ext>
            </a:extLst>
          </p:cNvPr>
          <p:cNvSpPr txBox="1"/>
          <p:nvPr/>
        </p:nvSpPr>
        <p:spPr>
          <a:xfrm>
            <a:off x="453957" y="737228"/>
            <a:ext cx="112840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вертикальной компоненты ЭТП позволили обнаружить периоды с повышенным значения поля. Данные периоды четко выделяются программными средствами обработки данных. При сравнении обнаруженных возмущений с каталогом землетрясений было выявлено, что 78% сейсмических событий по времени происходят во время данных возмущений ЭТП.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вывод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вертикальной компоненты ЭТП отражают изменения сейсмической активности юга Сахалина и могут служить одним из индикаторов подготовки землетрясений в регионе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вопросу 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механизмах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обнаруженных возмущений. В работах по мониторингу вертикального электрического поля перед землетрясениями приводится цепь механизмов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механических напряжений в разломных структурах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эманации газов(радон, водород и т.д.)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ионизация воздуха и изменение напряженности вертикального электрического поля.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26A3D-3FBE-45DE-9BFB-422F45AF1F6F}"/>
              </a:ext>
            </a:extLst>
          </p:cNvPr>
          <p:cNvSpPr txBox="1"/>
          <p:nvPr/>
        </p:nvSpPr>
        <p:spPr>
          <a:xfrm>
            <a:off x="1877438" y="5659107"/>
            <a:ext cx="866057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3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551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электротеллурического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(ЭТП) на Сахалине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055" y="662682"/>
            <a:ext cx="471685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«Классический» метод измерения.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Горизонтальная компонента ЭТП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818" y="1267485"/>
            <a:ext cx="5359651" cy="545924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5" y="1562510"/>
            <a:ext cx="4771176" cy="17882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498879" y="1267485"/>
            <a:ext cx="5359651" cy="545924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42931" y="621154"/>
            <a:ext cx="471685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вертикальной компоненты ЭТП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773" y="3997105"/>
            <a:ext cx="5001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Соболев Г.А., Демин В.М.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Механоэлектрические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явления в Земле. М.: Наука. 1980. 215с.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Nicholas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Skordas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Efthimios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Varotsos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Panayiotis. (2025). Recent Advances on the VAN Method. Applied Sciences.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98879" y="3997105"/>
            <a:ext cx="5565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Lyubushin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 Experience of complexation of global geophysical observations / A.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Lyubushin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Bobrovskiy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Geodynamics &amp; Tectonophysics. – 2016.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8879" y="5751431"/>
            <a:ext cx="540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Токтосопиев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 Электромагнитные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землетрясений. Каракол, 2007. 312 с.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04" y="1317279"/>
            <a:ext cx="2279419" cy="27457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43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8" y="579017"/>
            <a:ext cx="4025326" cy="31435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81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действующих станций мониторинга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вертикальной компоненты ЭТП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162" y="23850"/>
            <a:ext cx="582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электродов пункта «Южно-Сахалинск»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4327" y="2953021"/>
            <a:ext cx="696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в Южно-Сахалинске начаты в начале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Свинцовые и графитовые электроды установлены в конце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16" y="393182"/>
            <a:ext cx="6311368" cy="25655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3893828"/>
            <a:ext cx="582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электродов пункта «Колхозное»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97" y="4049530"/>
            <a:ext cx="2565903" cy="25659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3431" y="4636144"/>
            <a:ext cx="2091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регистратора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ADAM-4017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– 10 Гц</a:t>
            </a: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8955385" y="503398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119327" y="1675980"/>
            <a:ext cx="1355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0"/>
          </p:cNvCxnSpPr>
          <p:nvPr/>
        </p:nvCxnSpPr>
        <p:spPr>
          <a:xfrm>
            <a:off x="1403287" y="2308634"/>
            <a:ext cx="1508157" cy="1585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6171" y="6512694"/>
            <a:ext cx="524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в Колхозном начаты в начале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5" y="4245863"/>
            <a:ext cx="5716935" cy="23048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177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62" y="0"/>
            <a:ext cx="1195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Вариации ЭТП с разных электродов на пункте «Южно-Сахалинск» и корреляция между ними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Представлен общий период для всех электродов с 11.12.2025 по 24.04.2026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4623" y="922194"/>
            <a:ext cx="35766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Электроды (нерж. сталь)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пластин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(CH1, CH2, CH7, CH8)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18" y="1015663"/>
            <a:ext cx="4322881" cy="26055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15850" y="646331"/>
            <a:ext cx="37600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Свинцовые электроды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CH5, CH6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4" y="4175168"/>
            <a:ext cx="4322881" cy="25752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34196" y="3805836"/>
            <a:ext cx="38498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Графитовые электроды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3" y="1568525"/>
            <a:ext cx="4824238" cy="29787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8916" y="1183804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0.46-0.7</a:t>
            </a:r>
          </a:p>
        </p:txBody>
      </p:sp>
      <p:cxnSp>
        <p:nvCxnSpPr>
          <p:cNvPr id="10" name="Прямая соединительная линия 9"/>
          <p:cNvCxnSpPr>
            <a:endCxn id="6" idx="1"/>
          </p:cNvCxnSpPr>
          <p:nvPr/>
        </p:nvCxnSpPr>
        <p:spPr>
          <a:xfrm flipV="1">
            <a:off x="5222577" y="1383859"/>
            <a:ext cx="416339" cy="200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3" idx="1"/>
          </p:cNvCxnSpPr>
          <p:nvPr/>
        </p:nvCxnSpPr>
        <p:spPr>
          <a:xfrm>
            <a:off x="6572911" y="1520805"/>
            <a:ext cx="271507" cy="797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2018" y="5088001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0.8</a:t>
            </a:r>
          </a:p>
        </p:txBody>
      </p:sp>
      <p:cxnSp>
        <p:nvCxnSpPr>
          <p:cNvPr id="30" name="Прямая соединительная линия 29"/>
          <p:cNvCxnSpPr>
            <a:endCxn id="26" idx="1"/>
          </p:cNvCxnSpPr>
          <p:nvPr/>
        </p:nvCxnSpPr>
        <p:spPr>
          <a:xfrm>
            <a:off x="4961300" y="4547260"/>
            <a:ext cx="520718" cy="740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4" idx="1"/>
            <a:endCxn id="26" idx="3"/>
          </p:cNvCxnSpPr>
          <p:nvPr/>
        </p:nvCxnSpPr>
        <p:spPr>
          <a:xfrm flipH="1" flipV="1">
            <a:off x="6006521" y="5288056"/>
            <a:ext cx="856243" cy="1747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12153" y="3950363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0.34</a:t>
            </a:r>
          </a:p>
        </p:txBody>
      </p:sp>
      <p:cxnSp>
        <p:nvCxnSpPr>
          <p:cNvPr id="38" name="Прямая соединительная линия 37"/>
          <p:cNvCxnSpPr>
            <a:endCxn id="34" idx="3"/>
          </p:cNvCxnSpPr>
          <p:nvPr/>
        </p:nvCxnSpPr>
        <p:spPr>
          <a:xfrm flipH="1" flipV="1">
            <a:off x="6572911" y="4150418"/>
            <a:ext cx="271507" cy="200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4" idx="0"/>
          </p:cNvCxnSpPr>
          <p:nvPr/>
        </p:nvCxnSpPr>
        <p:spPr>
          <a:xfrm flipV="1">
            <a:off x="6242532" y="3621170"/>
            <a:ext cx="577145" cy="3291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1" y="4897315"/>
            <a:ext cx="3657600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Измерения со стальных электродов проводятся с января 2024 г. по настоящее время. Измерения на свинцовых электродах — с декабря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139089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962" y="0"/>
            <a:ext cx="1195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с разных электродов на пункте «Колхозное» и корреляция между ними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период с 01.01.2024 по 01.05.2026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3" y="1695583"/>
            <a:ext cx="5798719" cy="3422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1" y="1687207"/>
            <a:ext cx="5751911" cy="34308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4103" y="1326251"/>
            <a:ext cx="431143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Свинцовые электроды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8087" y="1040876"/>
            <a:ext cx="357667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Стальные электроды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пластин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(CH2, CH6)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0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" y="932508"/>
            <a:ext cx="11438311" cy="57774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54894" y="63375"/>
            <a:ext cx="1115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эпицентров землетрясений, произошедших на юге Сахалина с 01.01.2024 по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2)</a:t>
            </a:r>
          </a:p>
        </p:txBody>
      </p:sp>
    </p:spTree>
    <p:extLst>
      <p:ext uri="{BB962C8B-B14F-4D97-AF65-F5344CB8AC3E}">
        <p14:creationId xmlns:p14="http://schemas.microsoft.com/office/powerpoint/2010/main" val="203841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9" y="2692739"/>
            <a:ext cx="5377758" cy="3241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45" y="2692739"/>
            <a:ext cx="6391255" cy="32281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8229" y="5934670"/>
            <a:ext cx="11796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Копылова, Г. Н. О проявлении предвестников сильных (M</a:t>
            </a:r>
            <a:r>
              <a:rPr lang="ru-RU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6.6) землетрясений Камчатки / Г. Н. Копылова, Ю. К.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Серафимова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А.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Касимова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Вулканология и сейсмология. – 2025. – № 2. – С. 73-98. – DOI 10.31857/S0203030625010062. – EDN GIODUP.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229" y="338605"/>
            <a:ext cx="11796666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сопоставления вариаций ЭТП с сейсмическими событиями из каталога отбирались землетрясения, удовлетворяющие условию ML /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≥ 1,5, где ML — локальная магнитуда,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гипоцентральное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расстояние до пункта измерений. Применяемая методика отбора заимствована из работ камчатских геофизиков [Копылова, 2025], в которых для Камчатского полигона использовался пороговый коэффициент ≥ 3,0.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015" y="2323407"/>
            <a:ext cx="46019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вокруг станции «Колхозное»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229" y="2309659"/>
            <a:ext cx="533921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вокруг станции «Южно-Сахалинск» </a:t>
            </a:r>
          </a:p>
        </p:txBody>
      </p:sp>
    </p:spTree>
    <p:extLst>
      <p:ext uri="{BB962C8B-B14F-4D97-AF65-F5344CB8AC3E}">
        <p14:creationId xmlns:p14="http://schemas.microsoft.com/office/powerpoint/2010/main" val="56564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92" y="37827"/>
            <a:ext cx="11724238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вариаций ЭТП на станции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«Южно-Сахалинск»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выявили периоды повышенного уровня поля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бухтообразные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возмущения продолжительностью от 20 суток до нескольких месяцев с амплитудой 20–600 мВ.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выявленных периодов возмущений (розовая заливка) с сейсмическими событиями (синие точки) показало, что 28 землетрясений (78 %) по времени совпадают с этими возмущениями. За пределами периодов роста ЭТП осталось 8 событий (22 %).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5402" y="2035047"/>
            <a:ext cx="3717956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возмущения ЭТП уверенно выделяются как визуально, так и с помощью программных алгоритмов. В «спокойные» интервалы времени показания каналов стабильны и близки к нулевой отметке.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объективного определения границ данных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применялась библиотека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(HMM)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302"/>
            <a:ext cx="8278385" cy="5123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396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6" y="640323"/>
            <a:ext cx="4727003" cy="30596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34" y="640323"/>
            <a:ext cx="4851397" cy="3002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34" y="3822218"/>
            <a:ext cx="4851397" cy="3002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7694" y="0"/>
            <a:ext cx="12074305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рисунках представлены масштабированные графики некоторых возмущений ЭТП. Рост значения и импульсы в данных ЭТП сопровождались сейсмическими событиями в ближнем зоне к пункту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6" y="3844046"/>
            <a:ext cx="4727003" cy="29517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748562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7603</TotalTime>
  <Words>1103</Words>
  <Application>Microsoft Office PowerPoint</Application>
  <PresentationFormat>Широкоэкранный</PresentationFormat>
  <Paragraphs>75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Corbel</vt:lpstr>
      <vt:lpstr>Gill Sans MT</vt:lpstr>
      <vt:lpstr>Times New Roman</vt:lpstr>
      <vt:lpstr>Tw Cen MT</vt:lpstr>
      <vt:lpstr>Wingdings 3</vt:lpstr>
      <vt:lpstr>Тема Office</vt:lpstr>
      <vt:lpstr>Parcel</vt:lpstr>
      <vt:lpstr>Капля</vt:lpstr>
      <vt:lpstr>Ион</vt:lpstr>
      <vt:lpstr>Институт морской геологии и геофизики Дальневосточного отделения Российской Академии наук (ИМГиГ ДВО РАН) Institute of Marine Geology and Geophisics, Far East Branch, Russian Academy of Scienes</vt:lpstr>
      <vt:lpstr>Мониторинг электротеллурического поля (ЭТП) на Сахалине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Стовбун Николай</dc:creator>
  <cp:lastModifiedBy>nikolay</cp:lastModifiedBy>
  <cp:revision>446</cp:revision>
  <cp:lastPrinted>2026-05-06T13:25:56Z</cp:lastPrinted>
  <dcterms:created xsi:type="dcterms:W3CDTF">2024-05-13T13:22:58Z</dcterms:created>
  <dcterms:modified xsi:type="dcterms:W3CDTF">2026-05-19T17:12:38Z</dcterms:modified>
</cp:coreProperties>
</file>