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8" r:id="rId9"/>
    <p:sldId id="272" r:id="rId10"/>
    <p:sldId id="263" r:id="rId11"/>
    <p:sldId id="264" r:id="rId12"/>
    <p:sldId id="265" r:id="rId13"/>
    <p:sldId id="269" r:id="rId14"/>
    <p:sldId id="266" r:id="rId15"/>
    <p:sldId id="267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4D2E-5596-4334-82CD-86747E94C408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C819-0933-4169-8C2C-FD20B762B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9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8C819-0933-4169-8C2C-FD20B762B3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8C819-0933-4169-8C2C-FD20B762B3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2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8C819-0933-4169-8C2C-FD20B762B3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46359-EA5E-1A50-5632-7604EBFE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C5881C-D5BB-09CB-3DBB-BABEE0B8B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5822D-4C63-051D-70F2-7767726E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AC5-05A0-427D-99BA-B87700BFC0BB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9A555-C6CB-E7CF-0334-88363E3E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1C0F-5C0C-E911-3277-D09CAB0F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989F0-ABCD-7F7B-4A07-5CBB58BD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045197-CFA9-A725-3976-ED137C065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FEAC5-3018-CDEA-EE80-A7EF3070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C828-01EB-409E-B471-E6341A0EEBC7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D59D4-2C0F-491F-A29F-EADA511F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F32EB-02F8-11C5-B7C6-FC39CB31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8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9B3022-394B-8E7E-57EA-E8CA834BD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DC2E5-6A1F-035D-C566-DA4D835B4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2524D-17C8-F337-EC7A-18423E80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BAF-20F6-45E4-9ACE-5959AA55891E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7A109-43B4-019C-6D59-770064AB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01620-BD5B-F7AF-693A-2BBC356D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1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DB872-8CEC-BC2D-88A6-AE37D533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7D54C-5FA3-19FB-CDF2-202B7F29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C5809-C7F4-FFDD-1B7D-4D5FFAD6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FAE4-A928-496D-B1B1-099ACBEB436E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44606-2473-6106-BCCF-747AC888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7A332-C56D-1F42-5E57-D48AAF1E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EAEFE-2524-ADB0-639C-0884CF3E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361710-F6E9-9452-37A5-E038F7CB7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1DC2A-FC71-527B-822D-24DDEFCE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7B37-7720-4A62-B3E1-389463B8EA64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ED6F9-131F-71F4-50A5-087E4934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BCE7C-62CB-400C-97D9-591BECDB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7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D93DF-CAD9-52F1-E225-04C44508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7D0A0-D870-BAD6-AA67-AB6117E05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7A19A-2089-52DF-9348-A0AD5FEE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303A8-D9B6-2446-B62F-0A79AAFE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C3FF-19CE-40FA-9DA3-3CC3C9C46ABE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86A3E-A4F7-DDFE-6B16-F0A15583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672A38-D914-DD65-1CD4-B70A0CAA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19A3F-F766-D76B-7213-14ECB671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1EE5E-79CF-ED82-7469-8F4141DA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9E72B5-D8DA-01FF-93AA-6F09F6BC8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AE30F-2D83-53A4-9095-1F993E189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5A040F-E61B-FE71-68C6-9E6818F52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2130C4-740D-1F81-E342-31BE5E45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8EA9-5B98-4ABB-B999-001D3BFF3DF3}" type="datetime1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C53925-B3A3-67EC-8E68-CD23A41D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1E8DED-07C1-CABC-665F-DFF88B91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9CA9D-ED9C-17D8-C92F-5D1706C5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C133B9-A82B-ADE1-A0C5-434844C8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C978-AA03-4B12-8854-346DAAC24D52}" type="datetime1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CA6134-33CA-33D3-8139-DE020008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512C46-7B42-5134-58C6-2ED466C1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ED6F23-7DC3-EDDE-B7B9-FCD847DB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2B56-B1B4-431D-97BF-8422D71CB7B0}" type="datetime1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0E864-A662-36BC-0E0B-73B6C7FE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1A86D5-69BC-F004-951B-07053AAE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9044AC7-BE17-4BB8-85E9-CDF8B2A3CFAE}" type="slidenum">
              <a:rPr lang="ru-RU" smtClean="0"/>
              <a:pPr/>
              <a:t>‹#›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7982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D7D74-5F0B-39A9-73B7-6E7369BF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66EE3-14BC-49CC-6993-15B504E8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0D64F3-3AF9-28D3-2DEB-898CE2E2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08B341-0624-01AF-C138-BA037639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6D66-A3C0-4DF6-88DB-F75BFDB7AC43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A2BBF-25C5-44EC-73EE-A1BF2215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73F2D4-711D-A9AB-AEA0-CF880498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1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FAAE6-E547-E489-9CAA-4E811B5E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3D2094-2021-D93F-CE97-8352A6340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187E2A-2055-BDCF-FA45-56794408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4FD7F-39E0-0071-5DF0-BCB8EBF0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8325-9780-40C8-A441-4AF6E3FC0DFB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90282C-3F3C-550C-9D54-2F656F6C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2CFD0-B443-69C3-1D60-670D0FDF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7DD2-765B-AF14-D1EA-609E2FEE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0E518F-AB7D-0AF9-5A57-E41D660B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2471EB-D512-2DFA-2F55-4BE766A80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7908-FDC6-4247-B5CE-3567CF9F75F1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83CB0-A6BA-BE53-1F05-164B37C7D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8F31-33D9-1FCC-5AC3-F4142BE1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4AC7-BE17-4BB8-85E9-CDF8B2A3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6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921D98-8202-2CBF-76A2-DFDD5826D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033" y="1423333"/>
            <a:ext cx="9727933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Helvetica" pitchFamily="2" charset="0"/>
              </a:rPr>
              <a:t>Параметры серии землетрясений в акватории Черного моря вблизи г. Сочи в марте 2026 г. по данным локальной сети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EFF5638-C7CC-A490-49A6-73726DFB3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613" y="3669419"/>
            <a:ext cx="10308771" cy="3060405"/>
          </a:xfrm>
        </p:spPr>
        <p:txBody>
          <a:bodyPr>
            <a:normAutofit lnSpcReduction="10000"/>
          </a:bodyPr>
          <a:lstStyle/>
          <a:p>
            <a:endParaRPr lang="ru-RU" sz="3200" dirty="0">
              <a:latin typeface="Helvetica" pitchFamily="2" charset="0"/>
            </a:endParaRPr>
          </a:p>
          <a:p>
            <a:r>
              <a:rPr lang="ru-RU" sz="3200" dirty="0">
                <a:latin typeface="Helvetica" pitchFamily="2" charset="0"/>
              </a:rPr>
              <a:t>Новиков М.А., Крылов А.А., Клоков И.А., </a:t>
            </a:r>
            <a:r>
              <a:rPr lang="ru-RU" sz="3200" dirty="0" err="1">
                <a:latin typeface="Helvetica" pitchFamily="2" charset="0"/>
              </a:rPr>
              <a:t>Габсатаров</a:t>
            </a:r>
            <a:r>
              <a:rPr lang="ru-RU" sz="3200" dirty="0">
                <a:latin typeface="Helvetica" pitchFamily="2" charset="0"/>
              </a:rPr>
              <a:t> Ю.В., </a:t>
            </a:r>
            <a:r>
              <a:rPr lang="ru-RU" sz="3200" dirty="0" err="1">
                <a:latin typeface="Helvetica" pitchFamily="2" charset="0"/>
              </a:rPr>
              <a:t>Лобковский</a:t>
            </a:r>
            <a:r>
              <a:rPr lang="ru-RU" sz="3200" dirty="0">
                <a:latin typeface="Helvetica" pitchFamily="2" charset="0"/>
              </a:rPr>
              <a:t> Л.И.</a:t>
            </a:r>
          </a:p>
          <a:p>
            <a:endParaRPr lang="ru-RU" sz="3200" dirty="0">
              <a:latin typeface="Helvetica" pitchFamily="2" charset="0"/>
            </a:endParaRPr>
          </a:p>
          <a:p>
            <a:r>
              <a:rPr lang="ru-RU" sz="3200" i="1" dirty="0">
                <a:latin typeface="Helvetica" pitchFamily="2" charset="0"/>
              </a:rPr>
              <a:t>Научно-технологический университет «Сириус»</a:t>
            </a:r>
          </a:p>
          <a:p>
            <a:r>
              <a:rPr lang="ru-RU" sz="3200" i="1" dirty="0">
                <a:latin typeface="Helvetica" pitchFamily="2" charset="0"/>
              </a:rPr>
              <a:t>Институт океанологии им. П.П. Ширшова РАН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768E0A-665E-9939-CDD2-41282525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215" y="128176"/>
            <a:ext cx="1494222" cy="9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F74F3-E987-1E09-8185-382995323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4322" r="19762" b="22140"/>
          <a:stretch/>
        </p:blipFill>
        <p:spPr>
          <a:xfrm>
            <a:off x="10832192" y="-4271"/>
            <a:ext cx="1060449" cy="102507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E35634-2C5D-45AC-21ED-5EC07608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88DBFA-D549-CDB2-1A6E-8B984A58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CF716465-B1BE-A3C3-B3B9-145B94E38985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Оценка параметров очага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D4FD7-1639-95F6-2EB0-8C3999AE9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t="4196" r="285" b="10605"/>
          <a:stretch>
            <a:fillRect/>
          </a:stretch>
        </p:blipFill>
        <p:spPr>
          <a:xfrm>
            <a:off x="691210" y="811557"/>
            <a:ext cx="9805157" cy="55886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A81EFB-4468-1176-058E-E38B5476CA92}"/>
              </a:ext>
            </a:extLst>
          </p:cNvPr>
          <p:cNvSpPr/>
          <p:nvPr/>
        </p:nvSpPr>
        <p:spPr>
          <a:xfrm>
            <a:off x="787400" y="3293980"/>
            <a:ext cx="1656080" cy="208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2BD52-CFBE-3D0A-E87A-8217F6B1309D}"/>
              </a:ext>
            </a:extLst>
          </p:cNvPr>
          <p:cNvSpPr txBox="1"/>
          <p:nvPr/>
        </p:nvSpPr>
        <p:spPr>
          <a:xfrm>
            <a:off x="717060" y="3180434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Ст. Сочи - 17.7 км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FF2CAC-6FEB-EAAC-4F7E-36F78074C290}"/>
              </a:ext>
            </a:extLst>
          </p:cNvPr>
          <p:cNvSpPr/>
          <p:nvPr/>
        </p:nvSpPr>
        <p:spPr>
          <a:xfrm>
            <a:off x="4210517" y="3299460"/>
            <a:ext cx="1656080" cy="208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90710-7119-E194-7862-7CE987396185}"/>
              </a:ext>
            </a:extLst>
          </p:cNvPr>
          <p:cNvSpPr txBox="1"/>
          <p:nvPr/>
        </p:nvSpPr>
        <p:spPr>
          <a:xfrm>
            <a:off x="4120806" y="3184128"/>
            <a:ext cx="261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Ст. Сириус - 34.4 км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FE3D9C-E082-E9D6-88AF-1C566C5C73C8}"/>
              </a:ext>
            </a:extLst>
          </p:cNvPr>
          <p:cNvSpPr/>
          <p:nvPr/>
        </p:nvSpPr>
        <p:spPr>
          <a:xfrm>
            <a:off x="7615890" y="3299460"/>
            <a:ext cx="1656080" cy="208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B8BF1-A49E-239F-3E48-A08EF4E6977F}"/>
              </a:ext>
            </a:extLst>
          </p:cNvPr>
          <p:cNvSpPr txBox="1"/>
          <p:nvPr/>
        </p:nvSpPr>
        <p:spPr>
          <a:xfrm>
            <a:off x="7545550" y="3185914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Ст. КТ - 58.1 км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2255D3-DC3F-9717-D816-A3A98E3425B6}"/>
              </a:ext>
            </a:extLst>
          </p:cNvPr>
          <p:cNvSpPr/>
          <p:nvPr/>
        </p:nvSpPr>
        <p:spPr>
          <a:xfrm>
            <a:off x="828575" y="6144440"/>
            <a:ext cx="2578768" cy="2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83B73-885D-7AE5-390E-5DBB96FD14B4}"/>
              </a:ext>
            </a:extLst>
          </p:cNvPr>
          <p:cNvSpPr txBox="1"/>
          <p:nvPr/>
        </p:nvSpPr>
        <p:spPr>
          <a:xfrm>
            <a:off x="671896" y="6030895"/>
            <a:ext cx="31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Ст. </a:t>
            </a:r>
            <a:r>
              <a:rPr lang="ru-RU" dirty="0" err="1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Эстосадок</a:t>
            </a:r>
            <a:r>
              <a:rPr lang="ru-RU" dirty="0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 – 60.2 км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23C52B-FF92-EAA1-2E72-87088628F5F8}"/>
              </a:ext>
            </a:extLst>
          </p:cNvPr>
          <p:cNvSpPr/>
          <p:nvPr/>
        </p:nvSpPr>
        <p:spPr>
          <a:xfrm>
            <a:off x="4278404" y="6054434"/>
            <a:ext cx="2616690" cy="274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1262E-DFD9-2025-71F6-EEE528837BFD}"/>
              </a:ext>
            </a:extLst>
          </p:cNvPr>
          <p:cNvSpPr txBox="1"/>
          <p:nvPr/>
        </p:nvSpPr>
        <p:spPr>
          <a:xfrm>
            <a:off x="4226065" y="5992737"/>
            <a:ext cx="31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54000">
                    <a:schemeClr val="bg1"/>
                  </a:glow>
                </a:effectLst>
                <a:latin typeface="Helvetica" pitchFamily="2" charset="0"/>
              </a:rPr>
              <a:t>Ст. СБТ – 61.3 км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630147-AAA5-EEF7-01E4-3EBD533BC428}"/>
                  </a:ext>
                </a:extLst>
              </p:cNvPr>
              <p:cNvSpPr txBox="1"/>
              <p:nvPr/>
            </p:nvSpPr>
            <p:spPr>
              <a:xfrm>
                <a:off x="7404560" y="4153556"/>
                <a:ext cx="397385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Helvetica" pitchFamily="2" charset="0"/>
                  </a:rPr>
                  <a:t>Амплитудные спектры смещения </a:t>
                </a:r>
                <a:r>
                  <a:rPr lang="en-US" dirty="0">
                    <a:latin typeface="Helvetica" pitchFamily="2" charset="0"/>
                  </a:rPr>
                  <a:t>S-</a:t>
                </a:r>
                <a:r>
                  <a:rPr lang="ru-RU" dirty="0">
                    <a:latin typeface="Helvetica" pitchFamily="2" charset="0"/>
                  </a:rPr>
                  <a:t>волн аппроксимировались спектральной моделью Брюна. </a:t>
                </a:r>
                <a:endParaRPr lang="en-US" dirty="0">
                  <a:latin typeface="Helvetica" pitchFamily="2" charset="0"/>
                </a:endParaRPr>
              </a:p>
              <a:p>
                <a:r>
                  <a:rPr lang="ru-RU" dirty="0">
                    <a:latin typeface="Helvetica" pitchFamily="2" charset="0"/>
                  </a:rPr>
                  <a:t>В ходе инверсии оценивался сейсмический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latin typeface="Helvetica" pitchFamily="2" charset="0"/>
                  </a:rPr>
                  <a:t> и угловая частота спектра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630147-AAA5-EEF7-01E4-3EBD533BC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560" y="4153556"/>
                <a:ext cx="3973855" cy="1754326"/>
              </a:xfrm>
              <a:prstGeom prst="rect">
                <a:avLst/>
              </a:prstGeom>
              <a:blipFill>
                <a:blip r:embed="rId3"/>
                <a:stretch>
                  <a:fillRect l="-1380" t="-1736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D698111-B64C-148A-1B24-B45BA6DBF6EB}"/>
              </a:ext>
            </a:extLst>
          </p:cNvPr>
          <p:cNvSpPr txBox="1"/>
          <p:nvPr/>
        </p:nvSpPr>
        <p:spPr>
          <a:xfrm>
            <a:off x="7404560" y="6204243"/>
            <a:ext cx="3613285" cy="65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elvetica" pitchFamily="2" charset="0"/>
              </a:rPr>
              <a:t>Источник</a:t>
            </a:r>
            <a:r>
              <a:rPr lang="ru-RU" i="1" dirty="0"/>
              <a:t> </a:t>
            </a:r>
            <a:r>
              <a:rPr lang="ru-RU" i="1" dirty="0">
                <a:latin typeface="Helvetica" pitchFamily="2" charset="0"/>
              </a:rPr>
              <a:t>метода:</a:t>
            </a:r>
            <a:r>
              <a:rPr lang="en-US" i="1" dirty="0">
                <a:latin typeface="Helvetica" pitchFamily="2" charset="0"/>
              </a:rPr>
              <a:t> [Brune, 1970], [Satriano, 2024]</a:t>
            </a:r>
            <a:endParaRPr lang="ru-RU" i="1" dirty="0"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1952B0-FE2A-B486-1E26-52F999FD5C8E}"/>
              </a:ext>
            </a:extLst>
          </p:cNvPr>
          <p:cNvSpPr txBox="1"/>
          <p:nvPr/>
        </p:nvSpPr>
        <p:spPr>
          <a:xfrm rot="16200000">
            <a:off x="-886270" y="1682842"/>
            <a:ext cx="227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Скорость, м</a:t>
            </a:r>
            <a:r>
              <a:rPr lang="en-US" dirty="0">
                <a:latin typeface="Helvetica" pitchFamily="2" charset="0"/>
              </a:rPr>
              <a:t>/c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83917-2DBC-DB7B-D935-173EB3DBFE73}"/>
              </a:ext>
            </a:extLst>
          </p:cNvPr>
          <p:cNvSpPr txBox="1"/>
          <p:nvPr/>
        </p:nvSpPr>
        <p:spPr>
          <a:xfrm rot="16200000">
            <a:off x="-891900" y="4574143"/>
            <a:ext cx="227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Скорость, м</a:t>
            </a:r>
            <a:r>
              <a:rPr lang="en-US" dirty="0">
                <a:latin typeface="Helvetica" pitchFamily="2" charset="0"/>
              </a:rPr>
              <a:t>/c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B1E19-CF28-653C-8803-62F0B05B7F70}"/>
              </a:ext>
            </a:extLst>
          </p:cNvPr>
          <p:cNvSpPr txBox="1"/>
          <p:nvPr/>
        </p:nvSpPr>
        <p:spPr>
          <a:xfrm>
            <a:off x="391045" y="1010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98A754-534F-DCAE-4450-84A93BE6BFFF}"/>
              </a:ext>
            </a:extLst>
          </p:cNvPr>
          <p:cNvSpPr txBox="1"/>
          <p:nvPr/>
        </p:nvSpPr>
        <p:spPr>
          <a:xfrm>
            <a:off x="418286" y="2022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2033C-22A3-8BF2-3F40-E32DFDF47CC9}"/>
              </a:ext>
            </a:extLst>
          </p:cNvPr>
          <p:cNvSpPr txBox="1"/>
          <p:nvPr/>
        </p:nvSpPr>
        <p:spPr>
          <a:xfrm>
            <a:off x="359049" y="31035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-3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3AC69-88E9-F0AA-C376-B62735BF9CE7}"/>
              </a:ext>
            </a:extLst>
          </p:cNvPr>
          <p:cNvSpPr txBox="1"/>
          <p:nvPr/>
        </p:nvSpPr>
        <p:spPr>
          <a:xfrm>
            <a:off x="418286" y="4879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7C81D-198E-AE35-C1D9-2BE18DEEBBEF}"/>
              </a:ext>
            </a:extLst>
          </p:cNvPr>
          <p:cNvSpPr txBox="1"/>
          <p:nvPr/>
        </p:nvSpPr>
        <p:spPr>
          <a:xfrm>
            <a:off x="435993" y="3906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E2C78A8-7550-6B14-E7D9-001AFD905B18}"/>
              </a:ext>
            </a:extLst>
          </p:cNvPr>
          <p:cNvSpPr/>
          <p:nvPr/>
        </p:nvSpPr>
        <p:spPr>
          <a:xfrm>
            <a:off x="3702050" y="889000"/>
            <a:ext cx="389850" cy="271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9291A4-A60D-7902-1B74-9D5F745CABB9}"/>
              </a:ext>
            </a:extLst>
          </p:cNvPr>
          <p:cNvSpPr txBox="1"/>
          <p:nvPr/>
        </p:nvSpPr>
        <p:spPr>
          <a:xfrm>
            <a:off x="349424" y="58601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-1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54D6C-7F0C-667B-77D4-8CC7BA879593}"/>
              </a:ext>
            </a:extLst>
          </p:cNvPr>
          <p:cNvSpPr txBox="1"/>
          <p:nvPr/>
        </p:nvSpPr>
        <p:spPr>
          <a:xfrm>
            <a:off x="3852663" y="8314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A469F-447E-DE45-45F3-80F54A37F136}"/>
              </a:ext>
            </a:extLst>
          </p:cNvPr>
          <p:cNvSpPr txBox="1"/>
          <p:nvPr/>
        </p:nvSpPr>
        <p:spPr>
          <a:xfrm>
            <a:off x="3879904" y="20534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650161-09B0-E026-83AE-79FBCF563792}"/>
              </a:ext>
            </a:extLst>
          </p:cNvPr>
          <p:cNvSpPr txBox="1"/>
          <p:nvPr/>
        </p:nvSpPr>
        <p:spPr>
          <a:xfrm>
            <a:off x="3795267" y="32357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-3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26C11CC-9408-A657-4772-E0E02B7A76E1}"/>
              </a:ext>
            </a:extLst>
          </p:cNvPr>
          <p:cNvSpPr/>
          <p:nvPr/>
        </p:nvSpPr>
        <p:spPr>
          <a:xfrm>
            <a:off x="7105037" y="965795"/>
            <a:ext cx="389850" cy="271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21E510-F4B6-53B3-3363-669DC2BA65F2}"/>
              </a:ext>
            </a:extLst>
          </p:cNvPr>
          <p:cNvSpPr txBox="1"/>
          <p:nvPr/>
        </p:nvSpPr>
        <p:spPr>
          <a:xfrm>
            <a:off x="7095612" y="9895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7.5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1A4C76-A833-DEAD-0804-60026214FDC9}"/>
              </a:ext>
            </a:extLst>
          </p:cNvPr>
          <p:cNvSpPr txBox="1"/>
          <p:nvPr/>
        </p:nvSpPr>
        <p:spPr>
          <a:xfrm>
            <a:off x="7278761" y="20463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85C7F-D5FE-79B8-AE3D-C99BDCCE405D}"/>
              </a:ext>
            </a:extLst>
          </p:cNvPr>
          <p:cNvSpPr txBox="1"/>
          <p:nvPr/>
        </p:nvSpPr>
        <p:spPr>
          <a:xfrm>
            <a:off x="6986345" y="30671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-7.5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3C211EE-5DD4-F58D-77DB-F0D41F2355E3}"/>
              </a:ext>
            </a:extLst>
          </p:cNvPr>
          <p:cNvSpPr/>
          <p:nvPr/>
        </p:nvSpPr>
        <p:spPr>
          <a:xfrm>
            <a:off x="3695707" y="3813356"/>
            <a:ext cx="389850" cy="271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9B667D-314F-1D47-F886-CE66F9E14E97}"/>
              </a:ext>
            </a:extLst>
          </p:cNvPr>
          <p:cNvSpPr txBox="1"/>
          <p:nvPr/>
        </p:nvSpPr>
        <p:spPr>
          <a:xfrm>
            <a:off x="3686282" y="383711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1.5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2136CAE-C7F2-7739-13A6-8ACEA4899BD9}"/>
              </a:ext>
            </a:extLst>
          </p:cNvPr>
          <p:cNvSpPr/>
          <p:nvPr/>
        </p:nvSpPr>
        <p:spPr>
          <a:xfrm>
            <a:off x="691210" y="754349"/>
            <a:ext cx="369333" cy="15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037362-6A8B-3CD1-F43C-B1FA53FAF0BF}"/>
              </a:ext>
            </a:extLst>
          </p:cNvPr>
          <p:cNvSpPr txBox="1"/>
          <p:nvPr/>
        </p:nvSpPr>
        <p:spPr>
          <a:xfrm>
            <a:off x="3869431" y="4893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8C9438-207D-2002-0084-FEB6F043A563}"/>
              </a:ext>
            </a:extLst>
          </p:cNvPr>
          <p:cNvSpPr txBox="1"/>
          <p:nvPr/>
        </p:nvSpPr>
        <p:spPr>
          <a:xfrm>
            <a:off x="3577015" y="591471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-1.5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0F1E06-0767-B320-D73C-241295188424}"/>
              </a:ext>
            </a:extLst>
          </p:cNvPr>
          <p:cNvSpPr txBox="1"/>
          <p:nvPr/>
        </p:nvSpPr>
        <p:spPr>
          <a:xfrm>
            <a:off x="552233" y="6443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1e-3</a:t>
            </a:r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4144B1E-D6C5-4B60-56E6-E7EFAF13A434}"/>
              </a:ext>
            </a:extLst>
          </p:cNvPr>
          <p:cNvSpPr/>
          <p:nvPr/>
        </p:nvSpPr>
        <p:spPr>
          <a:xfrm>
            <a:off x="4094215" y="739138"/>
            <a:ext cx="369333" cy="15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25FC4C-334D-B059-18DD-10F7B95076CD}"/>
              </a:ext>
            </a:extLst>
          </p:cNvPr>
          <p:cNvSpPr txBox="1"/>
          <p:nvPr/>
        </p:nvSpPr>
        <p:spPr>
          <a:xfrm>
            <a:off x="3955238" y="6291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1e-3</a:t>
            </a: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00915EE-530E-6A84-74A3-64B726389116}"/>
              </a:ext>
            </a:extLst>
          </p:cNvPr>
          <p:cNvSpPr/>
          <p:nvPr/>
        </p:nvSpPr>
        <p:spPr>
          <a:xfrm>
            <a:off x="7512184" y="756661"/>
            <a:ext cx="369333" cy="15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9255D6-E4B3-C307-CFDB-4066F08B9841}"/>
              </a:ext>
            </a:extLst>
          </p:cNvPr>
          <p:cNvSpPr txBox="1"/>
          <p:nvPr/>
        </p:nvSpPr>
        <p:spPr>
          <a:xfrm>
            <a:off x="7373207" y="646689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1e-4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C94BA20-05C0-BC7D-CC87-9A4379FF2834}"/>
              </a:ext>
            </a:extLst>
          </p:cNvPr>
          <p:cNvSpPr/>
          <p:nvPr/>
        </p:nvSpPr>
        <p:spPr>
          <a:xfrm>
            <a:off x="643908" y="3631086"/>
            <a:ext cx="369333" cy="15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F500BA-1638-9A52-51B3-A8F16A095413}"/>
              </a:ext>
            </a:extLst>
          </p:cNvPr>
          <p:cNvSpPr txBox="1"/>
          <p:nvPr/>
        </p:nvSpPr>
        <p:spPr>
          <a:xfrm>
            <a:off x="504931" y="35211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1e-3</a:t>
            </a:r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EA76A76-B5B8-03CB-1EE1-068DE050F458}"/>
              </a:ext>
            </a:extLst>
          </p:cNvPr>
          <p:cNvSpPr/>
          <p:nvPr/>
        </p:nvSpPr>
        <p:spPr>
          <a:xfrm>
            <a:off x="4097483" y="3628226"/>
            <a:ext cx="369333" cy="15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35593A-0AFF-EF7B-098F-9A6ABE067CF3}"/>
              </a:ext>
            </a:extLst>
          </p:cNvPr>
          <p:cNvSpPr txBox="1"/>
          <p:nvPr/>
        </p:nvSpPr>
        <p:spPr>
          <a:xfrm>
            <a:off x="3958506" y="35086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1e-3</a:t>
            </a:r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40406-A336-C0B8-3C1E-A64998EED0E0}"/>
              </a:ext>
            </a:extLst>
          </p:cNvPr>
          <p:cNvSpPr txBox="1"/>
          <p:nvPr/>
        </p:nvSpPr>
        <p:spPr>
          <a:xfrm>
            <a:off x="671460" y="6327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E8E6D0-500E-3D1F-6DC3-689223555D63}"/>
              </a:ext>
            </a:extLst>
          </p:cNvPr>
          <p:cNvSpPr txBox="1"/>
          <p:nvPr/>
        </p:nvSpPr>
        <p:spPr>
          <a:xfrm>
            <a:off x="1182872" y="6327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8DE5A0-62A4-184B-8411-CF6B8D320603}"/>
              </a:ext>
            </a:extLst>
          </p:cNvPr>
          <p:cNvSpPr txBox="1"/>
          <p:nvPr/>
        </p:nvSpPr>
        <p:spPr>
          <a:xfrm>
            <a:off x="1761383" y="63327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20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AA0C-00C2-7D89-F0E7-061D6CC1934E}"/>
              </a:ext>
            </a:extLst>
          </p:cNvPr>
          <p:cNvSpPr txBox="1"/>
          <p:nvPr/>
        </p:nvSpPr>
        <p:spPr>
          <a:xfrm>
            <a:off x="2349352" y="6327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30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8B34ACF-F9B1-6623-620E-2F2DD6F9D1EE}"/>
              </a:ext>
            </a:extLst>
          </p:cNvPr>
          <p:cNvSpPr txBox="1"/>
          <p:nvPr/>
        </p:nvSpPr>
        <p:spPr>
          <a:xfrm>
            <a:off x="2938258" y="6327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40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73E6F3-CDCB-9408-09C7-1EBEEDA8E35F}"/>
              </a:ext>
            </a:extLst>
          </p:cNvPr>
          <p:cNvSpPr txBox="1"/>
          <p:nvPr/>
        </p:nvSpPr>
        <p:spPr>
          <a:xfrm>
            <a:off x="4132874" y="63199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28F9C9-A76B-6C1D-F934-4E54D13AB41F}"/>
              </a:ext>
            </a:extLst>
          </p:cNvPr>
          <p:cNvSpPr txBox="1"/>
          <p:nvPr/>
        </p:nvSpPr>
        <p:spPr>
          <a:xfrm>
            <a:off x="4644286" y="63199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1E9DB5-F351-43B0-3543-047253548EC5}"/>
              </a:ext>
            </a:extLst>
          </p:cNvPr>
          <p:cNvSpPr txBox="1"/>
          <p:nvPr/>
        </p:nvSpPr>
        <p:spPr>
          <a:xfrm>
            <a:off x="5222797" y="632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20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2A22F3-B70B-2FB1-9D28-44765D2C2163}"/>
              </a:ext>
            </a:extLst>
          </p:cNvPr>
          <p:cNvSpPr txBox="1"/>
          <p:nvPr/>
        </p:nvSpPr>
        <p:spPr>
          <a:xfrm>
            <a:off x="5810766" y="63199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30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BCA43A-00ED-D92E-99A0-8CD2AAD6717F}"/>
              </a:ext>
            </a:extLst>
          </p:cNvPr>
          <p:cNvSpPr txBox="1"/>
          <p:nvPr/>
        </p:nvSpPr>
        <p:spPr>
          <a:xfrm>
            <a:off x="6399672" y="63199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40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1ADE58-48F8-64E3-7141-EC4484A27650}"/>
              </a:ext>
            </a:extLst>
          </p:cNvPr>
          <p:cNvSpPr txBox="1"/>
          <p:nvPr/>
        </p:nvSpPr>
        <p:spPr>
          <a:xfrm>
            <a:off x="1458123" y="65311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Время, с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4F6AB9-116B-E132-5C04-EEBD2045EE32}"/>
              </a:ext>
            </a:extLst>
          </p:cNvPr>
          <p:cNvSpPr txBox="1"/>
          <p:nvPr/>
        </p:nvSpPr>
        <p:spPr>
          <a:xfrm>
            <a:off x="5214265" y="653891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Время, с</a:t>
            </a:r>
          </a:p>
        </p:txBody>
      </p:sp>
    </p:spTree>
    <p:extLst>
      <p:ext uri="{BB962C8B-B14F-4D97-AF65-F5344CB8AC3E}">
        <p14:creationId xmlns:p14="http://schemas.microsoft.com/office/powerpoint/2010/main" val="193859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96F74-6EAE-2E17-77C8-10DF2328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9C40E6-2B77-70F8-01F7-2A18684B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5BAA6772-59D2-B0E0-092D-D41AC0C3C7AD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Оценка параметров очага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0C5169-BBE8-1707-A50B-97C163F57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7630" r="7820" b="13400"/>
          <a:stretch>
            <a:fillRect/>
          </a:stretch>
        </p:blipFill>
        <p:spPr>
          <a:xfrm>
            <a:off x="687572" y="1565284"/>
            <a:ext cx="3278874" cy="3294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955BF8-763C-3943-DC3D-3E0EA278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7478" r="7516" b="13553"/>
          <a:stretch>
            <a:fillRect/>
          </a:stretch>
        </p:blipFill>
        <p:spPr>
          <a:xfrm>
            <a:off x="4723187" y="1562109"/>
            <a:ext cx="3266442" cy="329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A89AD-A85D-0687-B952-19C6265AE373}"/>
                  </a:ext>
                </a:extLst>
              </p:cNvPr>
              <p:cNvSpPr txBox="1"/>
              <p:nvPr/>
            </p:nvSpPr>
            <p:spPr>
              <a:xfrm>
                <a:off x="644935" y="5812681"/>
                <a:ext cx="105310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Helvetica" pitchFamily="2" charset="0"/>
                  </a:rPr>
                  <a:t>Добротность литосферы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=55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sup>
                    </m:sSup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Helvetica" pitchFamily="2" charset="0"/>
                  </a:rPr>
                  <a:t>(оценка по </a:t>
                </a:r>
                <a:r>
                  <a:rPr lang="en-US" sz="2000" dirty="0">
                    <a:latin typeface="Helvetica" pitchFamily="2" charset="0"/>
                  </a:rPr>
                  <a:t>[</a:t>
                </a:r>
                <a:r>
                  <a:rPr lang="ru-RU" sz="2000" dirty="0">
                    <a:latin typeface="Helvetica" pitchFamily="2" charset="0"/>
                  </a:rPr>
                  <a:t>Павленко, 2016</a:t>
                </a:r>
                <a:r>
                  <a:rPr lang="en-US" sz="2000" dirty="0">
                    <a:latin typeface="Helvetica" pitchFamily="2" charset="0"/>
                  </a:rPr>
                  <a:t>]</a:t>
                </a:r>
                <a:r>
                  <a:rPr lang="ru-RU" sz="2000" dirty="0">
                    <a:latin typeface="Helvetica" pitchFamily="2" charset="0"/>
                  </a:rPr>
                  <a:t> для станции Сочи)</a:t>
                </a:r>
                <a:r>
                  <a:rPr lang="en-US" sz="2000" dirty="0">
                    <a:latin typeface="Helvetica" pitchFamily="2" charset="0"/>
                  </a:rPr>
                  <a:t> </a:t>
                </a:r>
                <a:r>
                  <a:rPr lang="ru-RU" sz="2000" dirty="0">
                    <a:latin typeface="Helvetica" pitchFamily="2" charset="0"/>
                  </a:rPr>
                  <a:t>фиксировалась для стабилизации инверсии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A89AD-A85D-0687-B952-19C6265AE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5" y="5812681"/>
                <a:ext cx="10531065" cy="707886"/>
              </a:xfrm>
              <a:prstGeom prst="rect">
                <a:avLst/>
              </a:prstGeom>
              <a:blipFill>
                <a:blip r:embed="rId4"/>
                <a:stretch>
                  <a:fillRect l="-637" t="-6034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92EEF-1E21-995C-57E7-4870D39FA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38751" r="58978" b="40915"/>
          <a:stretch>
            <a:fillRect/>
          </a:stretch>
        </p:blipFill>
        <p:spPr>
          <a:xfrm>
            <a:off x="748123" y="3659062"/>
            <a:ext cx="1196565" cy="848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D25B54-ADDC-7F13-AAEF-C1F3A5E5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38751" r="58978" b="54038"/>
          <a:stretch>
            <a:fillRect/>
          </a:stretch>
        </p:blipFill>
        <p:spPr>
          <a:xfrm>
            <a:off x="762410" y="4453293"/>
            <a:ext cx="1196565" cy="300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3A136-EB74-9474-804B-E7BDDB2D0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52020" r="45278" b="41323"/>
          <a:stretch>
            <a:fillRect/>
          </a:stretch>
        </p:blipFill>
        <p:spPr>
          <a:xfrm>
            <a:off x="762408" y="4212785"/>
            <a:ext cx="1737586" cy="2777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484B55-FDB0-0915-5CBD-EE0408DEB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1" t="56004" r="40117" b="35166"/>
          <a:stretch>
            <a:fillRect/>
          </a:stretch>
        </p:blipFill>
        <p:spPr>
          <a:xfrm>
            <a:off x="1889050" y="4377247"/>
            <a:ext cx="812801" cy="3683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A71BBC-3B0B-DAA0-AB9B-B8DA7D81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43134" r="43954" b="38727"/>
          <a:stretch>
            <a:fillRect/>
          </a:stretch>
        </p:blipFill>
        <p:spPr>
          <a:xfrm>
            <a:off x="4767580" y="3786200"/>
            <a:ext cx="1783080" cy="7567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1AE7B25-7D1F-0808-7746-11C60054C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42677" r="44356" b="50074"/>
          <a:stretch>
            <a:fillRect/>
          </a:stretch>
        </p:blipFill>
        <p:spPr>
          <a:xfrm>
            <a:off x="4751312" y="4494576"/>
            <a:ext cx="1783080" cy="30242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0EB001-F65E-F7CB-13B9-D5AC1BAD593B}"/>
              </a:ext>
            </a:extLst>
          </p:cNvPr>
          <p:cNvGrpSpPr/>
          <p:nvPr/>
        </p:nvGrpSpPr>
        <p:grpSpPr>
          <a:xfrm>
            <a:off x="8672163" y="1542859"/>
            <a:ext cx="3266442" cy="3289708"/>
            <a:chOff x="8593421" y="2178050"/>
            <a:chExt cx="3010806" cy="30322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FDDDAC1-F2FE-BEAE-6507-2B19B996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6" t="7366" r="7546" b="13807"/>
            <a:stretch>
              <a:fillRect/>
            </a:stretch>
          </p:blipFill>
          <p:spPr>
            <a:xfrm>
              <a:off x="8593421" y="2178050"/>
              <a:ext cx="3010806" cy="303225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3CDD8FD-836D-46E7-ADBA-A05ADC259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6" t="28216" r="60929" b="39319"/>
            <a:stretch>
              <a:fillRect/>
            </a:stretch>
          </p:blipFill>
          <p:spPr>
            <a:xfrm>
              <a:off x="8691033" y="3724506"/>
              <a:ext cx="969434" cy="124883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97A991C-AC69-F074-2681-3613EEFF2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5" t="46676" r="37908" b="39319"/>
            <a:stretch>
              <a:fillRect/>
            </a:stretch>
          </p:blipFill>
          <p:spPr>
            <a:xfrm>
              <a:off x="9437445" y="4434623"/>
              <a:ext cx="1060146" cy="5387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2662B0CA-2683-4E76-C3F3-8617EFD18A8D}"/>
                  </a:ext>
                </a:extLst>
              </p:cNvPr>
              <p:cNvSpPr/>
              <p:nvPr/>
            </p:nvSpPr>
            <p:spPr>
              <a:xfrm>
                <a:off x="4751312" y="3867238"/>
                <a:ext cx="1799348" cy="9297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03.03.2026 13:05:35</a:t>
                </a:r>
                <a:endParaRPr lang="en-US" sz="14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=1.7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4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Гц</m:t>
                      </m:r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2662B0CA-2683-4E76-C3F3-8617EFD18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12" y="3867238"/>
                <a:ext cx="1799348" cy="929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6A5DAF-B72E-9E22-3A37-CB00FF860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42677" r="44356" b="50074"/>
          <a:stretch>
            <a:fillRect/>
          </a:stretch>
        </p:blipFill>
        <p:spPr>
          <a:xfrm>
            <a:off x="760820" y="4506459"/>
            <a:ext cx="1783080" cy="30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A52A729F-CB91-B268-2055-A61A8CFBE9BF}"/>
                  </a:ext>
                </a:extLst>
              </p:cNvPr>
              <p:cNvSpPr/>
              <p:nvPr/>
            </p:nvSpPr>
            <p:spPr>
              <a:xfrm>
                <a:off x="760820" y="3879121"/>
                <a:ext cx="1799348" cy="9297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03.03.2026 1</a:t>
                </a:r>
                <a:r>
                  <a:rPr lang="en-US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:0</a:t>
                </a:r>
                <a:r>
                  <a:rPr lang="en-US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9</a:t>
                </a:r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en-US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=2.6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4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=1.46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Гц</m:t>
                      </m:r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A52A729F-CB91-B268-2055-A61A8CFBE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20" y="3879121"/>
                <a:ext cx="1799348" cy="929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31348B-166B-D4CD-57AB-E4692086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42677" r="44356" b="50074"/>
          <a:stretch>
            <a:fillRect/>
          </a:stretch>
        </p:blipFill>
        <p:spPr>
          <a:xfrm>
            <a:off x="8688176" y="4493218"/>
            <a:ext cx="1783080" cy="30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06C3383F-022A-7BFE-9778-106567569947}"/>
                  </a:ext>
                </a:extLst>
              </p:cNvPr>
              <p:cNvSpPr/>
              <p:nvPr/>
            </p:nvSpPr>
            <p:spPr>
              <a:xfrm>
                <a:off x="8688176" y="3865880"/>
                <a:ext cx="1799348" cy="9297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6</a:t>
                </a:r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.03.2026 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04</a:t>
                </a:r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en-US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29</a:t>
                </a:r>
                <a:r>
                  <a:rPr lang="ru-RU" sz="1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07</a:t>
                </a:r>
                <a:endParaRPr lang="en-US" sz="14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=3.2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4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=1.28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Гц</m:t>
                      </m:r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06C3383F-022A-7BFE-9778-106567569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176" y="3865880"/>
                <a:ext cx="1799348" cy="929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66CD3-9257-0EAB-8DAB-5EAC5BDDF1CD}"/>
                  </a:ext>
                </a:extLst>
              </p:cNvPr>
              <p:cNvSpPr txBox="1"/>
              <p:nvPr/>
            </p:nvSpPr>
            <p:spPr>
              <a:xfrm>
                <a:off x="9086208" y="1180563"/>
                <a:ext cx="253325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=4.27±0.11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66CD3-9257-0EAB-8DAB-5EAC5BDDF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08" y="1180563"/>
                <a:ext cx="2533258" cy="384721"/>
              </a:xfrm>
              <a:prstGeom prst="rect">
                <a:avLst/>
              </a:prstGeom>
              <a:blipFill>
                <a:blip r:embed="rId9"/>
                <a:stretch>
                  <a:fillRect l="-2410" r="-2651" b="-17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2AB7DC-EDC9-DD12-E0A7-3B20AB22B6F4}"/>
                  </a:ext>
                </a:extLst>
              </p:cNvPr>
              <p:cNvSpPr txBox="1"/>
              <p:nvPr/>
            </p:nvSpPr>
            <p:spPr>
              <a:xfrm>
                <a:off x="5137232" y="1196650"/>
                <a:ext cx="253325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=4.75±0.06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2AB7DC-EDC9-DD12-E0A7-3B20AB22B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32" y="1196650"/>
                <a:ext cx="2533258" cy="384721"/>
              </a:xfrm>
              <a:prstGeom prst="rect">
                <a:avLst/>
              </a:prstGeom>
              <a:blipFill>
                <a:blip r:embed="rId10"/>
                <a:stretch>
                  <a:fillRect l="-2410" r="-2651" b="-17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B52FBEE-B3D2-82A2-07A5-0650BB317F42}"/>
                  </a:ext>
                </a:extLst>
              </p:cNvPr>
              <p:cNvSpPr txBox="1"/>
              <p:nvPr/>
            </p:nvSpPr>
            <p:spPr>
              <a:xfrm>
                <a:off x="1188256" y="1172015"/>
                <a:ext cx="253325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=4.21±0.09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B52FBEE-B3D2-82A2-07A5-0650BB317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6" y="1172015"/>
                <a:ext cx="2533258" cy="384721"/>
              </a:xfrm>
              <a:prstGeom prst="rect">
                <a:avLst/>
              </a:prstGeom>
              <a:blipFill>
                <a:blip r:embed="rId11"/>
                <a:stretch>
                  <a:fillRect l="-2410" r="-2651" b="-17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3E51DD7-8126-E566-6B80-0A0D6449B6CA}"/>
              </a:ext>
            </a:extLst>
          </p:cNvPr>
          <p:cNvSpPr txBox="1"/>
          <p:nvPr/>
        </p:nvSpPr>
        <p:spPr>
          <a:xfrm rot="16200000">
            <a:off x="-1482163" y="3035952"/>
            <a:ext cx="337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Сейсмический момент Н</a:t>
            </a:r>
            <a:r>
              <a:rPr lang="en-US" dirty="0">
                <a:latin typeface="Helvetica" pitchFamily="2" charset="0"/>
              </a:rPr>
              <a:t> </a:t>
            </a:r>
            <a:r>
              <a:rPr lang="ru-RU" dirty="0">
                <a:latin typeface="Helvetica" pitchFamily="2" charset="0"/>
              </a:rPr>
              <a:t>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BFF898-9EA5-F27B-A486-3400D1EE275A}"/>
                  </a:ext>
                </a:extLst>
              </p:cNvPr>
              <p:cNvSpPr txBox="1"/>
              <p:nvPr/>
            </p:nvSpPr>
            <p:spPr>
              <a:xfrm>
                <a:off x="292360" y="2017799"/>
                <a:ext cx="451406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BFF898-9EA5-F27B-A486-3400D1EE2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60" y="2017799"/>
                <a:ext cx="451406" cy="249043"/>
              </a:xfrm>
              <a:prstGeom prst="rect">
                <a:avLst/>
              </a:prstGeom>
              <a:blipFill>
                <a:blip r:embed="rId12"/>
                <a:stretch>
                  <a:fillRect l="-10811" r="-1351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C60230-50A5-20F5-69D9-1F6B508C6E87}"/>
                  </a:ext>
                </a:extLst>
              </p:cNvPr>
              <p:cNvSpPr txBox="1"/>
              <p:nvPr/>
            </p:nvSpPr>
            <p:spPr>
              <a:xfrm>
                <a:off x="291809" y="2814724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C60230-50A5-20F5-69D9-1F6B508C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9" y="2814724"/>
                <a:ext cx="451406" cy="246221"/>
              </a:xfrm>
              <a:prstGeom prst="rect">
                <a:avLst/>
              </a:prstGeom>
              <a:blipFill>
                <a:blip r:embed="rId13"/>
                <a:stretch>
                  <a:fillRect l="-10811" t="-2500" r="-1351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20806D-5C59-0517-EE94-80965D27302A}"/>
                  </a:ext>
                </a:extLst>
              </p:cNvPr>
              <p:cNvSpPr txBox="1"/>
              <p:nvPr/>
            </p:nvSpPr>
            <p:spPr>
              <a:xfrm>
                <a:off x="281721" y="3627950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20806D-5C59-0517-EE94-80965D273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1" y="3627950"/>
                <a:ext cx="451406" cy="246221"/>
              </a:xfrm>
              <a:prstGeom prst="rect">
                <a:avLst/>
              </a:prstGeom>
              <a:blipFill>
                <a:blip r:embed="rId14"/>
                <a:stretch>
                  <a:fillRect l="-9459" r="-1351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67B5A8-5142-F914-0302-1D24D7702F96}"/>
                  </a:ext>
                </a:extLst>
              </p:cNvPr>
              <p:cNvSpPr txBox="1"/>
              <p:nvPr/>
            </p:nvSpPr>
            <p:spPr>
              <a:xfrm>
                <a:off x="281721" y="4422053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67B5A8-5142-F914-0302-1D24D770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1" y="4422053"/>
                <a:ext cx="451406" cy="246221"/>
              </a:xfrm>
              <a:prstGeom prst="rect">
                <a:avLst/>
              </a:prstGeom>
              <a:blipFill>
                <a:blip r:embed="rId15"/>
                <a:stretch>
                  <a:fillRect l="-9459" r="-1351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B161D0-D750-835C-C063-4BAAACC6EE90}"/>
                  </a:ext>
                </a:extLst>
              </p:cNvPr>
              <p:cNvSpPr txBox="1"/>
              <p:nvPr/>
            </p:nvSpPr>
            <p:spPr>
              <a:xfrm>
                <a:off x="4272332" y="2300582"/>
                <a:ext cx="451406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B161D0-D750-835C-C063-4BAAACC6E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32" y="2300582"/>
                <a:ext cx="451406" cy="249043"/>
              </a:xfrm>
              <a:prstGeom prst="rect">
                <a:avLst/>
              </a:prstGeom>
              <a:blipFill>
                <a:blip r:embed="rId16"/>
                <a:stretch>
                  <a:fillRect l="-10811" r="-1351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29FD12-F749-B892-30F8-143D46BC04E3}"/>
                  </a:ext>
                </a:extLst>
              </p:cNvPr>
              <p:cNvSpPr txBox="1"/>
              <p:nvPr/>
            </p:nvSpPr>
            <p:spPr>
              <a:xfrm>
                <a:off x="4271781" y="3021307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29FD12-F749-B892-30F8-143D46BC0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781" y="3021307"/>
                <a:ext cx="451406" cy="246221"/>
              </a:xfrm>
              <a:prstGeom prst="rect">
                <a:avLst/>
              </a:prstGeom>
              <a:blipFill>
                <a:blip r:embed="rId17"/>
                <a:stretch>
                  <a:fillRect l="-10811" t="-2500" r="-1351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799BD4-4117-4D4B-C3DE-C85E2F1D5ADF}"/>
                  </a:ext>
                </a:extLst>
              </p:cNvPr>
              <p:cNvSpPr txBox="1"/>
              <p:nvPr/>
            </p:nvSpPr>
            <p:spPr>
              <a:xfrm>
                <a:off x="4261693" y="3720233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799BD4-4117-4D4B-C3DE-C85E2F1D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693" y="3720233"/>
                <a:ext cx="451406" cy="246221"/>
              </a:xfrm>
              <a:prstGeom prst="rect">
                <a:avLst/>
              </a:prstGeom>
              <a:blipFill>
                <a:blip r:embed="rId18"/>
                <a:stretch>
                  <a:fillRect l="-9459" r="-1351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83B6BD-2B52-079C-6FDC-A13ACB297AE3}"/>
                  </a:ext>
                </a:extLst>
              </p:cNvPr>
              <p:cNvSpPr txBox="1"/>
              <p:nvPr/>
            </p:nvSpPr>
            <p:spPr>
              <a:xfrm>
                <a:off x="4261693" y="4454011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83B6BD-2B52-079C-6FDC-A13ACB297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693" y="4454011"/>
                <a:ext cx="451406" cy="246221"/>
              </a:xfrm>
              <a:prstGeom prst="rect">
                <a:avLst/>
              </a:prstGeom>
              <a:blipFill>
                <a:blip r:embed="rId19"/>
                <a:stretch>
                  <a:fillRect l="-9459" t="-2500" r="-1351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79C8E7-BDE6-0D17-D47F-95882382AA0A}"/>
                  </a:ext>
                </a:extLst>
              </p:cNvPr>
              <p:cNvSpPr txBox="1"/>
              <p:nvPr/>
            </p:nvSpPr>
            <p:spPr>
              <a:xfrm>
                <a:off x="1006711" y="4832567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79C8E7-BDE6-0D17-D47F-95882382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11" y="4832567"/>
                <a:ext cx="369204" cy="246221"/>
              </a:xfrm>
              <a:prstGeom prst="rect">
                <a:avLst/>
              </a:prstGeom>
              <a:blipFill>
                <a:blip r:embed="rId20"/>
                <a:stretch>
                  <a:fillRect l="-11475" t="-2500" r="-163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1BACC91-01A5-F161-B306-FD8DF737E6DF}"/>
                  </a:ext>
                </a:extLst>
              </p:cNvPr>
              <p:cNvSpPr txBox="1"/>
              <p:nvPr/>
            </p:nvSpPr>
            <p:spPr>
              <a:xfrm>
                <a:off x="2956161" y="4828611"/>
                <a:ext cx="3648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1BACC91-01A5-F161-B306-FD8DF737E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61" y="4828611"/>
                <a:ext cx="364843" cy="246221"/>
              </a:xfrm>
              <a:prstGeom prst="rect">
                <a:avLst/>
              </a:prstGeom>
              <a:blipFill>
                <a:blip r:embed="rId21"/>
                <a:stretch>
                  <a:fillRect l="-13333" r="-166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84E78AA-468B-6D27-C2C2-ECE1C0A9BF33}"/>
              </a:ext>
            </a:extLst>
          </p:cNvPr>
          <p:cNvSpPr txBox="1"/>
          <p:nvPr/>
        </p:nvSpPr>
        <p:spPr>
          <a:xfrm>
            <a:off x="607140" y="4948410"/>
            <a:ext cx="337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itchFamily="2" charset="0"/>
              </a:rPr>
              <a:t>Частота, Гц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0946949-BFC7-4D71-73EC-A0B60C642B13}"/>
                  </a:ext>
                </a:extLst>
              </p:cNvPr>
              <p:cNvSpPr txBox="1"/>
              <p:nvPr/>
            </p:nvSpPr>
            <p:spPr>
              <a:xfrm>
                <a:off x="5001390" y="4828760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0946949-BFC7-4D71-73EC-A0B60C642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390" y="4828760"/>
                <a:ext cx="369204" cy="246221"/>
              </a:xfrm>
              <a:prstGeom prst="rect">
                <a:avLst/>
              </a:prstGeom>
              <a:blipFill>
                <a:blip r:embed="rId22"/>
                <a:stretch>
                  <a:fillRect l="-11475" r="-163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2A63C0-993F-1DF7-B4E2-9537C2A8D2A5}"/>
                  </a:ext>
                </a:extLst>
              </p:cNvPr>
              <p:cNvSpPr txBox="1"/>
              <p:nvPr/>
            </p:nvSpPr>
            <p:spPr>
              <a:xfrm>
                <a:off x="6950840" y="4824804"/>
                <a:ext cx="3648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2A63C0-993F-1DF7-B4E2-9537C2A8D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40" y="4824804"/>
                <a:ext cx="364843" cy="246221"/>
              </a:xfrm>
              <a:prstGeom prst="rect">
                <a:avLst/>
              </a:prstGeom>
              <a:blipFill>
                <a:blip r:embed="rId23"/>
                <a:stretch>
                  <a:fillRect l="-11667" r="-1667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71E01A07-1CF6-9F01-7A20-1B17FAC71948}"/>
              </a:ext>
            </a:extLst>
          </p:cNvPr>
          <p:cNvSpPr txBox="1"/>
          <p:nvPr/>
        </p:nvSpPr>
        <p:spPr>
          <a:xfrm>
            <a:off x="4601819" y="4944603"/>
            <a:ext cx="337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itchFamily="2" charset="0"/>
              </a:rPr>
              <a:t>Частота, Гц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6482B98-2215-5DE5-4234-DA89611D0A19}"/>
                  </a:ext>
                </a:extLst>
              </p:cNvPr>
              <p:cNvSpPr txBox="1"/>
              <p:nvPr/>
            </p:nvSpPr>
            <p:spPr>
              <a:xfrm>
                <a:off x="9003821" y="4842331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6482B98-2215-5DE5-4234-DA89611D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821" y="4842331"/>
                <a:ext cx="369204" cy="246221"/>
              </a:xfrm>
              <a:prstGeom prst="rect">
                <a:avLst/>
              </a:prstGeom>
              <a:blipFill>
                <a:blip r:embed="rId24"/>
                <a:stretch>
                  <a:fillRect l="-11475" r="-163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649A28-7DB0-A007-1C21-D425C6FEF8FB}"/>
                  </a:ext>
                </a:extLst>
              </p:cNvPr>
              <p:cNvSpPr txBox="1"/>
              <p:nvPr/>
            </p:nvSpPr>
            <p:spPr>
              <a:xfrm>
                <a:off x="10965971" y="4838375"/>
                <a:ext cx="3648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649A28-7DB0-A007-1C21-D425C6FE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971" y="4838375"/>
                <a:ext cx="364843" cy="246221"/>
              </a:xfrm>
              <a:prstGeom prst="rect">
                <a:avLst/>
              </a:prstGeom>
              <a:blipFill>
                <a:blip r:embed="rId25"/>
                <a:stretch>
                  <a:fillRect l="-13333" t="-2500" r="-1667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6D751446-4C2D-FECE-C9E0-9E68C3AF59B5}"/>
              </a:ext>
            </a:extLst>
          </p:cNvPr>
          <p:cNvSpPr txBox="1"/>
          <p:nvPr/>
        </p:nvSpPr>
        <p:spPr>
          <a:xfrm>
            <a:off x="8610600" y="4958174"/>
            <a:ext cx="337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itchFamily="2" charset="0"/>
              </a:rPr>
              <a:t>Частота, Гц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67EC5FE-BF57-9853-2162-E85BE0134997}"/>
                  </a:ext>
                </a:extLst>
              </p:cNvPr>
              <p:cNvSpPr txBox="1"/>
              <p:nvPr/>
            </p:nvSpPr>
            <p:spPr>
              <a:xfrm>
                <a:off x="8249730" y="1859763"/>
                <a:ext cx="451406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67EC5FE-BF57-9853-2162-E85BE0134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730" y="1859763"/>
                <a:ext cx="451406" cy="249043"/>
              </a:xfrm>
              <a:prstGeom prst="rect">
                <a:avLst/>
              </a:prstGeom>
              <a:blipFill>
                <a:blip r:embed="rId26"/>
                <a:stretch>
                  <a:fillRect l="-9459" r="-2703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1A83890-9A72-5612-3DDF-B7A280CD40FA}"/>
                  </a:ext>
                </a:extLst>
              </p:cNvPr>
              <p:cNvSpPr txBox="1"/>
              <p:nvPr/>
            </p:nvSpPr>
            <p:spPr>
              <a:xfrm>
                <a:off x="8249179" y="2694788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1A83890-9A72-5612-3DDF-B7A280CD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9" y="2694788"/>
                <a:ext cx="451406" cy="246221"/>
              </a:xfrm>
              <a:prstGeom prst="rect">
                <a:avLst/>
              </a:prstGeom>
              <a:blipFill>
                <a:blip r:embed="rId27"/>
                <a:stretch>
                  <a:fillRect l="-9459" r="-1351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1C562CD-A80F-C045-78CF-37477A573F1F}"/>
              </a:ext>
            </a:extLst>
          </p:cNvPr>
          <p:cNvSpPr/>
          <p:nvPr/>
        </p:nvSpPr>
        <p:spPr>
          <a:xfrm>
            <a:off x="2695697" y="1619867"/>
            <a:ext cx="1247653" cy="4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B41014C-6741-950E-CAF3-AC13B9EC47C7}"/>
                  </a:ext>
                </a:extLst>
              </p:cNvPr>
              <p:cNvSpPr txBox="1"/>
              <p:nvPr/>
            </p:nvSpPr>
            <p:spPr>
              <a:xfrm>
                <a:off x="8239091" y="3501664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B41014C-6741-950E-CAF3-AC13B9EC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091" y="3501664"/>
                <a:ext cx="451406" cy="246221"/>
              </a:xfrm>
              <a:prstGeom prst="rect">
                <a:avLst/>
              </a:prstGeom>
              <a:blipFill>
                <a:blip r:embed="rId28"/>
                <a:stretch>
                  <a:fillRect l="-10811" r="-1351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B497A1-3ECF-7445-DC16-323CA34E95BE}"/>
                  </a:ext>
                </a:extLst>
              </p:cNvPr>
              <p:cNvSpPr txBox="1"/>
              <p:nvPr/>
            </p:nvSpPr>
            <p:spPr>
              <a:xfrm>
                <a:off x="8239091" y="4298942"/>
                <a:ext cx="4514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B497A1-3ECF-7445-DC16-323CA34E9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091" y="4298942"/>
                <a:ext cx="451406" cy="246221"/>
              </a:xfrm>
              <a:prstGeom prst="rect">
                <a:avLst/>
              </a:prstGeom>
              <a:blipFill>
                <a:blip r:embed="rId29"/>
                <a:stretch>
                  <a:fillRect l="-10811" r="-1351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F7FB559-25D2-949B-9B68-5482B943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7" t="11117" r="33759" b="84859"/>
          <a:stretch>
            <a:fillRect/>
          </a:stretch>
        </p:blipFill>
        <p:spPr>
          <a:xfrm>
            <a:off x="2751891" y="1684971"/>
            <a:ext cx="379993" cy="27789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8AED7C9-ADC9-840A-0DD2-A147EF395F09}"/>
              </a:ext>
            </a:extLst>
          </p:cNvPr>
          <p:cNvSpPr txBox="1"/>
          <p:nvPr/>
        </p:nvSpPr>
        <p:spPr>
          <a:xfrm>
            <a:off x="3123165" y="1770025"/>
            <a:ext cx="716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Helvetica" pitchFamily="2" charset="0"/>
              </a:rPr>
              <a:t>модель</a:t>
            </a:r>
            <a:endParaRPr lang="ru-RU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C3A19B6-0248-FD75-7220-CAF5771D7329}"/>
              </a:ext>
            </a:extLst>
          </p:cNvPr>
          <p:cNvSpPr txBox="1"/>
          <p:nvPr/>
        </p:nvSpPr>
        <p:spPr>
          <a:xfrm>
            <a:off x="3101519" y="1579164"/>
            <a:ext cx="764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Helvetica" pitchFamily="2" charset="0"/>
              </a:rPr>
              <a:t>данные</a:t>
            </a:r>
            <a:endParaRPr lang="ru-RU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021A409-F3C8-3D70-0C12-FC52C50152EC}"/>
              </a:ext>
            </a:extLst>
          </p:cNvPr>
          <p:cNvSpPr/>
          <p:nvPr/>
        </p:nvSpPr>
        <p:spPr>
          <a:xfrm>
            <a:off x="6710987" y="1628825"/>
            <a:ext cx="1247653" cy="4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9D36BEE-C0B2-AA66-2A8A-14DF607F1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7" t="11117" r="33759" b="84859"/>
          <a:stretch>
            <a:fillRect/>
          </a:stretch>
        </p:blipFill>
        <p:spPr>
          <a:xfrm>
            <a:off x="6767181" y="1693929"/>
            <a:ext cx="379993" cy="27789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29BAF70-5D31-D66B-508C-7999BCA8DF8A}"/>
              </a:ext>
            </a:extLst>
          </p:cNvPr>
          <p:cNvSpPr txBox="1"/>
          <p:nvPr/>
        </p:nvSpPr>
        <p:spPr>
          <a:xfrm>
            <a:off x="7138455" y="1778983"/>
            <a:ext cx="716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Helvetica" pitchFamily="2" charset="0"/>
              </a:rPr>
              <a:t>модель</a:t>
            </a:r>
            <a:endParaRPr lang="ru-RU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55475F-C504-ED75-045B-84F4244C6FBF}"/>
              </a:ext>
            </a:extLst>
          </p:cNvPr>
          <p:cNvSpPr txBox="1"/>
          <p:nvPr/>
        </p:nvSpPr>
        <p:spPr>
          <a:xfrm>
            <a:off x="7116809" y="1588122"/>
            <a:ext cx="764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Helvetica" pitchFamily="2" charset="0"/>
              </a:rPr>
              <a:t>данные</a:t>
            </a:r>
            <a:endParaRPr lang="ru-RU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8B67F29-109A-36E2-1E2B-81C7CF387BEF}"/>
              </a:ext>
            </a:extLst>
          </p:cNvPr>
          <p:cNvSpPr/>
          <p:nvPr/>
        </p:nvSpPr>
        <p:spPr>
          <a:xfrm>
            <a:off x="10658443" y="1611452"/>
            <a:ext cx="1247653" cy="4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B44C54E-CBFD-E198-1558-B27096086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7" t="11117" r="33759" b="84859"/>
          <a:stretch>
            <a:fillRect/>
          </a:stretch>
        </p:blipFill>
        <p:spPr>
          <a:xfrm>
            <a:off x="10714637" y="1676556"/>
            <a:ext cx="379993" cy="27789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B04A206-A010-C4F5-7AFF-0B1933D6DC05}"/>
              </a:ext>
            </a:extLst>
          </p:cNvPr>
          <p:cNvSpPr txBox="1"/>
          <p:nvPr/>
        </p:nvSpPr>
        <p:spPr>
          <a:xfrm>
            <a:off x="11085911" y="1761610"/>
            <a:ext cx="716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Helvetica" pitchFamily="2" charset="0"/>
              </a:rPr>
              <a:t>модель</a:t>
            </a:r>
            <a:endParaRPr lang="ru-RU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8366B-CACC-37D9-EACB-B87F8CA83B4E}"/>
              </a:ext>
            </a:extLst>
          </p:cNvPr>
          <p:cNvSpPr txBox="1"/>
          <p:nvPr/>
        </p:nvSpPr>
        <p:spPr>
          <a:xfrm>
            <a:off x="11064265" y="1570749"/>
            <a:ext cx="764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Helvetica" pitchFamily="2" charset="0"/>
              </a:rPr>
              <a:t>данные</a:t>
            </a:r>
            <a:endParaRPr lang="ru-RU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B98B482-BD59-B88C-EA79-321468722C58}"/>
              </a:ext>
            </a:extLst>
          </p:cNvPr>
          <p:cNvSpPr/>
          <p:nvPr/>
        </p:nvSpPr>
        <p:spPr>
          <a:xfrm>
            <a:off x="741987" y="1631402"/>
            <a:ext cx="3125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elvetica" pitchFamily="2" charset="0"/>
              </a:rPr>
              <a:t>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0DF895E-5FE0-CF3B-589E-FB9B2E6AB07C}"/>
              </a:ext>
            </a:extLst>
          </p:cNvPr>
          <p:cNvSpPr/>
          <p:nvPr/>
        </p:nvSpPr>
        <p:spPr>
          <a:xfrm>
            <a:off x="4757662" y="1637780"/>
            <a:ext cx="3125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elvetica" pitchFamily="2" charset="0"/>
              </a:rPr>
              <a:t>Ⅱ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4510A81-48FE-7A9C-A74C-EC04B9867F83}"/>
              </a:ext>
            </a:extLst>
          </p:cNvPr>
          <p:cNvSpPr/>
          <p:nvPr/>
        </p:nvSpPr>
        <p:spPr>
          <a:xfrm>
            <a:off x="8693744" y="1617690"/>
            <a:ext cx="3125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elvetica" pitchFamily="2" charset="0"/>
              </a:rPr>
              <a:t>Ⅲ</a:t>
            </a:r>
          </a:p>
        </p:txBody>
      </p:sp>
    </p:spTree>
    <p:extLst>
      <p:ext uri="{BB962C8B-B14F-4D97-AF65-F5344CB8AC3E}">
        <p14:creationId xmlns:p14="http://schemas.microsoft.com/office/powerpoint/2010/main" val="414326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21138-0422-42D1-7A90-E9CC3C175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6B117A-C05B-D313-13B9-266ACD99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934781D8-561C-6439-7AFE-EADB08D36DB9}"/>
              </a:ext>
            </a:extLst>
          </p:cNvPr>
          <p:cNvSpPr txBox="1">
            <a:spLocks/>
          </p:cNvSpPr>
          <p:nvPr/>
        </p:nvSpPr>
        <p:spPr>
          <a:xfrm>
            <a:off x="0" y="9479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Оценка параметров очага (событие 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2115ED9-1DD5-E9C8-8EA7-D0FBF91C88CE}"/>
                  </a:ext>
                </a:extLst>
              </p:cNvPr>
              <p:cNvSpPr/>
              <p:nvPr/>
            </p:nvSpPr>
            <p:spPr>
              <a:xfrm>
                <a:off x="8892026" y="2262335"/>
                <a:ext cx="3299974" cy="2543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03.03.2026 1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2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:0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9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44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=4.21±0.09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Широта: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 43.512</a:t>
                </a:r>
                <a:endParaRPr lang="ru-RU" sz="25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b="0" dirty="0">
                    <a:solidFill>
                      <a:schemeClr val="tx1"/>
                    </a:solidFill>
                    <a:latin typeface="Helvetica" pitchFamily="2" charset="0"/>
                  </a:rPr>
                  <a:t>Долгота: 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39.557</a:t>
                </a: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Глубина: 11 км</a:t>
                </a:r>
                <a:endParaRPr lang="en-US" sz="25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2115ED9-1DD5-E9C8-8EA7-D0FBF91C8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26" y="2262335"/>
                <a:ext cx="3299974" cy="2543713"/>
              </a:xfrm>
              <a:prstGeom prst="rect">
                <a:avLst/>
              </a:prstGeom>
              <a:blipFill>
                <a:blip r:embed="rId2"/>
                <a:stretch>
                  <a:fillRect b="-3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3B2FB1-7563-6C6E-8935-C23E96E25A65}"/>
              </a:ext>
            </a:extLst>
          </p:cNvPr>
          <p:cNvGrpSpPr/>
          <p:nvPr/>
        </p:nvGrpSpPr>
        <p:grpSpPr>
          <a:xfrm>
            <a:off x="0" y="1014208"/>
            <a:ext cx="8928100" cy="5286781"/>
            <a:chOff x="0" y="796519"/>
            <a:chExt cx="8426412" cy="495975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1F2C1CE-7799-4B72-C508-6C2974C9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3" b="69993"/>
            <a:stretch>
              <a:fillRect/>
            </a:stretch>
          </p:blipFill>
          <p:spPr>
            <a:xfrm>
              <a:off x="0" y="796519"/>
              <a:ext cx="8426412" cy="254371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BF28BC8-6F90-5D51-1E1C-D0D6B3E9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35" b="38391"/>
            <a:stretch>
              <a:fillRect/>
            </a:stretch>
          </p:blipFill>
          <p:spPr>
            <a:xfrm>
              <a:off x="0" y="3212561"/>
              <a:ext cx="8426412" cy="2543714"/>
            </a:xfrm>
            <a:prstGeom prst="rect">
              <a:avLst/>
            </a:prstGeom>
          </p:spPr>
        </p:pic>
      </p:grp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2C31D6F-A778-A1F1-1D52-B07C6868A6AC}"/>
              </a:ext>
            </a:extLst>
          </p:cNvPr>
          <p:cNvCxnSpPr/>
          <p:nvPr/>
        </p:nvCxnSpPr>
        <p:spPr>
          <a:xfrm>
            <a:off x="217926" y="1733550"/>
            <a:ext cx="0" cy="462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3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4477-9967-DD2A-E970-655BAC8F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DF4A33-DBBE-5874-E94C-2BDE463F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13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511073-BD8F-055F-400A-538795849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r="-549" b="71938"/>
          <a:stretch>
            <a:fillRect/>
          </a:stretch>
        </p:blipFill>
        <p:spPr>
          <a:xfrm>
            <a:off x="0" y="1008897"/>
            <a:ext cx="9194800" cy="25437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B5F81B-6B6B-2635-33DA-CE02FB86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39661" r="-208" b="38483"/>
          <a:stretch>
            <a:fillRect/>
          </a:stretch>
        </p:blipFill>
        <p:spPr>
          <a:xfrm>
            <a:off x="-25400" y="3725808"/>
            <a:ext cx="9194798" cy="2533543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65E6C216-9AB4-66C4-7FCB-6555F3665C53}"/>
              </a:ext>
            </a:extLst>
          </p:cNvPr>
          <p:cNvSpPr txBox="1">
            <a:spLocks/>
          </p:cNvSpPr>
          <p:nvPr/>
        </p:nvSpPr>
        <p:spPr>
          <a:xfrm>
            <a:off x="0" y="9479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Оценка параметров очага (событие </a:t>
            </a:r>
            <a:r>
              <a:rPr lang="ru-RU" dirty="0" err="1">
                <a:latin typeface="Helvetica" pitchFamily="2" charset="0"/>
              </a:rPr>
              <a:t>ⅠⅠ</a:t>
            </a:r>
            <a:r>
              <a:rPr lang="ru-RU" dirty="0">
                <a:latin typeface="Helvetica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D1B0A82-889D-B077-BEEE-9350A80CC1AD}"/>
                  </a:ext>
                </a:extLst>
              </p:cNvPr>
              <p:cNvSpPr/>
              <p:nvPr/>
            </p:nvSpPr>
            <p:spPr>
              <a:xfrm>
                <a:off x="8892026" y="2262335"/>
                <a:ext cx="3299974" cy="2543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03.03.2026 1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3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:0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5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35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±0.06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Широта: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 43.507</a:t>
                </a:r>
                <a:endParaRPr lang="ru-RU" sz="25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b="0" dirty="0">
                    <a:solidFill>
                      <a:schemeClr val="tx1"/>
                    </a:solidFill>
                    <a:latin typeface="Helvetica" pitchFamily="2" charset="0"/>
                  </a:rPr>
                  <a:t>Долгота: 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39.544</a:t>
                </a: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Глубина: 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8.2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 км</a:t>
                </a:r>
                <a:endParaRPr lang="en-US" sz="25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D1B0A82-889D-B077-BEEE-9350A80CC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26" y="2262335"/>
                <a:ext cx="3299974" cy="2543713"/>
              </a:xfrm>
              <a:prstGeom prst="rect">
                <a:avLst/>
              </a:prstGeom>
              <a:blipFill>
                <a:blip r:embed="rId3"/>
                <a:stretch>
                  <a:fillRect b="-3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0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03E6-580D-B682-CCC4-7CAB0FF0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B6FEFD-0EFE-E942-10AC-AA6C94C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5C9BC01F-14C2-3329-6CE1-34483F64EEA9}"/>
              </a:ext>
            </a:extLst>
          </p:cNvPr>
          <p:cNvSpPr txBox="1">
            <a:spLocks/>
          </p:cNvSpPr>
          <p:nvPr/>
        </p:nvSpPr>
        <p:spPr>
          <a:xfrm>
            <a:off x="0" y="9479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Оценка параметров очага (событие </a:t>
            </a:r>
            <a:r>
              <a:rPr lang="ru-RU" dirty="0" err="1">
                <a:latin typeface="Helvetica" pitchFamily="2" charset="0"/>
              </a:rPr>
              <a:t>ⅠⅠⅠ</a:t>
            </a:r>
            <a:r>
              <a:rPr lang="ru-RU" dirty="0">
                <a:latin typeface="Helvetica" pitchFamily="2" charset="0"/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8C3520-15E7-5BF5-B0BA-73D1FD7FE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r="-549" b="71937"/>
          <a:stretch>
            <a:fillRect/>
          </a:stretch>
        </p:blipFill>
        <p:spPr>
          <a:xfrm>
            <a:off x="0" y="1019067"/>
            <a:ext cx="9194800" cy="2533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DCB28B-E0A9-9CF5-D0C6-D026F9F87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39661" r="-208" b="38483"/>
          <a:stretch>
            <a:fillRect/>
          </a:stretch>
        </p:blipFill>
        <p:spPr>
          <a:xfrm>
            <a:off x="-25400" y="3725808"/>
            <a:ext cx="9194798" cy="2533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E35D7-6545-E07B-8047-E964E80F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b="70625"/>
          <a:stretch>
            <a:fillRect/>
          </a:stretch>
        </p:blipFill>
        <p:spPr>
          <a:xfrm>
            <a:off x="30459" y="1039789"/>
            <a:ext cx="9138939" cy="26860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D468F-D52D-B9FA-F8AD-9038C7CBC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38468" b="38760"/>
          <a:stretch>
            <a:fillRect/>
          </a:stretch>
        </p:blipFill>
        <p:spPr>
          <a:xfrm>
            <a:off x="80824" y="3573332"/>
            <a:ext cx="9194801" cy="2686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EEE395A-E2A5-3A85-8B02-E1245C0A97EC}"/>
                  </a:ext>
                </a:extLst>
              </p:cNvPr>
              <p:cNvSpPr/>
              <p:nvPr/>
            </p:nvSpPr>
            <p:spPr>
              <a:xfrm>
                <a:off x="8992611" y="2285839"/>
                <a:ext cx="3299974" cy="25437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0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6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.03.2026 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04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29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07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Широта: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 43.508</a:t>
                </a:r>
                <a:endParaRPr lang="ru-RU" sz="25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ru-RU" sz="2500" b="0" dirty="0">
                    <a:solidFill>
                      <a:schemeClr val="tx1"/>
                    </a:solidFill>
                    <a:latin typeface="Helvetica" pitchFamily="2" charset="0"/>
                  </a:rPr>
                  <a:t>Долгота: 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39.552</a:t>
                </a:r>
              </a:p>
              <a:p>
                <a:pPr algn="ctr"/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Глубина: </a:t>
                </a:r>
                <a:r>
                  <a:rPr lang="en-US" sz="2500" dirty="0">
                    <a:solidFill>
                      <a:schemeClr val="tx1"/>
                    </a:solidFill>
                    <a:latin typeface="Helvetica" pitchFamily="2" charset="0"/>
                  </a:rPr>
                  <a:t>8.1</a:t>
                </a:r>
                <a:r>
                  <a:rPr lang="ru-RU" sz="2500" dirty="0">
                    <a:solidFill>
                      <a:schemeClr val="tx1"/>
                    </a:solidFill>
                    <a:latin typeface="Helvetica" pitchFamily="2" charset="0"/>
                  </a:rPr>
                  <a:t> км</a:t>
                </a:r>
                <a:endParaRPr lang="en-US" sz="25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EEE395A-E2A5-3A85-8B02-E1245C0A9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611" y="2285839"/>
                <a:ext cx="3299974" cy="2543713"/>
              </a:xfrm>
              <a:prstGeom prst="rect">
                <a:avLst/>
              </a:prstGeom>
              <a:blipFill>
                <a:blip r:embed="rId4"/>
                <a:stretch>
                  <a:fillRect b="-3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94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7D4CF5-E6CD-4F85-275B-42E12045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99C76CDF-C4DE-7816-F4F9-27C481C2B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375132"/>
                  </p:ext>
                </p:extLst>
              </p:nvPr>
            </p:nvGraphicFramePr>
            <p:xfrm>
              <a:off x="571500" y="2461260"/>
              <a:ext cx="11049000" cy="23164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65299">
                      <a:extLst>
                        <a:ext uri="{9D8B030D-6E8A-4147-A177-3AD203B41FA5}">
                          <a16:colId xmlns:a16="http://schemas.microsoft.com/office/drawing/2014/main" val="2165355632"/>
                        </a:ext>
                      </a:extLst>
                    </a:gridCol>
                    <a:gridCol w="3694957">
                      <a:extLst>
                        <a:ext uri="{9D8B030D-6E8A-4147-A177-3AD203B41FA5}">
                          <a16:colId xmlns:a16="http://schemas.microsoft.com/office/drawing/2014/main" val="3407782143"/>
                        </a:ext>
                      </a:extLst>
                    </a:gridCol>
                    <a:gridCol w="3049238">
                      <a:extLst>
                        <a:ext uri="{9D8B030D-6E8A-4147-A177-3AD203B41FA5}">
                          <a16:colId xmlns:a16="http://schemas.microsoft.com/office/drawing/2014/main" val="3463856557"/>
                        </a:ext>
                      </a:extLst>
                    </a:gridCol>
                    <a:gridCol w="2396506">
                      <a:extLst>
                        <a:ext uri="{9D8B030D-6E8A-4147-A177-3AD203B41FA5}">
                          <a16:colId xmlns:a16="http://schemas.microsoft.com/office/drawing/2014/main" val="317236109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2523708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№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Время события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mb </a:t>
                          </a:r>
                          <a:r>
                            <a:rPr lang="ru-RU" sz="2500" dirty="0">
                              <a:latin typeface="Helvetica" pitchFamily="2" charset="0"/>
                            </a:rPr>
                            <a:t>(</a:t>
                          </a:r>
                          <a:r>
                            <a:rPr lang="en-US" sz="2500" dirty="0">
                              <a:latin typeface="Helvetica" pitchFamily="2" charset="0"/>
                            </a:rPr>
                            <a:t>USGS NEIC</a:t>
                          </a:r>
                          <a:r>
                            <a:rPr lang="ru-RU" sz="2500" dirty="0">
                              <a:latin typeface="Helvetica" pitchFamily="2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mb </a:t>
                          </a:r>
                          <a:r>
                            <a:rPr lang="ru-RU" sz="2500" dirty="0">
                              <a:latin typeface="Helvetica" pitchFamily="2" charset="0"/>
                            </a:rPr>
                            <a:t>(ЕГС РАН)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500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500" dirty="0">
                              <a:latin typeface="Helvetica" pitchFamily="2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1140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latin typeface="Helvetica" pitchFamily="2" charset="0"/>
                            </a:rPr>
                            <a:t>Ⅰ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  <a:ea typeface="+mn-ea"/>
                              <a:cs typeface="+mn-cs"/>
                            </a:rPr>
                            <a:t>2026-03-03 12:09:47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  <a:p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4.4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4.5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1145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err="1">
                              <a:latin typeface="Helvetica" pitchFamily="2" charset="0"/>
                            </a:rPr>
                            <a:t>ⅠⅠ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2026-03-03 13:05:3</a:t>
                          </a:r>
                          <a:r>
                            <a:rPr lang="en-US" sz="2500" dirty="0">
                              <a:latin typeface="Helvetica" pitchFamily="2" charset="0"/>
                            </a:rPr>
                            <a:t>8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4.5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4.7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4.7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83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800" dirty="0" err="1">
                              <a:latin typeface="Helvetica" pitchFamily="2" charset="0"/>
                            </a:rPr>
                            <a:t>ⅠⅠⅠ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  <a:ea typeface="+mn-ea"/>
                              <a:cs typeface="+mn-cs"/>
                            </a:rPr>
                            <a:t>2026-03-06 04:29:09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4.4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4.4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4.3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862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99C76CDF-C4DE-7816-F4F9-27C481C2B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375132"/>
                  </p:ext>
                </p:extLst>
              </p:nvPr>
            </p:nvGraphicFramePr>
            <p:xfrm>
              <a:off x="571500" y="2461260"/>
              <a:ext cx="11049000" cy="23164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65299">
                      <a:extLst>
                        <a:ext uri="{9D8B030D-6E8A-4147-A177-3AD203B41FA5}">
                          <a16:colId xmlns:a16="http://schemas.microsoft.com/office/drawing/2014/main" val="2165355632"/>
                        </a:ext>
                      </a:extLst>
                    </a:gridCol>
                    <a:gridCol w="3694957">
                      <a:extLst>
                        <a:ext uri="{9D8B030D-6E8A-4147-A177-3AD203B41FA5}">
                          <a16:colId xmlns:a16="http://schemas.microsoft.com/office/drawing/2014/main" val="3407782143"/>
                        </a:ext>
                      </a:extLst>
                    </a:gridCol>
                    <a:gridCol w="3049238">
                      <a:extLst>
                        <a:ext uri="{9D8B030D-6E8A-4147-A177-3AD203B41FA5}">
                          <a16:colId xmlns:a16="http://schemas.microsoft.com/office/drawing/2014/main" val="3463856557"/>
                        </a:ext>
                      </a:extLst>
                    </a:gridCol>
                    <a:gridCol w="2396506">
                      <a:extLst>
                        <a:ext uri="{9D8B030D-6E8A-4147-A177-3AD203B41FA5}">
                          <a16:colId xmlns:a16="http://schemas.microsoft.com/office/drawing/2014/main" val="317236109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252370887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№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Время события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mb </a:t>
                          </a:r>
                          <a:r>
                            <a:rPr lang="ru-RU" sz="2500" dirty="0">
                              <a:latin typeface="Helvetica" pitchFamily="2" charset="0"/>
                            </a:rPr>
                            <a:t>(</a:t>
                          </a:r>
                          <a:r>
                            <a:rPr lang="en-US" sz="2500" dirty="0">
                              <a:latin typeface="Helvetica" pitchFamily="2" charset="0"/>
                            </a:rPr>
                            <a:t>USGS NEIC</a:t>
                          </a:r>
                          <a:r>
                            <a:rPr lang="ru-RU" sz="2500" dirty="0">
                              <a:latin typeface="Helvetica" pitchFamily="2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mb </a:t>
                          </a:r>
                          <a:r>
                            <a:rPr lang="ru-RU" sz="2500" dirty="0">
                              <a:latin typeface="Helvetica" pitchFamily="2" charset="0"/>
                            </a:rPr>
                            <a:t>(ЕГС РАН)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4894" t="-10256" r="-532" b="-4243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1140184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latin typeface="Helvetica" pitchFamily="2" charset="0"/>
                            </a:rPr>
                            <a:t>Ⅰ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  <a:ea typeface="+mn-ea"/>
                              <a:cs typeface="+mn-cs"/>
                            </a:rPr>
                            <a:t>2026-03-03 12:09:47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  <a:p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4.4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4.5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1145889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ru-RU" sz="2400" dirty="0" err="1">
                              <a:latin typeface="Helvetica" pitchFamily="2" charset="0"/>
                            </a:rPr>
                            <a:t>ⅠⅠ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2026-03-03 13:05:3</a:t>
                          </a:r>
                          <a:r>
                            <a:rPr lang="en-US" sz="2500" dirty="0">
                              <a:latin typeface="Helvetica" pitchFamily="2" charset="0"/>
                            </a:rPr>
                            <a:t>8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4.5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4.7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4.7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83508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dirty="0" err="1">
                              <a:latin typeface="Helvetica" pitchFamily="2" charset="0"/>
                            </a:rPr>
                            <a:t>ⅠⅠⅠ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  <a:ea typeface="+mn-ea"/>
                              <a:cs typeface="+mn-cs"/>
                            </a:rPr>
                            <a:t>2026-03-06 04:29:09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4.4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>
                              <a:latin typeface="Helvetica" pitchFamily="2" charset="0"/>
                            </a:rPr>
                            <a:t>4.4</a:t>
                          </a:r>
                          <a:endParaRPr lang="ru-RU" sz="250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500" dirty="0">
                              <a:latin typeface="Helvetica" pitchFamily="2" charset="0"/>
                            </a:rPr>
                            <a:t>4.3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8620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BA658CC0-2ED1-0B32-1938-B3D20EB70FEA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Оценки магнитуд различных агентств</a:t>
            </a:r>
          </a:p>
        </p:txBody>
      </p:sp>
    </p:spTree>
    <p:extLst>
      <p:ext uri="{BB962C8B-B14F-4D97-AF65-F5344CB8AC3E}">
        <p14:creationId xmlns:p14="http://schemas.microsoft.com/office/powerpoint/2010/main" val="49861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E44630-62FE-6703-7F84-7A867156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16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AAFFF69-6A7E-7463-D59B-85BC6C396D12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Заключение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355B5D-2629-7575-9676-304A2F3134FA}"/>
              </a:ext>
            </a:extLst>
          </p:cNvPr>
          <p:cNvSpPr/>
          <p:nvPr/>
        </p:nvSpPr>
        <p:spPr>
          <a:xfrm>
            <a:off x="622805" y="1727200"/>
            <a:ext cx="10946389" cy="425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>
                <a:solidFill>
                  <a:schemeClr val="tx1"/>
                </a:solidFill>
                <a:latin typeface="Helvetica" pitchFamily="2" charset="0"/>
              </a:rPr>
              <a:t>По данным локальной сети вблизи г. Сочи для серии землетрясений в марте 2026</a:t>
            </a:r>
            <a:r>
              <a:rPr lang="en-US" sz="2500" dirty="0">
                <a:solidFill>
                  <a:schemeClr val="tx1"/>
                </a:solidFill>
                <a:latin typeface="Helvetica" pitchFamily="2" charset="0"/>
              </a:rPr>
              <a:t>:</a:t>
            </a:r>
            <a:endParaRPr lang="ru-RU" sz="2500" dirty="0">
              <a:solidFill>
                <a:schemeClr val="tx1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Helvetica" pitchFamily="2" charset="0"/>
              </a:rPr>
              <a:t>Определены координаты и глубины серии из трех сильных событий и 30 афтершоков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Helvetica" pitchFamily="2" charset="0"/>
              </a:rPr>
              <a:t>По положению афтершоков определена предполагаемая </a:t>
            </a:r>
            <a:r>
              <a:rPr lang="ru-RU" sz="2500" dirty="0" err="1">
                <a:solidFill>
                  <a:schemeClr val="tx1"/>
                </a:solidFill>
                <a:latin typeface="Helvetica" pitchFamily="2" charset="0"/>
              </a:rPr>
              <a:t>нодальная</a:t>
            </a:r>
            <a:r>
              <a:rPr lang="ru-RU" sz="2500" dirty="0">
                <a:solidFill>
                  <a:schemeClr val="tx1"/>
                </a:solidFill>
                <a:latin typeface="Helvetica" pitchFamily="2" charset="0"/>
              </a:rPr>
              <a:t> плоскость механизма очага сильнейшего из землетрясений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Helvetica" pitchFamily="2" charset="0"/>
              </a:rPr>
              <a:t>Оценены моментные магнитуды событий</a:t>
            </a:r>
          </a:p>
          <a:p>
            <a:endParaRPr lang="ru-RU" sz="25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5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5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3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3373D-307F-B959-8239-9F08F374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80C035-135E-0F7E-CF8D-331E9782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17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F9C7C7D-F9DE-D520-B3E8-6CBAFBBCC715}"/>
              </a:ext>
            </a:extLst>
          </p:cNvPr>
          <p:cNvSpPr txBox="1">
            <a:spLocks/>
          </p:cNvSpPr>
          <p:nvPr/>
        </p:nvSpPr>
        <p:spPr>
          <a:xfrm>
            <a:off x="0" y="2892426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dirty="0">
                <a:latin typeface="Helvetica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7566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90F689-AC2F-243A-258B-D5777634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030E67A1-CB82-8CFE-F219-29DE230A18E8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Серия землетрясений вблизи Сочи в начале марта 2026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9A2644-2BC6-42C8-5CA1-71AC25E6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6" y="1385517"/>
            <a:ext cx="6707396" cy="547248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09F596-C56A-37D1-668A-60AC3B106D11}"/>
              </a:ext>
            </a:extLst>
          </p:cNvPr>
          <p:cNvSpPr/>
          <p:nvPr/>
        </p:nvSpPr>
        <p:spPr>
          <a:xfrm>
            <a:off x="1185333" y="5159141"/>
            <a:ext cx="1828800" cy="13432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FE895-97ED-0383-6E16-5FBF8444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82083" r="43157" b="15139"/>
          <a:stretch>
            <a:fillRect/>
          </a:stretch>
        </p:blipFill>
        <p:spPr>
          <a:xfrm>
            <a:off x="1688042" y="6027757"/>
            <a:ext cx="241300" cy="190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401600-E1BB-0C49-D81B-35024015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8" t="85463" r="42704" b="9861"/>
          <a:stretch>
            <a:fillRect/>
          </a:stretch>
        </p:blipFill>
        <p:spPr>
          <a:xfrm>
            <a:off x="2256367" y="5952094"/>
            <a:ext cx="323109" cy="313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CEBA9-F20B-9BDF-2020-987BB316503B}"/>
              </a:ext>
            </a:extLst>
          </p:cNvPr>
          <p:cNvSpPr txBox="1"/>
          <p:nvPr/>
        </p:nvSpPr>
        <p:spPr>
          <a:xfrm>
            <a:off x="1935692" y="586162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ED1B91-573D-9C34-8467-B3BCD0FF16EC}"/>
                  </a:ext>
                </a:extLst>
              </p:cNvPr>
              <p:cNvSpPr txBox="1"/>
              <p:nvPr/>
            </p:nvSpPr>
            <p:spPr>
              <a:xfrm>
                <a:off x="1323869" y="6227025"/>
                <a:ext cx="9504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ED1B91-573D-9C34-8467-B3BCD0FF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69" y="6227025"/>
                <a:ext cx="950459" cy="21544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2FFFC3-EB33-F464-231A-85132A664048}"/>
                  </a:ext>
                </a:extLst>
              </p:cNvPr>
              <p:cNvSpPr txBox="1"/>
              <p:nvPr/>
            </p:nvSpPr>
            <p:spPr>
              <a:xfrm>
                <a:off x="1975963" y="6216265"/>
                <a:ext cx="6315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2FFFC3-EB33-F464-231A-85132A664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63" y="6216265"/>
                <a:ext cx="63158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6ABE46-1CB6-73C6-BB88-692631301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6" t="76356" r="41211" b="19507"/>
          <a:stretch>
            <a:fillRect/>
          </a:stretch>
        </p:blipFill>
        <p:spPr>
          <a:xfrm>
            <a:off x="1252301" y="5252460"/>
            <a:ext cx="265349" cy="188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02122D-8318-8901-B41C-A33A8A3E8B1F}"/>
                  </a:ext>
                </a:extLst>
              </p:cNvPr>
              <p:cNvSpPr txBox="1"/>
              <p:nvPr/>
            </p:nvSpPr>
            <p:spPr>
              <a:xfrm>
                <a:off x="7036492" y="2359538"/>
                <a:ext cx="5097207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>
                    <a:latin typeface="Helvetica" pitchFamily="2" charset="0"/>
                  </a:rPr>
                  <a:t>В марте 2026 вблизи Сочи произошло серия из трех событий 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500" dirty="0">
                    <a:latin typeface="Helvetica" pitchFamily="2" charset="0"/>
                  </a:rPr>
                  <a:t> [USGS]</a:t>
                </a:r>
              </a:p>
              <a:p>
                <a:endParaRPr lang="ru-RU" sz="2500" dirty="0">
                  <a:latin typeface="Helvetica" pitchFamily="2" charset="0"/>
                </a:endParaRPr>
              </a:p>
              <a:p>
                <a:r>
                  <a:rPr lang="ru-RU" sz="2500" dirty="0">
                    <a:latin typeface="Helvetica" pitchFamily="2" charset="0"/>
                  </a:rPr>
                  <a:t>Данная серия была исследована при помощи локальной сети сейсмостанций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02122D-8318-8901-B41C-A33A8A3E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92" y="2359538"/>
                <a:ext cx="5097207" cy="2785378"/>
              </a:xfrm>
              <a:prstGeom prst="rect">
                <a:avLst/>
              </a:prstGeom>
              <a:blipFill>
                <a:blip r:embed="rId7"/>
                <a:stretch>
                  <a:fillRect l="-1914" t="-1532" r="-478" b="-4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A4B110FD-AC6A-3FAA-A39E-68FBB5AB11CC}"/>
              </a:ext>
            </a:extLst>
          </p:cNvPr>
          <p:cNvSpPr/>
          <p:nvPr/>
        </p:nvSpPr>
        <p:spPr>
          <a:xfrm>
            <a:off x="2971797" y="3950611"/>
            <a:ext cx="261258" cy="27214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0A4C2E28-8809-9049-3199-85FC2BD90452}"/>
              </a:ext>
            </a:extLst>
          </p:cNvPr>
          <p:cNvSpPr/>
          <p:nvPr/>
        </p:nvSpPr>
        <p:spPr>
          <a:xfrm>
            <a:off x="1222444" y="5587570"/>
            <a:ext cx="183855" cy="19151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FCEC2-FEAC-4EBD-F5F2-089BC506D56C}"/>
              </a:ext>
            </a:extLst>
          </p:cNvPr>
          <p:cNvSpPr txBox="1"/>
          <p:nvPr/>
        </p:nvSpPr>
        <p:spPr>
          <a:xfrm>
            <a:off x="1446485" y="5521207"/>
            <a:ext cx="1529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Helvetica" pitchFamily="2" charset="0"/>
              </a:rPr>
              <a:t>Серия </a:t>
            </a:r>
            <a:r>
              <a:rPr lang="en-US" sz="1100" dirty="0">
                <a:latin typeface="Helvetica" pitchFamily="2" charset="0"/>
              </a:rPr>
              <a:t>03.03.26-</a:t>
            </a:r>
          </a:p>
          <a:p>
            <a:r>
              <a:rPr lang="en-US" sz="1100" dirty="0">
                <a:latin typeface="Helvetica" pitchFamily="2" charset="0"/>
              </a:rPr>
              <a:t>03.06.26</a:t>
            </a:r>
            <a:endParaRPr lang="ru-RU" sz="1100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A1D07-F6F1-870B-6C06-93A8F914FA8A}"/>
              </a:ext>
            </a:extLst>
          </p:cNvPr>
          <p:cNvSpPr txBox="1"/>
          <p:nvPr/>
        </p:nvSpPr>
        <p:spPr>
          <a:xfrm>
            <a:off x="1429825" y="5244351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Helvetica" pitchFamily="2" charset="0"/>
              </a:rPr>
              <a:t>Населенные пункты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1CC643-1CDF-1443-BA56-622E180FEBAB}"/>
                  </a:ext>
                </a:extLst>
              </p:cNvPr>
              <p:cNvSpPr txBox="1"/>
              <p:nvPr/>
            </p:nvSpPr>
            <p:spPr>
              <a:xfrm>
                <a:off x="774444" y="5942346"/>
                <a:ext cx="1325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𝐿𝐻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1CC643-1CDF-1443-BA56-622E180F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44" y="5942346"/>
                <a:ext cx="13252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5A29FF3-BD74-38FD-D75B-5F9978A63B94}"/>
              </a:ext>
            </a:extLst>
          </p:cNvPr>
          <p:cNvSpPr txBox="1"/>
          <p:nvPr/>
        </p:nvSpPr>
        <p:spPr>
          <a:xfrm>
            <a:off x="6672452" y="6119303"/>
            <a:ext cx="605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elvetica" pitchFamily="2" charset="0"/>
              </a:rPr>
              <a:t>Источник: Специализированный каталог землетрясений </a:t>
            </a:r>
            <a:r>
              <a:rPr lang="en-US" i="1" dirty="0">
                <a:latin typeface="Helvetica" pitchFamily="2" charset="0"/>
              </a:rPr>
              <a:t>[</a:t>
            </a:r>
            <a:r>
              <a:rPr lang="ru-RU" i="1" dirty="0">
                <a:latin typeface="Helvetica" pitchFamily="2" charset="0"/>
              </a:rPr>
              <a:t>Уломов и Медведева</a:t>
            </a:r>
            <a:r>
              <a:rPr lang="en-US" i="1" dirty="0">
                <a:latin typeface="Helvetica" pitchFamily="2" charset="0"/>
              </a:rPr>
              <a:t>]</a:t>
            </a:r>
            <a:endParaRPr lang="ru-RU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5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53BE41B0-1B97-3D9F-CB9E-C309EAF5950E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Параметры сейсмологической сети НТУ «Сириус»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11218-6922-7AF3-9C8D-DCD9E3DC1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24" y="1562109"/>
            <a:ext cx="6206869" cy="507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EFBE9F-CD4B-8516-37FE-5E6252AA828B}"/>
              </a:ext>
            </a:extLst>
          </p:cNvPr>
          <p:cNvSpPr txBox="1"/>
          <p:nvPr/>
        </p:nvSpPr>
        <p:spPr>
          <a:xfrm>
            <a:off x="7293428" y="1562109"/>
            <a:ext cx="4724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Helvetica" pitchFamily="2" charset="0"/>
              </a:rPr>
              <a:t>6 стационарных пунктов наблюдения:</a:t>
            </a:r>
            <a:endParaRPr lang="en-US" sz="2500" dirty="0">
              <a:latin typeface="Helvetica" pitchFamily="2" charset="0"/>
            </a:endParaRPr>
          </a:p>
          <a:p>
            <a:endParaRPr lang="en-US" sz="2500" dirty="0">
              <a:latin typeface="Helvetica" pitchFamily="2" charset="0"/>
            </a:endParaRPr>
          </a:p>
          <a:p>
            <a:r>
              <a:rPr lang="ru-RU" sz="2500" dirty="0">
                <a:latin typeface="Helvetica" pitchFamily="2" charset="0"/>
              </a:rPr>
              <a:t>3 – вблизи Красной Поляны</a:t>
            </a:r>
            <a:endParaRPr lang="en-US" sz="2500" dirty="0">
              <a:latin typeface="Helvetica" pitchFamily="2" charset="0"/>
            </a:endParaRPr>
          </a:p>
          <a:p>
            <a:r>
              <a:rPr lang="ru-RU" sz="2500" dirty="0">
                <a:latin typeface="Helvetica" pitchFamily="2" charset="0"/>
              </a:rPr>
              <a:t>2 – вблизи Адлера</a:t>
            </a:r>
          </a:p>
          <a:p>
            <a:r>
              <a:rPr lang="ru-RU" sz="2500" dirty="0">
                <a:latin typeface="Helvetica" pitchFamily="2" charset="0"/>
              </a:rPr>
              <a:t>1 - вблизи Сочи</a:t>
            </a:r>
          </a:p>
          <a:p>
            <a:endParaRPr lang="ru-RU" sz="2500" dirty="0">
              <a:latin typeface="Helvetica" pitchFamily="2" charset="0"/>
            </a:endParaRPr>
          </a:p>
          <a:p>
            <a:r>
              <a:rPr lang="ru-RU" sz="2500" dirty="0">
                <a:latin typeface="Helvetica" pitchFamily="2" charset="0"/>
              </a:rPr>
              <a:t>Среднее межстанционное расстояние: 26.41 км,</a:t>
            </a:r>
          </a:p>
          <a:p>
            <a:r>
              <a:rPr lang="ru-RU" sz="2500" dirty="0">
                <a:latin typeface="Helvetica" pitchFamily="2" charset="0"/>
              </a:rPr>
              <a:t>Апертура сети: 43.68 км</a:t>
            </a:r>
          </a:p>
          <a:p>
            <a:endParaRPr lang="ru-RU" sz="2500" dirty="0">
              <a:latin typeface="Helvetica" pitchFamily="2" charset="0"/>
            </a:endParaRPr>
          </a:p>
          <a:p>
            <a:r>
              <a:rPr lang="ru-RU" sz="2500" dirty="0">
                <a:latin typeface="Helvetica" pitchFamily="2" charset="0"/>
              </a:rPr>
              <a:t>Цель: локальный мониторинг района Большого Сочи</a:t>
            </a:r>
            <a:endParaRPr lang="en-US" sz="2500" dirty="0">
              <a:latin typeface="Helvetica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67C830-3E11-E151-E926-AE3A9A20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7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AD091060-8A95-FBBF-03AA-EBC48237E255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Используемое оборудование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7883B-BC8C-F296-E6BA-D799D1DAA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"/>
          <a:stretch>
            <a:fillRect/>
          </a:stretch>
        </p:blipFill>
        <p:spPr>
          <a:xfrm>
            <a:off x="7421560" y="1644904"/>
            <a:ext cx="3935288" cy="31465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8D7357-33CF-DD56-475F-5F650D30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095" b="32309"/>
          <a:stretch>
            <a:fillRect/>
          </a:stretch>
        </p:blipFill>
        <p:spPr>
          <a:xfrm>
            <a:off x="575038" y="1703165"/>
            <a:ext cx="3150620" cy="2982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763F97-3983-2E75-3900-C3F765C5DA59}"/>
              </a:ext>
            </a:extLst>
          </p:cNvPr>
          <p:cNvSpPr txBox="1"/>
          <p:nvPr/>
        </p:nvSpPr>
        <p:spPr>
          <a:xfrm>
            <a:off x="713553" y="4738946"/>
            <a:ext cx="275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itchFamily="2" charset="0"/>
              </a:rPr>
              <a:t>Сейсмометр </a:t>
            </a:r>
            <a:r>
              <a:rPr lang="en-US" dirty="0">
                <a:latin typeface="Helvetica" pitchFamily="2" charset="0"/>
              </a:rPr>
              <a:t>CME-6011ND 60</a:t>
            </a:r>
            <a:r>
              <a:rPr lang="ru-RU" dirty="0">
                <a:latin typeface="Helvetica" pitchFamily="2" charset="0"/>
              </a:rPr>
              <a:t>-сек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3AD3C5-96BB-BE69-46F8-9FBC312D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5" t="64875" r="43075" b="6706"/>
          <a:stretch>
            <a:fillRect/>
          </a:stretch>
        </p:blipFill>
        <p:spPr bwMode="auto">
          <a:xfrm>
            <a:off x="4085318" y="1749177"/>
            <a:ext cx="3150619" cy="277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87A42A-5D31-02A9-E0D9-59B6ED611948}"/>
              </a:ext>
            </a:extLst>
          </p:cNvPr>
          <p:cNvSpPr txBox="1"/>
          <p:nvPr/>
        </p:nvSpPr>
        <p:spPr>
          <a:xfrm>
            <a:off x="3879771" y="4738946"/>
            <a:ext cx="352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itchFamily="2" charset="0"/>
              </a:rPr>
              <a:t>Обустройство пункта сейсмологического мониторинга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D2555-D6C9-44F6-1C99-E38654F02838}"/>
              </a:ext>
            </a:extLst>
          </p:cNvPr>
          <p:cNvSpPr txBox="1"/>
          <p:nvPr/>
        </p:nvSpPr>
        <p:spPr>
          <a:xfrm>
            <a:off x="7956586" y="4723012"/>
            <a:ext cx="352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itchFamily="2" charset="0"/>
              </a:rPr>
              <a:t>Амплитудно-частотная характеристика датчика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D92C5C-607D-0FA1-B48F-282E1336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8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5F18CD7F-6F37-5C0C-A3B9-AA32AAFAC9DB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Локализация событий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EA764-10B8-EC2B-C800-1E2898415210}"/>
              </a:ext>
            </a:extLst>
          </p:cNvPr>
          <p:cNvSpPr txBox="1"/>
          <p:nvPr/>
        </p:nvSpPr>
        <p:spPr>
          <a:xfrm>
            <a:off x="841248" y="1363989"/>
            <a:ext cx="10533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Helvetica" pitchFamily="2" charset="0"/>
              </a:rPr>
              <a:t>Скоростная модель</a:t>
            </a:r>
            <a:r>
              <a:rPr lang="en-US" sz="2500" b="1" dirty="0">
                <a:latin typeface="Helvetica" pitchFamily="2" charset="0"/>
              </a:rPr>
              <a:t> </a:t>
            </a:r>
            <a:r>
              <a:rPr lang="en-US" sz="2500" dirty="0">
                <a:latin typeface="Helvetica" pitchFamily="2" charset="0"/>
              </a:rPr>
              <a:t>– </a:t>
            </a:r>
            <a:r>
              <a:rPr lang="ru-RU" sz="2500" dirty="0">
                <a:latin typeface="Helvetica" pitchFamily="2" charset="0"/>
              </a:rPr>
              <a:t>из профиля МОВЗ по Краснопевцева</a:t>
            </a:r>
            <a:r>
              <a:rPr lang="en-US" sz="2500" dirty="0">
                <a:latin typeface="Helvetica" pitchFamily="2" charset="0"/>
              </a:rPr>
              <a:t> </a:t>
            </a:r>
            <a:r>
              <a:rPr lang="ru-RU" sz="2500" dirty="0">
                <a:latin typeface="Helvetica" pitchFamily="2" charset="0"/>
              </a:rPr>
              <a:t>Г.В. «Глубинное строение Кавказского сейсмоактивного региона», 1984</a:t>
            </a:r>
            <a:endParaRPr lang="en-US" sz="2500" dirty="0">
              <a:latin typeface="Helvetica" pitchFamily="2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8B8EEAA-4B9D-B06B-9345-DA6E76340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67567"/>
              </p:ext>
            </p:extLst>
          </p:nvPr>
        </p:nvGraphicFramePr>
        <p:xfrm>
          <a:off x="2644648" y="2423160"/>
          <a:ext cx="6590790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96930">
                  <a:extLst>
                    <a:ext uri="{9D8B030D-6E8A-4147-A177-3AD203B41FA5}">
                      <a16:colId xmlns:a16="http://schemas.microsoft.com/office/drawing/2014/main" val="2871151787"/>
                    </a:ext>
                  </a:extLst>
                </a:gridCol>
                <a:gridCol w="2196930">
                  <a:extLst>
                    <a:ext uri="{9D8B030D-6E8A-4147-A177-3AD203B41FA5}">
                      <a16:colId xmlns:a16="http://schemas.microsoft.com/office/drawing/2014/main" val="3085237105"/>
                    </a:ext>
                  </a:extLst>
                </a:gridCol>
                <a:gridCol w="2196930">
                  <a:extLst>
                    <a:ext uri="{9D8B030D-6E8A-4147-A177-3AD203B41FA5}">
                      <a16:colId xmlns:a16="http://schemas.microsoft.com/office/drawing/2014/main" val="3823579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Helvetica" pitchFamily="2" charset="0"/>
                        </a:rPr>
                        <a:t>Глубина,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Helvetica" pitchFamily="2" charset="0"/>
                        </a:rPr>
                        <a:t>V</a:t>
                      </a:r>
                      <a:r>
                        <a:rPr lang="en-US" sz="1400" i="1" dirty="0">
                          <a:latin typeface="Helvetica" pitchFamily="2" charset="0"/>
                        </a:rPr>
                        <a:t>P</a:t>
                      </a:r>
                      <a:r>
                        <a:rPr lang="en-US" sz="2000" dirty="0">
                          <a:latin typeface="Helvetica" pitchFamily="2" charset="0"/>
                        </a:rPr>
                        <a:t>, </a:t>
                      </a:r>
                      <a:r>
                        <a:rPr lang="ru-RU" sz="2000" dirty="0">
                          <a:latin typeface="Helvetica" pitchFamily="2" charset="0"/>
                        </a:rPr>
                        <a:t>км</a:t>
                      </a:r>
                      <a:r>
                        <a:rPr lang="en-US" sz="2000" dirty="0">
                          <a:latin typeface="Helvetica" pitchFamily="2" charset="0"/>
                        </a:rPr>
                        <a:t>/c</a:t>
                      </a:r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Helvetica" pitchFamily="2" charset="0"/>
                        </a:rPr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2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0</a:t>
                      </a:r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3</a:t>
                      </a:r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6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8</a:t>
                      </a:r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6.3</a:t>
                      </a:r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Helvetica" pitchFamily="2" charset="0"/>
                        </a:rPr>
                        <a:t>Фундамент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4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Helvetica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Helvetica" pitchFamily="2" charset="0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8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Helvetica" pitchFamily="2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Helvetica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Helvetica" pitchFamily="2" charset="0"/>
                        </a:rPr>
                        <a:t>Мохо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54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90FAAE-EEE3-6251-A034-AE71AC100C99}"/>
              </a:ext>
            </a:extLst>
          </p:cNvPr>
          <p:cNvSpPr txBox="1"/>
          <p:nvPr/>
        </p:nvSpPr>
        <p:spPr>
          <a:xfrm>
            <a:off x="829056" y="4764784"/>
            <a:ext cx="10533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Helvetica" pitchFamily="2" charset="0"/>
              </a:rPr>
              <a:t>Детекция событий </a:t>
            </a:r>
            <a:r>
              <a:rPr lang="ru-RU" sz="2500" dirty="0">
                <a:latin typeface="Helvetica" pitchFamily="2" charset="0"/>
              </a:rPr>
              <a:t>–</a:t>
            </a:r>
            <a:r>
              <a:rPr lang="ru-RU" sz="2500" b="1" dirty="0">
                <a:latin typeface="Helvetica" pitchFamily="2" charset="0"/>
              </a:rPr>
              <a:t> </a:t>
            </a:r>
            <a:r>
              <a:rPr lang="en-US" sz="2500" dirty="0">
                <a:latin typeface="Helvetica" pitchFamily="2" charset="0"/>
              </a:rPr>
              <a:t>STA/LTA</a:t>
            </a:r>
            <a:r>
              <a:rPr lang="ru-RU" sz="2500" dirty="0">
                <a:latin typeface="Helvetica" pitchFamily="2" charset="0"/>
              </a:rPr>
              <a:t> с полосовым фильтром 1-20 Гц</a:t>
            </a:r>
            <a:r>
              <a:rPr lang="en-US" sz="2500" dirty="0">
                <a:latin typeface="Helvetica" pitchFamily="2" charset="0"/>
              </a:rPr>
              <a:t> </a:t>
            </a:r>
            <a:endParaRPr lang="ru-RU" sz="2500" dirty="0">
              <a:latin typeface="Helvetica" pitchFamily="2" charset="0"/>
            </a:endParaRPr>
          </a:p>
          <a:p>
            <a:r>
              <a:rPr lang="ru-RU" sz="2500" b="1" dirty="0">
                <a:latin typeface="Helvetica" pitchFamily="2" charset="0"/>
              </a:rPr>
              <a:t>Алгоритм локализации </a:t>
            </a:r>
            <a:r>
              <a:rPr lang="ru-RU" sz="2500" dirty="0">
                <a:latin typeface="Helvetica" pitchFamily="2" charset="0"/>
              </a:rPr>
              <a:t>– </a:t>
            </a:r>
            <a:r>
              <a:rPr lang="en-US" sz="2500" dirty="0">
                <a:latin typeface="Helvetica" pitchFamily="2" charset="0"/>
              </a:rPr>
              <a:t>HYPOINVERSE, 2014 [Klein, 2014]</a:t>
            </a:r>
            <a:endParaRPr lang="ru-RU" sz="2500" dirty="0">
              <a:latin typeface="Helvetica" pitchFamily="2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C2E39FB-EC6D-B57A-3A48-5D1D6876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716099-54A0-FB61-2ED1-D5A4B42B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6A5BA798-A20C-CEA4-4CF9-84050A73F5EB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Распределение землетрясений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DDE37-F32E-CDA8-A908-300063C59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1467" y="875448"/>
            <a:ext cx="6959441" cy="54041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3D6342-B29C-835D-0F09-DBFDD9F5F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11" y="3529584"/>
            <a:ext cx="3842553" cy="24943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C29E5F-D622-7644-A2CB-7F68E1363DE9}"/>
              </a:ext>
            </a:extLst>
          </p:cNvPr>
          <p:cNvSpPr/>
          <p:nvPr/>
        </p:nvSpPr>
        <p:spPr>
          <a:xfrm>
            <a:off x="785876" y="4510562"/>
            <a:ext cx="961961" cy="870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BC353-C7AB-573F-A327-B4C9A696991B}"/>
              </a:ext>
            </a:extLst>
          </p:cNvPr>
          <p:cNvSpPr txBox="1"/>
          <p:nvPr/>
        </p:nvSpPr>
        <p:spPr>
          <a:xfrm>
            <a:off x="5343316" y="6354246"/>
            <a:ext cx="57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elvetica" pitchFamily="2" charset="0"/>
              </a:rPr>
              <a:t>Источник (разломные зоны): </a:t>
            </a:r>
            <a:r>
              <a:rPr lang="en-US" i="1" dirty="0">
                <a:latin typeface="Helvetica" pitchFamily="2" charset="0"/>
              </a:rPr>
              <a:t>[</a:t>
            </a:r>
            <a:r>
              <a:rPr lang="ru-RU" i="1" dirty="0" err="1">
                <a:latin typeface="Helvetica" pitchFamily="2" charset="0"/>
              </a:rPr>
              <a:t>Овсюченко</a:t>
            </a:r>
            <a:r>
              <a:rPr lang="ru-RU" i="1" dirty="0">
                <a:latin typeface="Helvetica" pitchFamily="2" charset="0"/>
              </a:rPr>
              <a:t>, 2013</a:t>
            </a:r>
            <a:r>
              <a:rPr lang="en-US" i="1" dirty="0">
                <a:latin typeface="Helvetica" pitchFamily="2" charset="0"/>
              </a:rPr>
              <a:t>]</a:t>
            </a:r>
            <a:endParaRPr lang="ru-RU" i="1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7BF6D5-3F02-56E1-D7C5-9BBBE2E2F419}"/>
                  </a:ext>
                </a:extLst>
              </p:cNvPr>
              <p:cNvSpPr txBox="1"/>
              <p:nvPr/>
            </p:nvSpPr>
            <p:spPr>
              <a:xfrm>
                <a:off x="667659" y="1704872"/>
                <a:ext cx="34741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Helvetica" pitchFamily="2" charset="0"/>
                  </a:rPr>
                  <a:t>В период 03.03.26-21.03.26 было зафиксировано 33 события </a:t>
                </a:r>
                <a:r>
                  <a:rPr lang="en-US" dirty="0">
                    <a:latin typeface="Helvetica" pitchFamily="2" charset="0"/>
                  </a:rPr>
                  <a:t>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=0.8−4.8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</a:t>
                </a:r>
                <a:r>
                  <a:rPr lang="ru-RU" dirty="0">
                    <a:latin typeface="Helvetica" pitchFamily="2" charset="0"/>
                  </a:rPr>
                  <a:t>на расстоянии </a:t>
                </a:r>
                <a:r>
                  <a:rPr lang="en-US" dirty="0">
                    <a:latin typeface="Helvetica" pitchFamily="2" charset="0"/>
                  </a:rPr>
                  <a:t>13.4-21 </a:t>
                </a:r>
                <a:r>
                  <a:rPr lang="ru-RU" dirty="0">
                    <a:latin typeface="Helvetica" pitchFamily="2" charset="0"/>
                  </a:rPr>
                  <a:t>км от ближайшей станции сети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7BF6D5-3F02-56E1-D7C5-9BBBE2E2F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1704872"/>
                <a:ext cx="3474107" cy="1477328"/>
              </a:xfrm>
              <a:prstGeom prst="rect">
                <a:avLst/>
              </a:prstGeom>
              <a:blipFill>
                <a:blip r:embed="rId5"/>
                <a:stretch>
                  <a:fillRect l="-1582" t="-2479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D056012-E6B9-846C-31A8-2B066E2FC42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747837" y="3571585"/>
            <a:ext cx="3497263" cy="1374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BCEEDD3-33B6-EBD3-4CB4-354BA2EF09F0}"/>
              </a:ext>
            </a:extLst>
          </p:cNvPr>
          <p:cNvSpPr/>
          <p:nvPr/>
        </p:nvSpPr>
        <p:spPr>
          <a:xfrm>
            <a:off x="9423400" y="5418854"/>
            <a:ext cx="1295400" cy="576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5AD8438-4F33-260D-6F70-49818CEF0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30476" r="58647" b="60829"/>
          <a:stretch>
            <a:fillRect/>
          </a:stretch>
        </p:blipFill>
        <p:spPr>
          <a:xfrm>
            <a:off x="838200" y="6036948"/>
            <a:ext cx="3133026" cy="7066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FCB58E4-B166-E5F9-0E28-D64200C46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9601" r="84176" b="87290"/>
          <a:stretch>
            <a:fillRect/>
          </a:stretch>
        </p:blipFill>
        <p:spPr>
          <a:xfrm>
            <a:off x="9761580" y="5732963"/>
            <a:ext cx="449943" cy="2527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96AB67-B50E-0E83-EC83-EC48AF00F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26760" r="85205" b="69755"/>
          <a:stretch>
            <a:fillRect/>
          </a:stretch>
        </p:blipFill>
        <p:spPr>
          <a:xfrm>
            <a:off x="10254069" y="5723385"/>
            <a:ext cx="282934" cy="2333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DBCE89D-D5DA-1980-21F6-C1919F5E596B}"/>
              </a:ext>
            </a:extLst>
          </p:cNvPr>
          <p:cNvSpPr txBox="1"/>
          <p:nvPr/>
        </p:nvSpPr>
        <p:spPr>
          <a:xfrm>
            <a:off x="10005110" y="561636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B12292-421E-DF7D-C4C0-A8523627AC1F}"/>
                  </a:ext>
                </a:extLst>
              </p:cNvPr>
              <p:cNvSpPr txBox="1"/>
              <p:nvPr/>
            </p:nvSpPr>
            <p:spPr>
              <a:xfrm>
                <a:off x="9423400" y="5556193"/>
                <a:ext cx="10519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 1   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−   5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B12292-421E-DF7D-C4C0-A8523627A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400" y="5556193"/>
                <a:ext cx="1051955" cy="184666"/>
              </a:xfrm>
              <a:prstGeom prst="rect">
                <a:avLst/>
              </a:prstGeom>
              <a:blipFill>
                <a:blip r:embed="rId7"/>
                <a:stretch>
                  <a:fillRect l="-2907" r="-4070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90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547F9D-93BF-C665-4ADE-3461F3D3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114A5E5-DC62-10AD-D5F7-3C9314253C19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Релокация методом двойных разностей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61FD2-38BD-8E70-2AFB-4D954BA5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561" y="785302"/>
            <a:ext cx="6732254" cy="5729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D1CADE-AF46-DE2B-E999-2BE1C0AB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62" y="785302"/>
            <a:ext cx="2899640" cy="2913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69212-61DD-852F-F7A9-D39C4B090ADC}"/>
              </a:ext>
            </a:extLst>
          </p:cNvPr>
          <p:cNvSpPr txBox="1"/>
          <p:nvPr/>
        </p:nvSpPr>
        <p:spPr>
          <a:xfrm>
            <a:off x="10184228" y="1349239"/>
            <a:ext cx="194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Выявлены два доминирующих азимута:</a:t>
            </a:r>
          </a:p>
          <a:p>
            <a:r>
              <a:rPr lang="en-US" dirty="0">
                <a:latin typeface="Helvetica" pitchFamily="2" charset="0"/>
              </a:rPr>
              <a:t>~</a:t>
            </a:r>
            <a:r>
              <a:rPr lang="ru-RU" dirty="0">
                <a:latin typeface="Helvetica" pitchFamily="2" charset="0"/>
              </a:rPr>
              <a:t>117</a:t>
            </a:r>
            <a:r>
              <a:rPr lang="en-US" dirty="0">
                <a:latin typeface="Helvetica" pitchFamily="2" charset="0"/>
              </a:rPr>
              <a:t>˚</a:t>
            </a:r>
            <a:endParaRPr lang="ru-RU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~315˚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4916C-E57C-1599-BB2D-9CA1920592C5}"/>
              </a:ext>
            </a:extLst>
          </p:cNvPr>
          <p:cNvSpPr txBox="1"/>
          <p:nvPr/>
        </p:nvSpPr>
        <p:spPr>
          <a:xfrm>
            <a:off x="9951785" y="3665864"/>
            <a:ext cx="234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Две </a:t>
            </a:r>
            <a:r>
              <a:rPr lang="ru-RU" dirty="0" err="1">
                <a:latin typeface="Helvetica" pitchFamily="2" charset="0"/>
              </a:rPr>
              <a:t>нодальные</a:t>
            </a:r>
            <a:r>
              <a:rPr lang="ru-RU" dirty="0">
                <a:latin typeface="Helvetica" pitchFamily="2" charset="0"/>
              </a:rPr>
              <a:t> плоскости</a:t>
            </a:r>
          </a:p>
          <a:p>
            <a:r>
              <a:rPr lang="ru-RU" dirty="0">
                <a:latin typeface="Helvetica" pitchFamily="2" charset="0"/>
              </a:rPr>
              <a:t>механизма очага</a:t>
            </a:r>
            <a:r>
              <a:rPr lang="en-US" dirty="0">
                <a:latin typeface="Helvetica" pitchFamily="2" charset="0"/>
              </a:rPr>
              <a:t> 03.03.2026</a:t>
            </a:r>
            <a:r>
              <a:rPr lang="ru-RU" dirty="0">
                <a:latin typeface="Helvetica" pitchFamily="2" charset="0"/>
              </a:rPr>
              <a:t> (</a:t>
            </a:r>
            <a:r>
              <a:rPr lang="en-US" dirty="0">
                <a:latin typeface="Helvetica" pitchFamily="2" charset="0"/>
              </a:rPr>
              <a:t>USGS</a:t>
            </a:r>
            <a:r>
              <a:rPr lang="ru-RU" dirty="0">
                <a:latin typeface="Helvetica" pitchFamily="2" charset="0"/>
              </a:rPr>
              <a:t>)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63E206B-177F-96AA-AA0D-428943BBFD1D}"/>
              </a:ext>
            </a:extLst>
          </p:cNvPr>
          <p:cNvGrpSpPr/>
          <p:nvPr/>
        </p:nvGrpSpPr>
        <p:grpSpPr>
          <a:xfrm>
            <a:off x="6707516" y="3803149"/>
            <a:ext cx="3806168" cy="2510880"/>
            <a:chOff x="6890988" y="3854643"/>
            <a:chExt cx="3455680" cy="233640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B9983E1-8867-2265-F964-97B83901C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162" y="3854643"/>
              <a:ext cx="3292875" cy="2336407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EB51433-1A8F-EEC9-A1AA-0BD99FF67293}"/>
                </a:ext>
              </a:extLst>
            </p:cNvPr>
            <p:cNvSpPr/>
            <p:nvPr/>
          </p:nvSpPr>
          <p:spPr>
            <a:xfrm>
              <a:off x="9687544" y="5573026"/>
              <a:ext cx="659124" cy="250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017D7C8-2255-DBB6-1F29-DA78EAB93BCC}"/>
                </a:ext>
              </a:extLst>
            </p:cNvPr>
            <p:cNvSpPr/>
            <p:nvPr/>
          </p:nvSpPr>
          <p:spPr>
            <a:xfrm>
              <a:off x="6890988" y="4253507"/>
              <a:ext cx="659124" cy="250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CEC51E7-8E45-2EB5-3E4A-D6B922BEA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345842"/>
              </p:ext>
            </p:extLst>
          </p:nvPr>
        </p:nvGraphicFramePr>
        <p:xfrm>
          <a:off x="10117802" y="4990730"/>
          <a:ext cx="1750729" cy="11212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6447">
                  <a:extLst>
                    <a:ext uri="{9D8B030D-6E8A-4147-A177-3AD203B41FA5}">
                      <a16:colId xmlns:a16="http://schemas.microsoft.com/office/drawing/2014/main" val="196108285"/>
                    </a:ext>
                  </a:extLst>
                </a:gridCol>
                <a:gridCol w="587141">
                  <a:extLst>
                    <a:ext uri="{9D8B030D-6E8A-4147-A177-3AD203B41FA5}">
                      <a16:colId xmlns:a16="http://schemas.microsoft.com/office/drawing/2014/main" val="469928380"/>
                    </a:ext>
                  </a:extLst>
                </a:gridCol>
                <a:gridCol w="587141">
                  <a:extLst>
                    <a:ext uri="{9D8B030D-6E8A-4147-A177-3AD203B41FA5}">
                      <a16:colId xmlns:a16="http://schemas.microsoft.com/office/drawing/2014/main" val="983849807"/>
                    </a:ext>
                  </a:extLst>
                </a:gridCol>
              </a:tblGrid>
              <a:tr h="373761">
                <a:tc>
                  <a:txBody>
                    <a:bodyPr/>
                    <a:lstStyle/>
                    <a:p>
                      <a:r>
                        <a:rPr lang="en-US" dirty="0"/>
                        <a:t>Str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Slip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37352"/>
                  </a:ext>
                </a:extLst>
              </a:tr>
              <a:tr h="373761">
                <a:tc>
                  <a:txBody>
                    <a:bodyPr/>
                    <a:lstStyle/>
                    <a:p>
                      <a:r>
                        <a:rPr lang="ru-RU" dirty="0"/>
                        <a:t>297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85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142"/>
                  </a:ext>
                </a:extLst>
              </a:tr>
              <a:tr h="373761">
                <a:tc>
                  <a:txBody>
                    <a:bodyPr/>
                    <a:lstStyle/>
                    <a:p>
                      <a:r>
                        <a:rPr lang="ru-RU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5142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3A88EA-4E5E-104C-9A64-A78A8CB9C319}"/>
              </a:ext>
            </a:extLst>
          </p:cNvPr>
          <p:cNvSpPr txBox="1"/>
          <p:nvPr/>
        </p:nvSpPr>
        <p:spPr>
          <a:xfrm>
            <a:off x="7218162" y="6343566"/>
            <a:ext cx="51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elvetica" pitchFamily="2" charset="0"/>
              </a:rPr>
              <a:t>Источник (механизм): </a:t>
            </a:r>
            <a:r>
              <a:rPr lang="en-US" i="1" dirty="0">
                <a:latin typeface="Helvetica" pitchFamily="2" charset="0"/>
              </a:rPr>
              <a:t>NEIC USGS </a:t>
            </a:r>
            <a:endParaRPr lang="ru-RU" i="1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3A182-7ED8-5E70-F2F1-E1938AE9A361}"/>
              </a:ext>
            </a:extLst>
          </p:cNvPr>
          <p:cNvSpPr txBox="1"/>
          <p:nvPr/>
        </p:nvSpPr>
        <p:spPr>
          <a:xfrm>
            <a:off x="1163449" y="6483782"/>
            <a:ext cx="51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elvetica" pitchFamily="2" charset="0"/>
              </a:rPr>
              <a:t>Источник (метод </a:t>
            </a:r>
            <a:r>
              <a:rPr lang="en-US" i="1" dirty="0" err="1">
                <a:latin typeface="Helvetica" pitchFamily="2" charset="0"/>
              </a:rPr>
              <a:t>hypoDD</a:t>
            </a:r>
            <a:r>
              <a:rPr lang="ru-RU" i="1" dirty="0">
                <a:latin typeface="Helvetica" pitchFamily="2" charset="0"/>
              </a:rPr>
              <a:t>): </a:t>
            </a:r>
            <a:r>
              <a:rPr lang="en-US" i="1" dirty="0">
                <a:latin typeface="Helvetica" pitchFamily="2" charset="0"/>
              </a:rPr>
              <a:t>Waldhauser, 2001 </a:t>
            </a:r>
            <a:endParaRPr lang="ru-RU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4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BA12C-AA0C-4C5D-E56C-F12359D9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1220B211-1C71-47FB-9B01-FDD8F3E2EDF4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Пространственное распределение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FDD8A9-E164-1B5A-019C-91F8AB93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12638"/>
          <a:stretch>
            <a:fillRect/>
          </a:stretch>
        </p:blipFill>
        <p:spPr>
          <a:xfrm>
            <a:off x="0" y="1070043"/>
            <a:ext cx="6188926" cy="46254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78243-5772-F51C-C7D2-8C937B1F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054252"/>
            <a:ext cx="1325104" cy="4733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80A2B5-1FFE-C944-A5A3-04842D984C68}"/>
              </a:ext>
            </a:extLst>
          </p:cNvPr>
          <p:cNvSpPr txBox="1"/>
          <p:nvPr/>
        </p:nvSpPr>
        <p:spPr>
          <a:xfrm>
            <a:off x="7556139" y="2199386"/>
            <a:ext cx="3950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Helvetica" pitchFamily="2" charset="0"/>
              </a:rPr>
              <a:t>Нодальная</a:t>
            </a:r>
            <a:r>
              <a:rPr lang="ru-RU" dirty="0">
                <a:latin typeface="Helvetica" pitchFamily="2" charset="0"/>
              </a:rPr>
              <a:t> плоскость </a:t>
            </a:r>
            <a:r>
              <a:rPr lang="en-US" i="1" dirty="0" err="1">
                <a:latin typeface="Helvetica" pitchFamily="2" charset="0"/>
              </a:rPr>
              <a:t>stk</a:t>
            </a:r>
            <a:r>
              <a:rPr lang="en-US" dirty="0">
                <a:latin typeface="Helvetica" pitchFamily="2" charset="0"/>
              </a:rPr>
              <a:t>=122˚,</a:t>
            </a:r>
            <a:r>
              <a:rPr lang="en-US" i="1" dirty="0">
                <a:latin typeface="Helvetica" pitchFamily="2" charset="0"/>
              </a:rPr>
              <a:t> dip</a:t>
            </a:r>
            <a:r>
              <a:rPr lang="en-US" dirty="0">
                <a:latin typeface="Helvetica" pitchFamily="2" charset="0"/>
              </a:rPr>
              <a:t>=68˚,</a:t>
            </a:r>
            <a:r>
              <a:rPr lang="en-US" i="1" dirty="0">
                <a:latin typeface="Helvetica" pitchFamily="2" charset="0"/>
              </a:rPr>
              <a:t> slip</a:t>
            </a:r>
            <a:r>
              <a:rPr lang="en-US" dirty="0">
                <a:latin typeface="Helvetica" pitchFamily="2" charset="0"/>
              </a:rPr>
              <a:t>=92˚ </a:t>
            </a:r>
            <a:r>
              <a:rPr lang="ru-RU" dirty="0">
                <a:latin typeface="Helvetica" pitchFamily="2" charset="0"/>
              </a:rPr>
              <a:t>с центром в гипоцентре события 03.03.2026</a:t>
            </a:r>
            <a:r>
              <a:rPr lang="en-US" dirty="0">
                <a:latin typeface="Helvetica" pitchFamily="2" charset="0"/>
              </a:rPr>
              <a:t> 0</a:t>
            </a:r>
            <a:r>
              <a:rPr lang="ru-RU" dirty="0">
                <a:latin typeface="Helvetica" pitchFamily="2" charset="0"/>
              </a:rPr>
              <a:t> подходит по геометрии кластера афтершоков. Медианное расстояние событий до плоскости –</a:t>
            </a:r>
            <a:r>
              <a:rPr lang="en-US" dirty="0">
                <a:latin typeface="Helvetica" pitchFamily="2" charset="0"/>
              </a:rPr>
              <a:t> 0.15 </a:t>
            </a:r>
            <a:r>
              <a:rPr lang="ru-RU" dirty="0">
                <a:latin typeface="Helvetica" pitchFamily="2" charset="0"/>
              </a:rPr>
              <a:t>км.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C7D3F3-6077-255B-03F5-5DE011AE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96032" b="1184"/>
          <a:stretch>
            <a:fillRect/>
          </a:stretch>
        </p:blipFill>
        <p:spPr>
          <a:xfrm>
            <a:off x="986066" y="5547910"/>
            <a:ext cx="379538" cy="660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7B518-57D3-5FBD-63D5-57D04809D2DC}"/>
              </a:ext>
            </a:extLst>
          </p:cNvPr>
          <p:cNvSpPr txBox="1"/>
          <p:nvPr/>
        </p:nvSpPr>
        <p:spPr>
          <a:xfrm>
            <a:off x="1340204" y="5674170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Опорная точка (43.514</a:t>
            </a:r>
            <a:r>
              <a:rPr lang="en-US" dirty="0">
                <a:latin typeface="Helvetica" pitchFamily="2" charset="0"/>
              </a:rPr>
              <a:t>N, 39.561E, 12 </a:t>
            </a:r>
            <a:r>
              <a:rPr lang="ru-RU" dirty="0">
                <a:latin typeface="Helvetica" pitchFamily="2" charset="0"/>
              </a:rPr>
              <a:t>км)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94BF2-6924-B582-D833-36EB008FE4AB}"/>
              </a:ext>
            </a:extLst>
          </p:cNvPr>
          <p:cNvSpPr txBox="1"/>
          <p:nvPr/>
        </p:nvSpPr>
        <p:spPr>
          <a:xfrm>
            <a:off x="1396639" y="61832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" pitchFamily="2" charset="0"/>
              </a:rPr>
              <a:t>Плоскость</a:t>
            </a:r>
            <a:r>
              <a:rPr lang="ru-RU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stk</a:t>
            </a:r>
            <a:r>
              <a:rPr lang="en-US" i="1" dirty="0">
                <a:latin typeface="Helvetica" pitchFamily="2" charset="0"/>
              </a:rPr>
              <a:t>=</a:t>
            </a:r>
            <a:r>
              <a:rPr lang="en-US" dirty="0">
                <a:latin typeface="Helvetica" pitchFamily="2" charset="0"/>
              </a:rPr>
              <a:t>122</a:t>
            </a:r>
            <a:r>
              <a:rPr lang="en-US" i="1" dirty="0">
                <a:latin typeface="Helvetica" pitchFamily="2" charset="0"/>
              </a:rPr>
              <a:t>˚, dip=</a:t>
            </a:r>
            <a:r>
              <a:rPr lang="en-US" dirty="0">
                <a:latin typeface="Helvetica" pitchFamily="2" charset="0"/>
              </a:rPr>
              <a:t>68</a:t>
            </a:r>
            <a:r>
              <a:rPr lang="en-US" i="1" dirty="0">
                <a:latin typeface="Helvetica" pitchFamily="2" charset="0"/>
              </a:rPr>
              <a:t>˚, slip=</a:t>
            </a:r>
            <a:r>
              <a:rPr lang="en-US" dirty="0">
                <a:latin typeface="Helvetica" pitchFamily="2" charset="0"/>
              </a:rPr>
              <a:t>92</a:t>
            </a:r>
            <a:r>
              <a:rPr lang="en-US" i="1" dirty="0">
                <a:latin typeface="Helvetica" pitchFamily="2" charset="0"/>
              </a:rPr>
              <a:t>˚</a:t>
            </a:r>
            <a:endParaRPr lang="ru-RU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4000D8-617D-5123-2BA1-6CBAA1942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26" y="6163926"/>
            <a:ext cx="40569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B60BB-B168-0A4F-0007-2875646AD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D44E23B-F45C-5D08-C941-3E2F8C95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4AC7-BE17-4BB8-85E9-CDF8B2A3CFAE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65984C8-6B73-079F-5E58-92AAE81C3014}"/>
              </a:ext>
            </a:extLst>
          </p:cNvPr>
          <p:cNvSpPr txBox="1">
            <a:spLocks/>
          </p:cNvSpPr>
          <p:nvPr/>
        </p:nvSpPr>
        <p:spPr>
          <a:xfrm>
            <a:off x="0" y="111352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Helvetica" pitchFamily="2" charset="0"/>
              </a:rPr>
              <a:t>Глубина и </a:t>
            </a:r>
            <a:r>
              <a:rPr lang="en-US" i="1" dirty="0">
                <a:latin typeface="Helvetica" pitchFamily="2" charset="0"/>
              </a:rPr>
              <a:t>M</a:t>
            </a:r>
            <a:r>
              <a:rPr lang="en-US" sz="2200" i="1" dirty="0">
                <a:latin typeface="Helvetica" pitchFamily="2" charset="0"/>
              </a:rPr>
              <a:t>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ru-RU" dirty="0">
                <a:latin typeface="Helvetica" pitchFamily="2" charset="0"/>
              </a:rPr>
              <a:t>от времени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F2300-81E3-A076-9E4C-8FA95A6C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6"/>
          <a:stretch>
            <a:fillRect/>
          </a:stretch>
        </p:blipFill>
        <p:spPr>
          <a:xfrm>
            <a:off x="1615781" y="763360"/>
            <a:ext cx="8305810" cy="316774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4A79B1E-6817-BA42-7125-FE8B31EB07F3}"/>
              </a:ext>
            </a:extLst>
          </p:cNvPr>
          <p:cNvCxnSpPr>
            <a:cxnSpLocks/>
          </p:cNvCxnSpPr>
          <p:nvPr/>
        </p:nvCxnSpPr>
        <p:spPr>
          <a:xfrm flipV="1">
            <a:off x="1634158" y="1221770"/>
            <a:ext cx="92264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5F8F12-0022-0D6D-8E5F-1D5117579B1E}"/>
              </a:ext>
            </a:extLst>
          </p:cNvPr>
          <p:cNvSpPr txBox="1"/>
          <p:nvPr/>
        </p:nvSpPr>
        <p:spPr>
          <a:xfrm>
            <a:off x="353038" y="122177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Событие </a:t>
            </a:r>
            <a:r>
              <a:rPr lang="en-US" dirty="0">
                <a:latin typeface="Helvetica" pitchFamily="2" charset="0"/>
              </a:rPr>
              <a:t>I</a:t>
            </a:r>
            <a:endParaRPr lang="ru-RU" dirty="0">
              <a:latin typeface="Helvetica" pitchFamily="2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9A023DE-19F0-0BEA-96E1-D25A7E408340}"/>
              </a:ext>
            </a:extLst>
          </p:cNvPr>
          <p:cNvCxnSpPr>
            <a:cxnSpLocks/>
          </p:cNvCxnSpPr>
          <p:nvPr/>
        </p:nvCxnSpPr>
        <p:spPr>
          <a:xfrm flipV="1">
            <a:off x="1634158" y="944771"/>
            <a:ext cx="92264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F979E1-C59C-9EC0-E135-269994971C10}"/>
              </a:ext>
            </a:extLst>
          </p:cNvPr>
          <p:cNvSpPr txBox="1"/>
          <p:nvPr/>
        </p:nvSpPr>
        <p:spPr>
          <a:xfrm>
            <a:off x="343850" y="944771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Событие </a:t>
            </a:r>
            <a:r>
              <a:rPr lang="en-US" dirty="0">
                <a:latin typeface="Helvetica" pitchFamily="2" charset="0"/>
              </a:rPr>
              <a:t>II</a:t>
            </a:r>
            <a:endParaRPr lang="ru-RU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FA0959-DB39-8BDC-4313-E0F1B08E62A4}"/>
              </a:ext>
            </a:extLst>
          </p:cNvPr>
          <p:cNvSpPr txBox="1"/>
          <p:nvPr/>
        </p:nvSpPr>
        <p:spPr>
          <a:xfrm>
            <a:off x="4695833" y="107407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Событие </a:t>
            </a:r>
            <a:r>
              <a:rPr lang="en-US" dirty="0">
                <a:latin typeface="Helvetica" pitchFamily="2" charset="0"/>
              </a:rPr>
              <a:t>III</a:t>
            </a:r>
            <a:endParaRPr lang="ru-RU" dirty="0">
              <a:latin typeface="Helvetica" pitchFamily="2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8EB4AD9-DD6D-407B-B9BE-1554F5DD9146}"/>
              </a:ext>
            </a:extLst>
          </p:cNvPr>
          <p:cNvCxnSpPr>
            <a:cxnSpLocks/>
          </p:cNvCxnSpPr>
          <p:nvPr/>
        </p:nvCxnSpPr>
        <p:spPr>
          <a:xfrm flipH="1" flipV="1">
            <a:off x="3985631" y="1195571"/>
            <a:ext cx="710202" cy="3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075EE6-957C-689F-68EA-0F09D83FE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0"/>
          <a:stretch>
            <a:fillRect/>
          </a:stretch>
        </p:blipFill>
        <p:spPr>
          <a:xfrm>
            <a:off x="1689090" y="3914577"/>
            <a:ext cx="8305810" cy="27052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2C8F6-1BA6-32C6-E93F-0E416CB37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3"/>
          <a:stretch>
            <a:fillRect/>
          </a:stretch>
        </p:blipFill>
        <p:spPr>
          <a:xfrm>
            <a:off x="1689090" y="6545715"/>
            <a:ext cx="8305810" cy="2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3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830</Words>
  <Application>Microsoft Office PowerPoint</Application>
  <PresentationFormat>Широкоэкранный</PresentationFormat>
  <Paragraphs>237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Тема Office</vt:lpstr>
      <vt:lpstr>Параметры серии землетрясений в акватории Черного моря вблизи г. Сочи в марте 2026 г. по данным локальной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Novikow Michael</dc:creator>
  <cp:lastModifiedBy>Novikow Michael</cp:lastModifiedBy>
  <cp:revision>47</cp:revision>
  <dcterms:created xsi:type="dcterms:W3CDTF">2026-05-17T14:02:28Z</dcterms:created>
  <dcterms:modified xsi:type="dcterms:W3CDTF">2026-05-20T10:37:54Z</dcterms:modified>
</cp:coreProperties>
</file>