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538" r:id="rId2"/>
    <p:sldId id="559" r:id="rId3"/>
    <p:sldId id="655" r:id="rId4"/>
    <p:sldId id="588" r:id="rId5"/>
    <p:sldId id="672" r:id="rId6"/>
    <p:sldId id="676" r:id="rId7"/>
    <p:sldId id="677" r:id="rId8"/>
    <p:sldId id="678" r:id="rId9"/>
    <p:sldId id="679" r:id="rId10"/>
    <p:sldId id="680" r:id="rId11"/>
    <p:sldId id="682" r:id="rId12"/>
    <p:sldId id="683" r:id="rId13"/>
    <p:sldId id="681" r:id="rId14"/>
    <p:sldId id="687" r:id="rId15"/>
    <p:sldId id="689" r:id="rId16"/>
    <p:sldId id="685" r:id="rId17"/>
    <p:sldId id="690" r:id="rId18"/>
    <p:sldId id="692" r:id="rId19"/>
    <p:sldId id="688" r:id="rId20"/>
    <p:sldId id="693" r:id="rId21"/>
    <p:sldId id="694" r:id="rId22"/>
    <p:sldId id="695" r:id="rId23"/>
    <p:sldId id="600" r:id="rId24"/>
  </p:sldIdLst>
  <p:sldSz cx="9144000" cy="6858000" type="screen4x3"/>
  <p:notesSz cx="7099300" cy="10234613"/>
  <p:defaultTextStyle>
    <a:defPPr>
      <a:defRPr lang="ru-RU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8000"/>
    <a:srgbClr val="006666"/>
    <a:srgbClr val="6600CC"/>
    <a:srgbClr val="0000FF"/>
    <a:srgbClr val="CCECFF"/>
    <a:srgbClr val="FFCCFF"/>
    <a:srgbClr val="990033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 autoAdjust="0"/>
    <p:restoredTop sz="94660"/>
  </p:normalViewPr>
  <p:slideViewPr>
    <p:cSldViewPr>
      <p:cViewPr varScale="1">
        <p:scale>
          <a:sx n="66" d="100"/>
          <a:sy n="66" d="100"/>
        </p:scale>
        <p:origin x="11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510" y="-7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e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3.emf"/><Relationship Id="rId1" Type="http://schemas.openxmlformats.org/officeDocument/2006/relationships/image" Target="../media/image46.w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ru-RU" altLang="ru-RU"/>
          </a:p>
        </p:txBody>
      </p:sp>
      <p:sp>
        <p:nvSpPr>
          <p:cNvPr id="11673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ru-RU" altLang="ru-RU"/>
          </a:p>
        </p:txBody>
      </p:sp>
      <p:sp>
        <p:nvSpPr>
          <p:cNvPr id="11674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674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1674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ru-RU" altLang="ru-RU"/>
          </a:p>
        </p:txBody>
      </p:sp>
      <p:sp>
        <p:nvSpPr>
          <p:cNvPr id="11674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25081731-218C-4E1E-A157-AD49AD1E33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5436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1731-218C-4E1E-A157-AD49AD1E33E7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51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12FD43-5188-480F-8946-006561D7B4DE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227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4F599-DA08-4858-91AC-947EB41FF8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307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A6C47-23DB-4AC4-A181-A195112B52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750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FA818-C467-4485-A5D1-2EFA073964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552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0707B-9676-419A-AE10-19CBBEA28E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900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89446-1A35-4405-BD3B-72BE2E5EA1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429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67286-8BA7-4CCA-960C-2F6DECFA52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33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EDB22-155D-4A17-B628-1C1F346B63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740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3A454-49D5-42CC-A8FB-260EDDBC61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501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1654E-6747-457D-8CDF-F3664FF1F7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136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DC18D-765D-4625-9F11-5214D1EAD0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676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BB19D-DE11-4917-BA5F-9993B6329C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865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F2E267-2A72-408B-B597-713D5D81851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8.wmf"/><Relationship Id="rId9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49.emf"/><Relationship Id="rId3" Type="http://schemas.openxmlformats.org/officeDocument/2006/relationships/oleObject" Target="../embeddings/oleObject20.bin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8.emf"/><Relationship Id="rId5" Type="http://schemas.openxmlformats.org/officeDocument/2006/relationships/image" Target="../media/image16.jpe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46.wmf"/><Relationship Id="rId9" Type="http://schemas.openxmlformats.org/officeDocument/2006/relationships/image" Target="../media/image47.emf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6.png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1.jpe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6.jpe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2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5"/>
          <p:cNvSpPr>
            <a:spLocks noChangeArrowheads="1"/>
          </p:cNvSpPr>
          <p:nvPr/>
        </p:nvSpPr>
        <p:spPr bwMode="auto">
          <a:xfrm>
            <a:off x="0" y="601904"/>
            <a:ext cx="9144000" cy="5561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</a:pPr>
            <a:endParaRPr lang="ru-RU" altLang="ru-RU" sz="800" b="1" dirty="0" smtClean="0"/>
          </a:p>
          <a:p>
            <a:pPr algn="ctr">
              <a:lnSpc>
                <a:spcPct val="130000"/>
              </a:lnSpc>
            </a:pPr>
            <a:endParaRPr lang="ru-RU" altLang="ru-RU" sz="800" b="1" dirty="0" smtClean="0"/>
          </a:p>
          <a:p>
            <a:pPr algn="ctr">
              <a:lnSpc>
                <a:spcPct val="130000"/>
              </a:lnSpc>
            </a:pPr>
            <a:endParaRPr lang="ru-RU" altLang="ru-RU" sz="800" b="1" dirty="0"/>
          </a:p>
          <a:p>
            <a:pPr algn="ctr">
              <a:spcAft>
                <a:spcPts val="0"/>
              </a:spcAft>
            </a:pPr>
            <a:endParaRPr lang="ru-RU" altLang="ru-RU" sz="2000" b="1" dirty="0"/>
          </a:p>
          <a:p>
            <a:pPr algn="ctr">
              <a:spcAft>
                <a:spcPts val="0"/>
              </a:spcAft>
            </a:pPr>
            <a:endParaRPr lang="ru-RU" altLang="ru-RU" sz="2200" b="1" dirty="0" smtClean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altLang="ru-RU" sz="2100" b="1" dirty="0" smtClean="0"/>
              <a:t>ЗАВИСИМОСТЬ </a:t>
            </a:r>
            <a:r>
              <a:rPr lang="ru-RU" altLang="ru-RU" sz="2100" b="1" dirty="0"/>
              <a:t>ПРОНИЦАЕМОСТИ ОТ НАПРЯЖЕНИЙ В РЕГУЛЯРНО-БЛОЧНЫХ ГЕОСРЕДАХ С КОНТРАСТНЫМИ ФИЛЬТРАЦИОННЫМИ СВОЙСТВАМИ ПО ДАННЫМ ЛАБОРАТОРНЫХ ИСПЫТАНИЙ </a:t>
            </a:r>
            <a:endParaRPr lang="ru-RU" altLang="ru-RU" sz="2100" b="1" dirty="0" smtClean="0"/>
          </a:p>
          <a:p>
            <a:pPr algn="ctr">
              <a:spcAft>
                <a:spcPts val="0"/>
              </a:spcAft>
            </a:pPr>
            <a:endParaRPr lang="ru-RU" altLang="ru-RU" sz="2200" b="1" dirty="0" smtClean="0"/>
          </a:p>
          <a:p>
            <a:pPr algn="ctr">
              <a:lnSpc>
                <a:spcPct val="130000"/>
              </a:lnSpc>
            </a:pPr>
            <a:r>
              <a:rPr lang="ru-RU" altLang="ru-RU" b="1" dirty="0" smtClean="0">
                <a:solidFill>
                  <a:srgbClr val="0000FF"/>
                </a:solidFill>
              </a:rPr>
              <a:t> </a:t>
            </a:r>
            <a:r>
              <a:rPr lang="ru-RU" altLang="ru-RU" b="1" u="sng" dirty="0" smtClean="0">
                <a:solidFill>
                  <a:srgbClr val="0000FF"/>
                </a:solidFill>
              </a:rPr>
              <a:t>Л. А. Назаров</a:t>
            </a:r>
            <a:r>
              <a:rPr lang="ru-RU" altLang="ru-RU" b="1" dirty="0" smtClean="0">
                <a:solidFill>
                  <a:srgbClr val="0000FF"/>
                </a:solidFill>
              </a:rPr>
              <a:t> , Л. А. Назарова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ru-RU" altLang="ru-RU" sz="2000" b="1" dirty="0" smtClean="0">
                <a:solidFill>
                  <a:srgbClr val="0000FF"/>
                </a:solidFill>
              </a:rPr>
              <a:t>Институт </a:t>
            </a:r>
            <a:r>
              <a:rPr lang="ru-RU" altLang="ru-RU" sz="2000" b="1" dirty="0">
                <a:solidFill>
                  <a:srgbClr val="0000FF"/>
                </a:solidFill>
              </a:rPr>
              <a:t>горного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дела</a:t>
            </a:r>
            <a:r>
              <a:rPr lang="en-US" altLang="ru-RU" sz="2000" b="1" dirty="0" smtClean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им. </a:t>
            </a:r>
            <a:r>
              <a:rPr lang="ru-RU" altLang="ru-RU" sz="2000" b="1" dirty="0" err="1" smtClean="0">
                <a:solidFill>
                  <a:srgbClr val="0000FF"/>
                </a:solidFill>
              </a:rPr>
              <a:t>Н.А.Чинакала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</a:rPr>
              <a:t>СО РАН,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Новосибирск</a:t>
            </a:r>
            <a:endParaRPr lang="ru-RU" altLang="ru-RU" sz="2000" b="1" dirty="0">
              <a:solidFill>
                <a:srgbClr val="0000FF"/>
              </a:solidFill>
            </a:endParaRPr>
          </a:p>
          <a:p>
            <a:pPr algn="ctr"/>
            <a:endParaRPr lang="en-US" altLang="ru-RU" sz="1600" b="1" dirty="0"/>
          </a:p>
          <a:p>
            <a:pPr algn="ctr"/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</a:rPr>
              <a:t>VIII 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</a:rPr>
              <a:t>Международная конференция "Триггерные эффекты в </a:t>
            </a:r>
            <a:r>
              <a:rPr lang="ru-RU" altLang="ru-RU" sz="2000" b="1" dirty="0" err="1">
                <a:solidFill>
                  <a:schemeClr val="accent6">
                    <a:lumMod val="75000"/>
                  </a:schemeClr>
                </a:solidFill>
              </a:rPr>
              <a:t>геосистемах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</a:rPr>
              <a:t>",</a:t>
            </a:r>
          </a:p>
          <a:p>
            <a:pPr algn="ctr"/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</a:rPr>
              <a:t>ИДГ РАН, г. Коломна, 19-21 мая 2026 г.</a:t>
            </a:r>
          </a:p>
          <a:p>
            <a:pPr algn="ctr">
              <a:spcAft>
                <a:spcPts val="0"/>
              </a:spcAft>
            </a:pPr>
            <a:endParaRPr lang="ru-RU" sz="1600" b="1" dirty="0">
              <a:solidFill>
                <a:srgbClr val="660033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4" descr="https://misd.ru/mg-templates/style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896" y="44624"/>
            <a:ext cx="1275608" cy="9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41" y="4554"/>
            <a:ext cx="8160159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2.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Стационарное движение жидкости в регулярно-слоистой среде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195736" y="643335"/>
            <a:ext cx="6624736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Зависимость относительного расхода </a:t>
            </a:r>
            <a:r>
              <a:rPr lang="en-US" altLang="ru-RU" sz="2000" b="1" i="1" dirty="0" smtClean="0">
                <a:solidFill>
                  <a:srgbClr val="0000FF"/>
                </a:solidFill>
                <a:latin typeface="+mn-lt"/>
              </a:rPr>
              <a:t>q</a:t>
            </a:r>
            <a:r>
              <a:rPr lang="en-US" altLang="ru-RU" sz="20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от</a:t>
            </a:r>
            <a:r>
              <a:rPr lang="en-US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параметра </a:t>
            </a:r>
            <a:r>
              <a:rPr lang="en-US" altLang="ru-RU" sz="2000" b="1" i="1" dirty="0" smtClean="0">
                <a:solidFill>
                  <a:srgbClr val="0000FF"/>
                </a:solidFill>
                <a:latin typeface="SymbolProp BT" panose="05050102010607020607" pitchFamily="18" charset="2"/>
              </a:rPr>
              <a:t>a</a:t>
            </a:r>
            <a:r>
              <a:rPr lang="ru-RU" altLang="ru-RU" sz="20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при различном числе слоев </a:t>
            </a:r>
            <a:r>
              <a:rPr lang="en-US" altLang="ru-RU" sz="2000" b="1" i="1" dirty="0" smtClean="0">
                <a:solidFill>
                  <a:srgbClr val="0000FF"/>
                </a:solidFill>
                <a:latin typeface="+mn-lt"/>
              </a:rPr>
              <a:t>N</a:t>
            </a:r>
            <a:endParaRPr lang="ru-RU" altLang="ru-RU" sz="2000" b="1" i="1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233768"/>
              </p:ext>
            </p:extLst>
          </p:nvPr>
        </p:nvGraphicFramePr>
        <p:xfrm>
          <a:off x="5868144" y="5915025"/>
          <a:ext cx="1904725" cy="7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" name="Equation" r:id="rId3" imgW="1041120" imgH="393480" progId="Equation.DSMT4">
                  <p:embed/>
                </p:oleObj>
              </mc:Choice>
              <mc:Fallback>
                <p:oleObj name="Equation" r:id="rId3" imgW="1041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8144" y="5915025"/>
                        <a:ext cx="1904725" cy="720079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666141"/>
              </p:ext>
            </p:extLst>
          </p:nvPr>
        </p:nvGraphicFramePr>
        <p:xfrm>
          <a:off x="2051720" y="6093296"/>
          <a:ext cx="28654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" name="Equation" r:id="rId5" imgW="1600200" imgH="203040" progId="Equation.DSMT4">
                  <p:embed/>
                </p:oleObj>
              </mc:Choice>
              <mc:Fallback>
                <p:oleObj name="Equation" r:id="rId5" imgW="1600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1720" y="6093296"/>
                        <a:ext cx="2865437" cy="36353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52" y="1560544"/>
            <a:ext cx="4352544" cy="4172712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52940"/>
              </p:ext>
            </p:extLst>
          </p:nvPr>
        </p:nvGraphicFramePr>
        <p:xfrm>
          <a:off x="171450" y="1628775"/>
          <a:ext cx="23987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" name="Equation" r:id="rId8" imgW="1396800" imgH="419040" progId="Equation.DSMT4">
                  <p:embed/>
                </p:oleObj>
              </mc:Choice>
              <mc:Fallback>
                <p:oleObj name="Equation" r:id="rId8" imgW="1396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1450" y="1628775"/>
                        <a:ext cx="2398713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4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41" y="4554"/>
            <a:ext cx="8160159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2.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Стационарное движение жидкости в регулярно-слоистой среде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1259632" y="829742"/>
            <a:ext cx="6624736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Как в эксперименте определить проницаемость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интерфейсной границы </a:t>
            </a:r>
            <a:r>
              <a:rPr lang="en-US" altLang="ru-RU" sz="2000" b="1" i="1" dirty="0" smtClean="0">
                <a:solidFill>
                  <a:srgbClr val="0000FF"/>
                </a:solidFill>
              </a:rPr>
              <a:t>k</a:t>
            </a:r>
            <a:r>
              <a:rPr lang="en-US" altLang="ru-RU" sz="2000" b="1" baseline="-25000" dirty="0" smtClean="0">
                <a:solidFill>
                  <a:srgbClr val="0000FF"/>
                </a:solidFill>
              </a:rPr>
              <a:t>J</a:t>
            </a:r>
            <a:r>
              <a:rPr lang="ru-RU" altLang="ru-RU" sz="20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между слоями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по зарегистрированному расходу </a:t>
            </a:r>
            <a:r>
              <a:rPr lang="en-US" altLang="ru-RU" sz="1800" b="1" i="1" dirty="0" smtClean="0">
                <a:solidFill>
                  <a:srgbClr val="FF0000"/>
                </a:solidFill>
              </a:rPr>
              <a:t>Q</a:t>
            </a:r>
            <a:r>
              <a:rPr lang="en-US" altLang="ru-RU" sz="1800" b="1" baseline="-25000" dirty="0" smtClean="0">
                <a:solidFill>
                  <a:srgbClr val="FF0000"/>
                </a:solidFill>
              </a:rPr>
              <a:t>*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endParaRPr lang="en-US" altLang="ru-RU" sz="1800" b="1" dirty="0" smtClean="0">
              <a:solidFill>
                <a:schemeClr val="tx1"/>
              </a:solidFill>
              <a:latin typeface="Arial Cyr" panose="020B0604020202020204" pitchFamily="34" charset="-52"/>
            </a:endParaRP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при стационарном режиме фильтрации</a:t>
            </a:r>
            <a:endParaRPr lang="ru-RU" altLang="ru-RU" sz="2000" b="1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611" y="2924944"/>
                <a:ext cx="8757654" cy="683520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𝑸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num>
                      <m:den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⟹         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𝐉</m:t>
                        </m:r>
                      </m:sub>
                    </m:sSub>
                  </m:oMath>
                </a14:m>
                <a:r>
                  <a:rPr lang="en-US" sz="2800" b="1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</m:t>
                        </m:r>
                      </m:sub>
                    </m:sSub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den>
                    </m:f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den>
                    </m:f>
                  </m:oMath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11" y="2924944"/>
                <a:ext cx="8757654" cy="683520"/>
              </a:xfrm>
              <a:prstGeom prst="rect">
                <a:avLst/>
              </a:prstGeom>
              <a:blipFill rotWithShape="0">
                <a:blip r:embed="rId2"/>
                <a:stretch>
                  <a:fillRect t="-893" b="-8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39552" y="4116853"/>
            <a:ext cx="8280920" cy="156966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Должны быть известны:</a:t>
            </a:r>
          </a:p>
          <a:p>
            <a:pPr algn="l"/>
            <a:r>
              <a:rPr lang="ru-RU" altLang="ru-RU" sz="1600" b="1" dirty="0">
                <a:solidFill>
                  <a:schemeClr val="tx1"/>
                </a:solidFill>
                <a:latin typeface="Arial Cyr" panose="020B0604020202020204" pitchFamily="34" charset="-52"/>
              </a:rPr>
              <a:t>–</a:t>
            </a:r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толщина слоев</a:t>
            </a:r>
            <a:r>
              <a:rPr lang="en-US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en-US" altLang="ru-RU" sz="2000" b="1" i="1" dirty="0" smtClean="0">
                <a:solidFill>
                  <a:srgbClr val="0000FF"/>
                </a:solidFill>
              </a:rPr>
              <a:t>H</a:t>
            </a:r>
            <a:endParaRPr lang="ru-RU" altLang="ru-RU" sz="2000" b="1" dirty="0" smtClean="0">
              <a:solidFill>
                <a:schemeClr val="tx1"/>
              </a:solidFill>
              <a:latin typeface="Arial Cyr" panose="020B0604020202020204" pitchFamily="34" charset="-52"/>
            </a:endParaRPr>
          </a:p>
          <a:p>
            <a:pPr algn="l"/>
            <a:r>
              <a:rPr lang="ru-RU" altLang="ru-RU" sz="1600" b="1" dirty="0">
                <a:solidFill>
                  <a:schemeClr val="tx1"/>
                </a:solidFill>
                <a:latin typeface="Arial Cyr" panose="020B0604020202020204" pitchFamily="34" charset="-52"/>
              </a:rPr>
              <a:t>–</a:t>
            </a:r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зависимость «мощности» интерфейсных границ </a:t>
            </a:r>
            <a:r>
              <a:rPr lang="en-US" altLang="ru-RU" sz="2000" b="1" i="1" dirty="0" smtClean="0">
                <a:solidFill>
                  <a:srgbClr val="0000FF"/>
                </a:solidFill>
              </a:rPr>
              <a:t>h</a:t>
            </a:r>
            <a:r>
              <a:rPr lang="en-US" altLang="ru-RU" sz="1600" b="1" i="1" dirty="0" smtClean="0">
                <a:solidFill>
                  <a:srgbClr val="0000FF"/>
                </a:solidFill>
              </a:rPr>
              <a:t> </a:t>
            </a:r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от</a:t>
            </a:r>
            <a:r>
              <a:rPr lang="en-US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внешнего напряжения </a:t>
            </a:r>
            <a:r>
              <a:rPr lang="en-US" altLang="ru-RU" sz="2000" b="1" i="1" dirty="0" smtClean="0">
                <a:solidFill>
                  <a:srgbClr val="0000FF"/>
                </a:solidFill>
              </a:rPr>
              <a:t>s</a:t>
            </a:r>
            <a:endParaRPr lang="en-US" altLang="ru-RU" sz="2000" b="1" dirty="0" smtClean="0">
              <a:solidFill>
                <a:srgbClr val="0000FF"/>
              </a:solidFill>
              <a:latin typeface="SymbolProp BT" panose="05050102010607020607" pitchFamily="18" charset="2"/>
            </a:endParaRPr>
          </a:p>
          <a:p>
            <a:pPr algn="l"/>
            <a:r>
              <a:rPr lang="ru-RU" altLang="ru-RU" sz="1600" b="1" dirty="0">
                <a:solidFill>
                  <a:schemeClr val="tx1"/>
                </a:solidFill>
                <a:latin typeface="Arial Cyr" panose="020B0604020202020204" pitchFamily="34" charset="-52"/>
              </a:rPr>
              <a:t>– </a:t>
            </a:r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проницаемость слоев </a:t>
            </a:r>
            <a:r>
              <a:rPr lang="en-US" altLang="ru-RU" sz="2000" b="1" i="1" dirty="0" err="1" smtClean="0">
                <a:solidFill>
                  <a:srgbClr val="0000FF"/>
                </a:solidFill>
              </a:rPr>
              <a:t>k</a:t>
            </a:r>
            <a:r>
              <a:rPr lang="en-US" altLang="ru-RU" sz="2000" b="1" baseline="-25000" dirty="0" err="1" smtClean="0">
                <a:solidFill>
                  <a:srgbClr val="0000FF"/>
                </a:solidFill>
              </a:rPr>
              <a:t>L</a:t>
            </a:r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endParaRPr lang="en-US" altLang="ru-RU" sz="1600" b="1" dirty="0" smtClean="0">
              <a:solidFill>
                <a:schemeClr val="tx1"/>
              </a:solidFill>
              <a:latin typeface="Arial Cyr" panose="020B0604020202020204" pitchFamily="34" charset="-52"/>
            </a:endParaRPr>
          </a:p>
          <a:p>
            <a:pPr algn="l"/>
            <a:r>
              <a:rPr lang="ru-RU" altLang="ru-RU" sz="1600" b="1" dirty="0">
                <a:solidFill>
                  <a:schemeClr val="tx1"/>
                </a:solidFill>
                <a:latin typeface="Arial Cyr" panose="020B0604020202020204" pitchFamily="34" charset="-52"/>
              </a:rPr>
              <a:t>– </a:t>
            </a:r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число слоев </a:t>
            </a:r>
            <a:r>
              <a:rPr lang="en-US" altLang="ru-RU" sz="2000" b="1" i="1" dirty="0" smtClean="0">
                <a:solidFill>
                  <a:srgbClr val="0000FF"/>
                </a:solidFill>
                <a:latin typeface="+mn-lt"/>
              </a:rPr>
              <a:t>N</a:t>
            </a:r>
            <a:endParaRPr lang="ru-RU" altLang="ru-RU" sz="2000" b="1" i="1" dirty="0" smtClean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35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2219960"/>
            <a:ext cx="9144001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800" b="1" dirty="0">
                <a:solidFill>
                  <a:srgbClr val="0000FF"/>
                </a:solidFill>
              </a:rPr>
              <a:t>3.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Экспериментальное определение зависимости проницаемости </a:t>
            </a:r>
            <a:r>
              <a:rPr lang="ru-RU" altLang="ru-RU" sz="2800" b="1" dirty="0">
                <a:solidFill>
                  <a:srgbClr val="0000FF"/>
                </a:solidFill>
              </a:rPr>
              <a:t>интерфейсных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границ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от </a:t>
            </a:r>
            <a:r>
              <a:rPr lang="ru-RU" altLang="ru-RU" sz="2800" b="1" dirty="0">
                <a:solidFill>
                  <a:srgbClr val="0000FF"/>
                </a:solidFill>
              </a:rPr>
              <a:t>нормальных напряжений при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стационарной </a:t>
            </a:r>
            <a:r>
              <a:rPr lang="ru-RU" altLang="ru-RU" sz="2800" b="1" dirty="0">
                <a:solidFill>
                  <a:srgbClr val="0000FF"/>
                </a:solidFill>
              </a:rPr>
              <a:t>фильтрации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газа в регулярно-слоистом </a:t>
            </a:r>
            <a:r>
              <a:rPr lang="ru-RU" altLang="ru-RU" sz="2800" b="1" dirty="0" err="1" smtClean="0">
                <a:solidFill>
                  <a:srgbClr val="0000FF"/>
                </a:solidFill>
              </a:rPr>
              <a:t>геоматериале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. 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95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</a:t>
            </a:r>
            <a:r>
              <a:rPr lang="en-US" altLang="ru-RU" sz="2000" b="1" i="1" dirty="0">
                <a:solidFill>
                  <a:srgbClr val="FF0000"/>
                </a:solidFill>
              </a:rPr>
              <a:t>k</a:t>
            </a:r>
            <a:r>
              <a:rPr lang="en-US" altLang="ru-RU" sz="2000" b="1" baseline="-25000" dirty="0">
                <a:solidFill>
                  <a:srgbClr val="FF0000"/>
                </a:solidFill>
              </a:rPr>
              <a:t>J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92696"/>
            <a:ext cx="9036496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 smtClean="0">
                <a:solidFill>
                  <a:srgbClr val="008000"/>
                </a:solidFill>
              </a:rPr>
              <a:t>3.1. Определение уравнений состояния нарушений при нормальном сжатии слоистых образцов.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331640" y="1172071"/>
            <a:ext cx="6624736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Образцы для проведения экспериментов</a:t>
            </a:r>
            <a:endParaRPr lang="ru-RU" altLang="ru-RU" sz="2000" b="1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6876256" y="1500172"/>
            <a:ext cx="2063080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Набор пластин</a:t>
            </a:r>
          </a:p>
          <a:p>
            <a:r>
              <a:rPr lang="ru-RU" altLang="ru-RU" sz="1400" b="1" dirty="0" smtClean="0">
                <a:solidFill>
                  <a:srgbClr val="800080"/>
                </a:solidFill>
                <a:latin typeface="Arial Cyr" panose="020B0604020202020204" pitchFamily="34" charset="-52"/>
              </a:rPr>
              <a:t>65*75*10 мм</a:t>
            </a:r>
          </a:p>
          <a:p>
            <a:r>
              <a:rPr lang="ru-RU" altLang="ru-RU" sz="12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для компоновки слоистых образцов</a:t>
            </a:r>
            <a:endParaRPr lang="ru-RU" altLang="ru-RU" sz="1200" b="1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4165104" y="1556792"/>
            <a:ext cx="2351112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Образец</a:t>
            </a:r>
          </a:p>
          <a:p>
            <a:r>
              <a:rPr lang="en-US" altLang="ru-RU" sz="14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D = </a:t>
            </a:r>
            <a:r>
              <a:rPr lang="ru-RU" altLang="ru-RU" sz="14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60 мм</a:t>
            </a:r>
          </a:p>
          <a:p>
            <a:r>
              <a:rPr lang="ru-RU" altLang="ru-RU" sz="12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для испытаний по ГОСТ</a:t>
            </a:r>
            <a:endParaRPr lang="ru-RU" altLang="ru-RU" sz="1200" b="1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179512" y="1556792"/>
            <a:ext cx="3791272" cy="8925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Полноразмерный керн</a:t>
            </a:r>
            <a:endParaRPr lang="en-US" altLang="ru-RU" sz="1600" b="1" dirty="0" smtClean="0">
              <a:solidFill>
                <a:schemeClr val="tx1"/>
              </a:solidFill>
              <a:latin typeface="Arial Cyr" panose="020B0604020202020204" pitchFamily="34" charset="-52"/>
            </a:endParaRPr>
          </a:p>
          <a:p>
            <a:r>
              <a:rPr lang="ru-RU" altLang="ru-RU" sz="1200" b="1" dirty="0" smtClean="0">
                <a:solidFill>
                  <a:srgbClr val="800080"/>
                </a:solidFill>
                <a:latin typeface="Arial Cyr" panose="020B0604020202020204" pitchFamily="34" charset="-52"/>
              </a:rPr>
              <a:t>(средне-мелкозернистый </a:t>
            </a:r>
            <a:r>
              <a:rPr lang="ru-RU" altLang="ru-RU" sz="1200" b="1" dirty="0">
                <a:solidFill>
                  <a:srgbClr val="800080"/>
                </a:solidFill>
                <a:latin typeface="Arial Cyr" panose="020B0604020202020204" pitchFamily="34" charset="-52"/>
              </a:rPr>
              <a:t>песчаник</a:t>
            </a:r>
          </a:p>
          <a:p>
            <a:r>
              <a:rPr lang="ru-RU" altLang="ru-RU" sz="1200" b="1" dirty="0" err="1">
                <a:solidFill>
                  <a:srgbClr val="800080"/>
                </a:solidFill>
                <a:latin typeface="Arial Cyr" panose="020B0604020202020204" pitchFamily="34" charset="-52"/>
              </a:rPr>
              <a:t>Мыльджинское</a:t>
            </a:r>
            <a:r>
              <a:rPr lang="ru-RU" altLang="ru-RU" sz="1200" b="1" dirty="0">
                <a:solidFill>
                  <a:srgbClr val="800080"/>
                </a:solidFill>
                <a:latin typeface="Arial Cyr" panose="020B0604020202020204" pitchFamily="34" charset="-52"/>
              </a:rPr>
              <a:t> нефтегазоконденсатное </a:t>
            </a:r>
            <a:r>
              <a:rPr lang="ru-RU" altLang="ru-RU" sz="1200" b="1" dirty="0" smtClean="0">
                <a:solidFill>
                  <a:srgbClr val="800080"/>
                </a:solidFill>
                <a:latin typeface="Arial Cyr" panose="020B0604020202020204" pitchFamily="34" charset="-52"/>
              </a:rPr>
              <a:t>месторождение, Западная </a:t>
            </a:r>
            <a:r>
              <a:rPr lang="ru-RU" altLang="ru-RU" sz="1200" b="1" dirty="0">
                <a:solidFill>
                  <a:srgbClr val="800080"/>
                </a:solidFill>
                <a:latin typeface="Arial Cyr" panose="020B0604020202020204" pitchFamily="34" charset="-52"/>
              </a:rPr>
              <a:t>Сибирь</a:t>
            </a:r>
            <a:r>
              <a:rPr lang="ru-RU" altLang="ru-RU" sz="1200" b="1" dirty="0" smtClean="0">
                <a:solidFill>
                  <a:srgbClr val="800080"/>
                </a:solidFill>
                <a:latin typeface="Arial Cyr" panose="020B0604020202020204" pitchFamily="34" charset="-52"/>
              </a:rPr>
              <a:t>)</a:t>
            </a:r>
            <a:endParaRPr lang="ru-RU" altLang="ru-RU" sz="1400" b="1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2574400"/>
            <a:ext cx="9058656" cy="2078736"/>
          </a:xfrm>
          <a:prstGeom prst="rect">
            <a:avLst/>
          </a:prstGeom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2627784" y="4786700"/>
            <a:ext cx="4536504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7030A0"/>
                </a:solidFill>
                <a:latin typeface="Arial Cyr" panose="020B0604020202020204" pitchFamily="34" charset="-52"/>
              </a:rPr>
              <a:t>Физические свойства песчаника:</a:t>
            </a:r>
          </a:p>
          <a:p>
            <a:pPr algn="l">
              <a:lnSpc>
                <a:spcPts val="2400"/>
              </a:lnSpc>
            </a:pP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модуль Юнга       </a:t>
            </a:r>
            <a:r>
              <a:rPr lang="ru-RU" altLang="ru-RU" sz="2000" b="1" i="1" dirty="0" smtClean="0">
                <a:solidFill>
                  <a:srgbClr val="0000FF"/>
                </a:solidFill>
                <a:latin typeface="+mn-lt"/>
              </a:rPr>
              <a:t>Е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= 915 МПа</a:t>
            </a:r>
          </a:p>
          <a:p>
            <a:pPr algn="l">
              <a:lnSpc>
                <a:spcPts val="2400"/>
              </a:lnSpc>
            </a:pP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коэффициент Пуассона      </a:t>
            </a:r>
            <a:r>
              <a:rPr lang="en-US" altLang="ru-RU" sz="2000" b="1" i="1" dirty="0" smtClean="0">
                <a:solidFill>
                  <a:srgbClr val="0000FF"/>
                </a:solidFill>
                <a:latin typeface="SymbolProp BT" panose="05050102010607020607" pitchFamily="18" charset="2"/>
              </a:rPr>
              <a:t>n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  <a:latin typeface="Arial Cyr" panose="020B0604020202020204" pitchFamily="34" charset="-52"/>
              </a:rPr>
              <a:t>= </a:t>
            </a:r>
            <a:r>
              <a:rPr lang="en-US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0.18</a:t>
            </a:r>
            <a:endParaRPr lang="ru-RU" altLang="ru-RU" sz="1800" b="1" dirty="0">
              <a:solidFill>
                <a:schemeClr val="tx1"/>
              </a:solidFill>
              <a:latin typeface="Arial Cyr" panose="020B0604020202020204" pitchFamily="34" charset="-52"/>
            </a:endParaRPr>
          </a:p>
          <a:p>
            <a:pPr algn="l">
              <a:lnSpc>
                <a:spcPts val="2400"/>
              </a:lnSpc>
            </a:pP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предел прочности      </a:t>
            </a:r>
            <a:r>
              <a:rPr lang="en-US" altLang="ru-RU" sz="2400" b="1" i="1" dirty="0" smtClean="0">
                <a:solidFill>
                  <a:srgbClr val="0000FF"/>
                </a:solidFill>
                <a:latin typeface="SymbolProp BT" panose="05050102010607020607" pitchFamily="18" charset="2"/>
              </a:rPr>
              <a:t>s</a:t>
            </a:r>
            <a:r>
              <a:rPr lang="ru-RU" altLang="ru-RU" sz="2400" b="1" i="1" baseline="-25000" dirty="0" smtClean="0">
                <a:solidFill>
                  <a:srgbClr val="0000FF"/>
                </a:solidFill>
              </a:rPr>
              <a:t>с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  <a:latin typeface="Arial Cyr" panose="020B0604020202020204" pitchFamily="34" charset="-52"/>
              </a:rPr>
              <a:t>= 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4.8 </a:t>
            </a:r>
            <a:r>
              <a:rPr lang="ru-RU" altLang="ru-RU" sz="1800" b="1" dirty="0">
                <a:solidFill>
                  <a:schemeClr val="tx1"/>
                </a:solidFill>
                <a:latin typeface="Arial Cyr" panose="020B0604020202020204" pitchFamily="34" charset="-52"/>
              </a:rPr>
              <a:t>МПа</a:t>
            </a:r>
          </a:p>
          <a:p>
            <a:pPr algn="l">
              <a:lnSpc>
                <a:spcPts val="2400"/>
              </a:lnSpc>
            </a:pP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проницаемость      </a:t>
            </a:r>
            <a:r>
              <a:rPr lang="en-US" altLang="ru-RU" sz="2000" b="1" i="1" dirty="0" err="1" smtClean="0">
                <a:solidFill>
                  <a:srgbClr val="0000FF"/>
                </a:solidFill>
              </a:rPr>
              <a:t>k</a:t>
            </a:r>
            <a:r>
              <a:rPr lang="en-US" altLang="ru-RU" sz="2000" b="1" baseline="-25000" dirty="0" err="1" smtClean="0">
                <a:solidFill>
                  <a:srgbClr val="0000FF"/>
                </a:solidFill>
              </a:rPr>
              <a:t>L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  <a:latin typeface="Arial Cyr" panose="020B0604020202020204" pitchFamily="34" charset="-52"/>
              </a:rPr>
              <a:t>= </a:t>
            </a:r>
            <a:r>
              <a:rPr lang="en-US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1.38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Д</a:t>
            </a:r>
            <a:endParaRPr lang="ru-RU" altLang="ru-RU" sz="1800" b="1" dirty="0">
              <a:solidFill>
                <a:schemeClr val="tx1"/>
              </a:solidFill>
              <a:latin typeface="Arial Cyr" panose="020B0604020202020204" pitchFamily="34" charset="-52"/>
            </a:endParaRPr>
          </a:p>
          <a:p>
            <a:pPr algn="l">
              <a:lnSpc>
                <a:spcPts val="2400"/>
              </a:lnSpc>
            </a:pP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пористость       </a:t>
            </a:r>
            <a:r>
              <a:rPr lang="en-US" altLang="ru-RU" sz="2400" b="1" i="1" dirty="0" smtClean="0">
                <a:solidFill>
                  <a:srgbClr val="0000FF"/>
                </a:solidFill>
                <a:latin typeface="SymbolProp BT" panose="05050102010607020607" pitchFamily="18" charset="2"/>
              </a:rPr>
              <a:t>j</a:t>
            </a:r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  <a:latin typeface="Arial Cyr" panose="020B0604020202020204" pitchFamily="34" charset="-52"/>
              </a:rPr>
              <a:t>= </a:t>
            </a:r>
            <a:r>
              <a:rPr lang="en-US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28%</a:t>
            </a:r>
            <a:endParaRPr lang="ru-RU" altLang="ru-RU" sz="1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702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92696"/>
            <a:ext cx="9036496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 smtClean="0">
                <a:solidFill>
                  <a:srgbClr val="008000"/>
                </a:solidFill>
              </a:rPr>
              <a:t>3.1. Определение уравнений состояния нарушений при нормальном сжатии слоистых образцов.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1270501"/>
            <a:ext cx="3960440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Установка для деформационных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испытаний слоистых образцов</a:t>
            </a:r>
            <a:endParaRPr lang="ru-RU" altLang="ru-RU" sz="1800" b="1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3203848" y="2034714"/>
            <a:ext cx="5040560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1. Образец из 6 пластин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2. Микрометр часового типа (</a:t>
            </a:r>
            <a:r>
              <a:rPr lang="ru-RU" altLang="ru-RU" sz="1800" b="1" dirty="0" smtClean="0">
                <a:solidFill>
                  <a:srgbClr val="CC00CC"/>
                </a:solidFill>
              </a:rPr>
              <a:t>точность  5 мкм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)</a:t>
            </a:r>
            <a:r>
              <a:rPr lang="ru-RU" altLang="ru-RU" sz="1800" b="1" dirty="0">
                <a:solidFill>
                  <a:schemeClr val="tx1"/>
                </a:solidFill>
              </a:rPr>
              <a:t/>
            </a:r>
            <a:br>
              <a:rPr lang="ru-RU" altLang="ru-RU" sz="1800" b="1" dirty="0">
                <a:solidFill>
                  <a:schemeClr val="tx1"/>
                </a:solidFill>
              </a:rPr>
            </a:br>
            <a:r>
              <a:rPr lang="ru-RU" altLang="ru-RU" sz="1800" b="1" dirty="0">
                <a:solidFill>
                  <a:schemeClr val="tx1"/>
                </a:solidFill>
              </a:rPr>
              <a:t>3.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Штатив </a:t>
            </a:r>
            <a:r>
              <a:rPr lang="ru-RU" altLang="ru-RU" sz="1800" b="1" dirty="0">
                <a:solidFill>
                  <a:schemeClr val="tx1"/>
                </a:solidFill>
              </a:rPr>
              <a:t/>
            </a:r>
            <a:br>
              <a:rPr lang="ru-RU" altLang="ru-RU" sz="1800" b="1" dirty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4. Динамометр</a:t>
            </a:r>
            <a:r>
              <a:rPr lang="ru-RU" altLang="ru-RU" sz="1800" b="1" dirty="0">
                <a:solidFill>
                  <a:schemeClr val="tx1"/>
                </a:solidFill>
              </a:rPr>
              <a:t/>
            </a:r>
            <a:br>
              <a:rPr lang="ru-RU" altLang="ru-RU" sz="1800" b="1" dirty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5. </a:t>
            </a:r>
            <a:r>
              <a:rPr lang="ru-RU" altLang="ru-RU" sz="1800" b="1" dirty="0">
                <a:solidFill>
                  <a:schemeClr val="tx1"/>
                </a:solidFill>
              </a:rPr>
              <a:t>Шток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нагружающего устройства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6. </a:t>
            </a:r>
            <a:r>
              <a:rPr lang="ru-RU" altLang="ru-RU" sz="1800" b="1" dirty="0">
                <a:solidFill>
                  <a:schemeClr val="tx1"/>
                </a:solidFill>
              </a:rPr>
              <a:t>Рама нагружающего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устройства</a:t>
            </a:r>
            <a:endParaRPr lang="ru-RU" alt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08661"/>
            <a:ext cx="2376264" cy="48047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544" y="4392404"/>
            <a:ext cx="4982912" cy="2420972"/>
          </a:xfrm>
          <a:prstGeom prst="rect">
            <a:avLst/>
          </a:prstGeom>
        </p:spPr>
      </p:pic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3491880" y="3883114"/>
            <a:ext cx="5450709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500" b="1" dirty="0" smtClean="0">
                <a:solidFill>
                  <a:srgbClr val="0000FF"/>
                </a:solidFill>
                <a:latin typeface="Arial Cyr" panose="020B0604020202020204" pitchFamily="34" charset="-52"/>
              </a:rPr>
              <a:t>Результаты деформационных испытаний образца, скомпонованного из 6 пластин</a:t>
            </a:r>
            <a:endParaRPr lang="ru-RU" altLang="ru-RU" sz="1500" b="1" i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83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92696"/>
            <a:ext cx="9036496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 smtClean="0">
                <a:solidFill>
                  <a:srgbClr val="008000"/>
                </a:solidFill>
              </a:rPr>
              <a:t>3.1. Определение уравнений состояния нарушений при нормальном сжатии слоистых образцов.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155521"/>
            <a:ext cx="910850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rgbClr val="CC00CC"/>
                </a:solidFill>
                <a:latin typeface="Arial Cyr" panose="020B0604020202020204" pitchFamily="34" charset="-52"/>
              </a:rPr>
              <a:t>ОПРЕДЕЛЯЩИЕ УРАВНЕНИЯ НАРУШЕНИЙ СПЛОШНОСТИ</a:t>
            </a:r>
          </a:p>
          <a:p>
            <a:r>
              <a:rPr lang="ru-RU" altLang="ru-RU" sz="1200" b="1" dirty="0" smtClean="0">
                <a:solidFill>
                  <a:schemeClr val="tx1"/>
                </a:solidFill>
                <a:latin typeface="+mn-lt"/>
              </a:rPr>
              <a:t>ОПИСЫВАЮЩИЕ ДЕФОРМИРОВАНИЕ В НАПРАВЛЕНИИ, ОРТОГОНАЛЬНОМ ПЛОСКОСТИ НАПЛАСТОВАНИЯ</a:t>
            </a:r>
            <a:endParaRPr lang="ru-RU" altLang="ru-RU" sz="1200" b="1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92548" y="5229200"/>
                <a:ext cx="2917722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ru-RU" sz="1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ru-RU" sz="180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1600" b="1" dirty="0" smtClean="0"/>
                  <a:t> нормальное напряжение</a:t>
                </a:r>
                <a:endParaRPr lang="ru-RU" sz="1600" b="1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48" y="5229200"/>
                <a:ext cx="2917722" cy="362984"/>
              </a:xfrm>
              <a:prstGeom prst="rect">
                <a:avLst/>
              </a:prstGeom>
              <a:blipFill rotWithShape="0">
                <a:blip r:embed="rId2"/>
                <a:stretch>
                  <a:fillRect b="-220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79512" y="5493396"/>
                <a:ext cx="39675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ru-RU" sz="18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1800" b="1" dirty="0"/>
                  <a:t> </a:t>
                </a:r>
                <a:r>
                  <a:rPr lang="ru-RU" sz="1600" b="1" dirty="0" smtClean="0"/>
                  <a:t>конвергенция берегов нарушения</a:t>
                </a:r>
                <a:endParaRPr lang="ru-RU" sz="16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493396"/>
                <a:ext cx="3967561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5807635" y="3879207"/>
                <a:ext cx="2143471" cy="79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ru-RU" b="1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ru-RU" b="1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b="1" i="1" smtClean="0">
                                  <a:solidFill>
                                    <a:srgbClr val="A500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A5002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ru-RU" b="1" i="0">
                                  <a:solidFill>
                                    <a:srgbClr val="A5002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ru-RU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35" y="3879207"/>
                <a:ext cx="2143471" cy="79233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5269889" y="2596842"/>
                <a:ext cx="383861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b="1" dirty="0" smtClean="0"/>
                  <a:t>экспериментальные данные </a:t>
                </a:r>
                <a:r>
                  <a:rPr lang="ru-RU" sz="2000" b="1" dirty="0" smtClean="0"/>
                  <a:t>(</a:t>
                </a:r>
                <a:r>
                  <a:rPr lang="en-US" sz="2000" b="1" dirty="0" smtClean="0"/>
                  <a:t> </a:t>
                </a:r>
                <a:r>
                  <a:rPr lang="en-US" sz="2000" b="1" i="1" dirty="0" smtClean="0">
                    <a:solidFill>
                      <a:srgbClr val="FF0000"/>
                    </a:solidFill>
                  </a:rPr>
                  <a:t>s</a:t>
                </a:r>
                <a:r>
                  <a:rPr lang="en-US" sz="2000" b="1" i="1" baseline="-25000" dirty="0" smtClean="0">
                    <a:solidFill>
                      <a:srgbClr val="FF00FF"/>
                    </a:solidFill>
                  </a:rPr>
                  <a:t> </a:t>
                </a:r>
                <a:r>
                  <a:rPr lang="en-US" sz="2000" b="1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ru-RU" sz="1600" b="1" dirty="0" smtClean="0"/>
                  <a:t>)</a:t>
                </a:r>
                <a:endParaRPr lang="ru-RU" sz="1600" b="1" i="1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89" y="2596842"/>
                <a:ext cx="3838615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1111" t="-9091" r="-4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177455" y="5781428"/>
                <a:ext cx="35860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ru-RU" sz="1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ru-RU" sz="1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ru-RU" sz="20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1800" b="1" dirty="0"/>
                  <a:t> </a:t>
                </a:r>
                <a:r>
                  <a:rPr lang="ru-RU" sz="1600" b="1" dirty="0" smtClean="0"/>
                  <a:t>предельное сближение берегов</a:t>
                </a:r>
                <a:endParaRPr lang="ru-RU" sz="16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55" y="5781428"/>
                <a:ext cx="3586046" cy="369332"/>
              </a:xfrm>
              <a:prstGeom prst="rect">
                <a:avLst/>
              </a:prstGeom>
              <a:blipFill rotWithShape="0">
                <a:blip r:embed="rId6"/>
                <a:stretch>
                  <a:fillRect r="-170" b="-180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Овал 16"/>
          <p:cNvSpPr/>
          <p:nvPr/>
        </p:nvSpPr>
        <p:spPr bwMode="auto">
          <a:xfrm>
            <a:off x="4965604" y="2689770"/>
            <a:ext cx="216024" cy="214254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52154" y="3068960"/>
            <a:ext cx="3701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</a:rPr>
              <a:t>Аппроксимирующая функция</a:t>
            </a:r>
          </a:p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(N. Barton, 1986)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5829430" y="4983559"/>
                <a:ext cx="22268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ru-RU" b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 dirty="0" smtClean="0"/>
                  <a:t> </a:t>
                </a:r>
                <a:r>
                  <a:rPr lang="ru-RU" b="1" dirty="0" smtClean="0"/>
                  <a:t>= </a:t>
                </a:r>
                <a:r>
                  <a:rPr lang="en-US" b="1" dirty="0" smtClean="0"/>
                  <a:t>48.85</a:t>
                </a:r>
                <a:r>
                  <a:rPr lang="ru-RU" b="1" dirty="0" smtClean="0"/>
                  <a:t> мкм</a:t>
                </a:r>
                <a:endParaRPr lang="ru-RU" b="1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430" y="4983559"/>
                <a:ext cx="2226827" cy="461665"/>
              </a:xfrm>
              <a:prstGeom prst="rect">
                <a:avLst/>
              </a:prstGeom>
              <a:blipFill rotWithShape="0">
                <a:blip r:embed="rId7"/>
                <a:stretch>
                  <a:fillRect t="-10667" r="-3552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5875534" y="5415607"/>
                <a:ext cx="22499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ru-RU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ru-RU" dirty="0" smtClean="0"/>
                  <a:t> </a:t>
                </a:r>
                <a:r>
                  <a:rPr lang="ru-RU" b="1" dirty="0" smtClean="0"/>
                  <a:t>= </a:t>
                </a:r>
                <a:r>
                  <a:rPr lang="en-US" b="1" dirty="0" smtClean="0"/>
                  <a:t>0</a:t>
                </a:r>
                <a:r>
                  <a:rPr lang="ru-RU" b="1" dirty="0" smtClean="0"/>
                  <a:t>.</a:t>
                </a:r>
                <a:r>
                  <a:rPr lang="en-US" b="1" dirty="0" smtClean="0"/>
                  <a:t>113</a:t>
                </a:r>
                <a:r>
                  <a:rPr lang="ru-RU" b="1" dirty="0" smtClean="0"/>
                  <a:t> МПа</a:t>
                </a:r>
                <a:endParaRPr lang="ru-RU" b="1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534" y="5415607"/>
                <a:ext cx="2249911" cy="461665"/>
              </a:xfrm>
              <a:prstGeom prst="rect">
                <a:avLst/>
              </a:prstGeom>
              <a:blipFill rotWithShape="0">
                <a:blip r:embed="rId8"/>
                <a:stretch>
                  <a:fillRect t="-10526" r="-3794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249463" y="6021288"/>
                <a:ext cx="4106513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1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ru-RU" sz="1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ru-RU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ru-RU" sz="18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2800" b="1" dirty="0"/>
                  <a:t> </a:t>
                </a:r>
                <a:r>
                  <a:rPr lang="ru-RU" sz="1600" b="1" dirty="0" smtClean="0"/>
                  <a:t>раскрытие нарушения</a:t>
                </a:r>
                <a:endParaRPr lang="ru-RU" sz="1600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63" y="6021288"/>
                <a:ext cx="4106513" cy="430887"/>
              </a:xfrm>
              <a:prstGeom prst="rect">
                <a:avLst/>
              </a:prstGeom>
              <a:blipFill rotWithShape="0"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6556"/>
            <a:ext cx="4479300" cy="3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8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748673"/>
            <a:ext cx="6179096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 smtClean="0">
                <a:solidFill>
                  <a:srgbClr val="008000"/>
                </a:solidFill>
              </a:rPr>
              <a:t>3.2. Стационарные фильтрационные испытания.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1270502"/>
            <a:ext cx="3960440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rgbClr val="7030A0"/>
                </a:solidFill>
                <a:latin typeface="Arial Cyr" panose="020B0604020202020204" pitchFamily="34" charset="-52"/>
              </a:rPr>
              <a:t>Схема</a:t>
            </a:r>
          </a:p>
          <a:p>
            <a:r>
              <a:rPr lang="ru-RU" altLang="ru-RU" sz="1800" b="1" dirty="0" smtClean="0">
                <a:solidFill>
                  <a:srgbClr val="7030A0"/>
                </a:solidFill>
                <a:latin typeface="Arial Cyr" panose="020B0604020202020204" pitchFamily="34" charset="-52"/>
              </a:rPr>
              <a:t>фильтрационных испытаний</a:t>
            </a:r>
            <a:endParaRPr lang="ru-RU" altLang="ru-RU" sz="18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4355976" y="2492896"/>
            <a:ext cx="3456384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1. Образец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2. Изолирующая манжета</a:t>
            </a:r>
            <a:r>
              <a:rPr lang="ru-RU" altLang="ru-RU" sz="1800" b="1" dirty="0">
                <a:solidFill>
                  <a:schemeClr val="tx1"/>
                </a:solidFill>
              </a:rPr>
              <a:t/>
            </a:r>
            <a:br>
              <a:rPr lang="ru-RU" altLang="ru-RU" sz="1800" b="1" dirty="0">
                <a:solidFill>
                  <a:schemeClr val="tx1"/>
                </a:solidFill>
              </a:rPr>
            </a:br>
            <a:r>
              <a:rPr lang="ru-RU" altLang="ru-RU" sz="1800" b="1" dirty="0">
                <a:solidFill>
                  <a:schemeClr val="tx1"/>
                </a:solidFill>
              </a:rPr>
              <a:t>3.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Герметичная камера  </a:t>
            </a:r>
            <a:r>
              <a:rPr lang="ru-RU" altLang="ru-RU" sz="1800" b="1" dirty="0">
                <a:solidFill>
                  <a:schemeClr val="tx1"/>
                </a:solidFill>
              </a:rPr>
              <a:t/>
            </a:r>
            <a:br>
              <a:rPr lang="ru-RU" altLang="ru-RU" sz="1800" b="1" dirty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4. Пуансоны</a:t>
            </a:r>
            <a:r>
              <a:rPr lang="ru-RU" altLang="ru-RU" sz="1800" b="1" dirty="0">
                <a:solidFill>
                  <a:schemeClr val="tx1"/>
                </a:solidFill>
              </a:rPr>
              <a:t/>
            </a:r>
            <a:br>
              <a:rPr lang="ru-RU" altLang="ru-RU" sz="1800" b="1" dirty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5. Перфорированная пластина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248472" y="4437112"/>
            <a:ext cx="4860032" cy="236988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rgbClr val="990033"/>
                </a:solidFill>
                <a:latin typeface="Arial Cyr" panose="020B0604020202020204" pitchFamily="34" charset="-52"/>
              </a:rPr>
              <a:t>Входные и выходные параметры</a:t>
            </a:r>
            <a:endParaRPr lang="en-US" altLang="ru-RU" sz="1800" b="1" i="1" dirty="0" smtClean="0">
              <a:solidFill>
                <a:srgbClr val="990033"/>
              </a:solidFill>
            </a:endParaRPr>
          </a:p>
          <a:p>
            <a:pPr algn="l"/>
            <a:r>
              <a:rPr lang="en-US" altLang="ru-RU" sz="1800" b="1" i="1" dirty="0" smtClean="0">
                <a:solidFill>
                  <a:srgbClr val="FF0000"/>
                </a:solidFill>
              </a:rPr>
              <a:t>s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 –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внешнее напряжение</a:t>
            </a:r>
          </a:p>
          <a:p>
            <a:pPr algn="l"/>
            <a:r>
              <a:rPr lang="en-US" altLang="ru-RU" sz="1800" b="1" i="1" dirty="0">
                <a:solidFill>
                  <a:srgbClr val="FF0000"/>
                </a:solidFill>
              </a:rPr>
              <a:t>s </a:t>
            </a:r>
            <a:r>
              <a:rPr lang="ru-RU" altLang="ru-RU" sz="180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</a:rPr>
              <a:t>=</a:t>
            </a:r>
            <a:r>
              <a:rPr lang="ru-RU" altLang="ru-RU" sz="1800" b="1" dirty="0">
                <a:solidFill>
                  <a:srgbClr val="FF0000"/>
                </a:solidFill>
              </a:rPr>
              <a:t>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0.16, 0.32, 0.48, 0.80, 1.12, 1.52, 2.00 МПа</a:t>
            </a:r>
          </a:p>
          <a:p>
            <a:pPr algn="l"/>
            <a:endParaRPr lang="ru-RU" altLang="ru-RU" sz="1800" b="1" i="1" dirty="0" smtClean="0">
              <a:solidFill>
                <a:srgbClr val="0070C0"/>
              </a:solidFill>
            </a:endParaRPr>
          </a:p>
          <a:p>
            <a:pPr algn="l"/>
            <a:r>
              <a:rPr lang="en-US" altLang="ru-RU" sz="1800" b="1" i="1" dirty="0" smtClean="0">
                <a:solidFill>
                  <a:srgbClr val="0070C0"/>
                </a:solidFill>
              </a:rPr>
              <a:t>p</a:t>
            </a:r>
            <a:r>
              <a:rPr lang="en-US" altLang="ru-RU" sz="2000" b="1" i="1" baseline="-25000" dirty="0" smtClean="0">
                <a:solidFill>
                  <a:srgbClr val="0070C0"/>
                </a:solidFill>
              </a:rPr>
              <a:t>c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 –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входное давление газа</a:t>
            </a:r>
          </a:p>
          <a:p>
            <a:pPr algn="l"/>
            <a:r>
              <a:rPr lang="en-US" altLang="ru-RU" sz="1800" b="1" i="1" dirty="0">
                <a:solidFill>
                  <a:srgbClr val="0070C0"/>
                </a:solidFill>
              </a:rPr>
              <a:t>p</a:t>
            </a:r>
            <a:r>
              <a:rPr lang="en-US" altLang="ru-RU" sz="2000" b="1" i="1" baseline="-25000" dirty="0">
                <a:solidFill>
                  <a:srgbClr val="0070C0"/>
                </a:solidFill>
              </a:rPr>
              <a:t>c</a:t>
            </a:r>
            <a:r>
              <a:rPr lang="en-US" altLang="ru-RU" sz="1800" b="1" dirty="0">
                <a:solidFill>
                  <a:schemeClr val="tx1"/>
                </a:solidFill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</a:rPr>
              <a:t>=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 </a:t>
            </a:r>
            <a:r>
              <a:rPr lang="en-US" altLang="ru-RU" sz="1800" b="1" dirty="0" smtClean="0">
                <a:solidFill>
                  <a:srgbClr val="0070C0"/>
                </a:solidFill>
              </a:rPr>
              <a:t>0.105</a:t>
            </a:r>
            <a:r>
              <a:rPr lang="en-US" altLang="ru-RU" sz="1800" b="1" dirty="0">
                <a:solidFill>
                  <a:srgbClr val="0070C0"/>
                </a:solidFill>
              </a:rPr>
              <a:t>, 0.110, 0.115, 0.120, 0.125, </a:t>
            </a:r>
            <a:r>
              <a:rPr lang="en-US" altLang="ru-RU" sz="1800" b="1" dirty="0" smtClean="0">
                <a:solidFill>
                  <a:srgbClr val="0070C0"/>
                </a:solidFill>
              </a:rPr>
              <a:t>0.130 </a:t>
            </a:r>
            <a:r>
              <a:rPr lang="ru-RU" altLang="ru-RU" sz="1800" b="1" dirty="0" smtClean="0">
                <a:solidFill>
                  <a:srgbClr val="0070C0"/>
                </a:solidFill>
              </a:rPr>
              <a:t>МПа</a:t>
            </a:r>
            <a:endParaRPr lang="ru-RU" altLang="ru-RU" sz="1800" b="1" dirty="0">
              <a:solidFill>
                <a:schemeClr val="tx1"/>
              </a:solidFill>
            </a:endParaRPr>
          </a:p>
          <a:p>
            <a:pPr algn="l"/>
            <a:endParaRPr lang="ru-RU" alt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ru-RU" sz="1800" b="1" i="1" dirty="0" smtClean="0">
                <a:solidFill>
                  <a:srgbClr val="800080"/>
                </a:solidFill>
              </a:rPr>
              <a:t>Q</a:t>
            </a:r>
            <a:r>
              <a:rPr lang="en-US" altLang="ru-RU" sz="1800" b="1" baseline="-25000" dirty="0" smtClean="0">
                <a:solidFill>
                  <a:srgbClr val="800000"/>
                </a:solidFill>
              </a:rPr>
              <a:t>* 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=</a:t>
            </a:r>
            <a:r>
              <a:rPr lang="en-US" altLang="ru-RU" sz="1800" b="1" i="1" dirty="0" smtClean="0">
                <a:solidFill>
                  <a:srgbClr val="800080"/>
                </a:solidFill>
              </a:rPr>
              <a:t> </a:t>
            </a:r>
            <a:r>
              <a:rPr lang="en-US" altLang="ru-RU" sz="1800" b="1" i="1" dirty="0">
                <a:solidFill>
                  <a:srgbClr val="800080"/>
                </a:solidFill>
              </a:rPr>
              <a:t>Q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(</a:t>
            </a:r>
            <a:r>
              <a:rPr lang="en-US" altLang="ru-RU" sz="1800" b="1" i="1" dirty="0">
                <a:solidFill>
                  <a:srgbClr val="FF0000"/>
                </a:solidFill>
              </a:rPr>
              <a:t>s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,</a:t>
            </a:r>
            <a:r>
              <a:rPr lang="en-US" altLang="ru-RU" sz="1800" b="1" i="1" dirty="0" smtClean="0">
                <a:solidFill>
                  <a:srgbClr val="0070C0"/>
                </a:solidFill>
              </a:rPr>
              <a:t> </a:t>
            </a:r>
            <a:r>
              <a:rPr lang="en-US" altLang="ru-RU" sz="1800" b="1" i="1" dirty="0">
                <a:solidFill>
                  <a:srgbClr val="0070C0"/>
                </a:solidFill>
              </a:rPr>
              <a:t>p</a:t>
            </a:r>
            <a:r>
              <a:rPr lang="en-US" altLang="ru-RU" sz="2000" b="1" i="1" baseline="-25000" dirty="0">
                <a:solidFill>
                  <a:srgbClr val="0070C0"/>
                </a:solidFill>
              </a:rPr>
              <a:t>c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)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 </a:t>
            </a:r>
            <a:r>
              <a:rPr lang="en-US" altLang="ru-RU" sz="1800" b="1" dirty="0">
                <a:solidFill>
                  <a:schemeClr val="tx1"/>
                </a:solidFill>
              </a:rPr>
              <a:t>–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 регистрируемый расход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88840"/>
            <a:ext cx="3698384" cy="40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748673"/>
            <a:ext cx="6179096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 smtClean="0">
                <a:solidFill>
                  <a:srgbClr val="008000"/>
                </a:solidFill>
              </a:rPr>
              <a:t>3.2. Стационарные фильтрационные испытания.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1132003"/>
            <a:ext cx="5508104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rgbClr val="7030A0"/>
                </a:solidFill>
                <a:latin typeface="Arial Cyr" panose="020B0604020202020204" pitchFamily="34" charset="-52"/>
              </a:rPr>
              <a:t>Установка </a:t>
            </a:r>
          </a:p>
          <a:p>
            <a:r>
              <a:rPr lang="ru-RU" altLang="ru-RU" sz="1800" b="1" dirty="0" smtClean="0">
                <a:solidFill>
                  <a:srgbClr val="7030A0"/>
                </a:solidFill>
                <a:latin typeface="Arial Cyr" panose="020B0604020202020204" pitchFamily="34" charset="-52"/>
              </a:rPr>
              <a:t>для фильтрационных испытаний образцов</a:t>
            </a:r>
          </a:p>
          <a:p>
            <a:r>
              <a:rPr lang="ru-RU" altLang="ru-RU" sz="1800" b="1" dirty="0" smtClean="0">
                <a:solidFill>
                  <a:srgbClr val="7030A0"/>
                </a:solidFill>
                <a:latin typeface="Arial Cyr" panose="020B0604020202020204" pitchFamily="34" charset="-52"/>
              </a:rPr>
              <a:t>при движении газа «вкрест напластования»</a:t>
            </a:r>
            <a:endParaRPr lang="ru-RU" altLang="ru-RU" sz="1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4788024" y="2348880"/>
            <a:ext cx="4283968" cy="3139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800" b="1" smtClean="0">
                <a:solidFill>
                  <a:schemeClr val="tx1"/>
                </a:solidFill>
              </a:rPr>
              <a:t> 1</a:t>
            </a:r>
            <a:r>
              <a:rPr lang="ru-RU" altLang="ru-RU" sz="1800" b="1" dirty="0">
                <a:solidFill>
                  <a:schemeClr val="tx1"/>
                </a:solidFill>
              </a:rPr>
              <a:t>.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Рама </a:t>
            </a:r>
            <a:r>
              <a:rPr lang="ru-RU" altLang="ru-RU" sz="1800" b="1" dirty="0">
                <a:solidFill>
                  <a:schemeClr val="tx1"/>
                </a:solidFill>
              </a:rPr>
              <a:t>нагружающего устройства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2</a:t>
            </a:r>
            <a:r>
              <a:rPr lang="ru-RU" altLang="ru-RU" sz="1800" b="1" dirty="0">
                <a:solidFill>
                  <a:schemeClr val="tx1"/>
                </a:solidFill>
              </a:rPr>
              <a:t>. Шток нагружающего устройства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3</a:t>
            </a:r>
            <a:r>
              <a:rPr lang="ru-RU" altLang="ru-RU" sz="1800" b="1" dirty="0">
                <a:solidFill>
                  <a:schemeClr val="tx1"/>
                </a:solidFill>
              </a:rPr>
              <a:t>. Динамометр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4</a:t>
            </a:r>
            <a:r>
              <a:rPr lang="ru-RU" altLang="ru-RU" sz="1800" b="1" dirty="0">
                <a:solidFill>
                  <a:schemeClr val="tx1"/>
                </a:solidFill>
              </a:rPr>
              <a:t>. Герметичная камера с образцом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5</a:t>
            </a:r>
            <a:r>
              <a:rPr lang="ru-RU" altLang="ru-RU" sz="1800" b="1" dirty="0">
                <a:solidFill>
                  <a:schemeClr val="tx1"/>
                </a:solidFill>
              </a:rPr>
              <a:t>. Магистраль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компрессора</a:t>
            </a:r>
            <a:endParaRPr lang="ru-RU" altLang="ru-RU" sz="1800" b="1" dirty="0">
              <a:solidFill>
                <a:schemeClr val="tx1"/>
              </a:solidFill>
            </a:endParaRP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6</a:t>
            </a:r>
            <a:r>
              <a:rPr lang="ru-RU" altLang="ru-RU" sz="1800" b="1" dirty="0">
                <a:solidFill>
                  <a:schemeClr val="tx1"/>
                </a:solidFill>
              </a:rPr>
              <a:t>. Манометр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входного </a:t>
            </a:r>
            <a:r>
              <a:rPr lang="ru-RU" altLang="ru-RU" sz="1800" b="1" dirty="0">
                <a:solidFill>
                  <a:schemeClr val="tx1"/>
                </a:solidFill>
              </a:rPr>
              <a:t>давления </a:t>
            </a:r>
            <a:r>
              <a:rPr lang="ru-RU" altLang="ru-RU" sz="1800" b="1" i="1" dirty="0" err="1">
                <a:solidFill>
                  <a:srgbClr val="0000FF"/>
                </a:solidFill>
              </a:rPr>
              <a:t>p</a:t>
            </a:r>
            <a:r>
              <a:rPr lang="ru-RU" altLang="ru-RU" sz="1800" b="1" i="1" baseline="-25000" dirty="0" err="1">
                <a:solidFill>
                  <a:srgbClr val="0000FF"/>
                </a:solidFill>
              </a:rPr>
              <a:t>c</a:t>
            </a:r>
            <a:endParaRPr lang="ru-RU" altLang="ru-RU" sz="1800" b="1" i="1" baseline="-25000" dirty="0">
              <a:solidFill>
                <a:srgbClr val="0000FF"/>
              </a:solidFill>
            </a:endParaRP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7</a:t>
            </a:r>
            <a:r>
              <a:rPr lang="ru-RU" altLang="ru-RU" sz="1800" b="1" dirty="0">
                <a:solidFill>
                  <a:schemeClr val="tx1"/>
                </a:solidFill>
              </a:rPr>
              <a:t>. Входная магистраль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8</a:t>
            </a:r>
            <a:r>
              <a:rPr lang="ru-RU" altLang="ru-RU" sz="1800" b="1" dirty="0">
                <a:solidFill>
                  <a:schemeClr val="tx1"/>
                </a:solidFill>
              </a:rPr>
              <a:t>. Выходная магистраль</a:t>
            </a:r>
          </a:p>
          <a:p>
            <a:pPr algn="l"/>
            <a:r>
              <a:rPr lang="ru-RU" altLang="ru-RU" sz="1800" b="1" dirty="0" smtClean="0">
                <a:solidFill>
                  <a:schemeClr val="tx1"/>
                </a:solidFill>
              </a:rPr>
              <a:t> 9</a:t>
            </a:r>
            <a:r>
              <a:rPr lang="ru-RU" altLang="ru-RU" sz="1800" b="1" dirty="0">
                <a:solidFill>
                  <a:schemeClr val="tx1"/>
                </a:solidFill>
              </a:rPr>
              <a:t>.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Расходомеры  (0.05</a:t>
            </a:r>
            <a:r>
              <a:rPr lang="ru-RU" altLang="ru-RU" sz="1800" b="1" dirty="0">
                <a:solidFill>
                  <a:schemeClr val="tx1"/>
                </a:solidFill>
              </a:rPr>
              <a:t>, 0.2, 2 и 20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л/мин)</a:t>
            </a:r>
            <a:endParaRPr lang="ru-RU" altLang="ru-RU" sz="1800" b="1" dirty="0">
              <a:solidFill>
                <a:schemeClr val="tx1"/>
              </a:solidFill>
            </a:endParaRPr>
          </a:p>
          <a:p>
            <a:pPr algn="l"/>
            <a:r>
              <a:rPr lang="ru-RU" altLang="ru-RU" sz="1800" b="1" dirty="0">
                <a:solidFill>
                  <a:schemeClr val="tx1"/>
                </a:solidFill>
              </a:rPr>
              <a:t>10. Блок управления</a:t>
            </a:r>
          </a:p>
          <a:p>
            <a:pPr algn="l"/>
            <a:r>
              <a:rPr lang="ru-RU" altLang="ru-RU" sz="1800" b="1" dirty="0">
                <a:solidFill>
                  <a:schemeClr val="tx1"/>
                </a:solidFill>
              </a:rPr>
              <a:t>11.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РС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9" y="2042385"/>
            <a:ext cx="4435167" cy="37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28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748673"/>
            <a:ext cx="6179096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 smtClean="0">
                <a:solidFill>
                  <a:srgbClr val="008000"/>
                </a:solidFill>
              </a:rPr>
              <a:t>3.2. Стационарные фильтрационные испытания.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539552" y="1610797"/>
            <a:ext cx="792088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Результаты фильтрационных экспериментов: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зарегистрированный расход</a:t>
            </a:r>
            <a:r>
              <a:rPr lang="ru-RU" altLang="ru-RU" sz="1800" b="1" dirty="0" smtClean="0">
                <a:solidFill>
                  <a:srgbClr val="7030A0"/>
                </a:solidFill>
                <a:latin typeface="Arial Cyr" panose="020B0604020202020204" pitchFamily="34" charset="-52"/>
              </a:rPr>
              <a:t> </a:t>
            </a:r>
            <a:r>
              <a:rPr lang="en-US" altLang="ru-RU" sz="1800" b="1" i="1" dirty="0">
                <a:solidFill>
                  <a:srgbClr val="800080"/>
                </a:solidFill>
              </a:rPr>
              <a:t>Q</a:t>
            </a:r>
            <a:r>
              <a:rPr lang="en-US" altLang="ru-RU" sz="1800" b="1" baseline="-25000" dirty="0">
                <a:solidFill>
                  <a:srgbClr val="800000"/>
                </a:solidFill>
              </a:rPr>
              <a:t>* </a:t>
            </a:r>
            <a:r>
              <a:rPr lang="en-US" altLang="ru-RU" sz="1800" b="1" dirty="0">
                <a:solidFill>
                  <a:schemeClr val="tx1"/>
                </a:solidFill>
              </a:rPr>
              <a:t>=</a:t>
            </a:r>
            <a:r>
              <a:rPr lang="en-US" altLang="ru-RU" sz="1800" b="1" i="1" dirty="0">
                <a:solidFill>
                  <a:srgbClr val="800080"/>
                </a:solidFill>
              </a:rPr>
              <a:t> Q</a:t>
            </a:r>
            <a:r>
              <a:rPr lang="ru-RU" altLang="ru-RU" sz="1800" b="1" dirty="0">
                <a:solidFill>
                  <a:schemeClr val="tx1"/>
                </a:solidFill>
              </a:rPr>
              <a:t>(</a:t>
            </a:r>
            <a:r>
              <a:rPr lang="en-US" altLang="ru-RU" sz="1800" b="1" i="1" dirty="0">
                <a:solidFill>
                  <a:srgbClr val="FF0000"/>
                </a:solidFill>
              </a:rPr>
              <a:t>s</a:t>
            </a:r>
            <a:r>
              <a:rPr lang="ru-RU" altLang="ru-RU" sz="1800" b="1" dirty="0">
                <a:solidFill>
                  <a:schemeClr val="tx1"/>
                </a:solidFill>
              </a:rPr>
              <a:t>,</a:t>
            </a:r>
            <a:r>
              <a:rPr lang="en-US" altLang="ru-RU" sz="1800" b="1" i="1" dirty="0">
                <a:solidFill>
                  <a:srgbClr val="0070C0"/>
                </a:solidFill>
              </a:rPr>
              <a:t> p</a:t>
            </a:r>
            <a:r>
              <a:rPr lang="en-US" altLang="ru-RU" sz="2000" b="1" i="1" baseline="-25000" dirty="0">
                <a:solidFill>
                  <a:srgbClr val="0070C0"/>
                </a:solidFill>
              </a:rPr>
              <a:t>c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при различных внешнем напряжении </a:t>
            </a:r>
            <a:r>
              <a:rPr lang="en-US" altLang="ru-RU" sz="1800" b="1" i="1" dirty="0">
                <a:solidFill>
                  <a:srgbClr val="FF0000"/>
                </a:solidFill>
              </a:rPr>
              <a:t>s</a:t>
            </a:r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 и входном давлении газа </a:t>
            </a:r>
            <a:r>
              <a:rPr lang="en-US" altLang="ru-RU" sz="1800" b="1" i="1" dirty="0">
                <a:solidFill>
                  <a:srgbClr val="0070C0"/>
                </a:solidFill>
              </a:rPr>
              <a:t>p</a:t>
            </a:r>
            <a:r>
              <a:rPr lang="en-US" altLang="ru-RU" sz="2000" b="1" i="1" baseline="-25000" dirty="0">
                <a:solidFill>
                  <a:srgbClr val="0070C0"/>
                </a:solidFill>
              </a:rPr>
              <a:t>c</a:t>
            </a:r>
            <a:endParaRPr lang="ru-RU" altLang="ru-RU" sz="18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0" y="2742036"/>
            <a:ext cx="8532440" cy="24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33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28700"/>
            <a:ext cx="5148064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>
                <a:solidFill>
                  <a:srgbClr val="008000"/>
                </a:solidFill>
              </a:rPr>
              <a:t>3.3. Интерпретация данных 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экспериментов</a:t>
            </a:r>
            <a:endParaRPr lang="ru-RU" altLang="ru-RU" sz="1600" b="1" dirty="0">
              <a:solidFill>
                <a:srgbClr val="008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62823"/>
              </p:ext>
            </p:extLst>
          </p:nvPr>
        </p:nvGraphicFramePr>
        <p:xfrm>
          <a:off x="4571999" y="1392575"/>
          <a:ext cx="172819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4" name="Equation" r:id="rId3" imgW="837836" imgH="203112" progId="Equation.DSMT4">
                  <p:embed/>
                </p:oleObj>
              </mc:Choice>
              <mc:Fallback>
                <p:oleObj name="Equation" r:id="rId3" imgW="837836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9" y="1392575"/>
                        <a:ext cx="1728192" cy="432048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3902573" y="1988840"/>
            <a:ext cx="3477739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Распределение давления в 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R</a:t>
            </a:r>
            <a:endParaRPr lang="ru-RU" altLang="ru-RU" sz="1800" b="1" i="1" dirty="0">
              <a:solidFill>
                <a:schemeClr val="tx1"/>
              </a:solidFill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4283968" y="5445224"/>
            <a:ext cx="2808312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Расход на «выходе» из 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R</a:t>
            </a:r>
            <a:endParaRPr lang="ru-RU" altLang="ru-RU" sz="1800" b="1" i="1" dirty="0">
              <a:solidFill>
                <a:schemeClr val="tx1"/>
              </a:solidFill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3491880" y="1043444"/>
            <a:ext cx="4248472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800" b="1" dirty="0" smtClean="0">
                <a:solidFill>
                  <a:srgbClr val="800080"/>
                </a:solidFill>
              </a:rPr>
              <a:t>Стационарная фильтрация</a:t>
            </a:r>
            <a:r>
              <a:rPr lang="en-US" altLang="ru-RU" sz="1800" b="1" dirty="0" smtClean="0">
                <a:solidFill>
                  <a:srgbClr val="800080"/>
                </a:solidFill>
              </a:rPr>
              <a:t> </a:t>
            </a:r>
            <a:r>
              <a:rPr lang="ru-RU" altLang="ru-RU" sz="1800" b="1" dirty="0" smtClean="0">
                <a:solidFill>
                  <a:srgbClr val="800080"/>
                </a:solidFill>
              </a:rPr>
              <a:t>газа </a:t>
            </a:r>
            <a:r>
              <a:rPr lang="en-US" altLang="ru-RU" sz="1800" b="1" dirty="0" smtClean="0">
                <a:solidFill>
                  <a:srgbClr val="800080"/>
                </a:solidFill>
              </a:rPr>
              <a:t>(</a:t>
            </a:r>
            <a:r>
              <a:rPr lang="en-US" altLang="ru-RU" sz="1800" b="1" dirty="0" smtClean="0">
                <a:solidFill>
                  <a:srgbClr val="800080"/>
                </a:solidFill>
                <a:latin typeface="SymbolProp BT" panose="05050102010607020607" pitchFamily="18" charset="2"/>
              </a:rPr>
              <a:t>g </a:t>
            </a:r>
            <a:r>
              <a:rPr lang="en-US" altLang="ru-RU" sz="1800" b="1" dirty="0" smtClean="0">
                <a:solidFill>
                  <a:srgbClr val="800080"/>
                </a:solidFill>
              </a:rPr>
              <a:t>= </a:t>
            </a:r>
            <a:r>
              <a:rPr lang="ru-RU" altLang="ru-RU" sz="1800" b="1" dirty="0" smtClean="0">
                <a:solidFill>
                  <a:srgbClr val="800080"/>
                </a:solidFill>
              </a:rPr>
              <a:t>1</a:t>
            </a:r>
            <a:r>
              <a:rPr lang="en-US" altLang="ru-RU" sz="1800" b="1" dirty="0" smtClean="0">
                <a:solidFill>
                  <a:srgbClr val="800080"/>
                </a:solidFill>
              </a:rPr>
              <a:t>)</a:t>
            </a:r>
            <a:endParaRPr lang="ru-RU" altLang="ru-RU" sz="1800" b="1" dirty="0">
              <a:solidFill>
                <a:srgbClr val="80008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7951"/>
            <a:ext cx="2170218" cy="2160240"/>
          </a:xfrm>
          <a:prstGeom prst="rect">
            <a:avLst/>
          </a:prstGeom>
        </p:spPr>
      </p:pic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991744"/>
              </p:ext>
            </p:extLst>
          </p:nvPr>
        </p:nvGraphicFramePr>
        <p:xfrm>
          <a:off x="107504" y="3360200"/>
          <a:ext cx="1800200" cy="644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5" name="Equation" r:id="rId6" imgW="2743045" imgH="982835" progId="Equation.DSMT4">
                  <p:embed/>
                </p:oleObj>
              </mc:Choice>
              <mc:Fallback>
                <p:oleObj name="Equation" r:id="rId6" imgW="2743045" imgH="98283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504" y="3360200"/>
                        <a:ext cx="1800200" cy="644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777271"/>
              </p:ext>
            </p:extLst>
          </p:nvPr>
        </p:nvGraphicFramePr>
        <p:xfrm>
          <a:off x="2483768" y="2348880"/>
          <a:ext cx="6339374" cy="1271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6" name="Equation" r:id="rId8" imgW="3648667" imgH="732056" progId="Equation.DSMT4">
                  <p:embed/>
                </p:oleObj>
              </mc:Choice>
              <mc:Fallback>
                <p:oleObj name="Equation" r:id="rId8" imgW="3648667" imgH="732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83768" y="2348880"/>
                        <a:ext cx="6339374" cy="1271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212264" y="3645024"/>
            <a:ext cx="5040560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ru-RU" altLang="ru-RU" sz="1800" b="1" dirty="0" smtClean="0">
                <a:solidFill>
                  <a:srgbClr val="800080"/>
                </a:solidFill>
              </a:rPr>
              <a:t>Условия сопряжения</a:t>
            </a:r>
          </a:p>
          <a:p>
            <a:pPr>
              <a:lnSpc>
                <a:spcPts val="1800"/>
              </a:lnSpc>
            </a:pPr>
            <a:r>
              <a:rPr lang="ru-RU" altLang="ru-RU" sz="1800" b="1" dirty="0" smtClean="0">
                <a:solidFill>
                  <a:srgbClr val="800080"/>
                </a:solidFill>
              </a:rPr>
              <a:t>на внутренних (интерфейсных) границах</a:t>
            </a:r>
            <a:endParaRPr lang="ru-RU" altLang="ru-RU" sz="1800" b="1" dirty="0">
              <a:solidFill>
                <a:srgbClr val="800080"/>
              </a:solidFill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068248" y="4147339"/>
            <a:ext cx="504056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>
                <a:solidFill>
                  <a:schemeClr val="tx1"/>
                </a:solidFill>
              </a:rPr>
              <a:t>Непрерывность давления 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и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 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Равенство расходов</a:t>
            </a:r>
            <a:endParaRPr lang="ru-RU" altLang="ru-RU" sz="1600" b="1" dirty="0">
              <a:solidFill>
                <a:srgbClr val="0000FF"/>
              </a:solidFill>
            </a:endParaRPr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061764"/>
              </p:ext>
            </p:extLst>
          </p:nvPr>
        </p:nvGraphicFramePr>
        <p:xfrm>
          <a:off x="2771800" y="4440299"/>
          <a:ext cx="5517650" cy="837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7" name="Equation" r:id="rId10" imgW="3011946" imgH="456412" progId="Equation.DSMT4">
                  <p:embed/>
                </p:oleObj>
              </mc:Choice>
              <mc:Fallback>
                <p:oleObj name="Equation" r:id="rId10" imgW="3011946" imgH="4564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71800" y="4440299"/>
                        <a:ext cx="5517650" cy="837682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109790"/>
              </p:ext>
            </p:extLst>
          </p:nvPr>
        </p:nvGraphicFramePr>
        <p:xfrm>
          <a:off x="4716016" y="5882021"/>
          <a:ext cx="1760485" cy="743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8" name="Equation" r:id="rId12" imgW="1083108" imgH="456412" progId="Equation.DSMT4">
                  <p:embed/>
                </p:oleObj>
              </mc:Choice>
              <mc:Fallback>
                <p:oleObj name="Equation" r:id="rId12" imgW="1083108" imgH="4564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16016" y="5882021"/>
                        <a:ext cx="1760485" cy="743431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5496" y="5666184"/>
            <a:ext cx="3299701" cy="116955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ru-RU" altLang="ru-RU" sz="1400" b="1" dirty="0" smtClean="0">
                <a:solidFill>
                  <a:srgbClr val="008000"/>
                </a:solidFill>
              </a:rPr>
              <a:t>Удельная проницаемость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 нарушения:</a:t>
            </a:r>
          </a:p>
          <a:p>
            <a:pPr>
              <a:lnSpc>
                <a:spcPts val="1200"/>
              </a:lnSpc>
            </a:pPr>
            <a:r>
              <a:rPr lang="ru-RU" altLang="ru-RU" sz="1400" b="1" dirty="0">
                <a:solidFill>
                  <a:schemeClr val="tx1"/>
                </a:solidFill>
              </a:rPr>
              <a:t>«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проницаемость на единицу толщины»</a:t>
            </a:r>
          </a:p>
          <a:p>
            <a:pPr>
              <a:lnSpc>
                <a:spcPts val="1200"/>
              </a:lnSpc>
            </a:pPr>
            <a:endParaRPr lang="ru-RU" altLang="ru-RU" sz="1400" b="1" dirty="0" smtClean="0">
              <a:solidFill>
                <a:schemeClr val="tx1"/>
              </a:solidFill>
            </a:endParaRPr>
          </a:p>
          <a:p>
            <a:pPr>
              <a:lnSpc>
                <a:spcPts val="1200"/>
              </a:lnSpc>
            </a:pPr>
            <a:endParaRPr lang="ru-RU" altLang="ru-RU" sz="1400" b="1" dirty="0">
              <a:solidFill>
                <a:schemeClr val="tx1"/>
              </a:solidFill>
            </a:endParaRPr>
          </a:p>
          <a:p>
            <a:pPr>
              <a:lnSpc>
                <a:spcPts val="1200"/>
              </a:lnSpc>
            </a:pPr>
            <a:endParaRPr lang="ru-RU" altLang="ru-RU" sz="1400" b="1" dirty="0" smtClean="0">
              <a:solidFill>
                <a:schemeClr val="tx1"/>
              </a:solidFill>
            </a:endParaRPr>
          </a:p>
          <a:p>
            <a:pPr>
              <a:lnSpc>
                <a:spcPts val="1200"/>
              </a:lnSpc>
            </a:pPr>
            <a:endParaRPr lang="ru-RU" altLang="ru-RU" sz="1400" b="1" dirty="0">
              <a:solidFill>
                <a:schemeClr val="tx1"/>
              </a:solidFill>
            </a:endParaRPr>
          </a:p>
          <a:p>
            <a:pPr>
              <a:lnSpc>
                <a:spcPts val="1200"/>
              </a:lnSpc>
            </a:pPr>
            <a:endParaRPr lang="ru-RU" altLang="ru-RU" sz="1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1043608" y="6128188"/>
                <a:ext cx="1008112" cy="685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sz="2000" b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6128188"/>
                <a:ext cx="1008112" cy="68518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66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21096" y="832981"/>
            <a:ext cx="8915400" cy="4493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GB" altLang="ru-RU" sz="2000" b="1" dirty="0" smtClean="0">
                <a:solidFill>
                  <a:srgbClr val="FF0000"/>
                </a:solidFill>
              </a:rPr>
              <a:t>СОДЕРЖАНИЕ</a:t>
            </a:r>
            <a:r>
              <a:rPr lang="en-GB" altLang="ru-RU" sz="2000" b="1" dirty="0" smtClean="0">
                <a:solidFill>
                  <a:srgbClr val="0000CC"/>
                </a:solidFill>
              </a:rPr>
              <a:t/>
            </a:r>
            <a:br>
              <a:rPr lang="en-GB" altLang="ru-RU" sz="2000" b="1" dirty="0" smtClean="0">
                <a:solidFill>
                  <a:srgbClr val="0000CC"/>
                </a:solidFill>
              </a:rPr>
            </a:br>
            <a:r>
              <a:rPr lang="ru-RU" altLang="ru-RU" sz="2000" b="1" dirty="0" smtClean="0">
                <a:solidFill>
                  <a:srgbClr val="0000FF"/>
                </a:solidFill>
              </a:rPr>
              <a:t>1. Мотивация.</a:t>
            </a:r>
            <a:br>
              <a:rPr lang="ru-RU" altLang="ru-RU" sz="2000" b="1" dirty="0" smtClean="0">
                <a:solidFill>
                  <a:srgbClr val="0000FF"/>
                </a:solidFill>
              </a:rPr>
            </a:br>
            <a:r>
              <a:rPr lang="ru-RU" altLang="ru-RU" sz="2000" b="1" dirty="0" smtClean="0">
                <a:solidFill>
                  <a:srgbClr val="0000FF"/>
                </a:solidFill>
              </a:rPr>
              <a:t>2. </a:t>
            </a:r>
            <a:r>
              <a:rPr lang="ru-RU" altLang="ru-RU" sz="2000" b="1" dirty="0">
                <a:solidFill>
                  <a:srgbClr val="0000FF"/>
                </a:solidFill>
              </a:rPr>
              <a:t>Стационарное движение жидкости в регулярно-слоистой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среде. </a:t>
            </a:r>
          </a:p>
          <a:p>
            <a:pPr algn="l">
              <a:lnSpc>
                <a:spcPct val="130000"/>
              </a:lnSpc>
            </a:pPr>
            <a:r>
              <a:rPr lang="ru-RU" altLang="ru-RU" sz="2000" b="1" dirty="0" smtClean="0">
                <a:solidFill>
                  <a:srgbClr val="0000FF"/>
                </a:solidFill>
              </a:rPr>
              <a:t>3. </a:t>
            </a:r>
            <a:r>
              <a:rPr lang="ru-RU" altLang="ru-RU" sz="2000" b="1" dirty="0">
                <a:solidFill>
                  <a:srgbClr val="0000FF"/>
                </a:solidFill>
              </a:rPr>
              <a:t>Экспериментальное определение зависимости проницаемости интерфейсных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границ от </a:t>
            </a:r>
            <a:r>
              <a:rPr lang="ru-RU" altLang="ru-RU" sz="2000" b="1" dirty="0">
                <a:solidFill>
                  <a:srgbClr val="0000FF"/>
                </a:solidFill>
              </a:rPr>
              <a:t>нормальных напряжений при стационарной фильтрации газа в регулярно-слоистом </a:t>
            </a:r>
            <a:r>
              <a:rPr lang="ru-RU" altLang="ru-RU" sz="2000" b="1" dirty="0" err="1">
                <a:solidFill>
                  <a:srgbClr val="0000FF"/>
                </a:solidFill>
              </a:rPr>
              <a:t>геоматериале</a:t>
            </a:r>
            <a:r>
              <a:rPr lang="ru-RU" altLang="ru-RU" sz="2000" b="1" dirty="0">
                <a:solidFill>
                  <a:srgbClr val="0000FF"/>
                </a:solidFill>
              </a:rPr>
              <a:t>. </a:t>
            </a:r>
          </a:p>
          <a:p>
            <a:pPr algn="l">
              <a:lnSpc>
                <a:spcPct val="130000"/>
              </a:lnSpc>
            </a:pPr>
            <a:r>
              <a:rPr lang="ru-RU" altLang="ru-RU" sz="2000" b="1" dirty="0" smtClean="0">
                <a:solidFill>
                  <a:srgbClr val="008000"/>
                </a:solidFill>
              </a:rPr>
              <a:t>     3.1. Определение уравнений состояния интерфейсных границ при</a:t>
            </a:r>
          </a:p>
          <a:p>
            <a:pPr algn="l">
              <a:lnSpc>
                <a:spcPct val="130000"/>
              </a:lnSpc>
            </a:pPr>
            <a:r>
              <a:rPr lang="ru-RU" altLang="ru-RU" sz="2000" b="1" dirty="0">
                <a:solidFill>
                  <a:srgbClr val="0080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8000"/>
                </a:solidFill>
              </a:rPr>
              <a:t>           нормальном сжатии слоистых образцов.</a:t>
            </a:r>
          </a:p>
          <a:p>
            <a:pPr algn="l">
              <a:lnSpc>
                <a:spcPct val="130000"/>
              </a:lnSpc>
            </a:pPr>
            <a:r>
              <a:rPr lang="ru-RU" altLang="ru-RU" sz="2000" b="1" dirty="0">
                <a:solidFill>
                  <a:srgbClr val="0080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8000"/>
                </a:solidFill>
              </a:rPr>
              <a:t>    3.2. Стационарные фильтрационные испытания.</a:t>
            </a:r>
          </a:p>
          <a:p>
            <a:pPr algn="l">
              <a:lnSpc>
                <a:spcPct val="130000"/>
              </a:lnSpc>
            </a:pPr>
            <a:r>
              <a:rPr lang="ru-RU" altLang="ru-RU" sz="2000" b="1" dirty="0" smtClean="0">
                <a:solidFill>
                  <a:srgbClr val="008000"/>
                </a:solidFill>
              </a:rPr>
              <a:t>     3.3. Интерпретация данных экспериментов.</a:t>
            </a:r>
          </a:p>
          <a:p>
            <a:pPr algn="l">
              <a:lnSpc>
                <a:spcPct val="130000"/>
              </a:lnSpc>
            </a:pPr>
            <a:r>
              <a:rPr lang="ru-RU" altLang="ru-RU" sz="2000" b="1" dirty="0" smtClean="0">
                <a:solidFill>
                  <a:srgbClr val="0000FF"/>
                </a:solidFill>
              </a:rPr>
              <a:t>4. Заключение.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28700"/>
            <a:ext cx="5148064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>
                <a:solidFill>
                  <a:srgbClr val="008000"/>
                </a:solidFill>
              </a:rPr>
              <a:t>3.3. Интерпретация данных 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экспериментов</a:t>
            </a:r>
            <a:endParaRPr lang="ru-RU" altLang="ru-RU" sz="1600" b="1" dirty="0">
              <a:solidFill>
                <a:srgbClr val="008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11560" y="1556792"/>
            <a:ext cx="7703840" cy="9848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Интерпретация результатов фильтрационных экспериментов: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проницаемость интерфейсных границ </a:t>
            </a:r>
            <a:r>
              <a:rPr lang="en-US" altLang="ru-RU" sz="1800" b="1" i="1" dirty="0" smtClean="0">
                <a:solidFill>
                  <a:srgbClr val="6600CC"/>
                </a:solidFill>
              </a:rPr>
              <a:t>k</a:t>
            </a:r>
            <a:r>
              <a:rPr lang="en-US" altLang="ru-RU" sz="1800" b="1" baseline="-25000" dirty="0" smtClean="0">
                <a:solidFill>
                  <a:srgbClr val="6600CC"/>
                </a:solidFill>
              </a:rPr>
              <a:t>J</a:t>
            </a:r>
            <a:r>
              <a:rPr lang="en-US" altLang="ru-RU" sz="1800" b="1" dirty="0" smtClean="0">
                <a:solidFill>
                  <a:schemeClr val="tx1"/>
                </a:solidFill>
                <a:latin typeface="+mn-lt"/>
              </a:rPr>
              <a:t> (</a:t>
            </a:r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Д</a:t>
            </a:r>
            <a:r>
              <a:rPr lang="en-US" altLang="ru-RU" sz="1800" b="1" dirty="0" smtClean="0">
                <a:solidFill>
                  <a:schemeClr val="tx1"/>
                </a:solidFill>
                <a:latin typeface="+mn-lt"/>
              </a:rPr>
              <a:t>) </a:t>
            </a:r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при различном</a:t>
            </a:r>
            <a:endParaRPr lang="en-US" altLang="ru-RU" sz="18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внешнем напряжении </a:t>
            </a:r>
            <a:r>
              <a:rPr lang="en-US" altLang="ru-RU" sz="1800" b="1" i="1" dirty="0">
                <a:solidFill>
                  <a:srgbClr val="FF0000"/>
                </a:solidFill>
              </a:rPr>
              <a:t>s</a:t>
            </a:r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 и входном давлении газа </a:t>
            </a:r>
            <a:r>
              <a:rPr lang="en-US" altLang="ru-RU" sz="1800" b="1" i="1" dirty="0">
                <a:solidFill>
                  <a:srgbClr val="0070C0"/>
                </a:solidFill>
              </a:rPr>
              <a:t>p</a:t>
            </a:r>
            <a:r>
              <a:rPr lang="en-US" altLang="ru-RU" sz="2000" b="1" i="1" baseline="-25000" dirty="0">
                <a:solidFill>
                  <a:srgbClr val="0070C0"/>
                </a:solidFill>
              </a:rPr>
              <a:t>c</a:t>
            </a:r>
            <a:endParaRPr lang="ru-RU" altLang="ru-RU" sz="18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2658159"/>
            <a:ext cx="8892480" cy="27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75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</a:t>
            </a:r>
            <a:r>
              <a:rPr lang="en-US" altLang="ru-RU" sz="2000" b="1" i="1" dirty="0">
                <a:solidFill>
                  <a:srgbClr val="FF0000"/>
                </a:solidFill>
              </a:rPr>
              <a:t>k</a:t>
            </a:r>
            <a:r>
              <a:rPr lang="en-US" altLang="ru-RU" sz="2000" b="1" baseline="-25000" dirty="0">
                <a:solidFill>
                  <a:srgbClr val="FF0000"/>
                </a:solidFill>
              </a:rPr>
              <a:t>J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28700"/>
            <a:ext cx="5148064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>
                <a:solidFill>
                  <a:srgbClr val="008000"/>
                </a:solidFill>
              </a:rPr>
              <a:t>3.3. Интерпретация данных 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экспериментов</a:t>
            </a:r>
            <a:endParaRPr lang="ru-RU" altLang="ru-RU" sz="1600" b="1" dirty="0">
              <a:solidFill>
                <a:srgbClr val="008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11560" y="1340768"/>
            <a:ext cx="770384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Интерпретация результатов фильтрационных экспериментов: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определение зависимости проницаемости интерфейсных границ </a:t>
            </a:r>
            <a:r>
              <a:rPr lang="en-US" altLang="ru-RU" sz="1800" b="1" i="1" dirty="0" smtClean="0">
                <a:solidFill>
                  <a:srgbClr val="6600CC"/>
                </a:solidFill>
              </a:rPr>
              <a:t>k</a:t>
            </a:r>
            <a:r>
              <a:rPr lang="en-US" altLang="ru-RU" sz="1800" b="1" baseline="-25000" dirty="0" smtClean="0">
                <a:solidFill>
                  <a:srgbClr val="6600CC"/>
                </a:solidFill>
              </a:rPr>
              <a:t>J</a:t>
            </a:r>
            <a:r>
              <a:rPr lang="en-US" altLang="ru-RU" sz="1800" b="1" dirty="0" smtClean="0">
                <a:solidFill>
                  <a:schemeClr val="tx1"/>
                </a:solidFill>
                <a:latin typeface="+mn-lt"/>
              </a:rPr>
              <a:t> </a:t>
            </a:r>
            <a:endParaRPr lang="ru-RU" altLang="ru-RU" sz="18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от внешнего нормального напряжения </a:t>
            </a:r>
            <a:r>
              <a:rPr lang="en-US" altLang="ru-RU" sz="1800" b="1" i="1" dirty="0" smtClean="0">
                <a:solidFill>
                  <a:srgbClr val="FF0000"/>
                </a:solidFill>
              </a:rPr>
              <a:t>s</a:t>
            </a:r>
            <a:endParaRPr lang="ru-RU" altLang="ru-RU" sz="18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2564904"/>
            <a:ext cx="6619875" cy="2886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1475656" y="5813998"/>
                <a:ext cx="2648930" cy="927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ru-RU" b="1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bar>
                        </m:e>
                        <m:sub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𝐉</m:t>
                          </m:r>
                        </m:sub>
                      </m:sSub>
                      <m:r>
                        <a:rPr lang="ru-RU" b="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ru-R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ru-RU" b="0" i="0">
                          <a:latin typeface="Cambria Math" panose="02040503050406030204" pitchFamily="18" charset="0"/>
                        </a:rPr>
                        <m:t>)≅</m:t>
                      </m:r>
                      <m:f>
                        <m:fPr>
                          <m:ctrlPr>
                            <a:rPr lang="ru-RU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ru-RU" b="1" i="0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sub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ru-RU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1" i="1"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  <m:r>
                                    <a:rPr lang="ru-RU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813998"/>
                <a:ext cx="2648930" cy="9273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499992" y="6017868"/>
                <a:ext cx="1822871" cy="519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ru-RU" b="1">
                            <a:latin typeface="Cambria Math" panose="02040503050406030204" pitchFamily="18" charset="0"/>
                          </a:rPr>
                          <m:t>𝐉</m:t>
                        </m:r>
                      </m:sub>
                      <m:sup>
                        <m:r>
                          <a:rPr lang="ru-RU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ru-RU" dirty="0" smtClean="0"/>
                  <a:t> </a:t>
                </a:r>
                <a:r>
                  <a:rPr lang="en-US" b="1" dirty="0" smtClean="0"/>
                  <a:t>=</a:t>
                </a:r>
                <a:r>
                  <a:rPr lang="ru-RU" dirty="0" smtClean="0"/>
                  <a:t> </a:t>
                </a:r>
                <a:r>
                  <a:rPr lang="en-US" b="1" dirty="0" smtClean="0"/>
                  <a:t>282.2 </a:t>
                </a:r>
                <a:r>
                  <a:rPr lang="ru-RU" b="1" dirty="0" smtClean="0"/>
                  <a:t>Д</a:t>
                </a:r>
                <a:endParaRPr lang="ru-RU" b="1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6017868"/>
                <a:ext cx="1822871" cy="519629"/>
              </a:xfrm>
              <a:prstGeom prst="rect">
                <a:avLst/>
              </a:prstGeom>
              <a:blipFill rotWithShape="0">
                <a:blip r:embed="rId4"/>
                <a:stretch>
                  <a:fillRect t="-7059" r="-4682" b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577296" y="6017868"/>
                <a:ext cx="24128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b="1" dirty="0" smtClean="0"/>
                  <a:t>=</a:t>
                </a:r>
                <a:r>
                  <a:rPr lang="ru-RU" b="1" dirty="0" smtClean="0"/>
                  <a:t> </a:t>
                </a:r>
                <a:r>
                  <a:rPr lang="en-US" b="1" dirty="0" smtClean="0"/>
                  <a:t>17.67 1/</a:t>
                </a:r>
                <a:r>
                  <a:rPr lang="ru-RU" b="1" dirty="0" smtClean="0"/>
                  <a:t>МПа</a:t>
                </a:r>
                <a:endParaRPr lang="ru-RU" b="1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296" y="6017868"/>
                <a:ext cx="2412841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768" t="-10526" r="-3535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251520" y="5538718"/>
            <a:ext cx="6336704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rgbClr val="006666"/>
                </a:solidFill>
                <a:latin typeface="Arial Cyr" panose="020B0604020202020204" pitchFamily="34" charset="-52"/>
              </a:rPr>
              <a:t>Эмпирическая зависимость проницаемости от напряжений</a:t>
            </a:r>
            <a:endParaRPr lang="ru-RU" altLang="ru-RU" sz="1600" b="1" dirty="0">
              <a:solidFill>
                <a:srgbClr val="0066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1191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873622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FF"/>
                </a:solidFill>
              </a:rPr>
              <a:t>3. Определение зависимости проницаемости интерфейсных границ от</a:t>
            </a:r>
          </a:p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   нормальных напряжений при стационарной фильтрации газа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28700"/>
            <a:ext cx="5148064" cy="3804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altLang="ru-RU" sz="1600" b="1" dirty="0">
                <a:solidFill>
                  <a:srgbClr val="008000"/>
                </a:solidFill>
              </a:rPr>
              <a:t>3.3. Интерпретация данных 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экспериментов</a:t>
            </a:r>
            <a:endParaRPr lang="ru-RU" altLang="ru-RU" sz="1600" b="1" dirty="0">
              <a:solidFill>
                <a:srgbClr val="008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11560" y="1124744"/>
            <a:ext cx="770384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Интерпретация результатов фильтрационных экспериментов:</a:t>
            </a: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зависимость </a:t>
            </a:r>
            <a:r>
              <a:rPr lang="ru-RU" altLang="ru-RU" sz="1800" b="1" i="1" dirty="0" smtClean="0">
                <a:solidFill>
                  <a:srgbClr val="008000"/>
                </a:solidFill>
                <a:latin typeface="+mn-lt"/>
              </a:rPr>
              <a:t>удельной проницаемости</a:t>
            </a:r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 интерфейсных границ </a:t>
            </a:r>
            <a:r>
              <a:rPr lang="en-US" altLang="ru-RU" sz="1800" b="1" i="1" dirty="0" err="1" smtClean="0">
                <a:solidFill>
                  <a:srgbClr val="008000"/>
                </a:solidFill>
              </a:rPr>
              <a:t>l</a:t>
            </a:r>
            <a:r>
              <a:rPr lang="en-US" altLang="ru-RU" sz="1800" b="1" baseline="-25000" dirty="0" err="1" smtClean="0">
                <a:solidFill>
                  <a:srgbClr val="008000"/>
                </a:solidFill>
              </a:rPr>
              <a:t>J</a:t>
            </a:r>
            <a:r>
              <a:rPr lang="en-US" altLang="ru-RU" sz="1800" b="1" dirty="0" smtClean="0">
                <a:solidFill>
                  <a:schemeClr val="tx1"/>
                </a:solidFill>
                <a:latin typeface="+mn-lt"/>
              </a:rPr>
              <a:t> </a:t>
            </a:r>
            <a:endParaRPr lang="ru-RU" altLang="ru-RU" sz="18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ru-RU" altLang="ru-RU" sz="1800" b="1" dirty="0" smtClean="0">
                <a:solidFill>
                  <a:schemeClr val="tx1"/>
                </a:solidFill>
                <a:latin typeface="+mn-lt"/>
              </a:rPr>
              <a:t>от внешнего нормального напряжения </a:t>
            </a:r>
            <a:r>
              <a:rPr lang="en-US" altLang="ru-RU" sz="1800" b="1" i="1" dirty="0" smtClean="0">
                <a:solidFill>
                  <a:srgbClr val="FF0000"/>
                </a:solidFill>
              </a:rPr>
              <a:t>s</a:t>
            </a:r>
            <a:endParaRPr lang="ru-RU" altLang="ru-RU" sz="1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35496" y="2833191"/>
            <a:ext cx="648072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4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Эмпирическая зависимость </a:t>
            </a:r>
            <a:r>
              <a:rPr lang="ru-RU" altLang="ru-RU" sz="1400" b="1" dirty="0" smtClean="0">
                <a:solidFill>
                  <a:srgbClr val="008000"/>
                </a:solidFill>
                <a:latin typeface="Arial Cyr" panose="020B0604020202020204" pitchFamily="34" charset="-52"/>
              </a:rPr>
              <a:t>удельной проницаемости </a:t>
            </a:r>
            <a:r>
              <a:rPr lang="ru-RU" altLang="ru-RU" sz="14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от напряжений</a:t>
            </a:r>
            <a:endParaRPr lang="ru-RU" altLang="ru-RU" sz="1400" b="1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791072" y="1988840"/>
                <a:ext cx="7344816" cy="79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sz="2000" b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</m:sub>
                      </m:sSub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sub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20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2000" b="1" i="1">
                                          <a:latin typeface="Cambria Math" panose="02040503050406030204" pitchFamily="18" charset="0"/>
                                        </a:rPr>
                                        <m:t>𝜷</m:t>
                                      </m:r>
                                      <m:r>
                                        <a:rPr lang="ru-RU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2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72" y="1988840"/>
                <a:ext cx="7344816" cy="79521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90101"/>
            <a:ext cx="3823548" cy="3438041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284342"/>
              </p:ext>
            </p:extLst>
          </p:nvPr>
        </p:nvGraphicFramePr>
        <p:xfrm>
          <a:off x="5724127" y="4005064"/>
          <a:ext cx="3196910" cy="699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5" imgW="1653392" imgH="361176" progId="Equation.DSMT4">
                  <p:embed/>
                </p:oleObj>
              </mc:Choice>
              <mc:Fallback>
                <p:oleObj name="Equation" r:id="rId5" imgW="1653392" imgH="3611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24127" y="4005064"/>
                        <a:ext cx="3196910" cy="699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796829"/>
              </p:ext>
            </p:extLst>
          </p:nvPr>
        </p:nvGraphicFramePr>
        <p:xfrm>
          <a:off x="5724128" y="3483574"/>
          <a:ext cx="2232248" cy="533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Equation" r:id="rId7" imgW="1235376" imgH="294691" progId="Equation.DSMT4">
                  <p:embed/>
                </p:oleObj>
              </mc:Choice>
              <mc:Fallback>
                <p:oleObj name="Equation" r:id="rId7" imgW="1235376" imgH="2946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24128" y="3483574"/>
                        <a:ext cx="2232248" cy="533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062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Text Box 2"/>
          <p:cNvSpPr txBox="1">
            <a:spLocks noChangeArrowheads="1"/>
          </p:cNvSpPr>
          <p:nvPr/>
        </p:nvSpPr>
        <p:spPr bwMode="auto">
          <a:xfrm>
            <a:off x="152400" y="824038"/>
            <a:ext cx="8839200" cy="5069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algn="l">
              <a:lnSpc>
                <a:spcPct val="130000"/>
              </a:lnSpc>
              <a:spcBef>
                <a:spcPct val="50000"/>
              </a:spcBef>
            </a:pPr>
            <a:r>
              <a:rPr lang="ru-RU" altLang="ru-RU" sz="1800" b="1" dirty="0" smtClean="0">
                <a:solidFill>
                  <a:srgbClr val="800080"/>
                </a:solidFill>
              </a:rPr>
              <a:t>ЗАКЛЮЧЕНИЕ</a:t>
            </a:r>
            <a:endParaRPr lang="ru-RU" altLang="ru-RU" sz="1600" b="1" dirty="0" smtClean="0">
              <a:solidFill>
                <a:srgbClr val="A50021"/>
              </a:solidFill>
            </a:endParaRPr>
          </a:p>
          <a:p>
            <a:pPr algn="just"/>
            <a:endParaRPr lang="ru-RU" altLang="ru-RU" sz="800" b="1" dirty="0" smtClean="0"/>
          </a:p>
          <a:p>
            <a:pPr algn="just"/>
            <a:r>
              <a:rPr lang="ru-RU" altLang="ru-RU" sz="1800" b="1" dirty="0" smtClean="0"/>
              <a:t>Предложен </a:t>
            </a:r>
            <a:r>
              <a:rPr lang="ru-RU" altLang="ru-RU" sz="1800" b="1" dirty="0"/>
              <a:t>и </a:t>
            </a:r>
            <a:r>
              <a:rPr lang="ru-RU" altLang="ru-RU" sz="1800" b="1" dirty="0" smtClean="0"/>
              <a:t>апробирован в </a:t>
            </a:r>
            <a:r>
              <a:rPr lang="ru-RU" altLang="ru-RU" sz="1800" b="1" dirty="0"/>
              <a:t>лабораторных условиях метод </a:t>
            </a:r>
            <a:r>
              <a:rPr lang="ru-RU" altLang="ru-RU" sz="1800" b="1" dirty="0" smtClean="0"/>
              <a:t>определения проницаемости </a:t>
            </a:r>
            <a:r>
              <a:rPr lang="ru-RU" altLang="ru-RU" sz="1800" b="1" dirty="0"/>
              <a:t>горных пород с нарушениями сплошности при движении потока флюида вкрест простирания последних, </a:t>
            </a:r>
            <a:r>
              <a:rPr lang="ru-RU" altLang="ru-RU" sz="1800" b="1" dirty="0" smtClean="0"/>
              <a:t>позволяющий </a:t>
            </a:r>
            <a:r>
              <a:rPr lang="ru-RU" altLang="ru-RU" sz="1800" b="1" dirty="0"/>
              <a:t>исследовать фильтрационные свойства геосред, структурные элементы которых обладают резко различающимися в одном из измерений </a:t>
            </a:r>
            <a:r>
              <a:rPr lang="ru-RU" altLang="ru-RU" sz="1800" b="1" dirty="0" smtClean="0"/>
              <a:t>геометрическими </a:t>
            </a:r>
            <a:r>
              <a:rPr lang="ru-RU" altLang="ru-RU" sz="1800" b="1" dirty="0"/>
              <a:t>размерами и транспортными свойствами.</a:t>
            </a:r>
          </a:p>
          <a:p>
            <a:pPr algn="just"/>
            <a:r>
              <a:rPr lang="ru-RU" altLang="ru-RU" sz="1800" b="1" dirty="0" smtClean="0"/>
              <a:t>     Эксперименты </a:t>
            </a:r>
            <a:r>
              <a:rPr lang="ru-RU" altLang="ru-RU" sz="1800" b="1" dirty="0"/>
              <a:t>показали, что при нормальном нагружении удельная проницаемость </a:t>
            </a:r>
            <a:r>
              <a:rPr lang="ru-RU" altLang="ru-RU" sz="1800" b="1" dirty="0" smtClean="0"/>
              <a:t>нарушений   </a:t>
            </a:r>
            <a:r>
              <a:rPr lang="ru-RU" altLang="ru-RU" sz="1800" b="1" dirty="0"/>
              <a:t>сначала незначительно возрастает, а затем убывает обратно пропорционально </a:t>
            </a:r>
            <a:r>
              <a:rPr lang="ru-RU" altLang="ru-RU" sz="1800" b="1" dirty="0" smtClean="0"/>
              <a:t>квадрату приложенного напряжения. </a:t>
            </a:r>
            <a:r>
              <a:rPr lang="ru-RU" altLang="ru-RU" sz="1800" b="1" dirty="0"/>
              <a:t>Установлено, что </a:t>
            </a:r>
            <a:r>
              <a:rPr lang="ru-RU" altLang="ru-RU" sz="1800" b="1" dirty="0" smtClean="0"/>
              <a:t>при движении флюида </a:t>
            </a:r>
            <a:r>
              <a:rPr lang="ru-RU" altLang="ru-RU" sz="1800" b="1" dirty="0" err="1" smtClean="0"/>
              <a:t>вкрест</a:t>
            </a:r>
            <a:r>
              <a:rPr lang="ru-RU" altLang="ru-RU" sz="1800" b="1" dirty="0" smtClean="0"/>
              <a:t> простирания нарушений зависимость проницаемости от    нормального </a:t>
            </a:r>
            <a:r>
              <a:rPr lang="ru-RU" altLang="ru-RU" sz="1800" b="1" dirty="0"/>
              <a:t>напряжения </a:t>
            </a:r>
            <a:r>
              <a:rPr lang="ru-RU" altLang="ru-RU" sz="1800" b="1" dirty="0" smtClean="0"/>
              <a:t>хорошо </a:t>
            </a:r>
            <a:r>
              <a:rPr lang="ru-RU" altLang="ru-RU" sz="1800" b="1" dirty="0"/>
              <a:t>аппроксимируется </a:t>
            </a:r>
            <a:r>
              <a:rPr lang="ru-RU" altLang="ru-RU" sz="1800" b="1" dirty="0" smtClean="0"/>
              <a:t>двухпараметрической рациональной </a:t>
            </a:r>
            <a:r>
              <a:rPr lang="ru-RU" altLang="ru-RU" sz="1800" b="1" dirty="0"/>
              <a:t>функцией.</a:t>
            </a:r>
          </a:p>
          <a:p>
            <a:pPr algn="just"/>
            <a:endParaRPr lang="en-US" altLang="ru-RU" sz="800" b="1" dirty="0" smtClean="0"/>
          </a:p>
          <a:p>
            <a:pPr algn="just"/>
            <a:r>
              <a:rPr lang="ru-RU" altLang="ru-RU" sz="2000" b="1" i="1" dirty="0" smtClean="0">
                <a:solidFill>
                  <a:srgbClr val="FF00FF"/>
                </a:solidFill>
              </a:rPr>
              <a:t>Дальнейшие </a:t>
            </a:r>
            <a:r>
              <a:rPr lang="ru-RU" altLang="ru-RU" sz="2000" b="1" i="1" dirty="0">
                <a:solidFill>
                  <a:srgbClr val="FF00FF"/>
                </a:solidFill>
              </a:rPr>
              <a:t>усилия </a:t>
            </a:r>
            <a:r>
              <a:rPr lang="ru-RU" altLang="ru-RU" sz="1800" b="1" dirty="0">
                <a:solidFill>
                  <a:srgbClr val="7030A0"/>
                </a:solidFill>
              </a:rPr>
              <a:t>должны быть </a:t>
            </a:r>
            <a:r>
              <a:rPr lang="ru-RU" altLang="ru-RU" sz="1800" b="1" dirty="0" smtClean="0">
                <a:solidFill>
                  <a:srgbClr val="7030A0"/>
                </a:solidFill>
              </a:rPr>
              <a:t>направлены:</a:t>
            </a:r>
          </a:p>
          <a:p>
            <a:pPr algn="just"/>
            <a:r>
              <a:rPr lang="ru-RU" altLang="ru-RU" sz="1800" b="1" dirty="0" smtClean="0"/>
              <a:t>на </a:t>
            </a:r>
            <a:r>
              <a:rPr lang="ru-RU" altLang="ru-RU" sz="1800" b="1" dirty="0"/>
              <a:t>модификацию разработанного подхода для исследования фильтрационно-емкостных свойств квазиоднородных </a:t>
            </a:r>
            <a:r>
              <a:rPr lang="ru-RU" altLang="ru-RU" sz="1800" b="1" dirty="0" smtClean="0"/>
              <a:t>геоматериалов </a:t>
            </a:r>
            <a:r>
              <a:rPr lang="ru-RU" altLang="ru-RU" sz="1800" b="1" dirty="0"/>
              <a:t>и горных пород с тонкими прослоями, а также нарушений сплошности с </a:t>
            </a:r>
            <a:r>
              <a:rPr lang="ru-RU" altLang="ru-RU" sz="1800" b="1" dirty="0" smtClean="0"/>
              <a:t>материалом-заполнителем.</a:t>
            </a:r>
            <a:endParaRPr lang="ru-RU" altLang="ru-RU" sz="18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-1" y="-27384"/>
            <a:ext cx="9144001" cy="52322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800" b="1" dirty="0" smtClean="0">
                <a:solidFill>
                  <a:schemeClr val="tx1"/>
                </a:solidFill>
              </a:rPr>
              <a:t>1. Мотивация</a:t>
            </a:r>
            <a:endParaRPr lang="ru-RU" altLang="ru-RU" sz="2800" b="1" dirty="0">
              <a:solidFill>
                <a:schemeClr val="tx1"/>
              </a:solidFill>
              <a:latin typeface="Arial Cyr" panose="020B0604020202020204" pitchFamily="34" charset="-52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49769" y="1196752"/>
            <a:ext cx="2795790" cy="8617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rgbClr val="0000FF"/>
                </a:solidFill>
              </a:rPr>
              <a:t>Песчаник</a:t>
            </a:r>
          </a:p>
          <a:p>
            <a:r>
              <a:rPr lang="ru-RU" altLang="ru-RU" sz="1600" b="1" dirty="0" smtClean="0"/>
              <a:t>Северо-</a:t>
            </a:r>
            <a:r>
              <a:rPr lang="ru-RU" altLang="ru-RU" sz="1600" b="1" dirty="0" err="1" smtClean="0"/>
              <a:t>Кальчинское</a:t>
            </a:r>
            <a:endParaRPr lang="ru-RU" altLang="ru-RU" sz="1600" b="1" dirty="0" smtClean="0"/>
          </a:p>
          <a:p>
            <a:r>
              <a:rPr lang="ru-RU" altLang="ru-RU" sz="1600" b="1" dirty="0" smtClean="0"/>
              <a:t>нефтяное месторождение</a:t>
            </a:r>
            <a:endParaRPr lang="ru-RU" altLang="ru-RU" sz="1600" b="1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6228184" y="1268760"/>
            <a:ext cx="279579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rgbClr val="A50021"/>
                </a:solidFill>
              </a:rPr>
              <a:t>Каменный уголь</a:t>
            </a:r>
            <a:endParaRPr lang="ru-RU" altLang="ru-RU" sz="1800" b="1" dirty="0">
              <a:solidFill>
                <a:srgbClr val="A50021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259632" y="692696"/>
            <a:ext cx="691276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rgbClr val="CC00CC"/>
                </a:solidFill>
              </a:rPr>
              <a:t>РЕГУЛЯРНО-СЛОИСТАЯ СТРУКТУРА ГОРНЫХ ПОРОД</a:t>
            </a:r>
            <a:endParaRPr lang="ru-RU" altLang="ru-RU" sz="1800" b="1" dirty="0">
              <a:solidFill>
                <a:srgbClr val="CC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1599" y="2337186"/>
            <a:ext cx="1152128" cy="43321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348880"/>
            <a:ext cx="2376264" cy="1901011"/>
          </a:xfrm>
          <a:prstGeom prst="rect">
            <a:avLst/>
          </a:prstGeom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2928338" y="1210107"/>
            <a:ext cx="2795790" cy="11387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rgbClr val="0000FF"/>
                </a:solidFill>
              </a:rPr>
              <a:t>Песчаник </a:t>
            </a:r>
            <a:r>
              <a:rPr lang="ru-RU" altLang="ru-RU" sz="1600" b="1" dirty="0" smtClean="0">
                <a:solidFill>
                  <a:srgbClr val="7030A0"/>
                </a:solidFill>
              </a:rPr>
              <a:t>экстрагированный</a:t>
            </a:r>
          </a:p>
          <a:p>
            <a:r>
              <a:rPr lang="ru-RU" altLang="ru-RU" sz="1600" b="1" dirty="0" err="1" smtClean="0"/>
              <a:t>Салымское</a:t>
            </a:r>
            <a:r>
              <a:rPr lang="ru-RU" altLang="ru-RU" sz="1600" b="1" dirty="0" smtClean="0"/>
              <a:t> нефтяное месторождение</a:t>
            </a:r>
            <a:endParaRPr lang="ru-RU" altLang="ru-RU" sz="16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952" y="1772816"/>
            <a:ext cx="2195488" cy="23762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4509120"/>
            <a:ext cx="2547999" cy="18241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4221088"/>
            <a:ext cx="1296144" cy="243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-1" y="-27384"/>
            <a:ext cx="9144001" cy="52322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800" b="1" dirty="0" smtClean="0">
                <a:solidFill>
                  <a:schemeClr val="tx1"/>
                </a:solidFill>
              </a:rPr>
              <a:t>1. Мотивация</a:t>
            </a:r>
            <a:endParaRPr lang="ru-RU" altLang="ru-RU" sz="2800" b="1" dirty="0">
              <a:solidFill>
                <a:schemeClr val="tx1"/>
              </a:solidFill>
              <a:latin typeface="Arial Cyr" panose="020B0604020202020204" pitchFamily="34" charset="-52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87615"/>
            <a:ext cx="9144000" cy="61811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0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ts val="1500"/>
              </a:lnSpc>
            </a:pPr>
            <a:r>
              <a:rPr lang="ru-RU" altLang="ru-RU" sz="1400" b="1" dirty="0">
                <a:solidFill>
                  <a:schemeClr val="tx1"/>
                </a:solidFill>
              </a:rPr>
              <a:t>Многие угольные пласты и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коллекторы </a:t>
            </a:r>
            <a:r>
              <a:rPr lang="ru-RU" altLang="ru-RU" sz="1400" b="1" dirty="0">
                <a:solidFill>
                  <a:schemeClr val="tx1"/>
                </a:solidFill>
              </a:rPr>
              <a:t>нефтяных месторождений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имеют регулярно-слоистую структуру, что обусловливает анизотропию механических и фильтрационных </a:t>
            </a:r>
            <a:r>
              <a:rPr lang="ru-RU" altLang="ru-RU" sz="1400" b="1" dirty="0">
                <a:solidFill>
                  <a:schemeClr val="tx1"/>
                </a:solidFill>
              </a:rPr>
              <a:t>свойств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пород.</a:t>
            </a:r>
          </a:p>
          <a:p>
            <a:pPr algn="just">
              <a:lnSpc>
                <a:spcPts val="1500"/>
              </a:lnSpc>
            </a:pPr>
            <a:r>
              <a:rPr lang="en-US" altLang="ru-RU" sz="1400" b="1" dirty="0">
                <a:solidFill>
                  <a:schemeClr val="tx1"/>
                </a:solidFill>
              </a:rPr>
              <a:t> </a:t>
            </a:r>
            <a:r>
              <a:rPr lang="en-US" altLang="ru-RU" sz="1400" b="1" dirty="0" smtClean="0">
                <a:solidFill>
                  <a:schemeClr val="tx1"/>
                </a:solidFill>
              </a:rPr>
              <a:t>        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Есть много исследований (и теоретических, и экспериментальных) свойств сред и горных пород, когда поток флюида движется параллельно слоистости.</a:t>
            </a:r>
          </a:p>
          <a:p>
            <a:pPr algn="just">
              <a:lnSpc>
                <a:spcPts val="1500"/>
              </a:lnSpc>
            </a:pPr>
            <a:r>
              <a:rPr lang="ru-RU" altLang="ru-RU" sz="1400" b="1" dirty="0" smtClean="0">
                <a:solidFill>
                  <a:schemeClr val="tx1"/>
                </a:solidFill>
              </a:rPr>
              <a:t>     Вот, например, известная формула:  зависимость проницаемости </a:t>
            </a:r>
            <a:r>
              <a:rPr lang="en-US" altLang="ru-RU" sz="1400" b="1" i="1" dirty="0" smtClean="0">
                <a:solidFill>
                  <a:srgbClr val="FF0000"/>
                </a:solidFill>
              </a:rPr>
              <a:t>k</a:t>
            </a:r>
            <a:r>
              <a:rPr lang="en-US" altLang="ru-RU" sz="1400" b="1" dirty="0" smtClean="0">
                <a:solidFill>
                  <a:schemeClr val="tx1"/>
                </a:solidFill>
              </a:rPr>
              <a:t>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тонкого слоя (трещины) от раскрытия</a:t>
            </a:r>
            <a:r>
              <a:rPr lang="en-US" altLang="ru-RU" sz="1400" b="1" dirty="0" smtClean="0">
                <a:solidFill>
                  <a:schemeClr val="tx1"/>
                </a:solidFill>
              </a:rPr>
              <a:t> </a:t>
            </a:r>
            <a:r>
              <a:rPr lang="en-US" altLang="ru-RU" sz="1400" b="1" i="1" dirty="0" smtClean="0">
                <a:solidFill>
                  <a:srgbClr val="FF0000"/>
                </a:solidFill>
              </a:rPr>
              <a:t>h</a:t>
            </a:r>
            <a:endParaRPr lang="ru-RU" altLang="ru-RU" sz="1400" b="1" i="1" dirty="0" smtClean="0">
              <a:solidFill>
                <a:srgbClr val="FF0000"/>
              </a:solidFill>
            </a:endParaRPr>
          </a:p>
          <a:p>
            <a:pPr algn="just">
              <a:lnSpc>
                <a:spcPts val="1500"/>
              </a:lnSpc>
            </a:pPr>
            <a:endParaRPr lang="ru-RU" altLang="ru-RU" sz="1400" b="1" dirty="0">
              <a:solidFill>
                <a:schemeClr val="tx1"/>
              </a:solidFill>
            </a:endParaRPr>
          </a:p>
          <a:p>
            <a:pPr algn="just">
              <a:lnSpc>
                <a:spcPts val="1920"/>
              </a:lnSpc>
            </a:pPr>
            <a:endParaRPr lang="ru-RU" altLang="ru-RU" sz="1600" b="1" dirty="0" smtClean="0">
              <a:solidFill>
                <a:schemeClr val="tx1"/>
              </a:solidFill>
            </a:endParaRPr>
          </a:p>
          <a:p>
            <a:pPr algn="just">
              <a:lnSpc>
                <a:spcPts val="1920"/>
              </a:lnSpc>
              <a:spcAft>
                <a:spcPts val="300"/>
              </a:spcAft>
            </a:pPr>
            <a:r>
              <a:rPr lang="ru-RU" altLang="ru-RU" sz="1600" b="1" dirty="0" smtClean="0">
                <a:solidFill>
                  <a:srgbClr val="9900FF"/>
                </a:solidFill>
              </a:rPr>
              <a:t>Публикации</a:t>
            </a:r>
            <a:endParaRPr lang="en-US" altLang="ru-RU" sz="1600" b="1" dirty="0" smtClean="0">
              <a:solidFill>
                <a:srgbClr val="9900FF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 err="1" smtClean="0">
                <a:solidFill>
                  <a:srgbClr val="0000FF"/>
                </a:solidFill>
              </a:rPr>
              <a:t>Кашников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 </a:t>
            </a:r>
            <a:r>
              <a:rPr lang="ru-RU" altLang="ru-RU" sz="1400" b="1" dirty="0">
                <a:solidFill>
                  <a:srgbClr val="0000FF"/>
                </a:solidFill>
              </a:rPr>
              <a:t>Ю.А., Шустов Д.В., Якимов С.Ю. Учет геомеханического 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состояния трещинно-порового </a:t>
            </a:r>
            <a:r>
              <a:rPr lang="ru-RU" altLang="ru-RU" sz="1400" b="1" dirty="0">
                <a:solidFill>
                  <a:srgbClr val="0000FF"/>
                </a:solidFill>
              </a:rPr>
              <a:t>коллектора при гидродинамическом 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моделировании. </a:t>
            </a:r>
            <a:r>
              <a:rPr lang="ru-RU" altLang="ru-RU" sz="1400" b="1" dirty="0">
                <a:solidFill>
                  <a:srgbClr val="0000FF"/>
                </a:solidFill>
              </a:rPr>
              <a:t>Записки Горного института. 2025. Т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. 271</a:t>
            </a:r>
            <a:r>
              <a:rPr lang="ru-RU" altLang="ru-RU" sz="1400" b="1" dirty="0">
                <a:solidFill>
                  <a:srgbClr val="0000FF"/>
                </a:solidFill>
              </a:rPr>
              <a:t>. 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№ </a:t>
            </a:r>
            <a:r>
              <a:rPr lang="ru-RU" altLang="ru-RU" sz="1400" b="1" dirty="0">
                <a:solidFill>
                  <a:srgbClr val="0000FF"/>
                </a:solidFill>
              </a:rPr>
              <a:t>16217. </a:t>
            </a:r>
            <a:endParaRPr lang="ru-RU" altLang="ru-RU" sz="1400" b="1" dirty="0" smtClean="0">
              <a:solidFill>
                <a:srgbClr val="0000FF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en-US" altLang="ru-RU" sz="1400" b="1" dirty="0">
                <a:solidFill>
                  <a:srgbClr val="0000FF"/>
                </a:solidFill>
              </a:rPr>
              <a:t>Sone H., </a:t>
            </a:r>
            <a:r>
              <a:rPr lang="en-US" altLang="ru-RU" sz="1400" b="1" dirty="0" err="1">
                <a:solidFill>
                  <a:srgbClr val="0000FF"/>
                </a:solidFill>
              </a:rPr>
              <a:t>Zoback</a:t>
            </a:r>
            <a:r>
              <a:rPr lang="en-US" altLang="ru-RU" sz="1400" b="1" dirty="0">
                <a:solidFill>
                  <a:srgbClr val="0000FF"/>
                </a:solidFill>
              </a:rPr>
              <a:t> M.D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.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Mechanical </a:t>
            </a:r>
            <a:r>
              <a:rPr lang="en-US" altLang="ru-RU" sz="1400" b="1" dirty="0">
                <a:solidFill>
                  <a:srgbClr val="0000FF"/>
                </a:solidFill>
              </a:rPr>
              <a:t>properties of shale-gas reservoir 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rocks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.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 Part </a:t>
            </a:r>
            <a:r>
              <a:rPr lang="en-US" altLang="ru-RU" sz="1400" b="1" dirty="0">
                <a:solidFill>
                  <a:srgbClr val="0000FF"/>
                </a:solidFill>
              </a:rPr>
              <a:t>2: Ductile creep, brittle strength, and their relation to the elastic 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modulus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.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1400" b="1" dirty="0">
                <a:solidFill>
                  <a:srgbClr val="0000FF"/>
                </a:solidFill>
              </a:rPr>
              <a:t>Geophysics. 2013. Vol. 78. No5. P. D393-D402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.</a:t>
            </a:r>
            <a:endParaRPr lang="ru-RU" altLang="ru-RU" sz="1400" b="1" dirty="0" smtClean="0">
              <a:solidFill>
                <a:srgbClr val="0000FF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endParaRPr lang="ru-RU" altLang="ru-RU" sz="1400" b="1" dirty="0" smtClean="0">
              <a:solidFill>
                <a:srgbClr val="CC3300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 smtClean="0">
                <a:solidFill>
                  <a:schemeClr val="tx1"/>
                </a:solidFill>
              </a:rPr>
              <a:t>Работ, связанных с исследованием геосред при движении флюидов поперек напластования, очень мало.</a:t>
            </a: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 smtClean="0">
                <a:solidFill>
                  <a:schemeClr val="tx1"/>
                </a:solidFill>
              </a:rPr>
              <a:t>В них, как правило, не рассматриваются свойства интерфейсных промежутков.</a:t>
            </a: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>
                <a:solidFill>
                  <a:srgbClr val="9900FF"/>
                </a:solidFill>
              </a:rPr>
              <a:t>Публикации</a:t>
            </a:r>
            <a:endParaRPr lang="en-US" altLang="ru-RU" sz="1400" b="1" dirty="0">
              <a:solidFill>
                <a:srgbClr val="9900FF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 smtClean="0">
                <a:solidFill>
                  <a:srgbClr val="CC3300"/>
                </a:solidFill>
              </a:rPr>
              <a:t>Экспериментальные </a:t>
            </a:r>
            <a:r>
              <a:rPr lang="en-US" altLang="ru-RU" sz="1400" b="1" dirty="0">
                <a:solidFill>
                  <a:srgbClr val="CC3300"/>
                </a:solidFill>
              </a:rPr>
              <a:t>(in situ)</a:t>
            </a:r>
            <a:endParaRPr lang="ru-RU" altLang="ru-RU" sz="1400" b="1" dirty="0" smtClean="0">
              <a:solidFill>
                <a:srgbClr val="CC3300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 err="1">
                <a:solidFill>
                  <a:srgbClr val="0000FF"/>
                </a:solidFill>
              </a:rPr>
              <a:t>Вилькина</a:t>
            </a:r>
            <a:r>
              <a:rPr lang="ru-RU" altLang="ru-RU" sz="1400" b="1" dirty="0">
                <a:solidFill>
                  <a:srgbClr val="0000FF"/>
                </a:solidFill>
              </a:rPr>
              <a:t> М.В., Никуленков А.М., </a:t>
            </a:r>
            <a:r>
              <a:rPr lang="ru-RU" altLang="ru-RU" sz="1400" b="1" dirty="0" err="1">
                <a:solidFill>
                  <a:srgbClr val="0000FF"/>
                </a:solidFill>
              </a:rPr>
              <a:t>Румынин</a:t>
            </a:r>
            <a:r>
              <a:rPr lang="ru-RU" altLang="ru-RU" sz="1400" b="1" dirty="0">
                <a:solidFill>
                  <a:srgbClr val="0000FF"/>
                </a:solidFill>
              </a:rPr>
              <a:t> В.Г. Изучение фильтрационной неоднородности кембрийских глин при обосновании окончательной изоляции токсичных отходов. Геоэкология, инженерная геология, гидрогеология, геокриология. 2022. № 3. С. 57–68.</a:t>
            </a: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en-US" altLang="ru-RU" sz="1400" b="1" dirty="0" err="1">
                <a:solidFill>
                  <a:srgbClr val="0000FF"/>
                </a:solidFill>
              </a:rPr>
              <a:t>Bjørnara</a:t>
            </a:r>
            <a:r>
              <a:rPr lang="en-US" altLang="ru-RU" sz="1400" b="1" dirty="0">
                <a:solidFill>
                  <a:srgbClr val="0000FF"/>
                </a:solidFill>
              </a:rPr>
              <a:t> T.I., </a:t>
            </a:r>
            <a:r>
              <a:rPr lang="en-US" altLang="ru-RU" sz="1400" b="1" dirty="0" err="1">
                <a:solidFill>
                  <a:srgbClr val="0000FF"/>
                </a:solidFill>
              </a:rPr>
              <a:t>Skurtveit</a:t>
            </a:r>
            <a:r>
              <a:rPr lang="en-US" altLang="ru-RU" sz="1400" b="1" dirty="0">
                <a:solidFill>
                  <a:srgbClr val="0000FF"/>
                </a:solidFill>
              </a:rPr>
              <a:t> E., </a:t>
            </a:r>
            <a:r>
              <a:rPr lang="en-US" altLang="ru-RU" sz="1400" b="1" dirty="0" err="1">
                <a:solidFill>
                  <a:srgbClr val="0000FF"/>
                </a:solidFill>
              </a:rPr>
              <a:t>Michie</a:t>
            </a:r>
            <a:r>
              <a:rPr lang="en-US" altLang="ru-RU" sz="1400" b="1" dirty="0">
                <a:solidFill>
                  <a:srgbClr val="0000FF"/>
                </a:solidFill>
              </a:rPr>
              <a:t> E.A.H., Smith S.A. Characterizing along- and across-fault flu-id-flow properties for assessing flow rates and overburden fluid migration along faults: a case study from the North Sea. Petroleum Geoscience. 2023. V.29</a:t>
            </a:r>
            <a:r>
              <a:rPr lang="en-US" altLang="ru-RU" sz="1400" b="1" dirty="0" smtClean="0">
                <a:solidFill>
                  <a:srgbClr val="CC3300"/>
                </a:solidFill>
              </a:rPr>
              <a:t>.</a:t>
            </a:r>
            <a:endParaRPr lang="ru-RU" altLang="ru-RU" sz="1400" b="1" dirty="0" smtClean="0">
              <a:solidFill>
                <a:srgbClr val="CC3300"/>
              </a:solidFill>
            </a:endParaRP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 smtClean="0">
                <a:solidFill>
                  <a:srgbClr val="CC3300"/>
                </a:solidFill>
              </a:rPr>
              <a:t>Теоретические</a:t>
            </a: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>
                <a:solidFill>
                  <a:srgbClr val="0000FF"/>
                </a:solidFill>
              </a:rPr>
              <a:t>А.Б. Мазо, Е.И. Калинин, Д.В. Булыгин. Моделирование двухфазной фильтрации в окрестности тектонического разлома нефтяного пласта. </a:t>
            </a:r>
            <a:r>
              <a:rPr lang="ru-RU" altLang="ru-RU" sz="1400" b="1" dirty="0" err="1">
                <a:solidFill>
                  <a:srgbClr val="0000FF"/>
                </a:solidFill>
              </a:rPr>
              <a:t>Георесурсы</a:t>
            </a:r>
            <a:r>
              <a:rPr lang="ru-RU" altLang="ru-RU" sz="1400" b="1" dirty="0">
                <a:solidFill>
                  <a:srgbClr val="0000FF"/>
                </a:solidFill>
              </a:rPr>
              <a:t>. 2013. 3(53). С. 14-16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.</a:t>
            </a: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altLang="ru-RU" sz="1400" b="1" dirty="0" err="1">
                <a:solidFill>
                  <a:srgbClr val="0000FF"/>
                </a:solidFill>
              </a:rPr>
              <a:t>Каюмов</a:t>
            </a:r>
            <a:r>
              <a:rPr lang="ru-RU" altLang="ru-RU" sz="1400" b="1" dirty="0">
                <a:solidFill>
                  <a:srgbClr val="0000FF"/>
                </a:solidFill>
              </a:rPr>
              <a:t> Ш. Математическое моделирование задачи теории фильтрации со 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свободными границами</a:t>
            </a:r>
            <a:r>
              <a:rPr lang="ru-RU" altLang="ru-RU" sz="1400" b="1" dirty="0">
                <a:solidFill>
                  <a:srgbClr val="0000FF"/>
                </a:solidFill>
              </a:rPr>
              <a:t>. ТГТУ. Ташкент. 2017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. 274 </a:t>
            </a:r>
            <a:r>
              <a:rPr lang="ru-RU" altLang="ru-RU" sz="1400" b="1" dirty="0">
                <a:solidFill>
                  <a:srgbClr val="0000FF"/>
                </a:solidFill>
              </a:rPr>
              <a:t>с.</a:t>
            </a:r>
            <a:endParaRPr lang="en-US" altLang="ru-RU" sz="1400" b="1" dirty="0" smtClean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283968" y="1484784"/>
                <a:ext cx="1192891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ru-RU" sz="1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1484784"/>
                <a:ext cx="1192891" cy="375552"/>
              </a:xfrm>
              <a:prstGeom prst="rect">
                <a:avLst/>
              </a:prstGeom>
              <a:blipFill rotWithShape="0">
                <a:blip r:embed="rId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2650847"/>
            <a:ext cx="9144001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800" b="1" dirty="0">
                <a:solidFill>
                  <a:srgbClr val="0000FF"/>
                </a:solidFill>
              </a:rPr>
              <a:t>2.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Стационарное движение жидкости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в регулярно-слоистой среде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7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664"/>
            <a:ext cx="3977640" cy="3959352"/>
          </a:xfrm>
          <a:prstGeom prst="rect">
            <a:avLst/>
          </a:prstGeom>
        </p:spPr>
      </p:pic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4946686" y="476672"/>
            <a:ext cx="3537001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800080"/>
                </a:solidFill>
              </a:rPr>
              <a:t>Закон сохранения массы</a:t>
            </a:r>
            <a:endParaRPr lang="ru-RU" altLang="ru-RU" sz="2000" b="1" dirty="0">
              <a:solidFill>
                <a:srgbClr val="800080"/>
              </a:solidFill>
            </a:endParaRPr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5580112" y="2276872"/>
            <a:ext cx="198458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800080"/>
                </a:solidFill>
              </a:rPr>
              <a:t>Закон Дарси</a:t>
            </a:r>
            <a:endParaRPr lang="ru-RU" altLang="ru-RU" sz="2000" b="1" dirty="0">
              <a:solidFill>
                <a:srgbClr val="800080"/>
              </a:solidFill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220072" y="3789040"/>
            <a:ext cx="3114349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800080"/>
                </a:solidFill>
              </a:rPr>
              <a:t>Уравнение состояния</a:t>
            </a:r>
            <a:endParaRPr lang="ru-RU" altLang="ru-RU" sz="2000" b="1" dirty="0">
              <a:solidFill>
                <a:srgbClr val="80008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365212"/>
              </p:ext>
            </p:extLst>
          </p:nvPr>
        </p:nvGraphicFramePr>
        <p:xfrm>
          <a:off x="4962225" y="1124744"/>
          <a:ext cx="2922143" cy="92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9" name="Equation" r:id="rId4" imgW="1292117" imgH="408974" progId="Equation.DSMT4">
                  <p:embed/>
                </p:oleObj>
              </mc:Choice>
              <mc:Fallback>
                <p:oleObj name="Equation" r:id="rId4" imgW="1292117" imgH="4089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2225" y="1124744"/>
                        <a:ext cx="2922143" cy="92618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509777"/>
              </p:ext>
            </p:extLst>
          </p:nvPr>
        </p:nvGraphicFramePr>
        <p:xfrm>
          <a:off x="5703216" y="2746665"/>
          <a:ext cx="1440160" cy="83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0" name="Equation" r:id="rId6" imgW="741225" imgH="428021" progId="Equation.DSMT4">
                  <p:embed/>
                </p:oleObj>
              </mc:Choice>
              <mc:Fallback>
                <p:oleObj name="Equation" r:id="rId6" imgW="741225" imgH="4280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03216" y="2746665"/>
                        <a:ext cx="1440160" cy="83264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935039"/>
              </p:ext>
            </p:extLst>
          </p:nvPr>
        </p:nvGraphicFramePr>
        <p:xfrm>
          <a:off x="5757230" y="4242220"/>
          <a:ext cx="1332131" cy="89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" name="Equation" r:id="rId8" imgW="760259" imgH="513553" progId="Equation.DSMT4">
                  <p:embed/>
                </p:oleObj>
              </mc:Choice>
              <mc:Fallback>
                <p:oleObj name="Equation" r:id="rId8" imgW="760259" imgH="51355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57230" y="4242220"/>
                        <a:ext cx="1332131" cy="89828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41" y="4554"/>
            <a:ext cx="8160159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2.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Стационарное движение жидкости в регулярно-слоистой среде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53499" y="5517232"/>
            <a:ext cx="3150349" cy="1323439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ru-RU" sz="2000" b="1" i="1" dirty="0" smtClean="0">
                <a:solidFill>
                  <a:schemeClr val="tx1"/>
                </a:solidFill>
              </a:rPr>
              <a:t>p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 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давление</a:t>
            </a:r>
          </a:p>
          <a:p>
            <a:pPr algn="l">
              <a:lnSpc>
                <a:spcPct val="80000"/>
              </a:lnSpc>
            </a:pPr>
            <a:r>
              <a:rPr lang="en-US" altLang="ru-RU" sz="2000" b="1" i="1" dirty="0" smtClean="0">
                <a:solidFill>
                  <a:schemeClr val="tx1"/>
                </a:solidFill>
              </a:rPr>
              <a:t>V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скорость</a:t>
            </a:r>
          </a:p>
          <a:p>
            <a:pPr algn="l">
              <a:lnSpc>
                <a:spcPct val="80000"/>
              </a:lnSpc>
            </a:pPr>
            <a:r>
              <a:rPr lang="en-US" altLang="ru-RU" sz="2000" b="1" dirty="0" smtClean="0">
                <a:solidFill>
                  <a:schemeClr val="tx1"/>
                </a:solidFill>
                <a:sym typeface="SymbolProp BT" panose="05050102010607020607" pitchFamily="18" charset="2"/>
              </a:rPr>
              <a:t>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 –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 пористость</a:t>
            </a:r>
          </a:p>
          <a:p>
            <a:pPr algn="l">
              <a:lnSpc>
                <a:spcPct val="80000"/>
              </a:lnSpc>
            </a:pPr>
            <a:r>
              <a:rPr lang="en-US" altLang="ru-RU" sz="2000" b="1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</a:t>
            </a:r>
            <a:r>
              <a:rPr lang="ru-RU" altLang="ru-RU" sz="2000" b="1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вязкость</a:t>
            </a:r>
          </a:p>
          <a:p>
            <a:pPr algn="l">
              <a:lnSpc>
                <a:spcPct val="80000"/>
              </a:lnSpc>
            </a:pPr>
            <a:r>
              <a:rPr lang="en-US" altLang="ru-RU" sz="2000" b="1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</a:t>
            </a:r>
            <a:r>
              <a:rPr lang="ru-RU" altLang="ru-RU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плотность</a:t>
            </a:r>
            <a:endParaRPr lang="ru-RU" alt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4643502" y="5269533"/>
            <a:ext cx="4500498" cy="156966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ru-RU" sz="2000" b="1" i="1" dirty="0" smtClean="0">
                <a:solidFill>
                  <a:srgbClr val="0066FF"/>
                </a:solidFill>
              </a:rPr>
              <a:t>k</a:t>
            </a:r>
            <a:r>
              <a:rPr lang="en-US" altLang="ru-RU" sz="2000" b="1" i="1" baseline="-25000" dirty="0" smtClean="0">
                <a:solidFill>
                  <a:srgbClr val="0066FF"/>
                </a:solidFill>
              </a:rPr>
              <a:t>J</a:t>
            </a:r>
            <a:r>
              <a:rPr lang="en-US" altLang="ru-RU" sz="2000" b="1" dirty="0" smtClean="0">
                <a:solidFill>
                  <a:srgbClr val="990099"/>
                </a:solidFill>
              </a:rPr>
              <a:t> </a:t>
            </a:r>
            <a:r>
              <a:rPr lang="ru-RU" altLang="ru-RU" sz="2000" b="1" dirty="0" smtClean="0">
                <a:solidFill>
                  <a:srgbClr val="990099"/>
                </a:solidFill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проницаемость нарушений</a:t>
            </a:r>
          </a:p>
          <a:p>
            <a:pPr algn="l">
              <a:lnSpc>
                <a:spcPct val="80000"/>
              </a:lnSpc>
            </a:pPr>
            <a:r>
              <a:rPr lang="en-US" altLang="ru-RU" sz="2000" b="1" i="1" dirty="0" err="1" smtClean="0">
                <a:solidFill>
                  <a:srgbClr val="FF0000"/>
                </a:solidFill>
              </a:rPr>
              <a:t>k</a:t>
            </a:r>
            <a:r>
              <a:rPr lang="en-US" altLang="ru-RU" sz="2000" b="1" i="1" baseline="-25000" dirty="0" err="1" smtClean="0">
                <a:solidFill>
                  <a:srgbClr val="FF0000"/>
                </a:solidFill>
              </a:rPr>
              <a:t>L</a:t>
            </a:r>
            <a:r>
              <a:rPr lang="en-US" altLang="ru-RU" sz="2000" b="1" dirty="0" smtClean="0">
                <a:solidFill>
                  <a:srgbClr val="990099"/>
                </a:solidFill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проницаемость слоя</a:t>
            </a:r>
            <a:endParaRPr lang="ru-RU" altLang="ru-RU" sz="2000" b="1" dirty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altLang="ru-RU" sz="2000" b="1" i="1" dirty="0" smtClean="0">
                <a:solidFill>
                  <a:schemeClr val="tx1"/>
                </a:solidFill>
              </a:rPr>
              <a:t>p</a:t>
            </a:r>
            <a:r>
              <a:rPr lang="en-US" altLang="ru-RU" sz="2000" b="1" i="1" baseline="-25000" dirty="0" smtClean="0">
                <a:solidFill>
                  <a:schemeClr val="tx1"/>
                </a:solidFill>
              </a:rPr>
              <a:t>a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–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 атмосферное давление</a:t>
            </a:r>
            <a:endParaRPr lang="ru-RU" altLang="ru-RU" sz="2000" b="1" dirty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altLang="ru-RU" sz="2000" b="1" dirty="0" smtClean="0">
                <a:solidFill>
                  <a:srgbClr val="990099"/>
                </a:solidFill>
                <a:latin typeface="SymbolProp BT" panose="05050102010607020607" pitchFamily="18" charset="2"/>
                <a:sym typeface="SymbolProp BT" panose="05050102010607020607" pitchFamily="18" charset="2"/>
              </a:rPr>
              <a:t>g = 1</a:t>
            </a:r>
            <a:r>
              <a:rPr lang="en-US" altLang="ru-RU" sz="2000" b="1" dirty="0" smtClean="0">
                <a:solidFill>
                  <a:srgbClr val="990099"/>
                </a:solidFill>
              </a:rPr>
              <a:t> </a:t>
            </a:r>
            <a:r>
              <a:rPr lang="ru-RU" altLang="ru-RU" sz="2000" b="1" dirty="0" smtClean="0">
                <a:solidFill>
                  <a:srgbClr val="990099"/>
                </a:solidFill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газ</a:t>
            </a:r>
          </a:p>
          <a:p>
            <a:pPr algn="l">
              <a:lnSpc>
                <a:spcPct val="80000"/>
              </a:lnSpc>
            </a:pPr>
            <a:r>
              <a:rPr lang="en-US" altLang="ru-RU" sz="2000" b="1" dirty="0" smtClean="0">
                <a:solidFill>
                  <a:srgbClr val="990099"/>
                </a:solidFill>
                <a:latin typeface="SymbolProp BT" panose="05050102010607020607" pitchFamily="18" charset="2"/>
                <a:sym typeface="SymbolProp BT" panose="05050102010607020607" pitchFamily="18" charset="2"/>
              </a:rPr>
              <a:t>g = </a:t>
            </a:r>
            <a:r>
              <a:rPr lang="ru-RU" altLang="ru-RU" sz="2000" b="1" dirty="0" smtClean="0">
                <a:solidFill>
                  <a:srgbClr val="990099"/>
                </a:solidFill>
                <a:latin typeface="SymbolProp BT" panose="05050102010607020607" pitchFamily="18" charset="2"/>
                <a:sym typeface="SymbolProp BT" panose="05050102010607020607" pitchFamily="18" charset="2"/>
              </a:rPr>
              <a:t>0</a:t>
            </a:r>
            <a:r>
              <a:rPr lang="en-US" altLang="ru-RU" sz="2000" b="1" dirty="0" smtClean="0">
                <a:solidFill>
                  <a:srgbClr val="990099"/>
                </a:solidFill>
              </a:rPr>
              <a:t> </a:t>
            </a:r>
            <a:r>
              <a:rPr lang="ru-RU" altLang="ru-RU" sz="2000" b="1" dirty="0" smtClean="0">
                <a:solidFill>
                  <a:srgbClr val="990099"/>
                </a:solidFill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жидкость</a:t>
            </a:r>
          </a:p>
          <a:p>
            <a:pPr algn="l">
              <a:lnSpc>
                <a:spcPct val="80000"/>
              </a:lnSpc>
            </a:pPr>
            <a:r>
              <a:rPr lang="en-US" altLang="ru-RU" sz="2000" b="1" i="1" dirty="0" smtClean="0">
                <a:solidFill>
                  <a:schemeClr val="tx1"/>
                </a:solidFill>
              </a:rPr>
              <a:t>s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 –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 внешнее нормальное напряжение</a:t>
            </a:r>
            <a:endParaRPr lang="ru-RU" alt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567147"/>
              </p:ext>
            </p:extLst>
          </p:nvPr>
        </p:nvGraphicFramePr>
        <p:xfrm>
          <a:off x="355600" y="4448175"/>
          <a:ext cx="2744788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2" name="Equation" r:id="rId10" imgW="1346040" imgH="482400" progId="Equation.DSMT4">
                  <p:embed/>
                </p:oleObj>
              </mc:Choice>
              <mc:Fallback>
                <p:oleObj name="Equation" r:id="rId10" imgW="13460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5600" y="4448175"/>
                        <a:ext cx="2744788" cy="984250"/>
                      </a:xfrm>
                      <a:prstGeom prst="rect">
                        <a:avLst/>
                      </a:prstGeom>
                      <a:solidFill>
                        <a:srgbClr val="FFCC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0270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664"/>
            <a:ext cx="2170218" cy="2160240"/>
          </a:xfrm>
          <a:prstGeom prst="rect">
            <a:avLst/>
          </a:prstGeom>
        </p:spPr>
      </p:pic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4355976" y="548680"/>
            <a:ext cx="3537001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800080"/>
                </a:solidFill>
              </a:rPr>
              <a:t>Граничные условия на </a:t>
            </a:r>
            <a:r>
              <a:rPr lang="ru-RU" altLang="ru-RU" sz="2000" b="1" dirty="0" smtClean="0">
                <a:solidFill>
                  <a:srgbClr val="800080"/>
                </a:solidFill>
                <a:sym typeface="Symbol" panose="05050102010706020507" pitchFamily="18" charset="2"/>
              </a:rPr>
              <a:t></a:t>
            </a:r>
            <a:r>
              <a:rPr lang="en-US" altLang="ru-RU" sz="2000" b="1" i="1" dirty="0" smtClean="0">
                <a:solidFill>
                  <a:srgbClr val="800080"/>
                </a:solidFill>
                <a:sym typeface="Symbol" panose="05050102010706020507" pitchFamily="18" charset="2"/>
              </a:rPr>
              <a:t>R</a:t>
            </a:r>
            <a:endParaRPr lang="ru-RU" altLang="ru-RU" sz="2000" b="1" i="1" dirty="0">
              <a:solidFill>
                <a:srgbClr val="800080"/>
              </a:solidFill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907704" y="3441194"/>
            <a:ext cx="5040560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000" b="1" dirty="0" smtClean="0">
                <a:solidFill>
                  <a:srgbClr val="800080"/>
                </a:solidFill>
              </a:rPr>
              <a:t>Условия сопряжения</a:t>
            </a:r>
          </a:p>
          <a:p>
            <a:r>
              <a:rPr lang="ru-RU" altLang="ru-RU" sz="2000" b="1" dirty="0" smtClean="0">
                <a:solidFill>
                  <a:srgbClr val="800080"/>
                </a:solidFill>
              </a:rPr>
              <a:t>на внутренних (интерфейсных) границах</a:t>
            </a:r>
            <a:endParaRPr lang="ru-RU" altLang="ru-RU" sz="2000" b="1" dirty="0">
              <a:solidFill>
                <a:srgbClr val="80008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41" y="4554"/>
            <a:ext cx="8160159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2.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Стационарное движение жидкости в регулярно-слоистой среде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970181"/>
            <a:ext cx="3856658" cy="1362730"/>
          </a:xfrm>
          <a:prstGeom prst="rect">
            <a:avLst/>
          </a:prstGeom>
        </p:spPr>
      </p:pic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4643502" y="2341329"/>
            <a:ext cx="3024842" cy="101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ru-RU" sz="2000" b="1" i="1" dirty="0" smtClean="0">
                <a:solidFill>
                  <a:schemeClr val="tx1"/>
                </a:solidFill>
              </a:rPr>
              <a:t>p</a:t>
            </a:r>
            <a:r>
              <a:rPr lang="ru-RU" altLang="ru-RU" sz="2000" b="1" i="1" baseline="-25000" dirty="0" smtClean="0">
                <a:solidFill>
                  <a:schemeClr val="tx1"/>
                </a:solidFill>
              </a:rPr>
              <a:t>с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–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 «входное» давление</a:t>
            </a:r>
          </a:p>
          <a:p>
            <a:pPr algn="l"/>
            <a:r>
              <a:rPr lang="en-US" altLang="ru-RU" sz="2000" b="1" i="1" dirty="0" smtClean="0">
                <a:solidFill>
                  <a:schemeClr val="tx1"/>
                </a:solidFill>
              </a:rPr>
              <a:t>X</a:t>
            </a:r>
            <a:r>
              <a:rPr lang="ru-RU" altLang="ru-RU" sz="2000" b="1" i="1" dirty="0" smtClean="0">
                <a:solidFill>
                  <a:schemeClr val="tx1"/>
                </a:solidFill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=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 </a:t>
            </a:r>
            <a:r>
              <a:rPr lang="en-US" altLang="ru-RU" sz="2000" b="1" i="1" dirty="0" smtClean="0">
                <a:solidFill>
                  <a:schemeClr val="tx1"/>
                </a:solidFill>
              </a:rPr>
              <a:t>NH</a:t>
            </a:r>
          </a:p>
          <a:p>
            <a:pPr algn="l"/>
            <a:r>
              <a:rPr lang="en-US" altLang="ru-RU" sz="2000" b="1" i="1" dirty="0" smtClean="0">
                <a:solidFill>
                  <a:schemeClr val="tx1"/>
                </a:solidFill>
              </a:rPr>
              <a:t>N</a:t>
            </a:r>
            <a:r>
              <a:rPr lang="ru-RU" altLang="ru-RU" sz="2000" b="1" i="1" dirty="0" smtClean="0">
                <a:solidFill>
                  <a:schemeClr val="tx1"/>
                </a:solidFill>
              </a:rPr>
              <a:t> </a:t>
            </a:r>
            <a:r>
              <a:rPr lang="en-US" altLang="ru-RU" sz="2000" b="1" dirty="0" smtClean="0">
                <a:solidFill>
                  <a:schemeClr val="tx1"/>
                </a:solidFill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число слоев</a:t>
            </a:r>
            <a:endParaRPr lang="ru-RU" alt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053474"/>
              </p:ext>
            </p:extLst>
          </p:nvPr>
        </p:nvGraphicFramePr>
        <p:xfrm>
          <a:off x="971600" y="4507358"/>
          <a:ext cx="6481539" cy="721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" name="Equation" r:id="rId5" imgW="4104751" imgH="456412" progId="Equation.DSMT4">
                  <p:embed/>
                </p:oleObj>
              </mc:Choice>
              <mc:Fallback>
                <p:oleObj name="Equation" r:id="rId5" imgW="4104751" imgH="4564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600" y="4507358"/>
                        <a:ext cx="6481539" cy="721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257400"/>
              </p:ext>
            </p:extLst>
          </p:nvPr>
        </p:nvGraphicFramePr>
        <p:xfrm>
          <a:off x="107504" y="2636913"/>
          <a:ext cx="1800200" cy="644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1" name="Equation" r:id="rId7" imgW="2743045" imgH="982835" progId="Equation.DSMT4">
                  <p:embed/>
                </p:oleObj>
              </mc:Choice>
              <mc:Fallback>
                <p:oleObj name="Equation" r:id="rId7" imgW="2743045" imgH="98283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504" y="2636913"/>
                        <a:ext cx="1800200" cy="644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763688" y="4164469"/>
            <a:ext cx="504056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chemeClr val="tx1"/>
                </a:solidFill>
              </a:rPr>
              <a:t>Равенство расходов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1691680" y="5285819"/>
            <a:ext cx="612068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chemeClr val="tx1"/>
                </a:solidFill>
              </a:rPr>
              <a:t>Непрерывность давления:    </a:t>
            </a:r>
            <a:r>
              <a:rPr lang="en-US" altLang="ru-RU" sz="1800" b="1" i="1" dirty="0" err="1" smtClean="0">
                <a:solidFill>
                  <a:schemeClr val="tx1"/>
                </a:solidFill>
              </a:rPr>
              <a:t>p</a:t>
            </a:r>
            <a:r>
              <a:rPr lang="en-US" altLang="ru-RU" sz="1800" b="1" i="1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ru-RU" sz="1800" b="1" i="1" baseline="-25000" dirty="0" smtClean="0">
                <a:solidFill>
                  <a:schemeClr val="tx1"/>
                </a:solidFill>
              </a:rPr>
              <a:t> </a:t>
            </a:r>
            <a:r>
              <a:rPr lang="en-US" altLang="ru-RU" sz="1800" b="1" dirty="0">
                <a:solidFill>
                  <a:schemeClr val="tx1"/>
                </a:solidFill>
              </a:rPr>
              <a:t> = 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p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(</a:t>
            </a:r>
            <a:r>
              <a:rPr lang="en-US" altLang="ru-RU" sz="1800" b="1" i="1" dirty="0" err="1" smtClean="0">
                <a:solidFill>
                  <a:schemeClr val="tx1"/>
                </a:solidFill>
              </a:rPr>
              <a:t>x</a:t>
            </a:r>
            <a:r>
              <a:rPr lang="en-US" altLang="ru-RU" sz="1800" b="1" i="1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ru-RU" sz="1800" b="1" i="1" baseline="-25000" dirty="0" smtClean="0">
                <a:solidFill>
                  <a:schemeClr val="tx1"/>
                </a:solidFill>
              </a:rPr>
              <a:t> 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,</a:t>
            </a:r>
            <a:r>
              <a:rPr lang="en-US" altLang="ru-RU" sz="1800" b="1" i="1" dirty="0" err="1" smtClean="0">
                <a:solidFill>
                  <a:schemeClr val="tx1"/>
                </a:solidFill>
              </a:rPr>
              <a:t>y,z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) = 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p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(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x</a:t>
            </a:r>
            <a:r>
              <a:rPr lang="en-US" altLang="ru-RU" sz="1800" b="1" i="1" baseline="-25000" dirty="0" smtClean="0">
                <a:solidFill>
                  <a:schemeClr val="tx1"/>
                </a:solidFill>
              </a:rPr>
              <a:t>n</a:t>
            </a:r>
            <a:r>
              <a:rPr lang="en-US" altLang="ru-RU" sz="1800" b="1" i="1" baseline="-25000" dirty="0">
                <a:solidFill>
                  <a:schemeClr val="tx1"/>
                </a:solidFill>
              </a:rPr>
              <a:t>+</a:t>
            </a:r>
            <a:r>
              <a:rPr lang="en-US" altLang="ru-RU" sz="1800" b="1" baseline="-25000" dirty="0">
                <a:solidFill>
                  <a:schemeClr val="tx1"/>
                </a:solidFill>
              </a:rPr>
              <a:t>1</a:t>
            </a:r>
            <a:r>
              <a:rPr lang="en-US" altLang="ru-RU" sz="1800" b="1" i="1" baseline="-25000" dirty="0" smtClean="0">
                <a:solidFill>
                  <a:schemeClr val="tx1"/>
                </a:solidFill>
              </a:rPr>
              <a:t> </a:t>
            </a:r>
            <a:r>
              <a:rPr lang="en-US" altLang="ru-RU" sz="1800" b="1" i="1" dirty="0">
                <a:solidFill>
                  <a:schemeClr val="tx1"/>
                </a:solidFill>
              </a:rPr>
              <a:t>,</a:t>
            </a:r>
            <a:r>
              <a:rPr lang="en-US" altLang="ru-RU" sz="1800" b="1" i="1" dirty="0" err="1">
                <a:solidFill>
                  <a:schemeClr val="tx1"/>
                </a:solidFill>
              </a:rPr>
              <a:t>y,z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)</a:t>
            </a:r>
            <a:r>
              <a:rPr lang="en-US" altLang="ru-RU" sz="1800" b="1" dirty="0">
                <a:solidFill>
                  <a:schemeClr val="tx1"/>
                </a:solidFill>
              </a:rPr>
              <a:t> = </a:t>
            </a:r>
            <a:r>
              <a:rPr lang="en-US" altLang="ru-RU" sz="1800" b="1" i="1" dirty="0">
                <a:solidFill>
                  <a:schemeClr val="tx1"/>
                </a:solidFill>
              </a:rPr>
              <a:t>p</a:t>
            </a:r>
            <a:r>
              <a:rPr lang="en-US" altLang="ru-RU" sz="1800" b="1" i="1" baseline="-25000" dirty="0">
                <a:solidFill>
                  <a:schemeClr val="tx1"/>
                </a:solidFill>
              </a:rPr>
              <a:t>n+</a:t>
            </a:r>
            <a:r>
              <a:rPr lang="en-US" altLang="ru-RU" sz="1800" b="1" baseline="-25000" dirty="0">
                <a:solidFill>
                  <a:schemeClr val="tx1"/>
                </a:solidFill>
              </a:rPr>
              <a:t>1</a:t>
            </a:r>
            <a:endParaRPr lang="ru-RU" altLang="ru-RU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891190"/>
              </p:ext>
            </p:extLst>
          </p:nvPr>
        </p:nvGraphicFramePr>
        <p:xfrm>
          <a:off x="1115616" y="5937215"/>
          <a:ext cx="5913613" cy="3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2" name="Equation" r:id="rId9" imgW="3657600" imgH="228600" progId="Equation.DSMT4">
                  <p:embed/>
                </p:oleObj>
              </mc:Choice>
              <mc:Fallback>
                <p:oleObj name="Equation" r:id="rId9" imgW="36576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5937215"/>
                        <a:ext cx="5913613" cy="383006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453780"/>
              </p:ext>
            </p:extLst>
          </p:nvPr>
        </p:nvGraphicFramePr>
        <p:xfrm>
          <a:off x="7380312" y="5981667"/>
          <a:ext cx="792088" cy="300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3" name="Equation" r:id="rId11" imgW="469696" imgH="177723" progId="Equation.DSMT4">
                  <p:embed/>
                </p:oleObj>
              </mc:Choice>
              <mc:Fallback>
                <p:oleObj name="Equation" r:id="rId11" imgW="469696" imgH="17772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5981667"/>
                        <a:ext cx="792088" cy="30099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0" y="209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0" y="447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03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395536" y="404664"/>
            <a:ext cx="849694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800" b="1" dirty="0" smtClean="0">
                <a:solidFill>
                  <a:srgbClr val="800080"/>
                </a:solidFill>
              </a:rPr>
              <a:t>Аналитическое решение задачи стационарной фильтрации</a:t>
            </a:r>
            <a:r>
              <a:rPr lang="en-US" altLang="ru-RU" sz="1800" b="1" dirty="0" smtClean="0">
                <a:solidFill>
                  <a:srgbClr val="800080"/>
                </a:solidFill>
              </a:rPr>
              <a:t> (</a:t>
            </a:r>
            <a:r>
              <a:rPr lang="ru-RU" altLang="ru-RU" sz="1800" b="1" dirty="0" smtClean="0">
                <a:solidFill>
                  <a:srgbClr val="800080"/>
                </a:solidFill>
              </a:rPr>
              <a:t>жидкость, </a:t>
            </a:r>
            <a:r>
              <a:rPr lang="en-US" altLang="ru-RU" sz="1800" b="1" dirty="0" smtClean="0">
                <a:solidFill>
                  <a:srgbClr val="800080"/>
                </a:solidFill>
                <a:latin typeface="SymbolProp BT" panose="05050102010607020607" pitchFamily="18" charset="2"/>
              </a:rPr>
              <a:t>g </a:t>
            </a:r>
            <a:r>
              <a:rPr lang="en-US" altLang="ru-RU" sz="1800" b="1" dirty="0" smtClean="0">
                <a:solidFill>
                  <a:srgbClr val="800080"/>
                </a:solidFill>
              </a:rPr>
              <a:t>= 0)</a:t>
            </a:r>
            <a:endParaRPr lang="ru-RU" altLang="ru-RU" sz="1800" b="1" dirty="0">
              <a:solidFill>
                <a:srgbClr val="80008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41" y="4554"/>
            <a:ext cx="8160159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2.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Стационарное движение жидкости в регулярно-слоистой среде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343196"/>
              </p:ext>
            </p:extLst>
          </p:nvPr>
        </p:nvGraphicFramePr>
        <p:xfrm>
          <a:off x="2987824" y="1630494"/>
          <a:ext cx="3405732" cy="430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1" name="Equation" r:id="rId3" imgW="2185250" imgH="275644" progId="Equation.DSMT4">
                  <p:embed/>
                </p:oleObj>
              </mc:Choice>
              <mc:Fallback>
                <p:oleObj name="Equation" r:id="rId3" imgW="2185250" imgH="27564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7824" y="1630494"/>
                        <a:ext cx="3405732" cy="430354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292925"/>
              </p:ext>
            </p:extLst>
          </p:nvPr>
        </p:nvGraphicFramePr>
        <p:xfrm>
          <a:off x="2778125" y="3429000"/>
          <a:ext cx="34861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2" name="Equation" r:id="rId5" imgW="2234880" imgH="431640" progId="Equation.DSMT4">
                  <p:embed/>
                </p:oleObj>
              </mc:Choice>
              <mc:Fallback>
                <p:oleObj name="Equation" r:id="rId5" imgW="2234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8125" y="3429000"/>
                        <a:ext cx="348615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3131840" y="1259468"/>
            <a:ext cx="3477739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Распределение давления в 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R</a:t>
            </a:r>
            <a:endParaRPr lang="ru-RU" altLang="ru-RU" sz="1800" b="1" i="1" dirty="0">
              <a:solidFill>
                <a:schemeClr val="tx1"/>
              </a:solidFill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3466553" y="4155177"/>
            <a:ext cx="2808312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Расход на «выходе» из </a:t>
            </a:r>
            <a:r>
              <a:rPr lang="en-US" altLang="ru-RU" sz="1800" b="1" i="1" dirty="0" smtClean="0">
                <a:solidFill>
                  <a:schemeClr val="tx1"/>
                </a:solidFill>
              </a:rPr>
              <a:t>R</a:t>
            </a:r>
            <a:endParaRPr lang="ru-RU" altLang="ru-RU" sz="1800" b="1" i="1" dirty="0">
              <a:solidFill>
                <a:schemeClr val="tx1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216111"/>
              </p:ext>
            </p:extLst>
          </p:nvPr>
        </p:nvGraphicFramePr>
        <p:xfrm>
          <a:off x="3578225" y="4574941"/>
          <a:ext cx="25876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3" name="Equation" r:id="rId7" imgW="1320480" imgH="228600" progId="Equation.DSMT4">
                  <p:embed/>
                </p:oleObj>
              </mc:Choice>
              <mc:Fallback>
                <p:oleObj name="Equation" r:id="rId7" imgW="1320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78225" y="4574941"/>
                        <a:ext cx="2587625" cy="4476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339752" y="5178678"/>
            <a:ext cx="3744416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6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расход через «единичный» слой</a:t>
            </a:r>
            <a:endParaRPr lang="ru-RU" altLang="ru-RU" sz="1800" b="1" i="1" dirty="0">
              <a:solidFill>
                <a:schemeClr val="tx1"/>
              </a:solidFill>
            </a:endParaRP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533353"/>
              </p:ext>
            </p:extLst>
          </p:nvPr>
        </p:nvGraphicFramePr>
        <p:xfrm>
          <a:off x="214425" y="5013176"/>
          <a:ext cx="190930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" name="Equation" r:id="rId9" imgW="1111838" imgH="418317" progId="Equation.DSMT4">
                  <p:embed/>
                </p:oleObj>
              </mc:Choice>
              <mc:Fallback>
                <p:oleObj name="Equation" r:id="rId9" imgW="1111838" imgH="41831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425" y="5013176"/>
                        <a:ext cx="1909303" cy="72008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440805"/>
              </p:ext>
            </p:extLst>
          </p:nvPr>
        </p:nvGraphicFramePr>
        <p:xfrm>
          <a:off x="221479" y="5949280"/>
          <a:ext cx="63881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" name="Equation" r:id="rId11" imgW="3136680" imgH="393480" progId="Equation.DSMT4">
                  <p:embed/>
                </p:oleObj>
              </mc:Choice>
              <mc:Fallback>
                <p:oleObj name="Equation" r:id="rId11" imgW="313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1479" y="5949280"/>
                        <a:ext cx="6388100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583966"/>
              </p:ext>
            </p:extLst>
          </p:nvPr>
        </p:nvGraphicFramePr>
        <p:xfrm>
          <a:off x="6948264" y="5949280"/>
          <a:ext cx="2082800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" name="Equation" r:id="rId13" imgW="1091880" imgH="393480" progId="Equation.DSMT4">
                  <p:embed/>
                </p:oleObj>
              </mc:Choice>
              <mc:Fallback>
                <p:oleObj name="Equation" r:id="rId13" imgW="1091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48264" y="5949280"/>
                        <a:ext cx="2082800" cy="7508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2998501" y="5682734"/>
            <a:ext cx="3744416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rgbClr val="CC00CC"/>
                </a:solidFill>
                <a:latin typeface="Arial Cyr" panose="020B0604020202020204" pitchFamily="34" charset="-52"/>
              </a:rPr>
              <a:t>Предельные значения расхода</a:t>
            </a:r>
            <a:endParaRPr lang="ru-RU" altLang="ru-RU" sz="1800" b="1" i="1" dirty="0">
              <a:solidFill>
                <a:srgbClr val="CC00CC"/>
              </a:solidFill>
            </a:endParaRPr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370653"/>
              </p:ext>
            </p:extLst>
          </p:nvPr>
        </p:nvGraphicFramePr>
        <p:xfrm>
          <a:off x="4067945" y="764704"/>
          <a:ext cx="1152128" cy="52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" name="Equation" r:id="rId15" imgW="444240" imgH="203040" progId="Equation.DSMT4">
                  <p:embed/>
                </p:oleObj>
              </mc:Choice>
              <mc:Fallback>
                <p:oleObj name="Equation" r:id="rId15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67945" y="764704"/>
                        <a:ext cx="1152128" cy="526687"/>
                      </a:xfrm>
                      <a:prstGeom prst="rect">
                        <a:avLst/>
                      </a:prstGeom>
                      <a:solidFill>
                        <a:srgbClr val="FFCCCC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96144" y="2116267"/>
            <a:ext cx="6804248" cy="13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0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41" y="4554"/>
            <a:ext cx="8160159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>
                <a:solidFill>
                  <a:srgbClr val="0000FF"/>
                </a:solidFill>
              </a:rPr>
              <a:t>2. 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Стационарное движение жидкости в регулярно-слоистой среде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195736" y="836712"/>
            <a:ext cx="4608512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chemeClr val="tx1"/>
                </a:solidFill>
                <a:latin typeface="Arial Cyr" panose="020B0604020202020204" pitchFamily="34" charset="-52"/>
              </a:rPr>
              <a:t>Распределение давления в </a:t>
            </a:r>
            <a:r>
              <a:rPr lang="en-US" altLang="ru-RU" sz="2000" b="1" i="1" dirty="0" smtClean="0">
                <a:solidFill>
                  <a:schemeClr val="tx1"/>
                </a:solidFill>
              </a:rPr>
              <a:t>R</a:t>
            </a:r>
            <a:endParaRPr lang="ru-RU" alt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2" y="1236822"/>
            <a:ext cx="4891802" cy="4721582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049535"/>
              </p:ext>
            </p:extLst>
          </p:nvPr>
        </p:nvGraphicFramePr>
        <p:xfrm>
          <a:off x="6816429" y="2924944"/>
          <a:ext cx="1663900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Equation" r:id="rId4" imgW="1026367" imgH="399270" progId="Equation.DSMT4">
                  <p:embed/>
                </p:oleObj>
              </mc:Choice>
              <mc:Fallback>
                <p:oleObj name="Equation" r:id="rId4" imgW="1026367" imgH="3992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6429" y="2924944"/>
                        <a:ext cx="1663900" cy="64807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8425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24069</TotalTime>
  <Words>1426</Words>
  <Application>Microsoft Office PowerPoint</Application>
  <PresentationFormat>Экран (4:3)</PresentationFormat>
  <Paragraphs>229</Paragraphs>
  <Slides>23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Arial Cyr</vt:lpstr>
      <vt:lpstr>Cambria Math</vt:lpstr>
      <vt:lpstr>Garamond</vt:lpstr>
      <vt:lpstr>Symbol</vt:lpstr>
      <vt:lpstr>SymbolProp BT</vt:lpstr>
      <vt:lpstr>Times New Roman</vt:lpstr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Leon</dc:creator>
  <cp:lastModifiedBy>Nazarov_Leonid</cp:lastModifiedBy>
  <cp:revision>1967</cp:revision>
  <cp:lastPrinted>2020-10-20T18:30:50Z</cp:lastPrinted>
  <dcterms:created xsi:type="dcterms:W3CDTF">2010-11-23T08:18:20Z</dcterms:created>
  <dcterms:modified xsi:type="dcterms:W3CDTF">2026-05-20T05:46:01Z</dcterms:modified>
</cp:coreProperties>
</file>