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76" r:id="rId3"/>
    <p:sldId id="277" r:id="rId4"/>
    <p:sldId id="289" r:id="rId5"/>
    <p:sldId id="290" r:id="rId6"/>
    <p:sldId id="286" r:id="rId7"/>
    <p:sldId id="278" r:id="rId8"/>
    <p:sldId id="279" r:id="rId9"/>
    <p:sldId id="260" r:id="rId10"/>
    <p:sldId id="281" r:id="rId11"/>
    <p:sldId id="282" r:id="rId12"/>
    <p:sldId id="283" r:id="rId13"/>
    <p:sldId id="287" r:id="rId14"/>
    <p:sldId id="288" r:id="rId15"/>
    <p:sldId id="271" r:id="rId16"/>
    <p:sldId id="284" r:id="rId17"/>
    <p:sldId id="285" r:id="rId18"/>
    <p:sldId id="273" r:id="rId19"/>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43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D0ACEB3-EDEA-4CAA-9379-5F30BC672EEE}" type="datetimeFigureOut">
              <a:rPr lang="ru-RU" smtClean="0"/>
              <a:t>21.05.2026</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9AAB5C8-2EC6-4872-AB10-8A56305B612A}" type="slidenum">
              <a:rPr lang="ru-RU" smtClean="0"/>
              <a:t>‹#›</a:t>
            </a:fld>
            <a:endParaRPr lang="ru-RU"/>
          </a:p>
        </p:txBody>
      </p:sp>
    </p:spTree>
    <p:extLst>
      <p:ext uri="{BB962C8B-B14F-4D97-AF65-F5344CB8AC3E}">
        <p14:creationId xmlns:p14="http://schemas.microsoft.com/office/powerpoint/2010/main" val="1612175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BF6888CE-AB21-4157-A540-09A3C2F2522C}" type="datetime1">
              <a:rPr lang="ru-RU" smtClean="0"/>
              <a:t>21.05.2026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7FABC2-7A4C-46C4-AD04-EEC79473D1EA}" type="slidenum">
              <a:rPr lang="ru-RU" smtClean="0"/>
              <a:t>‹#›</a:t>
            </a:fld>
            <a:endParaRPr lang="ru-RU"/>
          </a:p>
        </p:txBody>
      </p:sp>
    </p:spTree>
    <p:extLst>
      <p:ext uri="{BB962C8B-B14F-4D97-AF65-F5344CB8AC3E}">
        <p14:creationId xmlns:p14="http://schemas.microsoft.com/office/powerpoint/2010/main" val="2345792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BA69ACA-DBCC-40C8-9D5F-12BF3D28106B}" type="datetime1">
              <a:rPr lang="ru-RU" smtClean="0"/>
              <a:t>21.05.2026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7FABC2-7A4C-46C4-AD04-EEC79473D1EA}" type="slidenum">
              <a:rPr lang="ru-RU" smtClean="0"/>
              <a:t>‹#›</a:t>
            </a:fld>
            <a:endParaRPr lang="ru-RU"/>
          </a:p>
        </p:txBody>
      </p:sp>
    </p:spTree>
    <p:extLst>
      <p:ext uri="{BB962C8B-B14F-4D97-AF65-F5344CB8AC3E}">
        <p14:creationId xmlns:p14="http://schemas.microsoft.com/office/powerpoint/2010/main" val="243495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024CFC1-F5DD-42D3-97E3-B33E52BD953D}" type="datetime1">
              <a:rPr lang="ru-RU" smtClean="0"/>
              <a:t>21.05.2026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7FABC2-7A4C-46C4-AD04-EEC79473D1EA}" type="slidenum">
              <a:rPr lang="ru-RU" smtClean="0"/>
              <a:t>‹#›</a:t>
            </a:fld>
            <a:endParaRPr lang="ru-RU"/>
          </a:p>
        </p:txBody>
      </p:sp>
    </p:spTree>
    <p:extLst>
      <p:ext uri="{BB962C8B-B14F-4D97-AF65-F5344CB8AC3E}">
        <p14:creationId xmlns:p14="http://schemas.microsoft.com/office/powerpoint/2010/main" val="2938589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9B63ADD-120A-4A29-9C0C-9530FA0FD9EE}" type="datetime1">
              <a:rPr lang="ru-RU" smtClean="0"/>
              <a:t>21.05.2026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7FABC2-7A4C-46C4-AD04-EEC79473D1EA}" type="slidenum">
              <a:rPr lang="ru-RU" smtClean="0"/>
              <a:t>‹#›</a:t>
            </a:fld>
            <a:endParaRPr lang="ru-RU"/>
          </a:p>
        </p:txBody>
      </p:sp>
    </p:spTree>
    <p:extLst>
      <p:ext uri="{BB962C8B-B14F-4D97-AF65-F5344CB8AC3E}">
        <p14:creationId xmlns:p14="http://schemas.microsoft.com/office/powerpoint/2010/main" val="99631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0B19ED0-BE74-4FD8-BC8A-7954E904BA2D}" type="datetime1">
              <a:rPr lang="ru-RU" smtClean="0"/>
              <a:t>21.05.2026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7FABC2-7A4C-46C4-AD04-EEC79473D1EA}" type="slidenum">
              <a:rPr lang="ru-RU" smtClean="0"/>
              <a:t>‹#›</a:t>
            </a:fld>
            <a:endParaRPr lang="ru-RU"/>
          </a:p>
        </p:txBody>
      </p:sp>
    </p:spTree>
    <p:extLst>
      <p:ext uri="{BB962C8B-B14F-4D97-AF65-F5344CB8AC3E}">
        <p14:creationId xmlns:p14="http://schemas.microsoft.com/office/powerpoint/2010/main" val="124135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85A1FE6-3F6D-40EF-A892-76B5A652749F}" type="datetime1">
              <a:rPr lang="ru-RU" smtClean="0"/>
              <a:t>21.05.2026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7FABC2-7A4C-46C4-AD04-EEC79473D1EA}" type="slidenum">
              <a:rPr lang="ru-RU" smtClean="0"/>
              <a:t>‹#›</a:t>
            </a:fld>
            <a:endParaRPr lang="ru-RU"/>
          </a:p>
        </p:txBody>
      </p:sp>
    </p:spTree>
    <p:extLst>
      <p:ext uri="{BB962C8B-B14F-4D97-AF65-F5344CB8AC3E}">
        <p14:creationId xmlns:p14="http://schemas.microsoft.com/office/powerpoint/2010/main" val="67893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C96C620-A2C0-4C4A-8EAE-2C1DD8449409}" type="datetime1">
              <a:rPr lang="ru-RU" smtClean="0"/>
              <a:t>21.05.2026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F7FABC2-7A4C-46C4-AD04-EEC79473D1EA}" type="slidenum">
              <a:rPr lang="ru-RU" smtClean="0"/>
              <a:t>‹#›</a:t>
            </a:fld>
            <a:endParaRPr lang="ru-RU"/>
          </a:p>
        </p:txBody>
      </p:sp>
    </p:spTree>
    <p:extLst>
      <p:ext uri="{BB962C8B-B14F-4D97-AF65-F5344CB8AC3E}">
        <p14:creationId xmlns:p14="http://schemas.microsoft.com/office/powerpoint/2010/main" val="4130485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E2544ED-9E05-47EA-AA57-C07B2C56B458}" type="datetime1">
              <a:rPr lang="ru-RU" smtClean="0"/>
              <a:t>21.05.2026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7FABC2-7A4C-46C4-AD04-EEC79473D1EA}" type="slidenum">
              <a:rPr lang="ru-RU" smtClean="0"/>
              <a:t>‹#›</a:t>
            </a:fld>
            <a:endParaRPr lang="ru-RU"/>
          </a:p>
        </p:txBody>
      </p:sp>
    </p:spTree>
    <p:extLst>
      <p:ext uri="{BB962C8B-B14F-4D97-AF65-F5344CB8AC3E}">
        <p14:creationId xmlns:p14="http://schemas.microsoft.com/office/powerpoint/2010/main" val="304170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6D8E52-C3E5-4EC7-9CBA-1F3CAA5ED067}" type="datetime1">
              <a:rPr lang="ru-RU" smtClean="0"/>
              <a:t>21.05.2026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F7FABC2-7A4C-46C4-AD04-EEC79473D1EA}" type="slidenum">
              <a:rPr lang="ru-RU" smtClean="0"/>
              <a:t>‹#›</a:t>
            </a:fld>
            <a:endParaRPr lang="ru-RU"/>
          </a:p>
        </p:txBody>
      </p:sp>
    </p:spTree>
    <p:extLst>
      <p:ext uri="{BB962C8B-B14F-4D97-AF65-F5344CB8AC3E}">
        <p14:creationId xmlns:p14="http://schemas.microsoft.com/office/powerpoint/2010/main" val="822483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352E75D-2F07-4868-9145-AC922F60788A}" type="datetime1">
              <a:rPr lang="ru-RU" smtClean="0"/>
              <a:t>21.05.2026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7FABC2-7A4C-46C4-AD04-EEC79473D1EA}" type="slidenum">
              <a:rPr lang="ru-RU" smtClean="0"/>
              <a:t>‹#›</a:t>
            </a:fld>
            <a:endParaRPr lang="ru-RU"/>
          </a:p>
        </p:txBody>
      </p:sp>
    </p:spTree>
    <p:extLst>
      <p:ext uri="{BB962C8B-B14F-4D97-AF65-F5344CB8AC3E}">
        <p14:creationId xmlns:p14="http://schemas.microsoft.com/office/powerpoint/2010/main" val="1389498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0AD1B4A-F1B3-420D-A57F-6A4B761E6B81}" type="datetime1">
              <a:rPr lang="ru-RU" smtClean="0"/>
              <a:t>21.05.2026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7FABC2-7A4C-46C4-AD04-EEC79473D1EA}" type="slidenum">
              <a:rPr lang="ru-RU" smtClean="0"/>
              <a:t>‹#›</a:t>
            </a:fld>
            <a:endParaRPr lang="ru-RU"/>
          </a:p>
        </p:txBody>
      </p:sp>
    </p:spTree>
    <p:extLst>
      <p:ext uri="{BB962C8B-B14F-4D97-AF65-F5344CB8AC3E}">
        <p14:creationId xmlns:p14="http://schemas.microsoft.com/office/powerpoint/2010/main" val="2930116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DC52D-5F7A-425E-A4BC-F63F5AD80CCA}" type="datetime1">
              <a:rPr lang="ru-RU" smtClean="0"/>
              <a:t>21.05.2026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FABC2-7A4C-46C4-AD04-EEC79473D1EA}" type="slidenum">
              <a:rPr lang="ru-RU" smtClean="0"/>
              <a:t>‹#›</a:t>
            </a:fld>
            <a:endParaRPr lang="ru-RU"/>
          </a:p>
        </p:txBody>
      </p:sp>
    </p:spTree>
    <p:extLst>
      <p:ext uri="{BB962C8B-B14F-4D97-AF65-F5344CB8AC3E}">
        <p14:creationId xmlns:p14="http://schemas.microsoft.com/office/powerpoint/2010/main" val="983692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yagova@ifz.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stina.msu.ru/workers/2163534/"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dx.doi.org/10.1029/2021sw002906" TargetMode="External"/><Relationship Id="rId4" Type="http://schemas.openxmlformats.org/officeDocument/2006/relationships/hyperlink" Target="https://istina.msu.ru/journals/8890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doi.org/10.1186/s40623-021-01407-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708212"/>
            <a:ext cx="9144000" cy="1792941"/>
          </a:xfrm>
        </p:spPr>
        <p:txBody>
          <a:bodyPr>
            <a:noAutofit/>
          </a:bodyPr>
          <a:lstStyle/>
          <a:p>
            <a:r>
              <a:rPr lang="ru-RU" sz="3200" dirty="0">
                <a:latin typeface="Bookman Old Style" panose="02050604050505020204" pitchFamily="18" charset="0"/>
              </a:rPr>
              <a:t>Фазовые и амплитудные соотношения между </a:t>
            </a:r>
            <a:r>
              <a:rPr lang="ru-RU" sz="3200" dirty="0" err="1">
                <a:latin typeface="Bookman Old Style" panose="02050604050505020204" pitchFamily="18" charset="0"/>
              </a:rPr>
              <a:t>длиннопериодными</a:t>
            </a:r>
            <a:r>
              <a:rPr lang="ru-RU" sz="3200" dirty="0">
                <a:latin typeface="Bookman Old Style" panose="02050604050505020204" pitchFamily="18" charset="0"/>
              </a:rPr>
              <a:t> геомагнитными пульсациями и вариациями геоиндуцированных токов</a:t>
            </a:r>
          </a:p>
        </p:txBody>
      </p:sp>
      <p:sp>
        <p:nvSpPr>
          <p:cNvPr id="3" name="Подзаголовок 2"/>
          <p:cNvSpPr>
            <a:spLocks noGrp="1"/>
          </p:cNvSpPr>
          <p:nvPr>
            <p:ph type="subTitle" idx="1"/>
          </p:nvPr>
        </p:nvSpPr>
        <p:spPr>
          <a:xfrm>
            <a:off x="1524000" y="3101789"/>
            <a:ext cx="9144000" cy="2633848"/>
          </a:xfrm>
        </p:spPr>
        <p:txBody>
          <a:bodyPr>
            <a:normAutofit/>
          </a:bodyPr>
          <a:lstStyle/>
          <a:p>
            <a:pPr algn="just">
              <a:lnSpc>
                <a:spcPct val="115000"/>
              </a:lnSpc>
              <a:spcAft>
                <a:spcPts val="1000"/>
              </a:spcAft>
            </a:pPr>
            <a:r>
              <a:rPr lang="ru-RU" sz="1800" b="1" u="sng" dirty="0" err="1">
                <a:effectLst/>
                <a:latin typeface="Bookman Old Style" panose="02050604050505020204" pitchFamily="18" charset="0"/>
                <a:ea typeface="Times New Roman" panose="02020603050405020304" pitchFamily="18" charset="0"/>
                <a:cs typeface="Times New Roman" panose="02020603050405020304" pitchFamily="18" charset="0"/>
              </a:rPr>
              <a:t>Ягова</a:t>
            </a:r>
            <a:r>
              <a:rPr lang="ru-RU" sz="1800" b="1" u="sng" dirty="0">
                <a:effectLst/>
                <a:latin typeface="Bookman Old Style" panose="02050604050505020204" pitchFamily="18" charset="0"/>
                <a:ea typeface="Times New Roman" panose="02020603050405020304" pitchFamily="18" charset="0"/>
                <a:cs typeface="Times New Roman" panose="02020603050405020304" pitchFamily="18" charset="0"/>
              </a:rPr>
              <a:t> Н. В.</a:t>
            </a:r>
            <a:r>
              <a:rPr lang="ru-RU" sz="1800" b="1" u="sng" baseline="30000" dirty="0">
                <a:effectLst/>
                <a:latin typeface="Bookman Old Style" panose="02050604050505020204" pitchFamily="18" charset="0"/>
                <a:ea typeface="Times New Roman" panose="02020603050405020304" pitchFamily="18" charset="0"/>
                <a:cs typeface="Times New Roman" panose="02020603050405020304" pitchFamily="18" charset="0"/>
              </a:rPr>
              <a:t>1</a:t>
            </a:r>
            <a:r>
              <a:rPr lang="ru-RU" sz="1800" b="1" dirty="0">
                <a:effectLst/>
                <a:latin typeface="Bookman Old Style" panose="02050604050505020204" pitchFamily="18" charset="0"/>
                <a:ea typeface="Times New Roman" panose="02020603050405020304" pitchFamily="18" charset="0"/>
                <a:cs typeface="Times New Roman" panose="02020603050405020304" pitchFamily="18" charset="0"/>
              </a:rPr>
              <a:t>, Сахаров Я. А.</a:t>
            </a:r>
            <a:r>
              <a:rPr lang="ru-RU" sz="1800" b="1" baseline="30000" dirty="0">
                <a:effectLst/>
                <a:latin typeface="Bookman Old Style" panose="02050604050505020204" pitchFamily="18" charset="0"/>
                <a:ea typeface="Times New Roman" panose="02020603050405020304" pitchFamily="18" charset="0"/>
                <a:cs typeface="Times New Roman" panose="02020603050405020304" pitchFamily="18" charset="0"/>
              </a:rPr>
              <a:t>2</a:t>
            </a:r>
            <a:r>
              <a:rPr lang="ru-RU" sz="1800" b="1"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1800" b="1" dirty="0">
                <a:latin typeface="Bookman Old Style" panose="02050604050505020204" pitchFamily="18" charset="0"/>
                <a:ea typeface="Times New Roman" panose="02020603050405020304" pitchFamily="18" charset="0"/>
                <a:cs typeface="Times New Roman" panose="02020603050405020304" pitchFamily="18" charset="0"/>
              </a:rPr>
              <a:t>Федоров Е. Н.</a:t>
            </a:r>
            <a:r>
              <a:rPr lang="ru-RU" sz="1800" b="1" baseline="30000" dirty="0">
                <a:effectLst/>
                <a:latin typeface="Bookman Old Style" panose="02050604050505020204" pitchFamily="18" charset="0"/>
                <a:ea typeface="Times New Roman" panose="02020603050405020304" pitchFamily="18" charset="0"/>
                <a:cs typeface="Times New Roman" panose="02020603050405020304" pitchFamily="18" charset="0"/>
              </a:rPr>
              <a:t>1</a:t>
            </a:r>
            <a:r>
              <a:rPr lang="ru-RU" sz="1800" b="1" dirty="0">
                <a:effectLst/>
                <a:latin typeface="Bookman Old Style" panose="02050604050505020204" pitchFamily="18" charset="0"/>
                <a:ea typeface="Times New Roman" panose="02020603050405020304" pitchFamily="18" charset="0"/>
                <a:cs typeface="Times New Roman" panose="02020603050405020304" pitchFamily="18" charset="0"/>
              </a:rPr>
              <a:t>, Селиванов В. Н.</a:t>
            </a:r>
            <a:r>
              <a:rPr lang="ru-RU" sz="1800" b="1" baseline="30000" dirty="0">
                <a:effectLst/>
                <a:latin typeface="Bookman Old Style" panose="02050604050505020204" pitchFamily="18" charset="0"/>
                <a:ea typeface="Times New Roman" panose="02020603050405020304" pitchFamily="18" charset="0"/>
                <a:cs typeface="Times New Roman" panose="02020603050405020304" pitchFamily="18" charset="0"/>
              </a:rPr>
              <a:t>3</a:t>
            </a:r>
            <a:endParaRPr lang="ru-RU" sz="18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ru-RU" sz="1800" i="1" baseline="30000" dirty="0">
                <a:effectLst/>
                <a:latin typeface="Bookman Old Style" panose="02050604050505020204" pitchFamily="18" charset="0"/>
                <a:ea typeface="Times New Roman" panose="02020603050405020304" pitchFamily="18" charset="0"/>
                <a:cs typeface="Times New Roman" panose="02020603050405020304" pitchFamily="18" charset="0"/>
              </a:rPr>
              <a:t>1</a:t>
            </a:r>
            <a:r>
              <a:rPr lang="ru-RU" sz="1800" i="1" dirty="0">
                <a:effectLst/>
                <a:latin typeface="Bookman Old Style" panose="02050604050505020204" pitchFamily="18" charset="0"/>
                <a:ea typeface="Times New Roman" panose="02020603050405020304" pitchFamily="18" charset="0"/>
                <a:cs typeface="Times New Roman" panose="02020603050405020304" pitchFamily="18" charset="0"/>
              </a:rPr>
              <a:t>ИФЗ РАН, Москва, Россия, </a:t>
            </a:r>
            <a:r>
              <a:rPr lang="en-US" sz="1800" u="sng" dirty="0">
                <a:solidFill>
                  <a:srgbClr val="0000FF"/>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2"/>
              </a:rPr>
              <a:t>nyagova</a:t>
            </a:r>
            <a:r>
              <a:rPr lang="ru-RU" sz="1800" u="sng" dirty="0">
                <a:solidFill>
                  <a:srgbClr val="0000FF"/>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2"/>
              </a:rPr>
              <a:t>@</a:t>
            </a:r>
            <a:r>
              <a:rPr lang="en-US" sz="1800" u="sng" dirty="0" err="1">
                <a:solidFill>
                  <a:srgbClr val="0000FF"/>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2"/>
              </a:rPr>
              <a:t>ifz</a:t>
            </a:r>
            <a:r>
              <a:rPr lang="ru-RU" sz="1800" u="sng" dirty="0">
                <a:solidFill>
                  <a:srgbClr val="0000FF"/>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2"/>
              </a:rPr>
              <a:t>.</a:t>
            </a:r>
            <a:r>
              <a:rPr lang="en-US" sz="1800" u="sng" dirty="0" err="1">
                <a:solidFill>
                  <a:srgbClr val="0000FF"/>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2"/>
              </a:rPr>
              <a:t>ru</a:t>
            </a:r>
            <a:endParaRPr lang="ru-RU" sz="18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ru-RU" sz="1800" i="1" baseline="30000" dirty="0">
                <a:effectLst/>
                <a:latin typeface="Bookman Old Style" panose="02050604050505020204" pitchFamily="18" charset="0"/>
                <a:ea typeface="Times New Roman" panose="02020603050405020304" pitchFamily="18" charset="0"/>
                <a:cs typeface="Times New Roman" panose="02020603050405020304" pitchFamily="18" charset="0"/>
              </a:rPr>
              <a:t>2</a:t>
            </a:r>
            <a:r>
              <a:rPr lang="ru-RU" sz="1800" i="1" dirty="0">
                <a:effectLst/>
                <a:latin typeface="Bookman Old Style" panose="02050604050505020204" pitchFamily="18" charset="0"/>
                <a:ea typeface="Times New Roman" panose="02020603050405020304" pitchFamily="18" charset="0"/>
                <a:cs typeface="Times New Roman" panose="02020603050405020304" pitchFamily="18" charset="0"/>
              </a:rPr>
              <a:t>ПГИ, Апатиты, Россия </a:t>
            </a:r>
            <a:endParaRPr lang="ru-RU" sz="18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ru-RU" sz="1800" i="1" baseline="30000" dirty="0">
                <a:effectLst/>
                <a:latin typeface="Bookman Old Style" panose="02050604050505020204" pitchFamily="18" charset="0"/>
                <a:ea typeface="Times New Roman" panose="02020603050405020304" pitchFamily="18" charset="0"/>
                <a:cs typeface="Times New Roman" panose="02020603050405020304" pitchFamily="18" charset="0"/>
              </a:rPr>
              <a:t>3</a:t>
            </a:r>
            <a:r>
              <a:rPr lang="ru-RU" sz="1800" i="1" dirty="0">
                <a:effectLst/>
                <a:latin typeface="Bookman Old Style" panose="02050604050505020204" pitchFamily="18" charset="0"/>
                <a:ea typeface="Times New Roman" panose="02020603050405020304" pitchFamily="18" charset="0"/>
                <a:cs typeface="Times New Roman" panose="02020603050405020304" pitchFamily="18" charset="0"/>
              </a:rPr>
              <a:t>ЦЭС КНЦ РАН, Апатиты, Россия</a:t>
            </a:r>
            <a:endParaRPr lang="ru-RU" sz="1800" dirty="0">
              <a:effectLst/>
              <a:latin typeface="Bookman Old Style" panose="02050604050505020204" pitchFamily="18" charset="0"/>
              <a:ea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936534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52105E-92A8-608D-A993-63651BB21A61}"/>
              </a:ext>
            </a:extLst>
          </p:cNvPr>
          <p:cNvSpPr>
            <a:spLocks noGrp="1"/>
          </p:cNvSpPr>
          <p:nvPr>
            <p:ph type="title"/>
          </p:nvPr>
        </p:nvSpPr>
        <p:spPr/>
        <p:txBody>
          <a:bodyPr>
            <a:normAutofit/>
          </a:bodyPr>
          <a:lstStyle/>
          <a:p>
            <a:r>
              <a:rPr lang="ru-RU" sz="2800" dirty="0">
                <a:latin typeface="Bookman Old Style" panose="02050604050505020204" pitchFamily="18" charset="0"/>
              </a:rPr>
              <a:t>Результаты. Поляризация</a:t>
            </a:r>
            <a:r>
              <a:rPr lang="en-US" sz="2800" dirty="0">
                <a:latin typeface="Bookman Old Style" panose="02050604050505020204" pitchFamily="18" charset="0"/>
              </a:rPr>
              <a:t>. </a:t>
            </a:r>
            <a:r>
              <a:rPr lang="ru-RU" sz="2800" dirty="0">
                <a:latin typeface="Bookman Old Style" panose="02050604050505020204" pitchFamily="18" charset="0"/>
              </a:rPr>
              <a:t>Выходной. </a:t>
            </a:r>
            <a:endParaRPr lang="ru-RU" sz="2800" dirty="0"/>
          </a:p>
        </p:txBody>
      </p:sp>
      <p:sp>
        <p:nvSpPr>
          <p:cNvPr id="8" name="TextBox 7">
            <a:extLst>
              <a:ext uri="{FF2B5EF4-FFF2-40B4-BE49-F238E27FC236}">
                <a16:creationId xmlns:a16="http://schemas.microsoft.com/office/drawing/2014/main" id="{2BEAE3D0-4BC7-4C40-898B-4C5CCF2B7597}"/>
              </a:ext>
            </a:extLst>
          </p:cNvPr>
          <p:cNvSpPr txBox="1"/>
          <p:nvPr/>
        </p:nvSpPr>
        <p:spPr>
          <a:xfrm>
            <a:off x="7878140" y="2504777"/>
            <a:ext cx="2991028" cy="2031325"/>
          </a:xfrm>
          <a:prstGeom prst="rect">
            <a:avLst/>
          </a:prstGeom>
          <a:noFill/>
        </p:spPr>
        <p:txBody>
          <a:bodyPr wrap="square" rtlCol="0">
            <a:spAutoFit/>
          </a:bodyPr>
          <a:lstStyle/>
          <a:p>
            <a:r>
              <a:rPr lang="ru-RU" dirty="0">
                <a:latin typeface="Bookman Old Style" panose="02050604050505020204" pitchFamily="18" charset="0"/>
              </a:rPr>
              <a:t>Для </a:t>
            </a:r>
            <a:r>
              <a:rPr lang="en-US" dirty="0">
                <a:latin typeface="Bookman Old Style" panose="02050604050505020204" pitchFamily="18" charset="0"/>
              </a:rPr>
              <a:t>VKH </a:t>
            </a:r>
            <a:r>
              <a:rPr lang="ru-RU" dirty="0">
                <a:latin typeface="Bookman Old Style" panose="02050604050505020204" pitchFamily="18" charset="0"/>
              </a:rPr>
              <a:t>число когерентных интервалов для широтной </a:t>
            </a:r>
            <a:r>
              <a:rPr lang="en-US" i="1" dirty="0">
                <a:latin typeface="Times New Roman" panose="02020603050405020304" pitchFamily="18" charset="0"/>
                <a:cs typeface="Times New Roman" panose="02020603050405020304" pitchFamily="18" charset="0"/>
              </a:rPr>
              <a:t>B</a:t>
            </a:r>
            <a:r>
              <a:rPr lang="en-US" i="1" baseline="-25000" dirty="0">
                <a:latin typeface="Times New Roman" panose="02020603050405020304" pitchFamily="18" charset="0"/>
                <a:cs typeface="Times New Roman" panose="02020603050405020304" pitchFamily="18" charset="0"/>
              </a:rPr>
              <a:t>E</a:t>
            </a:r>
            <a:r>
              <a:rPr lang="en-US" dirty="0">
                <a:latin typeface="Bookman Old Style" panose="02050604050505020204" pitchFamily="18" charset="0"/>
              </a:rPr>
              <a:t> </a:t>
            </a:r>
            <a:r>
              <a:rPr lang="ru-RU" dirty="0">
                <a:latin typeface="Bookman Old Style" panose="02050604050505020204" pitchFamily="18" charset="0"/>
              </a:rPr>
              <a:t>компоненты почти на порядок выше, чем для </a:t>
            </a:r>
            <a:r>
              <a:rPr lang="en-US" i="1" dirty="0">
                <a:latin typeface="Times New Roman" panose="02020603050405020304" pitchFamily="18" charset="0"/>
                <a:cs typeface="Times New Roman" panose="02020603050405020304" pitchFamily="18" charset="0"/>
              </a:rPr>
              <a:t>B</a:t>
            </a:r>
            <a:r>
              <a:rPr lang="en-US" i="1" baseline="-25000" dirty="0">
                <a:latin typeface="Times New Roman" panose="02020603050405020304" pitchFamily="18" charset="0"/>
                <a:cs typeface="Times New Roman" panose="02020603050405020304" pitchFamily="18" charset="0"/>
              </a:rPr>
              <a:t>H</a:t>
            </a:r>
            <a:r>
              <a:rPr lang="en-US" dirty="0">
                <a:latin typeface="Bookman Old Style" panose="02050604050505020204" pitchFamily="18" charset="0"/>
              </a:rPr>
              <a:t> </a:t>
            </a:r>
            <a:endParaRPr lang="ru-RU" dirty="0">
              <a:latin typeface="Bookman Old Style" panose="02050604050505020204" pitchFamily="18" charset="0"/>
            </a:endParaRPr>
          </a:p>
        </p:txBody>
      </p:sp>
      <p:pic>
        <p:nvPicPr>
          <p:cNvPr id="7" name="Объект 6">
            <a:extLst>
              <a:ext uri="{FF2B5EF4-FFF2-40B4-BE49-F238E27FC236}">
                <a16:creationId xmlns:a16="http://schemas.microsoft.com/office/drawing/2014/main" id="{1E2E5A6C-11C6-EDFE-641C-F83EFC623F2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8258" r="3554" b="7995"/>
          <a:stretch>
            <a:fillRect/>
          </a:stretch>
        </p:blipFill>
        <p:spPr>
          <a:xfrm>
            <a:off x="838200" y="1690688"/>
            <a:ext cx="6723888" cy="3833334"/>
          </a:xfrm>
        </p:spPr>
      </p:pic>
      <p:sp>
        <p:nvSpPr>
          <p:cNvPr id="9" name="Нижний колонтитул 8">
            <a:extLst>
              <a:ext uri="{FF2B5EF4-FFF2-40B4-BE49-F238E27FC236}">
                <a16:creationId xmlns:a16="http://schemas.microsoft.com/office/drawing/2014/main" id="{EB4B9408-8743-257B-D00D-ED02CBAE39EC}"/>
              </a:ext>
            </a:extLst>
          </p:cNvPr>
          <p:cNvSpPr>
            <a:spLocks noGrp="1"/>
          </p:cNvSpPr>
          <p:nvPr>
            <p:ph type="ftr" sz="quarter" idx="11"/>
          </p:nvPr>
        </p:nvSpPr>
        <p:spPr/>
        <p:txBody>
          <a:bodyPr/>
          <a:lstStyle/>
          <a:p>
            <a:r>
              <a:rPr lang="en-US" dirty="0"/>
              <a:t>9/15</a:t>
            </a:r>
            <a:endParaRPr lang="ru-RU" dirty="0"/>
          </a:p>
        </p:txBody>
      </p:sp>
    </p:spTree>
    <p:extLst>
      <p:ext uri="{BB962C8B-B14F-4D97-AF65-F5344CB8AC3E}">
        <p14:creationId xmlns:p14="http://schemas.microsoft.com/office/powerpoint/2010/main" val="2429961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E68F01-3DC3-CAA6-B96F-2806BA33CA5B}"/>
              </a:ext>
            </a:extLst>
          </p:cNvPr>
          <p:cNvSpPr>
            <a:spLocks noGrp="1"/>
          </p:cNvSpPr>
          <p:nvPr>
            <p:ph type="title"/>
          </p:nvPr>
        </p:nvSpPr>
        <p:spPr>
          <a:xfrm>
            <a:off x="838200" y="365125"/>
            <a:ext cx="10098024" cy="1325563"/>
          </a:xfrm>
        </p:spPr>
        <p:txBody>
          <a:bodyPr>
            <a:normAutofit/>
          </a:bodyPr>
          <a:lstStyle/>
          <a:p>
            <a:r>
              <a:rPr lang="ru-RU" sz="3200" dirty="0">
                <a:latin typeface="Bookman Old Style" panose="02050604050505020204" pitchFamily="18" charset="0"/>
              </a:rPr>
              <a:t>Разность фаз и отношение </a:t>
            </a:r>
            <a:r>
              <a:rPr lang="en-US" sz="3200" dirty="0">
                <a:latin typeface="Bookman Old Style" panose="02050604050505020204" pitchFamily="18" charset="0"/>
              </a:rPr>
              <a:t>PSD. </a:t>
            </a:r>
            <a:r>
              <a:rPr lang="ru-RU" sz="3200" dirty="0">
                <a:latin typeface="Bookman Old Style" panose="02050604050505020204" pitchFamily="18" charset="0"/>
              </a:rPr>
              <a:t>Выходной. </a:t>
            </a:r>
          </a:p>
        </p:txBody>
      </p:sp>
      <p:sp>
        <p:nvSpPr>
          <p:cNvPr id="11" name="TextBox 10">
            <a:extLst>
              <a:ext uri="{FF2B5EF4-FFF2-40B4-BE49-F238E27FC236}">
                <a16:creationId xmlns:a16="http://schemas.microsoft.com/office/drawing/2014/main" id="{3D8D7FF9-A529-4CB6-EE3F-BF4B2C561A81}"/>
              </a:ext>
            </a:extLst>
          </p:cNvPr>
          <p:cNvSpPr txBox="1"/>
          <p:nvPr/>
        </p:nvSpPr>
        <p:spPr>
          <a:xfrm>
            <a:off x="6935216" y="2136338"/>
            <a:ext cx="4001008" cy="3416320"/>
          </a:xfrm>
          <a:prstGeom prst="rect">
            <a:avLst/>
          </a:prstGeom>
          <a:noFill/>
        </p:spPr>
        <p:txBody>
          <a:bodyPr wrap="square" rtlCol="0">
            <a:spAutoFit/>
          </a:bodyPr>
          <a:lstStyle/>
          <a:p>
            <a:r>
              <a:rPr lang="ru-RU" dirty="0">
                <a:latin typeface="Bookman Old Style" panose="02050604050505020204" pitchFamily="18" charset="0"/>
              </a:rPr>
              <a:t>Распределения для компоненты </a:t>
            </a:r>
            <a:r>
              <a:rPr lang="en-US" i="1" dirty="0">
                <a:latin typeface="Times New Roman" panose="02020603050405020304" pitchFamily="18" charset="0"/>
                <a:cs typeface="Times New Roman" panose="02020603050405020304" pitchFamily="18" charset="0"/>
              </a:rPr>
              <a:t>B</a:t>
            </a:r>
            <a:r>
              <a:rPr lang="en-US" i="1" baseline="-25000" dirty="0">
                <a:latin typeface="Times New Roman" panose="02020603050405020304" pitchFamily="18" charset="0"/>
                <a:cs typeface="Times New Roman" panose="02020603050405020304" pitchFamily="18" charset="0"/>
              </a:rPr>
              <a:t>E</a:t>
            </a:r>
            <a:r>
              <a:rPr lang="ru-RU" dirty="0">
                <a:latin typeface="Bookman Old Style" panose="02050604050505020204" pitchFamily="18" charset="0"/>
              </a:rPr>
              <a:t> в окрестности 5 </a:t>
            </a:r>
            <a:r>
              <a:rPr lang="ru-RU" dirty="0" err="1">
                <a:latin typeface="Bookman Old Style" panose="02050604050505020204" pitchFamily="18" charset="0"/>
              </a:rPr>
              <a:t>мГц</a:t>
            </a:r>
            <a:r>
              <a:rPr lang="ru-RU" dirty="0">
                <a:latin typeface="Bookman Old Style" panose="02050604050505020204" pitchFamily="18" charset="0"/>
              </a:rPr>
              <a:t>, где число отобранных событий максимально. </a:t>
            </a:r>
          </a:p>
          <a:p>
            <a:r>
              <a:rPr lang="ru-RU" dirty="0">
                <a:latin typeface="Bookman Old Style" panose="02050604050505020204" pitchFamily="18" charset="0"/>
              </a:rPr>
              <a:t>Распределения по </a:t>
            </a:r>
            <a:r>
              <a:rPr lang="en-US" dirty="0">
                <a:latin typeface="Times New Roman" panose="02020603050405020304" pitchFamily="18" charset="0"/>
                <a:cs typeface="Times New Roman" panose="02020603050405020304" pitchFamily="18" charset="0"/>
              </a:rPr>
              <a:t>cos</a:t>
            </a:r>
            <a:r>
              <a:rPr lang="en-US" dirty="0">
                <a:latin typeface="Bookman Old Style" panose="02050604050505020204" pitchFamily="18" charset="0"/>
              </a:rPr>
              <a:t>(</a:t>
            </a:r>
            <a:r>
              <a:rPr lang="en-US" dirty="0" err="1">
                <a:latin typeface="Symbol" panose="05050102010706020507" pitchFamily="18" charset="2"/>
              </a:rPr>
              <a:t>Df</a:t>
            </a:r>
            <a:r>
              <a:rPr lang="en-US" dirty="0">
                <a:latin typeface="Bookman Old Style" panose="02050604050505020204" pitchFamily="18" charset="0"/>
              </a:rPr>
              <a:t>) </a:t>
            </a:r>
            <a:r>
              <a:rPr lang="ru-RU" dirty="0">
                <a:latin typeface="Bookman Old Style" panose="02050604050505020204" pitchFamily="18" charset="0"/>
              </a:rPr>
              <a:t>полностью лежат в положительной области и на </a:t>
            </a:r>
            <a:r>
              <a:rPr lang="en-US" dirty="0">
                <a:latin typeface="Bookman Old Style" panose="02050604050505020204" pitchFamily="18" charset="0"/>
              </a:rPr>
              <a:t>&gt;85% </a:t>
            </a:r>
            <a:r>
              <a:rPr lang="ru-RU" dirty="0">
                <a:latin typeface="Bookman Old Style" panose="02050604050505020204" pitchFamily="18" charset="0"/>
              </a:rPr>
              <a:t>в интервале 0.6-0.8 (</a:t>
            </a:r>
            <a:r>
              <a:rPr lang="en-US" dirty="0">
                <a:latin typeface="Times New Roman" panose="02020603050405020304" pitchFamily="18" charset="0"/>
                <a:cs typeface="Times New Roman" panose="02020603050405020304" pitchFamily="18" charset="0"/>
              </a:rPr>
              <a:t>35</a:t>
            </a:r>
            <a:r>
              <a:rPr lang="en-US" dirty="0">
                <a:latin typeface="Calibri" panose="020F0502020204030204" pitchFamily="34" charset="0"/>
                <a:cs typeface="Calibri" panose="020F0502020204030204" pitchFamily="34" charset="0"/>
              </a:rPr>
              <a:t>⁰</a:t>
            </a:r>
            <a:r>
              <a:rPr lang="en-US" dirty="0">
                <a:latin typeface="Times New Roman" panose="02020603050405020304" pitchFamily="18" charset="0"/>
                <a:cs typeface="Times New Roman" panose="02020603050405020304" pitchFamily="18" charset="0"/>
              </a:rPr>
              <a:t>&lt;</a:t>
            </a:r>
            <a:r>
              <a:rPr lang="en-US" dirty="0" err="1">
                <a:latin typeface="Symbol" panose="05050102010706020507" pitchFamily="18" charset="2"/>
              </a:rPr>
              <a:t>Df</a:t>
            </a:r>
            <a:r>
              <a:rPr lang="en-US" dirty="0">
                <a:latin typeface="Symbol" panose="05050102010706020507" pitchFamily="18" charset="2"/>
              </a:rPr>
              <a:t>&lt;</a:t>
            </a:r>
            <a:r>
              <a:rPr lang="en-US" dirty="0">
                <a:latin typeface="Times New Roman" panose="02020603050405020304" pitchFamily="18" charset="0"/>
                <a:cs typeface="Times New Roman" panose="02020603050405020304" pitchFamily="18" charset="0"/>
              </a:rPr>
              <a:t>55</a:t>
            </a:r>
            <a:r>
              <a:rPr lang="en-US" dirty="0">
                <a:latin typeface="Calibri" panose="020F0502020204030204" pitchFamily="34" charset="0"/>
                <a:cs typeface="Calibri" panose="020F0502020204030204" pitchFamily="34" charset="0"/>
              </a:rPr>
              <a:t>⁰).</a:t>
            </a:r>
          </a:p>
          <a:p>
            <a:r>
              <a:rPr lang="ru-RU" dirty="0">
                <a:latin typeface="Bookman Old Style" panose="02050604050505020204" pitchFamily="18" charset="0"/>
              </a:rPr>
              <a:t>Распределения</a:t>
            </a:r>
            <a:r>
              <a:rPr lang="en-US" dirty="0">
                <a:latin typeface="Bookman Old Style" panose="02050604050505020204" pitchFamily="18" charset="0"/>
              </a:rPr>
              <a:t> </a:t>
            </a:r>
            <a:r>
              <a:rPr lang="ru-RU" dirty="0">
                <a:latin typeface="Bookman Old Style" panose="02050604050505020204" pitchFamily="18" charset="0"/>
              </a:rPr>
              <a:t>по </a:t>
            </a:r>
            <a:r>
              <a:rPr lang="en-US" i="1" dirty="0">
                <a:latin typeface="Times New Roman" panose="02020603050405020304" pitchFamily="18" charset="0"/>
                <a:cs typeface="Times New Roman" panose="02020603050405020304" pitchFamily="18" charset="0"/>
              </a:rPr>
              <a:t>R</a:t>
            </a:r>
            <a:r>
              <a:rPr lang="en-US" i="1" baseline="-25000" dirty="0">
                <a:latin typeface="Times New Roman" panose="02020603050405020304" pitchFamily="18" charset="0"/>
                <a:cs typeface="Times New Roman" panose="02020603050405020304" pitchFamily="18" charset="0"/>
              </a:rPr>
              <a:t>I-By</a:t>
            </a:r>
            <a:r>
              <a:rPr lang="en-US" i="1" dirty="0">
                <a:latin typeface="Times New Roman" panose="02020603050405020304" pitchFamily="18" charset="0"/>
                <a:cs typeface="Times New Roman" panose="02020603050405020304" pitchFamily="18" charset="0"/>
              </a:rPr>
              <a:t> </a:t>
            </a:r>
            <a:r>
              <a:rPr lang="ru-RU" dirty="0">
                <a:latin typeface="Bookman Old Style" panose="02050604050505020204" pitchFamily="18" charset="0"/>
                <a:cs typeface="Times New Roman" panose="02020603050405020304" pitchFamily="18" charset="0"/>
              </a:rPr>
              <a:t>сосредоточены в окрестности </a:t>
            </a:r>
            <a:r>
              <a:rPr lang="ru-RU" dirty="0">
                <a:latin typeface="Times New Roman" panose="02020603050405020304" pitchFamily="18" charset="0"/>
                <a:cs typeface="Times New Roman" panose="02020603050405020304" pitchFamily="18" charset="0"/>
              </a:rPr>
              <a:t>5-7∙10</a:t>
            </a:r>
            <a:r>
              <a:rPr lang="ru-RU" baseline="30000" dirty="0">
                <a:latin typeface="Times New Roman" panose="02020603050405020304" pitchFamily="18" charset="0"/>
                <a:cs typeface="Times New Roman" panose="02020603050405020304" pitchFamily="18" charset="0"/>
              </a:rPr>
              <a:t>-3</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dirty="0" err="1">
                <a:latin typeface="Times New Roman" panose="02020603050405020304" pitchFamily="18" charset="0"/>
                <a:cs typeface="Times New Roman" panose="02020603050405020304" pitchFamily="18" charset="0"/>
              </a:rPr>
              <a:t>nT</a:t>
            </a:r>
            <a:r>
              <a:rPr lang="en-US" dirty="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rPr>
              <a:t>2</a:t>
            </a:r>
            <a:endParaRPr lang="ru-RU" baseline="30000" dirty="0">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FFE48CBD-8C27-97AD-12C8-5666FC9ABC1E}"/>
              </a:ext>
            </a:extLst>
          </p:cNvPr>
          <p:cNvPicPr>
            <a:picLocks noChangeAspect="1"/>
          </p:cNvPicPr>
          <p:nvPr/>
        </p:nvPicPr>
        <p:blipFill>
          <a:blip r:embed="rId2">
            <a:extLst>
              <a:ext uri="{28A0092B-C50C-407E-A947-70E740481C1C}">
                <a14:useLocalDpi xmlns:a14="http://schemas.microsoft.com/office/drawing/2010/main" val="0"/>
              </a:ext>
            </a:extLst>
          </a:blip>
          <a:srcRect l="5600" t="4502" r="4394" b="862"/>
          <a:stretch>
            <a:fillRect/>
          </a:stretch>
        </p:blipFill>
        <p:spPr>
          <a:xfrm>
            <a:off x="594360" y="1608392"/>
            <a:ext cx="5943600" cy="4659304"/>
          </a:xfrm>
          <a:prstGeom prst="rect">
            <a:avLst/>
          </a:prstGeom>
        </p:spPr>
      </p:pic>
      <p:sp>
        <p:nvSpPr>
          <p:cNvPr id="12" name="Нижний колонтитул 11">
            <a:extLst>
              <a:ext uri="{FF2B5EF4-FFF2-40B4-BE49-F238E27FC236}">
                <a16:creationId xmlns:a16="http://schemas.microsoft.com/office/drawing/2014/main" id="{71281036-6599-54FF-7B4F-63C3268D99BA}"/>
              </a:ext>
            </a:extLst>
          </p:cNvPr>
          <p:cNvSpPr>
            <a:spLocks noGrp="1"/>
          </p:cNvSpPr>
          <p:nvPr>
            <p:ph type="ftr" sz="quarter" idx="11"/>
          </p:nvPr>
        </p:nvSpPr>
        <p:spPr/>
        <p:txBody>
          <a:bodyPr/>
          <a:lstStyle/>
          <a:p>
            <a:r>
              <a:rPr lang="en-US" dirty="0"/>
              <a:t>10/15</a:t>
            </a:r>
            <a:endParaRPr lang="ru-RU" dirty="0"/>
          </a:p>
        </p:txBody>
      </p:sp>
    </p:spTree>
    <p:extLst>
      <p:ext uri="{BB962C8B-B14F-4D97-AF65-F5344CB8AC3E}">
        <p14:creationId xmlns:p14="http://schemas.microsoft.com/office/powerpoint/2010/main" val="473507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1E5B4D-B130-7561-F33C-2F7B5F73B29F}"/>
              </a:ext>
            </a:extLst>
          </p:cNvPr>
          <p:cNvSpPr>
            <a:spLocks noGrp="1"/>
          </p:cNvSpPr>
          <p:nvPr>
            <p:ph type="title"/>
          </p:nvPr>
        </p:nvSpPr>
        <p:spPr/>
        <p:txBody>
          <a:bodyPr>
            <a:normAutofit/>
          </a:bodyPr>
          <a:lstStyle/>
          <a:p>
            <a:r>
              <a:rPr lang="ru-RU" sz="2400" dirty="0">
                <a:latin typeface="Bookman Old Style" panose="02050604050505020204" pitchFamily="18" charset="0"/>
              </a:rPr>
              <a:t>Выходной. Частотная зависимость и сезонный ход </a:t>
            </a:r>
            <a:endParaRPr lang="ru-RU" sz="2400" dirty="0"/>
          </a:p>
        </p:txBody>
      </p:sp>
      <p:sp>
        <p:nvSpPr>
          <p:cNvPr id="3" name="Объект 2">
            <a:extLst>
              <a:ext uri="{FF2B5EF4-FFF2-40B4-BE49-F238E27FC236}">
                <a16:creationId xmlns:a16="http://schemas.microsoft.com/office/drawing/2014/main" id="{25BC86F2-5148-6656-E711-F8A3BC92E364}"/>
              </a:ext>
            </a:extLst>
          </p:cNvPr>
          <p:cNvSpPr>
            <a:spLocks noGrp="1"/>
          </p:cNvSpPr>
          <p:nvPr>
            <p:ph idx="1"/>
          </p:nvPr>
        </p:nvSpPr>
        <p:spPr>
          <a:xfrm>
            <a:off x="5329106" y="1907921"/>
            <a:ext cx="4424494" cy="4351338"/>
          </a:xfrm>
        </p:spPr>
        <p:txBody>
          <a:bodyPr>
            <a:normAutofit fontScale="85000" lnSpcReduction="10000"/>
          </a:bodyPr>
          <a:lstStyle/>
          <a:p>
            <a:pPr algn="just"/>
            <a:r>
              <a:rPr lang="ru-RU" dirty="0">
                <a:latin typeface="Bookman Old Style" panose="02050604050505020204" pitchFamily="18" charset="0"/>
              </a:rPr>
              <a:t>Для </a:t>
            </a:r>
            <a:r>
              <a:rPr lang="en-US" dirty="0" err="1">
                <a:latin typeface="Symbol" panose="05050102010706020507" pitchFamily="18" charset="2"/>
              </a:rPr>
              <a:t>Df</a:t>
            </a:r>
            <a:r>
              <a:rPr lang="en-US" dirty="0">
                <a:latin typeface="Bookman Old Style" panose="02050604050505020204" pitchFamily="18" charset="0"/>
              </a:rPr>
              <a:t> </a:t>
            </a:r>
            <a:r>
              <a:rPr lang="ru-RU" dirty="0">
                <a:latin typeface="Bookman Old Style" panose="02050604050505020204" pitchFamily="18" charset="0"/>
              </a:rPr>
              <a:t>количественные изменения с частотой в пределах </a:t>
            </a:r>
            <a:r>
              <a:rPr lang="en-US" dirty="0">
                <a:latin typeface="Bookman Old Style" panose="02050604050505020204" pitchFamily="18" charset="0"/>
              </a:rPr>
              <a:t>3</a:t>
            </a:r>
            <a:r>
              <a:rPr lang="en-US" dirty="0">
                <a:latin typeface="Bookman Old Style" panose="02050604050505020204" pitchFamily="18" charset="0"/>
                <a:cs typeface="Calibri" panose="020F0502020204030204" pitchFamily="34" charset="0"/>
              </a:rPr>
              <a:t>⁰</a:t>
            </a:r>
            <a:r>
              <a:rPr lang="ru-RU" dirty="0">
                <a:latin typeface="Bookman Old Style" panose="02050604050505020204" pitchFamily="18" charset="0"/>
              </a:rPr>
              <a:t>, между сезонами</a:t>
            </a:r>
            <a:r>
              <a:rPr lang="en-US" dirty="0">
                <a:latin typeface="Bookman Old Style" panose="02050604050505020204" pitchFamily="18" charset="0"/>
              </a:rPr>
              <a:t> – </a:t>
            </a:r>
            <a:r>
              <a:rPr lang="ru-RU" dirty="0">
                <a:latin typeface="Bookman Old Style" panose="02050604050505020204" pitchFamily="18" charset="0"/>
              </a:rPr>
              <a:t>до 5</a:t>
            </a:r>
            <a:r>
              <a:rPr lang="en-US" dirty="0">
                <a:latin typeface="Bookman Old Style" panose="02050604050505020204" pitchFamily="18" charset="0"/>
                <a:cs typeface="Calibri" panose="020F0502020204030204" pitchFamily="34" charset="0"/>
              </a:rPr>
              <a:t>⁰</a:t>
            </a:r>
            <a:r>
              <a:rPr lang="ru-RU" dirty="0">
                <a:latin typeface="Bookman Old Style" panose="02050604050505020204" pitchFamily="18" charset="0"/>
                <a:cs typeface="Calibri" panose="020F0502020204030204" pitchFamily="34" charset="0"/>
              </a:rPr>
              <a:t>. Характер частотной вариации одинаков для двух сезонов. </a:t>
            </a:r>
          </a:p>
          <a:p>
            <a:pPr algn="just"/>
            <a:r>
              <a:rPr lang="ru-RU" dirty="0">
                <a:latin typeface="Bookman Old Style" panose="02050604050505020204" pitchFamily="18" charset="0"/>
                <a:cs typeface="Calibri" panose="020F0502020204030204" pitchFamily="34" charset="0"/>
              </a:rPr>
              <a:t>Для </a:t>
            </a:r>
            <a:r>
              <a:rPr lang="en-US" i="1" dirty="0">
                <a:latin typeface="Times New Roman" panose="02020603050405020304" pitchFamily="18" charset="0"/>
                <a:cs typeface="Times New Roman" panose="02020603050405020304" pitchFamily="18" charset="0"/>
              </a:rPr>
              <a:t>R</a:t>
            </a:r>
            <a:r>
              <a:rPr lang="en-US" i="1" baseline="-25000" dirty="0">
                <a:latin typeface="Times New Roman" panose="02020603050405020304" pitchFamily="18" charset="0"/>
                <a:cs typeface="Times New Roman" panose="02020603050405020304" pitchFamily="18" charset="0"/>
              </a:rPr>
              <a:t>I-By</a:t>
            </a:r>
            <a:r>
              <a:rPr lang="en-US" i="1" dirty="0">
                <a:latin typeface="Times New Roman" panose="02020603050405020304" pitchFamily="18" charset="0"/>
                <a:cs typeface="Times New Roman" panose="02020603050405020304" pitchFamily="18" charset="0"/>
              </a:rPr>
              <a:t> </a:t>
            </a:r>
            <a:r>
              <a:rPr lang="ru-RU" dirty="0">
                <a:latin typeface="Bookman Old Style" panose="02050604050505020204" pitchFamily="18" charset="0"/>
                <a:cs typeface="Times New Roman" panose="02020603050405020304" pitchFamily="18" charset="0"/>
              </a:rPr>
              <a:t>частотная вариация более выражена, чем сезонная (максимальное значение почти в 3 раза выше минимального)  </a:t>
            </a:r>
            <a:r>
              <a:rPr lang="ru-RU" dirty="0">
                <a:latin typeface="Bookman Old Style" panose="02050604050505020204" pitchFamily="18" charset="0"/>
                <a:cs typeface="Calibri" panose="020F0502020204030204" pitchFamily="34" charset="0"/>
              </a:rPr>
              <a:t> </a:t>
            </a:r>
            <a:endParaRPr lang="ru-RU" dirty="0">
              <a:latin typeface="Bookman Old Style" panose="02050604050505020204" pitchFamily="18" charset="0"/>
            </a:endParaRPr>
          </a:p>
        </p:txBody>
      </p:sp>
      <p:pic>
        <p:nvPicPr>
          <p:cNvPr id="5" name="Рисунок 4">
            <a:extLst>
              <a:ext uri="{FF2B5EF4-FFF2-40B4-BE49-F238E27FC236}">
                <a16:creationId xmlns:a16="http://schemas.microsoft.com/office/drawing/2014/main" id="{007B1FD5-8BEC-B9C4-A112-C0C7F4C7F677}"/>
              </a:ext>
            </a:extLst>
          </p:cNvPr>
          <p:cNvPicPr>
            <a:picLocks noChangeAspect="1"/>
          </p:cNvPicPr>
          <p:nvPr/>
        </p:nvPicPr>
        <p:blipFill>
          <a:blip r:embed="rId2">
            <a:extLst>
              <a:ext uri="{28A0092B-C50C-407E-A947-70E740481C1C}">
                <a14:useLocalDpi xmlns:a14="http://schemas.microsoft.com/office/drawing/2010/main" val="0"/>
              </a:ext>
            </a:extLst>
          </a:blip>
          <a:srcRect l="3790" t="4423" r="35603"/>
          <a:stretch>
            <a:fillRect/>
          </a:stretch>
        </p:blipFill>
        <p:spPr>
          <a:xfrm>
            <a:off x="630936" y="1690688"/>
            <a:ext cx="4259412" cy="5008054"/>
          </a:xfrm>
          <a:prstGeom prst="rect">
            <a:avLst/>
          </a:prstGeom>
        </p:spPr>
      </p:pic>
      <p:sp>
        <p:nvSpPr>
          <p:cNvPr id="6" name="Нижний колонтитул 5">
            <a:extLst>
              <a:ext uri="{FF2B5EF4-FFF2-40B4-BE49-F238E27FC236}">
                <a16:creationId xmlns:a16="http://schemas.microsoft.com/office/drawing/2014/main" id="{49277848-39F5-B400-5C5D-F09BCC2DBC65}"/>
              </a:ext>
            </a:extLst>
          </p:cNvPr>
          <p:cNvSpPr>
            <a:spLocks noGrp="1"/>
          </p:cNvSpPr>
          <p:nvPr>
            <p:ph type="ftr" sz="quarter" idx="11"/>
          </p:nvPr>
        </p:nvSpPr>
        <p:spPr/>
        <p:txBody>
          <a:bodyPr/>
          <a:lstStyle/>
          <a:p>
            <a:r>
              <a:rPr lang="en-US" dirty="0"/>
              <a:t>11/15</a:t>
            </a:r>
            <a:endParaRPr lang="ru-RU" dirty="0"/>
          </a:p>
        </p:txBody>
      </p:sp>
    </p:spTree>
    <p:extLst>
      <p:ext uri="{BB962C8B-B14F-4D97-AF65-F5344CB8AC3E}">
        <p14:creationId xmlns:p14="http://schemas.microsoft.com/office/powerpoint/2010/main" val="2767266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45D058-7163-85E8-FE50-91DA0297CD95}"/>
              </a:ext>
            </a:extLst>
          </p:cNvPr>
          <p:cNvSpPr>
            <a:spLocks noGrp="1"/>
          </p:cNvSpPr>
          <p:nvPr>
            <p:ph type="title"/>
          </p:nvPr>
        </p:nvSpPr>
        <p:spPr>
          <a:xfrm>
            <a:off x="1453896" y="365125"/>
            <a:ext cx="9899904" cy="1325563"/>
          </a:xfrm>
        </p:spPr>
        <p:txBody>
          <a:bodyPr>
            <a:normAutofit/>
          </a:bodyPr>
          <a:lstStyle/>
          <a:p>
            <a:r>
              <a:rPr lang="ru-RU" sz="3200" dirty="0">
                <a:latin typeface="Bookman Old Style" panose="02050604050505020204" pitchFamily="18" charset="0"/>
              </a:rPr>
              <a:t>Лоухи</a:t>
            </a:r>
            <a:endParaRPr lang="ru-RU" sz="3200" dirty="0"/>
          </a:p>
        </p:txBody>
      </p:sp>
      <p:pic>
        <p:nvPicPr>
          <p:cNvPr id="5" name="Объект 4">
            <a:extLst>
              <a:ext uri="{FF2B5EF4-FFF2-40B4-BE49-F238E27FC236}">
                <a16:creationId xmlns:a16="http://schemas.microsoft.com/office/drawing/2014/main" id="{AC9A744E-4133-41E1-63F3-EE3A44644E7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789" r="5528"/>
          <a:stretch>
            <a:fillRect/>
          </a:stretch>
        </p:blipFill>
        <p:spPr>
          <a:xfrm>
            <a:off x="630936" y="1954750"/>
            <a:ext cx="6738084" cy="3906554"/>
          </a:xfrm>
        </p:spPr>
      </p:pic>
      <p:sp>
        <p:nvSpPr>
          <p:cNvPr id="8" name="TextBox 7">
            <a:extLst>
              <a:ext uri="{FF2B5EF4-FFF2-40B4-BE49-F238E27FC236}">
                <a16:creationId xmlns:a16="http://schemas.microsoft.com/office/drawing/2014/main" id="{475DB7AB-98F1-419F-762F-D46846D15E7E}"/>
              </a:ext>
            </a:extLst>
          </p:cNvPr>
          <p:cNvSpPr txBox="1"/>
          <p:nvPr/>
        </p:nvSpPr>
        <p:spPr>
          <a:xfrm>
            <a:off x="7662672" y="2331720"/>
            <a:ext cx="3108960" cy="2554545"/>
          </a:xfrm>
          <a:prstGeom prst="rect">
            <a:avLst/>
          </a:prstGeom>
          <a:noFill/>
        </p:spPr>
        <p:txBody>
          <a:bodyPr wrap="square" rtlCol="0">
            <a:spAutoFit/>
          </a:bodyPr>
          <a:lstStyle/>
          <a:p>
            <a:r>
              <a:rPr lang="ru-RU" sz="2000" dirty="0"/>
              <a:t>Основные отличия от </a:t>
            </a:r>
            <a:r>
              <a:rPr lang="en-US" sz="2000" dirty="0"/>
              <a:t>VKH </a:t>
            </a:r>
            <a:endParaRPr lang="ru-RU" sz="2000" dirty="0"/>
          </a:p>
          <a:p>
            <a:endParaRPr lang="ru-RU" sz="2000" dirty="0"/>
          </a:p>
          <a:p>
            <a:pPr marL="285750" indent="-285750">
              <a:buFont typeface="Arial" panose="020B0604020202020204" pitchFamily="34" charset="0"/>
              <a:buChar char="•"/>
            </a:pPr>
            <a:r>
              <a:rPr lang="ru-RU" sz="2000" dirty="0"/>
              <a:t>На два порядка меньше когерентных событий</a:t>
            </a:r>
          </a:p>
          <a:p>
            <a:pPr marL="285750" indent="-285750">
              <a:buFont typeface="Arial" panose="020B0604020202020204" pitchFamily="34" charset="0"/>
              <a:buChar char="•"/>
            </a:pPr>
            <a:r>
              <a:rPr lang="ru-RU" sz="2000" dirty="0"/>
              <a:t>Меньше контраст между компонентами</a:t>
            </a:r>
          </a:p>
          <a:p>
            <a:pPr marL="285750" indent="-285750">
              <a:buFont typeface="Arial" panose="020B0604020202020204" pitchFamily="34" charset="0"/>
              <a:buChar char="•"/>
            </a:pPr>
            <a:r>
              <a:rPr lang="ru-RU" sz="2000" dirty="0"/>
              <a:t>Ниже (на порядок) отношение </a:t>
            </a:r>
            <a:r>
              <a:rPr lang="en-US" sz="2000" i="1" dirty="0">
                <a:latin typeface="Times New Roman" panose="02020603050405020304" pitchFamily="18" charset="0"/>
                <a:cs typeface="Times New Roman" panose="02020603050405020304" pitchFamily="18" charset="0"/>
              </a:rPr>
              <a:t>R</a:t>
            </a:r>
            <a:r>
              <a:rPr lang="en-US" sz="2000" i="1" baseline="-25000" dirty="0">
                <a:latin typeface="Times New Roman" panose="02020603050405020304" pitchFamily="18" charset="0"/>
                <a:cs typeface="Times New Roman" panose="02020603050405020304" pitchFamily="18" charset="0"/>
              </a:rPr>
              <a:t>I-B</a:t>
            </a:r>
            <a:endParaRPr lang="ru-RU" sz="2000" dirty="0"/>
          </a:p>
        </p:txBody>
      </p:sp>
      <p:sp>
        <p:nvSpPr>
          <p:cNvPr id="9" name="Нижний колонтитул 8">
            <a:extLst>
              <a:ext uri="{FF2B5EF4-FFF2-40B4-BE49-F238E27FC236}">
                <a16:creationId xmlns:a16="http://schemas.microsoft.com/office/drawing/2014/main" id="{1ADCA3B4-0686-DE56-7B19-E4F691D0FF58}"/>
              </a:ext>
            </a:extLst>
          </p:cNvPr>
          <p:cNvSpPr>
            <a:spLocks noGrp="1"/>
          </p:cNvSpPr>
          <p:nvPr>
            <p:ph type="ftr" sz="quarter" idx="11"/>
          </p:nvPr>
        </p:nvSpPr>
        <p:spPr/>
        <p:txBody>
          <a:bodyPr/>
          <a:lstStyle/>
          <a:p>
            <a:r>
              <a:rPr lang="en-US" dirty="0"/>
              <a:t>12/15</a:t>
            </a:r>
            <a:endParaRPr lang="ru-RU" dirty="0"/>
          </a:p>
        </p:txBody>
      </p:sp>
    </p:spTree>
    <p:extLst>
      <p:ext uri="{BB962C8B-B14F-4D97-AF65-F5344CB8AC3E}">
        <p14:creationId xmlns:p14="http://schemas.microsoft.com/office/powerpoint/2010/main" val="1759225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BDCCEB-8F52-4446-0D92-48F8DD63F9C9}"/>
              </a:ext>
            </a:extLst>
          </p:cNvPr>
          <p:cNvSpPr>
            <a:spLocks noGrp="1"/>
          </p:cNvSpPr>
          <p:nvPr>
            <p:ph type="title"/>
          </p:nvPr>
        </p:nvSpPr>
        <p:spPr/>
        <p:txBody>
          <a:bodyPr>
            <a:normAutofit/>
          </a:bodyPr>
          <a:lstStyle/>
          <a:p>
            <a:r>
              <a:rPr lang="ru-RU" sz="3200" dirty="0">
                <a:latin typeface="Bookman Old Style" panose="02050604050505020204" pitchFamily="18" charset="0"/>
              </a:rPr>
              <a:t>Кондопога </a:t>
            </a:r>
          </a:p>
        </p:txBody>
      </p:sp>
      <p:pic>
        <p:nvPicPr>
          <p:cNvPr id="5" name="Объект 4">
            <a:extLst>
              <a:ext uri="{FF2B5EF4-FFF2-40B4-BE49-F238E27FC236}">
                <a16:creationId xmlns:a16="http://schemas.microsoft.com/office/drawing/2014/main" id="{5DCB0420-8F62-15B8-17D6-3D9BFB5511B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4885" r="5038"/>
          <a:stretch>
            <a:fillRect/>
          </a:stretch>
        </p:blipFill>
        <p:spPr>
          <a:xfrm>
            <a:off x="557783" y="1782058"/>
            <a:ext cx="6659997" cy="3887222"/>
          </a:xfrm>
        </p:spPr>
      </p:pic>
      <p:sp>
        <p:nvSpPr>
          <p:cNvPr id="6" name="TextBox 5">
            <a:extLst>
              <a:ext uri="{FF2B5EF4-FFF2-40B4-BE49-F238E27FC236}">
                <a16:creationId xmlns:a16="http://schemas.microsoft.com/office/drawing/2014/main" id="{1E4B93DB-BE9F-C64C-B63E-2246A9785C02}"/>
              </a:ext>
            </a:extLst>
          </p:cNvPr>
          <p:cNvSpPr txBox="1"/>
          <p:nvPr/>
        </p:nvSpPr>
        <p:spPr>
          <a:xfrm>
            <a:off x="7470648" y="1856232"/>
            <a:ext cx="4023360" cy="4401205"/>
          </a:xfrm>
          <a:prstGeom prst="rect">
            <a:avLst/>
          </a:prstGeom>
          <a:noFill/>
        </p:spPr>
        <p:txBody>
          <a:bodyPr wrap="square" rtlCol="0">
            <a:spAutoFit/>
          </a:bodyPr>
          <a:lstStyle/>
          <a:p>
            <a:r>
              <a:rPr lang="ru-RU" sz="2000" dirty="0"/>
              <a:t>Основные особенности </a:t>
            </a:r>
          </a:p>
          <a:p>
            <a:pPr marL="285750" indent="-285750">
              <a:buFont typeface="Arial" panose="020B0604020202020204" pitchFamily="34" charset="0"/>
              <a:buChar char="•"/>
            </a:pPr>
            <a:r>
              <a:rPr lang="ru-RU" sz="2000" dirty="0"/>
              <a:t>Число когерентных интервалов промежуточное между </a:t>
            </a:r>
            <a:r>
              <a:rPr lang="en-US" sz="2000" dirty="0"/>
              <a:t>VKH </a:t>
            </a:r>
            <a:r>
              <a:rPr lang="ru-RU" sz="2000" dirty="0"/>
              <a:t>и </a:t>
            </a:r>
            <a:r>
              <a:rPr lang="en-US" sz="2000" dirty="0"/>
              <a:t>LKH</a:t>
            </a:r>
            <a:endParaRPr lang="ru-RU" sz="2000" dirty="0"/>
          </a:p>
          <a:p>
            <a:pPr marL="285750" indent="-285750">
              <a:buFont typeface="Arial" panose="020B0604020202020204" pitchFamily="34" charset="0"/>
              <a:buChar char="•"/>
            </a:pPr>
            <a:r>
              <a:rPr lang="ru-RU" sz="2000" dirty="0"/>
              <a:t>Контраст между компонентами ближе к </a:t>
            </a:r>
            <a:r>
              <a:rPr lang="en-US" sz="2000" dirty="0"/>
              <a:t>LKH</a:t>
            </a:r>
            <a:endParaRPr lang="ru-RU" sz="2000" dirty="0"/>
          </a:p>
          <a:p>
            <a:pPr marL="285750" indent="-285750">
              <a:buFont typeface="Arial" panose="020B0604020202020204" pitchFamily="34" charset="0"/>
              <a:buChar char="•"/>
            </a:pPr>
            <a:r>
              <a:rPr lang="ru-RU" sz="2000" dirty="0"/>
              <a:t>отношение </a:t>
            </a:r>
            <a:r>
              <a:rPr lang="en-US" sz="2000" i="1" dirty="0">
                <a:latin typeface="Times New Roman" panose="02020603050405020304" pitchFamily="18" charset="0"/>
                <a:cs typeface="Times New Roman" panose="02020603050405020304" pitchFamily="18" charset="0"/>
              </a:rPr>
              <a:t>R</a:t>
            </a:r>
            <a:r>
              <a:rPr lang="en-US" sz="2000" i="1" baseline="-25000" dirty="0">
                <a:latin typeface="Times New Roman" panose="02020603050405020304" pitchFamily="18" charset="0"/>
                <a:cs typeface="Times New Roman" panose="02020603050405020304" pitchFamily="18" charset="0"/>
              </a:rPr>
              <a:t>I-B </a:t>
            </a:r>
            <a:r>
              <a:rPr lang="ru-RU" sz="2000" dirty="0">
                <a:latin typeface="Times New Roman" panose="02020603050405020304" pitchFamily="18" charset="0"/>
                <a:cs typeface="Times New Roman" panose="02020603050405020304" pitchFamily="18" charset="0"/>
              </a:rPr>
              <a:t> среднее, но ближе к </a:t>
            </a:r>
            <a:r>
              <a:rPr lang="en-US" sz="2000" dirty="0">
                <a:latin typeface="Times New Roman" panose="02020603050405020304" pitchFamily="18" charset="0"/>
                <a:cs typeface="Times New Roman" panose="02020603050405020304" pitchFamily="18" charset="0"/>
              </a:rPr>
              <a:t>VKH</a:t>
            </a:r>
          </a:p>
          <a:p>
            <a:pPr marL="285750"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Наиболее выраженная частотная зависимость</a:t>
            </a:r>
          </a:p>
          <a:p>
            <a:pPr marL="285750"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Для </a:t>
            </a:r>
            <a:r>
              <a:rPr lang="en-US" sz="2000" i="1" dirty="0">
                <a:latin typeface="Times New Roman" panose="02020603050405020304" pitchFamily="18" charset="0"/>
                <a:cs typeface="Times New Roman" panose="02020603050405020304" pitchFamily="18" charset="0"/>
              </a:rPr>
              <a:t>B</a:t>
            </a:r>
            <a:r>
              <a:rPr lang="en-US" sz="2000" i="1" baseline="-25000" dirty="0">
                <a:latin typeface="Times New Roman" panose="02020603050405020304" pitchFamily="18" charset="0"/>
                <a:cs typeface="Times New Roman" panose="02020603050405020304" pitchFamily="18" charset="0"/>
              </a:rPr>
              <a:t>E </a:t>
            </a:r>
            <a:r>
              <a:rPr lang="ru-RU" sz="2000" dirty="0">
                <a:latin typeface="Times New Roman" panose="02020603050405020304" pitchFamily="18" charset="0"/>
                <a:cs typeface="Times New Roman" panose="02020603050405020304" pitchFamily="18" charset="0"/>
              </a:rPr>
              <a:t>разность фаз в том же квадранте, что и для </a:t>
            </a:r>
            <a:r>
              <a:rPr lang="en-US" sz="2000" dirty="0">
                <a:latin typeface="Times New Roman" panose="02020603050405020304" pitchFamily="18" charset="0"/>
                <a:cs typeface="Times New Roman" panose="02020603050405020304" pitchFamily="18" charset="0"/>
              </a:rPr>
              <a:t>VKH</a:t>
            </a:r>
          </a:p>
          <a:p>
            <a:pPr marL="285750"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Для </a:t>
            </a:r>
            <a:r>
              <a:rPr lang="en-US" sz="2000" i="1" dirty="0">
                <a:latin typeface="Times New Roman" panose="02020603050405020304" pitchFamily="18" charset="0"/>
                <a:cs typeface="Times New Roman" panose="02020603050405020304" pitchFamily="18" charset="0"/>
              </a:rPr>
              <a:t>B</a:t>
            </a:r>
            <a:r>
              <a:rPr lang="en-US" sz="2000" i="1" baseline="-25000" dirty="0">
                <a:latin typeface="Times New Roman" panose="02020603050405020304" pitchFamily="18" charset="0"/>
                <a:cs typeface="Times New Roman" panose="02020603050405020304" pitchFamily="18" charset="0"/>
              </a:rPr>
              <a:t>H </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ближе к </a:t>
            </a:r>
            <a:r>
              <a:rPr lang="ru-RU" sz="2000" dirty="0" err="1">
                <a:latin typeface="Times New Roman" panose="02020603050405020304" pitchFamily="18" charset="0"/>
                <a:cs typeface="Times New Roman" panose="02020603050405020304" pitchFamily="18" charset="0"/>
              </a:rPr>
              <a:t>противофазности</a:t>
            </a:r>
            <a:r>
              <a:rPr lang="ru-RU" sz="2000" dirty="0">
                <a:latin typeface="Times New Roman" panose="02020603050405020304" pitchFamily="18" charset="0"/>
                <a:cs typeface="Times New Roman" panose="02020603050405020304" pitchFamily="18" charset="0"/>
              </a:rPr>
              <a:t>  </a:t>
            </a:r>
            <a:endParaRPr lang="ru-RU" sz="2000" dirty="0"/>
          </a:p>
        </p:txBody>
      </p:sp>
      <p:sp>
        <p:nvSpPr>
          <p:cNvPr id="7" name="Нижний колонтитул 6">
            <a:extLst>
              <a:ext uri="{FF2B5EF4-FFF2-40B4-BE49-F238E27FC236}">
                <a16:creationId xmlns:a16="http://schemas.microsoft.com/office/drawing/2014/main" id="{00F624F9-D570-DFDB-5665-BAFF416334F7}"/>
              </a:ext>
            </a:extLst>
          </p:cNvPr>
          <p:cNvSpPr>
            <a:spLocks noGrp="1"/>
          </p:cNvSpPr>
          <p:nvPr>
            <p:ph type="ftr" sz="quarter" idx="11"/>
          </p:nvPr>
        </p:nvSpPr>
        <p:spPr/>
        <p:txBody>
          <a:bodyPr/>
          <a:lstStyle/>
          <a:p>
            <a:r>
              <a:rPr lang="en-US" dirty="0"/>
              <a:t>13/15</a:t>
            </a:r>
            <a:endParaRPr lang="ru-RU" dirty="0"/>
          </a:p>
        </p:txBody>
      </p:sp>
    </p:spTree>
    <p:extLst>
      <p:ext uri="{BB962C8B-B14F-4D97-AF65-F5344CB8AC3E}">
        <p14:creationId xmlns:p14="http://schemas.microsoft.com/office/powerpoint/2010/main" val="4071367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34757"/>
          </a:xfrm>
        </p:spPr>
        <p:txBody>
          <a:bodyPr>
            <a:normAutofit/>
          </a:bodyPr>
          <a:lstStyle/>
          <a:p>
            <a:r>
              <a:rPr lang="ru-RU" sz="3200" dirty="0">
                <a:latin typeface="Bookman Old Style" panose="02050604050505020204" pitchFamily="18" charset="0"/>
              </a:rPr>
              <a:t>Обсуждение</a:t>
            </a:r>
          </a:p>
        </p:txBody>
      </p:sp>
      <p:sp>
        <p:nvSpPr>
          <p:cNvPr id="3" name="Объект 2"/>
          <p:cNvSpPr>
            <a:spLocks noGrp="1"/>
          </p:cNvSpPr>
          <p:nvPr>
            <p:ph idx="1"/>
          </p:nvPr>
        </p:nvSpPr>
        <p:spPr>
          <a:xfrm>
            <a:off x="6397752" y="1692652"/>
            <a:ext cx="4702228" cy="3783591"/>
          </a:xfrm>
        </p:spPr>
        <p:txBody>
          <a:bodyPr>
            <a:normAutofit fontScale="55000" lnSpcReduction="20000"/>
          </a:bodyPr>
          <a:lstStyle/>
          <a:p>
            <a:r>
              <a:rPr lang="ru-RU" dirty="0">
                <a:latin typeface="Bookman Old Style" panose="02050604050505020204" pitchFamily="18" charset="0"/>
              </a:rPr>
              <a:t>Существенные отличия между тремя точками</a:t>
            </a:r>
          </a:p>
          <a:p>
            <a:r>
              <a:rPr lang="ru-RU" dirty="0">
                <a:latin typeface="Bookman Old Style" panose="02050604050505020204" pitchFamily="18" charset="0"/>
              </a:rPr>
              <a:t>Возможные причины – разное положение в сети, </a:t>
            </a:r>
            <a:r>
              <a:rPr lang="ru-RU" dirty="0" err="1">
                <a:latin typeface="Bookman Old Style" panose="02050604050505020204" pitchFamily="18" charset="0"/>
              </a:rPr>
              <a:t>геоэлектрика</a:t>
            </a:r>
            <a:endParaRPr lang="ru-RU" dirty="0">
              <a:latin typeface="Bookman Old Style" panose="02050604050505020204" pitchFamily="18" charset="0"/>
            </a:endParaRPr>
          </a:p>
          <a:p>
            <a:r>
              <a:rPr lang="ru-RU" dirty="0">
                <a:latin typeface="Bookman Old Style" panose="02050604050505020204" pitchFamily="18" charset="0"/>
              </a:rPr>
              <a:t>Для проходной станции </a:t>
            </a:r>
            <a:r>
              <a:rPr lang="en-US" dirty="0">
                <a:latin typeface="Bookman Old Style" panose="02050604050505020204" pitchFamily="18" charset="0"/>
              </a:rPr>
              <a:t>LKH</a:t>
            </a:r>
            <a:r>
              <a:rPr lang="ru-RU" dirty="0">
                <a:latin typeface="Bookman Old Style" panose="02050604050505020204" pitchFamily="18" charset="0"/>
              </a:rPr>
              <a:t> минимальный ток (ожидаемо). </a:t>
            </a:r>
          </a:p>
          <a:p>
            <a:r>
              <a:rPr lang="ru-RU" dirty="0">
                <a:latin typeface="Bookman Old Style" panose="02050604050505020204" pitchFamily="18" charset="0"/>
              </a:rPr>
              <a:t>Отличающееся от </a:t>
            </a:r>
            <a:r>
              <a:rPr lang="en-US" dirty="0">
                <a:latin typeface="Bookman Old Style" panose="02050604050505020204" pitchFamily="18" charset="0"/>
              </a:rPr>
              <a:t>VKH </a:t>
            </a:r>
            <a:r>
              <a:rPr lang="ru-RU" dirty="0">
                <a:latin typeface="Bookman Old Style" panose="02050604050505020204" pitchFamily="18" charset="0"/>
              </a:rPr>
              <a:t>поведение для компонент. </a:t>
            </a:r>
          </a:p>
          <a:p>
            <a:r>
              <a:rPr lang="ru-RU" dirty="0">
                <a:latin typeface="Bookman Old Style" panose="02050604050505020204" pitchFamily="18" charset="0"/>
              </a:rPr>
              <a:t>Возможно – и влияние распределения фазы пульсаций. </a:t>
            </a:r>
            <a:endParaRPr lang="en-US" dirty="0">
              <a:latin typeface="Bookman Old Style" panose="02050604050505020204" pitchFamily="18" charset="0"/>
            </a:endParaRPr>
          </a:p>
          <a:p>
            <a:r>
              <a:rPr lang="en-US" dirty="0">
                <a:latin typeface="Bookman Old Style" panose="02050604050505020204" pitchFamily="18" charset="0"/>
              </a:rPr>
              <a:t>VKH </a:t>
            </a:r>
            <a:r>
              <a:rPr lang="ru-RU" dirty="0">
                <a:latin typeface="Bookman Old Style" panose="02050604050505020204" pitchFamily="18" charset="0"/>
              </a:rPr>
              <a:t>и </a:t>
            </a:r>
            <a:r>
              <a:rPr lang="en-US" dirty="0">
                <a:latin typeface="Bookman Old Style" panose="02050604050505020204" pitchFamily="18" charset="0"/>
              </a:rPr>
              <a:t>KND – </a:t>
            </a:r>
            <a:r>
              <a:rPr lang="ru-RU" dirty="0">
                <a:latin typeface="Bookman Old Style" panose="02050604050505020204" pitchFamily="18" charset="0"/>
              </a:rPr>
              <a:t>дополнительный инструмент не только для анализа сбоев, но и для контроля вариаций проводимости и состояния сети</a:t>
            </a:r>
          </a:p>
          <a:p>
            <a:r>
              <a:rPr lang="en-US" dirty="0">
                <a:latin typeface="Bookman Old Style" panose="02050604050505020204" pitchFamily="18" charset="0"/>
              </a:rPr>
              <a:t>LKH – </a:t>
            </a:r>
            <a:r>
              <a:rPr lang="ru-RU" dirty="0">
                <a:latin typeface="Bookman Old Style" panose="02050604050505020204" pitchFamily="18" charset="0"/>
              </a:rPr>
              <a:t>влияние пространственного распределения поля пульсаций, включая резонансные эффекты. </a:t>
            </a:r>
          </a:p>
          <a:p>
            <a:endParaRPr lang="ru-RU" dirty="0">
              <a:latin typeface="Bookman Old Style" panose="02050604050505020204" pitchFamily="18" charset="0"/>
            </a:endParaRPr>
          </a:p>
          <a:p>
            <a:endParaRPr lang="ru-RU" dirty="0">
              <a:latin typeface="Bookman Old Style" panose="02050604050505020204" pitchFamily="18" charset="0"/>
            </a:endParaRPr>
          </a:p>
          <a:p>
            <a:endParaRPr lang="ru-RU" dirty="0">
              <a:latin typeface="Bookman Old Style" panose="02050604050505020204" pitchFamily="18" charset="0"/>
            </a:endParaRPr>
          </a:p>
        </p:txBody>
      </p:sp>
      <p:pic>
        <p:nvPicPr>
          <p:cNvPr id="5" name="Рисунок 4">
            <a:extLst>
              <a:ext uri="{FF2B5EF4-FFF2-40B4-BE49-F238E27FC236}">
                <a16:creationId xmlns:a16="http://schemas.microsoft.com/office/drawing/2014/main" id="{DAB61B9D-9AEE-6E8E-A271-C21CBFC8D0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284" y="1418332"/>
            <a:ext cx="4702228" cy="4934245"/>
          </a:xfrm>
          <a:prstGeom prst="rect">
            <a:avLst/>
          </a:prstGeom>
        </p:spPr>
      </p:pic>
      <p:sp>
        <p:nvSpPr>
          <p:cNvPr id="6" name="TextBox 5">
            <a:extLst>
              <a:ext uri="{FF2B5EF4-FFF2-40B4-BE49-F238E27FC236}">
                <a16:creationId xmlns:a16="http://schemas.microsoft.com/office/drawing/2014/main" id="{4419ACFC-A81B-165D-29F7-C0E0C2A365BC}"/>
              </a:ext>
            </a:extLst>
          </p:cNvPr>
          <p:cNvSpPr txBox="1"/>
          <p:nvPr/>
        </p:nvSpPr>
        <p:spPr>
          <a:xfrm>
            <a:off x="3145536" y="3849623"/>
            <a:ext cx="3364992" cy="2554545"/>
          </a:xfrm>
          <a:prstGeom prst="rect">
            <a:avLst/>
          </a:prstGeom>
          <a:solidFill>
            <a:schemeClr val="bg1"/>
          </a:solidFill>
        </p:spPr>
        <p:txBody>
          <a:bodyPr wrap="square" rtlCol="0">
            <a:spAutoFit/>
          </a:bodyPr>
          <a:lstStyle/>
          <a:p>
            <a:r>
              <a:rPr lang="ru-RU" dirty="0">
                <a:latin typeface="Bookman Old Style" panose="02050604050505020204" pitchFamily="18" charset="0"/>
              </a:rPr>
              <a:t>Отличаются и уровни горизонтальной неоднородности, и вертикальный профиль в окрестности станций</a:t>
            </a:r>
          </a:p>
          <a:p>
            <a:endParaRPr lang="ru-RU" sz="1600" dirty="0"/>
          </a:p>
          <a:p>
            <a:pPr fontAlgn="base"/>
            <a:r>
              <a:rPr lang="en-US" sz="1200" dirty="0">
                <a:latin typeface="Bookman Old Style" panose="02050604050505020204" pitchFamily="18" charset="0"/>
              </a:rPr>
              <a:t>(</a:t>
            </a:r>
            <a:r>
              <a:rPr lang="ru-RU" sz="1200" dirty="0">
                <a:latin typeface="Bookman Old Style" panose="02050604050505020204" pitchFamily="18" charset="0"/>
              </a:rPr>
              <a:t>из </a:t>
            </a:r>
            <a:r>
              <a:rPr lang="en-US" sz="1200" dirty="0" err="1">
                <a:latin typeface="Bookman Old Style" panose="02050604050505020204" pitchFamily="18" charset="0"/>
                <a:hlinkClick r:id="rId3" tooltip="Кругляков Михаил Сергеевич (перейти на страницу сотрудника)">
                  <a:extLst>
                    <a:ext uri="{A12FA001-AC4F-418D-AE19-62706E023703}">
                      <ahyp:hlinkClr xmlns:ahyp="http://schemas.microsoft.com/office/drawing/2018/hyperlinkcolor" val="tx"/>
                    </a:ext>
                  </a:extLst>
                </a:hlinkClick>
              </a:rPr>
              <a:t>Kruglyakov</a:t>
            </a:r>
            <a:r>
              <a:rPr lang="en-US" sz="1200" dirty="0">
                <a:latin typeface="Bookman Old Style" panose="02050604050505020204" pitchFamily="18" charset="0"/>
                <a:hlinkClick r:id="rId3" tooltip="Кругляков Михаил Сергеевич (перейти на страницу сотрудника)">
                  <a:extLst>
                    <a:ext uri="{A12FA001-AC4F-418D-AE19-62706E023703}">
                      <ahyp:hlinkClr xmlns:ahyp="http://schemas.microsoft.com/office/drawing/2018/hyperlinkcolor" val="tx"/>
                    </a:ext>
                  </a:extLst>
                </a:hlinkClick>
              </a:rPr>
              <a:t> et</a:t>
            </a:r>
            <a:r>
              <a:rPr lang="en-US" sz="1200" dirty="0">
                <a:solidFill>
                  <a:srgbClr val="0563C1"/>
                </a:solidFill>
                <a:latin typeface="Bookman Old Style" panose="02050604050505020204" pitchFamily="18" charset="0"/>
                <a:hlinkClick r:id="rId3" tooltip="Кругляков Михаил Сергеевич (перейти на страницу сотрудника)">
                  <a:extLst>
                    <a:ext uri="{A12FA001-AC4F-418D-AE19-62706E023703}">
                      <ahyp:hlinkClr xmlns:ahyp="http://schemas.microsoft.com/office/drawing/2018/hyperlinkcolor" val="tx"/>
                    </a:ext>
                  </a:extLst>
                </a:hlinkClick>
              </a:rPr>
              <a:t> </a:t>
            </a:r>
            <a:r>
              <a:rPr lang="en-US" sz="1200" dirty="0">
                <a:latin typeface="Bookman Old Style" panose="02050604050505020204" pitchFamily="18" charset="0"/>
                <a:hlinkClick r:id="rId3" tooltip="Кругляков Михаил Сергеевич (перейти на страницу сотрудника)">
                  <a:extLst>
                    <a:ext uri="{A12FA001-AC4F-418D-AE19-62706E023703}">
                      <ahyp:hlinkClr xmlns:ahyp="http://schemas.microsoft.com/office/drawing/2018/hyperlinkcolor" val="tx"/>
                    </a:ext>
                  </a:extLst>
                </a:hlinkClick>
              </a:rPr>
              <a:t>al., </a:t>
            </a:r>
            <a:r>
              <a:rPr lang="en-US" sz="1200" dirty="0">
                <a:latin typeface="Bookman Old Style" panose="02050604050505020204" pitchFamily="18" charset="0"/>
                <a:hlinkClick r:id="rId4" tooltip="Перейти на страницу журнала">
                  <a:extLst>
                    <a:ext uri="{A12FA001-AC4F-418D-AE19-62706E023703}">
                      <ahyp:hlinkClr xmlns:ahyp="http://schemas.microsoft.com/office/drawing/2018/hyperlinkcolor" val="tx"/>
                    </a:ext>
                  </a:extLst>
                </a:hlinkClick>
              </a:rPr>
              <a:t>Space Weather</a:t>
            </a:r>
            <a:r>
              <a:rPr lang="en-US" sz="1200" dirty="0">
                <a:latin typeface="Bookman Old Style" panose="02050604050505020204" pitchFamily="18" charset="0"/>
              </a:rPr>
              <a:t>, </a:t>
            </a:r>
            <a:r>
              <a:rPr lang="ru-RU" sz="1200" dirty="0">
                <a:latin typeface="Bookman Old Style" panose="02050604050505020204" pitchFamily="18" charset="0"/>
              </a:rPr>
              <a:t>2022</a:t>
            </a:r>
            <a:r>
              <a:rPr lang="en-US" sz="1200" dirty="0">
                <a:latin typeface="Bookman Old Style" panose="02050604050505020204" pitchFamily="18" charset="0"/>
              </a:rPr>
              <a:t>, V. 20, </a:t>
            </a:r>
            <a:r>
              <a:rPr lang="ru-RU" sz="1200" dirty="0">
                <a:latin typeface="Bookman Old Style" panose="02050604050505020204" pitchFamily="18" charset="0"/>
              </a:rPr>
              <a:t> </a:t>
            </a:r>
            <a:r>
              <a:rPr lang="en-US" sz="1200" dirty="0">
                <a:latin typeface="Bookman Old Style" panose="02050604050505020204" pitchFamily="18" charset="0"/>
              </a:rPr>
              <a:t>e2021SW002906</a:t>
            </a:r>
          </a:p>
          <a:p>
            <a:pPr fontAlgn="base"/>
            <a:r>
              <a:rPr lang="en-US" sz="1200" dirty="0">
                <a:latin typeface="Bookman Old Style" panose="02050604050505020204" pitchFamily="18" charset="0"/>
              </a:rPr>
              <a:t>DOI: </a:t>
            </a:r>
            <a:r>
              <a:rPr lang="en-US" sz="1200" dirty="0">
                <a:latin typeface="Bookman Old Style" panose="02050604050505020204" pitchFamily="18" charset="0"/>
                <a:hlinkClick r:id="rId5" tooltip="Перейти на страницу с информацией о публикации на сайте издателя">
                  <a:extLst>
                    <a:ext uri="{A12FA001-AC4F-418D-AE19-62706E023703}">
                      <ahyp:hlinkClr xmlns:ahyp="http://schemas.microsoft.com/office/drawing/2018/hyperlinkcolor" val="tx"/>
                    </a:ext>
                  </a:extLst>
                </a:hlinkClick>
              </a:rPr>
              <a:t>10.1029/2021sw002906</a:t>
            </a:r>
            <a:r>
              <a:rPr lang="en-US" sz="1200" dirty="0">
                <a:latin typeface="Bookman Old Style" panose="02050604050505020204" pitchFamily="18" charset="0"/>
              </a:rPr>
              <a:t>)</a:t>
            </a:r>
          </a:p>
          <a:p>
            <a:endParaRPr lang="ru-RU" dirty="0"/>
          </a:p>
        </p:txBody>
      </p:sp>
      <p:sp>
        <p:nvSpPr>
          <p:cNvPr id="7" name="Нижний колонтитул 6">
            <a:extLst>
              <a:ext uri="{FF2B5EF4-FFF2-40B4-BE49-F238E27FC236}">
                <a16:creationId xmlns:a16="http://schemas.microsoft.com/office/drawing/2014/main" id="{9037D36D-1A21-6D95-48DD-BBA0B2BBB805}"/>
              </a:ext>
            </a:extLst>
          </p:cNvPr>
          <p:cNvSpPr>
            <a:spLocks noGrp="1"/>
          </p:cNvSpPr>
          <p:nvPr>
            <p:ph type="ftr" sz="quarter" idx="11"/>
          </p:nvPr>
        </p:nvSpPr>
        <p:spPr/>
        <p:txBody>
          <a:bodyPr/>
          <a:lstStyle/>
          <a:p>
            <a:r>
              <a:rPr lang="en-US" dirty="0"/>
              <a:t>14/15</a:t>
            </a:r>
            <a:endParaRPr lang="ru-RU" dirty="0"/>
          </a:p>
        </p:txBody>
      </p:sp>
    </p:spTree>
    <p:extLst>
      <p:ext uri="{BB962C8B-B14F-4D97-AF65-F5344CB8AC3E}">
        <p14:creationId xmlns:p14="http://schemas.microsoft.com/office/powerpoint/2010/main" val="1947073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C7A9F7-F603-080D-8B1D-9D0FECF2F9EB}"/>
              </a:ext>
            </a:extLst>
          </p:cNvPr>
          <p:cNvSpPr>
            <a:spLocks noGrp="1"/>
          </p:cNvSpPr>
          <p:nvPr>
            <p:ph type="title"/>
          </p:nvPr>
        </p:nvSpPr>
        <p:spPr>
          <a:xfrm>
            <a:off x="838200" y="365126"/>
            <a:ext cx="10515600" cy="691832"/>
          </a:xfrm>
        </p:spPr>
        <p:txBody>
          <a:bodyPr>
            <a:normAutofit/>
          </a:bodyPr>
          <a:lstStyle/>
          <a:p>
            <a:r>
              <a:rPr lang="ru-RU" sz="3200" dirty="0">
                <a:latin typeface="Bookman Old Style" panose="02050604050505020204" pitchFamily="18" charset="0"/>
              </a:rPr>
              <a:t>Выводы</a:t>
            </a:r>
            <a:endParaRPr lang="ru-RU" sz="3200" dirty="0"/>
          </a:p>
        </p:txBody>
      </p:sp>
      <p:sp>
        <p:nvSpPr>
          <p:cNvPr id="3" name="Объект 2">
            <a:extLst>
              <a:ext uri="{FF2B5EF4-FFF2-40B4-BE49-F238E27FC236}">
                <a16:creationId xmlns:a16="http://schemas.microsoft.com/office/drawing/2014/main" id="{846CECBF-C10F-23F5-9B25-727B6731C3C0}"/>
              </a:ext>
            </a:extLst>
          </p:cNvPr>
          <p:cNvSpPr>
            <a:spLocks noGrp="1"/>
          </p:cNvSpPr>
          <p:nvPr>
            <p:ph idx="1"/>
          </p:nvPr>
        </p:nvSpPr>
        <p:spPr>
          <a:xfrm>
            <a:off x="706120" y="1165225"/>
            <a:ext cx="10515600" cy="4351338"/>
          </a:xfrm>
        </p:spPr>
        <p:txBody>
          <a:bodyPr>
            <a:normAutofit fontScale="85000" lnSpcReduction="10000"/>
          </a:bodyPr>
          <a:lstStyle/>
          <a:p>
            <a:r>
              <a:rPr lang="ru-RU" dirty="0">
                <a:latin typeface="Bookman Old Style" panose="02050604050505020204" pitchFamily="18" charset="0"/>
              </a:rPr>
              <a:t>Когерентные с геомагнитными пульсациями вариации ГИТ могут использоваться как для детального анализа параметров пульсаций для оценки их ГИТ-эффективности, так и как дополнительный инструмент анализа распределения проводимости.</a:t>
            </a:r>
          </a:p>
          <a:p>
            <a:r>
              <a:rPr lang="ru-RU" dirty="0">
                <a:latin typeface="Bookman Old Style" panose="02050604050505020204" pitchFamily="18" charset="0"/>
              </a:rPr>
              <a:t>Для станций с разным расположением в сети наблюдаются не только количественные, но и качественные отличия в характере взаимосвязи между ГИТ и вызывающим его возмущением.</a:t>
            </a:r>
          </a:p>
          <a:p>
            <a:r>
              <a:rPr lang="ru-RU" dirty="0">
                <a:latin typeface="Bookman Old Style" panose="02050604050505020204" pitchFamily="18" charset="0"/>
              </a:rPr>
              <a:t>Фазовые соотношения между вариациями ГИТ и пульсаций для станций с более высоким отношением </a:t>
            </a:r>
            <a:r>
              <a:rPr lang="en-US" dirty="0">
                <a:latin typeface="Times New Roman" panose="02020603050405020304" pitchFamily="18" charset="0"/>
                <a:cs typeface="Times New Roman" panose="02020603050405020304" pitchFamily="18" charset="0"/>
              </a:rPr>
              <a:t>R</a:t>
            </a:r>
            <a:r>
              <a:rPr lang="en-US" baseline="-25000" dirty="0">
                <a:latin typeface="Times New Roman" panose="02020603050405020304" pitchFamily="18" charset="0"/>
                <a:cs typeface="Times New Roman" panose="02020603050405020304" pitchFamily="18" charset="0"/>
              </a:rPr>
              <a:t>I-B</a:t>
            </a:r>
            <a:r>
              <a:rPr lang="ru-RU" dirty="0">
                <a:latin typeface="Times New Roman" panose="02020603050405020304" pitchFamily="18" charset="0"/>
                <a:cs typeface="Times New Roman" panose="02020603050405020304" pitchFamily="18" charset="0"/>
              </a:rPr>
              <a:t> обладают достаточной устойчивостью, чтобы рассматриваться как средство диагностики </a:t>
            </a:r>
            <a:r>
              <a:rPr lang="ru-RU" dirty="0">
                <a:latin typeface="Bookman Old Style" panose="02050604050505020204" pitchFamily="18" charset="0"/>
              </a:rPr>
              <a:t> </a:t>
            </a:r>
          </a:p>
          <a:p>
            <a:r>
              <a:rPr lang="ru-RU" dirty="0">
                <a:latin typeface="Bookman Old Style" panose="02050604050505020204" pitchFamily="18" charset="0"/>
              </a:rPr>
              <a:t>Для всех станций доля когерентных событий выше для широтной компоненты, чем для меридиональной. </a:t>
            </a:r>
          </a:p>
          <a:p>
            <a:endParaRPr lang="ru-RU" dirty="0">
              <a:latin typeface="Bookman Old Style" panose="02050604050505020204" pitchFamily="18" charset="0"/>
            </a:endParaRPr>
          </a:p>
        </p:txBody>
      </p:sp>
      <p:sp>
        <p:nvSpPr>
          <p:cNvPr id="5" name="TextBox 4">
            <a:extLst>
              <a:ext uri="{FF2B5EF4-FFF2-40B4-BE49-F238E27FC236}">
                <a16:creationId xmlns:a16="http://schemas.microsoft.com/office/drawing/2014/main" id="{7F497232-E183-9752-AC21-228F9B894B04}"/>
              </a:ext>
            </a:extLst>
          </p:cNvPr>
          <p:cNvSpPr txBox="1"/>
          <p:nvPr/>
        </p:nvSpPr>
        <p:spPr>
          <a:xfrm>
            <a:off x="961614" y="5692775"/>
            <a:ext cx="8973671" cy="369332"/>
          </a:xfrm>
          <a:prstGeom prst="rect">
            <a:avLst/>
          </a:prstGeom>
          <a:noFill/>
        </p:spPr>
        <p:txBody>
          <a:bodyPr wrap="square" rtlCol="0">
            <a:spAutoFit/>
          </a:bodyPr>
          <a:lstStyle/>
          <a:p>
            <a:r>
              <a:rPr lang="ru-RU" sz="1800">
                <a:effectLst/>
                <a:latin typeface="Bookman Old Style" panose="02050604050505020204" pitchFamily="18" charset="0"/>
                <a:ea typeface="Calibri" panose="020F0502020204030204" pitchFamily="34" charset="0"/>
              </a:rPr>
              <a:t>Работа выполнена в рамках госзадания ИФЗ, ПГИ и</a:t>
            </a:r>
            <a:r>
              <a:rPr lang="en-US" sz="1800">
                <a:effectLst/>
                <a:latin typeface="Bookman Old Style" panose="02050604050505020204" pitchFamily="18" charset="0"/>
                <a:ea typeface="Calibri" panose="020F0502020204030204" pitchFamily="34" charset="0"/>
              </a:rPr>
              <a:t> </a:t>
            </a:r>
            <a:r>
              <a:rPr lang="ru-RU" sz="1800">
                <a:effectLst/>
                <a:latin typeface="Bookman Old Style" panose="02050604050505020204" pitchFamily="18" charset="0"/>
                <a:ea typeface="Calibri" panose="020F0502020204030204" pitchFamily="34" charset="0"/>
              </a:rPr>
              <a:t> </a:t>
            </a:r>
            <a:r>
              <a:rPr lang="ru-RU">
                <a:latin typeface="Bookman Old Style" panose="02050604050505020204" pitchFamily="18" charset="0"/>
              </a:rPr>
              <a:t>ЦЭС КНЦ РАН</a:t>
            </a:r>
            <a:endParaRPr lang="ru-RU" dirty="0">
              <a:latin typeface="Bookman Old Style" panose="02050604050505020204" pitchFamily="18" charset="0"/>
            </a:endParaRPr>
          </a:p>
        </p:txBody>
      </p:sp>
      <p:sp>
        <p:nvSpPr>
          <p:cNvPr id="4" name="Нижний колонтитул 3">
            <a:extLst>
              <a:ext uri="{FF2B5EF4-FFF2-40B4-BE49-F238E27FC236}">
                <a16:creationId xmlns:a16="http://schemas.microsoft.com/office/drawing/2014/main" id="{9C3BF1AB-85D3-0BCF-3969-15CE40DE9750}"/>
              </a:ext>
            </a:extLst>
          </p:cNvPr>
          <p:cNvSpPr>
            <a:spLocks noGrp="1"/>
          </p:cNvSpPr>
          <p:nvPr>
            <p:ph type="ftr" sz="quarter" idx="11"/>
          </p:nvPr>
        </p:nvSpPr>
        <p:spPr/>
        <p:txBody>
          <a:bodyPr/>
          <a:lstStyle/>
          <a:p>
            <a:r>
              <a:rPr lang="en-US" dirty="0"/>
              <a:t>15/15</a:t>
            </a:r>
            <a:endParaRPr lang="ru-RU" dirty="0"/>
          </a:p>
        </p:txBody>
      </p:sp>
    </p:spTree>
    <p:extLst>
      <p:ext uri="{BB962C8B-B14F-4D97-AF65-F5344CB8AC3E}">
        <p14:creationId xmlns:p14="http://schemas.microsoft.com/office/powerpoint/2010/main" val="2080597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341C09D-EE96-6FD0-94C3-B907883B3478}"/>
              </a:ext>
            </a:extLst>
          </p:cNvPr>
          <p:cNvSpPr>
            <a:spLocks noGrp="1"/>
          </p:cNvSpPr>
          <p:nvPr>
            <p:ph idx="1"/>
          </p:nvPr>
        </p:nvSpPr>
        <p:spPr>
          <a:xfrm>
            <a:off x="6212840" y="5357919"/>
            <a:ext cx="5979160" cy="551815"/>
          </a:xfrm>
        </p:spPr>
        <p:txBody>
          <a:bodyPr/>
          <a:lstStyle/>
          <a:p>
            <a:pPr marL="0" indent="0" algn="ctr">
              <a:buNone/>
            </a:pPr>
            <a:r>
              <a:rPr lang="ru-RU" b="1" dirty="0">
                <a:solidFill>
                  <a:srgbClr val="FFFF00"/>
                </a:solidFill>
                <a:latin typeface="Bookman Old Style" panose="02050604050505020204" pitchFamily="18" charset="0"/>
              </a:rPr>
              <a:t>СПАСИБО ЗА ВНИМАНИЕ! </a:t>
            </a:r>
          </a:p>
        </p:txBody>
      </p:sp>
      <p:sp>
        <p:nvSpPr>
          <p:cNvPr id="2" name="Нижний колонтитул 1">
            <a:extLst>
              <a:ext uri="{FF2B5EF4-FFF2-40B4-BE49-F238E27FC236}">
                <a16:creationId xmlns:a16="http://schemas.microsoft.com/office/drawing/2014/main" id="{0233FFD7-CAE8-68AB-C81B-FBD66EC01728}"/>
              </a:ext>
            </a:extLst>
          </p:cNvPr>
          <p:cNvSpPr>
            <a:spLocks noGrp="1"/>
          </p:cNvSpPr>
          <p:nvPr>
            <p:ph type="ftr" sz="quarter" idx="11"/>
          </p:nvPr>
        </p:nvSpPr>
        <p:spPr/>
        <p:txBody>
          <a:bodyPr/>
          <a:lstStyle/>
          <a:p>
            <a:r>
              <a:rPr lang="en-US" dirty="0"/>
              <a:t>last</a:t>
            </a:r>
            <a:endParaRPr lang="ru-RU" dirty="0"/>
          </a:p>
        </p:txBody>
      </p:sp>
    </p:spTree>
    <p:extLst>
      <p:ext uri="{BB962C8B-B14F-4D97-AF65-F5344CB8AC3E}">
        <p14:creationId xmlns:p14="http://schemas.microsoft.com/office/powerpoint/2010/main" val="115981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46499"/>
          </a:xfrm>
        </p:spPr>
        <p:txBody>
          <a:bodyPr>
            <a:normAutofit/>
          </a:bodyPr>
          <a:lstStyle/>
          <a:p>
            <a:r>
              <a:rPr lang="ru-RU" sz="3200" dirty="0">
                <a:latin typeface="Bookman Old Style" panose="02050604050505020204" pitchFamily="18" charset="0"/>
              </a:rPr>
              <a:t>Литература</a:t>
            </a:r>
          </a:p>
        </p:txBody>
      </p:sp>
      <p:sp>
        <p:nvSpPr>
          <p:cNvPr id="3" name="Объект 2"/>
          <p:cNvSpPr>
            <a:spLocks noGrp="1"/>
          </p:cNvSpPr>
          <p:nvPr>
            <p:ph idx="1"/>
          </p:nvPr>
        </p:nvSpPr>
        <p:spPr>
          <a:xfrm>
            <a:off x="748553" y="1441542"/>
            <a:ext cx="10515600" cy="4583338"/>
          </a:xfrm>
        </p:spPr>
        <p:txBody>
          <a:bodyPr>
            <a:normAutofit/>
          </a:bodyPr>
          <a:lstStyle/>
          <a:p>
            <a:r>
              <a:rPr lang="ru-RU" sz="1200" dirty="0">
                <a:solidFill>
                  <a:srgbClr val="000000"/>
                </a:solidFill>
                <a:latin typeface="Times New Roman" panose="02020603050405020304" pitchFamily="18" charset="0"/>
                <a:cs typeface="Times New Roman" panose="02020603050405020304" pitchFamily="18" charset="0"/>
              </a:rPr>
              <a:t>Сахаров Я.А., Ягова Н.В., Пилипенко В.А. (2021), Геомагнитные пульсации Pc5/Pi3 и </a:t>
            </a:r>
            <a:r>
              <a:rPr lang="ru-RU" sz="1200" dirty="0" err="1">
                <a:solidFill>
                  <a:srgbClr val="000000"/>
                </a:solidFill>
                <a:latin typeface="Times New Roman" panose="02020603050405020304" pitchFamily="18" charset="0"/>
                <a:cs typeface="Times New Roman" panose="02020603050405020304" pitchFamily="18" charset="0"/>
              </a:rPr>
              <a:t>геоиндуцированные</a:t>
            </a:r>
            <a:r>
              <a:rPr lang="ru-RU" sz="1200" dirty="0">
                <a:solidFill>
                  <a:srgbClr val="000000"/>
                </a:solidFill>
                <a:latin typeface="Times New Roman" panose="02020603050405020304" pitchFamily="18" charset="0"/>
                <a:cs typeface="Times New Roman" panose="02020603050405020304" pitchFamily="18" charset="0"/>
              </a:rPr>
              <a:t> токи, Известия Российской академии наук. Серия физическая, 85, 445-450, DOI: 10.31857/s0367676521030236 </a:t>
            </a:r>
          </a:p>
          <a:p>
            <a:pPr indent="0" algn="just">
              <a:lnSpc>
                <a:spcPct val="115000"/>
              </a:lnSpc>
              <a:spcAft>
                <a:spcPts val="1000"/>
              </a:spcAft>
              <a:buNone/>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Сахаров Я.</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А., </a:t>
            </a:r>
            <a:r>
              <a:rPr lang="ru-RU" sz="1200" dirty="0" err="1">
                <a:effectLst/>
                <a:latin typeface="Times New Roman" panose="02020603050405020304" pitchFamily="18" charset="0"/>
                <a:ea typeface="Times New Roman" panose="02020603050405020304" pitchFamily="18" charset="0"/>
                <a:cs typeface="Times New Roman" panose="02020603050405020304" pitchFamily="18" charset="0"/>
              </a:rPr>
              <a:t>Ягова</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Н.</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В., </a:t>
            </a:r>
            <a:r>
              <a:rPr lang="ru-RU" sz="1200" dirty="0" err="1">
                <a:effectLst/>
                <a:latin typeface="Times New Roman" panose="02020603050405020304" pitchFamily="18" charset="0"/>
                <a:ea typeface="Times New Roman" panose="02020603050405020304" pitchFamily="18" charset="0"/>
                <a:cs typeface="Times New Roman" panose="02020603050405020304" pitchFamily="18" charset="0"/>
              </a:rPr>
              <a:t>Билин</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В. А., Селиванов В. Н.,  </a:t>
            </a:r>
            <a:r>
              <a:rPr lang="ru-RU" sz="1200" dirty="0" err="1">
                <a:effectLst/>
                <a:latin typeface="Times New Roman" panose="02020603050405020304" pitchFamily="18" charset="0"/>
                <a:ea typeface="Times New Roman" panose="02020603050405020304" pitchFamily="18" charset="0"/>
                <a:cs typeface="Times New Roman" panose="02020603050405020304" pitchFamily="18" charset="0"/>
              </a:rPr>
              <a:t>Аксенович</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Т. В., Пилипенко В. А. Параметры, влияющие на эффективность возбуждения </a:t>
            </a:r>
            <a:r>
              <a:rPr lang="ru-RU" sz="1200" dirty="0" err="1">
                <a:effectLst/>
                <a:latin typeface="Times New Roman" panose="02020603050405020304" pitchFamily="18" charset="0"/>
                <a:ea typeface="Times New Roman" panose="02020603050405020304" pitchFamily="18" charset="0"/>
                <a:cs typeface="Times New Roman" panose="02020603050405020304" pitchFamily="18" charset="0"/>
              </a:rPr>
              <a:t>геоиндуцированных</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токов геомагнитными пульсациями Pc5-6/Pi3 вне магнитной бури (в печати) </a:t>
            </a:r>
          </a:p>
          <a:p>
            <a:pPr algn="l"/>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Sakharov Ya. 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Yagova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N. V.,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Pilipenko</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V. 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Selivanov</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V. N. </a:t>
            </a:r>
            <a:r>
              <a:rPr lang="en-US" sz="1200" dirty="0">
                <a:effectLst/>
                <a:latin typeface="Times New Roman" panose="02020603050405020304" pitchFamily="18" charset="0"/>
                <a:ea typeface="Times New Roman" panose="02020603050405020304" pitchFamily="18" charset="0"/>
              </a:rPr>
              <a:t>Spectral content of Pc5–6/Pi3 geomagnetic pulsations and their efficiency in generation of geomagnetically induced currents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Russ. J. Earth. Sci. 2022. V. 22. ES1002. doi:10.2205/2021ES000785</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0" algn="just">
              <a:lnSpc>
                <a:spcPct val="115000"/>
              </a:lnSpc>
              <a:spcAft>
                <a:spcPts val="1000"/>
              </a:spcAft>
              <a:buNone/>
            </a:pP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Yagova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N</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V</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Pilipenko</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V</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Sakharov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Ya</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et al</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Earth Planets Space</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2021.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V. 73. 88. </a:t>
            </a:r>
            <a:r>
              <a:rPr lang="en-US" sz="12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https://doi.org/10.1186/s40623-021-01407-2</a:t>
            </a:r>
            <a:endParaRPr lang="ru-RU" sz="1200" u="sng"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Нижний колонтитул 3">
            <a:extLst>
              <a:ext uri="{FF2B5EF4-FFF2-40B4-BE49-F238E27FC236}">
                <a16:creationId xmlns:a16="http://schemas.microsoft.com/office/drawing/2014/main" id="{3FAE130A-E895-AEE3-5DC6-956FAA8C9332}"/>
              </a:ext>
            </a:extLst>
          </p:cNvPr>
          <p:cNvSpPr>
            <a:spLocks noGrp="1"/>
          </p:cNvSpPr>
          <p:nvPr>
            <p:ph type="ftr" sz="quarter" idx="11"/>
          </p:nvPr>
        </p:nvSpPr>
        <p:spPr/>
        <p:txBody>
          <a:bodyPr/>
          <a:lstStyle/>
          <a:p>
            <a:r>
              <a:rPr lang="en-US" dirty="0"/>
              <a:t>Ref</a:t>
            </a:r>
            <a:endParaRPr lang="ru-RU" dirty="0"/>
          </a:p>
        </p:txBody>
      </p:sp>
    </p:spTree>
    <p:extLst>
      <p:ext uri="{BB962C8B-B14F-4D97-AF65-F5344CB8AC3E}">
        <p14:creationId xmlns:p14="http://schemas.microsoft.com/office/powerpoint/2010/main" val="398982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67A066-EDAA-E701-79B5-DC88ECC53FE6}"/>
              </a:ext>
            </a:extLst>
          </p:cNvPr>
          <p:cNvSpPr>
            <a:spLocks noGrp="1"/>
          </p:cNvSpPr>
          <p:nvPr>
            <p:ph type="title"/>
          </p:nvPr>
        </p:nvSpPr>
        <p:spPr>
          <a:xfrm>
            <a:off x="838200" y="365126"/>
            <a:ext cx="10515600" cy="742222"/>
          </a:xfrm>
        </p:spPr>
        <p:txBody>
          <a:bodyPr>
            <a:normAutofit/>
          </a:bodyPr>
          <a:lstStyle/>
          <a:p>
            <a:r>
              <a:rPr lang="ru-RU" sz="3200" dirty="0">
                <a:latin typeface="Bookman Old Style" panose="02050604050505020204" pitchFamily="18" charset="0"/>
              </a:rPr>
              <a:t>Аннотация</a:t>
            </a:r>
          </a:p>
        </p:txBody>
      </p:sp>
      <p:sp>
        <p:nvSpPr>
          <p:cNvPr id="3" name="Объект 2">
            <a:extLst>
              <a:ext uri="{FF2B5EF4-FFF2-40B4-BE49-F238E27FC236}">
                <a16:creationId xmlns:a16="http://schemas.microsoft.com/office/drawing/2014/main" id="{8A8DD47E-0410-DCAC-AA65-D872263DF71B}"/>
              </a:ext>
            </a:extLst>
          </p:cNvPr>
          <p:cNvSpPr>
            <a:spLocks noGrp="1"/>
          </p:cNvSpPr>
          <p:nvPr>
            <p:ph idx="1"/>
          </p:nvPr>
        </p:nvSpPr>
        <p:spPr>
          <a:xfrm>
            <a:off x="838200" y="1207009"/>
            <a:ext cx="10515600" cy="5111496"/>
          </a:xfrm>
        </p:spPr>
        <p:txBody>
          <a:bodyPr>
            <a:normAutofit fontScale="62500" lnSpcReduction="20000"/>
          </a:bodyPr>
          <a:lstStyle/>
          <a:p>
            <a:pPr algn="just"/>
            <a:r>
              <a:rPr lang="de-DE" sz="1800" i="1"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dirty="0">
                <a:latin typeface="Bookman Old Style" panose="02050604050505020204" pitchFamily="18" charset="0"/>
              </a:rPr>
              <a:t>Отношение амплитуды вариаций геоиндуцированных токов (ГИТ) к амплитуде вызывающих их геомагнитных пульсаций (ГИТ-эффективность пульсаций) зависит от ряда факторов, включая пространственное распределение земной проводимости и нагрузки электрической сети. Другая группа параметров относится к геомагнитным пульсациям и включает их поляризацию и пространственное распределение амплитуды и фазы. В зависимости от спектрального состава и пространственного масштаба пульсаций ГИТ-эффективность пульсаций может отличаться в несколько  раз [1-3]. </a:t>
            </a:r>
          </a:p>
          <a:p>
            <a:pPr algn="just"/>
            <a:r>
              <a:rPr lang="ru-RU" dirty="0">
                <a:latin typeface="Bookman Old Style" panose="02050604050505020204" pitchFamily="18" charset="0"/>
              </a:rPr>
              <a:t>Отношение амплитуд и разность фаз между вариациями ГИТ и пульсациями может использоваться как дополнительный инструмент диагностики параметров системы магнитосфера-ионосфера и проводимости земной коры. В работе рассматривается чувствительность этих параметров к используемым модельным и реальным схемам расположения станций. Исследуются пульсации в частотном диапазоне от единиц до десятков миллигерц (</a:t>
            </a:r>
            <a:r>
              <a:rPr lang="en-US" dirty="0">
                <a:latin typeface="Bookman Old Style" panose="02050604050505020204" pitchFamily="18" charset="0"/>
              </a:rPr>
              <a:t>Pc</a:t>
            </a:r>
            <a:r>
              <a:rPr lang="ru-RU" dirty="0">
                <a:latin typeface="Bookman Old Style" panose="02050604050505020204" pitchFamily="18" charset="0"/>
              </a:rPr>
              <a:t>4-6/</a:t>
            </a:r>
            <a:r>
              <a:rPr lang="en-US" dirty="0">
                <a:latin typeface="Bookman Old Style" panose="02050604050505020204" pitchFamily="18" charset="0"/>
              </a:rPr>
              <a:t>Pi</a:t>
            </a:r>
            <a:r>
              <a:rPr lang="ru-RU" dirty="0">
                <a:latin typeface="Bookman Old Style" panose="02050604050505020204" pitchFamily="18" charset="0"/>
              </a:rPr>
              <a:t>2-3) на авроральных и субавроральных станциях сети измерений ГИТ [4-5] и магнитометров сети </a:t>
            </a:r>
            <a:r>
              <a:rPr lang="en-US" dirty="0">
                <a:latin typeface="Bookman Old Style" panose="02050604050505020204" pitchFamily="18" charset="0"/>
              </a:rPr>
              <a:t>IMAGE</a:t>
            </a:r>
            <a:r>
              <a:rPr lang="ru-RU" dirty="0">
                <a:latin typeface="Bookman Old Style" panose="02050604050505020204" pitchFamily="18" charset="0"/>
              </a:rPr>
              <a:t>.  </a:t>
            </a:r>
          </a:p>
          <a:p>
            <a:pPr algn="just"/>
            <a:r>
              <a:rPr lang="ru-RU" dirty="0">
                <a:latin typeface="Bookman Old Style" panose="02050604050505020204" pitchFamily="18" charset="0"/>
              </a:rPr>
              <a:t>Рассматриваются когерентные с геомагнитными пульсациями вариации ГИТ, для которых надпороговое значение спектральной когерентности сохраняется на участке меридионального профиля, включающего по крайней мере три станции. Для отобранных пульсаций оценивается влияние распределения фазы геомагнитных пульсаций на ГИТ в зависимости от положения станции концевых и средних точках линии электропередач. </a:t>
            </a:r>
          </a:p>
        </p:txBody>
      </p:sp>
      <p:sp>
        <p:nvSpPr>
          <p:cNvPr id="4" name="Нижний колонтитул 3">
            <a:extLst>
              <a:ext uri="{FF2B5EF4-FFF2-40B4-BE49-F238E27FC236}">
                <a16:creationId xmlns:a16="http://schemas.microsoft.com/office/drawing/2014/main" id="{E0EC2803-B211-3A98-A2AD-4B10BD2CBD85}"/>
              </a:ext>
            </a:extLst>
          </p:cNvPr>
          <p:cNvSpPr>
            <a:spLocks noGrp="1"/>
          </p:cNvSpPr>
          <p:nvPr>
            <p:ph type="ftr" sz="quarter" idx="11"/>
          </p:nvPr>
        </p:nvSpPr>
        <p:spPr/>
        <p:txBody>
          <a:bodyPr/>
          <a:lstStyle/>
          <a:p>
            <a:r>
              <a:rPr lang="ru-RU" dirty="0"/>
              <a:t>1</a:t>
            </a:r>
            <a:r>
              <a:rPr lang="en-US" dirty="0"/>
              <a:t>/1</a:t>
            </a:r>
            <a:r>
              <a:rPr lang="ru-RU" dirty="0"/>
              <a:t>5</a:t>
            </a:r>
          </a:p>
        </p:txBody>
      </p:sp>
    </p:spTree>
    <p:extLst>
      <p:ext uri="{BB962C8B-B14F-4D97-AF65-F5344CB8AC3E}">
        <p14:creationId xmlns:p14="http://schemas.microsoft.com/office/powerpoint/2010/main" val="71344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5E8373-CFFF-B681-925D-A33DCB403FDF}"/>
              </a:ext>
            </a:extLst>
          </p:cNvPr>
          <p:cNvSpPr>
            <a:spLocks noGrp="1"/>
          </p:cNvSpPr>
          <p:nvPr>
            <p:ph type="title"/>
          </p:nvPr>
        </p:nvSpPr>
        <p:spPr>
          <a:xfrm>
            <a:off x="838200" y="365126"/>
            <a:ext cx="10515600" cy="1019058"/>
          </a:xfrm>
        </p:spPr>
        <p:txBody>
          <a:bodyPr>
            <a:normAutofit/>
          </a:bodyPr>
          <a:lstStyle/>
          <a:p>
            <a:r>
              <a:rPr lang="ru-RU" sz="3200" dirty="0">
                <a:latin typeface="Bookman Old Style" panose="02050604050505020204" pitchFamily="18" charset="0"/>
              </a:rPr>
              <a:t>Актуальность</a:t>
            </a:r>
          </a:p>
        </p:txBody>
      </p:sp>
      <p:sp>
        <p:nvSpPr>
          <p:cNvPr id="3" name="Объект 2">
            <a:extLst>
              <a:ext uri="{FF2B5EF4-FFF2-40B4-BE49-F238E27FC236}">
                <a16:creationId xmlns:a16="http://schemas.microsoft.com/office/drawing/2014/main" id="{12C61086-1B19-08B5-82D8-60C4C43B0FF3}"/>
              </a:ext>
            </a:extLst>
          </p:cNvPr>
          <p:cNvSpPr>
            <a:spLocks noGrp="1"/>
          </p:cNvSpPr>
          <p:nvPr>
            <p:ph idx="1"/>
          </p:nvPr>
        </p:nvSpPr>
        <p:spPr>
          <a:xfrm>
            <a:off x="838200" y="1527048"/>
            <a:ext cx="10515600" cy="4649915"/>
          </a:xfrm>
        </p:spPr>
        <p:txBody>
          <a:bodyPr>
            <a:normAutofit lnSpcReduction="10000"/>
          </a:bodyPr>
          <a:lstStyle/>
          <a:p>
            <a:r>
              <a:rPr lang="ru-RU" dirty="0">
                <a:latin typeface="Bookman Old Style" panose="02050604050505020204" pitchFamily="18" charset="0"/>
              </a:rPr>
              <a:t>1) Возбуждение ГИТ – неустранимый процесс</a:t>
            </a:r>
          </a:p>
          <a:p>
            <a:r>
              <a:rPr lang="ru-RU" dirty="0">
                <a:latin typeface="Bookman Old Style" panose="02050604050505020204" pitchFamily="18" charset="0"/>
              </a:rPr>
              <a:t>2) Преимущества пульсаций</a:t>
            </a:r>
          </a:p>
          <a:p>
            <a:r>
              <a:rPr lang="ru-RU" dirty="0">
                <a:latin typeface="Bookman Old Style" panose="02050604050505020204" pitchFamily="18" charset="0"/>
              </a:rPr>
              <a:t>возможность четко формализовать связь магнитное   возмущение - ГИТ</a:t>
            </a:r>
          </a:p>
          <a:p>
            <a:r>
              <a:rPr lang="ru-RU" dirty="0">
                <a:latin typeface="Bookman Old Style" panose="02050604050505020204" pitchFamily="18" charset="0"/>
              </a:rPr>
              <a:t> многолетний научный задел (ПГИ – наблюдения ГИТ, ИФЗ – пульсации)</a:t>
            </a:r>
          </a:p>
          <a:p>
            <a:pPr marL="0" indent="0">
              <a:buNone/>
            </a:pPr>
            <a:r>
              <a:rPr lang="ru-RU" dirty="0">
                <a:latin typeface="Bookman Old Style" panose="02050604050505020204" pitchFamily="18" charset="0"/>
              </a:rPr>
              <a:t>3) Слабые воздействия – возможность изучения отдельных факторов и долговременных трендов. </a:t>
            </a:r>
          </a:p>
          <a:p>
            <a:pPr marL="0" indent="0">
              <a:buNone/>
            </a:pPr>
            <a:r>
              <a:rPr lang="ru-RU" dirty="0">
                <a:latin typeface="Bookman Old Style" panose="02050604050505020204" pitchFamily="18" charset="0"/>
              </a:rPr>
              <a:t>4) Почти не изученные закономерности – фазовые соотношения, вместе с амплитудными – новые возможности мониторинга</a:t>
            </a:r>
          </a:p>
          <a:p>
            <a:pPr marL="0" indent="0">
              <a:buNone/>
            </a:pPr>
            <a:endParaRPr lang="ru-RU" dirty="0">
              <a:latin typeface="Bookman Old Style" panose="02050604050505020204" pitchFamily="18" charset="0"/>
            </a:endParaRPr>
          </a:p>
          <a:p>
            <a:endParaRPr lang="ru-RU" dirty="0"/>
          </a:p>
        </p:txBody>
      </p:sp>
      <p:sp>
        <p:nvSpPr>
          <p:cNvPr id="4" name="Нижний колонтитул 3">
            <a:extLst>
              <a:ext uri="{FF2B5EF4-FFF2-40B4-BE49-F238E27FC236}">
                <a16:creationId xmlns:a16="http://schemas.microsoft.com/office/drawing/2014/main" id="{2EB66292-22B5-9490-4BE1-EBE4D9E87861}"/>
              </a:ext>
            </a:extLst>
          </p:cNvPr>
          <p:cNvSpPr>
            <a:spLocks noGrp="1"/>
          </p:cNvSpPr>
          <p:nvPr>
            <p:ph type="ftr" sz="quarter" idx="11"/>
          </p:nvPr>
        </p:nvSpPr>
        <p:spPr/>
        <p:txBody>
          <a:bodyPr/>
          <a:lstStyle/>
          <a:p>
            <a:r>
              <a:rPr lang="en-US" dirty="0"/>
              <a:t>2/1</a:t>
            </a:r>
            <a:r>
              <a:rPr lang="ru-RU" dirty="0"/>
              <a:t>5</a:t>
            </a:r>
          </a:p>
        </p:txBody>
      </p:sp>
    </p:spTree>
    <p:extLst>
      <p:ext uri="{BB962C8B-B14F-4D97-AF65-F5344CB8AC3E}">
        <p14:creationId xmlns:p14="http://schemas.microsoft.com/office/powerpoint/2010/main" val="2801731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5F5291-6BCC-8E68-51B5-5866D67B7EB0}"/>
              </a:ext>
            </a:extLst>
          </p:cNvPr>
          <p:cNvSpPr>
            <a:spLocks noGrp="1"/>
          </p:cNvSpPr>
          <p:nvPr>
            <p:ph type="title"/>
          </p:nvPr>
        </p:nvSpPr>
        <p:spPr/>
        <p:txBody>
          <a:bodyPr>
            <a:normAutofit/>
          </a:bodyPr>
          <a:lstStyle/>
          <a:p>
            <a:r>
              <a:rPr lang="ru-RU" sz="3200" dirty="0">
                <a:latin typeface="Bookman Old Style" panose="02050604050505020204" pitchFamily="18" charset="0"/>
              </a:rPr>
              <a:t>Особенности ГИТ, связанных с пульсациями</a:t>
            </a:r>
          </a:p>
        </p:txBody>
      </p:sp>
      <p:sp>
        <p:nvSpPr>
          <p:cNvPr id="3" name="Объект 2">
            <a:extLst>
              <a:ext uri="{FF2B5EF4-FFF2-40B4-BE49-F238E27FC236}">
                <a16:creationId xmlns:a16="http://schemas.microsoft.com/office/drawing/2014/main" id="{F5F0C544-B98C-70DA-F2B0-E25AA5F13B90}"/>
              </a:ext>
            </a:extLst>
          </p:cNvPr>
          <p:cNvSpPr>
            <a:spLocks noGrp="1"/>
          </p:cNvSpPr>
          <p:nvPr>
            <p:ph idx="1"/>
          </p:nvPr>
        </p:nvSpPr>
        <p:spPr/>
        <p:txBody>
          <a:bodyPr/>
          <a:lstStyle/>
          <a:p>
            <a:r>
              <a:rPr lang="ru-RU" dirty="0">
                <a:latin typeface="Bookman Old Style" panose="02050604050505020204" pitchFamily="18" charset="0"/>
              </a:rPr>
              <a:t>1) Принципиальные ограничения прогноза и усложнение апостериорной оценки из-за внутримагнитосферных механизмов</a:t>
            </a:r>
          </a:p>
          <a:p>
            <a:r>
              <a:rPr lang="ru-RU" dirty="0">
                <a:latin typeface="Bookman Old Style" panose="02050604050505020204" pitchFamily="18" charset="0"/>
              </a:rPr>
              <a:t>2) Для приложений важнее не среднечасовой ГИТ, а повреждения, связанные с ГИТ.  Дополнительные эффекты пульсаций – совпадение во времени возмущений разной природы или фазирование гармоник, накопительный эффект, резонансы</a:t>
            </a:r>
          </a:p>
          <a:p>
            <a:r>
              <a:rPr lang="ru-RU" dirty="0">
                <a:latin typeface="Bookman Old Style" panose="02050604050505020204" pitchFamily="18" charset="0"/>
              </a:rPr>
              <a:t> Изучение пульсационной части ГИТ, несмотря на достигнутый прогресс далеко от завершения </a:t>
            </a:r>
          </a:p>
        </p:txBody>
      </p:sp>
      <p:sp>
        <p:nvSpPr>
          <p:cNvPr id="4" name="Нижний колонтитул 3">
            <a:extLst>
              <a:ext uri="{FF2B5EF4-FFF2-40B4-BE49-F238E27FC236}">
                <a16:creationId xmlns:a16="http://schemas.microsoft.com/office/drawing/2014/main" id="{69BC30AE-7B86-0A83-192A-9FD01046E8E1}"/>
              </a:ext>
            </a:extLst>
          </p:cNvPr>
          <p:cNvSpPr>
            <a:spLocks noGrp="1"/>
          </p:cNvSpPr>
          <p:nvPr>
            <p:ph type="ftr" sz="quarter" idx="11"/>
          </p:nvPr>
        </p:nvSpPr>
        <p:spPr/>
        <p:txBody>
          <a:bodyPr/>
          <a:lstStyle/>
          <a:p>
            <a:r>
              <a:rPr lang="ru-RU" dirty="0"/>
              <a:t>3</a:t>
            </a:r>
            <a:r>
              <a:rPr lang="en-US" dirty="0"/>
              <a:t>/15</a:t>
            </a:r>
            <a:endParaRPr lang="ru-RU" dirty="0"/>
          </a:p>
        </p:txBody>
      </p:sp>
    </p:spTree>
    <p:extLst>
      <p:ext uri="{BB962C8B-B14F-4D97-AF65-F5344CB8AC3E}">
        <p14:creationId xmlns:p14="http://schemas.microsoft.com/office/powerpoint/2010/main" val="318916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02E038-C5B3-59B9-6E01-6C24E0808862}"/>
              </a:ext>
            </a:extLst>
          </p:cNvPr>
          <p:cNvSpPr>
            <a:spLocks noGrp="1"/>
          </p:cNvSpPr>
          <p:nvPr>
            <p:ph type="title"/>
          </p:nvPr>
        </p:nvSpPr>
        <p:spPr/>
        <p:txBody>
          <a:bodyPr>
            <a:normAutofit/>
          </a:bodyPr>
          <a:lstStyle/>
          <a:p>
            <a:r>
              <a:rPr lang="ru-RU" sz="2800" dirty="0">
                <a:latin typeface="Bookman Old Style" panose="02050604050505020204" pitchFamily="18" charset="0"/>
              </a:rPr>
              <a:t>Что уже известно по теме пульсации + ГИТ? </a:t>
            </a:r>
            <a:br>
              <a:rPr lang="ru-RU" sz="2800" dirty="0">
                <a:latin typeface="Bookman Old Style" panose="02050604050505020204" pitchFamily="18" charset="0"/>
              </a:rPr>
            </a:br>
            <a:r>
              <a:rPr lang="ru-RU" sz="2800" dirty="0">
                <a:latin typeface="Bookman Old Style" panose="02050604050505020204" pitchFamily="18" charset="0"/>
              </a:rPr>
              <a:t>1. Поляризация</a:t>
            </a:r>
            <a:endParaRPr lang="ru-RU" sz="2800" dirty="0"/>
          </a:p>
        </p:txBody>
      </p:sp>
      <p:sp>
        <p:nvSpPr>
          <p:cNvPr id="4" name="Нижний колонтитул 3">
            <a:extLst>
              <a:ext uri="{FF2B5EF4-FFF2-40B4-BE49-F238E27FC236}">
                <a16:creationId xmlns:a16="http://schemas.microsoft.com/office/drawing/2014/main" id="{403EAF3D-3CFE-BB97-BF62-2C8083F530F1}"/>
              </a:ext>
            </a:extLst>
          </p:cNvPr>
          <p:cNvSpPr>
            <a:spLocks noGrp="1"/>
          </p:cNvSpPr>
          <p:nvPr>
            <p:ph type="ftr" sz="quarter" idx="11"/>
          </p:nvPr>
        </p:nvSpPr>
        <p:spPr/>
        <p:txBody>
          <a:bodyPr/>
          <a:lstStyle/>
          <a:p>
            <a:r>
              <a:rPr lang="en-US" dirty="0"/>
              <a:t>4/15</a:t>
            </a:r>
            <a:endParaRPr lang="ru-RU" dirty="0"/>
          </a:p>
        </p:txBody>
      </p:sp>
      <p:sp>
        <p:nvSpPr>
          <p:cNvPr id="5" name="TextBox 4">
            <a:extLst>
              <a:ext uri="{FF2B5EF4-FFF2-40B4-BE49-F238E27FC236}">
                <a16:creationId xmlns:a16="http://schemas.microsoft.com/office/drawing/2014/main" id="{5BFCA84E-705A-032A-DF99-E6F2C9BBFA40}"/>
              </a:ext>
            </a:extLst>
          </p:cNvPr>
          <p:cNvSpPr txBox="1"/>
          <p:nvPr/>
        </p:nvSpPr>
        <p:spPr>
          <a:xfrm>
            <a:off x="1135464" y="1921799"/>
            <a:ext cx="3918857" cy="3447098"/>
          </a:xfrm>
          <a:prstGeom prst="rect">
            <a:avLst/>
          </a:prstGeom>
          <a:noFill/>
        </p:spPr>
        <p:txBody>
          <a:bodyPr wrap="square" rtlCol="0">
            <a:spAutoFit/>
          </a:bodyPr>
          <a:lstStyle/>
          <a:p>
            <a:pPr algn="just"/>
            <a:r>
              <a:rPr lang="ru-RU" sz="2000" dirty="0">
                <a:latin typeface="Bookman Old Style" panose="02050604050505020204" pitchFamily="18" charset="0"/>
              </a:rPr>
              <a:t>Два предельных случая. </a:t>
            </a:r>
          </a:p>
          <a:p>
            <a:pPr marL="342900" indent="-342900" algn="just">
              <a:buFont typeface="Arial" panose="020B0604020202020204" pitchFamily="34" charset="0"/>
              <a:buChar char="•"/>
            </a:pPr>
            <a:r>
              <a:rPr lang="ru-RU" sz="2000" dirty="0">
                <a:latin typeface="Bookman Old Style" panose="02050604050505020204" pitchFamily="18" charset="0"/>
              </a:rPr>
              <a:t>Горизонтально однородная среда:  влияет перпендикулярная к проводнику компонента  </a:t>
            </a:r>
          </a:p>
          <a:p>
            <a:pPr marL="342900" indent="-342900" algn="just">
              <a:buFont typeface="Arial" panose="020B0604020202020204" pitchFamily="34" charset="0"/>
              <a:buChar char="•"/>
            </a:pPr>
            <a:r>
              <a:rPr lang="ru-RU" sz="2000" dirty="0">
                <a:latin typeface="Bookman Old Style" panose="02050604050505020204" pitchFamily="18" charset="0"/>
              </a:rPr>
              <a:t>Неоднородность проводимости велика -  обе вносят равный вклад</a:t>
            </a:r>
          </a:p>
          <a:p>
            <a:pPr marL="800100" lvl="1" indent="-342900" algn="just">
              <a:buFont typeface="Arial" panose="020B0604020202020204" pitchFamily="34" charset="0"/>
              <a:buChar char="•"/>
            </a:pPr>
            <a:endParaRPr lang="ru-RU" sz="2000" dirty="0">
              <a:latin typeface="Bookman Old Style" panose="02050604050505020204" pitchFamily="18" charset="0"/>
            </a:endParaRPr>
          </a:p>
          <a:p>
            <a:endParaRPr lang="ru-RU" dirty="0"/>
          </a:p>
        </p:txBody>
      </p:sp>
      <p:pic>
        <p:nvPicPr>
          <p:cNvPr id="7" name="Рисунок 6">
            <a:extLst>
              <a:ext uri="{FF2B5EF4-FFF2-40B4-BE49-F238E27FC236}">
                <a16:creationId xmlns:a16="http://schemas.microsoft.com/office/drawing/2014/main" id="{39381511-7E17-DC38-10A4-9C482C088B0F}"/>
              </a:ext>
            </a:extLst>
          </p:cNvPr>
          <p:cNvPicPr>
            <a:picLocks noChangeAspect="1"/>
          </p:cNvPicPr>
          <p:nvPr/>
        </p:nvPicPr>
        <p:blipFill>
          <a:blip r:embed="rId2">
            <a:extLst>
              <a:ext uri="{28A0092B-C50C-407E-A947-70E740481C1C}">
                <a14:useLocalDpi xmlns:a14="http://schemas.microsoft.com/office/drawing/2010/main" val="0"/>
              </a:ext>
            </a:extLst>
          </a:blip>
          <a:srcRect l="13268" t="17788" r="32802" b="3976"/>
          <a:stretch>
            <a:fillRect/>
          </a:stretch>
        </p:blipFill>
        <p:spPr>
          <a:xfrm>
            <a:off x="5440347" y="1690688"/>
            <a:ext cx="5913453" cy="3212561"/>
          </a:xfrm>
          <a:prstGeom prst="rect">
            <a:avLst/>
          </a:prstGeom>
        </p:spPr>
      </p:pic>
      <p:sp>
        <p:nvSpPr>
          <p:cNvPr id="8" name="TextBox 7">
            <a:extLst>
              <a:ext uri="{FF2B5EF4-FFF2-40B4-BE49-F238E27FC236}">
                <a16:creationId xmlns:a16="http://schemas.microsoft.com/office/drawing/2014/main" id="{CC502FC7-9BF0-FD30-86F0-670068B7A1E2}"/>
              </a:ext>
            </a:extLst>
          </p:cNvPr>
          <p:cNvSpPr txBox="1"/>
          <p:nvPr/>
        </p:nvSpPr>
        <p:spPr>
          <a:xfrm>
            <a:off x="5576835" y="4963539"/>
            <a:ext cx="6089301" cy="1200329"/>
          </a:xfrm>
          <a:prstGeom prst="rect">
            <a:avLst/>
          </a:prstGeom>
          <a:noFill/>
        </p:spPr>
        <p:txBody>
          <a:bodyPr wrap="square" rtlCol="0">
            <a:spAutoFit/>
          </a:bodyPr>
          <a:lstStyle/>
          <a:p>
            <a:r>
              <a:rPr lang="ru-RU" dirty="0">
                <a:latin typeface="Bookman Old Style" panose="02050604050505020204" pitchFamily="18" charset="0"/>
              </a:rPr>
              <a:t>Результат для Кольского и </a:t>
            </a:r>
            <a:r>
              <a:rPr lang="en-US" dirty="0">
                <a:latin typeface="Bookman Old Style" panose="02050604050505020204" pitchFamily="18" charset="0"/>
              </a:rPr>
              <a:t>Pc5/Pi3 </a:t>
            </a:r>
            <a:r>
              <a:rPr lang="ru-RU" dirty="0">
                <a:latin typeface="Bookman Old Style" panose="02050604050505020204" pitchFamily="18" charset="0"/>
              </a:rPr>
              <a:t>в статистике – корреляция по амплитудам выше для </a:t>
            </a:r>
            <a:r>
              <a:rPr lang="en-US" i="1" dirty="0">
                <a:latin typeface="Bookman Old Style" panose="02050604050505020204" pitchFamily="18" charset="0"/>
              </a:rPr>
              <a:t>B</a:t>
            </a:r>
            <a:r>
              <a:rPr lang="en-US" i="1" baseline="-25000" dirty="0">
                <a:latin typeface="Bookman Old Style" panose="02050604050505020204" pitchFamily="18" charset="0"/>
              </a:rPr>
              <a:t>Y</a:t>
            </a:r>
            <a:r>
              <a:rPr lang="en-US" dirty="0">
                <a:latin typeface="Bookman Old Style" panose="02050604050505020204" pitchFamily="18" charset="0"/>
              </a:rPr>
              <a:t> </a:t>
            </a:r>
            <a:r>
              <a:rPr lang="ru-RU" dirty="0">
                <a:latin typeface="Bookman Old Style" panose="02050604050505020204" pitchFamily="18" charset="0"/>
              </a:rPr>
              <a:t>компоненты </a:t>
            </a:r>
            <a:r>
              <a:rPr lang="en-US" dirty="0">
                <a:latin typeface="Bookman Old Style" panose="02050604050505020204" pitchFamily="18" charset="0"/>
              </a:rPr>
              <a:t>[</a:t>
            </a:r>
            <a:r>
              <a:rPr lang="ru-RU" dirty="0">
                <a:latin typeface="Bookman Old Style" panose="02050604050505020204" pitchFamily="18" charset="0"/>
              </a:rPr>
              <a:t>Сахаров и др.</a:t>
            </a:r>
            <a:r>
              <a:rPr lang="en-US" dirty="0">
                <a:latin typeface="Bookman Old Style" panose="02050604050505020204" pitchFamily="18" charset="0"/>
              </a:rPr>
              <a:t>, 2021]</a:t>
            </a:r>
            <a:r>
              <a:rPr lang="ru-RU" dirty="0">
                <a:latin typeface="Bookman Old Style" panose="02050604050505020204" pitchFamily="18" charset="0"/>
              </a:rPr>
              <a:t>. </a:t>
            </a:r>
            <a:endParaRPr lang="en-US" dirty="0">
              <a:latin typeface="Bookman Old Style" panose="02050604050505020204" pitchFamily="18" charset="0"/>
            </a:endParaRPr>
          </a:p>
          <a:p>
            <a:endParaRPr lang="ru-RU" dirty="0"/>
          </a:p>
        </p:txBody>
      </p:sp>
    </p:spTree>
    <p:extLst>
      <p:ext uri="{BB962C8B-B14F-4D97-AF65-F5344CB8AC3E}">
        <p14:creationId xmlns:p14="http://schemas.microsoft.com/office/powerpoint/2010/main" val="2178348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D92E55-7533-F2AB-5570-AE6FC0E4BF84}"/>
              </a:ext>
            </a:extLst>
          </p:cNvPr>
          <p:cNvSpPr>
            <a:spLocks noGrp="1"/>
          </p:cNvSpPr>
          <p:nvPr>
            <p:ph type="title"/>
          </p:nvPr>
        </p:nvSpPr>
        <p:spPr/>
        <p:txBody>
          <a:bodyPr>
            <a:normAutofit/>
          </a:bodyPr>
          <a:lstStyle/>
          <a:p>
            <a:r>
              <a:rPr lang="ru-RU" sz="3200" dirty="0">
                <a:latin typeface="Bookman Old Style" panose="02050604050505020204" pitchFamily="18" charset="0"/>
              </a:rPr>
              <a:t>Пространственный масштаб</a:t>
            </a:r>
            <a:endParaRPr lang="ru-RU" sz="3200" dirty="0"/>
          </a:p>
        </p:txBody>
      </p:sp>
      <p:sp>
        <p:nvSpPr>
          <p:cNvPr id="8" name="Объект 2">
            <a:extLst>
              <a:ext uri="{FF2B5EF4-FFF2-40B4-BE49-F238E27FC236}">
                <a16:creationId xmlns:a16="http://schemas.microsoft.com/office/drawing/2014/main" id="{6F952FFE-2681-E7A6-CF76-567FABC7AF07}"/>
              </a:ext>
            </a:extLst>
          </p:cNvPr>
          <p:cNvSpPr>
            <a:spLocks noGrp="1"/>
          </p:cNvSpPr>
          <p:nvPr>
            <p:ph idx="1"/>
          </p:nvPr>
        </p:nvSpPr>
        <p:spPr>
          <a:xfrm>
            <a:off x="957072" y="1644016"/>
            <a:ext cx="4790813" cy="4760539"/>
          </a:xfrm>
        </p:spPr>
        <p:txBody>
          <a:bodyPr>
            <a:normAutofit/>
          </a:bodyPr>
          <a:lstStyle/>
          <a:p>
            <a:pPr algn="just"/>
            <a:r>
              <a:rPr lang="ru-RU" dirty="0">
                <a:latin typeface="Bookman Old Style" panose="02050604050505020204" pitchFamily="18" charset="0"/>
              </a:rPr>
              <a:t>Априорно – чем больше, тем лучше. </a:t>
            </a:r>
          </a:p>
          <a:p>
            <a:pPr lvl="1" algn="just"/>
            <a:r>
              <a:rPr lang="ru-RU" dirty="0">
                <a:latin typeface="Bookman Old Style" panose="02050604050505020204" pitchFamily="18" charset="0"/>
              </a:rPr>
              <a:t>Результат  - масштабов несколько и их роль различна для направлений вдоль и поперек ЛЭП. Поперек – важна прежде всего амплитуда, вдоль – и фаза </a:t>
            </a:r>
            <a:r>
              <a:rPr lang="en-US" dirty="0">
                <a:latin typeface="Bookman Old Style" panose="02050604050505020204" pitchFamily="18" charset="0"/>
              </a:rPr>
              <a:t>[</a:t>
            </a:r>
            <a:r>
              <a:rPr lang="en-US" dirty="0" err="1">
                <a:latin typeface="Bookman Old Style" panose="02050604050505020204" pitchFamily="18" charset="0"/>
              </a:rPr>
              <a:t>Yagova</a:t>
            </a:r>
            <a:r>
              <a:rPr lang="en-US" dirty="0">
                <a:latin typeface="Bookman Old Style" panose="02050604050505020204" pitchFamily="18" charset="0"/>
              </a:rPr>
              <a:t> et al., 2021]</a:t>
            </a:r>
            <a:r>
              <a:rPr lang="ru-RU" dirty="0">
                <a:latin typeface="Bookman Old Style" panose="02050604050505020204" pitchFamily="18" charset="0"/>
              </a:rPr>
              <a:t> </a:t>
            </a:r>
            <a:endParaRPr lang="en-US" dirty="0">
              <a:latin typeface="Bookman Old Style" panose="02050604050505020204" pitchFamily="18" charset="0"/>
            </a:endParaRPr>
          </a:p>
        </p:txBody>
      </p:sp>
      <p:pic>
        <p:nvPicPr>
          <p:cNvPr id="9" name="Рисунок 8">
            <a:extLst>
              <a:ext uri="{FF2B5EF4-FFF2-40B4-BE49-F238E27FC236}">
                <a16:creationId xmlns:a16="http://schemas.microsoft.com/office/drawing/2014/main" id="{92A90052-10CB-1546-86D2-61A259F79B89}"/>
              </a:ext>
            </a:extLst>
          </p:cNvPr>
          <p:cNvPicPr>
            <a:picLocks noChangeAspect="1"/>
          </p:cNvPicPr>
          <p:nvPr/>
        </p:nvPicPr>
        <p:blipFill rotWithShape="1">
          <a:blip r:embed="rId2">
            <a:extLst>
              <a:ext uri="{28A0092B-C50C-407E-A947-70E740481C1C}">
                <a14:useLocalDpi xmlns:a14="http://schemas.microsoft.com/office/drawing/2010/main" val="0"/>
              </a:ext>
            </a:extLst>
          </a:blip>
          <a:srcRect l="6876" t="20649" r="45917" b="8525"/>
          <a:stretch/>
        </p:blipFill>
        <p:spPr>
          <a:xfrm>
            <a:off x="6274964" y="1696285"/>
            <a:ext cx="4932726" cy="3465430"/>
          </a:xfrm>
          <a:prstGeom prst="rect">
            <a:avLst/>
          </a:prstGeom>
        </p:spPr>
      </p:pic>
      <p:sp>
        <p:nvSpPr>
          <p:cNvPr id="10" name="Нижний колонтитул 9">
            <a:extLst>
              <a:ext uri="{FF2B5EF4-FFF2-40B4-BE49-F238E27FC236}">
                <a16:creationId xmlns:a16="http://schemas.microsoft.com/office/drawing/2014/main" id="{054132BF-EAE3-FA47-55D2-72E6A2097815}"/>
              </a:ext>
            </a:extLst>
          </p:cNvPr>
          <p:cNvSpPr>
            <a:spLocks noGrp="1"/>
          </p:cNvSpPr>
          <p:nvPr>
            <p:ph type="ftr" sz="quarter" idx="11"/>
          </p:nvPr>
        </p:nvSpPr>
        <p:spPr/>
        <p:txBody>
          <a:bodyPr/>
          <a:lstStyle/>
          <a:p>
            <a:r>
              <a:rPr lang="en-US" dirty="0"/>
              <a:t>5/15</a:t>
            </a:r>
            <a:endParaRPr lang="ru-RU" dirty="0"/>
          </a:p>
        </p:txBody>
      </p:sp>
    </p:spTree>
    <p:extLst>
      <p:ext uri="{BB962C8B-B14F-4D97-AF65-F5344CB8AC3E}">
        <p14:creationId xmlns:p14="http://schemas.microsoft.com/office/powerpoint/2010/main" val="1650256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59698D-AAD0-2341-E65C-B9CEDE09AA1E}"/>
              </a:ext>
            </a:extLst>
          </p:cNvPr>
          <p:cNvSpPr>
            <a:spLocks noGrp="1"/>
          </p:cNvSpPr>
          <p:nvPr>
            <p:ph type="title"/>
          </p:nvPr>
        </p:nvSpPr>
        <p:spPr>
          <a:xfrm>
            <a:off x="838200" y="365125"/>
            <a:ext cx="10515600" cy="901613"/>
          </a:xfrm>
        </p:spPr>
        <p:txBody>
          <a:bodyPr>
            <a:normAutofit/>
          </a:bodyPr>
          <a:lstStyle/>
          <a:p>
            <a:r>
              <a:rPr lang="ru-RU" sz="2800" dirty="0">
                <a:latin typeface="Bookman Old Style" panose="02050604050505020204" pitchFamily="18" charset="0"/>
              </a:rPr>
              <a:t>Спектры. Полигармонический состав</a:t>
            </a:r>
            <a:br>
              <a:rPr lang="ru-RU" sz="2800" dirty="0">
                <a:latin typeface="Bookman Old Style" panose="02050604050505020204" pitchFamily="18" charset="0"/>
              </a:rPr>
            </a:br>
            <a:endParaRPr lang="ru-RU" sz="2800" dirty="0"/>
          </a:p>
        </p:txBody>
      </p:sp>
      <p:pic>
        <p:nvPicPr>
          <p:cNvPr id="6" name="Рисунок 5">
            <a:extLst>
              <a:ext uri="{FF2B5EF4-FFF2-40B4-BE49-F238E27FC236}">
                <a16:creationId xmlns:a16="http://schemas.microsoft.com/office/drawing/2014/main" id="{B192F52F-6416-8FEC-F5F7-8CE84441E68B}"/>
              </a:ext>
            </a:extLst>
          </p:cNvPr>
          <p:cNvPicPr>
            <a:picLocks noChangeAspect="1"/>
          </p:cNvPicPr>
          <p:nvPr/>
        </p:nvPicPr>
        <p:blipFill rotWithShape="1">
          <a:blip r:embed="rId2">
            <a:extLst>
              <a:ext uri="{28A0092B-C50C-407E-A947-70E740481C1C}">
                <a14:useLocalDpi xmlns:a14="http://schemas.microsoft.com/office/drawing/2010/main" val="0"/>
              </a:ext>
            </a:extLst>
          </a:blip>
          <a:srcRect l="8256" t="10239" r="32293" b="5838"/>
          <a:stretch/>
        </p:blipFill>
        <p:spPr>
          <a:xfrm>
            <a:off x="414556" y="1501907"/>
            <a:ext cx="7248088" cy="4351338"/>
          </a:xfrm>
          <a:prstGeom prst="rect">
            <a:avLst/>
          </a:prstGeom>
        </p:spPr>
      </p:pic>
      <p:pic>
        <p:nvPicPr>
          <p:cNvPr id="8" name="Рисунок 7">
            <a:extLst>
              <a:ext uri="{FF2B5EF4-FFF2-40B4-BE49-F238E27FC236}">
                <a16:creationId xmlns:a16="http://schemas.microsoft.com/office/drawing/2014/main" id="{8CBAEC74-4D8F-C251-4C92-924A9D307695}"/>
              </a:ext>
            </a:extLst>
          </p:cNvPr>
          <p:cNvPicPr>
            <a:picLocks noChangeAspect="1"/>
          </p:cNvPicPr>
          <p:nvPr/>
        </p:nvPicPr>
        <p:blipFill rotWithShape="1">
          <a:blip r:embed="rId3">
            <a:extLst>
              <a:ext uri="{28A0092B-C50C-407E-A947-70E740481C1C}">
                <a14:useLocalDpi xmlns:a14="http://schemas.microsoft.com/office/drawing/2010/main" val="0"/>
              </a:ext>
            </a:extLst>
          </a:blip>
          <a:srcRect l="6251" t="36617" r="33880" b="7591"/>
          <a:stretch/>
        </p:blipFill>
        <p:spPr>
          <a:xfrm>
            <a:off x="7727984" y="1412037"/>
            <a:ext cx="3546866" cy="2533475"/>
          </a:xfrm>
          <a:prstGeom prst="rect">
            <a:avLst/>
          </a:prstGeom>
        </p:spPr>
      </p:pic>
      <p:sp>
        <p:nvSpPr>
          <p:cNvPr id="13" name="TextBox 12">
            <a:extLst>
              <a:ext uri="{FF2B5EF4-FFF2-40B4-BE49-F238E27FC236}">
                <a16:creationId xmlns:a16="http://schemas.microsoft.com/office/drawing/2014/main" id="{6920555A-E091-F535-0ADC-DE466CE05393}"/>
              </a:ext>
            </a:extLst>
          </p:cNvPr>
          <p:cNvSpPr txBox="1"/>
          <p:nvPr/>
        </p:nvSpPr>
        <p:spPr>
          <a:xfrm>
            <a:off x="7989814" y="3945512"/>
            <a:ext cx="3363986" cy="2031325"/>
          </a:xfrm>
          <a:prstGeom prst="rect">
            <a:avLst/>
          </a:prstGeom>
          <a:noFill/>
        </p:spPr>
        <p:txBody>
          <a:bodyPr wrap="square" rtlCol="0">
            <a:spAutoFit/>
          </a:bodyPr>
          <a:lstStyle/>
          <a:p>
            <a:r>
              <a:rPr lang="ru-RU" dirty="0">
                <a:latin typeface="Bookman Old Style" panose="02050604050505020204" pitchFamily="18" charset="0"/>
              </a:rPr>
              <a:t>Амплитуда ГИТ в </a:t>
            </a:r>
            <a:r>
              <a:rPr lang="en-US" dirty="0">
                <a:latin typeface="Bookman Old Style" panose="02050604050505020204" pitchFamily="18" charset="0"/>
              </a:rPr>
              <a:t>1.5 </a:t>
            </a:r>
            <a:r>
              <a:rPr lang="ru-RU" dirty="0">
                <a:latin typeface="Bookman Old Style" panose="02050604050505020204" pitchFamily="18" charset="0"/>
              </a:rPr>
              <a:t>выше для полигармонические пульсаций той же амплитуды, что и пульсации с одним максимумом в спектре </a:t>
            </a:r>
            <a:r>
              <a:rPr lang="en-US" dirty="0">
                <a:latin typeface="Bookman Old Style" panose="02050604050505020204" pitchFamily="18" charset="0"/>
              </a:rPr>
              <a:t>[Sakharov et al., 2022]</a:t>
            </a:r>
            <a:endParaRPr lang="ru-RU" dirty="0">
              <a:latin typeface="Bookman Old Style" panose="02050604050505020204" pitchFamily="18" charset="0"/>
            </a:endParaRPr>
          </a:p>
        </p:txBody>
      </p:sp>
      <p:sp>
        <p:nvSpPr>
          <p:cNvPr id="4" name="Нижний колонтитул 3">
            <a:extLst>
              <a:ext uri="{FF2B5EF4-FFF2-40B4-BE49-F238E27FC236}">
                <a16:creationId xmlns:a16="http://schemas.microsoft.com/office/drawing/2014/main" id="{092B7089-F848-0BA7-B59B-366E171D51AD}"/>
              </a:ext>
            </a:extLst>
          </p:cNvPr>
          <p:cNvSpPr>
            <a:spLocks noGrp="1"/>
          </p:cNvSpPr>
          <p:nvPr>
            <p:ph type="ftr" sz="quarter" idx="11"/>
          </p:nvPr>
        </p:nvSpPr>
        <p:spPr/>
        <p:txBody>
          <a:bodyPr/>
          <a:lstStyle/>
          <a:p>
            <a:r>
              <a:rPr lang="en-US" dirty="0"/>
              <a:t>6/15</a:t>
            </a:r>
            <a:endParaRPr lang="ru-RU" dirty="0"/>
          </a:p>
        </p:txBody>
      </p:sp>
    </p:spTree>
    <p:extLst>
      <p:ext uri="{BB962C8B-B14F-4D97-AF65-F5344CB8AC3E}">
        <p14:creationId xmlns:p14="http://schemas.microsoft.com/office/powerpoint/2010/main" val="2148984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5DD800-C793-FC8B-F1F9-4A72C79E405B}"/>
              </a:ext>
            </a:extLst>
          </p:cNvPr>
          <p:cNvSpPr>
            <a:spLocks noGrp="1"/>
          </p:cNvSpPr>
          <p:nvPr>
            <p:ph type="title"/>
          </p:nvPr>
        </p:nvSpPr>
        <p:spPr>
          <a:xfrm>
            <a:off x="838200" y="365125"/>
            <a:ext cx="10515600" cy="1094559"/>
          </a:xfrm>
        </p:spPr>
        <p:txBody>
          <a:bodyPr>
            <a:normAutofit fontScale="90000"/>
          </a:bodyPr>
          <a:lstStyle/>
          <a:p>
            <a:r>
              <a:rPr lang="ru-RU" sz="2800" dirty="0" err="1">
                <a:latin typeface="Bookman Old Style" panose="02050604050505020204" pitchFamily="18" charset="0"/>
              </a:rPr>
              <a:t>Внемагнитосферые</a:t>
            </a:r>
            <a:r>
              <a:rPr lang="ru-RU" sz="2800" dirty="0">
                <a:latin typeface="Bookman Old Style" panose="02050604050505020204" pitchFamily="18" charset="0"/>
              </a:rPr>
              <a:t> факторы. Скорость солнечного ветра </a:t>
            </a:r>
            <a:br>
              <a:rPr lang="ru-RU" sz="2800" dirty="0">
                <a:latin typeface="Bookman Old Style" panose="02050604050505020204" pitchFamily="18" charset="0"/>
              </a:rPr>
            </a:br>
            <a:endParaRPr lang="ru-RU" sz="2800" dirty="0"/>
          </a:p>
        </p:txBody>
      </p:sp>
      <p:pic>
        <p:nvPicPr>
          <p:cNvPr id="5" name="Объект 4">
            <a:extLst>
              <a:ext uri="{FF2B5EF4-FFF2-40B4-BE49-F238E27FC236}">
                <a16:creationId xmlns:a16="http://schemas.microsoft.com/office/drawing/2014/main" id="{4F409122-CCDF-E953-C322-C47FEE64068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418" t="4234" r="24564" b="3867"/>
          <a:stretch/>
        </p:blipFill>
        <p:spPr>
          <a:xfrm>
            <a:off x="461393" y="1954634"/>
            <a:ext cx="6565778" cy="3699546"/>
          </a:xfrm>
        </p:spPr>
      </p:pic>
      <p:sp>
        <p:nvSpPr>
          <p:cNvPr id="6" name="TextBox 5">
            <a:extLst>
              <a:ext uri="{FF2B5EF4-FFF2-40B4-BE49-F238E27FC236}">
                <a16:creationId xmlns:a16="http://schemas.microsoft.com/office/drawing/2014/main" id="{6594B278-FADE-A728-8A23-8818B009E53C}"/>
              </a:ext>
            </a:extLst>
          </p:cNvPr>
          <p:cNvSpPr txBox="1"/>
          <p:nvPr/>
        </p:nvSpPr>
        <p:spPr>
          <a:xfrm>
            <a:off x="7550092" y="1702965"/>
            <a:ext cx="2785145" cy="3693319"/>
          </a:xfrm>
          <a:prstGeom prst="rect">
            <a:avLst/>
          </a:prstGeom>
          <a:noFill/>
        </p:spPr>
        <p:txBody>
          <a:bodyPr wrap="square" rtlCol="0">
            <a:spAutoFit/>
          </a:bodyPr>
          <a:lstStyle/>
          <a:p>
            <a:r>
              <a:rPr lang="ru-RU" dirty="0">
                <a:latin typeface="Bookman Old Style" panose="02050604050505020204" pitchFamily="18" charset="0"/>
              </a:rPr>
              <a:t>Скорость солнечного ветра не только увеличивает амплитуду пульсаций, но и их ГИТ- эффективность. </a:t>
            </a:r>
          </a:p>
          <a:p>
            <a:r>
              <a:rPr lang="ru-RU" dirty="0">
                <a:latin typeface="Bookman Old Style" panose="02050604050505020204" pitchFamily="18" charset="0"/>
              </a:rPr>
              <a:t>Длительное (</a:t>
            </a:r>
            <a:r>
              <a:rPr lang="en-US" dirty="0">
                <a:latin typeface="Bookman Old Style" panose="02050604050505020204" pitchFamily="18" charset="0"/>
              </a:rPr>
              <a:t>&gt;10 </a:t>
            </a:r>
            <a:r>
              <a:rPr lang="ru-RU" dirty="0">
                <a:latin typeface="Bookman Old Style" panose="02050604050505020204" pitchFamily="18" charset="0"/>
              </a:rPr>
              <a:t>часов) умеренное увеличение скорости столь же эффективно, как и кратковременное более сильное</a:t>
            </a:r>
          </a:p>
        </p:txBody>
      </p:sp>
      <p:sp>
        <p:nvSpPr>
          <p:cNvPr id="3" name="Нижний колонтитул 2">
            <a:extLst>
              <a:ext uri="{FF2B5EF4-FFF2-40B4-BE49-F238E27FC236}">
                <a16:creationId xmlns:a16="http://schemas.microsoft.com/office/drawing/2014/main" id="{3DAE1C8C-B56B-4BE8-2D7D-E8BC8D2B9325}"/>
              </a:ext>
            </a:extLst>
          </p:cNvPr>
          <p:cNvSpPr>
            <a:spLocks noGrp="1"/>
          </p:cNvSpPr>
          <p:nvPr>
            <p:ph type="ftr" sz="quarter" idx="11"/>
          </p:nvPr>
        </p:nvSpPr>
        <p:spPr/>
        <p:txBody>
          <a:bodyPr/>
          <a:lstStyle/>
          <a:p>
            <a:r>
              <a:rPr lang="en-US" dirty="0"/>
              <a:t>7/15</a:t>
            </a:r>
            <a:endParaRPr lang="ru-RU" dirty="0"/>
          </a:p>
        </p:txBody>
      </p:sp>
    </p:spTree>
    <p:extLst>
      <p:ext uri="{BB962C8B-B14F-4D97-AF65-F5344CB8AC3E}">
        <p14:creationId xmlns:p14="http://schemas.microsoft.com/office/powerpoint/2010/main" val="2873899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68375"/>
          </a:xfrm>
        </p:spPr>
        <p:txBody>
          <a:bodyPr>
            <a:normAutofit/>
          </a:bodyPr>
          <a:lstStyle/>
          <a:p>
            <a:r>
              <a:rPr lang="ru-RU" sz="3200" dirty="0">
                <a:latin typeface="Bookman Old Style" panose="02050604050505020204" pitchFamily="18" charset="0"/>
              </a:rPr>
              <a:t>Данные и обработка</a:t>
            </a:r>
          </a:p>
        </p:txBody>
      </p:sp>
      <p:sp>
        <p:nvSpPr>
          <p:cNvPr id="7" name="TextBox 6"/>
          <p:cNvSpPr txBox="1"/>
          <p:nvPr/>
        </p:nvSpPr>
        <p:spPr>
          <a:xfrm>
            <a:off x="5678424" y="858287"/>
            <a:ext cx="5586984" cy="1477328"/>
          </a:xfrm>
          <a:prstGeom prst="rect">
            <a:avLst/>
          </a:prstGeom>
          <a:noFill/>
        </p:spPr>
        <p:txBody>
          <a:bodyPr wrap="square" rtlCol="0">
            <a:spAutoFit/>
          </a:bodyPr>
          <a:lstStyle/>
          <a:p>
            <a:pPr marL="342900" indent="-342900" algn="just">
              <a:buFontTx/>
              <a:buAutoNum type="arabicPeriod"/>
            </a:pPr>
            <a:r>
              <a:rPr lang="ru-RU" dirty="0" err="1">
                <a:latin typeface="Bookman Old Style" panose="02050604050505020204" pitchFamily="18" charset="0"/>
              </a:rPr>
              <a:t>Квазимеридиональная</a:t>
            </a:r>
            <a:r>
              <a:rPr lang="ru-RU" dirty="0">
                <a:latin typeface="Bookman Old Style" panose="02050604050505020204" pitchFamily="18" charset="0"/>
              </a:rPr>
              <a:t> ЛЭП</a:t>
            </a:r>
            <a:r>
              <a:rPr lang="en-US" dirty="0">
                <a:latin typeface="Bookman Old Style" panose="02050604050505020204" pitchFamily="18" charset="0"/>
              </a:rPr>
              <a:t> </a:t>
            </a:r>
            <a:r>
              <a:rPr lang="ru-RU" dirty="0">
                <a:latin typeface="Bookman Old Style" panose="02050604050505020204" pitchFamily="18" charset="0"/>
              </a:rPr>
              <a:t>с несколькими точками измерения ГИТ</a:t>
            </a:r>
          </a:p>
          <a:p>
            <a:pPr marL="342900" indent="-342900" algn="just">
              <a:buAutoNum type="arabicPeriod"/>
            </a:pPr>
            <a:r>
              <a:rPr lang="ru-RU" dirty="0">
                <a:latin typeface="Bookman Old Style" panose="02050604050505020204" pitchFamily="18" charset="0"/>
              </a:rPr>
              <a:t>Магнитометры </a:t>
            </a:r>
            <a:r>
              <a:rPr lang="en-US" dirty="0">
                <a:latin typeface="Bookman Old Style" panose="02050604050505020204" pitchFamily="18" charset="0"/>
              </a:rPr>
              <a:t>IMAGE.</a:t>
            </a:r>
            <a:r>
              <a:rPr lang="ru-RU" dirty="0">
                <a:latin typeface="Bookman Old Style" panose="02050604050505020204" pitchFamily="18" charset="0"/>
              </a:rPr>
              <a:t> Для трех точек сети измерений ГИТ выбиралась ближайшая по широте станция на меридиане </a:t>
            </a:r>
            <a:r>
              <a:rPr lang="en-US" dirty="0">
                <a:latin typeface="Bookman Old Style" panose="02050604050505020204" pitchFamily="18" charset="0"/>
              </a:rPr>
              <a:t>MM105. </a:t>
            </a:r>
          </a:p>
        </p:txBody>
      </p:sp>
      <p:pic>
        <p:nvPicPr>
          <p:cNvPr id="13" name="Объект 12">
            <a:extLst>
              <a:ext uri="{FF2B5EF4-FFF2-40B4-BE49-F238E27FC236}">
                <a16:creationId xmlns:a16="http://schemas.microsoft.com/office/drawing/2014/main" id="{FF6F89D2-701C-8786-69B2-34A7287BCD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6592" y="1333500"/>
            <a:ext cx="4109399" cy="4134612"/>
          </a:xfrm>
        </p:spPr>
      </p:pic>
      <p:sp>
        <p:nvSpPr>
          <p:cNvPr id="14" name="Овал 13">
            <a:extLst>
              <a:ext uri="{FF2B5EF4-FFF2-40B4-BE49-F238E27FC236}">
                <a16:creationId xmlns:a16="http://schemas.microsoft.com/office/drawing/2014/main" id="{E2777006-339F-35D1-FD66-67DA9670B5E5}"/>
              </a:ext>
            </a:extLst>
          </p:cNvPr>
          <p:cNvSpPr/>
          <p:nvPr/>
        </p:nvSpPr>
        <p:spPr>
          <a:xfrm>
            <a:off x="2916936" y="2130552"/>
            <a:ext cx="147828" cy="158496"/>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a:extLst>
              <a:ext uri="{FF2B5EF4-FFF2-40B4-BE49-F238E27FC236}">
                <a16:creationId xmlns:a16="http://schemas.microsoft.com/office/drawing/2014/main" id="{34B46F44-68E0-E8F8-EB94-3495EF106507}"/>
              </a:ext>
            </a:extLst>
          </p:cNvPr>
          <p:cNvSpPr/>
          <p:nvPr/>
        </p:nvSpPr>
        <p:spPr>
          <a:xfrm>
            <a:off x="2916936" y="3217799"/>
            <a:ext cx="147828" cy="15849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17" name="Овал 16">
            <a:extLst>
              <a:ext uri="{FF2B5EF4-FFF2-40B4-BE49-F238E27FC236}">
                <a16:creationId xmlns:a16="http://schemas.microsoft.com/office/drawing/2014/main" id="{66012F18-A6C8-E025-29AA-1B66989269DE}"/>
              </a:ext>
            </a:extLst>
          </p:cNvPr>
          <p:cNvSpPr/>
          <p:nvPr/>
        </p:nvSpPr>
        <p:spPr>
          <a:xfrm>
            <a:off x="3099816" y="4461764"/>
            <a:ext cx="147828" cy="158496"/>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solidFill>
                <a:srgbClr val="FFC000"/>
              </a:solidFill>
            </a:endParaRPr>
          </a:p>
        </p:txBody>
      </p:sp>
      <p:sp>
        <p:nvSpPr>
          <p:cNvPr id="19" name="TextBox 18">
            <a:extLst>
              <a:ext uri="{FF2B5EF4-FFF2-40B4-BE49-F238E27FC236}">
                <a16:creationId xmlns:a16="http://schemas.microsoft.com/office/drawing/2014/main" id="{D8EC425B-AA49-0F4E-4C65-CF1BB087E1A5}"/>
              </a:ext>
            </a:extLst>
          </p:cNvPr>
          <p:cNvSpPr txBox="1"/>
          <p:nvPr/>
        </p:nvSpPr>
        <p:spPr>
          <a:xfrm>
            <a:off x="2916936" y="1840468"/>
            <a:ext cx="876300" cy="369332"/>
          </a:xfrm>
          <a:prstGeom prst="rect">
            <a:avLst/>
          </a:prstGeom>
          <a:noFill/>
        </p:spPr>
        <p:txBody>
          <a:bodyPr wrap="square" rtlCol="0">
            <a:spAutoFit/>
          </a:bodyPr>
          <a:lstStyle/>
          <a:p>
            <a:r>
              <a:rPr lang="en-US" b="1" dirty="0">
                <a:solidFill>
                  <a:srgbClr val="00B050"/>
                </a:solidFill>
                <a:latin typeface="Times New Roman" panose="02020603050405020304" pitchFamily="18" charset="0"/>
                <a:cs typeface="Times New Roman" panose="02020603050405020304" pitchFamily="18" charset="0"/>
              </a:rPr>
              <a:t>VKH</a:t>
            </a:r>
            <a:endParaRPr lang="ru-RU" b="1" dirty="0">
              <a:solidFill>
                <a:srgbClr val="00B05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98323A6-6584-2922-410F-2020867F71D1}"/>
              </a:ext>
            </a:extLst>
          </p:cNvPr>
          <p:cNvSpPr txBox="1"/>
          <p:nvPr/>
        </p:nvSpPr>
        <p:spPr>
          <a:xfrm>
            <a:off x="3073146" y="3165721"/>
            <a:ext cx="720090"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LKH</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5F4EA263-37D4-C1A7-7BD7-B05FF68F6D08}"/>
              </a:ext>
            </a:extLst>
          </p:cNvPr>
          <p:cNvSpPr txBox="1"/>
          <p:nvPr/>
        </p:nvSpPr>
        <p:spPr>
          <a:xfrm>
            <a:off x="3219484" y="4385556"/>
            <a:ext cx="720090" cy="369332"/>
          </a:xfrm>
          <a:prstGeom prst="rect">
            <a:avLst/>
          </a:prstGeom>
          <a:noFill/>
        </p:spPr>
        <p:txBody>
          <a:bodyPr wrap="square" rtlCol="0">
            <a:spAutoFit/>
          </a:bodyPr>
          <a:lstStyle/>
          <a:p>
            <a:r>
              <a:rPr lang="en-US" b="1" dirty="0">
                <a:solidFill>
                  <a:srgbClr val="FFC000"/>
                </a:solidFill>
                <a:latin typeface="Times New Roman" panose="02020603050405020304" pitchFamily="18" charset="0"/>
                <a:cs typeface="Times New Roman" panose="02020603050405020304" pitchFamily="18" charset="0"/>
              </a:rPr>
              <a:t>KND</a:t>
            </a:r>
            <a:endParaRPr lang="ru-RU" b="1" dirty="0">
              <a:solidFill>
                <a:srgbClr val="FFC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0D60592B-6952-4538-DC3E-420B03DF002F}"/>
              </a:ext>
            </a:extLst>
          </p:cNvPr>
          <p:cNvSpPr txBox="1"/>
          <p:nvPr/>
        </p:nvSpPr>
        <p:spPr>
          <a:xfrm>
            <a:off x="758952" y="5907024"/>
            <a:ext cx="4681728" cy="923330"/>
          </a:xfrm>
          <a:prstGeom prst="rect">
            <a:avLst/>
          </a:prstGeom>
          <a:noFill/>
        </p:spPr>
        <p:txBody>
          <a:bodyPr wrap="square" rtlCol="0">
            <a:spAutoFit/>
          </a:bodyPr>
          <a:lstStyle/>
          <a:p>
            <a:r>
              <a:rPr lang="ru-RU" dirty="0"/>
              <a:t>Карта (</a:t>
            </a:r>
            <a:r>
              <a:rPr lang="ru-RU" dirty="0" err="1"/>
              <a:t>Дэспирак</a:t>
            </a:r>
            <a:r>
              <a:rPr lang="ru-RU" dirty="0"/>
              <a:t> и др., </a:t>
            </a:r>
            <a:r>
              <a:rPr lang="ru-RU" i="1" dirty="0"/>
              <a:t>ГЕОМАГНЕТИЗМ И АЭРОНОМИЯ, 2022, том 62, № 6, с. 721–733)</a:t>
            </a:r>
            <a:endParaRPr lang="ru-RU" dirty="0"/>
          </a:p>
          <a:p>
            <a:endParaRPr lang="ru-RU" dirty="0"/>
          </a:p>
        </p:txBody>
      </p:sp>
      <p:sp>
        <p:nvSpPr>
          <p:cNvPr id="25" name="TextBox 24">
            <a:extLst>
              <a:ext uri="{FF2B5EF4-FFF2-40B4-BE49-F238E27FC236}">
                <a16:creationId xmlns:a16="http://schemas.microsoft.com/office/drawing/2014/main" id="{D75AD8E0-D7C6-3159-2966-47D9E131497D}"/>
              </a:ext>
            </a:extLst>
          </p:cNvPr>
          <p:cNvSpPr txBox="1"/>
          <p:nvPr/>
        </p:nvSpPr>
        <p:spPr>
          <a:xfrm>
            <a:off x="5678424" y="3181390"/>
            <a:ext cx="6208776" cy="3139321"/>
          </a:xfrm>
          <a:prstGeom prst="rect">
            <a:avLst/>
          </a:prstGeom>
          <a:noFill/>
        </p:spPr>
        <p:txBody>
          <a:bodyPr wrap="square" rtlCol="0">
            <a:spAutoFit/>
          </a:bodyPr>
          <a:lstStyle/>
          <a:p>
            <a:pPr marL="342900" indent="-342900" algn="just">
              <a:buAutoNum type="arabicPeriod"/>
            </a:pPr>
            <a:r>
              <a:rPr lang="ru-RU" dirty="0">
                <a:latin typeface="Bookman Old Style" panose="02050604050505020204" pitchFamily="18" charset="0"/>
              </a:rPr>
              <a:t>Полуавтоматический отбор «хороших» данных</a:t>
            </a:r>
          </a:p>
          <a:p>
            <a:pPr marL="342900" indent="-342900" algn="just">
              <a:buAutoNum type="arabicPeriod"/>
            </a:pPr>
            <a:r>
              <a:rPr lang="ru-RU" dirty="0">
                <a:latin typeface="Bookman Old Style" panose="02050604050505020204" pitchFamily="18" charset="0"/>
              </a:rPr>
              <a:t>Отбор интервалов по амплитуде пульсаций компонент поля и ГИТ во временной области  и  когерентности </a:t>
            </a:r>
            <a:r>
              <a:rPr lang="en-US" dirty="0">
                <a:latin typeface="Symbol" panose="05050102010706020507" pitchFamily="18" charset="2"/>
              </a:rPr>
              <a:t>g</a:t>
            </a:r>
            <a:r>
              <a:rPr lang="en-US" baseline="30000" dirty="0">
                <a:latin typeface="Bookman Old Style" panose="02050604050505020204" pitchFamily="18" charset="0"/>
              </a:rPr>
              <a:t>2</a:t>
            </a:r>
            <a:r>
              <a:rPr lang="en-US" dirty="0">
                <a:latin typeface="Bookman Old Style" panose="02050604050505020204" pitchFamily="18" charset="0"/>
              </a:rPr>
              <a:t>&gt;0.7</a:t>
            </a:r>
            <a:r>
              <a:rPr lang="ru-RU" dirty="0">
                <a:latin typeface="Bookman Old Style" panose="02050604050505020204" pitchFamily="18" charset="0"/>
              </a:rPr>
              <a:t>5</a:t>
            </a:r>
            <a:r>
              <a:rPr lang="en-US" dirty="0">
                <a:latin typeface="Bookman Old Style" panose="02050604050505020204" pitchFamily="18" charset="0"/>
              </a:rPr>
              <a:t> </a:t>
            </a:r>
            <a:r>
              <a:rPr lang="ru-RU" dirty="0">
                <a:latin typeface="Bookman Old Style" panose="02050604050505020204" pitchFamily="18" charset="0"/>
              </a:rPr>
              <a:t>между пульсациями в ГИТ и компоненте поля. Дополнительное условие в окрестности максимума </a:t>
            </a:r>
            <a:r>
              <a:rPr lang="en-US" dirty="0">
                <a:latin typeface="Bookman Old Style" panose="02050604050505020204" pitchFamily="18" charset="0"/>
              </a:rPr>
              <a:t>PSD </a:t>
            </a:r>
            <a:r>
              <a:rPr lang="ru-RU" dirty="0">
                <a:latin typeface="Bookman Old Style" panose="02050604050505020204" pitchFamily="18" charset="0"/>
              </a:rPr>
              <a:t>как для тока, так и для магнитного поля</a:t>
            </a:r>
          </a:p>
          <a:p>
            <a:pPr marL="342900" indent="-342900">
              <a:buAutoNum type="arabicPeriod"/>
            </a:pPr>
            <a:r>
              <a:rPr lang="ru-RU" dirty="0">
                <a:latin typeface="Bookman Old Style" panose="02050604050505020204" pitchFamily="18" charset="0"/>
              </a:rPr>
              <a:t>Исследуется отношение </a:t>
            </a:r>
            <a:r>
              <a:rPr lang="en-US" dirty="0">
                <a:latin typeface="Bookman Old Style" panose="02050604050505020204" pitchFamily="18" charset="0"/>
              </a:rPr>
              <a:t>PSD </a:t>
            </a:r>
            <a:r>
              <a:rPr lang="en-US" i="1" dirty="0">
                <a:latin typeface="Bookman Old Style" panose="02050604050505020204" pitchFamily="18" charset="0"/>
              </a:rPr>
              <a:t>R</a:t>
            </a:r>
            <a:r>
              <a:rPr lang="en-US" i="1" baseline="-25000" dirty="0">
                <a:latin typeface="Bookman Old Style" panose="02050604050505020204" pitchFamily="18" charset="0"/>
              </a:rPr>
              <a:t>IB </a:t>
            </a:r>
            <a:r>
              <a:rPr lang="ru-RU" dirty="0">
                <a:latin typeface="Bookman Old Style" panose="02050604050505020204" pitchFamily="18" charset="0"/>
              </a:rPr>
              <a:t>и разность фаз в частотной области, где выполнены условия на когерентности и спектры </a:t>
            </a:r>
            <a:r>
              <a:rPr lang="en-US" dirty="0">
                <a:latin typeface="Bookman Old Style" panose="02050604050505020204" pitchFamily="18" charset="0"/>
              </a:rPr>
              <a:t>PSD</a:t>
            </a:r>
            <a:r>
              <a:rPr lang="ru-RU" dirty="0">
                <a:latin typeface="Bookman Old Style" panose="02050604050505020204" pitchFamily="18" charset="0"/>
              </a:rPr>
              <a:t>. Частотный диапазон 2 – 15 </a:t>
            </a:r>
            <a:r>
              <a:rPr lang="ru-RU" dirty="0" err="1">
                <a:latin typeface="Bookman Old Style" panose="02050604050505020204" pitchFamily="18" charset="0"/>
              </a:rPr>
              <a:t>мГц</a:t>
            </a:r>
            <a:r>
              <a:rPr lang="ru-RU" dirty="0">
                <a:latin typeface="Bookman Old Style" panose="02050604050505020204" pitchFamily="18" charset="0"/>
              </a:rPr>
              <a:t>.</a:t>
            </a:r>
          </a:p>
        </p:txBody>
      </p:sp>
      <p:sp>
        <p:nvSpPr>
          <p:cNvPr id="26" name="TextBox 25">
            <a:extLst>
              <a:ext uri="{FF2B5EF4-FFF2-40B4-BE49-F238E27FC236}">
                <a16:creationId xmlns:a16="http://schemas.microsoft.com/office/drawing/2014/main" id="{0A077935-B894-0182-FE6A-30B0E4E4C606}"/>
              </a:ext>
            </a:extLst>
          </p:cNvPr>
          <p:cNvSpPr txBox="1"/>
          <p:nvPr/>
        </p:nvSpPr>
        <p:spPr>
          <a:xfrm>
            <a:off x="5939790" y="2554108"/>
            <a:ext cx="4255770" cy="461665"/>
          </a:xfrm>
          <a:prstGeom prst="rect">
            <a:avLst/>
          </a:prstGeom>
          <a:noFill/>
        </p:spPr>
        <p:txBody>
          <a:bodyPr wrap="square" rtlCol="0">
            <a:spAutoFit/>
          </a:bodyPr>
          <a:lstStyle/>
          <a:p>
            <a:r>
              <a:rPr lang="ru-RU" sz="2400" dirty="0">
                <a:highlight>
                  <a:srgbClr val="00FF00"/>
                </a:highlight>
                <a:latin typeface="Bookman Old Style" panose="02050604050505020204" pitchFamily="18" charset="0"/>
              </a:rPr>
              <a:t>Ноябрь 2021–май 2022</a:t>
            </a:r>
          </a:p>
        </p:txBody>
      </p:sp>
      <p:sp>
        <p:nvSpPr>
          <p:cNvPr id="27" name="Нижний колонтитул 26">
            <a:extLst>
              <a:ext uri="{FF2B5EF4-FFF2-40B4-BE49-F238E27FC236}">
                <a16:creationId xmlns:a16="http://schemas.microsoft.com/office/drawing/2014/main" id="{A91ABF1A-6EA0-E764-810B-4837C6EBB353}"/>
              </a:ext>
            </a:extLst>
          </p:cNvPr>
          <p:cNvSpPr>
            <a:spLocks noGrp="1"/>
          </p:cNvSpPr>
          <p:nvPr>
            <p:ph type="ftr" sz="quarter" idx="11"/>
          </p:nvPr>
        </p:nvSpPr>
        <p:spPr/>
        <p:txBody>
          <a:bodyPr/>
          <a:lstStyle/>
          <a:p>
            <a:r>
              <a:rPr lang="en-US" dirty="0"/>
              <a:t>8/`15</a:t>
            </a:r>
            <a:endParaRPr lang="ru-RU" dirty="0"/>
          </a:p>
        </p:txBody>
      </p:sp>
    </p:spTree>
    <p:extLst>
      <p:ext uri="{BB962C8B-B14F-4D97-AF65-F5344CB8AC3E}">
        <p14:creationId xmlns:p14="http://schemas.microsoft.com/office/powerpoint/2010/main" val="12130667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29162</TotalTime>
  <Words>1329</Words>
  <Application>Microsoft Office PowerPoint</Application>
  <PresentationFormat>Широкоэкранный</PresentationFormat>
  <Paragraphs>109</Paragraphs>
  <Slides>18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Arial</vt:lpstr>
      <vt:lpstr>Bookman Old Style</vt:lpstr>
      <vt:lpstr>Calibri</vt:lpstr>
      <vt:lpstr>Calibri Light</vt:lpstr>
      <vt:lpstr>Symbol</vt:lpstr>
      <vt:lpstr>Times New Roman</vt:lpstr>
      <vt:lpstr>Тема Office</vt:lpstr>
      <vt:lpstr>Фазовые и амплитудные соотношения между длиннопериодными геомагнитными пульсациями и вариациями геоиндуцированных токов</vt:lpstr>
      <vt:lpstr>Аннотация</vt:lpstr>
      <vt:lpstr>Актуальность</vt:lpstr>
      <vt:lpstr>Особенности ГИТ, связанных с пульсациями</vt:lpstr>
      <vt:lpstr>Что уже известно по теме пульсации + ГИТ?  1. Поляризация</vt:lpstr>
      <vt:lpstr>Пространственный масштаб</vt:lpstr>
      <vt:lpstr>Спектры. Полигармонический состав </vt:lpstr>
      <vt:lpstr>Внемагнитосферые факторы. Скорость солнечного ветра  </vt:lpstr>
      <vt:lpstr>Данные и обработка</vt:lpstr>
      <vt:lpstr>Результаты. Поляризация. Выходной. </vt:lpstr>
      <vt:lpstr>Разность фаз и отношение PSD. Выходной. </vt:lpstr>
      <vt:lpstr>Выходной. Частотная зависимость и сезонный ход </vt:lpstr>
      <vt:lpstr>Лоухи</vt:lpstr>
      <vt:lpstr>Кондопога </vt:lpstr>
      <vt:lpstr>Обсуждение</vt:lpstr>
      <vt:lpstr>Выводы</vt:lpstr>
      <vt:lpstr>Презентация PowerPoint</vt:lpstr>
      <vt:lpstr>Литература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Анализ фоновых и экстремальных вариаций горизонтальных компонент геомагнитного поля как источника геоиндуцированных токов на авроральных и субавроральных широтах</dc:title>
  <dc:creator>ONT</dc:creator>
  <cp:lastModifiedBy>Надежда Ягова</cp:lastModifiedBy>
  <cp:revision>96</cp:revision>
  <cp:lastPrinted>2020-02-25T10:34:52Z</cp:lastPrinted>
  <dcterms:created xsi:type="dcterms:W3CDTF">2016-09-16T12:05:47Z</dcterms:created>
  <dcterms:modified xsi:type="dcterms:W3CDTF">2026-05-21T09:23:04Z</dcterms:modified>
</cp:coreProperties>
</file>