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1025" r:id="rId2"/>
    <p:sldId id="1009" r:id="rId3"/>
    <p:sldId id="999" r:id="rId4"/>
    <p:sldId id="265" r:id="rId5"/>
    <p:sldId id="312" r:id="rId6"/>
    <p:sldId id="275" r:id="rId7"/>
    <p:sldId id="346" r:id="rId8"/>
    <p:sldId id="316" r:id="rId9"/>
    <p:sldId id="1028" r:id="rId10"/>
    <p:sldId id="1027" r:id="rId11"/>
    <p:sldId id="1029" r:id="rId12"/>
    <p:sldId id="1015" r:id="rId13"/>
    <p:sldId id="1016" r:id="rId14"/>
    <p:sldId id="1012" r:id="rId15"/>
    <p:sldId id="1013" r:id="rId16"/>
    <p:sldId id="1023" r:id="rId17"/>
    <p:sldId id="1024" r:id="rId18"/>
    <p:sldId id="987" r:id="rId19"/>
    <p:sldId id="101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22697EE-FD28-45B6-ACE7-2E0D24FC3FD8}">
          <p14:sldIdLst>
            <p14:sldId id="1025"/>
            <p14:sldId id="1009"/>
            <p14:sldId id="999"/>
            <p14:sldId id="265"/>
            <p14:sldId id="312"/>
            <p14:sldId id="275"/>
            <p14:sldId id="346"/>
            <p14:sldId id="316"/>
            <p14:sldId id="1028"/>
            <p14:sldId id="1027"/>
            <p14:sldId id="1029"/>
            <p14:sldId id="1015"/>
            <p14:sldId id="1016"/>
            <p14:sldId id="1012"/>
            <p14:sldId id="1013"/>
            <p14:sldId id="1023"/>
            <p14:sldId id="1024"/>
            <p14:sldId id="987"/>
            <p14:sldId id="1011"/>
          </p14:sldIdLst>
        </p14:section>
        <p14:section name="Раздел без заголовка" id="{776A936B-26A8-408E-AE0C-54D5EAAB6242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87" autoAdjust="0"/>
    <p:restoredTop sz="94660"/>
  </p:normalViewPr>
  <p:slideViewPr>
    <p:cSldViewPr>
      <p:cViewPr>
        <p:scale>
          <a:sx n="70" d="100"/>
          <a:sy n="70" d="100"/>
        </p:scale>
        <p:origin x="-1122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1B480-F98F-4AA0-BE99-AF1EBCF3D6E6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50AD9-FAC3-4B8D-BF9D-8385CF1C8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756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>
            <a:extLst>
              <a:ext uri="{FF2B5EF4-FFF2-40B4-BE49-F238E27FC236}">
                <a16:creationId xmlns:a16="http://schemas.microsoft.com/office/drawing/2014/main" xmlns="" id="{29D7BB96-BDBF-42EE-A3E8-DC933E89A0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xmlns="" id="{6A6746EE-7154-4237-84A5-5ACEB036DC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altLang="ru-RU" dirty="0"/>
              <a:t>о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1CE7B-C573-49DB-A57A-8C29418D2CD0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B43CD-1035-44FA-A561-108A60E64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637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1CE7B-C573-49DB-A57A-8C29418D2CD0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B43CD-1035-44FA-A561-108A60E64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83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1CE7B-C573-49DB-A57A-8C29418D2CD0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B43CD-1035-44FA-A561-108A60E64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660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04200" cy="14160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8A350F55-4831-414C-ACE7-C33FD0A1AA2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CA17212-46EA-4525-B282-902C2D3BA7F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B8FBE1C-36F3-4A00-94C3-640173C90AE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006FE4-7140-435B-9E14-0767820554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8477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1CE7B-C573-49DB-A57A-8C29418D2CD0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B43CD-1035-44FA-A561-108A60E64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738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1CE7B-C573-49DB-A57A-8C29418D2CD0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B43CD-1035-44FA-A561-108A60E64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109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1CE7B-C573-49DB-A57A-8C29418D2CD0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B43CD-1035-44FA-A561-108A60E64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379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1CE7B-C573-49DB-A57A-8C29418D2CD0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B43CD-1035-44FA-A561-108A60E64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05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1CE7B-C573-49DB-A57A-8C29418D2CD0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B43CD-1035-44FA-A561-108A60E64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255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1CE7B-C573-49DB-A57A-8C29418D2CD0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B43CD-1035-44FA-A561-108A60E64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634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1CE7B-C573-49DB-A57A-8C29418D2CD0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B43CD-1035-44FA-A561-108A60E64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222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1CE7B-C573-49DB-A57A-8C29418D2CD0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B43CD-1035-44FA-A561-108A60E64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333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1CE7B-C573-49DB-A57A-8C29418D2CD0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B43CD-1035-44FA-A561-108A60E64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20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687" y="152400"/>
            <a:ext cx="6524625" cy="6553200"/>
          </a:xfrm>
          <a:prstGeom prst="rect">
            <a:avLst/>
          </a:prstGeom>
        </p:spPr>
      </p:pic>
      <p:sp>
        <p:nvSpPr>
          <p:cNvPr id="2050" name="Rectangle 1">
            <a:extLst>
              <a:ext uri="{FF2B5EF4-FFF2-40B4-BE49-F238E27FC236}">
                <a16:creationId xmlns:a16="http://schemas.microsoft.com/office/drawing/2014/main" xmlns="" id="{1CA1AE15-A42F-43E5-B331-05A66892DD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52475"/>
            <a:ext cx="9144000" cy="4918075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z="80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94E36D4B-41E8-4999-96FA-242660E55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0528" y="1357319"/>
            <a:ext cx="9137650" cy="68194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6800" rIns="90000" bIns="46800" anchor="ctr">
            <a:spAutoFit/>
          </a:bodyPr>
          <a:lstStyle>
            <a:lvl1pPr indent="2127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ru-RU" sz="1600" b="1" cap="all" dirty="0">
              <a:solidFill>
                <a:schemeClr val="bg1"/>
              </a:solidFill>
            </a:endParaRPr>
          </a:p>
          <a:p>
            <a:pPr algn="ctr"/>
            <a:r>
              <a:rPr lang="ru-RU" sz="1600" b="1" dirty="0"/>
              <a:t>Л. И. Лобковский</a:t>
            </a:r>
            <a:r>
              <a:rPr lang="ru-RU" sz="1600" b="1" baseline="30000" dirty="0"/>
              <a:t>1</a:t>
            </a:r>
            <a:r>
              <a:rPr lang="ru-RU" sz="1600" b="1" dirty="0"/>
              <a:t>, А. А. Баранов</a:t>
            </a:r>
            <a:r>
              <a:rPr lang="ru-RU" sz="1600" b="1" baseline="30000" dirty="0"/>
              <a:t>2</a:t>
            </a:r>
            <a:r>
              <a:rPr lang="ru-RU" sz="1600" b="1" dirty="0"/>
              <a:t>, А. М. Бобров</a:t>
            </a:r>
            <a:r>
              <a:rPr lang="ru-RU" sz="1600" b="1" baseline="30000" dirty="0"/>
              <a:t>3</a:t>
            </a:r>
            <a:r>
              <a:rPr lang="ru-RU" sz="1600" b="1" dirty="0"/>
              <a:t> , </a:t>
            </a:r>
            <a:r>
              <a:rPr lang="ru-RU" sz="1600" b="1" baseline="30000" dirty="0"/>
              <a:t> </a:t>
            </a:r>
            <a:r>
              <a:rPr lang="ru-RU" sz="1600" b="1" dirty="0"/>
              <a:t>Ю. В. Габсатаров</a:t>
            </a:r>
            <a:r>
              <a:rPr lang="ru-RU" sz="1600" b="1" baseline="30000" dirty="0"/>
              <a:t>1</a:t>
            </a:r>
            <a:r>
              <a:rPr lang="ru-RU" sz="1600" b="1" dirty="0"/>
              <a:t>,  А. В. </a:t>
            </a:r>
            <a:r>
              <a:rPr lang="ru-RU" sz="1600" b="1" dirty="0">
                <a:solidFill>
                  <a:schemeClr val="tx1"/>
                </a:solidFill>
              </a:rPr>
              <a:t>Чуваев</a:t>
            </a:r>
            <a:r>
              <a:rPr lang="ru-RU" sz="1600" b="1" baseline="30000" dirty="0">
                <a:solidFill>
                  <a:schemeClr val="tx1"/>
                </a:solidFill>
              </a:rPr>
              <a:t>4</a:t>
            </a:r>
            <a:endParaRPr lang="ru-RU" sz="1600" dirty="0">
              <a:solidFill>
                <a:schemeClr val="tx1"/>
              </a:solidFill>
            </a:endParaRPr>
          </a:p>
          <a:p>
            <a:pPr algn="ctr"/>
            <a:endParaRPr lang="ru-RU" sz="900" b="1" cap="all" dirty="0">
              <a:solidFill>
                <a:schemeClr val="tx1"/>
              </a:solidFill>
            </a:endParaRPr>
          </a:p>
          <a:p>
            <a:pPr algn="ctr"/>
            <a:endParaRPr lang="ru-RU" sz="900" b="1" cap="all" dirty="0">
              <a:solidFill>
                <a:schemeClr val="tx1"/>
              </a:solidFill>
            </a:endParaRPr>
          </a:p>
          <a:p>
            <a:pPr algn="ctr"/>
            <a:endParaRPr lang="ru-RU" sz="900" b="1" cap="all" dirty="0">
              <a:solidFill>
                <a:schemeClr val="tx1"/>
              </a:solidFill>
            </a:endParaRPr>
          </a:p>
          <a:p>
            <a:pPr algn="ctr"/>
            <a:r>
              <a:rPr lang="ru-RU" sz="900" b="1" cap="all" dirty="0">
                <a:solidFill>
                  <a:schemeClr val="tx1"/>
                </a:solidFill>
              </a:rPr>
              <a:t>(1) Институт океанологии имени П. П. </a:t>
            </a:r>
            <a:r>
              <a:rPr lang="ru-RU" sz="900" b="1" cap="all" dirty="0" err="1">
                <a:solidFill>
                  <a:schemeClr val="tx1"/>
                </a:solidFill>
              </a:rPr>
              <a:t>Ширшова</a:t>
            </a:r>
            <a:r>
              <a:rPr lang="ru-RU" sz="900" b="1" cap="all" dirty="0">
                <a:solidFill>
                  <a:schemeClr val="tx1"/>
                </a:solidFill>
              </a:rPr>
              <a:t> Российской академии наук, Москва, Россия</a:t>
            </a:r>
          </a:p>
          <a:p>
            <a:pPr algn="ctr"/>
            <a:r>
              <a:rPr lang="ru-RU" sz="900" b="1" cap="all" dirty="0">
                <a:solidFill>
                  <a:schemeClr val="tx1"/>
                </a:solidFill>
              </a:rPr>
              <a:t>(2) Институт теории прогноза землетрясений и математической геофизики Российской академии наук, Москва, Россия</a:t>
            </a:r>
          </a:p>
          <a:p>
            <a:pPr algn="ctr"/>
            <a:r>
              <a:rPr lang="ru-RU" sz="900" b="1" cap="all" dirty="0">
                <a:solidFill>
                  <a:schemeClr val="tx1"/>
                </a:solidFill>
              </a:rPr>
              <a:t>(3)Институт физики Земли им. О. Ю. Шмидта Российской академии наук, Москва, Россия</a:t>
            </a:r>
          </a:p>
          <a:p>
            <a:pPr algn="ctr"/>
            <a:r>
              <a:rPr lang="ru-RU" sz="900" b="1" cap="all" dirty="0">
                <a:solidFill>
                  <a:schemeClr val="tx1"/>
                </a:solidFill>
              </a:rPr>
              <a:t>(4)Российский технологический университет (РТУ МИРЭА), Москва, Россия</a:t>
            </a:r>
          </a:p>
          <a:p>
            <a:pPr algn="ctr"/>
            <a:endParaRPr lang="ru-RU" b="1" cap="all" dirty="0">
              <a:solidFill>
                <a:schemeClr val="bg1"/>
              </a:solidFill>
            </a:endParaRPr>
          </a:p>
          <a:p>
            <a:pPr algn="ctr"/>
            <a:endParaRPr lang="ru-RU" b="1" cap="all" dirty="0">
              <a:solidFill>
                <a:schemeClr val="bg1"/>
              </a:solidFill>
            </a:endParaRPr>
          </a:p>
          <a:p>
            <a:pPr algn="ctr"/>
            <a:endParaRPr lang="ru-RU" b="1" cap="all" dirty="0">
              <a:solidFill>
                <a:schemeClr val="bg1"/>
              </a:solidFill>
            </a:endParaRPr>
          </a:p>
          <a:p>
            <a:pPr algn="ctr"/>
            <a:endParaRPr lang="ru-RU" b="1" cap="all" dirty="0">
              <a:solidFill>
                <a:schemeClr val="bg1"/>
              </a:solidFill>
            </a:endParaRPr>
          </a:p>
          <a:p>
            <a:pPr algn="ctr"/>
            <a:r>
              <a:rPr lang="ru-RU" b="1" cap="all" dirty="0"/>
              <a:t>моделирование движений земной поверхности и напряжений на основе </a:t>
            </a:r>
            <a:r>
              <a:rPr lang="ru-RU" b="1" dirty="0"/>
              <a:t>ТРЕХМЕРНОЙ ГЛОБАЛЬНОЙ ГЕОДИНАМИЧЕСКОЙ МОДЕЛИ ЗЕМЛИ</a:t>
            </a:r>
            <a:endParaRPr lang="ru-RU" dirty="0"/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12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12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12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 </a:t>
            </a:r>
            <a:endParaRPr lang="ru-RU" b="1" baseline="300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, </a:t>
            </a:r>
          </a:p>
          <a:p>
            <a:pPr algn="ctr">
              <a:defRPr/>
            </a:pPr>
            <a:endParaRPr lang="ru-RU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dirty="0"/>
              <a:t> 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85799" y="5181599"/>
            <a:ext cx="7830617" cy="1151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400" dirty="0"/>
          </a:p>
          <a:p>
            <a:endParaRPr lang="ru-RU" sz="1400" dirty="0"/>
          </a:p>
          <a:p>
            <a:pPr algn="ctr"/>
            <a:r>
              <a:rPr lang="ru-RU" dirty="0"/>
              <a:t> 8</a:t>
            </a:r>
            <a:r>
              <a:rPr lang="ru-RU" baseline="30000" dirty="0"/>
              <a:t>я</a:t>
            </a:r>
            <a:r>
              <a:rPr lang="ru-RU" dirty="0"/>
              <a:t> Международная конференция</a:t>
            </a:r>
          </a:p>
          <a:p>
            <a:pPr algn="ctr"/>
            <a:r>
              <a:rPr lang="ru-RU" dirty="0"/>
              <a:t>Триггерные эффекты в </a:t>
            </a:r>
            <a:r>
              <a:rPr lang="ru-RU" dirty="0" err="1"/>
              <a:t>геосистемах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К 100-летию со дня рождения профессора </a:t>
            </a:r>
            <a:r>
              <a:rPr lang="ru-RU" dirty="0" err="1"/>
              <a:t>В.Н.Родионова</a:t>
            </a:r>
            <a:endParaRPr lang="ru-RU" dirty="0"/>
          </a:p>
          <a:p>
            <a:pPr algn="ctr"/>
            <a:r>
              <a:rPr lang="ru-RU" dirty="0"/>
              <a:t>18-22 мая 2026</a:t>
            </a:r>
            <a:r>
              <a:rPr lang="en-US" dirty="0"/>
              <a:t>,</a:t>
            </a:r>
            <a:r>
              <a:rPr lang="ru-RU" dirty="0"/>
              <a:t> Коломна, Россия</a:t>
            </a:r>
          </a:p>
        </p:txBody>
      </p:sp>
    </p:spTree>
    <p:extLst>
      <p:ext uri="{BB962C8B-B14F-4D97-AF65-F5344CB8AC3E}">
        <p14:creationId xmlns:p14="http://schemas.microsoft.com/office/powerpoint/2010/main" val="16816003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xmlns="" id="{33048EBF-6D09-482F-87C4-DDEE8E198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5413"/>
            <a:ext cx="9091613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1400" b="1" dirty="0"/>
              <a:t>Распределение аномалий температуры и скоростей течений в мантии на глубине </a:t>
            </a:r>
            <a:r>
              <a:rPr lang="en-US" altLang="ru-RU" sz="1400" b="1" dirty="0"/>
              <a:t>15</a:t>
            </a:r>
            <a:r>
              <a:rPr lang="ru-RU" altLang="ru-RU" sz="1400" b="1" dirty="0"/>
              <a:t>0 км.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836712"/>
            <a:ext cx="8984102" cy="51845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6403" y="6156593"/>
            <a:ext cx="87680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1600" dirty="0"/>
              <a:t>Плитная структура исчезла. </a:t>
            </a:r>
            <a:r>
              <a:rPr lang="ru-RU" sz="1600" dirty="0"/>
              <a:t>Скорости течений для регионов с положительными аномалиями температуры на порядок больше чем на поверхности </a:t>
            </a:r>
            <a:r>
              <a:rPr lang="en-US" sz="1600" dirty="0"/>
              <a:t>[</a:t>
            </a:r>
            <a:r>
              <a:rPr lang="ru-RU" altLang="ru-RU" sz="1600" dirty="0" err="1"/>
              <a:t>Лобковский</a:t>
            </a:r>
            <a:r>
              <a:rPr lang="en-US" altLang="ru-RU" sz="1600" dirty="0"/>
              <a:t>, </a:t>
            </a:r>
            <a:r>
              <a:rPr lang="ru-RU" altLang="ru-RU" sz="1600" dirty="0"/>
              <a:t>Баранов</a:t>
            </a:r>
            <a:r>
              <a:rPr lang="en-US" altLang="ru-RU" sz="1600" dirty="0"/>
              <a:t>, </a:t>
            </a:r>
            <a:r>
              <a:rPr lang="ru-RU" altLang="ru-RU" sz="1600" dirty="0"/>
              <a:t>Бобров</a:t>
            </a:r>
            <a:r>
              <a:rPr lang="en-US" altLang="ru-RU" sz="1600" dirty="0"/>
              <a:t>, </a:t>
            </a:r>
            <a:r>
              <a:rPr lang="ru-RU" altLang="ru-RU" sz="1600" dirty="0"/>
              <a:t>202</a:t>
            </a:r>
            <a:r>
              <a:rPr lang="en-US" altLang="ru-RU" sz="1600" dirty="0"/>
              <a:t>5]</a:t>
            </a:r>
            <a:r>
              <a:rPr lang="ru-RU" altLang="ru-RU" sz="1600" dirty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08030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188640"/>
            <a:ext cx="6686550" cy="602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Rectangle 2">
            <a:extLst>
              <a:ext uri="{FF2B5EF4-FFF2-40B4-BE49-F238E27FC236}">
                <a16:creationId xmlns:a16="http://schemas.microsoft.com/office/drawing/2014/main" xmlns="" id="{FCBDE9EF-39FB-4D57-ACDE-4FFCDC243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0425" y="-171450"/>
            <a:ext cx="246063" cy="92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/>
              <a:t/>
            </a:r>
            <a:br>
              <a:rPr lang="ru-RU" altLang="ru-RU" sz="1800"/>
            </a:br>
            <a:endParaRPr lang="ru-RU" altLang="ru-RU" sz="180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/>
              <a:t>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53D8A4D5-AFC2-4F87-B568-663271548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7384"/>
            <a:ext cx="9091613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sz="1200" b="1" dirty="0"/>
              <a:t>Поле горизонтальных напряжений на поверхности Земли </a:t>
            </a:r>
            <a:r>
              <a:rPr lang="el-GR" sz="1600" b="1" dirty="0"/>
              <a:t>σ</a:t>
            </a:r>
            <a:r>
              <a:rPr lang="el-GR" sz="1200" dirty="0"/>
              <a:t>θθ</a:t>
            </a:r>
            <a:r>
              <a:rPr lang="ru-RU" sz="1200" b="1" dirty="0"/>
              <a:t> </a:t>
            </a:r>
            <a:r>
              <a:rPr lang="en-US" sz="1200" b="1" dirty="0"/>
              <a:t>(</a:t>
            </a:r>
            <a:r>
              <a:rPr lang="ru-RU" sz="1200" b="1" dirty="0"/>
              <a:t>по широте</a:t>
            </a:r>
            <a:r>
              <a:rPr lang="en-US" sz="1200" b="1" dirty="0"/>
              <a:t>) </a:t>
            </a:r>
            <a:r>
              <a:rPr lang="ru-RU" sz="1200" b="1" dirty="0"/>
              <a:t>в рамках вязкой модели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33114" y="6039768"/>
                <a:ext cx="8768085" cy="8456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400" dirty="0"/>
                  <a:t>Растяжение показано положительными значениями (красный</a:t>
                </a:r>
                <a:r>
                  <a:rPr lang="en-US" sz="1400" dirty="0"/>
                  <a:t>, </a:t>
                </a:r>
                <a:r>
                  <a:rPr lang="ru-RU" sz="1400" dirty="0"/>
                  <a:t>желтый). Черной линией показана граница с нулевым значением (граница перехода от сжатия к растяжению). Х – море Лаптевых.</a:t>
                </a:r>
                <a:endParaRPr lang="en-US" sz="1400" dirty="0"/>
              </a:p>
              <a:p>
                <a:r>
                  <a:rPr lang="ru-RU" sz="1400" dirty="0"/>
                  <a:t>Здесь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𝜃𝜃</m:t>
                        </m:r>
                      </m:sub>
                    </m:sSub>
                    <m:r>
                      <a:rPr lang="en-US" sz="1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𝜃𝜃</m:t>
                        </m:r>
                      </m:sub>
                    </m:sSub>
                    <m:r>
                      <a:rPr lang="en-US" sz="1400" i="1">
                        <a:latin typeface="Cambria Math"/>
                      </a:rPr>
                      <m:t>−</m:t>
                    </m:r>
                    <m:r>
                      <a:rPr lang="en-US" sz="1400" i="1">
                        <a:latin typeface="Cambria Math"/>
                      </a:rPr>
                      <m:t>𝑝</m:t>
                    </m:r>
                    <m:r>
                      <a:rPr lang="ru-RU" sz="1400" i="1">
                        <a:latin typeface="Cambria Math"/>
                      </a:rPr>
                      <m:t> </m:t>
                    </m:r>
                    <m:r>
                      <a:rPr lang="en-US" sz="1400" i="1">
                        <a:latin typeface="Cambria Math"/>
                      </a:rPr>
                      <m:t>,</m:t>
                    </m:r>
                  </m:oMath>
                </a14:m>
                <a:r>
                  <a:rPr lang="ru-RU" sz="1400" b="1" dirty="0"/>
                  <a:t> </a:t>
                </a:r>
                <a:r>
                  <a:rPr lang="ru-RU" sz="1400" dirty="0"/>
                  <a:t>где </a:t>
                </a:r>
                <a:r>
                  <a:rPr lang="en-US" sz="1400" dirty="0"/>
                  <a:t>p –</a:t>
                </a:r>
                <a:r>
                  <a:rPr lang="ru-RU" sz="1400" dirty="0"/>
                  <a:t> давление</a:t>
                </a:r>
                <a:r>
                  <a:rPr lang="en-US" sz="1400" dirty="0"/>
                  <a:t>,</a:t>
                </a:r>
                <a:r>
                  <a:rPr lang="en-US" sz="14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𝜃𝜃</m:t>
                        </m:r>
                      </m:sub>
                    </m:sSub>
                    <m:r>
                      <a:rPr lang="en-US" sz="1400" i="1">
                        <a:latin typeface="Cambria Math"/>
                      </a:rPr>
                      <m:t> =2</m:t>
                    </m:r>
                    <m:r>
                      <a:rPr lang="en-US" sz="1400" i="1">
                        <a:latin typeface="Cambria Math"/>
                      </a:rPr>
                      <m:t>𝜂</m:t>
                    </m:r>
                    <m:d>
                      <m:dPr>
                        <m:ctrlPr>
                          <a:rPr lang="ru-RU" sz="14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4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i="1">
                                <a:latin typeface="Cambria Math"/>
                              </a:rPr>
                              <m:t>𝑟</m:t>
                            </m:r>
                          </m:den>
                        </m:f>
                        <m:f>
                          <m:f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400" i="1">
                                <a:latin typeface="Cambria Math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ru-RU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/>
                                  </a:rPr>
                                  <m:t>𝜃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400" i="1">
                                <a:latin typeface="Cambria Math"/>
                              </a:rPr>
                              <m:t>𝜕𝜃</m:t>
                            </m:r>
                          </m:den>
                        </m:f>
                        <m:r>
                          <a:rPr lang="en-US" sz="14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/>
                                  </a:rPr>
                                  <m:t>𝑟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400" i="1">
                                <a:latin typeface="Cambria Math"/>
                              </a:rPr>
                              <m:t>𝑟</m:t>
                            </m:r>
                          </m:den>
                        </m:f>
                      </m:e>
                    </m:d>
                  </m:oMath>
                </a14:m>
                <a:r>
                  <a:rPr lang="ru-RU" sz="1400" b="1" dirty="0"/>
                  <a:t> </a:t>
                </a:r>
                <a:r>
                  <a:rPr lang="en-US" sz="1400" dirty="0"/>
                  <a:t>[Schubert et al</a:t>
                </a:r>
                <a:r>
                  <a:rPr lang="uk-UA" sz="1400" dirty="0"/>
                  <a:t>., 2001</a:t>
                </a:r>
                <a:r>
                  <a:rPr lang="en-US" sz="1400" dirty="0"/>
                  <a:t>].</a:t>
                </a:r>
                <a:endParaRPr lang="ru-RU" sz="14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4" y="6039768"/>
                <a:ext cx="8768085" cy="845616"/>
              </a:xfrm>
              <a:prstGeom prst="rect">
                <a:avLst/>
              </a:prstGeom>
              <a:blipFill rotWithShape="1">
                <a:blip r:embed="rId3"/>
                <a:stretch>
                  <a:fillRect l="-139" t="-725" b="-14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190388" y="2348880"/>
            <a:ext cx="317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57963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4D5EA53-64DD-4D7A-8407-47892DDF1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7950" y="44450"/>
            <a:ext cx="9288463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200" b="1" dirty="0"/>
              <a:t>40 градусов В.Д.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52" y="836712"/>
            <a:ext cx="8766425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9341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Прямоугольник 5">
            <a:extLst>
              <a:ext uri="{FF2B5EF4-FFF2-40B4-BE49-F238E27FC236}">
                <a16:creationId xmlns:a16="http://schemas.microsoft.com/office/drawing/2014/main" xmlns="" id="{5658ACBD-B151-452F-B3E2-98F9438E3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3301" y="2060848"/>
            <a:ext cx="24306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1200" b="1" dirty="0">
                <a:solidFill>
                  <a:schemeClr val="tx1"/>
                </a:solidFill>
              </a:rPr>
              <a:t>  </a:t>
            </a:r>
            <a:endParaRPr lang="ru-RU" altLang="ru-RU" sz="1200" b="1" dirty="0"/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xmlns="" id="{07BC9C0E-6390-434A-BC0B-14911BA86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1438" y="53975"/>
            <a:ext cx="9323388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200" b="1" dirty="0"/>
              <a:t>Распределение  аномалий температуры и скоростей в мантии в сечении Земли по 40 и 220 градусу восточной долготы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2939C02-474F-492C-8AA9-0F6FFAF39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056" y="420524"/>
            <a:ext cx="2278448" cy="135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0524"/>
            <a:ext cx="6589265" cy="6320844"/>
          </a:xfrm>
          <a:prstGeom prst="rect">
            <a:avLst/>
          </a:prstGeom>
        </p:spPr>
      </p:pic>
      <p:sp>
        <p:nvSpPr>
          <p:cNvPr id="6" name="Line 8"/>
          <p:cNvSpPr>
            <a:spLocks noChangeShapeType="1"/>
          </p:cNvSpPr>
          <p:nvPr/>
        </p:nvSpPr>
        <p:spPr bwMode="auto">
          <a:xfrm flipH="1">
            <a:off x="5796136" y="1340768"/>
            <a:ext cx="1368150" cy="72008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893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43608" y="87015"/>
            <a:ext cx="7435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dirty="0">
                <a:solidFill>
                  <a:schemeClr val="tx1"/>
                </a:solidFill>
              </a:rPr>
              <a:t>Из работы </a:t>
            </a:r>
            <a:r>
              <a:rPr lang="en-US" sz="1200" dirty="0"/>
              <a:t>A. V. </a:t>
            </a:r>
            <a:r>
              <a:rPr lang="en-US" sz="1200" dirty="0" err="1"/>
              <a:t>Ershov</a:t>
            </a:r>
            <a:r>
              <a:rPr lang="en-US" sz="1200" dirty="0"/>
              <a:t> and A. M. </a:t>
            </a:r>
            <a:r>
              <a:rPr lang="en-US" sz="1200" dirty="0" err="1"/>
              <a:t>Nikishin</a:t>
            </a:r>
            <a:r>
              <a:rPr lang="en-US" sz="1200" dirty="0"/>
              <a:t>. Recent geodynamics of the Caucasus-Arabia-East Africa region. </a:t>
            </a:r>
            <a:r>
              <a:rPr lang="en-US" sz="1200" dirty="0" err="1"/>
              <a:t>Geotectonics</a:t>
            </a:r>
            <a:r>
              <a:rPr lang="en-US" sz="1200" dirty="0"/>
              <a:t>,</a:t>
            </a:r>
            <a:r>
              <a:rPr lang="ru-RU" sz="1200" dirty="0"/>
              <a:t> 38(2):123–136, 2004</a:t>
            </a:r>
            <a:endParaRPr lang="ru-RU" altLang="ru-RU" sz="12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97350"/>
            <a:ext cx="6048672" cy="621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246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43608" y="87015"/>
            <a:ext cx="7435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dirty="0">
                <a:solidFill>
                  <a:schemeClr val="tx1"/>
                </a:solidFill>
              </a:rPr>
              <a:t>Из работы </a:t>
            </a:r>
            <a:r>
              <a:rPr lang="en-US" sz="1200" dirty="0"/>
              <a:t>A. V. </a:t>
            </a:r>
            <a:r>
              <a:rPr lang="en-US" sz="1200" dirty="0" err="1"/>
              <a:t>Ershov</a:t>
            </a:r>
            <a:r>
              <a:rPr lang="en-US" sz="1200" dirty="0"/>
              <a:t> and A. M. </a:t>
            </a:r>
            <a:r>
              <a:rPr lang="en-US" sz="1200" dirty="0" err="1"/>
              <a:t>Nikishin</a:t>
            </a:r>
            <a:r>
              <a:rPr lang="en-US" sz="1200" dirty="0"/>
              <a:t>. Recent geodynamics of the Caucasus-Arabia-East Africa region. </a:t>
            </a:r>
            <a:r>
              <a:rPr lang="en-US" sz="1200" dirty="0" err="1"/>
              <a:t>Geotectonics</a:t>
            </a:r>
            <a:r>
              <a:rPr lang="en-US" sz="1200" dirty="0"/>
              <a:t>,</a:t>
            </a:r>
            <a:r>
              <a:rPr lang="ru-RU" sz="1200" dirty="0"/>
              <a:t> 38(2):123–136, 2004</a:t>
            </a:r>
            <a:endParaRPr lang="ru-RU" altLang="ru-RU" sz="12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923925"/>
            <a:ext cx="790575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368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01469"/>
            <a:ext cx="2736304" cy="555778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99592" y="-22376"/>
            <a:ext cx="7435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Трифонов В.Г., Соколов С.Ю. </a:t>
            </a:r>
            <a:r>
              <a:rPr lang="ru-RU" sz="1200" dirty="0" err="1"/>
              <a:t>Пoдлитосферные</a:t>
            </a:r>
            <a:r>
              <a:rPr lang="ru-RU" sz="1200" dirty="0"/>
              <a:t> течения в мантии // Геотектоника. 2017. № 6. C. 3-17.  DOI: 10.7868/S0016853X1706008X</a:t>
            </a:r>
            <a:endParaRPr lang="ru-RU" altLang="ru-RU" sz="12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82478" y="5962449"/>
            <a:ext cx="37177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Радиоизотопные даты вулканических проявлений новейшего этапа развития Аравийско-Кавказского </a:t>
            </a:r>
            <a:r>
              <a:rPr lang="ru-RU" sz="1200" dirty="0" err="1"/>
              <a:t>региона,маркирующих</a:t>
            </a:r>
            <a:r>
              <a:rPr lang="ru-RU" sz="1200" dirty="0"/>
              <a:t> распространение </a:t>
            </a:r>
            <a:r>
              <a:rPr lang="ru-RU" sz="1200" dirty="0" err="1"/>
              <a:t>подлитосферного</a:t>
            </a:r>
            <a:r>
              <a:rPr lang="ru-RU" sz="1200" dirty="0"/>
              <a:t> </a:t>
            </a:r>
            <a:r>
              <a:rPr lang="ru-RU" sz="1200" dirty="0" err="1"/>
              <a:t>верхнемантийного</a:t>
            </a:r>
            <a:r>
              <a:rPr lang="ru-RU" sz="1200" dirty="0"/>
              <a:t> потока.</a:t>
            </a:r>
            <a:endParaRPr lang="ru-RU" altLang="ru-RU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654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Прямоугольник 5">
            <a:extLst>
              <a:ext uri="{FF2B5EF4-FFF2-40B4-BE49-F238E27FC236}">
                <a16:creationId xmlns:a16="http://schemas.microsoft.com/office/drawing/2014/main" xmlns="" id="{5658ACBD-B151-452F-B3E2-98F9438E3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3301" y="2060848"/>
            <a:ext cx="24306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1200" b="1" dirty="0">
                <a:solidFill>
                  <a:schemeClr val="tx1"/>
                </a:solidFill>
              </a:rPr>
              <a:t>  </a:t>
            </a:r>
            <a:endParaRPr lang="ru-RU" altLang="ru-RU" sz="1200" b="1" dirty="0"/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xmlns="" id="{07BC9C0E-6390-434A-BC0B-14911BA86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1438" y="53975"/>
            <a:ext cx="9323388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200" b="1" dirty="0"/>
              <a:t>Распределение  аномалий температуры и скоростей в мантии в сечении Земли по 40 и 220 градусу восточной долготы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87141"/>
            <a:ext cx="6421585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60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F8DDCC-17FC-4FC8-A0D2-9CDF2556C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668" y="128588"/>
            <a:ext cx="7974731" cy="996156"/>
          </a:xfrm>
        </p:spPr>
        <p:txBody>
          <a:bodyPr>
            <a:normAutofit/>
          </a:bodyPr>
          <a:lstStyle/>
          <a:p>
            <a:r>
              <a:rPr lang="ru-RU" sz="2400" b="1" dirty="0"/>
              <a:t>ЗАКЛЮЧЕНИЕ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8D92CFB-859C-C3CB-15C3-8A0DC7EE2DB7}"/>
              </a:ext>
            </a:extLst>
          </p:cNvPr>
          <p:cNvSpPr txBox="1"/>
          <p:nvPr/>
        </p:nvSpPr>
        <p:spPr>
          <a:xfrm>
            <a:off x="773733" y="1196752"/>
            <a:ext cx="7974731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В качестве общей теоретической платформы развития современной глобальной геодинамики, включающей основные принципы тектоники плит, предлагается разработанная 3D-модель мантийной конвекции для современной Земли, основанная на данных сейсмической томографии, определяющих её внутреннее строение. Модель автоматически учитывает все основные силы, действующие в мантии и на поверхности Земли. Построенная 3D- модель мантийных течений даёт картину горизонтальных движений поверхности Земли, которая хорошо согласуется с данным космической геодезии. Она представляет количественную основу для анализа особенностей региональных геологических и геодинамических процессов, протекающих в современную эпоху и в позднем кайнозое. Таким образом конвективная 3D-модель современной глобальной геодинамики может рассматриваться как реальное обобщение тектоники литосферных плит для современного этапа развития Земли.</a:t>
            </a:r>
            <a:r>
              <a:rPr lang="en-US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 </a:t>
            </a:r>
          </a:p>
          <a:p>
            <a:pPr algn="just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90161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xmlns="" id="{B26E0365-B58C-8117-0E2F-31D9A8512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2128838"/>
            <a:ext cx="42910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i="1" dirty="0">
                <a:solidFill>
                  <a:srgbClr val="000000"/>
                </a:solidFill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577285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76AD282-DD7F-81F8-E9D9-A5C70BBDD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8640"/>
            <a:ext cx="8316924" cy="583264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11200" b="1" dirty="0"/>
          </a:p>
          <a:p>
            <a:pPr marL="0" indent="0">
              <a:buNone/>
            </a:pPr>
            <a:endParaRPr lang="ru-RU" sz="4000" dirty="0"/>
          </a:p>
          <a:p>
            <a:pPr marL="0" indent="0">
              <a:buNone/>
            </a:pPr>
            <a:r>
              <a:rPr lang="ru-RU" sz="9600" b="1" dirty="0"/>
              <a:t>1.Естественное  развитие глобальной геодинамики в 21 веке представляет собой  обобщение парадигмы тектоники плит     путем ее включения в общую 3</a:t>
            </a:r>
            <a:r>
              <a:rPr lang="en-US" sz="9600" b="1" dirty="0"/>
              <a:t>-D</a:t>
            </a:r>
            <a:r>
              <a:rPr lang="ru-RU" sz="9600" b="1" dirty="0"/>
              <a:t> модель </a:t>
            </a:r>
            <a:r>
              <a:rPr lang="ru-RU" sz="9600" b="1" dirty="0" err="1"/>
              <a:t>конвектирующей</a:t>
            </a:r>
            <a:r>
              <a:rPr lang="ru-RU" sz="9600" b="1" dirty="0"/>
              <a:t> мантии Земли.</a:t>
            </a:r>
          </a:p>
          <a:p>
            <a:pPr marL="0" indent="0">
              <a:buNone/>
            </a:pPr>
            <a:r>
              <a:rPr lang="ru-RU" sz="9600" b="1" dirty="0"/>
              <a:t>2. Первый этап на этом пути состоит в построении</a:t>
            </a:r>
            <a:r>
              <a:rPr lang="en-US" sz="9600" b="1" dirty="0"/>
              <a:t> </a:t>
            </a:r>
            <a:r>
              <a:rPr lang="ru-RU" sz="9600" b="1" dirty="0"/>
              <a:t>3</a:t>
            </a:r>
            <a:r>
              <a:rPr lang="en-US" sz="9600" b="1" dirty="0"/>
              <a:t>-D</a:t>
            </a:r>
            <a:r>
              <a:rPr lang="ru-RU" sz="9600" b="1" dirty="0"/>
              <a:t> модели современной геодинамики Земли, опирающейся на следующие научно-информационные ресурсы: а) данные </a:t>
            </a:r>
            <a:r>
              <a:rPr lang="ru-RU" sz="9600" b="1" dirty="0" err="1"/>
              <a:t>сейсмотомографии</a:t>
            </a:r>
            <a:r>
              <a:rPr lang="ru-RU" sz="9600" b="1" dirty="0"/>
              <a:t> о внутреннем строении Земли; б) спутниковые данные о движении поверхности Земли; в) вычислительные возможности для решения задачи конвекции в сферической оболочке с  переменной вязкостью.      </a:t>
            </a:r>
          </a:p>
          <a:p>
            <a:pPr marL="0" indent="0">
              <a:buNone/>
            </a:pPr>
            <a:r>
              <a:rPr lang="ru-RU" sz="9600" b="1" dirty="0"/>
              <a:t>3. Построенная 3</a:t>
            </a:r>
            <a:r>
              <a:rPr lang="en-US" sz="9600" b="1" dirty="0"/>
              <a:t>-D</a:t>
            </a:r>
            <a:r>
              <a:rPr lang="ru-RU" sz="9600" b="1" dirty="0"/>
              <a:t> модель современной геодинамики Земли может быть  использована при количественном анализе региональных геологических процессов для современной эпохи и позднего кайнозоя.  </a:t>
            </a:r>
          </a:p>
          <a:p>
            <a:pPr marL="0" indent="0">
              <a:buNone/>
            </a:pPr>
            <a:endParaRPr lang="ru-RU" sz="9600" b="1" dirty="0"/>
          </a:p>
          <a:p>
            <a:pPr marL="0" indent="0">
              <a:buNone/>
            </a:pPr>
            <a:r>
              <a:rPr lang="ru-RU" sz="9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3490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13" y="0"/>
            <a:ext cx="6185018" cy="65973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716669" y="67"/>
            <a:ext cx="2427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NNR‐MORVEL56 model </a:t>
            </a:r>
          </a:p>
          <a:p>
            <a:pPr algn="ctr"/>
            <a:r>
              <a:rPr lang="en-US" dirty="0"/>
              <a:t>[Argus et al., 2011]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7870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19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89931"/>
            <a:ext cx="8614091" cy="5059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>
            <a:extLst>
              <a:ext uri="{FF2B5EF4-FFF2-40B4-BE49-F238E27FC236}">
                <a16:creationId xmlns:a16="http://schemas.microsoft.com/office/drawing/2014/main" xmlns="" id="{FCBDE9EF-39FB-4D57-ACDE-4FFCDC243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0425" y="-171450"/>
            <a:ext cx="246063" cy="92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/>
              <a:t/>
            </a:r>
            <a:br>
              <a:rPr lang="ru-RU" altLang="ru-RU" sz="1800"/>
            </a:br>
            <a:endParaRPr lang="ru-RU" altLang="ru-RU" sz="180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/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4063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140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xmlns="" id="{53D8A4D5-AFC2-4F87-B568-663271548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95" y="2583"/>
            <a:ext cx="9091613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1400" b="1" dirty="0"/>
              <a:t>Сейсмическая томография Земли- </a:t>
            </a:r>
          </a:p>
          <a:p>
            <a:pPr algn="ctr">
              <a:spcBef>
                <a:spcPct val="0"/>
              </a:spcBef>
            </a:pPr>
            <a:r>
              <a:rPr lang="ru-RU" altLang="ru-RU" sz="1400" b="1" dirty="0"/>
              <a:t>модель </a:t>
            </a:r>
            <a:r>
              <a:rPr lang="en-US" altLang="ru-RU" sz="1400" b="1" dirty="0"/>
              <a:t>SMEAN 2</a:t>
            </a:r>
            <a:r>
              <a:rPr lang="ru-RU" altLang="ru-RU" sz="1400" b="1" dirty="0"/>
              <a:t> (первая группа больших данных)</a:t>
            </a: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xmlns="" id="{FCBDE9EF-39FB-4D57-ACDE-4FFCDC243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0425" y="-171450"/>
            <a:ext cx="246063" cy="92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/>
              <a:t/>
            </a:r>
            <a:br>
              <a:rPr lang="ru-RU" altLang="ru-RU" sz="1800"/>
            </a:br>
            <a:endParaRPr lang="ru-RU" altLang="ru-RU" sz="180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2956" y="6165304"/>
            <a:ext cx="74354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1200" b="1" dirty="0">
                <a:solidFill>
                  <a:schemeClr val="tx1"/>
                </a:solidFill>
              </a:rPr>
              <a:t>SMEAN</a:t>
            </a:r>
            <a:r>
              <a:rPr lang="ru-RU" altLang="ru-RU" sz="1200" b="1" dirty="0">
                <a:solidFill>
                  <a:schemeClr val="tx1"/>
                </a:solidFill>
              </a:rPr>
              <a:t> 2</a:t>
            </a:r>
            <a:r>
              <a:rPr lang="en-US" altLang="ru-RU" sz="1200" b="1" dirty="0">
                <a:solidFill>
                  <a:schemeClr val="tx1"/>
                </a:solidFill>
              </a:rPr>
              <a:t> </a:t>
            </a:r>
            <a:r>
              <a:rPr lang="ru-RU" altLang="ru-RU" sz="1200" b="1" dirty="0">
                <a:solidFill>
                  <a:schemeClr val="tx1"/>
                </a:solidFill>
              </a:rPr>
              <a:t>представляет собой </a:t>
            </a:r>
            <a:r>
              <a:rPr lang="en-US" altLang="ru-RU" sz="1200" b="1" dirty="0">
                <a:solidFill>
                  <a:schemeClr val="tx1"/>
                </a:solidFill>
              </a:rPr>
              <a:t>58 </a:t>
            </a:r>
            <a:r>
              <a:rPr lang="ru-RU" altLang="ru-RU" sz="1200" b="1" dirty="0">
                <a:solidFill>
                  <a:schemeClr val="tx1"/>
                </a:solidFill>
              </a:rPr>
              <a:t>слоев с шагом по глубине в 50 км</a:t>
            </a:r>
            <a:r>
              <a:rPr lang="en-US" altLang="ru-RU" sz="1200" b="1" dirty="0">
                <a:solidFill>
                  <a:schemeClr val="tx1"/>
                </a:solidFill>
              </a:rPr>
              <a:t> </a:t>
            </a:r>
            <a:r>
              <a:rPr lang="ru-RU" altLang="ru-RU" sz="1200" b="1" dirty="0">
                <a:solidFill>
                  <a:schemeClr val="tx1"/>
                </a:solidFill>
              </a:rPr>
              <a:t>до границы ядром</a:t>
            </a:r>
            <a:r>
              <a:rPr lang="ru-RU" altLang="ru-RU" sz="1200" b="1" dirty="0"/>
              <a:t> </a:t>
            </a:r>
            <a:r>
              <a:rPr lang="en-US" altLang="ru-RU" sz="1200" b="1" dirty="0">
                <a:solidFill>
                  <a:schemeClr val="tx1"/>
                </a:solidFill>
              </a:rPr>
              <a:t>[Jackson et al., 2017]. </a:t>
            </a:r>
            <a:endParaRPr lang="ru-RU" altLang="ru-RU" sz="12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50622"/>
            <a:ext cx="3436042" cy="56426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580" y="620688"/>
            <a:ext cx="3401178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194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>
            <a:extLst>
              <a:ext uri="{FF2B5EF4-FFF2-40B4-BE49-F238E27FC236}">
                <a16:creationId xmlns:a16="http://schemas.microsoft.com/office/drawing/2014/main" xmlns="" id="{FCBDE9EF-39FB-4D57-ACDE-4FFCDC243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0425" y="-171450"/>
            <a:ext cx="246063" cy="92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/>
              <a:t/>
            </a:r>
            <a:br>
              <a:rPr lang="ru-RU" altLang="ru-RU" sz="1800"/>
            </a:br>
            <a:endParaRPr lang="ru-RU" altLang="ru-RU" sz="180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/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41377" y="6093296"/>
            <a:ext cx="87680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Векторное поле рассчитанных скоростей на поверхности Земли показано черными стрелками. Синими стрелками показаны скорости из модели </a:t>
            </a:r>
            <a:r>
              <a:rPr lang="en-US" sz="1400" dirty="0"/>
              <a:t>ITRF</a:t>
            </a:r>
            <a:r>
              <a:rPr lang="ru-RU" sz="1400" dirty="0"/>
              <a:t> [</a:t>
            </a:r>
            <a:r>
              <a:rPr lang="en-US" sz="1400" dirty="0" err="1"/>
              <a:t>Altamimi</a:t>
            </a:r>
            <a:r>
              <a:rPr lang="ru-RU" sz="1400" dirty="0"/>
              <a:t> </a:t>
            </a:r>
            <a:r>
              <a:rPr lang="en-US" sz="1400" dirty="0"/>
              <a:t> et al., 2017</a:t>
            </a:r>
            <a:r>
              <a:rPr lang="ru-RU" sz="1400" dirty="0"/>
              <a:t>]. Черной линией показаны контуры континентов. Голубой линией показаны границы основных плит </a:t>
            </a:r>
            <a:r>
              <a:rPr lang="en-US" sz="1400" dirty="0"/>
              <a:t>[</a:t>
            </a:r>
            <a:r>
              <a:rPr lang="ru-RU" altLang="ru-RU" sz="1400" dirty="0" err="1"/>
              <a:t>Лобковский</a:t>
            </a:r>
            <a:r>
              <a:rPr lang="en-US" altLang="ru-RU" sz="1400" dirty="0"/>
              <a:t>, </a:t>
            </a:r>
            <a:r>
              <a:rPr lang="ru-RU" altLang="ru-RU" sz="1400" dirty="0"/>
              <a:t>Баранов</a:t>
            </a:r>
            <a:r>
              <a:rPr lang="en-US" altLang="ru-RU" sz="1400" dirty="0"/>
              <a:t>, </a:t>
            </a:r>
            <a:r>
              <a:rPr lang="ru-RU" altLang="ru-RU" sz="1400" dirty="0"/>
              <a:t>Бобров</a:t>
            </a:r>
            <a:r>
              <a:rPr lang="en-US" altLang="ru-RU" sz="1400" dirty="0"/>
              <a:t>, </a:t>
            </a:r>
            <a:r>
              <a:rPr lang="ru-RU" altLang="ru-RU" sz="1400" dirty="0"/>
              <a:t>202</a:t>
            </a:r>
            <a:r>
              <a:rPr lang="en-US" altLang="ru-RU" sz="1400" dirty="0"/>
              <a:t>5]</a:t>
            </a:r>
            <a:r>
              <a:rPr lang="ru-RU" sz="1400" dirty="0"/>
              <a:t>.</a:t>
            </a:r>
          </a:p>
        </p:txBody>
      </p:sp>
      <p:pic>
        <p:nvPicPr>
          <p:cNvPr id="7" name="officeArt object" descr="Calc_velo_comparing _with_ITRF2014model_final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" y="754063"/>
            <a:ext cx="8964488" cy="512321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53D8A4D5-AFC2-4F87-B568-663271548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7384"/>
            <a:ext cx="9091613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sz="1400" b="1" dirty="0"/>
              <a:t>Сравнение рассчитанных скоростей на поверхности Земли </a:t>
            </a:r>
          </a:p>
          <a:p>
            <a:pPr algn="ctr">
              <a:spcBef>
                <a:spcPct val="0"/>
              </a:spcBef>
            </a:pPr>
            <a:r>
              <a:rPr lang="ru-RU" sz="1400" b="1" dirty="0"/>
              <a:t>и скоростей из модели </a:t>
            </a:r>
            <a:r>
              <a:rPr lang="en-US" sz="1400" b="1" dirty="0"/>
              <a:t>ITRF</a:t>
            </a:r>
            <a:r>
              <a:rPr lang="ru-RU" sz="1400" b="1" dirty="0"/>
              <a:t> на основе данных ГНСС</a:t>
            </a:r>
            <a:endParaRPr lang="ru-RU" alt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256778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>
            <a:extLst>
              <a:ext uri="{FF2B5EF4-FFF2-40B4-BE49-F238E27FC236}">
                <a16:creationId xmlns:a16="http://schemas.microsoft.com/office/drawing/2014/main" xmlns="" id="{FCBDE9EF-39FB-4D57-ACDE-4FFCDC243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0425" y="-171450"/>
            <a:ext cx="246063" cy="92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/>
              <a:t/>
            </a:r>
            <a:br>
              <a:rPr lang="ru-RU" altLang="ru-RU" sz="1800"/>
            </a:br>
            <a:endParaRPr lang="ru-RU" altLang="ru-RU" sz="180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/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5085184"/>
            <a:ext cx="87680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Векторное поле рассчитанных скоростей на поверхности Земли показано черными стрелками </a:t>
            </a:r>
            <a:r>
              <a:rPr lang="en-US" sz="1400" dirty="0"/>
              <a:t>[</a:t>
            </a:r>
            <a:r>
              <a:rPr lang="ru-RU" altLang="ru-RU" sz="1400" dirty="0" err="1"/>
              <a:t>Лобковский</a:t>
            </a:r>
            <a:r>
              <a:rPr lang="en-US" altLang="ru-RU" sz="1400" dirty="0"/>
              <a:t>, </a:t>
            </a:r>
            <a:r>
              <a:rPr lang="ru-RU" altLang="ru-RU" sz="1400" dirty="0"/>
              <a:t>Баранов</a:t>
            </a:r>
            <a:r>
              <a:rPr lang="en-US" altLang="ru-RU" sz="1400" dirty="0"/>
              <a:t>, </a:t>
            </a:r>
            <a:r>
              <a:rPr lang="ru-RU" altLang="ru-RU" sz="1400" dirty="0"/>
              <a:t>Бобров</a:t>
            </a:r>
            <a:r>
              <a:rPr lang="en-US" altLang="ru-RU" sz="1400" dirty="0"/>
              <a:t>, </a:t>
            </a:r>
            <a:r>
              <a:rPr lang="ru-RU" altLang="ru-RU" sz="1400" dirty="0"/>
              <a:t>202</a:t>
            </a:r>
            <a:r>
              <a:rPr lang="en-US" altLang="ru-RU" sz="1400" dirty="0"/>
              <a:t>5]</a:t>
            </a:r>
            <a:r>
              <a:rPr lang="ru-RU" sz="1400" dirty="0"/>
              <a:t>. Голубыми стрелками показаны скорости из модели </a:t>
            </a:r>
            <a:r>
              <a:rPr lang="en-US" sz="1400" dirty="0" err="1"/>
              <a:t>Nuvel</a:t>
            </a:r>
            <a:r>
              <a:rPr lang="ru-RU" sz="1400" dirty="0"/>
              <a:t> [</a:t>
            </a:r>
            <a:r>
              <a:rPr lang="en-US" sz="1400" dirty="0"/>
              <a:t>Argus and Gordon, 1991</a:t>
            </a:r>
            <a:r>
              <a:rPr lang="ru-RU" sz="1400" dirty="0"/>
              <a:t>]. Черной линией показаны контуры континентов. Плиты делятся на 2 типа</a:t>
            </a:r>
            <a:r>
              <a:rPr lang="en-US" sz="1400" dirty="0"/>
              <a:t>:</a:t>
            </a:r>
          </a:p>
          <a:p>
            <a:pPr marL="342900" indent="-342900">
              <a:buAutoNum type="arabicPeriod"/>
            </a:pPr>
            <a:r>
              <a:rPr lang="ru-RU" sz="1400" dirty="0"/>
              <a:t>Относительно жесткие – Тихоокеанская</a:t>
            </a:r>
            <a:r>
              <a:rPr lang="en-US" sz="1400" dirty="0"/>
              <a:t>,</a:t>
            </a:r>
            <a:r>
              <a:rPr lang="ru-RU" sz="1400" dirty="0"/>
              <a:t> Индийская</a:t>
            </a:r>
            <a:r>
              <a:rPr lang="en-US" sz="1400" dirty="0"/>
              <a:t>,</a:t>
            </a:r>
            <a:r>
              <a:rPr lang="ru-RU" sz="1400" dirty="0"/>
              <a:t> Африканская</a:t>
            </a:r>
            <a:r>
              <a:rPr lang="en-US" sz="1400" dirty="0"/>
              <a:t>,</a:t>
            </a:r>
            <a:r>
              <a:rPr lang="ru-RU" sz="1400" dirty="0"/>
              <a:t> Аравийская</a:t>
            </a:r>
            <a:r>
              <a:rPr lang="en-US" sz="1400" dirty="0"/>
              <a:t>.</a:t>
            </a:r>
            <a:endParaRPr lang="ru-RU" sz="1400" dirty="0"/>
          </a:p>
          <a:p>
            <a:pPr marL="342900" indent="-342900">
              <a:buAutoNum type="arabicPeriod"/>
            </a:pPr>
            <a:r>
              <a:rPr lang="ru-RU" sz="1400" dirty="0"/>
              <a:t>С большими </a:t>
            </a:r>
            <a:r>
              <a:rPr lang="ru-RU" sz="1400" dirty="0" err="1"/>
              <a:t>внутриплитными</a:t>
            </a:r>
            <a:r>
              <a:rPr lang="ru-RU" sz="1400" dirty="0"/>
              <a:t> деформациями т.е. скорости меняют направление внутри плит – Евразийская.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53D8A4D5-AFC2-4F87-B568-663271548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7384"/>
            <a:ext cx="9091613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sz="1200" b="1" dirty="0"/>
              <a:t>Сравнение рассчитанных скоростей на поверхности Земли </a:t>
            </a:r>
          </a:p>
          <a:p>
            <a:pPr algn="ctr">
              <a:spcBef>
                <a:spcPct val="0"/>
              </a:spcBef>
            </a:pPr>
            <a:r>
              <a:rPr lang="ru-RU" sz="1200" b="1" dirty="0"/>
              <a:t>и скоростей из кинематической модели </a:t>
            </a:r>
            <a:r>
              <a:rPr lang="en-US" sz="1200" b="1" dirty="0"/>
              <a:t>NNR </a:t>
            </a:r>
            <a:r>
              <a:rPr lang="en-US" sz="1200" b="1" dirty="0" err="1"/>
              <a:t>Nuvel</a:t>
            </a:r>
            <a:r>
              <a:rPr lang="en-US" sz="1200" b="1" dirty="0"/>
              <a:t> </a:t>
            </a:r>
            <a:r>
              <a:rPr lang="ru-RU" sz="1200" b="1" dirty="0"/>
              <a:t>для Северной Евразии и окружающих регионов</a:t>
            </a:r>
            <a:endParaRPr lang="ru-RU" altLang="ru-RU" sz="12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45" y="748991"/>
            <a:ext cx="8850051" cy="423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7084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7976</TotalTime>
  <Words>812</Words>
  <Application>Microsoft Office PowerPoint</Application>
  <PresentationFormat>Экран (4:3)</PresentationFormat>
  <Paragraphs>81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  <vt:lpstr>Презентация PowerPoint</vt:lpstr>
    </vt:vector>
  </TitlesOfParts>
  <Company>Cyberdyne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Sarah Connor</dc:creator>
  <cp:lastModifiedBy>Sarah Connor</cp:lastModifiedBy>
  <cp:revision>256</cp:revision>
  <dcterms:created xsi:type="dcterms:W3CDTF">2025-01-20T18:15:24Z</dcterms:created>
  <dcterms:modified xsi:type="dcterms:W3CDTF">2026-05-20T07:16:44Z</dcterms:modified>
</cp:coreProperties>
</file>