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93" r:id="rId1"/>
  </p:sldMasterIdLst>
  <p:notesMasterIdLst>
    <p:notesMasterId r:id="rId14"/>
  </p:notesMasterIdLst>
  <p:sldIdLst>
    <p:sldId id="271" r:id="rId2"/>
    <p:sldId id="347" r:id="rId3"/>
    <p:sldId id="352" r:id="rId4"/>
    <p:sldId id="355" r:id="rId5"/>
    <p:sldId id="349" r:id="rId6"/>
    <p:sldId id="340" r:id="rId7"/>
    <p:sldId id="344" r:id="rId8"/>
    <p:sldId id="353" r:id="rId9"/>
    <p:sldId id="341" r:id="rId10"/>
    <p:sldId id="331" r:id="rId11"/>
    <p:sldId id="357" r:id="rId12"/>
    <p:sldId id="354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33CC"/>
    <a:srgbClr val="003399"/>
    <a:srgbClr val="0000CC"/>
    <a:srgbClr val="FF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 autoAdjust="0"/>
    <p:restoredTop sz="94660" autoAdjust="0"/>
  </p:normalViewPr>
  <p:slideViewPr>
    <p:cSldViewPr snapToGrid="0">
      <p:cViewPr>
        <p:scale>
          <a:sx n="40" d="100"/>
          <a:sy n="40" d="100"/>
        </p:scale>
        <p:origin x="-912" y="-57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26145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219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768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306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60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440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4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6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670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4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08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23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719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0" y="4260853"/>
            <a:ext cx="20726400" cy="29400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2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F96E3-4A9A-4379-8FBF-F7A7870CE8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62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654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7142400" y="1098550"/>
            <a:ext cx="14630400" cy="23406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251200" y="1098550"/>
            <a:ext cx="43484800" cy="23406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389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58BAE-EE67-4211-B9E8-43830D77EB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793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6168" y="8813803"/>
            <a:ext cx="20726400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26168" y="5813427"/>
            <a:ext cx="20726400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524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04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57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0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261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14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966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8189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016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51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715200" y="6400803"/>
            <a:ext cx="29057600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22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070226"/>
            <a:ext cx="10773835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3835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86737" y="3070226"/>
            <a:ext cx="10778067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524" indent="0">
              <a:buNone/>
              <a:defRPr sz="4800" b="1"/>
            </a:lvl2pPr>
            <a:lvl3pPr marL="2177047" indent="0">
              <a:buNone/>
              <a:defRPr sz="4300" b="1"/>
            </a:lvl3pPr>
            <a:lvl4pPr marL="3265571" indent="0">
              <a:buNone/>
              <a:defRPr sz="3800" b="1"/>
            </a:lvl4pPr>
            <a:lvl5pPr marL="4354095" indent="0">
              <a:buNone/>
              <a:defRPr sz="3800" b="1"/>
            </a:lvl5pPr>
            <a:lvl6pPr marL="5442618" indent="0">
              <a:buNone/>
              <a:defRPr sz="3800" b="1"/>
            </a:lvl6pPr>
            <a:lvl7pPr marL="6531142" indent="0">
              <a:buNone/>
              <a:defRPr sz="3800" b="1"/>
            </a:lvl7pPr>
            <a:lvl8pPr marL="7619663" indent="0">
              <a:buNone/>
              <a:defRPr sz="3800" b="1"/>
            </a:lvl8pPr>
            <a:lvl9pPr marL="8708189" indent="0">
              <a:buNone/>
              <a:defRPr sz="3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86737" y="4349750"/>
            <a:ext cx="10778067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3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33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32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1" y="546100"/>
            <a:ext cx="8022168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3467" y="546103"/>
            <a:ext cx="13631333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19201" y="2870203"/>
            <a:ext cx="8022168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2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9435" y="9601200"/>
            <a:ext cx="1463040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79435" y="1225550"/>
            <a:ext cx="1463040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524" indent="0">
              <a:buNone/>
              <a:defRPr sz="6700"/>
            </a:lvl2pPr>
            <a:lvl3pPr marL="2177047" indent="0">
              <a:buNone/>
              <a:defRPr sz="5700"/>
            </a:lvl3pPr>
            <a:lvl4pPr marL="3265571" indent="0">
              <a:buNone/>
              <a:defRPr sz="4800"/>
            </a:lvl4pPr>
            <a:lvl5pPr marL="4354095" indent="0">
              <a:buNone/>
              <a:defRPr sz="4800"/>
            </a:lvl5pPr>
            <a:lvl6pPr marL="5442618" indent="0">
              <a:buNone/>
              <a:defRPr sz="4800"/>
            </a:lvl6pPr>
            <a:lvl7pPr marL="6531142" indent="0">
              <a:buNone/>
              <a:defRPr sz="4800"/>
            </a:lvl7pPr>
            <a:lvl8pPr marL="7619663" indent="0">
              <a:buNone/>
              <a:defRPr sz="4800"/>
            </a:lvl8pPr>
            <a:lvl9pPr marL="8708189" indent="0">
              <a:buNone/>
              <a:defRPr sz="4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79435" y="10734676"/>
            <a:ext cx="1463040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524" indent="0">
              <a:buNone/>
              <a:defRPr sz="2900"/>
            </a:lvl2pPr>
            <a:lvl3pPr marL="2177047" indent="0">
              <a:buNone/>
              <a:defRPr sz="2400"/>
            </a:lvl3pPr>
            <a:lvl4pPr marL="3265571" indent="0">
              <a:buNone/>
              <a:defRPr sz="2100"/>
            </a:lvl4pPr>
            <a:lvl5pPr marL="4354095" indent="0">
              <a:buNone/>
              <a:defRPr sz="2100"/>
            </a:lvl5pPr>
            <a:lvl6pPr marL="5442618" indent="0">
              <a:buNone/>
              <a:defRPr sz="2100"/>
            </a:lvl6pPr>
            <a:lvl7pPr marL="6531142" indent="0">
              <a:buNone/>
              <a:defRPr sz="2100"/>
            </a:lvl7pPr>
            <a:lvl8pPr marL="7619663" indent="0">
              <a:buNone/>
              <a:defRPr sz="2100"/>
            </a:lvl8pPr>
            <a:lvl9pPr marL="8708189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75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</p:spPr>
        <p:txBody>
          <a:bodyPr vert="horz" lIns="217705" tIns="108852" rIns="217705" bIns="10885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</p:spPr>
        <p:txBody>
          <a:bodyPr vert="horz" lIns="217705" tIns="108852" rIns="217705" bIns="10885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19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</p:spPr>
        <p:txBody>
          <a:bodyPr vert="horz" lIns="217705" tIns="108852" rIns="217705" bIns="108852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02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hf hdr="0" ftr="0" dt="0"/>
  <p:txStyles>
    <p:titleStyle>
      <a:lvl1pPr algn="ctr" defTabSz="2177047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394" indent="-816394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852" indent="-680328" algn="l" defTabSz="2177047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309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833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357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880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5404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3928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2451" indent="-544262" algn="l" defTabSz="2177047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524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047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571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095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2618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142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9663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8189" algn="l" defTabSz="2177047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387365" y="3903999"/>
            <a:ext cx="216302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003399"/>
                </a:solidFill>
                <a:latin typeface="Inter Bold"/>
              </a:rPr>
              <a:t>Анализ и интерпретация полей смещений, полученных с помощью РСА-интерферометрии в районе Восточного вулканического пояса полуострова Камчатка после землетрясения 29.07.2025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87365" y="7897054"/>
            <a:ext cx="216302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ru-RU" sz="3600" i="1" dirty="0" smtClean="0">
                <a:solidFill>
                  <a:srgbClr val="003399"/>
                </a:solidFill>
                <a:latin typeface="Inter Regular"/>
              </a:rPr>
              <a:t>Волкова М</a:t>
            </a:r>
            <a:r>
              <a:rPr lang="en-US" sz="3600" i="1" dirty="0" smtClean="0">
                <a:solidFill>
                  <a:srgbClr val="003399"/>
                </a:solidFill>
                <a:latin typeface="Inter Regular"/>
              </a:rPr>
              <a:t>.</a:t>
            </a:r>
            <a:r>
              <a:rPr lang="ru-RU" sz="3600" i="1" dirty="0" smtClean="0">
                <a:solidFill>
                  <a:srgbClr val="003399"/>
                </a:solidFill>
                <a:latin typeface="Inter Regular"/>
              </a:rPr>
              <a:t>С</a:t>
            </a:r>
            <a:r>
              <a:rPr lang="en-US" sz="3600" i="1" dirty="0" smtClean="0">
                <a:solidFill>
                  <a:srgbClr val="003399"/>
                </a:solidFill>
                <a:latin typeface="Inter Regular"/>
              </a:rPr>
              <a:t>.</a:t>
            </a:r>
            <a:r>
              <a:rPr lang="ru-RU" sz="3600" i="1" dirty="0" smtClean="0">
                <a:solidFill>
                  <a:srgbClr val="003399"/>
                </a:solidFill>
                <a:latin typeface="Inter Regular"/>
              </a:rPr>
              <a:t> (с.н.с., к.ф.-м.н.), </a:t>
            </a:r>
          </a:p>
          <a:p>
            <a:pPr algn="l">
              <a:lnSpc>
                <a:spcPct val="150000"/>
              </a:lnSpc>
            </a:pPr>
            <a:r>
              <a:rPr lang="ru-RU" sz="3600" i="1" dirty="0" smtClean="0">
                <a:solidFill>
                  <a:srgbClr val="003399"/>
                </a:solidFill>
                <a:latin typeface="Inter Regular"/>
              </a:rPr>
              <a:t>Михайлов В.О. (зав. лаб., академик РАН, д.ф.-м.н.)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21518" y="695506"/>
            <a:ext cx="16364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  <a:latin typeface="Inter Regular"/>
              </a:rPr>
              <a:t>8-я </a:t>
            </a:r>
            <a:r>
              <a:rPr lang="ru-RU" dirty="0">
                <a:solidFill>
                  <a:srgbClr val="003399"/>
                </a:solidFill>
                <a:latin typeface="Inter Regular"/>
              </a:rPr>
              <a:t>Международная конференция «Триггерные эффекты в </a:t>
            </a:r>
            <a:r>
              <a:rPr lang="ru-RU" dirty="0" err="1">
                <a:solidFill>
                  <a:srgbClr val="003399"/>
                </a:solidFill>
                <a:latin typeface="Inter Regular"/>
              </a:rPr>
              <a:t>геосистемах</a:t>
            </a:r>
            <a:r>
              <a:rPr lang="ru-RU" dirty="0">
                <a:solidFill>
                  <a:srgbClr val="003399"/>
                </a:solidFill>
                <a:latin typeface="Inter Regular"/>
              </a:rPr>
              <a:t>»</a:t>
            </a:r>
          </a:p>
          <a:p>
            <a:r>
              <a:rPr lang="ru-RU" dirty="0" smtClean="0">
                <a:solidFill>
                  <a:srgbClr val="003399"/>
                </a:solidFill>
                <a:latin typeface="Inter Regular"/>
              </a:rPr>
              <a:t>18-22 </a:t>
            </a:r>
            <a:r>
              <a:rPr lang="ru-RU" dirty="0">
                <a:solidFill>
                  <a:srgbClr val="003399"/>
                </a:solidFill>
                <a:latin typeface="Inter Regular"/>
              </a:rPr>
              <a:t>мая 2026 / Коломна, Россия</a:t>
            </a:r>
          </a:p>
        </p:txBody>
      </p:sp>
      <p:sp>
        <p:nvSpPr>
          <p:cNvPr id="6" name="AutoShape 2" descr="F:\DOCS (red nb) - %D0%BF%D0%BE%D1%82%D0%BE%D0%BC %D1%83%D0%B4%D0%B0%D0%BB%D0%B8%D1%82%D1%8C\%D0%98%D0%A4%D0%97\_IPE_PAPERS\thesis\2024_thesis_GC_Suzdal\4_Logos-150-dpi-new-0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2799" y="10526994"/>
            <a:ext cx="1925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i="1" dirty="0" smtClean="0">
                <a:solidFill>
                  <a:srgbClr val="003399"/>
                </a:solidFill>
                <a:latin typeface="Inter Regular"/>
              </a:rPr>
              <a:t>Институт физики Земли </a:t>
            </a:r>
            <a:r>
              <a:rPr lang="ru-RU" sz="3600" i="1" dirty="0">
                <a:solidFill>
                  <a:srgbClr val="003399"/>
                </a:solidFill>
                <a:latin typeface="Inter Regular"/>
              </a:rPr>
              <a:t>им. О.Ю. Шмидта РАН, Москва, </a:t>
            </a:r>
            <a:r>
              <a:rPr lang="ru-RU" sz="3600" i="1" dirty="0" smtClean="0">
                <a:solidFill>
                  <a:srgbClr val="003399"/>
                </a:solidFill>
                <a:latin typeface="Inter Regular"/>
              </a:rPr>
              <a:t>Россия</a:t>
            </a:r>
            <a:endParaRPr lang="ru-RU" sz="3600" i="1" dirty="0">
              <a:solidFill>
                <a:srgbClr val="003399"/>
              </a:solidFill>
              <a:latin typeface="Inter Regular"/>
            </a:endParaRPr>
          </a:p>
        </p:txBody>
      </p:sp>
      <p:pic>
        <p:nvPicPr>
          <p:cNvPr id="10" name="Image" descr="Image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94201" y="847204"/>
            <a:ext cx="2241119" cy="1635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8600" y="2208306"/>
            <a:ext cx="20735757" cy="96805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sz="3200" dirty="0">
                <a:solidFill>
                  <a:srgbClr val="003399"/>
                </a:solidFill>
              </a:rPr>
              <a:t>При отсутствии дополнительных данных наземных наблюдений, </a:t>
            </a:r>
            <a:r>
              <a:rPr lang="ru-RU" sz="3200" dirty="0" smtClean="0">
                <a:solidFill>
                  <a:srgbClr val="003399"/>
                </a:solidFill>
              </a:rPr>
              <a:t>с помощью РСА-интерферометрии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sz="3200" dirty="0" smtClean="0">
                <a:solidFill>
                  <a:srgbClr val="003399"/>
                </a:solidFill>
              </a:rPr>
              <a:t>-</a:t>
            </a:r>
            <a:r>
              <a:rPr lang="ru-RU" sz="3200" dirty="0">
                <a:solidFill>
                  <a:srgbClr val="003399"/>
                </a:solidFill>
              </a:rPr>
              <a:t> </a:t>
            </a:r>
            <a:r>
              <a:rPr lang="ru-RU" sz="3200" dirty="0" smtClean="0">
                <a:solidFill>
                  <a:srgbClr val="003399"/>
                </a:solidFill>
              </a:rPr>
              <a:t>зафиксированы активные магматические процессы в кальдере вулкана Крашенинникова 01.08.2025.</a:t>
            </a:r>
          </a:p>
          <a:p>
            <a:pPr marL="571500" indent="-571500" algn="just"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r>
              <a:rPr lang="ru-RU" sz="3200" dirty="0" smtClean="0">
                <a:solidFill>
                  <a:srgbClr val="003399"/>
                </a:solidFill>
              </a:rPr>
              <a:t>рассчитаны величины </a:t>
            </a:r>
            <a:r>
              <a:rPr lang="ru-RU" sz="3200" dirty="0">
                <a:solidFill>
                  <a:srgbClr val="003399"/>
                </a:solidFill>
              </a:rPr>
              <a:t>вертикальных и горизонтальных смещений земной поверхности, </a:t>
            </a:r>
            <a:endParaRPr lang="ru-RU" sz="3200" dirty="0" smtClean="0">
              <a:solidFill>
                <a:srgbClr val="003399"/>
              </a:solidFill>
            </a:endParaRPr>
          </a:p>
          <a:p>
            <a:pPr marL="571500" indent="-571500" algn="just">
              <a:lnSpc>
                <a:spcPct val="120000"/>
              </a:lnSpc>
              <a:spcBef>
                <a:spcPts val="1200"/>
              </a:spcBef>
              <a:buFontTx/>
              <a:buChar char="-"/>
            </a:pPr>
            <a:r>
              <a:rPr lang="ru-RU" sz="3200" dirty="0" smtClean="0">
                <a:solidFill>
                  <a:srgbClr val="003399"/>
                </a:solidFill>
              </a:rPr>
              <a:t>определён факт наличия вертикальной трещины растяжения в </a:t>
            </a:r>
            <a:r>
              <a:rPr lang="ru-RU" sz="3200" dirty="0">
                <a:solidFill>
                  <a:srgbClr val="003399"/>
                </a:solidFill>
              </a:rPr>
              <a:t>недрах </a:t>
            </a:r>
            <a:r>
              <a:rPr lang="ru-RU" sz="3200" dirty="0" smtClean="0">
                <a:solidFill>
                  <a:srgbClr val="003399"/>
                </a:solidFill>
              </a:rPr>
              <a:t>кальдеры.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sz="3200" dirty="0" smtClean="0">
                <a:solidFill>
                  <a:srgbClr val="003399"/>
                </a:solidFill>
              </a:rPr>
              <a:t>Численное моделирование позволило определить диапазон значений параметров дайки: геометрическое положение и объём внедрившейся магмы.</a:t>
            </a:r>
            <a:endParaRPr lang="ru-RU" sz="3200" dirty="0">
              <a:solidFill>
                <a:srgbClr val="003399"/>
              </a:solidFill>
            </a:endParaRP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3399"/>
                </a:solidFill>
              </a:rPr>
              <a:t>Величина горизонтальных смещений </a:t>
            </a:r>
            <a:r>
              <a:rPr lang="ru-RU" sz="3200" dirty="0">
                <a:solidFill>
                  <a:srgbClr val="003399"/>
                </a:solidFill>
              </a:rPr>
              <a:t>поверхности на запад и на </a:t>
            </a:r>
            <a:r>
              <a:rPr lang="ru-RU" sz="3200" dirty="0" smtClean="0">
                <a:solidFill>
                  <a:srgbClr val="003399"/>
                </a:solidFill>
              </a:rPr>
              <a:t>восток </a:t>
            </a:r>
            <a:r>
              <a:rPr lang="ru-RU" sz="3200" dirty="0">
                <a:solidFill>
                  <a:srgbClr val="003399"/>
                </a:solidFill>
              </a:rPr>
              <a:t>достигает 0.6 м в каждом направлении. </a:t>
            </a:r>
            <a:endParaRPr lang="ru-RU" sz="3200" dirty="0" smtClean="0">
              <a:solidFill>
                <a:srgbClr val="003399"/>
              </a:solidFill>
            </a:endParaRP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3399"/>
                </a:solidFill>
              </a:rPr>
              <a:t>Вертикальная </a:t>
            </a:r>
            <a:r>
              <a:rPr lang="ru-RU" sz="3200" dirty="0">
                <a:solidFill>
                  <a:srgbClr val="003399"/>
                </a:solidFill>
              </a:rPr>
              <a:t>компонента смещений поверхности вулканической постройки в направлении на спутник превосходит 0.26 м у вершины Южного </a:t>
            </a:r>
            <a:r>
              <a:rPr lang="ru-RU" sz="3200" dirty="0" smtClean="0">
                <a:solidFill>
                  <a:srgbClr val="003399"/>
                </a:solidFill>
              </a:rPr>
              <a:t>конуса (</a:t>
            </a:r>
            <a:r>
              <a:rPr lang="ru-RU" sz="3200" i="1" dirty="0" smtClean="0">
                <a:solidFill>
                  <a:srgbClr val="003399"/>
                </a:solidFill>
              </a:rPr>
              <a:t>извержение с выходом лавы на поверхность происходит из кратера Северного конуса</a:t>
            </a:r>
            <a:r>
              <a:rPr lang="ru-RU" sz="3200" dirty="0" smtClean="0">
                <a:solidFill>
                  <a:srgbClr val="003399"/>
                </a:solidFill>
              </a:rPr>
              <a:t>).</a:t>
            </a:r>
          </a:p>
          <a:p>
            <a:pPr marL="457200" indent="-457200" algn="just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3399"/>
                </a:solidFill>
              </a:rPr>
              <a:t>Длина </a:t>
            </a:r>
            <a:r>
              <a:rPr lang="ru-RU" sz="3200" dirty="0">
                <a:solidFill>
                  <a:srgbClr val="003399"/>
                </a:solidFill>
              </a:rPr>
              <a:t>трещины оценена в 7-8 км. Трещина проходит почти через центр кальдеры и отклоняется против часовой стрелки от направления север-юг на 12</a:t>
            </a:r>
            <a:r>
              <a:rPr lang="ru-RU" sz="3200" baseline="30000" dirty="0">
                <a:solidFill>
                  <a:srgbClr val="003399"/>
                </a:solidFill>
              </a:rPr>
              <a:t>о</a:t>
            </a:r>
            <a:r>
              <a:rPr lang="ru-RU" sz="3200" dirty="0">
                <a:solidFill>
                  <a:srgbClr val="003399"/>
                </a:solidFill>
              </a:rPr>
              <a:t>. </a:t>
            </a:r>
            <a:r>
              <a:rPr lang="ru-RU" sz="3200" dirty="0" smtClean="0">
                <a:solidFill>
                  <a:srgbClr val="003399"/>
                </a:solidFill>
              </a:rPr>
              <a:t>Ширина </a:t>
            </a:r>
            <a:r>
              <a:rPr lang="ru-RU" sz="3200" dirty="0">
                <a:solidFill>
                  <a:srgbClr val="003399"/>
                </a:solidFill>
              </a:rPr>
              <a:t>трещины оценена в 1.5 – 2.2 м, протяженность по вертикали 2.0 – 2.9 км, глубина верхней </a:t>
            </a:r>
            <a:r>
              <a:rPr lang="ru-RU" sz="3200" dirty="0" smtClean="0">
                <a:solidFill>
                  <a:srgbClr val="003399"/>
                </a:solidFill>
              </a:rPr>
              <a:t>границы дайки 1.25 </a:t>
            </a:r>
            <a:r>
              <a:rPr lang="ru-RU" sz="3200" dirty="0">
                <a:solidFill>
                  <a:srgbClr val="003399"/>
                </a:solidFill>
              </a:rPr>
              <a:t>– 1.5 </a:t>
            </a:r>
            <a:r>
              <a:rPr lang="ru-RU" sz="3200" dirty="0" smtClean="0">
                <a:solidFill>
                  <a:srgbClr val="003399"/>
                </a:solidFill>
              </a:rPr>
              <a:t>км, нижней – 3.5 – 4.15 км. </a:t>
            </a:r>
            <a:r>
              <a:rPr lang="ru-RU" sz="3200" dirty="0">
                <a:solidFill>
                  <a:srgbClr val="003399"/>
                </a:solidFill>
              </a:rPr>
              <a:t>Общий </a:t>
            </a:r>
            <a:r>
              <a:rPr lang="ru-RU" sz="3200" dirty="0" smtClean="0">
                <a:solidFill>
                  <a:srgbClr val="003399"/>
                </a:solidFill>
              </a:rPr>
              <a:t>объём </a:t>
            </a:r>
            <a:r>
              <a:rPr lang="ru-RU" sz="3200" dirty="0">
                <a:solidFill>
                  <a:srgbClr val="003399"/>
                </a:solidFill>
              </a:rPr>
              <a:t>внедрившегося материала </a:t>
            </a:r>
            <a:r>
              <a:rPr lang="ru-RU" sz="3200" dirty="0" smtClean="0">
                <a:solidFill>
                  <a:srgbClr val="003399"/>
                </a:solidFill>
              </a:rPr>
              <a:t>оценён </a:t>
            </a:r>
            <a:r>
              <a:rPr lang="ru-RU" sz="3200" dirty="0">
                <a:solidFill>
                  <a:srgbClr val="003399"/>
                </a:solidFill>
              </a:rPr>
              <a:t>в пределах </a:t>
            </a:r>
            <a:r>
              <a:rPr lang="ru-RU" sz="3200" dirty="0" smtClean="0">
                <a:solidFill>
                  <a:srgbClr val="003399"/>
                </a:solidFill>
              </a:rPr>
              <a:t>от 0.024 </a:t>
            </a:r>
            <a:r>
              <a:rPr lang="ru-RU" sz="3200" dirty="0">
                <a:solidFill>
                  <a:srgbClr val="003399"/>
                </a:solidFill>
              </a:rPr>
              <a:t>до 0.045 км</a:t>
            </a:r>
            <a:r>
              <a:rPr lang="ru-RU" sz="3200" baseline="30000" dirty="0">
                <a:solidFill>
                  <a:srgbClr val="003399"/>
                </a:solidFill>
              </a:rPr>
              <a:t>3</a:t>
            </a:r>
            <a:r>
              <a:rPr lang="ru-RU" sz="3600" dirty="0">
                <a:solidFill>
                  <a:srgbClr val="003399"/>
                </a:solidFill>
              </a:rPr>
              <a:t>. </a:t>
            </a:r>
            <a:endParaRPr lang="ru-RU" sz="3600" dirty="0" smtClean="0">
              <a:solidFill>
                <a:srgbClr val="003399"/>
              </a:solidFill>
            </a:endParaRPr>
          </a:p>
        </p:txBody>
      </p:sp>
      <p:sp>
        <p:nvSpPr>
          <p:cNvPr id="5" name="Основная тема заголовка:…"/>
          <p:cNvSpPr txBox="1"/>
          <p:nvPr/>
        </p:nvSpPr>
        <p:spPr>
          <a:xfrm>
            <a:off x="1498601" y="649443"/>
            <a:ext cx="2090420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Заключение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713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029" name="Picture 5" descr="F:\DOCS (red nb) - потом удалить\ИФЗ\_IPE_PAPERS\thesis\2026_05_trigger\Pic\seismic_rupture_IFZ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989" y="1557339"/>
            <a:ext cx="7033461" cy="99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DOCS (red nb) - потом удалить\ИФЗ\_IPE_PAPERS\thesis\2026_05_trigger\Pic\seismic_rupture_IFZ_sca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6367" y="7565275"/>
            <a:ext cx="1448633" cy="398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TextBox 8"/>
          <p:cNvSpPr txBox="1"/>
          <p:nvPr/>
        </p:nvSpPr>
        <p:spPr>
          <a:xfrm>
            <a:off x="19510218" y="1564397"/>
            <a:ext cx="3404518" cy="35309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2800" dirty="0" smtClean="0"/>
              <a:t>1 – Ключевской</a:t>
            </a:r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2 – Безымянный</a:t>
            </a:r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3 – </a:t>
            </a:r>
            <a:r>
              <a:rPr lang="ru-RU" sz="2800" dirty="0" err="1" smtClean="0"/>
              <a:t>Карымский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4 – </a:t>
            </a:r>
            <a:r>
              <a:rPr lang="ru-RU" sz="2800" dirty="0" err="1" smtClean="0"/>
              <a:t>Авачинский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5 – </a:t>
            </a:r>
            <a:r>
              <a:rPr lang="ru-RU" sz="2800" dirty="0" err="1" smtClean="0"/>
              <a:t>Мутновский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6 – </a:t>
            </a:r>
            <a:r>
              <a:rPr lang="ru-RU" sz="2800" dirty="0" err="1" smtClean="0"/>
              <a:t>Камбальный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7 – Крашенинникова 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9639717" y="7315200"/>
            <a:ext cx="15464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34463" y="11952289"/>
            <a:ext cx="12840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/>
              <a:t>Михайлов В.О., </a:t>
            </a:r>
            <a:r>
              <a:rPr lang="ru-RU" sz="2400" i="1" dirty="0" err="1"/>
              <a:t>Конвисар</a:t>
            </a:r>
            <a:r>
              <a:rPr lang="ru-RU" sz="2400" i="1" dirty="0"/>
              <a:t> А.М., Смирнов В.Б., Тимошкина Е.П., Титков Н.Н., </a:t>
            </a:r>
            <a:r>
              <a:rPr lang="ru-RU" sz="2400" i="1" dirty="0" err="1"/>
              <a:t>Хайретдинов</a:t>
            </a:r>
            <a:r>
              <a:rPr lang="ru-RU" sz="2400" i="1" dirty="0"/>
              <a:t> С.А., </a:t>
            </a:r>
            <a:r>
              <a:rPr lang="ru-RU" sz="2400" i="1" dirty="0" err="1"/>
              <a:t>Чебров</a:t>
            </a:r>
            <a:r>
              <a:rPr lang="ru-RU" sz="2400" i="1" dirty="0"/>
              <a:t> Д.В. </a:t>
            </a:r>
            <a:r>
              <a:rPr lang="ru-RU" sz="2400" dirty="0"/>
              <a:t>Модель поверхности разрыва землетрясения на Камчатке 29.07.2025 М 8.8 по данным спутниковой геодезии и интерферометрии // Доклады РАН, 2025. Т. </a:t>
            </a:r>
            <a:r>
              <a:rPr lang="ru-RU" sz="2400" dirty="0" smtClean="0"/>
              <a:t>525</a:t>
            </a:r>
            <a:r>
              <a:rPr lang="ru-RU" sz="2400" dirty="0"/>
              <a:t>. </a:t>
            </a:r>
            <a:r>
              <a:rPr lang="ru-RU" sz="2400" dirty="0" smtClean="0"/>
              <a:t>С.330-338</a:t>
            </a:r>
            <a:endParaRPr lang="ru-RU" sz="2400" dirty="0"/>
          </a:p>
        </p:txBody>
      </p:sp>
      <p:sp>
        <p:nvSpPr>
          <p:cNvPr id="15" name="Овал 14"/>
          <p:cNvSpPr/>
          <p:nvPr/>
        </p:nvSpPr>
        <p:spPr>
          <a:xfrm rot="900000">
            <a:off x="15108875" y="2738793"/>
            <a:ext cx="2152010" cy="3122436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 rot="1500000">
            <a:off x="13653364" y="5633318"/>
            <a:ext cx="1639162" cy="3218850"/>
          </a:xfrm>
          <a:prstGeom prst="ellipse">
            <a:avLst/>
          </a:prstGeom>
          <a:noFill/>
          <a:ln w="19050">
            <a:solidFill>
              <a:srgbClr val="0033CC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14752426" y="1282641"/>
            <a:ext cx="840499" cy="1688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55774" y="721895"/>
            <a:ext cx="4297510" cy="523220"/>
          </a:xfrm>
          <a:prstGeom prst="rect">
            <a:avLst/>
          </a:prstGeom>
          <a:ln w="158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Извержения были</a:t>
            </a:r>
            <a:endParaRPr lang="ru-RU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10250905" y="4861301"/>
            <a:ext cx="2704869" cy="1384995"/>
          </a:xfrm>
          <a:prstGeom prst="rect">
            <a:avLst/>
          </a:prstGeom>
          <a:ln w="158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Сообщений об извержениях не было</a:t>
            </a:r>
            <a:endParaRPr lang="ru-RU" sz="2800" dirty="0"/>
          </a:p>
        </p:txBody>
      </p:sp>
      <p:cxnSp>
        <p:nvCxnSpPr>
          <p:cNvPr id="31" name="Прямая со стрелкой 30"/>
          <p:cNvCxnSpPr>
            <a:endCxn id="30" idx="2"/>
          </p:cNvCxnSpPr>
          <p:nvPr/>
        </p:nvCxnSpPr>
        <p:spPr>
          <a:xfrm>
            <a:off x="12955774" y="6312062"/>
            <a:ext cx="774378" cy="584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309229" y="1904405"/>
            <a:ext cx="80994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1. Вулканы</a:t>
            </a:r>
            <a:r>
              <a:rPr lang="ru-RU" dirty="0"/>
              <a:t>, которые расположены ближе к </a:t>
            </a:r>
            <a:r>
              <a:rPr lang="ru-RU" dirty="0" smtClean="0"/>
              <a:t>максимуму смещений на </a:t>
            </a:r>
            <a:r>
              <a:rPr lang="ru-RU" dirty="0"/>
              <a:t>поверхности сейсмического разрыва, не завершили свою активизацию </a:t>
            </a:r>
            <a:r>
              <a:rPr lang="ru-RU" dirty="0" smtClean="0"/>
              <a:t>извержением (синий контур).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6563514" y="6773198"/>
            <a:ext cx="1379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Mw8.8</a:t>
            </a:r>
            <a:endParaRPr lang="ru-RU" sz="2000" dirty="0" smtClean="0"/>
          </a:p>
          <a:p>
            <a:r>
              <a:rPr lang="ru-RU" sz="2000" dirty="0" smtClean="0"/>
              <a:t>29.07.2025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09228" y="7312885"/>
            <a:ext cx="80994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3. Вулкан </a:t>
            </a:r>
            <a:r>
              <a:rPr lang="ru-RU" dirty="0"/>
              <a:t>Крашенинникова начал извергаться через короткий промежуток времени после ЗТ. Как мы видим, уже </a:t>
            </a:r>
            <a:r>
              <a:rPr lang="ru-RU" dirty="0" smtClean="0"/>
              <a:t>01.08.2025 </a:t>
            </a:r>
            <a:r>
              <a:rPr lang="ru-RU" dirty="0"/>
              <a:t>магма была у поверхности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Извержение </a:t>
            </a:r>
            <a:r>
              <a:rPr lang="ru-RU" dirty="0"/>
              <a:t>самое длительное, продолжается до сих пор, т.е. скопился большой запас магмы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r>
              <a:rPr lang="ru-RU" dirty="0" smtClean="0"/>
              <a:t>Скорее всего, до землетрясения </a:t>
            </a:r>
            <a:r>
              <a:rPr lang="ru-RU" b="1" dirty="0" smtClean="0"/>
              <a:t>вулкан </a:t>
            </a:r>
            <a:r>
              <a:rPr lang="ru-RU" b="1" dirty="0"/>
              <a:t>уже был </a:t>
            </a:r>
            <a:r>
              <a:rPr lang="ru-RU" b="1" dirty="0" smtClean="0"/>
              <a:t>в высокой степени готовности </a:t>
            </a:r>
            <a:r>
              <a:rPr lang="ru-RU" b="1" dirty="0"/>
              <a:t>к </a:t>
            </a:r>
            <a:r>
              <a:rPr lang="ru-RU" b="1" dirty="0" smtClean="0"/>
              <a:t>извержению.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09229" y="4324738"/>
            <a:ext cx="80994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Вулканы</a:t>
            </a:r>
            <a:r>
              <a:rPr lang="ru-RU" dirty="0"/>
              <a:t>, которые извергались в период после землетрясения, </a:t>
            </a:r>
            <a:r>
              <a:rPr lang="ru-RU" dirty="0" smtClean="0"/>
              <a:t>и </a:t>
            </a:r>
            <a:r>
              <a:rPr lang="ru-RU" dirty="0"/>
              <a:t>так </a:t>
            </a:r>
            <a:r>
              <a:rPr lang="ru-RU" dirty="0" smtClean="0"/>
              <a:t>являются самыми активными </a:t>
            </a:r>
            <a:r>
              <a:rPr lang="ru-RU" dirty="0"/>
              <a:t>и извергаются </a:t>
            </a:r>
            <a:r>
              <a:rPr lang="ru-RU" dirty="0" smtClean="0"/>
              <a:t>постоянно (красный контур). </a:t>
            </a:r>
          </a:p>
          <a:p>
            <a:r>
              <a:rPr lang="ru-RU" dirty="0" smtClean="0"/>
              <a:t>Исключение составил вулкан Крашенинникова.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309229" y="983505"/>
            <a:ext cx="872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0099"/>
                </a:solidFill>
              </a:rPr>
              <a:t>О связи с </a:t>
            </a:r>
            <a:r>
              <a:rPr lang="ru-RU" sz="4000" dirty="0" err="1" smtClean="0">
                <a:solidFill>
                  <a:srgbClr val="000099"/>
                </a:solidFill>
              </a:rPr>
              <a:t>мегаземлетрясением</a:t>
            </a:r>
            <a:endParaRPr lang="ru-RU" sz="4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51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99411" y="1992881"/>
            <a:ext cx="2175978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/>
              <a:t>Бачманов</a:t>
            </a:r>
            <a:r>
              <a:rPr lang="ru-RU" i="1" dirty="0"/>
              <a:t> Д.М., </a:t>
            </a:r>
            <a:r>
              <a:rPr lang="ru-RU" i="1" dirty="0" err="1"/>
              <a:t>Кожурин</a:t>
            </a:r>
            <a:r>
              <a:rPr lang="ru-RU" i="1" dirty="0"/>
              <a:t> А.И., Трифонов В.Г</a:t>
            </a:r>
            <a:r>
              <a:rPr lang="ru-RU" dirty="0"/>
              <a:t>. База данных активных разломов Евразии // Геодинамика и </a:t>
            </a:r>
            <a:r>
              <a:rPr lang="ru-RU" dirty="0" err="1"/>
              <a:t>тектонофизика</a:t>
            </a:r>
            <a:r>
              <a:rPr lang="ru-RU" dirty="0"/>
              <a:t>. 2017. Т. 8(4). С. 711–736. https://doi.org/10.5800/GT-2017-8-4-0314</a:t>
            </a:r>
            <a:r>
              <a:rPr lang="ru-RU" dirty="0" smtClean="0"/>
              <a:t>.</a:t>
            </a:r>
          </a:p>
          <a:p>
            <a:pPr algn="just"/>
            <a:r>
              <a:rPr lang="ru-RU" i="1" dirty="0"/>
              <a:t>Волкова М.С. </a:t>
            </a:r>
            <a:r>
              <a:rPr lang="ru-RU" dirty="0" smtClean="0"/>
              <a:t>Интерпретация полей смещений в кальдере вулкана </a:t>
            </a:r>
            <a:r>
              <a:rPr lang="ru-RU" dirty="0"/>
              <a:t>К</a:t>
            </a:r>
            <a:r>
              <a:rPr lang="ru-RU" dirty="0" smtClean="0"/>
              <a:t>рашенинникова, полученных методами спутниковой радиолокационной интерферометрии после Камчатского землетрясения 29.07.2025 г. </a:t>
            </a:r>
            <a:r>
              <a:rPr lang="ru-RU" dirty="0"/>
              <a:t>// Физика Земли. 2026. № 1. С. 63-73.</a:t>
            </a:r>
            <a:endParaRPr lang="ru-RU" dirty="0" smtClean="0"/>
          </a:p>
          <a:p>
            <a:pPr algn="just"/>
            <a:r>
              <a:rPr lang="ru-RU" i="1" dirty="0" err="1" smtClean="0"/>
              <a:t>Гирина</a:t>
            </a:r>
            <a:r>
              <a:rPr lang="ru-RU" i="1" dirty="0" smtClean="0"/>
              <a:t> </a:t>
            </a:r>
            <a:r>
              <a:rPr lang="ru-RU" i="1" dirty="0"/>
              <a:t>О.А., Мельников Д.В., Романова И.М., </a:t>
            </a:r>
            <a:r>
              <a:rPr lang="ru-RU" i="1" dirty="0" err="1"/>
              <a:t>Маневич</a:t>
            </a:r>
            <a:r>
              <a:rPr lang="ru-RU" i="1" dirty="0"/>
              <a:t> А.Г., Крашенинникова Ю.С., Сорокин А.А., Крамарева Л.С., Марченков В.В.</a:t>
            </a:r>
            <a:r>
              <a:rPr lang="ru-RU" dirty="0"/>
              <a:t> Первое историческое извержение  вулкана Крашенинникова (Камчатка) в 2025 г. по данным спутникового мониторинга в информационной системе </a:t>
            </a:r>
            <a:r>
              <a:rPr lang="ru-RU" dirty="0" err="1"/>
              <a:t>VolSatView</a:t>
            </a:r>
            <a:r>
              <a:rPr lang="ru-RU" dirty="0"/>
              <a:t> // Современные проблемы дистанционного зондирования Земли из космоса. 2025. Т. 22. № 4. С. 397-404. DOI 10.21046/2070-7401-438 </a:t>
            </a:r>
            <a:r>
              <a:rPr lang="ru-RU" dirty="0" smtClean="0"/>
              <a:t>2025-22-4-397-404</a:t>
            </a:r>
          </a:p>
          <a:p>
            <a:pPr algn="just"/>
            <a:r>
              <a:rPr lang="ru-RU" i="1" dirty="0" err="1" smtClean="0"/>
              <a:t>Пономарёва</a:t>
            </a:r>
            <a:r>
              <a:rPr lang="ru-RU" i="1" dirty="0" smtClean="0"/>
              <a:t> </a:t>
            </a:r>
            <a:r>
              <a:rPr lang="ru-RU" i="1" dirty="0"/>
              <a:t>В.В</a:t>
            </a:r>
            <a:r>
              <a:rPr lang="ru-RU" dirty="0"/>
              <a:t>., Вулкан Крашенинникова: история формирования и динамика активности // Вулканология и сейсмология, 1987, № 5, С. 28-44</a:t>
            </a:r>
            <a:r>
              <a:rPr lang="ru-RU" dirty="0" smtClean="0"/>
              <a:t>.</a:t>
            </a:r>
          </a:p>
          <a:p>
            <a:pPr algn="just"/>
            <a:r>
              <a:rPr lang="en-US" i="1" dirty="0" err="1" smtClean="0"/>
              <a:t>Bonafede</a:t>
            </a:r>
            <a:r>
              <a:rPr lang="en-US" i="1" dirty="0" smtClean="0"/>
              <a:t> </a:t>
            </a:r>
            <a:r>
              <a:rPr lang="en-US" i="1" dirty="0"/>
              <a:t>M., Ferrari C</a:t>
            </a:r>
            <a:r>
              <a:rPr lang="en-US" dirty="0"/>
              <a:t>. Analytical models of deformation and residual gravity changes due to a Mogi source in a viscoelastic medium. </a:t>
            </a:r>
            <a:r>
              <a:rPr lang="en-US" dirty="0" err="1"/>
              <a:t>Tectonophysics</a:t>
            </a:r>
            <a:r>
              <a:rPr lang="en-US" dirty="0"/>
              <a:t>, </a:t>
            </a:r>
            <a:r>
              <a:rPr lang="ru-RU" dirty="0"/>
              <a:t>2009. </a:t>
            </a:r>
            <a:r>
              <a:rPr lang="en-US" dirty="0"/>
              <a:t>471(1-2), 4-13</a:t>
            </a:r>
            <a:r>
              <a:rPr lang="en-US" dirty="0" smtClean="0"/>
              <a:t>.</a:t>
            </a:r>
            <a:endParaRPr lang="ru-RU" dirty="0" smtClean="0"/>
          </a:p>
          <a:p>
            <a:pPr algn="just"/>
            <a:r>
              <a:rPr lang="en-US" i="1" dirty="0" err="1" smtClean="0"/>
              <a:t>Gorbach</a:t>
            </a:r>
            <a:r>
              <a:rPr lang="en-US" i="1" dirty="0"/>
              <a:t>, N.V., </a:t>
            </a:r>
            <a:r>
              <a:rPr lang="en-US" i="1" dirty="0" err="1"/>
              <a:t>Ozerov</a:t>
            </a:r>
            <a:r>
              <a:rPr lang="en-US" i="1" dirty="0"/>
              <a:t>, A.Y., </a:t>
            </a:r>
            <a:r>
              <a:rPr lang="en-US" i="1" dirty="0" err="1"/>
              <a:t>Rogozin</a:t>
            </a:r>
            <a:r>
              <a:rPr lang="en-US" i="1" dirty="0"/>
              <a:t>, A.N., </a:t>
            </a:r>
            <a:r>
              <a:rPr lang="en-US" i="1" dirty="0" err="1" smtClean="0"/>
              <a:t>Tolstykh</a:t>
            </a:r>
            <a:r>
              <a:rPr lang="en-US" i="1" dirty="0" smtClean="0"/>
              <a:t> </a:t>
            </a:r>
            <a:r>
              <a:rPr lang="en-US" i="1" dirty="0"/>
              <a:t>M. L</a:t>
            </a:r>
            <a:r>
              <a:rPr lang="en-US" i="1" dirty="0" smtClean="0"/>
              <a:t>., </a:t>
            </a:r>
            <a:r>
              <a:rPr lang="en-US" i="1" dirty="0" err="1" smtClean="0"/>
              <a:t>Ovsyannikov</a:t>
            </a:r>
            <a:r>
              <a:rPr lang="en-US" i="1" dirty="0"/>
              <a:t>  G. N</a:t>
            </a:r>
            <a:r>
              <a:rPr lang="en-US" dirty="0" smtClean="0"/>
              <a:t>.</a:t>
            </a:r>
            <a:r>
              <a:rPr lang="en-US" dirty="0"/>
              <a:t> First Historical Eruption of </a:t>
            </a:r>
            <a:r>
              <a:rPr lang="en-US" dirty="0" err="1"/>
              <a:t>Krasheninnikov</a:t>
            </a:r>
            <a:r>
              <a:rPr lang="en-US" dirty="0"/>
              <a:t> Volcano (Eastern Kamchatka): Field Observations and Composition of Lavas Erupted in August‒September 2025. </a:t>
            </a:r>
            <a:r>
              <a:rPr lang="en-US" i="1" dirty="0"/>
              <a:t>J. </a:t>
            </a:r>
            <a:r>
              <a:rPr lang="en-US" i="1" dirty="0" err="1"/>
              <a:t>Volcanolog</a:t>
            </a:r>
            <a:r>
              <a:rPr lang="en-US" i="1" dirty="0"/>
              <a:t>. </a:t>
            </a:r>
            <a:r>
              <a:rPr lang="en-US" i="1" dirty="0" err="1"/>
              <a:t>Seismol</a:t>
            </a:r>
            <a:r>
              <a:rPr lang="en-US" i="1" dirty="0"/>
              <a:t>.</a:t>
            </a:r>
            <a:r>
              <a:rPr lang="en-US" dirty="0"/>
              <a:t> </a:t>
            </a:r>
            <a:r>
              <a:rPr lang="en-US" b="1" dirty="0"/>
              <a:t>20</a:t>
            </a:r>
            <a:r>
              <a:rPr lang="en-US" dirty="0"/>
              <a:t>, 1–14 (2026). https://</a:t>
            </a:r>
            <a:r>
              <a:rPr lang="en-US" dirty="0" smtClean="0"/>
              <a:t>doi.org/10.1134/S0742046325700678</a:t>
            </a:r>
            <a:endParaRPr lang="ru-RU" dirty="0" smtClean="0"/>
          </a:p>
          <a:p>
            <a:pPr algn="just"/>
            <a:r>
              <a:rPr lang="en-US" i="1" dirty="0" err="1"/>
              <a:t>Kozhurin</a:t>
            </a:r>
            <a:r>
              <a:rPr lang="en-US" i="1" dirty="0"/>
              <a:t> A., </a:t>
            </a:r>
            <a:r>
              <a:rPr lang="en-US" i="1" dirty="0" err="1"/>
              <a:t>Zelenin</a:t>
            </a:r>
            <a:r>
              <a:rPr lang="en-US" i="1" dirty="0"/>
              <a:t> E</a:t>
            </a:r>
            <a:r>
              <a:rPr lang="en-US" dirty="0"/>
              <a:t>., An extending island arc: The case of Kamchatka // </a:t>
            </a:r>
            <a:r>
              <a:rPr lang="en-US" dirty="0" err="1"/>
              <a:t>Tectonophysics</a:t>
            </a:r>
            <a:r>
              <a:rPr lang="en-US" dirty="0"/>
              <a:t> 706–707 (2017) 91–102. http://dx.doi.org/10.1016/j.tecto.2017.04.001</a:t>
            </a:r>
            <a:endParaRPr lang="en-US" dirty="0"/>
          </a:p>
        </p:txBody>
      </p:sp>
      <p:sp>
        <p:nvSpPr>
          <p:cNvPr id="4" name="Основная тема заголовка:…"/>
          <p:cNvSpPr txBox="1"/>
          <p:nvPr/>
        </p:nvSpPr>
        <p:spPr>
          <a:xfrm>
            <a:off x="1498601" y="649443"/>
            <a:ext cx="2090420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Литература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8181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DOCS (red nb) - потом удалить\ИФЗ\EQ_Mega_20250729\картинки\вулканы после ЗТ\Ключевской_1-КФФИЦЕГСРАН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874" y="2025219"/>
            <a:ext cx="3341126" cy="243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4100" name="Picture 4" descr="F:\DOCS (red nb) - потом удалить\ИФЗ\_IPE_PAPERS\thesis\2025_11_thesis_IKI2025\Presentation\Рис\обзорная_вулканы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433" y="2836219"/>
            <a:ext cx="7298251" cy="973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4" name="TextBox 13"/>
          <p:cNvSpPr txBox="1"/>
          <p:nvPr/>
        </p:nvSpPr>
        <p:spPr>
          <a:xfrm>
            <a:off x="9276766" y="9004740"/>
            <a:ext cx="3404518" cy="353090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2800" dirty="0" smtClean="0"/>
              <a:t>1 – Ключевской</a:t>
            </a:r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2 – Безымянный</a:t>
            </a:r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3 – </a:t>
            </a:r>
            <a:r>
              <a:rPr lang="ru-RU" sz="2800" dirty="0" err="1" smtClean="0"/>
              <a:t>Карымский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4 – </a:t>
            </a:r>
            <a:r>
              <a:rPr lang="ru-RU" sz="2800" dirty="0" err="1" smtClean="0"/>
              <a:t>Авачинский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5 – </a:t>
            </a:r>
            <a:r>
              <a:rPr lang="ru-RU" sz="2800" dirty="0" err="1" smtClean="0"/>
              <a:t>Мутновский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6 – </a:t>
            </a:r>
            <a:r>
              <a:rPr lang="ru-RU" sz="2800" dirty="0" err="1" smtClean="0"/>
              <a:t>Камбальный</a:t>
            </a:r>
            <a:endParaRPr lang="ru-RU" sz="2800" dirty="0" smtClean="0"/>
          </a:p>
          <a:p>
            <a:pPr algn="l">
              <a:lnSpc>
                <a:spcPct val="114000"/>
              </a:lnSpc>
            </a:pPr>
            <a:r>
              <a:rPr lang="ru-RU" sz="2800" dirty="0" smtClean="0"/>
              <a:t>7 – Крашенинникова </a:t>
            </a:r>
            <a:endParaRPr lang="ru-RU" sz="2800" dirty="0"/>
          </a:p>
        </p:txBody>
      </p:sp>
      <p:sp>
        <p:nvSpPr>
          <p:cNvPr id="15" name="5-конечная звезда 14"/>
          <p:cNvSpPr>
            <a:spLocks noChangeAspect="1"/>
          </p:cNvSpPr>
          <p:nvPr/>
        </p:nvSpPr>
        <p:spPr>
          <a:xfrm>
            <a:off x="6127918" y="9767745"/>
            <a:ext cx="540000" cy="540000"/>
          </a:xfrm>
          <a:prstGeom prst="star5">
            <a:avLst>
              <a:gd name="adj" fmla="val 21798"/>
              <a:gd name="hf" fmla="val 105146"/>
              <a:gd name="vf" fmla="val 11055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228009" y="6961502"/>
            <a:ext cx="673769" cy="75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сновная тема заголовка:…"/>
          <p:cNvSpPr txBox="1"/>
          <p:nvPr/>
        </p:nvSpPr>
        <p:spPr>
          <a:xfrm>
            <a:off x="1275347" y="649443"/>
            <a:ext cx="21656842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Активизация вулканов после Камчатского землетрясения 29.07.2025 (</a:t>
            </a:r>
            <a:r>
              <a:rPr lang="en-US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Mw8.8</a:t>
            </a: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)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63688" y="8803431"/>
            <a:ext cx="2457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29.07.2025</a:t>
            </a:r>
          </a:p>
          <a:p>
            <a:r>
              <a:rPr lang="en-US" dirty="0" smtClean="0"/>
              <a:t>Mw8.8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4149135" y="2382658"/>
            <a:ext cx="8566486" cy="1009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dirty="0"/>
              <a:t>После Камчатского землетрясения 29.07.2025, </a:t>
            </a:r>
            <a:r>
              <a:rPr lang="ru-RU" dirty="0" smtClean="0"/>
              <a:t>началась </a:t>
            </a:r>
            <a:r>
              <a:rPr lang="ru-RU" dirty="0"/>
              <a:t>активизация </a:t>
            </a:r>
            <a:r>
              <a:rPr lang="ru-RU" dirty="0" smtClean="0"/>
              <a:t>ряда вулканов (рис.):</a:t>
            </a:r>
          </a:p>
          <a:p>
            <a:pPr algn="just">
              <a:lnSpc>
                <a:spcPct val="114000"/>
              </a:lnSpc>
            </a:pPr>
            <a:endParaRPr lang="ru-RU" dirty="0" smtClean="0"/>
          </a:p>
          <a:p>
            <a:pPr algn="just">
              <a:lnSpc>
                <a:spcPct val="114000"/>
              </a:lnSpc>
            </a:pPr>
            <a:r>
              <a:rPr lang="ru-RU" dirty="0" smtClean="0"/>
              <a:t>Ключевской </a:t>
            </a:r>
            <a:r>
              <a:rPr lang="ru-RU" dirty="0"/>
              <a:t>(1), Безымянный (2), </a:t>
            </a:r>
            <a:r>
              <a:rPr lang="ru-RU" dirty="0" err="1"/>
              <a:t>Карымский</a:t>
            </a:r>
            <a:r>
              <a:rPr lang="ru-RU" dirty="0"/>
              <a:t> (</a:t>
            </a:r>
            <a:r>
              <a:rPr lang="ru-RU" dirty="0" smtClean="0"/>
              <a:t>3) – наиболее </a:t>
            </a:r>
            <a:r>
              <a:rPr lang="ru-RU" dirty="0"/>
              <a:t>заметные проявления активности в виде лавовых потоков, пепловых выбросов</a:t>
            </a:r>
            <a:r>
              <a:rPr lang="ru-RU" dirty="0" smtClean="0"/>
              <a:t>.</a:t>
            </a:r>
          </a:p>
          <a:p>
            <a:pPr algn="just">
              <a:lnSpc>
                <a:spcPct val="114000"/>
              </a:lnSpc>
            </a:pPr>
            <a:endParaRPr lang="ru-RU" dirty="0" smtClean="0"/>
          </a:p>
          <a:p>
            <a:pPr algn="just">
              <a:lnSpc>
                <a:spcPct val="114000"/>
              </a:lnSpc>
            </a:pPr>
            <a:r>
              <a:rPr lang="ru-RU" dirty="0" smtClean="0"/>
              <a:t>Слабая активность отмечена на </a:t>
            </a:r>
            <a:r>
              <a:rPr lang="ru-RU" dirty="0" err="1" smtClean="0"/>
              <a:t>Авачинском</a:t>
            </a:r>
            <a:r>
              <a:rPr lang="ru-RU" dirty="0" smtClean="0"/>
              <a:t> (4) – свечение кратера, фумарольная деятельность, </a:t>
            </a:r>
          </a:p>
          <a:p>
            <a:pPr algn="just">
              <a:lnSpc>
                <a:spcPct val="114000"/>
              </a:lnSpc>
            </a:pPr>
            <a:r>
              <a:rPr lang="ru-RU" dirty="0" err="1" smtClean="0"/>
              <a:t>Мутновский</a:t>
            </a:r>
            <a:r>
              <a:rPr lang="ru-RU" dirty="0" smtClean="0"/>
              <a:t> </a:t>
            </a:r>
            <a:r>
              <a:rPr lang="ru-RU" dirty="0"/>
              <a:t>(5</a:t>
            </a:r>
            <a:r>
              <a:rPr lang="ru-RU" dirty="0" smtClean="0"/>
              <a:t>) – усиление парогазовой активности.</a:t>
            </a:r>
          </a:p>
          <a:p>
            <a:pPr algn="just">
              <a:lnSpc>
                <a:spcPct val="114000"/>
              </a:lnSpc>
            </a:pPr>
            <a:endParaRPr lang="ru-RU" dirty="0" smtClean="0"/>
          </a:p>
          <a:p>
            <a:pPr algn="just">
              <a:lnSpc>
                <a:spcPct val="114000"/>
              </a:lnSpc>
            </a:pPr>
            <a:r>
              <a:rPr lang="ru-RU" dirty="0" err="1" smtClean="0"/>
              <a:t>Камбальный</a:t>
            </a:r>
            <a:r>
              <a:rPr lang="ru-RU" dirty="0" smtClean="0"/>
              <a:t> (6) – со стороны вулкана слышен гул, грохот.</a:t>
            </a:r>
          </a:p>
          <a:p>
            <a:pPr algn="just">
              <a:lnSpc>
                <a:spcPct val="114000"/>
              </a:lnSpc>
            </a:pPr>
            <a:endParaRPr lang="ru-RU" dirty="0" smtClean="0"/>
          </a:p>
          <a:p>
            <a:pPr algn="just">
              <a:lnSpc>
                <a:spcPct val="114000"/>
              </a:lnSpc>
            </a:pPr>
            <a:r>
              <a:rPr lang="ru-RU" dirty="0" smtClean="0"/>
              <a:t>Крашенинникова (7) -  02.08 столб пепла</a:t>
            </a:r>
            <a:r>
              <a:rPr lang="ru-RU" dirty="0"/>
              <a:t>, поднявшийся </a:t>
            </a:r>
            <a:r>
              <a:rPr lang="ru-RU" dirty="0" smtClean="0"/>
              <a:t>на высоту до 6 км, был замечен сотрудниками </a:t>
            </a:r>
            <a:r>
              <a:rPr lang="ru-RU" dirty="0" err="1"/>
              <a:t>Кроноцкого</a:t>
            </a:r>
            <a:r>
              <a:rPr lang="ru-RU" dirty="0"/>
              <a:t> </a:t>
            </a:r>
            <a:r>
              <a:rPr lang="ru-RU" dirty="0" smtClean="0"/>
              <a:t>заповедника </a:t>
            </a:r>
            <a:r>
              <a:rPr lang="ru-RU" dirty="0"/>
              <a:t>(</a:t>
            </a:r>
            <a:r>
              <a:rPr lang="en-US" dirty="0"/>
              <a:t>http</a:t>
            </a:r>
            <a:r>
              <a:rPr lang="ru-RU" dirty="0"/>
              <a:t>://</a:t>
            </a:r>
            <a:r>
              <a:rPr lang="en-US" dirty="0" err="1"/>
              <a:t>kvert</a:t>
            </a:r>
            <a:r>
              <a:rPr lang="ru-RU" dirty="0"/>
              <a:t>.</a:t>
            </a:r>
            <a:r>
              <a:rPr lang="en-US" dirty="0" err="1"/>
              <a:t>febras</a:t>
            </a:r>
            <a:r>
              <a:rPr lang="ru-RU" dirty="0"/>
              <a:t>.</a:t>
            </a:r>
            <a:r>
              <a:rPr lang="en-US" dirty="0"/>
              <a:t>net</a:t>
            </a:r>
            <a:r>
              <a:rPr lang="ru-RU" dirty="0"/>
              <a:t>/</a:t>
            </a:r>
            <a:r>
              <a:rPr lang="en-US" dirty="0"/>
              <a:t>van</a:t>
            </a:r>
            <a:r>
              <a:rPr lang="ru-RU" dirty="0"/>
              <a:t>/</a:t>
            </a:r>
            <a:r>
              <a:rPr lang="en-US" dirty="0"/>
              <a:t>index</a:t>
            </a:r>
            <a:r>
              <a:rPr lang="ru-RU" dirty="0"/>
              <a:t>?</a:t>
            </a:r>
            <a:r>
              <a:rPr lang="en-US" dirty="0"/>
              <a:t>type</a:t>
            </a:r>
            <a:r>
              <a:rPr lang="ru-RU" dirty="0"/>
              <a:t>=1</a:t>
            </a:r>
            <a:r>
              <a:rPr lang="ru-RU" dirty="0" smtClean="0"/>
              <a:t>).</a:t>
            </a:r>
            <a:endParaRPr lang="ru-RU" dirty="0"/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6781462" y="3243416"/>
            <a:ext cx="3878517" cy="1853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7" name="Picture 3" descr="F:\DOCS (red nb) - потом удалить\volcano\v.Krasheninnikov\Изображения\Краш_артём шелдовицкий гид снежная долина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744" y="4592524"/>
            <a:ext cx="2253362" cy="400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6901778" y="6961502"/>
            <a:ext cx="1662532" cy="3780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21173" y="3933586"/>
            <a:ext cx="258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i="1" dirty="0" smtClean="0">
                <a:solidFill>
                  <a:schemeClr val="bg2"/>
                </a:solidFill>
              </a:rPr>
              <a:t>КФ ФИЦ ЕГС РАН</a:t>
            </a:r>
            <a:endParaRPr lang="ru-RU" sz="1800" i="1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45744" y="7630845"/>
            <a:ext cx="206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i="1" dirty="0" smtClean="0">
                <a:solidFill>
                  <a:schemeClr val="bg2"/>
                </a:solidFill>
              </a:rPr>
              <a:t>Фото: Артём </a:t>
            </a:r>
            <a:r>
              <a:rPr lang="ru-RU" sz="2000" i="1" dirty="0" err="1" smtClean="0">
                <a:solidFill>
                  <a:schemeClr val="bg2"/>
                </a:solidFill>
              </a:rPr>
              <a:t>Шелдовицкий</a:t>
            </a:r>
            <a:endParaRPr lang="ru-RU" sz="20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6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DOCS (red nb) - потом удалить\ИФЗ\_IPE_PAPERS\thesis\2026_05_trigger\Pic\map_calde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5549" y="1948190"/>
            <a:ext cx="6724755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3" name="Picture 2" descr="F:\DOCS (red nb) - потом удалить\volcano\v.Krasheninnikov\92-Шпилен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37" y="1948190"/>
            <a:ext cx="10056490" cy="66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599071" y="3969359"/>
            <a:ext cx="866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1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5591176" y="3006832"/>
            <a:ext cx="890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2</a:t>
            </a:r>
            <a:endParaRPr lang="ru-RU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010899" y="8997503"/>
            <a:ext cx="11204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 – Северный конус, 2 – Южный конус</a:t>
            </a:r>
          </a:p>
          <a:p>
            <a:r>
              <a:rPr lang="ru-RU" sz="2800" dirty="0" smtClean="0"/>
              <a:t>Красные линии – активные разломы (</a:t>
            </a:r>
            <a:r>
              <a:rPr lang="ru-RU" sz="2800" dirty="0" err="1"/>
              <a:t>Бачманов</a:t>
            </a:r>
            <a:r>
              <a:rPr lang="ru-RU" sz="2800" dirty="0"/>
              <a:t> и др., 2017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sp>
        <p:nvSpPr>
          <p:cNvPr id="8" name="Основная тема заголовка:…"/>
          <p:cNvSpPr txBox="1"/>
          <p:nvPr/>
        </p:nvSpPr>
        <p:spPr>
          <a:xfrm>
            <a:off x="1498601" y="649443"/>
            <a:ext cx="2090420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Вулкан Крашенинникова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4737" y="8134768"/>
            <a:ext cx="4255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i="1" dirty="0" smtClean="0">
                <a:solidFill>
                  <a:schemeClr val="bg2"/>
                </a:solidFill>
              </a:rPr>
              <a:t>Фото: Игорь </a:t>
            </a:r>
            <a:r>
              <a:rPr lang="ru-RU" sz="2000" i="1" dirty="0" err="1" smtClean="0">
                <a:solidFill>
                  <a:schemeClr val="bg2"/>
                </a:solidFill>
              </a:rPr>
              <a:t>Шпиленок</a:t>
            </a:r>
            <a:endParaRPr lang="ru-RU" sz="2000" i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41227" y="4005400"/>
            <a:ext cx="53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1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7468509" y="4622812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2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117558" y="10393330"/>
            <a:ext cx="20285243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3200" dirty="0" smtClean="0">
                <a:solidFill>
                  <a:srgbClr val="003399"/>
                </a:solidFill>
              </a:rPr>
              <a:t>Возраст предыдущих лавовых потоков оценивается </a:t>
            </a:r>
            <a:r>
              <a:rPr lang="ru-RU" sz="3200" i="1" dirty="0" smtClean="0">
                <a:solidFill>
                  <a:srgbClr val="003399"/>
                </a:solidFill>
              </a:rPr>
              <a:t>600</a:t>
            </a:r>
            <a:r>
              <a:rPr lang="ru-RU" sz="3200" dirty="0" smtClean="0">
                <a:solidFill>
                  <a:srgbClr val="003399"/>
                </a:solidFill>
              </a:rPr>
              <a:t> и </a:t>
            </a:r>
            <a:r>
              <a:rPr lang="ru-RU" sz="3200" i="1" dirty="0" smtClean="0">
                <a:solidFill>
                  <a:srgbClr val="003399"/>
                </a:solidFill>
              </a:rPr>
              <a:t>400</a:t>
            </a:r>
            <a:r>
              <a:rPr lang="ru-RU" sz="3200" dirty="0" smtClean="0">
                <a:solidFill>
                  <a:srgbClr val="003399"/>
                </a:solidFill>
              </a:rPr>
              <a:t> лет </a:t>
            </a:r>
            <a:r>
              <a:rPr lang="ru-RU" sz="3200" dirty="0">
                <a:solidFill>
                  <a:srgbClr val="003399"/>
                </a:solidFill>
              </a:rPr>
              <a:t>(</a:t>
            </a:r>
            <a:r>
              <a:rPr lang="ru-RU" sz="3200" i="1" dirty="0">
                <a:solidFill>
                  <a:srgbClr val="003399"/>
                </a:solidFill>
              </a:rPr>
              <a:t>Пономарёва</a:t>
            </a:r>
            <a:r>
              <a:rPr lang="ru-RU" sz="3200" dirty="0">
                <a:solidFill>
                  <a:srgbClr val="003399"/>
                </a:solidFill>
              </a:rPr>
              <a:t>, 1987)</a:t>
            </a:r>
            <a:r>
              <a:rPr lang="ru-RU" sz="3200" dirty="0" smtClean="0">
                <a:solidFill>
                  <a:srgbClr val="003399"/>
                </a:solidFill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solidFill>
                  <a:srgbClr val="003399"/>
                </a:solidFill>
              </a:rPr>
              <a:t>Вулкан </a:t>
            </a:r>
            <a:r>
              <a:rPr lang="ru-RU" sz="3200" dirty="0">
                <a:solidFill>
                  <a:srgbClr val="003399"/>
                </a:solidFill>
              </a:rPr>
              <a:t>находился в спящем состоянии более </a:t>
            </a:r>
            <a:r>
              <a:rPr lang="ru-RU" sz="3200" i="1" dirty="0">
                <a:solidFill>
                  <a:srgbClr val="003399"/>
                </a:solidFill>
              </a:rPr>
              <a:t>400</a:t>
            </a:r>
            <a:r>
              <a:rPr lang="ru-RU" sz="3200" dirty="0">
                <a:solidFill>
                  <a:srgbClr val="003399"/>
                </a:solidFill>
              </a:rPr>
              <a:t> </a:t>
            </a:r>
            <a:r>
              <a:rPr lang="ru-RU" sz="3200" dirty="0" smtClean="0">
                <a:solidFill>
                  <a:srgbClr val="003399"/>
                </a:solidFill>
              </a:rPr>
              <a:t>лет.</a:t>
            </a:r>
            <a:endParaRPr lang="ru-RU" sz="3200" dirty="0">
              <a:solidFill>
                <a:srgbClr val="003399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ru-RU" sz="3200" dirty="0" smtClean="0">
                <a:solidFill>
                  <a:srgbClr val="003399"/>
                </a:solidFill>
              </a:rPr>
              <a:t>До момента извержения 02.08.2025 в районе вулкана не проводились наземные наблюдения, не было данных о сейсмичности.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1081663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8" name="Основная тема заголовка:…"/>
          <p:cNvSpPr txBox="1"/>
          <p:nvPr/>
        </p:nvSpPr>
        <p:spPr>
          <a:xfrm>
            <a:off x="1498601" y="649443"/>
            <a:ext cx="21385462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Данные РСА-интерферометрии по снимкам </a:t>
            </a:r>
            <a:r>
              <a:rPr lang="en-US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Sentinel-1</a:t>
            </a: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 с нисходящих орбит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59" y="2550380"/>
            <a:ext cx="15504405" cy="125144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9534445" y="1828801"/>
            <a:ext cx="4812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smtClean="0"/>
              <a:t>Интервалы съёмки</a:t>
            </a:r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4547937" y="3176100"/>
            <a:ext cx="697831" cy="117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534445" y="3537284"/>
            <a:ext cx="0" cy="818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3403179" y="3176100"/>
            <a:ext cx="697832" cy="14731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6892337" y="3537284"/>
            <a:ext cx="1588168" cy="1111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189135" y="9264861"/>
            <a:ext cx="41569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/>
              <a:t>1) 19.07-31.07 (60) 12 </a:t>
            </a:r>
            <a:r>
              <a:rPr lang="ru-RU" dirty="0" err="1"/>
              <a:t>дн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7636662" y="9288379"/>
            <a:ext cx="41569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2) 26.07-01.08 (162) 6 </a:t>
            </a:r>
            <a:r>
              <a:rPr lang="ru-RU" dirty="0" err="1"/>
              <a:t>дн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12752902" y="9288379"/>
            <a:ext cx="41569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/>
              <a:t>3) 01.08-07.08 (162) 6 </a:t>
            </a:r>
            <a:r>
              <a:rPr lang="ru-RU" dirty="0" err="1"/>
              <a:t>дн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7784243" y="9276620"/>
            <a:ext cx="39613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/>
              <a:t>4) 06.08-12.08 (60) 6 </a:t>
            </a:r>
            <a:r>
              <a:rPr lang="ru-RU" dirty="0" err="1"/>
              <a:t>дн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464" y="3703645"/>
            <a:ext cx="992458" cy="520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:\DOCS (red nb) - потом удалить\ИФЗ\_IPE_PAPERS\thesis\2026_05_trigger\Pic\162d_25_0726-08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2" y="4634460"/>
            <a:ext cx="4320000" cy="42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DOCS (red nb) - потом удалить\ИФЗ\_IPE_PAPERS\thesis\2026_05_trigger\Pic\60d_25_0719-0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42" y="4649259"/>
            <a:ext cx="4320000" cy="42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DOCS (red nb) - потом удалить\ИФЗ\_IPE_PAPERS\thesis\2026_05_trigger\Pic\162d_25_0801-08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355" y="4649259"/>
            <a:ext cx="4320000" cy="42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DOCS (red nb) - потом удалить\ИФЗ\_IPE_PAPERS\thesis\2026_05_trigger\Pic\60d_25_0806-08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4" y="4634460"/>
            <a:ext cx="4320000" cy="427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2076133" y="10154652"/>
            <a:ext cx="20080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 smtClean="0">
                <a:solidFill>
                  <a:srgbClr val="003399"/>
                </a:solidFill>
              </a:rPr>
              <a:t>Анализ полей смещений на даты спутниковой съёмки:</a:t>
            </a:r>
          </a:p>
          <a:p>
            <a:pPr marL="514350" indent="-514350" algn="l">
              <a:buAutoNum type="arabicParenR"/>
            </a:pPr>
            <a:r>
              <a:rPr lang="ru-RU" sz="3200" dirty="0" smtClean="0">
                <a:solidFill>
                  <a:srgbClr val="003399"/>
                </a:solidFill>
              </a:rPr>
              <a:t>До 31.07.2025 смещений поверхности не зафиксировано.</a:t>
            </a:r>
          </a:p>
          <a:p>
            <a:pPr marL="514350" indent="-514350" algn="l">
              <a:buAutoNum type="arabicParenR"/>
            </a:pPr>
            <a:r>
              <a:rPr lang="ru-RU" sz="3200" dirty="0" smtClean="0">
                <a:solidFill>
                  <a:srgbClr val="003399"/>
                </a:solidFill>
              </a:rPr>
              <a:t>Масштабные </a:t>
            </a:r>
            <a:r>
              <a:rPr lang="ru-RU" sz="3200" dirty="0">
                <a:solidFill>
                  <a:srgbClr val="003399"/>
                </a:solidFill>
              </a:rPr>
              <a:t>деформации, охватывающие кальдеру и прилегающую территорию, зафиксированы </a:t>
            </a:r>
            <a:r>
              <a:rPr lang="ru-RU" sz="3200" dirty="0" smtClean="0">
                <a:solidFill>
                  <a:srgbClr val="003399"/>
                </a:solidFill>
              </a:rPr>
              <a:t>по снимку 01.08.2025 (</a:t>
            </a:r>
            <a:r>
              <a:rPr lang="en-US" sz="3200" dirty="0" smtClean="0">
                <a:solidFill>
                  <a:srgbClr val="003399"/>
                </a:solidFill>
              </a:rPr>
              <a:t>UTC</a:t>
            </a:r>
            <a:r>
              <a:rPr lang="ru-RU" sz="3200" dirty="0" smtClean="0">
                <a:solidFill>
                  <a:srgbClr val="003399"/>
                </a:solidFill>
              </a:rPr>
              <a:t>)</a:t>
            </a:r>
          </a:p>
          <a:p>
            <a:pPr marL="514350" indent="-514350" algn="l">
              <a:buAutoNum type="arabicParenR"/>
            </a:pPr>
            <a:r>
              <a:rPr lang="ru-RU" sz="3200" dirty="0" smtClean="0">
                <a:solidFill>
                  <a:srgbClr val="003399"/>
                </a:solidFill>
              </a:rPr>
              <a:t>С 01 по 07.08 – нарастание деформаций, связанных с началом извержения</a:t>
            </a:r>
          </a:p>
          <a:p>
            <a:pPr marL="514350" indent="-514350" algn="l">
              <a:buAutoNum type="arabicParenR"/>
            </a:pPr>
            <a:r>
              <a:rPr lang="ru-RU" sz="3200" dirty="0" smtClean="0">
                <a:solidFill>
                  <a:srgbClr val="003399"/>
                </a:solidFill>
              </a:rPr>
              <a:t>С 06.08 по 12.08 – наблюдаются только локальные, вершинные деформации </a:t>
            </a:r>
            <a:endParaRPr lang="ru-RU" sz="32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3177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 descr="ulos_60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4680" y="4430189"/>
            <a:ext cx="7214429" cy="7200000"/>
          </a:xfrm>
          <a:prstGeom prst="rect">
            <a:avLst/>
          </a:prstGeom>
        </p:spPr>
      </p:pic>
      <p:pic>
        <p:nvPicPr>
          <p:cNvPr id="44" name="Рисунок 43" descr="ulos_140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4800" y="4430189"/>
            <a:ext cx="7214546" cy="72000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rot="600000" flipH="1">
            <a:off x="10841266" y="5424426"/>
            <a:ext cx="1" cy="1152000"/>
          </a:xfrm>
          <a:prstGeom prst="straightConnector1">
            <a:avLst/>
          </a:prstGeom>
          <a:ln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rot="600000" flipH="1">
            <a:off x="10121497" y="5640992"/>
            <a:ext cx="90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8612053" y="4731853"/>
            <a:ext cx="2130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Направление съёмки</a:t>
            </a:r>
            <a:endParaRPr lang="ru-RU" sz="2400" i="1" dirty="0"/>
          </a:p>
        </p:txBody>
      </p:sp>
      <p:cxnSp>
        <p:nvCxnSpPr>
          <p:cNvPr id="39" name="Прямая со стрелкой 38"/>
          <p:cNvCxnSpPr/>
          <p:nvPr/>
        </p:nvCxnSpPr>
        <p:spPr>
          <a:xfrm rot="-600000" flipH="1" flipV="1">
            <a:off x="14082518" y="9947852"/>
            <a:ext cx="1" cy="115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rot="-600000" flipV="1">
            <a:off x="13914078" y="10819059"/>
            <a:ext cx="900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Основная тема заголовка:…"/>
          <p:cNvSpPr txBox="1"/>
          <p:nvPr/>
        </p:nvSpPr>
        <p:spPr>
          <a:xfrm>
            <a:off x="1498601" y="649443"/>
            <a:ext cx="2090420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Поля смещений </a:t>
            </a:r>
            <a:r>
              <a:rPr lang="en-US" sz="4400" b="1" i="1" dirty="0" smtClean="0">
                <a:solidFill>
                  <a:srgbClr val="003399"/>
                </a:solidFill>
                <a:latin typeface="Inter Regular"/>
                <a:cs typeface="Times New Roman"/>
              </a:rPr>
              <a:t>U</a:t>
            </a:r>
            <a:r>
              <a:rPr lang="en-US" sz="3200" b="1" i="1" dirty="0" smtClean="0">
                <a:solidFill>
                  <a:srgbClr val="003399"/>
                </a:solidFill>
                <a:latin typeface="Inter Regular"/>
                <a:cs typeface="Times New Roman"/>
              </a:rPr>
              <a:t>LOS</a:t>
            </a: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, рассчитанные по двум орбитам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4680" y="3414125"/>
            <a:ext cx="68199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3399"/>
                </a:solidFill>
              </a:rPr>
              <a:t>Нисходящая орбита 60</a:t>
            </a:r>
            <a:r>
              <a:rPr lang="en-US" sz="3200" i="1" dirty="0" smtClean="0">
                <a:solidFill>
                  <a:srgbClr val="003399"/>
                </a:solidFill>
              </a:rPr>
              <a:t>D</a:t>
            </a:r>
            <a:endParaRPr lang="ru-RU" sz="3200" i="1" dirty="0">
              <a:solidFill>
                <a:srgbClr val="0033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44263" y="3439952"/>
            <a:ext cx="5480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3399"/>
                </a:solidFill>
              </a:rPr>
              <a:t>Восходящая орбита 140</a:t>
            </a:r>
            <a:r>
              <a:rPr lang="en-US" sz="3200" i="1" dirty="0" smtClean="0">
                <a:solidFill>
                  <a:srgbClr val="003399"/>
                </a:solidFill>
              </a:rPr>
              <a:t>A</a:t>
            </a:r>
            <a:endParaRPr lang="ru-RU" sz="3200" i="1" dirty="0">
              <a:solidFill>
                <a:srgbClr val="0033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102" y="11907489"/>
            <a:ext cx="526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31.07.2025 – 06.08.2025</a:t>
            </a:r>
            <a:endParaRPr lang="ru-RU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3601781" y="11885584"/>
            <a:ext cx="5391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25.07.2025 – 06.08.2025</a:t>
            </a:r>
            <a:endParaRPr lang="ru-RU" sz="3200" dirty="0"/>
          </a:p>
        </p:txBody>
      </p:sp>
      <p:pic>
        <p:nvPicPr>
          <p:cNvPr id="2052" name="Picture 4" descr="F:\DOCS (red nb) - потом удалить\ИФЗ\_IPE_PAPERS\2026_KRASH-test_FZ\Рис\scale_Krash_0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4255" y="6975816"/>
            <a:ext cx="837006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79346" y="6470490"/>
            <a:ext cx="16978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U</a:t>
            </a:r>
            <a:r>
              <a:rPr lang="en-US" sz="2400" i="1" dirty="0" smtClean="0"/>
              <a:t>LOS</a:t>
            </a:r>
            <a:r>
              <a:rPr lang="en-US" i="1" dirty="0" smtClean="0"/>
              <a:t>, </a:t>
            </a:r>
            <a:r>
              <a:rPr lang="ru-RU" i="1" dirty="0" smtClean="0"/>
              <a:t>м</a:t>
            </a:r>
            <a:endParaRPr lang="ru-RU" i="1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777768" y="5662859"/>
            <a:ext cx="9219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44366" y="5385860"/>
            <a:ext cx="62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З</a:t>
            </a:r>
            <a:endParaRPr lang="ru-RU" sz="2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623557" y="5385860"/>
            <a:ext cx="64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В</a:t>
            </a:r>
            <a:endParaRPr lang="ru-RU" sz="2400" i="1" dirty="0"/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2224099" y="5120525"/>
            <a:ext cx="0" cy="909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870009" y="4507829"/>
            <a:ext cx="75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С</a:t>
            </a:r>
            <a:endParaRPr lang="ru-RU" sz="2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975343" y="6041195"/>
            <a:ext cx="60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Ю</a:t>
            </a:r>
            <a:endParaRPr lang="ru-RU" sz="2400" i="1" dirty="0"/>
          </a:p>
        </p:txBody>
      </p:sp>
      <p:pic>
        <p:nvPicPr>
          <p:cNvPr id="25" name="Рисунок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988" y="1975560"/>
            <a:ext cx="16079426" cy="11566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1307565" y="2376794"/>
            <a:ext cx="4812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smtClean="0"/>
              <a:t>Интервалы съёмки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297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F:\DOCS (red nb) - потом удалить\ИФЗ\_IPE_PAPERS\thesis\2025_11_thesis_IKI2025\Presentation\Рис\map_UE_тх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4379" y="3971473"/>
            <a:ext cx="6480000" cy="64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075" name="Рисунок 7" descr="scale_U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873" y="5756907"/>
            <a:ext cx="87205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8" descr="scale_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888" y="5849240"/>
            <a:ext cx="87205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Основная тема заголовка:…"/>
          <p:cNvSpPr txBox="1"/>
          <p:nvPr/>
        </p:nvSpPr>
        <p:spPr>
          <a:xfrm>
            <a:off x="1498601" y="551519"/>
            <a:ext cx="20904200" cy="1456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Поля смещений вертикальной компоненты </a:t>
            </a:r>
            <a:r>
              <a:rPr lang="en-US" sz="4400" b="1" i="1" dirty="0" err="1" smtClean="0">
                <a:solidFill>
                  <a:srgbClr val="003399"/>
                </a:solidFill>
                <a:latin typeface="Inter Regular"/>
                <a:cs typeface="Times New Roman"/>
              </a:rPr>
              <a:t>Uz</a:t>
            </a:r>
            <a:r>
              <a:rPr lang="en-US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 </a:t>
            </a: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и горизонтальной (восточной) компоненты </a:t>
            </a:r>
            <a:r>
              <a:rPr lang="en-US" sz="4400" b="1" i="1" dirty="0" err="1" smtClean="0">
                <a:solidFill>
                  <a:srgbClr val="003399"/>
                </a:solidFill>
                <a:latin typeface="Inter Regular"/>
                <a:cs typeface="Times New Roman"/>
              </a:rPr>
              <a:t>Ue</a:t>
            </a:r>
            <a:endParaRPr sz="4400" b="1" i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6142" y="2864062"/>
            <a:ext cx="190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/>
              <a:t>Uz</a:t>
            </a:r>
            <a:endParaRPr lang="ru-RU" sz="4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15947277" y="2863516"/>
            <a:ext cx="117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/>
              <a:t>Ue</a:t>
            </a:r>
            <a:endParaRPr lang="ru-RU" sz="4000" i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13598127" y="4916906"/>
            <a:ext cx="9219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064725" y="4639907"/>
            <a:ext cx="625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З</a:t>
            </a:r>
            <a:endParaRPr lang="ru-RU" sz="24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14443916" y="4639907"/>
            <a:ext cx="649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В</a:t>
            </a:r>
            <a:endParaRPr lang="ru-RU" sz="2400" i="1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14044458" y="4374572"/>
            <a:ext cx="0" cy="9099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690368" y="3882191"/>
            <a:ext cx="75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С</a:t>
            </a:r>
            <a:endParaRPr lang="ru-RU" sz="24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13795702" y="5295242"/>
            <a:ext cx="600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Ю</a:t>
            </a:r>
            <a:endParaRPr lang="ru-RU" sz="24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3443573" y="11141243"/>
            <a:ext cx="17822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Масштабы и величины горизонтальных смещений свидетельствуют о том, что наиболее </a:t>
            </a:r>
            <a:r>
              <a:rPr lang="ru-RU" sz="3200" dirty="0"/>
              <a:t>существенный вклад в </a:t>
            </a:r>
            <a:r>
              <a:rPr lang="ru-RU" sz="3200" dirty="0" smtClean="0"/>
              <a:t>происходящие процессы вносит компонента растяжения </a:t>
            </a:r>
            <a:r>
              <a:rPr lang="en-US" sz="3200" dirty="0" smtClean="0"/>
              <a:t>(</a:t>
            </a:r>
            <a:r>
              <a:rPr lang="en-US" sz="3200" i="1" dirty="0" err="1" smtClean="0"/>
              <a:t>Ue</a:t>
            </a:r>
            <a:r>
              <a:rPr lang="en-US" sz="3200" dirty="0" smtClean="0"/>
              <a:t>)</a:t>
            </a:r>
            <a:r>
              <a:rPr lang="ru-RU" sz="3200" dirty="0" smtClean="0"/>
              <a:t> земной поверхности</a:t>
            </a:r>
            <a:endParaRPr lang="ru-RU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19802597" y="5404302"/>
            <a:ext cx="1201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</a:t>
            </a:r>
            <a:endParaRPr lang="ru-RU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11139226" y="5295242"/>
            <a:ext cx="12019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</a:t>
            </a:r>
            <a:endParaRPr lang="ru-RU" i="1" dirty="0"/>
          </a:p>
        </p:txBody>
      </p:sp>
      <p:pic>
        <p:nvPicPr>
          <p:cNvPr id="1028" name="Picture 4" descr="F:\DOCS (red nb) - потом удалить\ИФЗ\_IPE_PAPERS\thesis\2025_11_thesis_IKI2025\Presentation\Рис\map_UZ_тхт_подпись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455" y="3971483"/>
            <a:ext cx="6480000" cy="641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119215" y="5803006"/>
            <a:ext cx="29629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/>
              <a:t>Uz_max</a:t>
            </a:r>
            <a:r>
              <a:rPr lang="en-US" dirty="0" smtClean="0"/>
              <a:t> &gt; 26 </a:t>
            </a:r>
            <a:r>
              <a:rPr lang="ru-RU" dirty="0" smtClean="0"/>
              <a:t>см у кратера Южного конуса.</a:t>
            </a:r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Извержение происходит из кратера Северного конуса </a:t>
            </a:r>
            <a:r>
              <a:rPr lang="en-US" dirty="0" smtClean="0"/>
              <a:t>[</a:t>
            </a:r>
            <a:r>
              <a:rPr lang="ru-RU" i="1" dirty="0" err="1" smtClean="0"/>
              <a:t>Гирина</a:t>
            </a:r>
            <a:r>
              <a:rPr lang="ru-RU" i="1" dirty="0" smtClean="0"/>
              <a:t> и др</a:t>
            </a:r>
            <a:r>
              <a:rPr lang="ru-RU" dirty="0" smtClean="0"/>
              <a:t>., 2025</a:t>
            </a:r>
            <a:r>
              <a:rPr lang="en-US" dirty="0" smtClean="0"/>
              <a:t>]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4082139" y="4652756"/>
            <a:ext cx="1283945" cy="97936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2107719" y="3971472"/>
            <a:ext cx="18069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Ø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 &gt; 20 </a:t>
            </a:r>
            <a:r>
              <a:rPr lang="ru-RU" dirty="0">
                <a:solidFill>
                  <a:schemeClr val="tx1"/>
                </a:solidFill>
              </a:rPr>
              <a:t>км</a:t>
            </a:r>
          </a:p>
        </p:txBody>
      </p:sp>
    </p:spTree>
    <p:extLst>
      <p:ext uri="{BB962C8B-B14F-4D97-AF65-F5344CB8AC3E}">
        <p14:creationId xmlns:p14="http://schemas.microsoft.com/office/powerpoint/2010/main" val="36720829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62337" y="11941163"/>
            <a:ext cx="15281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Красной </a:t>
            </a:r>
            <a:r>
              <a:rPr lang="ru-RU" sz="3200" dirty="0"/>
              <a:t>линией отмечено положение гипотетической трещины на </a:t>
            </a:r>
            <a:r>
              <a:rPr lang="ru-RU" sz="3200" dirty="0" smtClean="0"/>
              <a:t>глубине.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017040" y="2924210"/>
            <a:ext cx="4963276" cy="402193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3200" b="1" dirty="0" smtClean="0"/>
              <a:t>Параметры дайки</a:t>
            </a:r>
            <a:r>
              <a:rPr lang="ru-RU" sz="3200" dirty="0" smtClean="0"/>
              <a:t>:</a:t>
            </a:r>
          </a:p>
          <a:p>
            <a:pPr algn="l">
              <a:lnSpc>
                <a:spcPct val="114000"/>
              </a:lnSpc>
            </a:pPr>
            <a:r>
              <a:rPr lang="ru-RU" sz="3200" i="1" dirty="0" err="1" smtClean="0"/>
              <a:t>φ</a:t>
            </a:r>
            <a:r>
              <a:rPr lang="en-US" sz="3200" i="1" dirty="0" smtClean="0"/>
              <a:t> </a:t>
            </a:r>
            <a:r>
              <a:rPr lang="ru-RU" sz="3200" dirty="0" smtClean="0"/>
              <a:t>– угол простирания </a:t>
            </a:r>
            <a:endParaRPr lang="en-US" sz="3200" dirty="0" smtClean="0"/>
          </a:p>
          <a:p>
            <a:pPr algn="l">
              <a:lnSpc>
                <a:spcPct val="114000"/>
              </a:lnSpc>
            </a:pPr>
            <a:r>
              <a:rPr lang="en-US" sz="3200" i="1" dirty="0" smtClean="0"/>
              <a:t>Ly</a:t>
            </a:r>
            <a:r>
              <a:rPr lang="ru-RU" sz="3200" dirty="0" smtClean="0"/>
              <a:t> – длина </a:t>
            </a:r>
            <a:endParaRPr lang="en-US" sz="3200" dirty="0" smtClean="0"/>
          </a:p>
          <a:p>
            <a:pPr algn="l">
              <a:lnSpc>
                <a:spcPct val="114000"/>
              </a:lnSpc>
            </a:pPr>
            <a:r>
              <a:rPr lang="en-US" sz="3200" i="1" dirty="0" smtClean="0">
                <a:solidFill>
                  <a:srgbClr val="FF0000"/>
                </a:solidFill>
              </a:rPr>
              <a:t>Lx</a:t>
            </a:r>
            <a:r>
              <a:rPr lang="ru-RU" sz="3200" dirty="0" smtClean="0">
                <a:solidFill>
                  <a:srgbClr val="FF0000"/>
                </a:solidFill>
              </a:rPr>
              <a:t> – раскрытие 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l">
              <a:lnSpc>
                <a:spcPct val="114000"/>
              </a:lnSpc>
            </a:pPr>
            <a:r>
              <a:rPr lang="en-US" sz="3200" i="1" dirty="0" smtClean="0">
                <a:solidFill>
                  <a:srgbClr val="FF0000"/>
                </a:solidFill>
              </a:rPr>
              <a:t>d</a:t>
            </a:r>
            <a:r>
              <a:rPr lang="ru-RU" sz="3200" dirty="0" smtClean="0">
                <a:solidFill>
                  <a:srgbClr val="FF0000"/>
                </a:solidFill>
              </a:rPr>
              <a:t> – глубина центра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l">
              <a:lnSpc>
                <a:spcPct val="114000"/>
              </a:lnSpc>
            </a:pPr>
            <a:r>
              <a:rPr lang="en-US" sz="3200" i="1" dirty="0" smtClean="0">
                <a:solidFill>
                  <a:srgbClr val="FF0000"/>
                </a:solidFill>
              </a:rPr>
              <a:t>h</a:t>
            </a:r>
            <a:r>
              <a:rPr lang="ru-RU" sz="3200" dirty="0" smtClean="0">
                <a:solidFill>
                  <a:srgbClr val="FF0000"/>
                </a:solidFill>
              </a:rPr>
              <a:t> – распространение по глубине 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17040" y="7728976"/>
            <a:ext cx="5029200" cy="261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3600" i="1" dirty="0" smtClean="0"/>
              <a:t>φ = 12</a:t>
            </a:r>
            <a:r>
              <a:rPr lang="ru-RU" sz="3600" baseline="30000" dirty="0" smtClean="0"/>
              <a:t>о </a:t>
            </a:r>
            <a:r>
              <a:rPr lang="ru-RU" sz="3600" i="1" dirty="0" smtClean="0"/>
              <a:t> - отклонение от азимута против </a:t>
            </a:r>
            <a:r>
              <a:rPr lang="ru-RU" sz="3600" i="1" dirty="0" err="1" smtClean="0"/>
              <a:t>ч.с</a:t>
            </a:r>
            <a:r>
              <a:rPr lang="ru-RU" sz="3600" i="1" dirty="0" smtClean="0"/>
              <a:t>.</a:t>
            </a:r>
          </a:p>
          <a:p>
            <a:pPr algn="l">
              <a:lnSpc>
                <a:spcPct val="114000"/>
              </a:lnSpc>
            </a:pPr>
            <a:endParaRPr lang="ru-RU" sz="3600" i="1" dirty="0" smtClean="0"/>
          </a:p>
          <a:p>
            <a:pPr algn="l">
              <a:lnSpc>
                <a:spcPct val="114000"/>
              </a:lnSpc>
            </a:pPr>
            <a:r>
              <a:rPr lang="en-US" sz="3600" i="1" dirty="0" smtClean="0"/>
              <a:t>Ly ~ 7 – 8 </a:t>
            </a:r>
            <a:r>
              <a:rPr lang="ru-RU" sz="3600" i="1" dirty="0" smtClean="0"/>
              <a:t>км</a:t>
            </a:r>
          </a:p>
        </p:txBody>
      </p:sp>
      <p:sp>
        <p:nvSpPr>
          <p:cNvPr id="13" name="Основная тема заголовка:…"/>
          <p:cNvSpPr txBox="1"/>
          <p:nvPr/>
        </p:nvSpPr>
        <p:spPr>
          <a:xfrm>
            <a:off x="2141621" y="649443"/>
            <a:ext cx="2026118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Интерпретация смещений</a:t>
            </a:r>
            <a:endParaRPr lang="ru-RU" sz="4400" b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5345" y="2663278"/>
            <a:ext cx="6087981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3200" dirty="0"/>
              <a:t>А</a:t>
            </a:r>
            <a:r>
              <a:rPr lang="ru-RU" sz="3200" dirty="0" smtClean="0"/>
              <a:t>ктивизация магматических про-</a:t>
            </a:r>
            <a:r>
              <a:rPr lang="ru-RU" sz="3200" dirty="0" err="1" smtClean="0"/>
              <a:t>цессов</a:t>
            </a:r>
            <a:r>
              <a:rPr lang="ru-RU" sz="3200" dirty="0" smtClean="0"/>
              <a:t> в районе вулкана Крашенинникова </a:t>
            </a:r>
            <a:r>
              <a:rPr lang="ru-RU" sz="3200" dirty="0" err="1" smtClean="0"/>
              <a:t>сопровожда</a:t>
            </a:r>
            <a:r>
              <a:rPr lang="ru-RU" sz="3200" dirty="0" smtClean="0"/>
              <a:t>-</a:t>
            </a:r>
          </a:p>
          <a:p>
            <a:pPr algn="just">
              <a:lnSpc>
                <a:spcPct val="120000"/>
              </a:lnSpc>
            </a:pPr>
            <a:r>
              <a:rPr lang="ru-RU" sz="3200" dirty="0" err="1" smtClean="0"/>
              <a:t>лась</a:t>
            </a:r>
            <a:r>
              <a:rPr lang="ru-RU" sz="3200" dirty="0" smtClean="0"/>
              <a:t>  </a:t>
            </a:r>
            <a:r>
              <a:rPr lang="ru-RU" sz="3200" dirty="0"/>
              <a:t>формированием в недрах кальдеры гигантской </a:t>
            </a:r>
            <a:r>
              <a:rPr lang="ru-RU" sz="3200" dirty="0" smtClean="0"/>
              <a:t>вертикаль-ной </a:t>
            </a:r>
            <a:r>
              <a:rPr lang="ru-RU" sz="3200" dirty="0"/>
              <a:t>трещины, </a:t>
            </a:r>
            <a:r>
              <a:rPr lang="ru-RU" sz="3200" dirty="0" smtClean="0"/>
              <a:t>которая </a:t>
            </a:r>
            <a:r>
              <a:rPr lang="ru-RU" sz="3200" dirty="0" err="1" smtClean="0"/>
              <a:t>расширя</a:t>
            </a:r>
            <a:r>
              <a:rPr lang="ru-RU" sz="3200" dirty="0" smtClean="0"/>
              <a:t>-</a:t>
            </a:r>
          </a:p>
          <a:p>
            <a:pPr algn="just">
              <a:lnSpc>
                <a:spcPct val="120000"/>
              </a:lnSpc>
            </a:pPr>
            <a:r>
              <a:rPr lang="ru-RU" sz="3200" dirty="0" err="1" smtClean="0"/>
              <a:t>лась</a:t>
            </a:r>
            <a:r>
              <a:rPr lang="ru-RU" sz="3200" dirty="0" smtClean="0"/>
              <a:t> </a:t>
            </a:r>
            <a:r>
              <a:rPr lang="ru-RU" sz="3200" dirty="0"/>
              <a:t>при внедрении магмы и вызвала </a:t>
            </a:r>
            <a:r>
              <a:rPr lang="ru-RU" sz="3200" dirty="0" smtClean="0"/>
              <a:t>горизонтальные растя-  </a:t>
            </a:r>
            <a:r>
              <a:rPr lang="ru-RU" sz="3200" dirty="0" err="1" smtClean="0"/>
              <a:t>жения</a:t>
            </a:r>
            <a:r>
              <a:rPr lang="ru-RU" sz="3200" dirty="0" smtClean="0"/>
              <a:t> земной поверхности</a:t>
            </a:r>
            <a:r>
              <a:rPr lang="en-US" sz="3200" dirty="0" smtClean="0"/>
              <a:t>.</a:t>
            </a:r>
            <a:endParaRPr lang="ru-RU" sz="3200" dirty="0" smtClean="0"/>
          </a:p>
          <a:p>
            <a:pPr algn="just">
              <a:lnSpc>
                <a:spcPct val="120000"/>
              </a:lnSpc>
            </a:pPr>
            <a:r>
              <a:rPr lang="ru-RU" sz="3200" dirty="0" smtClean="0"/>
              <a:t>Трещина растяжения </a:t>
            </a:r>
            <a:r>
              <a:rPr lang="ru-RU" sz="3200" dirty="0" err="1" smtClean="0"/>
              <a:t>соответ</a:t>
            </a:r>
            <a:r>
              <a:rPr lang="ru-RU" sz="3200" dirty="0" smtClean="0"/>
              <a:t>-</a:t>
            </a:r>
          </a:p>
          <a:p>
            <a:pPr algn="just">
              <a:lnSpc>
                <a:spcPct val="120000"/>
              </a:lnSpc>
            </a:pPr>
            <a:r>
              <a:rPr lang="ru-RU" sz="3200" dirty="0" err="1" smtClean="0"/>
              <a:t>ствует</a:t>
            </a:r>
            <a:r>
              <a:rPr lang="ru-RU" sz="3200" dirty="0" smtClean="0"/>
              <a:t> </a:t>
            </a:r>
            <a:r>
              <a:rPr lang="ru-RU" sz="3200" dirty="0" err="1" smtClean="0"/>
              <a:t>дайковому</a:t>
            </a:r>
            <a:r>
              <a:rPr lang="ru-RU" sz="3200" dirty="0" smtClean="0"/>
              <a:t> типу </a:t>
            </a:r>
            <a:r>
              <a:rPr lang="ru-RU" sz="3200" dirty="0" err="1" smtClean="0"/>
              <a:t>внедре-ния</a:t>
            </a:r>
            <a:r>
              <a:rPr lang="ru-RU" sz="3200" dirty="0" smtClean="0"/>
              <a:t> магмы.</a:t>
            </a:r>
          </a:p>
          <a:p>
            <a:pPr algn="just">
              <a:lnSpc>
                <a:spcPct val="120000"/>
              </a:lnSpc>
            </a:pPr>
            <a:r>
              <a:rPr lang="ru-RU" sz="3200" dirty="0" smtClean="0"/>
              <a:t>Для определения параметров дайки выполнено численное моделирование.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495856" y="1987628"/>
            <a:ext cx="74815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/>
              <a:t>Поле горизонтальных смещений</a:t>
            </a:r>
            <a:r>
              <a:rPr lang="en-US" sz="3600" dirty="0"/>
              <a:t> </a:t>
            </a:r>
            <a:r>
              <a:rPr lang="en-US" sz="3600" i="1" dirty="0" err="1" smtClean="0"/>
              <a:t>Ue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4098" name="Picture 2" descr="F:\DOCS (red nb) - потом удалить\ИФЗ\_IPE_PAPERS\thesis\2026_05_trigger\Pic\Ue_fissu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623" y="2924210"/>
            <a:ext cx="7920000" cy="78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050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7" name="Основная тема заголовка:…"/>
          <p:cNvSpPr txBox="1"/>
          <p:nvPr/>
        </p:nvSpPr>
        <p:spPr>
          <a:xfrm>
            <a:off x="1498601" y="649443"/>
            <a:ext cx="2090420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Постановка задачи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12041" y="6974450"/>
                <a:ext cx="7327732" cy="5343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Δ</m:t>
                    </m:r>
                    <m:r>
                      <a:rPr lang="en-US" i="1">
                        <a:latin typeface="Cambria Math"/>
                      </a:rPr>
                      <m:t>𝑉</m:t>
                    </m:r>
                  </m:oMath>
                </a14:m>
                <a:r>
                  <a:rPr lang="en-US" dirty="0"/>
                  <a:t> </a:t>
                </a:r>
                <a:r>
                  <a:rPr lang="ru-RU" dirty="0"/>
                  <a:t>– приращения объёма сферической полости малого радиуса</a:t>
                </a:r>
                <a:endParaRPr lang="en-US" i="1" dirty="0" smtClean="0"/>
              </a:p>
              <a:p>
                <a:pPr algn="l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𝜈</m:t>
                    </m:r>
                  </m:oMath>
                </a14:m>
                <a:r>
                  <a:rPr lang="ru-RU" dirty="0"/>
                  <a:t> – коэффициент Пуассона, </a:t>
                </a:r>
                <a:endParaRPr lang="en-US" dirty="0" smtClean="0"/>
              </a:p>
              <a:p>
                <a:pPr algn="l">
                  <a:lnSpc>
                    <a:spcPct val="114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𝑅</m:t>
                    </m:r>
                    <m:r>
                      <a:rPr lang="ru-RU" i="1">
                        <a:latin typeface="Cambria Math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ru-RU" i="1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𝜉</m:t>
                            </m:r>
                            <m:r>
                              <a:rPr lang="ru-RU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𝑥</m:t>
                            </m:r>
                            <m:r>
                              <a:rPr lang="ru-RU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(</m:t>
                            </m:r>
                            <m:r>
                              <a:rPr lang="en-US" i="1">
                                <a:latin typeface="Cambria Math"/>
                              </a:rPr>
                              <m:t>𝜂</m:t>
                            </m:r>
                            <m:r>
                              <a:rPr lang="ru-RU" i="1">
                                <a:latin typeface="Cambria Math"/>
                              </a:rPr>
                              <m:t>−</m:t>
                            </m:r>
                            <m:r>
                              <a:rPr lang="en-US" i="1">
                                <a:latin typeface="Cambria Math"/>
                              </a:rPr>
                              <m:t>𝑦</m:t>
                            </m:r>
                            <m:r>
                              <a:rPr lang="ru-RU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ru-RU" i="1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ru-RU" i="1">
                                <a:latin typeface="Cambria Math"/>
                              </a:rPr>
                              <m:t>(</m:t>
                            </m:r>
                            <m:r>
                              <a:rPr lang="ru-RU" i="1">
                                <a:latin typeface="Cambria Math"/>
                              </a:rPr>
                              <m:t>𝜁</m:t>
                            </m:r>
                            <m:r>
                              <a:rPr lang="ru-RU" i="1">
                                <a:latin typeface="Cambria Math"/>
                              </a:rPr>
                              <m:t> –</m:t>
                            </m:r>
                            <m:r>
                              <a:rPr lang="en-US" i="1">
                                <a:latin typeface="Cambria Math"/>
                              </a:rPr>
                              <m:t>𝑧</m:t>
                            </m:r>
                            <m:r>
                              <a:rPr lang="ru-RU" i="1">
                                <a:latin typeface="Cambria Math"/>
                              </a:rPr>
                              <m:t>)</m:t>
                            </m:r>
                          </m:e>
                          <m:sup>
                            <m:r>
                              <a:rPr lang="ru-R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ru-RU" dirty="0"/>
                  <a:t>. евклидово расстояние от </a:t>
                </a:r>
                <a:r>
                  <a:rPr lang="ru-RU" dirty="0" smtClean="0"/>
                  <a:t>расчётной </a:t>
                </a:r>
                <a:r>
                  <a:rPr lang="ru-RU" dirty="0"/>
                  <a:t>точки (</a:t>
                </a:r>
                <a:r>
                  <a:rPr lang="en-US" i="1" dirty="0"/>
                  <a:t>x</a:t>
                </a:r>
                <a:r>
                  <a:rPr lang="ru-RU" i="1" dirty="0"/>
                  <a:t>, </a:t>
                </a:r>
                <a:r>
                  <a:rPr lang="en-US" i="1" dirty="0"/>
                  <a:t>y</a:t>
                </a:r>
                <a:r>
                  <a:rPr lang="ru-RU" i="1" dirty="0"/>
                  <a:t>, </a:t>
                </a:r>
                <a:r>
                  <a:rPr lang="en-US" i="1" dirty="0"/>
                  <a:t>z</a:t>
                </a:r>
                <a:r>
                  <a:rPr lang="ru-RU" dirty="0"/>
                  <a:t>) на поверхности до источника деформации (</a:t>
                </a:r>
                <a:r>
                  <a:rPr lang="en-US" i="1" dirty="0"/>
                  <a:t>ξ</a:t>
                </a:r>
                <a:r>
                  <a:rPr lang="ru-RU" i="1" dirty="0"/>
                  <a:t>, </a:t>
                </a:r>
                <a:r>
                  <a:rPr lang="en-US" i="1" dirty="0"/>
                  <a:t>η</a:t>
                </a:r>
                <a:r>
                  <a:rPr lang="ru-RU" i="1" dirty="0"/>
                  <a:t>, </a:t>
                </a:r>
                <a:r>
                  <a:rPr lang="en-US" i="1" dirty="0"/>
                  <a:t>ζ</a:t>
                </a:r>
                <a:r>
                  <a:rPr lang="ru-RU" dirty="0"/>
                  <a:t>), </a:t>
                </a:r>
                <a:endParaRPr lang="en-US" dirty="0" smtClean="0"/>
              </a:p>
              <a:p>
                <a:pPr algn="l">
                  <a:lnSpc>
                    <a:spcPct val="114000"/>
                  </a:lnSpc>
                </a:pPr>
                <a:endParaRPr lang="en-US" dirty="0"/>
              </a:p>
              <a:p>
                <a:pPr algn="l">
                  <a:lnSpc>
                    <a:spcPct val="114000"/>
                  </a:lnSpc>
                </a:pPr>
                <a:r>
                  <a:rPr lang="ru-RU" dirty="0" smtClean="0"/>
                  <a:t>Ось </a:t>
                </a:r>
                <a:r>
                  <a:rPr lang="en-US" i="1" dirty="0"/>
                  <a:t>Z</a:t>
                </a:r>
                <a:r>
                  <a:rPr lang="en-US" dirty="0"/>
                  <a:t> </a:t>
                </a:r>
                <a:r>
                  <a:rPr lang="ru-RU" dirty="0"/>
                  <a:t>направлена вверх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041" y="6974450"/>
                <a:ext cx="7327732" cy="5343707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l="-1997" t="-798" b="-262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11734774" y="2731327"/>
                <a:ext cx="4486100" cy="12696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/>
                        </a:rPr>
                        <m:t>∆</m:t>
                      </m:r>
                      <m:r>
                        <a:rPr lang="en-US" sz="3200" i="1">
                          <a:latin typeface="Cambria Math"/>
                        </a:rPr>
                        <m:t>𝑉</m:t>
                      </m:r>
                      <m:r>
                        <a:rPr lang="ru-RU" sz="3200" i="1">
                          <a:latin typeface="Cambria Math"/>
                        </a:rPr>
                        <m:t>=</m:t>
                      </m:r>
                      <m:r>
                        <a:rPr lang="de-DE" sz="3200" i="1">
                          <a:latin typeface="Cambria Math"/>
                        </a:rPr>
                        <m:t>𝑑𝑥𝑑𝑦</m:t>
                      </m:r>
                      <m:r>
                        <a:rPr lang="en-US" sz="3200" i="1">
                          <a:latin typeface="Cambria Math"/>
                        </a:rPr>
                        <m:t>𝑑</m:t>
                      </m:r>
                      <m:r>
                        <a:rPr lang="ru-RU" sz="3200" i="1">
                          <a:latin typeface="Cambria Math"/>
                        </a:rPr>
                        <m:t>h</m:t>
                      </m:r>
                      <m:f>
                        <m:fPr>
                          <m:ctrlPr>
                            <a:rPr lang="ru-RU" sz="3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sz="3200" i="1">
                              <a:latin typeface="Cambria Math"/>
                            </a:rPr>
                            <m:t>3</m:t>
                          </m:r>
                          <m:r>
                            <a:rPr lang="en-US" sz="3200" i="1">
                              <a:latin typeface="Cambria Math"/>
                            </a:rPr>
                            <m:t>𝐾</m:t>
                          </m:r>
                        </m:num>
                        <m:den>
                          <m:r>
                            <a:rPr lang="en-US" sz="3200" i="1">
                              <a:latin typeface="Cambria Math"/>
                            </a:rPr>
                            <m:t>𝐾</m:t>
                          </m:r>
                          <m:r>
                            <a:rPr lang="ru-RU" sz="3200" i="1">
                              <a:latin typeface="Cambria Math"/>
                            </a:rPr>
                            <m:t>+</m:t>
                          </m:r>
                          <m:r>
                            <a:rPr lang="en-US" sz="3200" i="1">
                              <a:latin typeface="Cambria Math"/>
                            </a:rPr>
                            <m:t>𝐺</m:t>
                          </m:r>
                          <m:f>
                            <m:fPr>
                              <m:type m:val="skw"/>
                              <m:ctrlPr>
                                <a:rPr lang="ru-RU" sz="3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ru-RU" sz="3200" i="1">
                                  <a:latin typeface="Cambria Math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ru-RU" sz="3200" i="1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774" y="2731327"/>
                <a:ext cx="4486100" cy="1269643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4736197" y="1761831"/>
            <a:ext cx="570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dirty="0" smtClean="0">
                <a:solidFill>
                  <a:srgbClr val="003399"/>
                </a:solidFill>
              </a:rPr>
              <a:t>Дислокационная модель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98206" y="4749914"/>
            <a:ext cx="6109256" cy="230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en-US" sz="3200" i="1" dirty="0"/>
              <a:t>K</a:t>
            </a:r>
            <a:r>
              <a:rPr lang="ru-RU" sz="3200" dirty="0"/>
              <a:t> – </a:t>
            </a:r>
            <a:r>
              <a:rPr lang="ru-RU" dirty="0"/>
              <a:t>модуль всестороннего сжатия</a:t>
            </a:r>
            <a:r>
              <a:rPr lang="ru-RU" sz="3200" dirty="0"/>
              <a:t>, </a:t>
            </a:r>
            <a:endParaRPr lang="ru-RU" sz="3200" dirty="0" smtClean="0"/>
          </a:p>
          <a:p>
            <a:pPr algn="l">
              <a:lnSpc>
                <a:spcPct val="114000"/>
              </a:lnSpc>
            </a:pPr>
            <a:r>
              <a:rPr lang="en-US" sz="3200" i="1" dirty="0" smtClean="0"/>
              <a:t>G</a:t>
            </a:r>
            <a:r>
              <a:rPr lang="en-US" sz="3200" dirty="0" smtClean="0"/>
              <a:t> </a:t>
            </a:r>
            <a:r>
              <a:rPr lang="ru-RU" sz="3200" dirty="0"/>
              <a:t>– </a:t>
            </a:r>
            <a:r>
              <a:rPr lang="ru-RU" dirty="0"/>
              <a:t>модуль</a:t>
            </a:r>
            <a:r>
              <a:rPr lang="ru-RU" sz="2800" dirty="0"/>
              <a:t> сдвига, </a:t>
            </a:r>
            <a:endParaRPr lang="ru-RU" sz="3200" dirty="0" smtClean="0"/>
          </a:p>
          <a:p>
            <a:pPr algn="l">
              <a:lnSpc>
                <a:spcPct val="114000"/>
              </a:lnSpc>
            </a:pPr>
            <a:r>
              <a:rPr lang="ru-RU" sz="3200" i="1" dirty="0" err="1" smtClean="0"/>
              <a:t>dxdy</a:t>
            </a:r>
            <a:r>
              <a:rPr lang="en-US" sz="3200" i="1" dirty="0"/>
              <a:t>dh</a:t>
            </a:r>
            <a:r>
              <a:rPr lang="ru-RU" sz="3200" dirty="0"/>
              <a:t> </a:t>
            </a:r>
            <a:r>
              <a:rPr lang="ru-RU" sz="3200" dirty="0" smtClean="0"/>
              <a:t>= </a:t>
            </a:r>
            <a:r>
              <a:rPr lang="ru-RU" sz="3200" i="1" dirty="0" err="1" smtClean="0"/>
              <a:t>dΩ</a:t>
            </a:r>
            <a:r>
              <a:rPr lang="ru-RU" sz="3200" i="1" dirty="0" smtClean="0"/>
              <a:t> </a:t>
            </a:r>
            <a:r>
              <a:rPr lang="ru-RU" sz="3200" dirty="0" smtClean="0"/>
              <a:t> – </a:t>
            </a:r>
            <a:r>
              <a:rPr lang="ru-RU" dirty="0"/>
              <a:t>дифференциал </a:t>
            </a:r>
            <a:r>
              <a:rPr lang="ru-RU" dirty="0" smtClean="0"/>
              <a:t>объёма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7767577" y="5444938"/>
            <a:ext cx="50298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i="1" dirty="0" err="1"/>
              <a:t>Ux</a:t>
            </a:r>
            <a:r>
              <a:rPr lang="ru-RU" sz="3200" i="1" dirty="0"/>
              <a:t> = ((1+ν)/</a:t>
            </a:r>
            <a:r>
              <a:rPr lang="en-US" sz="3200" i="1" dirty="0"/>
              <a:t>π</a:t>
            </a:r>
            <a:r>
              <a:rPr lang="ru-RU" sz="3200" i="1" dirty="0" smtClean="0"/>
              <a:t>) </a:t>
            </a:r>
            <a:r>
              <a:rPr lang="en-US" sz="4000" dirty="0" smtClean="0"/>
              <a:t>∫</a:t>
            </a:r>
            <a:r>
              <a:rPr lang="ru-RU" sz="4000" dirty="0" smtClean="0"/>
              <a:t> </a:t>
            </a:r>
            <a:r>
              <a:rPr lang="ru-RU" sz="3200" i="1" dirty="0" smtClean="0"/>
              <a:t>(</a:t>
            </a:r>
            <a:r>
              <a:rPr lang="en-US" sz="3200" i="1" dirty="0"/>
              <a:t>ξ</a:t>
            </a:r>
            <a:r>
              <a:rPr lang="ru-RU" sz="3200" i="1" dirty="0"/>
              <a:t>–</a:t>
            </a:r>
            <a:r>
              <a:rPr lang="en-US" sz="3200" i="1" dirty="0"/>
              <a:t>x</a:t>
            </a:r>
            <a:r>
              <a:rPr lang="ru-RU" sz="3200" i="1" dirty="0"/>
              <a:t>)/</a:t>
            </a:r>
            <a:r>
              <a:rPr lang="en-US" sz="3200" i="1" dirty="0"/>
              <a:t>R</a:t>
            </a:r>
            <a:r>
              <a:rPr lang="ru-RU" sz="3200" i="1" baseline="30000" dirty="0"/>
              <a:t>3</a:t>
            </a:r>
            <a:r>
              <a:rPr lang="ru-RU" sz="3200" i="1" dirty="0"/>
              <a:t> </a:t>
            </a:r>
            <a:r>
              <a:rPr lang="en-US" sz="3200" i="1" dirty="0"/>
              <a:t>d</a:t>
            </a:r>
            <a:r>
              <a:rPr lang="ru-RU" sz="3200" i="1" dirty="0" smtClean="0"/>
              <a:t>Ω</a:t>
            </a:r>
            <a:r>
              <a:rPr lang="ru-RU" sz="3200" dirty="0" smtClean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6344988" y="3000749"/>
                <a:ext cx="4217244" cy="10251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𝑈𝑥</m:t>
                      </m:r>
                      <m:r>
                        <a:rPr lang="ru-RU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(1−</m:t>
                          </m:r>
                          <m:r>
                            <a:rPr lang="ru-RU" i="1">
                              <a:latin typeface="Cambria Math"/>
                            </a:rPr>
                            <m:t>𝜈</m:t>
                          </m:r>
                          <m:r>
                            <a:rPr lang="ru-RU" i="1">
                              <a:latin typeface="Cambria Math"/>
                            </a:rPr>
                            <m:t>)(</m:t>
                          </m:r>
                          <m:r>
                            <a:rPr lang="en-US" i="1">
                              <a:latin typeface="Cambria Math"/>
                            </a:rPr>
                            <m:t>𝜉</m:t>
                          </m:r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  <m:r>
                            <a:rPr lang="ru-RU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>
                          <a:latin typeface="Cambria Math"/>
                        </a:rPr>
                        <m:t>Δ</m:t>
                      </m:r>
                      <m:r>
                        <a:rPr lang="ru-RU" i="1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988" y="3000749"/>
                <a:ext cx="4217244" cy="1025152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6362621" y="4276096"/>
                <a:ext cx="4252511" cy="10251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𝑈𝑦</m:t>
                      </m:r>
                      <m:r>
                        <a:rPr lang="ru-RU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(1−</m:t>
                          </m:r>
                          <m:r>
                            <a:rPr lang="ru-RU" i="1">
                              <a:latin typeface="Cambria Math"/>
                            </a:rPr>
                            <m:t>𝜈</m:t>
                          </m:r>
                          <m:r>
                            <a:rPr lang="ru-RU" i="1">
                              <a:latin typeface="Cambria Math"/>
                            </a:rPr>
                            <m:t>)(</m:t>
                          </m:r>
                          <m:r>
                            <a:rPr lang="en-US" i="1">
                              <a:latin typeface="Cambria Math"/>
                            </a:rPr>
                            <m:t>𝜂</m:t>
                          </m:r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𝑦</m:t>
                          </m:r>
                          <m:r>
                            <a:rPr lang="ru-RU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>
                          <a:latin typeface="Cambria Math"/>
                        </a:rPr>
                        <m:t>Δ</m:t>
                      </m:r>
                      <m:r>
                        <a:rPr lang="ru-RU" i="1">
                          <a:latin typeface="Cambria Math"/>
                        </a:rPr>
                        <m:t>𝑉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2621" y="4276096"/>
                <a:ext cx="4252511" cy="1025152"/>
              </a:xfrm>
              <a:prstGeom prst="rect">
                <a:avLst/>
              </a:prstGeom>
              <a:blipFill rotWithShape="1">
                <a:blip r:embed="rId6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6366628" y="5599569"/>
                <a:ext cx="4260525" cy="10251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/>
                        </a:rPr>
                        <m:t>𝑈𝑧</m:t>
                      </m:r>
                      <m:r>
                        <a:rPr lang="ru-RU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ru-RU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/>
                            </a:rPr>
                            <m:t>(1−</m:t>
                          </m:r>
                          <m:r>
                            <a:rPr lang="ru-RU" i="1">
                              <a:latin typeface="Cambria Math"/>
                            </a:rPr>
                            <m:t>𝜈</m:t>
                          </m:r>
                          <m:r>
                            <a:rPr lang="ru-RU" i="1">
                              <a:latin typeface="Cambria Math"/>
                            </a:rPr>
                            <m:t>)(</m:t>
                          </m:r>
                          <m:r>
                            <a:rPr lang="ru-RU" i="1">
                              <a:latin typeface="Cambria Math"/>
                            </a:rPr>
                            <m:t>𝜁</m:t>
                          </m:r>
                          <m:r>
                            <a:rPr lang="ru-RU" i="1">
                              <a:latin typeface="Cambria Math"/>
                            </a:rPr>
                            <m:t>−</m:t>
                          </m:r>
                          <m:r>
                            <a:rPr lang="en-US" i="1">
                              <a:latin typeface="Cambria Math"/>
                            </a:rPr>
                            <m:t>𝑧</m:t>
                          </m:r>
                          <m:r>
                            <a:rPr lang="ru-RU" i="1">
                              <a:latin typeface="Cambria Math"/>
                            </a:rPr>
                            <m:t>)</m:t>
                          </m:r>
                        </m:num>
                        <m:den>
                          <m:r>
                            <a:rPr lang="ru-RU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ru-RU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ru-RU">
                          <a:latin typeface="Cambria Math"/>
                        </a:rPr>
                        <m:t>Δ</m:t>
                      </m:r>
                      <m:r>
                        <a:rPr lang="ru-RU" i="1">
                          <a:latin typeface="Cambria Math"/>
                        </a:rPr>
                        <m:t>𝑉</m:t>
                      </m:r>
                      <m:r>
                        <a:rPr lang="ru-RU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628" y="5599569"/>
                <a:ext cx="4260525" cy="1025152"/>
              </a:xfrm>
              <a:prstGeom prst="rect">
                <a:avLst/>
              </a:prstGeom>
              <a:blipFill rotWithShape="1">
                <a:blip r:embed="rId7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8601" y="3398225"/>
            <a:ext cx="45364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200" dirty="0"/>
              <a:t>А</a:t>
            </a:r>
            <a:r>
              <a:rPr lang="ru-RU" sz="3200" dirty="0" smtClean="0"/>
              <a:t>налитическое </a:t>
            </a:r>
            <a:r>
              <a:rPr lang="ru-RU" sz="3200" dirty="0"/>
              <a:t>решение, описывающее изменение объёма </a:t>
            </a:r>
            <a:r>
              <a:rPr lang="ru-RU" sz="3200" dirty="0" smtClean="0"/>
              <a:t>точечного источника (</a:t>
            </a:r>
            <a:r>
              <a:rPr lang="en-US" sz="3200" dirty="0" err="1" smtClean="0"/>
              <a:t>McTigue</a:t>
            </a:r>
            <a:r>
              <a:rPr lang="en-US" sz="3200" dirty="0" smtClean="0"/>
              <a:t>, 1987</a:t>
            </a:r>
            <a:r>
              <a:rPr lang="ru-RU" sz="3200" dirty="0" smtClean="0"/>
              <a:t>)</a:t>
            </a:r>
            <a:endParaRPr lang="ru-RU"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11562177" y="4040143"/>
            <a:ext cx="51592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dirty="0" smtClean="0"/>
              <a:t>[</a:t>
            </a:r>
            <a:r>
              <a:rPr lang="en-US" i="1" dirty="0" err="1"/>
              <a:t>Bonafede</a:t>
            </a:r>
            <a:r>
              <a:rPr lang="ru-RU" i="1" dirty="0"/>
              <a:t>, </a:t>
            </a:r>
            <a:r>
              <a:rPr lang="en-US" i="1" dirty="0"/>
              <a:t>Ferrari</a:t>
            </a:r>
            <a:r>
              <a:rPr lang="ru-RU" i="1" dirty="0"/>
              <a:t>, 2009</a:t>
            </a:r>
            <a:r>
              <a:rPr lang="ru-RU" dirty="0"/>
              <a:t>]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7507462" y="5599569"/>
            <a:ext cx="5810373" cy="10251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/>
          </a:p>
        </p:txBody>
      </p:sp>
      <p:sp>
        <p:nvSpPr>
          <p:cNvPr id="21" name="Прямоугольник 20"/>
          <p:cNvSpPr/>
          <p:nvPr/>
        </p:nvSpPr>
        <p:spPr>
          <a:xfrm>
            <a:off x="1323474" y="2731328"/>
            <a:ext cx="9238758" cy="95868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17507462" y="2805141"/>
            <a:ext cx="55500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Уравнение компоненты растяжений интегрируем по объёму трещины в пределах </a:t>
            </a:r>
          </a:p>
          <a:p>
            <a:r>
              <a:rPr lang="ru-RU" dirty="0" smtClean="0"/>
              <a:t>[</a:t>
            </a:r>
            <a:r>
              <a:rPr lang="en-US" i="1" dirty="0"/>
              <a:t>ξ</a:t>
            </a:r>
            <a:r>
              <a:rPr lang="ru-RU" i="1" baseline="-25000" dirty="0"/>
              <a:t>1</a:t>
            </a:r>
            <a:r>
              <a:rPr lang="ru-RU" i="1" dirty="0"/>
              <a:t>, </a:t>
            </a:r>
            <a:r>
              <a:rPr lang="en-US" i="1" dirty="0"/>
              <a:t>ξ</a:t>
            </a:r>
            <a:r>
              <a:rPr lang="ru-RU" i="1" baseline="-25000" dirty="0"/>
              <a:t>2</a:t>
            </a:r>
            <a:r>
              <a:rPr lang="ru-RU" dirty="0"/>
              <a:t>], [</a:t>
            </a:r>
            <a:r>
              <a:rPr lang="ru-RU" i="1" dirty="0"/>
              <a:t>η</a:t>
            </a:r>
            <a:r>
              <a:rPr lang="ru-RU" i="1" baseline="-25000" dirty="0"/>
              <a:t>1</a:t>
            </a:r>
            <a:r>
              <a:rPr lang="ru-RU" i="1" dirty="0"/>
              <a:t>, η</a:t>
            </a:r>
            <a:r>
              <a:rPr lang="ru-RU" i="1" baseline="-25000" dirty="0"/>
              <a:t>2</a:t>
            </a:r>
            <a:r>
              <a:rPr lang="ru-RU" dirty="0"/>
              <a:t>], [ζ</a:t>
            </a:r>
            <a:r>
              <a:rPr lang="ru-RU" i="1" baseline="-25000" dirty="0"/>
              <a:t>1</a:t>
            </a:r>
            <a:r>
              <a:rPr lang="ru-RU" dirty="0"/>
              <a:t>, ζ</a:t>
            </a:r>
            <a:r>
              <a:rPr lang="ru-RU" i="1" baseline="-25000" dirty="0"/>
              <a:t>2</a:t>
            </a:r>
            <a:r>
              <a:rPr lang="ru-RU" dirty="0"/>
              <a:t>] по осям X, Y, Z </a:t>
            </a:r>
            <a:r>
              <a:rPr lang="ru-RU" dirty="0" smtClean="0"/>
              <a:t>соответственно:</a:t>
            </a:r>
            <a:endParaRPr lang="ru-RU" dirty="0"/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404000"/>
              </p:ext>
            </p:extLst>
          </p:nvPr>
        </p:nvGraphicFramePr>
        <p:xfrm>
          <a:off x="16961081" y="9480081"/>
          <a:ext cx="6442490" cy="27889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5066"/>
                <a:gridCol w="1097024"/>
                <a:gridCol w="320040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err="1" smtClean="0">
                          <a:effectLst/>
                        </a:rPr>
                        <a:t>topo</a:t>
                      </a:r>
                      <a:endParaRPr lang="ru-RU" sz="24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i="1" dirty="0" smtClean="0">
                          <a:effectLst/>
                        </a:rPr>
                        <a:t>Ly</a:t>
                      </a:r>
                      <a:r>
                        <a:rPr lang="ru-RU" sz="2800" b="1" i="0" dirty="0" smtClean="0">
                          <a:effectLst/>
                        </a:rPr>
                        <a:t>, км</a:t>
                      </a:r>
                      <a:endParaRPr lang="ru-RU" sz="2400" b="1" i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</a:rPr>
                        <a:t>Оценка точности</a:t>
                      </a:r>
                      <a:r>
                        <a:rPr lang="en-US" sz="2800" b="1" dirty="0" smtClean="0">
                          <a:effectLst/>
                        </a:rPr>
                        <a:t> </a:t>
                      </a:r>
                      <a:r>
                        <a:rPr lang="ru-RU" sz="2800" b="1" dirty="0" smtClean="0">
                          <a:effectLst/>
                        </a:rPr>
                        <a:t>решения</a:t>
                      </a:r>
                      <a:endParaRPr lang="ru-RU" sz="2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SRTM1</a:t>
                      </a:r>
                      <a:endParaRPr lang="ru-R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7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по норме </a:t>
                      </a:r>
                      <a:r>
                        <a:rPr lang="en-US" sz="2800" i="1" dirty="0">
                          <a:effectLst/>
                        </a:rPr>
                        <a:t>L</a:t>
                      </a:r>
                      <a:r>
                        <a:rPr lang="en-US" sz="2800" i="1" baseline="-25000" dirty="0">
                          <a:effectLst/>
                        </a:rPr>
                        <a:t>2</a:t>
                      </a:r>
                      <a:endParaRPr lang="ru-RU" sz="2400" i="1" baseline="-25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Mean=0.</a:t>
                      </a:r>
                      <a:r>
                        <a:rPr lang="ru-RU" sz="2800" dirty="0">
                          <a:effectLst/>
                        </a:rPr>
                        <a:t>6 км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8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по </a:t>
                      </a:r>
                      <a:r>
                        <a:rPr lang="en-US" sz="2800" i="1" dirty="0">
                          <a:effectLst/>
                        </a:rPr>
                        <a:t>max</a:t>
                      </a:r>
                      <a:r>
                        <a:rPr lang="ru-RU" sz="2800" dirty="0">
                          <a:effectLst/>
                        </a:rPr>
                        <a:t> смещений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</a:rPr>
                        <a:t>Ref=</a:t>
                      </a:r>
                      <a:r>
                        <a:rPr lang="ru-RU" sz="2800" dirty="0" smtClean="0">
                          <a:effectLst/>
                        </a:rPr>
                        <a:t>0.9 </a:t>
                      </a:r>
                      <a:r>
                        <a:rPr lang="ru-RU" sz="2800" dirty="0">
                          <a:effectLst/>
                        </a:rPr>
                        <a:t>км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009274" y="1608408"/>
            <a:ext cx="8157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3399"/>
                </a:solidFill>
              </a:rPr>
              <a:t>Модель точечного сферического источника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301954" y="2736547"/>
            <a:ext cx="12218513" cy="4320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6964526" y="8739823"/>
            <a:ext cx="6439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3399"/>
                </a:solidFill>
              </a:rPr>
              <a:t>Свободные параметры модели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01954" y="7793487"/>
            <a:ext cx="5419459" cy="451335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ru-RU" sz="2800" b="1" dirty="0" smtClean="0"/>
              <a:t>Параметры модели</a:t>
            </a:r>
            <a:r>
              <a:rPr lang="ru-RU" sz="2800" dirty="0" smtClean="0"/>
              <a:t>:</a:t>
            </a:r>
          </a:p>
          <a:p>
            <a:pPr algn="l">
              <a:lnSpc>
                <a:spcPct val="114000"/>
              </a:lnSpc>
            </a:pPr>
            <a:r>
              <a:rPr lang="en-US" sz="2800" i="1" dirty="0" err="1" smtClean="0">
                <a:solidFill>
                  <a:srgbClr val="000099"/>
                </a:solidFill>
              </a:rPr>
              <a:t>topo</a:t>
            </a:r>
            <a:r>
              <a:rPr lang="ru-RU" sz="2800" i="1" dirty="0" smtClean="0">
                <a:solidFill>
                  <a:srgbClr val="000099"/>
                </a:solidFill>
              </a:rPr>
              <a:t> </a:t>
            </a:r>
            <a:r>
              <a:rPr lang="ru-RU" sz="2800" dirty="0" smtClean="0">
                <a:solidFill>
                  <a:srgbClr val="000099"/>
                </a:solidFill>
              </a:rPr>
              <a:t>– учёт рельефа, км</a:t>
            </a:r>
            <a:endParaRPr lang="en-US" sz="2800" dirty="0" smtClean="0">
              <a:solidFill>
                <a:srgbClr val="000099"/>
              </a:solidFill>
            </a:endParaRPr>
          </a:p>
          <a:p>
            <a:pPr algn="l">
              <a:lnSpc>
                <a:spcPct val="114000"/>
              </a:lnSpc>
            </a:pPr>
            <a:r>
              <a:rPr lang="ru-RU" sz="2800" i="1" dirty="0" err="1" smtClean="0">
                <a:solidFill>
                  <a:srgbClr val="000099"/>
                </a:solidFill>
              </a:rPr>
              <a:t>φ</a:t>
            </a:r>
            <a:r>
              <a:rPr lang="en-US" sz="2800" i="1" dirty="0" smtClean="0">
                <a:solidFill>
                  <a:srgbClr val="000099"/>
                </a:solidFill>
              </a:rPr>
              <a:t> </a:t>
            </a:r>
            <a:r>
              <a:rPr lang="ru-RU" sz="2800" dirty="0" smtClean="0">
                <a:solidFill>
                  <a:srgbClr val="000099"/>
                </a:solidFill>
              </a:rPr>
              <a:t>– угол простирания,  =12 </a:t>
            </a:r>
            <a:r>
              <a:rPr lang="ru-RU" sz="2800" baseline="30000" dirty="0" smtClean="0">
                <a:solidFill>
                  <a:srgbClr val="000099"/>
                </a:solidFill>
              </a:rPr>
              <a:t>о</a:t>
            </a:r>
            <a:endParaRPr lang="en-US" sz="2800" baseline="30000" dirty="0" smtClean="0">
              <a:solidFill>
                <a:srgbClr val="000099"/>
              </a:solidFill>
            </a:endParaRPr>
          </a:p>
          <a:p>
            <a:pPr algn="l">
              <a:lnSpc>
                <a:spcPct val="114000"/>
              </a:lnSpc>
            </a:pPr>
            <a:r>
              <a:rPr lang="ru-RU" sz="2800" i="1" dirty="0" smtClean="0">
                <a:solidFill>
                  <a:srgbClr val="000099"/>
                </a:solidFill>
              </a:rPr>
              <a:t>ν</a:t>
            </a:r>
            <a:r>
              <a:rPr lang="en-US" sz="2800" dirty="0" smtClean="0">
                <a:solidFill>
                  <a:srgbClr val="000099"/>
                </a:solidFill>
              </a:rPr>
              <a:t> – </a:t>
            </a:r>
            <a:r>
              <a:rPr lang="ru-RU" sz="2800" dirty="0" smtClean="0">
                <a:solidFill>
                  <a:srgbClr val="000099"/>
                </a:solidFill>
              </a:rPr>
              <a:t>коэффициент Пуассона = 0.25</a:t>
            </a:r>
            <a:endParaRPr lang="en-US" sz="2800" dirty="0">
              <a:solidFill>
                <a:srgbClr val="000099"/>
              </a:solidFill>
            </a:endParaRPr>
          </a:p>
          <a:p>
            <a:pPr algn="l">
              <a:lnSpc>
                <a:spcPct val="114000"/>
              </a:lnSpc>
            </a:pPr>
            <a:r>
              <a:rPr lang="en-US" sz="2800" i="1" dirty="0" smtClean="0">
                <a:solidFill>
                  <a:srgbClr val="000099"/>
                </a:solidFill>
              </a:rPr>
              <a:t>Ly</a:t>
            </a:r>
            <a:r>
              <a:rPr lang="ru-RU" sz="2800" dirty="0" smtClean="0">
                <a:solidFill>
                  <a:srgbClr val="000099"/>
                </a:solidFill>
              </a:rPr>
              <a:t> – длина трещины, км =7 – 8 </a:t>
            </a:r>
            <a:endParaRPr lang="en-US" sz="2800" dirty="0" smtClean="0">
              <a:solidFill>
                <a:srgbClr val="000099"/>
              </a:solidFill>
            </a:endParaRPr>
          </a:p>
          <a:p>
            <a:pPr algn="l">
              <a:lnSpc>
                <a:spcPct val="114000"/>
              </a:lnSpc>
            </a:pPr>
            <a:r>
              <a:rPr lang="en-US" sz="2800" i="1" dirty="0" smtClean="0"/>
              <a:t>Lx</a:t>
            </a:r>
            <a:r>
              <a:rPr lang="ru-RU" sz="2800" dirty="0" smtClean="0"/>
              <a:t> – раскрытие , км</a:t>
            </a:r>
            <a:endParaRPr lang="en-US" sz="2800" dirty="0" smtClean="0"/>
          </a:p>
          <a:p>
            <a:pPr algn="l">
              <a:lnSpc>
                <a:spcPct val="114000"/>
              </a:lnSpc>
            </a:pPr>
            <a:r>
              <a:rPr lang="en-US" sz="2800" i="1" dirty="0" smtClean="0"/>
              <a:t>d</a:t>
            </a:r>
            <a:r>
              <a:rPr lang="ru-RU" sz="2800" dirty="0" smtClean="0"/>
              <a:t> – глубина центра, км</a:t>
            </a:r>
            <a:endParaRPr lang="en-US" sz="2800" dirty="0" smtClean="0"/>
          </a:p>
          <a:p>
            <a:pPr algn="l">
              <a:lnSpc>
                <a:spcPct val="114000"/>
              </a:lnSpc>
            </a:pPr>
            <a:r>
              <a:rPr lang="en-US" sz="2800" i="1" dirty="0" smtClean="0"/>
              <a:t>h</a:t>
            </a:r>
            <a:r>
              <a:rPr lang="ru-RU" sz="2800" dirty="0" smtClean="0"/>
              <a:t> – распространение по глубине , км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773171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3636" y="2503395"/>
            <a:ext cx="3240000" cy="633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сновная тема заголовка:…"/>
          <p:cNvSpPr txBox="1"/>
          <p:nvPr/>
        </p:nvSpPr>
        <p:spPr>
          <a:xfrm>
            <a:off x="1498601" y="649443"/>
            <a:ext cx="20904200" cy="779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9" tIns="50799" rIns="50799" bIns="50799" anchor="ctr">
            <a:spAutoFit/>
          </a:bodyPr>
          <a:lstStyle/>
          <a:p>
            <a:pPr lvl="0">
              <a:defRPr sz="5100">
                <a:solidFill>
                  <a:srgbClr val="0B1DAB"/>
                </a:solidFill>
                <a:latin typeface="Inter Bold"/>
                <a:ea typeface="Inter Bold"/>
                <a:cs typeface="Inter Bold"/>
                <a:sym typeface="Inter Bold"/>
              </a:defRPr>
            </a:pPr>
            <a:r>
              <a:rPr lang="ru-RU" sz="4400" b="1" dirty="0" smtClean="0">
                <a:solidFill>
                  <a:srgbClr val="003399"/>
                </a:solidFill>
                <a:latin typeface="Inter Regular"/>
                <a:cs typeface="Times New Roman"/>
              </a:rPr>
              <a:t>Результаты моделирования</a:t>
            </a:r>
            <a:endParaRPr sz="4400" b="1" dirty="0">
              <a:solidFill>
                <a:srgbClr val="003399"/>
              </a:solidFill>
              <a:latin typeface="Inter Regular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6881" y="2625951"/>
            <a:ext cx="2162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3600" b="1" dirty="0" smtClean="0">
                <a:solidFill>
                  <a:srgbClr val="003399"/>
                </a:solidFill>
              </a:rPr>
              <a:t>Модели</a:t>
            </a:r>
            <a:r>
              <a:rPr lang="ru-RU" sz="3600" dirty="0" smtClean="0">
                <a:solidFill>
                  <a:srgbClr val="003399"/>
                </a:solidFill>
              </a:rPr>
              <a:t>: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28" name="Рисунок 27" descr="F:\DOCS (red nb) - потом удалить\ИФЗ\_IPE_PAPERS\2025_Krash-test\Рис\M11_l2_proflin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11" y="3533895"/>
            <a:ext cx="4326542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F:\DOCS (red nb) - потом удалить\ИФЗ\_IPE_PAPERS\2025_Krash-test\Рис\M3_ma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50" y="3579232"/>
            <a:ext cx="432545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F:\DOCS (red nb) - потом удалить\ИФЗ\_IPE_PAPERS\2025_Krash-test\Рис\scale_06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074" y="3964352"/>
            <a:ext cx="684000" cy="3934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F:\DOCS (red nb) - потом удалить\ИФЗ\_IPE_PAPERS\2025_Krash-test\Рис\profil_M11_M3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16" y="9179199"/>
            <a:ext cx="7700669" cy="32781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976676"/>
              </p:ext>
            </p:extLst>
          </p:nvPr>
        </p:nvGraphicFramePr>
        <p:xfrm>
          <a:off x="12898091" y="2734780"/>
          <a:ext cx="5830787" cy="53964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143482"/>
                <a:gridCol w="1630834"/>
                <a:gridCol w="2056471"/>
              </a:tblGrid>
              <a:tr h="868730"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effectLst/>
                        </a:rPr>
                        <a:t>Параметр</a:t>
                      </a:r>
                    </a:p>
                    <a:p>
                      <a:pPr algn="ctr"/>
                      <a:endParaRPr lang="ru-RU" sz="2800" b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</a:rPr>
                        <a:t>M(</a:t>
                      </a:r>
                      <a:r>
                        <a:rPr lang="en-US" sz="2800" b="1" i="1" dirty="0">
                          <a:effectLst/>
                        </a:rPr>
                        <a:t>L</a:t>
                      </a:r>
                      <a:r>
                        <a:rPr lang="en-US" sz="2800" b="1" i="1" baseline="-25000" dirty="0">
                          <a:effectLst/>
                        </a:rPr>
                        <a:t>2</a:t>
                      </a:r>
                      <a:r>
                        <a:rPr lang="en-US" sz="2800" b="1" dirty="0" smtClean="0">
                          <a:effectLst/>
                        </a:rPr>
                        <a:t>)</a:t>
                      </a:r>
                      <a:endParaRPr lang="ru-RU" sz="2800" b="1" dirty="0" smtClean="0">
                        <a:effectLst/>
                      </a:endParaRPr>
                    </a:p>
                    <a:p>
                      <a:pPr algn="ctr"/>
                      <a:endParaRPr lang="ru-RU" sz="2800" b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0" dirty="0">
                          <a:effectLst/>
                        </a:rPr>
                        <a:t>M(</a:t>
                      </a:r>
                      <a:r>
                        <a:rPr lang="en-US" sz="2800" b="1" i="1" dirty="0">
                          <a:effectLst/>
                        </a:rPr>
                        <a:t>max</a:t>
                      </a:r>
                      <a:r>
                        <a:rPr lang="en-US" sz="2800" b="1" dirty="0" smtClean="0">
                          <a:effectLst/>
                        </a:rPr>
                        <a:t>)</a:t>
                      </a:r>
                      <a:endParaRPr lang="ru-RU" sz="2800" b="1" dirty="0" smtClean="0">
                        <a:effectLst/>
                      </a:endParaRPr>
                    </a:p>
                    <a:p>
                      <a:pPr algn="ctr"/>
                      <a:endParaRPr lang="ru-RU" sz="2800" b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 err="1" smtClean="0">
                          <a:effectLst/>
                          <a:latin typeface="Calibri"/>
                        </a:rPr>
                        <a:t>topo</a:t>
                      </a:r>
                      <a:r>
                        <a:rPr lang="ru-RU" sz="2800" i="1" dirty="0" smtClean="0">
                          <a:effectLst/>
                          <a:latin typeface="Calibri"/>
                        </a:rPr>
                        <a:t>, км</a:t>
                      </a:r>
                      <a:endParaRPr lang="ru-RU" sz="2800" i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/>
                          <a:latin typeface="Calibri"/>
                        </a:rPr>
                        <a:t>0.6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/>
                          <a:latin typeface="Calibri"/>
                        </a:rPr>
                        <a:t>0.6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l-GR" sz="2800" i="1" dirty="0" smtClean="0">
                          <a:effectLst/>
                          <a:latin typeface="+mn-lt"/>
                        </a:rPr>
                        <a:t>ν</a:t>
                      </a:r>
                      <a:endParaRPr lang="ru-RU" sz="2800" i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/>
                          <a:latin typeface="Calibri"/>
                        </a:rPr>
                        <a:t>0.25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effectLst/>
                          <a:latin typeface="Calibri"/>
                        </a:rPr>
                        <a:t>0.25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ru-RU" sz="2800" i="1" dirty="0" smtClean="0"/>
                        <a:t>φ, градус</a:t>
                      </a:r>
                      <a:endParaRPr lang="ru-RU" sz="2800" i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Calibri"/>
                        </a:rPr>
                        <a:t>12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effectLst/>
                          <a:latin typeface="Calibri"/>
                        </a:rPr>
                        <a:t>12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effectLst/>
                        </a:rPr>
                        <a:t>Ly</a:t>
                      </a:r>
                      <a:r>
                        <a:rPr lang="ru-RU" sz="2800" i="1" dirty="0">
                          <a:effectLst/>
                        </a:rPr>
                        <a:t>, км</a:t>
                      </a:r>
                      <a:endParaRPr lang="ru-RU" sz="2800" i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</a:rPr>
                        <a:t>8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</a:rPr>
                        <a:t>7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003399"/>
                          </a:solidFill>
                          <a:effectLst/>
                        </a:rPr>
                        <a:t>Lx</a:t>
                      </a:r>
                      <a:r>
                        <a:rPr lang="ru-RU" sz="2800" i="1" dirty="0">
                          <a:solidFill>
                            <a:srgbClr val="003399"/>
                          </a:solidFill>
                          <a:effectLst/>
                        </a:rPr>
                        <a:t>, км</a:t>
                      </a:r>
                      <a:endParaRPr lang="ru-RU" sz="2800" i="1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3399"/>
                          </a:solidFill>
                          <a:effectLst/>
                        </a:rPr>
                        <a:t>0.0015</a:t>
                      </a:r>
                      <a:endParaRPr lang="ru-RU" sz="2800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3399"/>
                          </a:solidFill>
                          <a:effectLst/>
                        </a:rPr>
                        <a:t>0.002</a:t>
                      </a:r>
                      <a:r>
                        <a:rPr lang="ru-RU" sz="2800">
                          <a:solidFill>
                            <a:srgbClr val="003399"/>
                          </a:solidFill>
                          <a:effectLst/>
                        </a:rPr>
                        <a:t>2</a:t>
                      </a:r>
                      <a:endParaRPr lang="ru-RU" sz="280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003399"/>
                          </a:solidFill>
                          <a:effectLst/>
                        </a:rPr>
                        <a:t>h</a:t>
                      </a:r>
                      <a:r>
                        <a:rPr lang="ru-RU" sz="2800" i="1" dirty="0">
                          <a:solidFill>
                            <a:srgbClr val="003399"/>
                          </a:solidFill>
                          <a:effectLst/>
                        </a:rPr>
                        <a:t>, км</a:t>
                      </a:r>
                      <a:endParaRPr lang="ru-RU" sz="2800" i="1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3399"/>
                          </a:solidFill>
                          <a:effectLst/>
                        </a:rPr>
                        <a:t>2</a:t>
                      </a:r>
                      <a:endParaRPr lang="ru-RU" sz="2800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3399"/>
                          </a:solidFill>
                          <a:effectLst/>
                        </a:rPr>
                        <a:t>2.</a:t>
                      </a:r>
                      <a:r>
                        <a:rPr lang="ru-RU" sz="2800" dirty="0">
                          <a:solidFill>
                            <a:srgbClr val="003399"/>
                          </a:solidFill>
                          <a:effectLst/>
                        </a:rPr>
                        <a:t>9</a:t>
                      </a:r>
                      <a:endParaRPr lang="ru-RU" sz="2800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solidFill>
                            <a:srgbClr val="003399"/>
                          </a:solidFill>
                          <a:effectLst/>
                        </a:rPr>
                        <a:t>d</a:t>
                      </a:r>
                      <a:r>
                        <a:rPr lang="ru-RU" sz="2800" i="1" dirty="0">
                          <a:solidFill>
                            <a:srgbClr val="003399"/>
                          </a:solidFill>
                          <a:effectLst/>
                        </a:rPr>
                        <a:t>, км</a:t>
                      </a:r>
                      <a:endParaRPr lang="ru-RU" sz="2800" i="1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3399"/>
                          </a:solidFill>
                          <a:effectLst/>
                        </a:rPr>
                        <a:t>2.5</a:t>
                      </a:r>
                      <a:endParaRPr lang="ru-RU" sz="2800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3399"/>
                          </a:solidFill>
                          <a:effectLst/>
                        </a:rPr>
                        <a:t>2.</a:t>
                      </a:r>
                      <a:r>
                        <a:rPr lang="ru-RU" sz="2800" dirty="0">
                          <a:solidFill>
                            <a:srgbClr val="003399"/>
                          </a:solidFill>
                          <a:effectLst/>
                        </a:rPr>
                        <a:t>7</a:t>
                      </a:r>
                      <a:endParaRPr lang="ru-RU" sz="2800" dirty="0">
                        <a:solidFill>
                          <a:srgbClr val="003399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effectLst/>
                        </a:rPr>
                        <a:t>m(r)</a:t>
                      </a:r>
                      <a:r>
                        <a:rPr lang="ru-RU" sz="2800" i="1" dirty="0">
                          <a:effectLst/>
                        </a:rPr>
                        <a:t>, м</a:t>
                      </a:r>
                      <a:endParaRPr lang="ru-RU" sz="2800" i="1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0.026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>
                          <a:effectLst/>
                        </a:rPr>
                        <a:t>0.046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3084">
                <a:tc>
                  <a:txBody>
                    <a:bodyPr/>
                    <a:lstStyle/>
                    <a:p>
                      <a:pPr algn="ctr"/>
                      <a:r>
                        <a:rPr lang="en-US" sz="2800" i="1" dirty="0">
                          <a:effectLst/>
                        </a:rPr>
                        <a:t>V</a:t>
                      </a:r>
                      <a:r>
                        <a:rPr lang="ru-RU" sz="2800" i="1" dirty="0">
                          <a:effectLst/>
                        </a:rPr>
                        <a:t>, км</a:t>
                      </a:r>
                      <a:r>
                        <a:rPr lang="ru-RU" sz="2800" i="1" baseline="30000" dirty="0">
                          <a:effectLst/>
                        </a:rPr>
                        <a:t>3</a:t>
                      </a:r>
                      <a:endParaRPr lang="ru-RU" sz="2800" i="1" baseline="300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</a:rPr>
                        <a:t>0.024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effectLst/>
                        </a:rPr>
                        <a:t>0.04</a:t>
                      </a:r>
                      <a:r>
                        <a:rPr lang="ru-RU" sz="2800" dirty="0">
                          <a:effectLst/>
                        </a:rPr>
                        <a:t>47</a:t>
                      </a:r>
                      <a:endParaRPr lang="ru-RU" sz="2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49436" y="2625952"/>
            <a:ext cx="257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99"/>
                </a:solidFill>
              </a:rPr>
              <a:t>M(</a:t>
            </a:r>
            <a:r>
              <a:rPr lang="en-US" sz="3600" i="1" dirty="0" smtClean="0">
                <a:solidFill>
                  <a:srgbClr val="003399"/>
                </a:solidFill>
              </a:rPr>
              <a:t>L</a:t>
            </a:r>
            <a:r>
              <a:rPr lang="en-US" sz="3600" i="1" baseline="-25000" dirty="0" smtClean="0">
                <a:solidFill>
                  <a:srgbClr val="003399"/>
                </a:solidFill>
              </a:rPr>
              <a:t>2</a:t>
            </a:r>
            <a:r>
              <a:rPr lang="en-US" sz="3600" dirty="0" smtClean="0">
                <a:solidFill>
                  <a:srgbClr val="003399"/>
                </a:solidFill>
              </a:rPr>
              <a:t>)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59893" y="2638263"/>
            <a:ext cx="2574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99"/>
                </a:solidFill>
              </a:rPr>
              <a:t>M(</a:t>
            </a:r>
            <a:r>
              <a:rPr lang="en-US" sz="3600" i="1" dirty="0" smtClean="0">
                <a:solidFill>
                  <a:srgbClr val="003399"/>
                </a:solidFill>
              </a:rPr>
              <a:t>max</a:t>
            </a:r>
            <a:r>
              <a:rPr lang="en-US" sz="3600" dirty="0" smtClean="0">
                <a:solidFill>
                  <a:srgbClr val="003399"/>
                </a:solidFill>
              </a:rPr>
              <a:t>)</a:t>
            </a:r>
            <a:endParaRPr lang="en-US" sz="3600" dirty="0">
              <a:solidFill>
                <a:srgbClr val="0033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373074" y="3386728"/>
            <a:ext cx="8469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м</a:t>
            </a:r>
            <a:endParaRPr lang="ru-RU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99473" y="7869656"/>
            <a:ext cx="8682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3399"/>
                </a:solidFill>
              </a:rPr>
              <a:t>Изолиниями показаны значения</a:t>
            </a:r>
            <a:r>
              <a:rPr lang="en-US" sz="2800" dirty="0" smtClean="0">
                <a:solidFill>
                  <a:srgbClr val="003399"/>
                </a:solidFill>
              </a:rPr>
              <a:t> </a:t>
            </a:r>
            <a:r>
              <a:rPr lang="ru-RU" sz="2800" dirty="0" smtClean="0">
                <a:solidFill>
                  <a:srgbClr val="003399"/>
                </a:solidFill>
              </a:rPr>
              <a:t>поля </a:t>
            </a:r>
            <a:r>
              <a:rPr lang="en-US" sz="2800" i="1" dirty="0" smtClean="0">
                <a:solidFill>
                  <a:srgbClr val="003399"/>
                </a:solidFill>
              </a:rPr>
              <a:t>UE</a:t>
            </a:r>
            <a:r>
              <a:rPr lang="en-US" sz="2800" dirty="0" smtClean="0">
                <a:solidFill>
                  <a:srgbClr val="003399"/>
                </a:solidFill>
              </a:rPr>
              <a:t> </a:t>
            </a:r>
            <a:r>
              <a:rPr lang="ru-RU" sz="2800" dirty="0" smtClean="0">
                <a:solidFill>
                  <a:srgbClr val="003399"/>
                </a:solidFill>
              </a:rPr>
              <a:t>по РСА</a:t>
            </a:r>
            <a:endParaRPr lang="ru-RU" sz="2800" dirty="0">
              <a:solidFill>
                <a:srgbClr val="0033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42571" y="11072334"/>
            <a:ext cx="77863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solidFill>
                  <a:srgbClr val="003399"/>
                </a:solidFill>
              </a:rPr>
              <a:t>Сопоставление двух решений численной модели с данными горизонтальных смещений, полученных по РСА</a:t>
            </a:r>
            <a:r>
              <a:rPr lang="en-US" sz="2800" dirty="0" smtClean="0">
                <a:solidFill>
                  <a:srgbClr val="003399"/>
                </a:solidFill>
              </a:rPr>
              <a:t>-</a:t>
            </a:r>
            <a:r>
              <a:rPr lang="ru-RU" sz="2800" dirty="0" smtClean="0">
                <a:solidFill>
                  <a:srgbClr val="003399"/>
                </a:solidFill>
              </a:rPr>
              <a:t>интерферометрии</a:t>
            </a:r>
            <a:endParaRPr lang="ru-RU" sz="2800" dirty="0">
              <a:solidFill>
                <a:srgbClr val="0033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98093" y="8224393"/>
            <a:ext cx="341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 smtClean="0"/>
              <a:t>m(r) – </a:t>
            </a:r>
            <a:r>
              <a:rPr lang="ru-RU" sz="2400" i="1" dirty="0" smtClean="0"/>
              <a:t>средняя невязка</a:t>
            </a:r>
          </a:p>
          <a:p>
            <a:pPr algn="l"/>
            <a:r>
              <a:rPr lang="en-US" sz="2400" i="1" dirty="0" smtClean="0"/>
              <a:t>V</a:t>
            </a:r>
            <a:r>
              <a:rPr lang="ru-RU" sz="2400" i="1" dirty="0" smtClean="0"/>
              <a:t> – объём дайки</a:t>
            </a:r>
            <a:endParaRPr lang="ru-RU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8728878" y="1357341"/>
            <a:ext cx="257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Рельеф вдоль профиля А-А1</a:t>
            </a:r>
            <a:endParaRPr lang="ru-RU" sz="2400" i="1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20501810" y="2188338"/>
            <a:ext cx="649705" cy="630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0826662" y="8895882"/>
            <a:ext cx="2374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Положение дайки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7739892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115388</TotalTime>
  <Words>1596</Words>
  <Application>Microsoft Office PowerPoint</Application>
  <PresentationFormat>Произвольный</PresentationFormat>
  <Paragraphs>223</Paragraphs>
  <Slides>12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kva</dc:creator>
  <cp:lastModifiedBy>Maria</cp:lastModifiedBy>
  <cp:revision>1523</cp:revision>
  <dcterms:modified xsi:type="dcterms:W3CDTF">2026-05-17T05:47:06Z</dcterms:modified>
</cp:coreProperties>
</file>