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2" r:id="rId2"/>
  </p:sldMasterIdLst>
  <p:notesMasterIdLst>
    <p:notesMasterId r:id="rId29"/>
  </p:notesMasterIdLst>
  <p:sldIdLst>
    <p:sldId id="1179" r:id="rId3"/>
    <p:sldId id="1150" r:id="rId4"/>
    <p:sldId id="1180" r:id="rId5"/>
    <p:sldId id="1154" r:id="rId6"/>
    <p:sldId id="1183" r:id="rId7"/>
    <p:sldId id="1184" r:id="rId8"/>
    <p:sldId id="1185" r:id="rId9"/>
    <p:sldId id="1181" r:id="rId10"/>
    <p:sldId id="1186" r:id="rId11"/>
    <p:sldId id="1187" r:id="rId12"/>
    <p:sldId id="1188" r:id="rId13"/>
    <p:sldId id="1190" r:id="rId14"/>
    <p:sldId id="1189" r:id="rId15"/>
    <p:sldId id="1191" r:id="rId16"/>
    <p:sldId id="1192" r:id="rId17"/>
    <p:sldId id="1193" r:id="rId18"/>
    <p:sldId id="1177" r:id="rId19"/>
    <p:sldId id="1194" r:id="rId20"/>
    <p:sldId id="1195" r:id="rId21"/>
    <p:sldId id="1197" r:id="rId22"/>
    <p:sldId id="1196" r:id="rId23"/>
    <p:sldId id="1198" r:id="rId24"/>
    <p:sldId id="1199" r:id="rId25"/>
    <p:sldId id="1146" r:id="rId26"/>
    <p:sldId id="1147" r:id="rId27"/>
    <p:sldId id="1138" r:id="rId28"/>
  </p:sldIdLst>
  <p:sldSz cx="10298113" cy="5148263"/>
  <p:notesSz cx="6735763" cy="985678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383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766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2149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9532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914" algn="l" defTabSz="914766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4297" algn="l" defTabSz="914766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1680" algn="l" defTabSz="914766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9063" algn="l" defTabSz="914766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7900"/>
    <a:srgbClr val="F69200"/>
    <a:srgbClr val="BBE0E3"/>
    <a:srgbClr val="009900"/>
    <a:srgbClr val="0000FF"/>
    <a:srgbClr val="A40000"/>
    <a:srgbClr val="FF29FF"/>
    <a:srgbClr val="33CD33"/>
    <a:srgbClr val="00FF00"/>
    <a:srgbClr val="F20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4" autoAdjust="0"/>
    <p:restoredTop sz="89529" autoAdjust="0"/>
  </p:normalViewPr>
  <p:slideViewPr>
    <p:cSldViewPr snapToGrid="0" showGuides="1">
      <p:cViewPr>
        <p:scale>
          <a:sx n="100" d="100"/>
          <a:sy n="100" d="100"/>
        </p:scale>
        <p:origin x="-1398" y="-672"/>
      </p:cViewPr>
      <p:guideLst>
        <p:guide orient="horz" pos="1621"/>
        <p:guide pos="32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327025" y="739775"/>
            <a:ext cx="7389813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95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6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FED24D-55B1-4715-AFAB-51866DECA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77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38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7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214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9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914" algn="l" defTabSz="9147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4297" algn="l" defTabSz="9147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1680" algn="l" defTabSz="9147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9063" algn="l" defTabSz="9147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27025" y="739775"/>
            <a:ext cx="7389813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D24D-55B1-4715-AFAB-51866DECA02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32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27025" y="739775"/>
            <a:ext cx="7389813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D24D-55B1-4715-AFAB-51866DECA02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32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27025" y="739775"/>
            <a:ext cx="7389813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D24D-55B1-4715-AFAB-51866DECA02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32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27025" y="739775"/>
            <a:ext cx="7389813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D24D-55B1-4715-AFAB-51866DECA02A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3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27025" y="739775"/>
            <a:ext cx="7389813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D24D-55B1-4715-AFAB-51866DECA02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3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27025" y="739775"/>
            <a:ext cx="7389813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D24D-55B1-4715-AFAB-51866DECA02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32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27025" y="739775"/>
            <a:ext cx="7389813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D24D-55B1-4715-AFAB-51866DECA02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32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27025" y="739775"/>
            <a:ext cx="7389813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D24D-55B1-4715-AFAB-51866DECA02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3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27025" y="739775"/>
            <a:ext cx="7389813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D24D-55B1-4715-AFAB-51866DECA02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3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9420A-716A-4440-BF93-E337E97551B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2359" y="1599323"/>
            <a:ext cx="8753396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4717" y="2917350"/>
            <a:ext cx="7208680" cy="1315667"/>
          </a:xfrm>
        </p:spPr>
        <p:txBody>
          <a:bodyPr/>
          <a:lstStyle>
            <a:lvl1pPr marL="0" indent="0" algn="ctr">
              <a:buNone/>
              <a:defRPr/>
            </a:lvl1pPr>
            <a:lvl2pPr marL="457383" indent="0" algn="ctr">
              <a:buNone/>
              <a:defRPr/>
            </a:lvl2pPr>
            <a:lvl3pPr marL="914766" indent="0" algn="ctr">
              <a:buNone/>
              <a:defRPr/>
            </a:lvl3pPr>
            <a:lvl4pPr marL="1372149" indent="0" algn="ctr">
              <a:buNone/>
              <a:defRPr/>
            </a:lvl4pPr>
            <a:lvl5pPr marL="1829532" indent="0" algn="ctr">
              <a:buNone/>
              <a:defRPr/>
            </a:lvl5pPr>
            <a:lvl6pPr marL="2286914" indent="0" algn="ctr">
              <a:buNone/>
              <a:defRPr/>
            </a:lvl6pPr>
            <a:lvl7pPr marL="2744297" indent="0" algn="ctr">
              <a:buNone/>
              <a:defRPr/>
            </a:lvl7pPr>
            <a:lvl8pPr marL="3201680" indent="0" algn="ctr">
              <a:buNone/>
              <a:defRPr/>
            </a:lvl8pPr>
            <a:lvl9pPr marL="3659063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A630F-BD4D-4599-882B-B86C70D47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9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CE023-C7C9-49C6-90FA-52A60F49C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15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6132" y="206171"/>
            <a:ext cx="2317075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907" y="206171"/>
            <a:ext cx="6779591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B02C5-A094-436A-9807-6BE5F37D94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0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14907" y="206171"/>
            <a:ext cx="9268301" cy="43927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C1279-76C6-419F-9DF9-C5E56A179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41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907" y="206170"/>
            <a:ext cx="9268301" cy="85804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907" y="1201264"/>
            <a:ext cx="4548333" cy="33976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4874" y="1201264"/>
            <a:ext cx="4548333" cy="33976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52FA-7B74-4860-AA2B-4665ED5E2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400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2359" y="1599323"/>
            <a:ext cx="8753396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4717" y="2917350"/>
            <a:ext cx="7208680" cy="1315667"/>
          </a:xfrm>
        </p:spPr>
        <p:txBody>
          <a:bodyPr/>
          <a:lstStyle>
            <a:lvl1pPr marL="0" indent="0" algn="ctr">
              <a:buNone/>
              <a:defRPr/>
            </a:lvl1pPr>
            <a:lvl2pPr marL="457383" indent="0" algn="ctr">
              <a:buNone/>
              <a:defRPr/>
            </a:lvl2pPr>
            <a:lvl3pPr marL="914766" indent="0" algn="ctr">
              <a:buNone/>
              <a:defRPr/>
            </a:lvl3pPr>
            <a:lvl4pPr marL="1372149" indent="0" algn="ctr">
              <a:buNone/>
              <a:defRPr/>
            </a:lvl4pPr>
            <a:lvl5pPr marL="1829532" indent="0" algn="ctr">
              <a:buNone/>
              <a:defRPr/>
            </a:lvl5pPr>
            <a:lvl6pPr marL="2286914" indent="0" algn="ctr">
              <a:buNone/>
              <a:defRPr/>
            </a:lvl6pPr>
            <a:lvl7pPr marL="2744297" indent="0" algn="ctr">
              <a:buNone/>
              <a:defRPr/>
            </a:lvl7pPr>
            <a:lvl8pPr marL="3201680" indent="0" algn="ctr">
              <a:buNone/>
              <a:defRPr/>
            </a:lvl8pPr>
            <a:lvl9pPr marL="3659063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A630F-BD4D-4599-882B-B86C70D4753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07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0EB22-06E5-4646-ADF7-8F7C8CD95D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62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480" y="3308237"/>
            <a:ext cx="8753396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3480" y="2182054"/>
            <a:ext cx="8753396" cy="112618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383" indent="0">
              <a:buNone/>
              <a:defRPr sz="1800"/>
            </a:lvl2pPr>
            <a:lvl3pPr marL="914766" indent="0">
              <a:buNone/>
              <a:defRPr sz="1600"/>
            </a:lvl3pPr>
            <a:lvl4pPr marL="1372149" indent="0">
              <a:buNone/>
              <a:defRPr sz="1400"/>
            </a:lvl4pPr>
            <a:lvl5pPr marL="1829532" indent="0">
              <a:buNone/>
              <a:defRPr sz="1400"/>
            </a:lvl5pPr>
            <a:lvl6pPr marL="2286914" indent="0">
              <a:buNone/>
              <a:defRPr sz="1400"/>
            </a:lvl6pPr>
            <a:lvl7pPr marL="2744297" indent="0">
              <a:buNone/>
              <a:defRPr sz="1400"/>
            </a:lvl7pPr>
            <a:lvl8pPr marL="3201680" indent="0">
              <a:buNone/>
              <a:defRPr sz="1400"/>
            </a:lvl8pPr>
            <a:lvl9pPr marL="3659063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822C2-E28F-46C9-843E-390A1E10912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5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907" y="1201264"/>
            <a:ext cx="4548333" cy="3397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4874" y="1201264"/>
            <a:ext cx="4548333" cy="3397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65BEA-3416-423B-8BA1-619BD2867D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82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905" y="1152401"/>
            <a:ext cx="4550122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83" indent="0">
              <a:buNone/>
              <a:defRPr sz="2000" b="1"/>
            </a:lvl2pPr>
            <a:lvl3pPr marL="914766" indent="0">
              <a:buNone/>
              <a:defRPr sz="1800" b="1"/>
            </a:lvl3pPr>
            <a:lvl4pPr marL="1372149" indent="0">
              <a:buNone/>
              <a:defRPr sz="1600" b="1"/>
            </a:lvl4pPr>
            <a:lvl5pPr marL="1829532" indent="0">
              <a:buNone/>
              <a:defRPr sz="1600" b="1"/>
            </a:lvl5pPr>
            <a:lvl6pPr marL="2286914" indent="0">
              <a:buNone/>
              <a:defRPr sz="1600" b="1"/>
            </a:lvl6pPr>
            <a:lvl7pPr marL="2744297" indent="0">
              <a:buNone/>
              <a:defRPr sz="1600" b="1"/>
            </a:lvl7pPr>
            <a:lvl8pPr marL="3201680" indent="0">
              <a:buNone/>
              <a:defRPr sz="1600" b="1"/>
            </a:lvl8pPr>
            <a:lvl9pPr marL="36590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905" y="1632667"/>
            <a:ext cx="4550122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31308" y="1152401"/>
            <a:ext cx="4551909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83" indent="0">
              <a:buNone/>
              <a:defRPr sz="2000" b="1"/>
            </a:lvl2pPr>
            <a:lvl3pPr marL="914766" indent="0">
              <a:buNone/>
              <a:defRPr sz="1800" b="1"/>
            </a:lvl3pPr>
            <a:lvl4pPr marL="1372149" indent="0">
              <a:buNone/>
              <a:defRPr sz="1600" b="1"/>
            </a:lvl4pPr>
            <a:lvl5pPr marL="1829532" indent="0">
              <a:buNone/>
              <a:defRPr sz="1600" b="1"/>
            </a:lvl5pPr>
            <a:lvl6pPr marL="2286914" indent="0">
              <a:buNone/>
              <a:defRPr sz="1600" b="1"/>
            </a:lvl6pPr>
            <a:lvl7pPr marL="2744297" indent="0">
              <a:buNone/>
              <a:defRPr sz="1600" b="1"/>
            </a:lvl7pPr>
            <a:lvl8pPr marL="3201680" indent="0">
              <a:buNone/>
              <a:defRPr sz="1600" b="1"/>
            </a:lvl8pPr>
            <a:lvl9pPr marL="36590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31308" y="1632667"/>
            <a:ext cx="4551909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618BC-847A-45E8-990C-AB30A7EDA2B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9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15197-FEAA-41E3-B912-222062739E5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0EB22-06E5-4646-ADF7-8F7C8CD95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006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5CC9-B128-45B0-88AC-32372AE55D2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48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928" y="204978"/>
            <a:ext cx="3388008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6276" y="205002"/>
            <a:ext cx="5756932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928" y="1077326"/>
            <a:ext cx="3388008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383" indent="0">
              <a:buNone/>
              <a:defRPr sz="1200"/>
            </a:lvl2pPr>
            <a:lvl3pPr marL="914766" indent="0">
              <a:buNone/>
              <a:defRPr sz="1000"/>
            </a:lvl3pPr>
            <a:lvl4pPr marL="1372149" indent="0">
              <a:buNone/>
              <a:defRPr sz="900"/>
            </a:lvl4pPr>
            <a:lvl5pPr marL="1829532" indent="0">
              <a:buNone/>
              <a:defRPr sz="900"/>
            </a:lvl5pPr>
            <a:lvl6pPr marL="2286914" indent="0">
              <a:buNone/>
              <a:defRPr sz="900"/>
            </a:lvl6pPr>
            <a:lvl7pPr marL="2744297" indent="0">
              <a:buNone/>
              <a:defRPr sz="900"/>
            </a:lvl7pPr>
            <a:lvl8pPr marL="3201680" indent="0">
              <a:buNone/>
              <a:defRPr sz="900"/>
            </a:lvl8pPr>
            <a:lvl9pPr marL="365906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D3641-EB20-493C-ADA1-C75D93AFEF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1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503" y="3603785"/>
            <a:ext cx="6178868" cy="4254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8503" y="460006"/>
            <a:ext cx="6178868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383" indent="0">
              <a:buNone/>
              <a:defRPr sz="2800"/>
            </a:lvl2pPr>
            <a:lvl3pPr marL="914766" indent="0">
              <a:buNone/>
              <a:defRPr sz="2400"/>
            </a:lvl3pPr>
            <a:lvl4pPr marL="1372149" indent="0">
              <a:buNone/>
              <a:defRPr sz="2000"/>
            </a:lvl4pPr>
            <a:lvl5pPr marL="1829532" indent="0">
              <a:buNone/>
              <a:defRPr sz="2000"/>
            </a:lvl5pPr>
            <a:lvl6pPr marL="2286914" indent="0">
              <a:buNone/>
              <a:defRPr sz="2000"/>
            </a:lvl6pPr>
            <a:lvl7pPr marL="2744297" indent="0">
              <a:buNone/>
              <a:defRPr sz="2000"/>
            </a:lvl7pPr>
            <a:lvl8pPr marL="3201680" indent="0">
              <a:buNone/>
              <a:defRPr sz="2000"/>
            </a:lvl8pPr>
            <a:lvl9pPr marL="3659063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8503" y="4029255"/>
            <a:ext cx="6178868" cy="604206"/>
          </a:xfrm>
        </p:spPr>
        <p:txBody>
          <a:bodyPr/>
          <a:lstStyle>
            <a:lvl1pPr marL="0" indent="0">
              <a:buNone/>
              <a:defRPr sz="1400"/>
            </a:lvl1pPr>
            <a:lvl2pPr marL="457383" indent="0">
              <a:buNone/>
              <a:defRPr sz="1200"/>
            </a:lvl2pPr>
            <a:lvl3pPr marL="914766" indent="0">
              <a:buNone/>
              <a:defRPr sz="1000"/>
            </a:lvl3pPr>
            <a:lvl4pPr marL="1372149" indent="0">
              <a:buNone/>
              <a:defRPr sz="900"/>
            </a:lvl4pPr>
            <a:lvl5pPr marL="1829532" indent="0">
              <a:buNone/>
              <a:defRPr sz="900"/>
            </a:lvl5pPr>
            <a:lvl6pPr marL="2286914" indent="0">
              <a:buNone/>
              <a:defRPr sz="900"/>
            </a:lvl6pPr>
            <a:lvl7pPr marL="2744297" indent="0">
              <a:buNone/>
              <a:defRPr sz="900"/>
            </a:lvl7pPr>
            <a:lvl8pPr marL="3201680" indent="0">
              <a:buNone/>
              <a:defRPr sz="900"/>
            </a:lvl8pPr>
            <a:lvl9pPr marL="365906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E9925-7CA2-4FD4-970C-14247142BB1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85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CE023-C7C9-49C6-90FA-52A60F49C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9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6132" y="206171"/>
            <a:ext cx="2317075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907" y="206171"/>
            <a:ext cx="6779591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B02C5-A094-436A-9807-6BE5F37D94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14907" y="206171"/>
            <a:ext cx="9268301" cy="43927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C1279-76C6-419F-9DF9-C5E56A179D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65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907" y="206170"/>
            <a:ext cx="9268301" cy="85804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907" y="1201264"/>
            <a:ext cx="4548333" cy="33976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4874" y="1201264"/>
            <a:ext cx="4548333" cy="33976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52FA-7B74-4860-AA2B-4665ED5E27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0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480" y="3308237"/>
            <a:ext cx="8753396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3480" y="2182054"/>
            <a:ext cx="8753396" cy="112618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383" indent="0">
              <a:buNone/>
              <a:defRPr sz="1800"/>
            </a:lvl2pPr>
            <a:lvl3pPr marL="914766" indent="0">
              <a:buNone/>
              <a:defRPr sz="1600"/>
            </a:lvl3pPr>
            <a:lvl4pPr marL="1372149" indent="0">
              <a:buNone/>
              <a:defRPr sz="1400"/>
            </a:lvl4pPr>
            <a:lvl5pPr marL="1829532" indent="0">
              <a:buNone/>
              <a:defRPr sz="1400"/>
            </a:lvl5pPr>
            <a:lvl6pPr marL="2286914" indent="0">
              <a:buNone/>
              <a:defRPr sz="1400"/>
            </a:lvl6pPr>
            <a:lvl7pPr marL="2744297" indent="0">
              <a:buNone/>
              <a:defRPr sz="1400"/>
            </a:lvl7pPr>
            <a:lvl8pPr marL="3201680" indent="0">
              <a:buNone/>
              <a:defRPr sz="1400"/>
            </a:lvl8pPr>
            <a:lvl9pPr marL="3659063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822C2-E28F-46C9-843E-390A1E109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16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907" y="1201264"/>
            <a:ext cx="4548333" cy="3397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4874" y="1201264"/>
            <a:ext cx="4548333" cy="3397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65BEA-3416-423B-8BA1-619BD2867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905" y="1152401"/>
            <a:ext cx="4550122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83" indent="0">
              <a:buNone/>
              <a:defRPr sz="2000" b="1"/>
            </a:lvl2pPr>
            <a:lvl3pPr marL="914766" indent="0">
              <a:buNone/>
              <a:defRPr sz="1800" b="1"/>
            </a:lvl3pPr>
            <a:lvl4pPr marL="1372149" indent="0">
              <a:buNone/>
              <a:defRPr sz="1600" b="1"/>
            </a:lvl4pPr>
            <a:lvl5pPr marL="1829532" indent="0">
              <a:buNone/>
              <a:defRPr sz="1600" b="1"/>
            </a:lvl5pPr>
            <a:lvl6pPr marL="2286914" indent="0">
              <a:buNone/>
              <a:defRPr sz="1600" b="1"/>
            </a:lvl6pPr>
            <a:lvl7pPr marL="2744297" indent="0">
              <a:buNone/>
              <a:defRPr sz="1600" b="1"/>
            </a:lvl7pPr>
            <a:lvl8pPr marL="3201680" indent="0">
              <a:buNone/>
              <a:defRPr sz="1600" b="1"/>
            </a:lvl8pPr>
            <a:lvl9pPr marL="36590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905" y="1632667"/>
            <a:ext cx="4550122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31308" y="1152401"/>
            <a:ext cx="4551909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83" indent="0">
              <a:buNone/>
              <a:defRPr sz="2000" b="1"/>
            </a:lvl2pPr>
            <a:lvl3pPr marL="914766" indent="0">
              <a:buNone/>
              <a:defRPr sz="1800" b="1"/>
            </a:lvl3pPr>
            <a:lvl4pPr marL="1372149" indent="0">
              <a:buNone/>
              <a:defRPr sz="1600" b="1"/>
            </a:lvl4pPr>
            <a:lvl5pPr marL="1829532" indent="0">
              <a:buNone/>
              <a:defRPr sz="1600" b="1"/>
            </a:lvl5pPr>
            <a:lvl6pPr marL="2286914" indent="0">
              <a:buNone/>
              <a:defRPr sz="1600" b="1"/>
            </a:lvl6pPr>
            <a:lvl7pPr marL="2744297" indent="0">
              <a:buNone/>
              <a:defRPr sz="1600" b="1"/>
            </a:lvl7pPr>
            <a:lvl8pPr marL="3201680" indent="0">
              <a:buNone/>
              <a:defRPr sz="1600" b="1"/>
            </a:lvl8pPr>
            <a:lvl9pPr marL="36590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31308" y="1632667"/>
            <a:ext cx="4551909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618BC-847A-45E8-990C-AB30A7EDA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92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15197-FEAA-41E3-B912-222062739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3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5CC9-B128-45B0-88AC-32372AE55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0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928" y="204978"/>
            <a:ext cx="3388008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6276" y="205002"/>
            <a:ext cx="5756932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928" y="1077326"/>
            <a:ext cx="3388008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383" indent="0">
              <a:buNone/>
              <a:defRPr sz="1200"/>
            </a:lvl2pPr>
            <a:lvl3pPr marL="914766" indent="0">
              <a:buNone/>
              <a:defRPr sz="1000"/>
            </a:lvl3pPr>
            <a:lvl4pPr marL="1372149" indent="0">
              <a:buNone/>
              <a:defRPr sz="900"/>
            </a:lvl4pPr>
            <a:lvl5pPr marL="1829532" indent="0">
              <a:buNone/>
              <a:defRPr sz="900"/>
            </a:lvl5pPr>
            <a:lvl6pPr marL="2286914" indent="0">
              <a:buNone/>
              <a:defRPr sz="900"/>
            </a:lvl6pPr>
            <a:lvl7pPr marL="2744297" indent="0">
              <a:buNone/>
              <a:defRPr sz="900"/>
            </a:lvl7pPr>
            <a:lvl8pPr marL="3201680" indent="0">
              <a:buNone/>
              <a:defRPr sz="900"/>
            </a:lvl8pPr>
            <a:lvl9pPr marL="365906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D3641-EB20-493C-ADA1-C75D93AFE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194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503" y="3603785"/>
            <a:ext cx="6178868" cy="4254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8503" y="460006"/>
            <a:ext cx="6178868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383" indent="0">
              <a:buNone/>
              <a:defRPr sz="2800"/>
            </a:lvl2pPr>
            <a:lvl3pPr marL="914766" indent="0">
              <a:buNone/>
              <a:defRPr sz="2400"/>
            </a:lvl3pPr>
            <a:lvl4pPr marL="1372149" indent="0">
              <a:buNone/>
              <a:defRPr sz="2000"/>
            </a:lvl4pPr>
            <a:lvl5pPr marL="1829532" indent="0">
              <a:buNone/>
              <a:defRPr sz="2000"/>
            </a:lvl5pPr>
            <a:lvl6pPr marL="2286914" indent="0">
              <a:buNone/>
              <a:defRPr sz="2000"/>
            </a:lvl6pPr>
            <a:lvl7pPr marL="2744297" indent="0">
              <a:buNone/>
              <a:defRPr sz="2000"/>
            </a:lvl7pPr>
            <a:lvl8pPr marL="3201680" indent="0">
              <a:buNone/>
              <a:defRPr sz="2000"/>
            </a:lvl8pPr>
            <a:lvl9pPr marL="3659063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8503" y="4029255"/>
            <a:ext cx="6178868" cy="604206"/>
          </a:xfrm>
        </p:spPr>
        <p:txBody>
          <a:bodyPr/>
          <a:lstStyle>
            <a:lvl1pPr marL="0" indent="0">
              <a:buNone/>
              <a:defRPr sz="1400"/>
            </a:lvl1pPr>
            <a:lvl2pPr marL="457383" indent="0">
              <a:buNone/>
              <a:defRPr sz="1200"/>
            </a:lvl2pPr>
            <a:lvl3pPr marL="914766" indent="0">
              <a:buNone/>
              <a:defRPr sz="1000"/>
            </a:lvl3pPr>
            <a:lvl4pPr marL="1372149" indent="0">
              <a:buNone/>
              <a:defRPr sz="900"/>
            </a:lvl4pPr>
            <a:lvl5pPr marL="1829532" indent="0">
              <a:buNone/>
              <a:defRPr sz="900"/>
            </a:lvl5pPr>
            <a:lvl6pPr marL="2286914" indent="0">
              <a:buNone/>
              <a:defRPr sz="900"/>
            </a:lvl6pPr>
            <a:lvl7pPr marL="2744297" indent="0">
              <a:buNone/>
              <a:defRPr sz="900"/>
            </a:lvl7pPr>
            <a:lvl8pPr marL="3201680" indent="0">
              <a:buNone/>
              <a:defRPr sz="900"/>
            </a:lvl8pPr>
            <a:lvl9pPr marL="365906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E9925-7CA2-4FD4-970C-14247142B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5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907" y="206170"/>
            <a:ext cx="9268301" cy="8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77" tIns="45738" rIns="91477" bIns="45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907" y="1201264"/>
            <a:ext cx="9268301" cy="339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906" y="4688257"/>
            <a:ext cx="2402894" cy="3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8523" y="4688257"/>
            <a:ext cx="3261069" cy="3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0315" y="4688257"/>
            <a:ext cx="2402894" cy="3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232BFCE-4985-4813-B5D5-BEA900FF6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3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7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214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95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3037" indent="-34303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3247" indent="-2858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457" indent="-22869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840" indent="-22869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8223" indent="-22869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5606" indent="-2286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2989" indent="-2286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30372" indent="-2286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7754" indent="-2286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383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766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149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532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914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4297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680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063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907" y="206170"/>
            <a:ext cx="9268301" cy="8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77" tIns="45738" rIns="91477" bIns="45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907" y="1201264"/>
            <a:ext cx="9268301" cy="339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906" y="4688257"/>
            <a:ext cx="2402894" cy="3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8523" y="4688257"/>
            <a:ext cx="3261069" cy="3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0315" y="4688257"/>
            <a:ext cx="2402894" cy="3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232BFCE-4985-4813-B5D5-BEA900FF64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3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3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7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214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95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3037" indent="-34303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3247" indent="-2858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457" indent="-22869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840" indent="-22869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8223" indent="-22869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5606" indent="-2286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2989" indent="-2286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30372" indent="-2286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7754" indent="-2286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383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766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149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532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914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4297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680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063" algn="l" defTabSz="914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8.jpeg"/><Relationship Id="rId4" Type="http://schemas.openxmlformats.org/officeDocument/2006/relationships/image" Target="../media/image11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3715"/>
            <a:ext cx="10298113" cy="5078350"/>
          </a:xfr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СМЕЩЕНИЙ И СВОЙСТВА ПОВЕРХНОСТИ В МОДЕЛИ СЕЙСМОГЕННОГО РАЗЛОМА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1079932" indent="0" algn="r" eaLnBrk="1" hangingPunct="1">
              <a:spcBef>
                <a:spcPct val="0"/>
              </a:spcBef>
              <a:buNone/>
              <a:tabLst>
                <a:tab pos="8521932" algn="l"/>
              </a:tabLst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Казначеев </a:t>
            </a: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Павел Александрович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079932" indent="0" algn="r" eaLnBrk="1" hangingPunct="1">
              <a:spcBef>
                <a:spcPct val="0"/>
              </a:spcBef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Пономарев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А.В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Майбук З.-Ю.Я.,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Краюшкин Д.В. (ИФЗ РАН), </a:t>
            </a:r>
          </a:p>
          <a:p>
            <a:pPr marL="1079932" indent="0" algn="r" eaLnBrk="1" hangingPunct="1">
              <a:spcBef>
                <a:spcPct val="0"/>
              </a:spcBef>
              <a:buNone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Сырицкий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А.Б. (МГТУ)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sz="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ru-RU" sz="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Московская область,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г. Коломна, 2026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9" b="28990"/>
          <a:stretch/>
        </p:blipFill>
        <p:spPr bwMode="auto">
          <a:xfrm>
            <a:off x="-4036" y="1"/>
            <a:ext cx="1030142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1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E396DC2A-DBEB-A24D-BAC8-89F744E084A4}"/>
              </a:ext>
            </a:extLst>
          </p:cNvPr>
          <p:cNvSpPr txBox="1"/>
          <p:nvPr/>
        </p:nvSpPr>
        <p:spPr>
          <a:xfrm>
            <a:off x="2291574" y="3866835"/>
            <a:ext cx="1702838" cy="716065"/>
          </a:xfrm>
          <a:prstGeom prst="rect">
            <a:avLst/>
          </a:prstGeom>
          <a:solidFill>
            <a:schemeClr val="bg1"/>
          </a:solidFill>
        </p:spPr>
        <p:txBody>
          <a:bodyPr wrap="square" lIns="74140" tIns="37070" rIns="74140" bIns="37070" rtlCol="0">
            <a:spAutoFit/>
          </a:bodyPr>
          <a:lstStyle/>
          <a:p>
            <a:pPr marL="141586"/>
            <a:r>
              <a:rPr lang="ru-RU" sz="1000" dirty="0"/>
              <a:t>- большой срыв («модельная подвижка»)</a:t>
            </a:r>
          </a:p>
          <a:p>
            <a:pPr marL="141586">
              <a:spcBef>
                <a:spcPts val="243"/>
              </a:spcBef>
            </a:pPr>
            <a:r>
              <a:rPr lang="ru-RU" sz="1000" dirty="0"/>
              <a:t>- остановка при субкритической нагрузке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48724" y="959482"/>
            <a:ext cx="1702770" cy="2974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40" tIns="37070" rIns="74140" bIns="37070" rtlCol="0" anchor="ctr"/>
          <a:lstStyle/>
          <a:p>
            <a:pPr algn="ctr"/>
            <a:endParaRPr lang="ru-RU"/>
          </a:p>
        </p:txBody>
      </p:sp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818" y="961478"/>
            <a:ext cx="2251514" cy="27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5" name="Прямая соединительная линия 124"/>
          <p:cNvCxnSpPr/>
          <p:nvPr/>
        </p:nvCxnSpPr>
        <p:spPr bwMode="auto">
          <a:xfrm>
            <a:off x="3349471" y="966857"/>
            <a:ext cx="292" cy="31794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Прямая соединительная линия 125"/>
          <p:cNvCxnSpPr/>
          <p:nvPr/>
        </p:nvCxnSpPr>
        <p:spPr bwMode="auto">
          <a:xfrm>
            <a:off x="2913419" y="971094"/>
            <a:ext cx="0" cy="257064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2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94" y="1156078"/>
            <a:ext cx="1718430" cy="266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" name="TextBox 127"/>
          <p:cNvSpPr txBox="1"/>
          <p:nvPr/>
        </p:nvSpPr>
        <p:spPr>
          <a:xfrm>
            <a:off x="521617" y="1351496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LVDT1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9" name="Прямая соединительная линия 128"/>
          <p:cNvCxnSpPr/>
          <p:nvPr/>
        </p:nvCxnSpPr>
        <p:spPr bwMode="auto">
          <a:xfrm>
            <a:off x="1039987" y="1438458"/>
            <a:ext cx="230414" cy="6671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1829430" y="1058636"/>
            <a:ext cx="224737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FP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3" name="Прямая соединительная линия 132"/>
          <p:cNvCxnSpPr/>
          <p:nvPr/>
        </p:nvCxnSpPr>
        <p:spPr bwMode="auto">
          <a:xfrm flipV="1">
            <a:off x="1671491" y="1208492"/>
            <a:ext cx="189837" cy="9676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Прямая соединительная линия 134"/>
          <p:cNvCxnSpPr/>
          <p:nvPr/>
        </p:nvCxnSpPr>
        <p:spPr bwMode="auto">
          <a:xfrm flipV="1">
            <a:off x="1809680" y="2197002"/>
            <a:ext cx="147944" cy="9172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TextBox 138"/>
          <p:cNvSpPr txBox="1"/>
          <p:nvPr/>
        </p:nvSpPr>
        <p:spPr>
          <a:xfrm>
            <a:off x="1758848" y="2059912"/>
            <a:ext cx="345434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ACC2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666424" y="1384558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4" name="Прямая соединительная линия 143"/>
          <p:cNvCxnSpPr/>
          <p:nvPr/>
        </p:nvCxnSpPr>
        <p:spPr bwMode="auto">
          <a:xfrm flipV="1">
            <a:off x="1475651" y="1525165"/>
            <a:ext cx="189837" cy="9676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450530" y="1798729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ACC1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9" name="Прямая соединительная линия 148"/>
          <p:cNvCxnSpPr/>
          <p:nvPr/>
        </p:nvCxnSpPr>
        <p:spPr bwMode="auto">
          <a:xfrm>
            <a:off x="964437" y="1906600"/>
            <a:ext cx="299787" cy="26783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352126" y="2042033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TB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8" name="Прямая соединительная линия 157"/>
          <p:cNvCxnSpPr/>
          <p:nvPr/>
        </p:nvCxnSpPr>
        <p:spPr bwMode="auto">
          <a:xfrm>
            <a:off x="858605" y="2167851"/>
            <a:ext cx="113264" cy="10389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Прямая соединительная линия 158"/>
          <p:cNvCxnSpPr/>
          <p:nvPr/>
        </p:nvCxnSpPr>
        <p:spPr bwMode="auto">
          <a:xfrm>
            <a:off x="1783658" y="2906125"/>
            <a:ext cx="123624" cy="12468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1894892" y="2999679"/>
            <a:ext cx="233787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3" name="Прямая соединительная линия 162"/>
          <p:cNvCxnSpPr/>
          <p:nvPr/>
        </p:nvCxnSpPr>
        <p:spPr bwMode="auto">
          <a:xfrm>
            <a:off x="589741" y="1570984"/>
            <a:ext cx="230414" cy="6671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687607" y="1553716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LVDT2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Дуга 167"/>
          <p:cNvSpPr/>
          <p:nvPr/>
        </p:nvSpPr>
        <p:spPr bwMode="auto">
          <a:xfrm>
            <a:off x="1956390" y="2660862"/>
            <a:ext cx="149981" cy="1133335"/>
          </a:xfrm>
          <a:prstGeom prst="arc">
            <a:avLst>
              <a:gd name="adj1" fmla="val 1768344"/>
              <a:gd name="adj2" fmla="val 5176337"/>
            </a:avLst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arrow" w="sm" len="lg"/>
            <a:tailEnd type="none" w="med" len="med"/>
          </a:ln>
          <a:effectLst/>
        </p:spPr>
        <p:txBody>
          <a:bodyPr vert="horz" wrap="none" lIns="74140" tIns="37070" rIns="74140" bIns="37070" numCol="1" rtlCol="0" anchor="ctr" anchorCtr="0" compatLnSpc="1">
            <a:prstTxWarp prst="textNoShape">
              <a:avLst/>
            </a:prstTxWarp>
          </a:bodyPr>
          <a:lstStyle/>
          <a:p>
            <a:pPr defTabSz="741396"/>
            <a:endParaRPr lang="ru-RU" sz="32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9" name="Прямая соединительная линия 168"/>
          <p:cNvCxnSpPr/>
          <p:nvPr/>
        </p:nvCxnSpPr>
        <p:spPr bwMode="auto">
          <a:xfrm flipV="1">
            <a:off x="1703672" y="3344319"/>
            <a:ext cx="123624" cy="5920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0" name="TextBox 169"/>
          <p:cNvSpPr txBox="1"/>
          <p:nvPr/>
        </p:nvSpPr>
        <p:spPr>
          <a:xfrm>
            <a:off x="1765484" y="3200982"/>
            <a:ext cx="304074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LPS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1434960" y="2877051"/>
                <a:ext cx="159622" cy="167972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ru-RU" sz="900" b="1" i="1" dirty="0">
                  <a:solidFill>
                    <a:srgbClr val="F200F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60" y="2877051"/>
                <a:ext cx="159622" cy="167972"/>
              </a:xfrm>
              <a:prstGeom prst="rect">
                <a:avLst/>
              </a:prstGeom>
              <a:blipFill rotWithShape="1">
                <a:blip r:embed="rId5"/>
                <a:stretch>
                  <a:fillRect r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/>
              <p:cNvSpPr txBox="1"/>
              <p:nvPr/>
            </p:nvSpPr>
            <p:spPr>
              <a:xfrm>
                <a:off x="1416255" y="1871046"/>
                <a:ext cx="159622" cy="167972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ru-RU" sz="900" b="1" i="1" dirty="0">
                  <a:solidFill>
                    <a:srgbClr val="F200F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2" name="TextBox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255" y="1871046"/>
                <a:ext cx="159622" cy="167972"/>
              </a:xfrm>
              <a:prstGeom prst="rect">
                <a:avLst/>
              </a:prstGeom>
              <a:blipFill rotWithShape="1">
                <a:blip r:embed="rId6"/>
                <a:stretch>
                  <a:fillRect r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/>
              <p:cNvSpPr txBox="1"/>
              <p:nvPr/>
            </p:nvSpPr>
            <p:spPr>
              <a:xfrm>
                <a:off x="1635304" y="2678817"/>
                <a:ext cx="159622" cy="168294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ru-RU" sz="9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3" name="TextBox 1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304" y="2678817"/>
                <a:ext cx="159622" cy="168294"/>
              </a:xfrm>
              <a:prstGeom prst="rect">
                <a:avLst/>
              </a:prstGeom>
              <a:blipFill rotWithShape="1">
                <a:blip r:embed="rId7"/>
                <a:stretch>
                  <a:fillRect r="-5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/>
              <p:cNvSpPr txBox="1"/>
              <p:nvPr/>
            </p:nvSpPr>
            <p:spPr>
              <a:xfrm>
                <a:off x="1045982" y="2484341"/>
                <a:ext cx="159622" cy="168294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ru-RU" sz="9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4" name="TextBox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982" y="2484341"/>
                <a:ext cx="159622" cy="168294"/>
              </a:xfrm>
              <a:prstGeom prst="rect">
                <a:avLst/>
              </a:prstGeom>
              <a:blipFill rotWithShape="1">
                <a:blip r:embed="rId8"/>
                <a:stretch>
                  <a:fillRect l="-3846" r="-53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/>
          <p:cNvSpPr txBox="1"/>
          <p:nvPr/>
        </p:nvSpPr>
        <p:spPr>
          <a:xfrm>
            <a:off x="637885" y="3269492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6" name="Прямая соединительная линия 175"/>
          <p:cNvCxnSpPr/>
          <p:nvPr/>
        </p:nvCxnSpPr>
        <p:spPr bwMode="auto">
          <a:xfrm>
            <a:off x="1164182" y="3353477"/>
            <a:ext cx="161970" cy="4183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7" name="TextBox 176"/>
          <p:cNvSpPr txBox="1"/>
          <p:nvPr/>
        </p:nvSpPr>
        <p:spPr>
          <a:xfrm>
            <a:off x="2378971" y="1640792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F</a:t>
            </a:r>
            <a:endParaRPr lang="ru-RU" sz="1000" b="1" i="1" dirty="0">
              <a:solidFill>
                <a:srgbClr val="F200F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409473" y="2663463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529563" y="3211066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000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ru-RU" sz="1000" b="1" i="1" dirty="0">
              <a:solidFill>
                <a:srgbClr val="000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855892" y="1638428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6" name="Прямая со стрелкой 185"/>
          <p:cNvCxnSpPr/>
          <p:nvPr/>
        </p:nvCxnSpPr>
        <p:spPr bwMode="auto">
          <a:xfrm flipH="1">
            <a:off x="1731540" y="1586145"/>
            <a:ext cx="253590" cy="5882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241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8" name="Прямая со стрелкой 187"/>
          <p:cNvCxnSpPr/>
          <p:nvPr/>
        </p:nvCxnSpPr>
        <p:spPr bwMode="auto">
          <a:xfrm flipV="1">
            <a:off x="1731539" y="1915828"/>
            <a:ext cx="112368" cy="2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24100"/>
            </a:solidFill>
            <a:prstDash val="solid"/>
            <a:round/>
            <a:headEnd type="none" w="med" len="med"/>
            <a:tailEnd type="arrow" w="sm" len="med"/>
          </a:ln>
          <a:effectLst/>
        </p:spPr>
      </p:cxnSp>
      <p:cxnSp>
        <p:nvCxnSpPr>
          <p:cNvPr id="189" name="Прямая со стрелкой 188"/>
          <p:cNvCxnSpPr/>
          <p:nvPr/>
        </p:nvCxnSpPr>
        <p:spPr bwMode="auto">
          <a:xfrm rot="10800000" flipV="1">
            <a:off x="1872761" y="1586144"/>
            <a:ext cx="112368" cy="2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24100"/>
            </a:solidFill>
            <a:prstDash val="solid"/>
            <a:round/>
            <a:headEnd type="none" w="med" len="med"/>
            <a:tailEnd type="arrow" w="sm" len="med"/>
          </a:ln>
          <a:effectLst/>
        </p:spPr>
      </p:cxnSp>
      <p:sp>
        <p:nvSpPr>
          <p:cNvPr id="190" name="TextBox 189"/>
          <p:cNvSpPr txBox="1"/>
          <p:nvPr/>
        </p:nvSpPr>
        <p:spPr>
          <a:xfrm>
            <a:off x="975858" y="2128882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000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ru-RU" sz="1000" b="1" i="1" dirty="0">
              <a:solidFill>
                <a:srgbClr val="000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4" name="Прямая со стрелкой 203"/>
          <p:cNvCxnSpPr/>
          <p:nvPr/>
        </p:nvCxnSpPr>
        <p:spPr bwMode="auto">
          <a:xfrm>
            <a:off x="2913419" y="966857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05" name="Прямая со стрелкой 204"/>
          <p:cNvCxnSpPr/>
          <p:nvPr/>
        </p:nvCxnSpPr>
        <p:spPr bwMode="auto">
          <a:xfrm>
            <a:off x="3349470" y="966857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>
            <a:off x="2996960" y="1277654"/>
            <a:ext cx="0" cy="709279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2845971" y="2001585"/>
            <a:ext cx="25973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>
            <a:off x="2976845" y="1339126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l-GR" sz="1000" b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000" b="1" i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F</a:t>
            </a:r>
            <a:endParaRPr lang="ru-RU" sz="1000" b="1" i="1" dirty="0">
              <a:solidFill>
                <a:srgbClr val="F200F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4" name="Прямая со стрелкой 253"/>
          <p:cNvCxnSpPr/>
          <p:nvPr/>
        </p:nvCxnSpPr>
        <p:spPr>
          <a:xfrm>
            <a:off x="3027383" y="2344454"/>
            <a:ext cx="0" cy="520411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Прямая соединительная линия 254"/>
          <p:cNvCxnSpPr/>
          <p:nvPr/>
        </p:nvCxnSpPr>
        <p:spPr>
          <a:xfrm flipV="1">
            <a:off x="2930778" y="2868440"/>
            <a:ext cx="25973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/>
          <p:cNvSpPr txBox="1"/>
          <p:nvPr/>
        </p:nvSpPr>
        <p:spPr>
          <a:xfrm>
            <a:off x="3030915" y="2588324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l-GR" sz="1000" b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4" name="Прямая со стрелкой 263"/>
          <p:cNvCxnSpPr/>
          <p:nvPr/>
        </p:nvCxnSpPr>
        <p:spPr bwMode="auto">
          <a:xfrm>
            <a:off x="2473233" y="3898697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65" name="Прямая со стрелкой 264"/>
          <p:cNvCxnSpPr/>
          <p:nvPr/>
        </p:nvCxnSpPr>
        <p:spPr bwMode="auto">
          <a:xfrm>
            <a:off x="2466173" y="4332471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66" name="TextBox 265">
            <a:extLst>
              <a:ext uri="{FF2B5EF4-FFF2-40B4-BE49-F238E27FC236}">
                <a16:creationId xmlns="" xmlns:a16="http://schemas.microsoft.com/office/drawing/2014/main" id="{E396DC2A-DBEB-A24D-BAC8-89F744E084A4}"/>
              </a:ext>
            </a:extLst>
          </p:cNvPr>
          <p:cNvSpPr txBox="1"/>
          <p:nvPr/>
        </p:nvSpPr>
        <p:spPr>
          <a:xfrm>
            <a:off x="123461" y="3752533"/>
            <a:ext cx="2259975" cy="751972"/>
          </a:xfrm>
          <a:prstGeom prst="rect">
            <a:avLst/>
          </a:prstGeom>
          <a:noFill/>
        </p:spPr>
        <p:txBody>
          <a:bodyPr wrap="square" lIns="74140" tIns="37070" rIns="74140" bIns="37070" rtlCol="0">
            <a:spAutoFit/>
          </a:bodyPr>
          <a:lstStyle/>
          <a:p>
            <a:r>
              <a:rPr lang="ru-RU" sz="1100" b="1" u="sng" dirty="0"/>
              <a:t>Исследовалось</a:t>
            </a:r>
            <a:r>
              <a:rPr lang="ru-RU" sz="1100" dirty="0"/>
              <a:t> изменение режима деформирования модели разлома при разном  состоянии – сухом и увлажненном.</a:t>
            </a: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2" descr="E:\Doc\CONFERS\2013\IASPEI\Presentation\Figs\Equipment\Loading fixtur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209" y="1118016"/>
            <a:ext cx="3272943" cy="245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Объект 5"/>
          <p:cNvPicPr>
            <a:picLocks noGrp="1"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10" y="1118015"/>
            <a:ext cx="2117689" cy="241317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10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51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1660" r="48873" b="48457"/>
          <a:stretch/>
        </p:blipFill>
        <p:spPr bwMode="auto">
          <a:xfrm>
            <a:off x="476250" y="1133644"/>
            <a:ext cx="4238626" cy="24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563644" y="3139761"/>
            <a:ext cx="582787" cy="216110"/>
          </a:xfrm>
          <a:prstGeom prst="rect">
            <a:avLst/>
          </a:prstGeom>
          <a:noFill/>
        </p:spPr>
        <p:txBody>
          <a:bodyPr wrap="square" lIns="18000" tIns="36000" rIns="18000" bIns="18000" rtlCol="0" anchor="ctr">
            <a:spAutoFit/>
          </a:bodyPr>
          <a:lstStyle/>
          <a:p>
            <a:r>
              <a:rPr lang="en-US" sz="1050" dirty="0" smtClean="0"/>
              <a:t>8</a:t>
            </a:r>
            <a:r>
              <a:rPr lang="ru-RU" sz="1050" dirty="0" smtClean="0"/>
              <a:t> </a:t>
            </a:r>
            <a:r>
              <a:rPr lang="ru-RU" sz="1050" dirty="0" err="1" smtClean="0"/>
              <a:t>мс</a:t>
            </a:r>
            <a:endParaRPr lang="ru-RU" sz="1050" baseline="30000" dirty="0" smtClean="0"/>
          </a:p>
        </p:txBody>
      </p:sp>
      <p:grpSp>
        <p:nvGrpSpPr>
          <p:cNvPr id="61" name="Группа 60"/>
          <p:cNvGrpSpPr/>
          <p:nvPr/>
        </p:nvGrpSpPr>
        <p:grpSpPr>
          <a:xfrm rot="16200000">
            <a:off x="3826455" y="3075362"/>
            <a:ext cx="58324" cy="158400"/>
            <a:chOff x="5628828" y="4140675"/>
            <a:chExt cx="72056" cy="144000"/>
          </a:xfrm>
        </p:grpSpPr>
        <p:sp>
          <p:nvSpPr>
            <p:cNvPr id="62" name="Правая круглая скобка 61"/>
            <p:cNvSpPr/>
            <p:nvPr/>
          </p:nvSpPr>
          <p:spPr bwMode="auto">
            <a:xfrm flipH="1">
              <a:off x="5664883" y="4140675"/>
              <a:ext cx="36001" cy="144000"/>
            </a:xfrm>
            <a:prstGeom prst="rightBracket">
              <a:avLst>
                <a:gd name="adj" fmla="val 0"/>
              </a:avLst>
            </a:prstGeom>
            <a:noFill/>
            <a:ln w="127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авая круглая скобка 62"/>
            <p:cNvSpPr/>
            <p:nvPr/>
          </p:nvSpPr>
          <p:spPr bwMode="auto">
            <a:xfrm>
              <a:off x="5628828" y="4140675"/>
              <a:ext cx="36001" cy="144000"/>
            </a:xfrm>
            <a:prstGeom prst="rightBracket">
              <a:avLst>
                <a:gd name="adj" fmla="val 0"/>
              </a:avLst>
            </a:prstGeom>
            <a:noFill/>
            <a:ln w="127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42862" y="1346916"/>
            <a:ext cx="507028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200" b="1" i="1" baseline="-25000" dirty="0" err="1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sz="1200" b="1" i="1" dirty="0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200" b="1" i="1" dirty="0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200" dirty="0" smtClean="0">
              <a:solidFill>
                <a:srgbClr val="FF2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2862" y="2575641"/>
            <a:ext cx="507028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endParaRPr lang="en-US" sz="1200" b="1" i="1" dirty="0" smtClean="0">
              <a:solidFill>
                <a:srgbClr val="A4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200" b="1" i="1" dirty="0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endParaRPr lang="ru-RU" sz="1200" dirty="0" smtClean="0">
              <a:solidFill>
                <a:srgbClr val="A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21" y="1120967"/>
            <a:ext cx="4717704" cy="335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Rectangle 3"/>
          <p:cNvSpPr txBox="1">
            <a:spLocks noChangeArrowheads="1"/>
          </p:cNvSpPr>
          <p:nvPr/>
        </p:nvSpPr>
        <p:spPr bwMode="auto">
          <a:xfrm>
            <a:off x="42862" y="3894503"/>
            <a:ext cx="4376738" cy="9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Во-первых, эксперименты на модифицированной установке подтвердили рост сброшенного усилия и величину смещения при подвижки на увлажненном разломе по сравнению с сухим разломом.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 flipH="1" flipV="1">
            <a:off x="7685148" y="1430931"/>
            <a:ext cx="6980" cy="268037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11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88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1660" r="48873" b="48457"/>
          <a:stretch/>
        </p:blipFill>
        <p:spPr bwMode="auto">
          <a:xfrm>
            <a:off x="476250" y="1133644"/>
            <a:ext cx="4238626" cy="24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563644" y="3139761"/>
            <a:ext cx="582787" cy="216110"/>
          </a:xfrm>
          <a:prstGeom prst="rect">
            <a:avLst/>
          </a:prstGeom>
          <a:noFill/>
        </p:spPr>
        <p:txBody>
          <a:bodyPr wrap="square" lIns="18000" tIns="36000" rIns="18000" bIns="18000" rtlCol="0" anchor="ctr">
            <a:spAutoFit/>
          </a:bodyPr>
          <a:lstStyle/>
          <a:p>
            <a:r>
              <a:rPr lang="en-US" sz="1050" dirty="0" smtClean="0"/>
              <a:t>8</a:t>
            </a:r>
            <a:r>
              <a:rPr lang="ru-RU" sz="1050" dirty="0" smtClean="0"/>
              <a:t> </a:t>
            </a:r>
            <a:r>
              <a:rPr lang="ru-RU" sz="1050" dirty="0" err="1" smtClean="0"/>
              <a:t>мс</a:t>
            </a:r>
            <a:endParaRPr lang="ru-RU" sz="1050" baseline="30000" dirty="0" smtClean="0"/>
          </a:p>
        </p:txBody>
      </p:sp>
      <p:grpSp>
        <p:nvGrpSpPr>
          <p:cNvPr id="61" name="Группа 60"/>
          <p:cNvGrpSpPr/>
          <p:nvPr/>
        </p:nvGrpSpPr>
        <p:grpSpPr>
          <a:xfrm rot="16200000">
            <a:off x="3826455" y="3075362"/>
            <a:ext cx="58324" cy="158400"/>
            <a:chOff x="5628828" y="4140675"/>
            <a:chExt cx="72056" cy="144000"/>
          </a:xfrm>
        </p:grpSpPr>
        <p:sp>
          <p:nvSpPr>
            <p:cNvPr id="62" name="Правая круглая скобка 61"/>
            <p:cNvSpPr/>
            <p:nvPr/>
          </p:nvSpPr>
          <p:spPr bwMode="auto">
            <a:xfrm flipH="1">
              <a:off x="5664883" y="4140675"/>
              <a:ext cx="36001" cy="144000"/>
            </a:xfrm>
            <a:prstGeom prst="rightBracket">
              <a:avLst>
                <a:gd name="adj" fmla="val 0"/>
              </a:avLst>
            </a:prstGeom>
            <a:noFill/>
            <a:ln w="127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авая круглая скобка 62"/>
            <p:cNvSpPr/>
            <p:nvPr/>
          </p:nvSpPr>
          <p:spPr bwMode="auto">
            <a:xfrm>
              <a:off x="5628828" y="4140675"/>
              <a:ext cx="36001" cy="144000"/>
            </a:xfrm>
            <a:prstGeom prst="rightBracket">
              <a:avLst>
                <a:gd name="adj" fmla="val 0"/>
              </a:avLst>
            </a:prstGeom>
            <a:noFill/>
            <a:ln w="127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42862" y="1346916"/>
            <a:ext cx="507028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200" b="1" i="1" baseline="-25000" dirty="0" err="1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sz="1200" b="1" i="1" dirty="0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200" b="1" i="1" dirty="0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200" dirty="0" smtClean="0">
              <a:solidFill>
                <a:srgbClr val="FF2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2862" y="2575641"/>
            <a:ext cx="507028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endParaRPr lang="en-US" sz="1200" b="1" i="1" dirty="0" smtClean="0">
              <a:solidFill>
                <a:srgbClr val="A4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200" b="1" i="1" dirty="0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endParaRPr lang="ru-RU" sz="1200" dirty="0" smtClean="0">
              <a:solidFill>
                <a:srgbClr val="A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Rectangle 3"/>
          <p:cNvSpPr txBox="1">
            <a:spLocks noChangeArrowheads="1"/>
          </p:cNvSpPr>
          <p:nvPr/>
        </p:nvSpPr>
        <p:spPr bwMode="auto">
          <a:xfrm>
            <a:off x="42862" y="3894503"/>
            <a:ext cx="4376738" cy="9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Во-первых, эксперименты на модифицированной установке подтвердили рост сброшенного усилия и величину смещения при подвижки на увлажненном разломе по сравнению с сухим разломом.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67" y="1108108"/>
            <a:ext cx="5227363" cy="293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472738" y="1722171"/>
            <a:ext cx="631297" cy="234000"/>
            <a:chOff x="8320270" y="3066443"/>
            <a:chExt cx="631297" cy="216110"/>
          </a:xfrm>
        </p:grpSpPr>
        <p:sp>
          <p:nvSpPr>
            <p:cNvPr id="15" name="TextBox 14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1000 Н</a:t>
              </a:r>
              <a:endParaRPr lang="ru-RU" sz="1050" baseline="30000" dirty="0" smtClean="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17" name="Правая круглая скобка 16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Правая круглая скобка 17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" name="Группа 18"/>
          <p:cNvGrpSpPr/>
          <p:nvPr/>
        </p:nvGrpSpPr>
        <p:grpSpPr>
          <a:xfrm>
            <a:off x="1466739" y="2944143"/>
            <a:ext cx="637651" cy="234000"/>
            <a:chOff x="8313920" y="3041043"/>
            <a:chExt cx="637651" cy="216110"/>
          </a:xfrm>
        </p:grpSpPr>
        <p:sp>
          <p:nvSpPr>
            <p:cNvPr id="20" name="TextBox 19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0.1 мм</a:t>
              </a:r>
              <a:endParaRPr lang="ru-RU" sz="1050" baseline="30000" dirty="0" smtClean="0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22" name="Правая круглая скобка 21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Правая круглая скобка 22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12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94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1660" r="48873" b="48457"/>
          <a:stretch/>
        </p:blipFill>
        <p:spPr bwMode="auto">
          <a:xfrm>
            <a:off x="476250" y="1133644"/>
            <a:ext cx="4238626" cy="24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563644" y="3139761"/>
            <a:ext cx="582787" cy="216110"/>
          </a:xfrm>
          <a:prstGeom prst="rect">
            <a:avLst/>
          </a:prstGeom>
          <a:noFill/>
        </p:spPr>
        <p:txBody>
          <a:bodyPr wrap="square" lIns="18000" tIns="36000" rIns="18000" bIns="18000" rtlCol="0" anchor="ctr">
            <a:spAutoFit/>
          </a:bodyPr>
          <a:lstStyle/>
          <a:p>
            <a:r>
              <a:rPr lang="en-US" sz="1050" dirty="0" smtClean="0"/>
              <a:t>8</a:t>
            </a:r>
            <a:r>
              <a:rPr lang="ru-RU" sz="1050" dirty="0" smtClean="0"/>
              <a:t> </a:t>
            </a:r>
            <a:r>
              <a:rPr lang="ru-RU" sz="1050" dirty="0" err="1" smtClean="0"/>
              <a:t>мс</a:t>
            </a:r>
            <a:endParaRPr lang="ru-RU" sz="1050" baseline="30000" dirty="0" smtClean="0"/>
          </a:p>
        </p:txBody>
      </p:sp>
      <p:grpSp>
        <p:nvGrpSpPr>
          <p:cNvPr id="61" name="Группа 60"/>
          <p:cNvGrpSpPr/>
          <p:nvPr/>
        </p:nvGrpSpPr>
        <p:grpSpPr>
          <a:xfrm rot="16200000">
            <a:off x="3826455" y="3075362"/>
            <a:ext cx="58324" cy="158400"/>
            <a:chOff x="5628828" y="4140675"/>
            <a:chExt cx="72056" cy="144000"/>
          </a:xfrm>
        </p:grpSpPr>
        <p:sp>
          <p:nvSpPr>
            <p:cNvPr id="62" name="Правая круглая скобка 61"/>
            <p:cNvSpPr/>
            <p:nvPr/>
          </p:nvSpPr>
          <p:spPr bwMode="auto">
            <a:xfrm flipH="1">
              <a:off x="5664883" y="4140675"/>
              <a:ext cx="36001" cy="144000"/>
            </a:xfrm>
            <a:prstGeom prst="rightBracket">
              <a:avLst>
                <a:gd name="adj" fmla="val 0"/>
              </a:avLst>
            </a:prstGeom>
            <a:noFill/>
            <a:ln w="127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авая круглая скобка 62"/>
            <p:cNvSpPr/>
            <p:nvPr/>
          </p:nvSpPr>
          <p:spPr bwMode="auto">
            <a:xfrm>
              <a:off x="5628828" y="4140675"/>
              <a:ext cx="36001" cy="144000"/>
            </a:xfrm>
            <a:prstGeom prst="rightBracket">
              <a:avLst>
                <a:gd name="adj" fmla="val 0"/>
              </a:avLst>
            </a:prstGeom>
            <a:noFill/>
            <a:ln w="127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42862" y="1346916"/>
            <a:ext cx="507028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200" b="1" i="1" baseline="-25000" dirty="0" err="1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sz="1200" b="1" i="1" dirty="0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200" b="1" i="1" dirty="0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200" dirty="0" smtClean="0">
              <a:solidFill>
                <a:srgbClr val="FF2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2862" y="2575641"/>
            <a:ext cx="507028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endParaRPr lang="en-US" sz="1200" b="1" i="1" dirty="0" smtClean="0">
              <a:solidFill>
                <a:srgbClr val="A4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200" b="1" i="1" dirty="0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endParaRPr lang="ru-RU" sz="1200" dirty="0" smtClean="0">
              <a:solidFill>
                <a:srgbClr val="A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11890" r="45556" b="13016"/>
          <a:stretch/>
        </p:blipFill>
        <p:spPr bwMode="auto">
          <a:xfrm>
            <a:off x="6812280" y="819319"/>
            <a:ext cx="3179445" cy="417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6229052" y="1378288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6229052" y="3313474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="1" i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endParaRPr lang="en-US" sz="1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6616238" y="1761092"/>
            <a:ext cx="631297" cy="216110"/>
            <a:chOff x="8320270" y="3066443"/>
            <a:chExt cx="631297" cy="216110"/>
          </a:xfrm>
        </p:grpSpPr>
        <p:sp>
          <p:nvSpPr>
            <p:cNvPr id="71" name="TextBox 70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50 м/с</a:t>
              </a:r>
              <a:r>
                <a:rPr lang="ru-RU" sz="1050" baseline="30000" dirty="0" smtClean="0"/>
                <a:t>2</a:t>
              </a: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73" name="Правая круглая скобка 72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Правая круглая скобка 73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Группа 74"/>
          <p:cNvGrpSpPr/>
          <p:nvPr/>
        </p:nvGrpSpPr>
        <p:grpSpPr>
          <a:xfrm>
            <a:off x="6610239" y="2995764"/>
            <a:ext cx="637651" cy="216110"/>
            <a:chOff x="8313920" y="3041043"/>
            <a:chExt cx="637651" cy="216110"/>
          </a:xfrm>
        </p:grpSpPr>
        <p:sp>
          <p:nvSpPr>
            <p:cNvPr id="76" name="TextBox 75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25 мм/с</a:t>
              </a:r>
              <a:endParaRPr lang="ru-RU" sz="1050" baseline="30000" dirty="0" smtClean="0"/>
            </a:p>
          </p:txBody>
        </p:sp>
        <p:grpSp>
          <p:nvGrpSpPr>
            <p:cNvPr id="77" name="Группа 76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78" name="Правая круглая скобка 77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Правая круглая скобка 78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0" name="Rectangle 3"/>
          <p:cNvSpPr txBox="1">
            <a:spLocks noChangeArrowheads="1"/>
          </p:cNvSpPr>
          <p:nvPr/>
        </p:nvSpPr>
        <p:spPr bwMode="auto">
          <a:xfrm>
            <a:off x="6229052" y="2206007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2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3"/>
          <p:cNvSpPr txBox="1">
            <a:spLocks noChangeArrowheads="1"/>
          </p:cNvSpPr>
          <p:nvPr/>
        </p:nvSpPr>
        <p:spPr bwMode="auto">
          <a:xfrm>
            <a:off x="6094730" y="4711193"/>
            <a:ext cx="64135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disp_dyn</a:t>
            </a:r>
            <a:endParaRPr lang="en-US" sz="12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6609888" y="4387133"/>
            <a:ext cx="637651" cy="216110"/>
            <a:chOff x="8313920" y="3041043"/>
            <a:chExt cx="637651" cy="216110"/>
          </a:xfrm>
        </p:grpSpPr>
        <p:sp>
          <p:nvSpPr>
            <p:cNvPr id="83" name="TextBox 82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50 мкм</a:t>
              </a:r>
              <a:endParaRPr lang="ru-RU" sz="1050" baseline="30000" dirty="0" smtClean="0"/>
            </a:p>
          </p:txBody>
        </p:sp>
        <p:grpSp>
          <p:nvGrpSpPr>
            <p:cNvPr id="84" name="Группа 83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85" name="Правая круглая скобка 84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Правая круглая скобка 85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6722134" y="3856885"/>
            <a:ext cx="582787" cy="230471"/>
            <a:chOff x="8116594" y="3712775"/>
            <a:chExt cx="582787" cy="230471"/>
          </a:xfrm>
        </p:grpSpPr>
        <p:sp>
          <p:nvSpPr>
            <p:cNvPr id="87" name="TextBox 86"/>
            <p:cNvSpPr txBox="1"/>
            <p:nvPr/>
          </p:nvSpPr>
          <p:spPr>
            <a:xfrm>
              <a:off x="8116594" y="3727136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ru-RU" sz="1050" dirty="0" smtClean="0"/>
                <a:t>320 мкс</a:t>
              </a:r>
              <a:endParaRPr lang="ru-RU" sz="1050" baseline="30000" dirty="0" smtClean="0"/>
            </a:p>
          </p:txBody>
        </p:sp>
        <p:grpSp>
          <p:nvGrpSpPr>
            <p:cNvPr id="88" name="Группа 87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89" name="Правая круглая скобка 88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Правая круглая скобка 89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 bwMode="auto">
          <a:xfrm>
            <a:off x="2776546" y="870666"/>
            <a:ext cx="45719" cy="2737116"/>
          </a:xfrm>
          <a:prstGeom prst="rect">
            <a:avLst/>
          </a:prstGeom>
          <a:solidFill>
            <a:srgbClr val="BBE0E3">
              <a:alpha val="30196"/>
            </a:srgbClr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2831790" y="926306"/>
            <a:ext cx="3848896" cy="127276"/>
          </a:xfrm>
          <a:prstGeom prst="rightArrow">
            <a:avLst>
              <a:gd name="adj1" fmla="val 31291"/>
              <a:gd name="adj2" fmla="val 705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Rectangle 3"/>
          <p:cNvSpPr txBox="1">
            <a:spLocks noChangeArrowheads="1"/>
          </p:cNvSpPr>
          <p:nvPr/>
        </p:nvSpPr>
        <p:spPr bwMode="auto">
          <a:xfrm>
            <a:off x="42862" y="3894503"/>
            <a:ext cx="4376738" cy="114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Во-вторых, по данным об ускорении </a:t>
            </a:r>
            <a:r>
              <a:rPr lang="en-US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акселерометров можно оценить скорости каждого из блоков относительно общей системы координат, относительную скорость блоков (друг относительно друга) и смещение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путем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численного интегрирования</a:t>
            </a:r>
          </a:p>
        </p:txBody>
      </p:sp>
      <p:sp>
        <p:nvSpPr>
          <p:cNvPr id="95" name="Rectangle 3"/>
          <p:cNvSpPr txBox="1">
            <a:spLocks noChangeArrowheads="1"/>
          </p:cNvSpPr>
          <p:nvPr/>
        </p:nvSpPr>
        <p:spPr bwMode="auto">
          <a:xfrm>
            <a:off x="4419600" y="4042150"/>
            <a:ext cx="1640681" cy="8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font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4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= ∫ </a:t>
            </a:r>
            <a:r>
              <a:rPr lang="en-US" sz="1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b="1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763" indent="-4763" font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4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400" b="1" i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a1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en-US" sz="1400" b="1" i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a2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763" indent="-4763" font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4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disp_dyn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= ∫ </a:t>
            </a:r>
            <a:r>
              <a:rPr lang="en-US" sz="1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4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1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1472738" y="1722171"/>
            <a:ext cx="631297" cy="234000"/>
            <a:chOff x="8320270" y="3066443"/>
            <a:chExt cx="631297" cy="216110"/>
          </a:xfrm>
        </p:grpSpPr>
        <p:sp>
          <p:nvSpPr>
            <p:cNvPr id="40" name="TextBox 39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1000 Н</a:t>
              </a:r>
              <a:endParaRPr lang="ru-RU" sz="1050" baseline="30000" dirty="0" smtClean="0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42" name="Правая круглая скобка 41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Правая круглая скобка 42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4" name="Группа 43"/>
          <p:cNvGrpSpPr/>
          <p:nvPr/>
        </p:nvGrpSpPr>
        <p:grpSpPr>
          <a:xfrm>
            <a:off x="1466739" y="2944143"/>
            <a:ext cx="637651" cy="234000"/>
            <a:chOff x="8313920" y="3041043"/>
            <a:chExt cx="637651" cy="216110"/>
          </a:xfrm>
        </p:grpSpPr>
        <p:sp>
          <p:nvSpPr>
            <p:cNvPr id="45" name="TextBox 44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0.1 мм</a:t>
              </a:r>
              <a:endParaRPr lang="ru-RU" sz="1050" baseline="30000" dirty="0" smtClean="0"/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47" name="Правая круглая скобка 46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Правая круглая скобка 47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13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79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1660" r="48873" b="48457"/>
          <a:stretch/>
        </p:blipFill>
        <p:spPr bwMode="auto">
          <a:xfrm>
            <a:off x="476250" y="1133644"/>
            <a:ext cx="4238626" cy="24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563644" y="3139761"/>
            <a:ext cx="582787" cy="216110"/>
          </a:xfrm>
          <a:prstGeom prst="rect">
            <a:avLst/>
          </a:prstGeom>
          <a:noFill/>
        </p:spPr>
        <p:txBody>
          <a:bodyPr wrap="square" lIns="18000" tIns="36000" rIns="18000" bIns="18000" rtlCol="0" anchor="ctr">
            <a:spAutoFit/>
          </a:bodyPr>
          <a:lstStyle/>
          <a:p>
            <a:r>
              <a:rPr lang="en-US" sz="1050" dirty="0" smtClean="0"/>
              <a:t>8</a:t>
            </a:r>
            <a:r>
              <a:rPr lang="ru-RU" sz="1050" dirty="0" smtClean="0"/>
              <a:t> </a:t>
            </a:r>
            <a:r>
              <a:rPr lang="ru-RU" sz="1050" dirty="0" err="1" smtClean="0"/>
              <a:t>мс</a:t>
            </a:r>
            <a:endParaRPr lang="ru-RU" sz="1050" baseline="30000" dirty="0" smtClean="0"/>
          </a:p>
        </p:txBody>
      </p:sp>
      <p:grpSp>
        <p:nvGrpSpPr>
          <p:cNvPr id="61" name="Группа 60"/>
          <p:cNvGrpSpPr/>
          <p:nvPr/>
        </p:nvGrpSpPr>
        <p:grpSpPr>
          <a:xfrm rot="16200000">
            <a:off x="3826455" y="3075362"/>
            <a:ext cx="58324" cy="158400"/>
            <a:chOff x="5628828" y="4140675"/>
            <a:chExt cx="72056" cy="144000"/>
          </a:xfrm>
        </p:grpSpPr>
        <p:sp>
          <p:nvSpPr>
            <p:cNvPr id="62" name="Правая круглая скобка 61"/>
            <p:cNvSpPr/>
            <p:nvPr/>
          </p:nvSpPr>
          <p:spPr bwMode="auto">
            <a:xfrm flipH="1">
              <a:off x="5664883" y="4140675"/>
              <a:ext cx="36001" cy="144000"/>
            </a:xfrm>
            <a:prstGeom prst="rightBracket">
              <a:avLst>
                <a:gd name="adj" fmla="val 0"/>
              </a:avLst>
            </a:prstGeom>
            <a:noFill/>
            <a:ln w="127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авая круглая скобка 62"/>
            <p:cNvSpPr/>
            <p:nvPr/>
          </p:nvSpPr>
          <p:spPr bwMode="auto">
            <a:xfrm>
              <a:off x="5628828" y="4140675"/>
              <a:ext cx="36001" cy="144000"/>
            </a:xfrm>
            <a:prstGeom prst="rightBracket">
              <a:avLst>
                <a:gd name="adj" fmla="val 0"/>
              </a:avLst>
            </a:prstGeom>
            <a:noFill/>
            <a:ln w="127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42862" y="1346916"/>
            <a:ext cx="507028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200" b="1" i="1" baseline="-25000" dirty="0" err="1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sz="1200" b="1" i="1" dirty="0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200" b="1" i="1" dirty="0" smtClean="0">
                <a:solidFill>
                  <a:srgbClr val="FF29FF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200" dirty="0" smtClean="0">
              <a:solidFill>
                <a:srgbClr val="FF2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2862" y="2575641"/>
            <a:ext cx="507028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endParaRPr lang="en-US" sz="1200" b="1" i="1" dirty="0" smtClean="0">
              <a:solidFill>
                <a:srgbClr val="A4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ru-RU" sz="1200" b="1" i="1" dirty="0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endParaRPr lang="ru-RU" sz="1200" dirty="0" smtClean="0">
              <a:solidFill>
                <a:srgbClr val="A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11890" r="45556" b="13016"/>
          <a:stretch/>
        </p:blipFill>
        <p:spPr bwMode="auto">
          <a:xfrm>
            <a:off x="6812280" y="819319"/>
            <a:ext cx="3179445" cy="417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6229052" y="1378288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6229052" y="3313474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="1" i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endParaRPr lang="en-US" sz="1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6616238" y="1761092"/>
            <a:ext cx="631297" cy="216110"/>
            <a:chOff x="8320270" y="3066443"/>
            <a:chExt cx="631297" cy="216110"/>
          </a:xfrm>
        </p:grpSpPr>
        <p:sp>
          <p:nvSpPr>
            <p:cNvPr id="71" name="TextBox 70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50 м/с</a:t>
              </a:r>
              <a:r>
                <a:rPr lang="ru-RU" sz="1050" baseline="30000" dirty="0" smtClean="0"/>
                <a:t>2</a:t>
              </a: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73" name="Правая круглая скобка 72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Правая круглая скобка 73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Группа 74"/>
          <p:cNvGrpSpPr/>
          <p:nvPr/>
        </p:nvGrpSpPr>
        <p:grpSpPr>
          <a:xfrm>
            <a:off x="6610239" y="2995764"/>
            <a:ext cx="637651" cy="216110"/>
            <a:chOff x="8313920" y="3041043"/>
            <a:chExt cx="637651" cy="216110"/>
          </a:xfrm>
        </p:grpSpPr>
        <p:sp>
          <p:nvSpPr>
            <p:cNvPr id="76" name="TextBox 75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25 мм/с</a:t>
              </a:r>
              <a:endParaRPr lang="ru-RU" sz="1050" baseline="30000" dirty="0" smtClean="0"/>
            </a:p>
          </p:txBody>
        </p:sp>
        <p:grpSp>
          <p:nvGrpSpPr>
            <p:cNvPr id="77" name="Группа 76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78" name="Правая круглая скобка 77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Правая круглая скобка 78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0" name="Rectangle 3"/>
          <p:cNvSpPr txBox="1">
            <a:spLocks noChangeArrowheads="1"/>
          </p:cNvSpPr>
          <p:nvPr/>
        </p:nvSpPr>
        <p:spPr bwMode="auto">
          <a:xfrm>
            <a:off x="6229052" y="2206007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2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3"/>
          <p:cNvSpPr txBox="1">
            <a:spLocks noChangeArrowheads="1"/>
          </p:cNvSpPr>
          <p:nvPr/>
        </p:nvSpPr>
        <p:spPr bwMode="auto">
          <a:xfrm>
            <a:off x="6094730" y="4711193"/>
            <a:ext cx="64135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disp_dyn</a:t>
            </a:r>
            <a:endParaRPr lang="en-US" sz="12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6609888" y="4387133"/>
            <a:ext cx="637651" cy="216110"/>
            <a:chOff x="8313920" y="3041043"/>
            <a:chExt cx="637651" cy="216110"/>
          </a:xfrm>
        </p:grpSpPr>
        <p:sp>
          <p:nvSpPr>
            <p:cNvPr id="83" name="TextBox 82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50 мкм</a:t>
              </a:r>
              <a:endParaRPr lang="ru-RU" sz="1050" baseline="30000" dirty="0" smtClean="0"/>
            </a:p>
          </p:txBody>
        </p:sp>
        <p:grpSp>
          <p:nvGrpSpPr>
            <p:cNvPr id="84" name="Группа 83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85" name="Правая круглая скобка 84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Правая круглая скобка 85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6722134" y="3856885"/>
            <a:ext cx="582787" cy="230471"/>
            <a:chOff x="8116594" y="3712775"/>
            <a:chExt cx="582787" cy="230471"/>
          </a:xfrm>
        </p:grpSpPr>
        <p:sp>
          <p:nvSpPr>
            <p:cNvPr id="87" name="TextBox 86"/>
            <p:cNvSpPr txBox="1"/>
            <p:nvPr/>
          </p:nvSpPr>
          <p:spPr>
            <a:xfrm>
              <a:off x="8116594" y="3727136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ru-RU" sz="1050" dirty="0" smtClean="0"/>
                <a:t>320 мкс</a:t>
              </a:r>
              <a:endParaRPr lang="ru-RU" sz="1050" baseline="30000" dirty="0" smtClean="0"/>
            </a:p>
          </p:txBody>
        </p:sp>
        <p:grpSp>
          <p:nvGrpSpPr>
            <p:cNvPr id="88" name="Группа 87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89" name="Правая круглая скобка 88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Правая круглая скобка 89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 bwMode="auto">
          <a:xfrm>
            <a:off x="2776546" y="870666"/>
            <a:ext cx="45719" cy="2737116"/>
          </a:xfrm>
          <a:prstGeom prst="rect">
            <a:avLst/>
          </a:prstGeom>
          <a:solidFill>
            <a:srgbClr val="BBE0E3">
              <a:alpha val="30196"/>
            </a:srgbClr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2831790" y="926306"/>
            <a:ext cx="3848896" cy="127276"/>
          </a:xfrm>
          <a:prstGeom prst="rightArrow">
            <a:avLst>
              <a:gd name="adj1" fmla="val 31291"/>
              <a:gd name="adj2" fmla="val 705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Rectangle 3"/>
          <p:cNvSpPr txBox="1">
            <a:spLocks noChangeArrowheads="1"/>
          </p:cNvSpPr>
          <p:nvPr/>
        </p:nvSpPr>
        <p:spPr bwMode="auto">
          <a:xfrm>
            <a:off x="296376" y="3894503"/>
            <a:ext cx="4850298" cy="9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fontAlgn="ctr">
              <a:spcBef>
                <a:spcPct val="0"/>
              </a:spcBef>
              <a:buFontTx/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Уверенно выделяются стадии развития подвижки:</a:t>
            </a:r>
          </a:p>
          <a:p>
            <a:pPr marL="4763" indent="-4763" fontAlgn="ctr"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резкое начало движения (быстрое нарастание ускорения)</a:t>
            </a:r>
          </a:p>
          <a:p>
            <a:pPr marL="4763" indent="-4763" fontAlgn="ctr"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ускорение (почти линейное нарастание скорости)</a:t>
            </a:r>
          </a:p>
          <a:p>
            <a:pPr marL="4763" indent="-4763" fontAlgn="ctr"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торможение (почти линейный спад скорости)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7353300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Прямая соединительная линия 40"/>
          <p:cNvCxnSpPr/>
          <p:nvPr/>
        </p:nvCxnSpPr>
        <p:spPr bwMode="auto">
          <a:xfrm>
            <a:off x="7467600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Прямая соединительная линия 41"/>
          <p:cNvCxnSpPr/>
          <p:nvPr/>
        </p:nvCxnSpPr>
        <p:spPr bwMode="auto">
          <a:xfrm>
            <a:off x="8753475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Прямая соединительная линия 42"/>
          <p:cNvCxnSpPr/>
          <p:nvPr/>
        </p:nvCxnSpPr>
        <p:spPr bwMode="auto">
          <a:xfrm>
            <a:off x="9725025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378954" y="4902042"/>
            <a:ext cx="801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</a:t>
            </a:r>
            <a:endParaRPr lang="ru-RU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024679" y="4902042"/>
            <a:ext cx="16030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II</a:t>
            </a:r>
            <a:endParaRPr lang="ru-RU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9118079" y="4902042"/>
            <a:ext cx="2404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III</a:t>
            </a:r>
            <a:endParaRPr lang="ru-RU" sz="1600" b="1" dirty="0"/>
          </a:p>
        </p:txBody>
      </p:sp>
      <p:grpSp>
        <p:nvGrpSpPr>
          <p:cNvPr id="47" name="Группа 46"/>
          <p:cNvGrpSpPr/>
          <p:nvPr/>
        </p:nvGrpSpPr>
        <p:grpSpPr>
          <a:xfrm>
            <a:off x="1472738" y="1722171"/>
            <a:ext cx="631297" cy="234000"/>
            <a:chOff x="8320270" y="3066443"/>
            <a:chExt cx="631297" cy="216110"/>
          </a:xfrm>
        </p:grpSpPr>
        <p:sp>
          <p:nvSpPr>
            <p:cNvPr id="48" name="TextBox 47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1000 Н</a:t>
              </a:r>
              <a:endParaRPr lang="ru-RU" sz="1050" baseline="30000" dirty="0" smtClean="0"/>
            </a:p>
          </p:txBody>
        </p:sp>
        <p:grpSp>
          <p:nvGrpSpPr>
            <p:cNvPr id="49" name="Группа 48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50" name="Правая круглая скобка 49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Правая круглая скобка 50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2" name="Группа 51"/>
          <p:cNvGrpSpPr/>
          <p:nvPr/>
        </p:nvGrpSpPr>
        <p:grpSpPr>
          <a:xfrm>
            <a:off x="1466739" y="2944143"/>
            <a:ext cx="637651" cy="234000"/>
            <a:chOff x="8313920" y="3041043"/>
            <a:chExt cx="637651" cy="216110"/>
          </a:xfrm>
        </p:grpSpPr>
        <p:sp>
          <p:nvSpPr>
            <p:cNvPr id="53" name="TextBox 52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0.1 мм</a:t>
              </a:r>
              <a:endParaRPr lang="ru-RU" sz="1050" baseline="30000" dirty="0" smtClean="0"/>
            </a:p>
          </p:txBody>
        </p:sp>
        <p:grpSp>
          <p:nvGrpSpPr>
            <p:cNvPr id="54" name="Группа 53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55" name="Правая круглая скобка 54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Правая круглая скобка 55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14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73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11890" r="45556" b="13016"/>
          <a:stretch/>
        </p:blipFill>
        <p:spPr bwMode="auto">
          <a:xfrm>
            <a:off x="6812280" y="819319"/>
            <a:ext cx="3179445" cy="417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6229052" y="1378288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6229052" y="3313474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="1" i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endParaRPr lang="en-US" sz="1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6616238" y="1761092"/>
            <a:ext cx="631297" cy="216110"/>
            <a:chOff x="8320270" y="3066443"/>
            <a:chExt cx="631297" cy="216110"/>
          </a:xfrm>
        </p:grpSpPr>
        <p:sp>
          <p:nvSpPr>
            <p:cNvPr id="71" name="TextBox 70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50 м/с</a:t>
              </a:r>
              <a:r>
                <a:rPr lang="ru-RU" sz="1050" baseline="30000" dirty="0" smtClean="0"/>
                <a:t>2</a:t>
              </a: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73" name="Правая круглая скобка 72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Правая круглая скобка 73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Группа 74"/>
          <p:cNvGrpSpPr/>
          <p:nvPr/>
        </p:nvGrpSpPr>
        <p:grpSpPr>
          <a:xfrm>
            <a:off x="6610239" y="2995764"/>
            <a:ext cx="637651" cy="216110"/>
            <a:chOff x="8313920" y="3041043"/>
            <a:chExt cx="637651" cy="216110"/>
          </a:xfrm>
        </p:grpSpPr>
        <p:sp>
          <p:nvSpPr>
            <p:cNvPr id="76" name="TextBox 75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25 мм/с</a:t>
              </a:r>
              <a:endParaRPr lang="ru-RU" sz="1050" baseline="30000" dirty="0" smtClean="0"/>
            </a:p>
          </p:txBody>
        </p:sp>
        <p:grpSp>
          <p:nvGrpSpPr>
            <p:cNvPr id="77" name="Группа 76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78" name="Правая круглая скобка 77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Правая круглая скобка 78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0" name="Rectangle 3"/>
          <p:cNvSpPr txBox="1">
            <a:spLocks noChangeArrowheads="1"/>
          </p:cNvSpPr>
          <p:nvPr/>
        </p:nvSpPr>
        <p:spPr bwMode="auto">
          <a:xfrm>
            <a:off x="6229052" y="2206007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2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3"/>
          <p:cNvSpPr txBox="1">
            <a:spLocks noChangeArrowheads="1"/>
          </p:cNvSpPr>
          <p:nvPr/>
        </p:nvSpPr>
        <p:spPr bwMode="auto">
          <a:xfrm>
            <a:off x="6094730" y="4711193"/>
            <a:ext cx="64135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disp_dyn</a:t>
            </a:r>
            <a:endParaRPr lang="en-US" sz="12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6609888" y="4387133"/>
            <a:ext cx="637651" cy="216110"/>
            <a:chOff x="8313920" y="3041043"/>
            <a:chExt cx="637651" cy="216110"/>
          </a:xfrm>
        </p:grpSpPr>
        <p:sp>
          <p:nvSpPr>
            <p:cNvPr id="83" name="TextBox 82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50 мкм</a:t>
              </a:r>
              <a:endParaRPr lang="ru-RU" sz="1050" baseline="30000" dirty="0" smtClean="0"/>
            </a:p>
          </p:txBody>
        </p:sp>
        <p:grpSp>
          <p:nvGrpSpPr>
            <p:cNvPr id="84" name="Группа 83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85" name="Правая круглая скобка 84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Правая круглая скобка 85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6722134" y="3856885"/>
            <a:ext cx="582787" cy="230471"/>
            <a:chOff x="8116594" y="3712775"/>
            <a:chExt cx="582787" cy="230471"/>
          </a:xfrm>
        </p:grpSpPr>
        <p:sp>
          <p:nvSpPr>
            <p:cNvPr id="87" name="TextBox 86"/>
            <p:cNvSpPr txBox="1"/>
            <p:nvPr/>
          </p:nvSpPr>
          <p:spPr>
            <a:xfrm>
              <a:off x="8116594" y="3727136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ru-RU" sz="1050" dirty="0" smtClean="0"/>
                <a:t>320 мкс</a:t>
              </a:r>
              <a:endParaRPr lang="ru-RU" sz="1050" baseline="30000" dirty="0" smtClean="0"/>
            </a:p>
          </p:txBody>
        </p:sp>
        <p:grpSp>
          <p:nvGrpSpPr>
            <p:cNvPr id="88" name="Группа 87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89" name="Правая круглая скобка 88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Правая круглая скобка 89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6" name="Прямая соединительная линия 5"/>
          <p:cNvCxnSpPr/>
          <p:nvPr/>
        </p:nvCxnSpPr>
        <p:spPr bwMode="auto">
          <a:xfrm>
            <a:off x="7353300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Прямая соединительная линия 40"/>
          <p:cNvCxnSpPr/>
          <p:nvPr/>
        </p:nvCxnSpPr>
        <p:spPr bwMode="auto">
          <a:xfrm>
            <a:off x="7467600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Прямая соединительная линия 41"/>
          <p:cNvCxnSpPr/>
          <p:nvPr/>
        </p:nvCxnSpPr>
        <p:spPr bwMode="auto">
          <a:xfrm>
            <a:off x="8753475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Прямая соединительная линия 42"/>
          <p:cNvCxnSpPr/>
          <p:nvPr/>
        </p:nvCxnSpPr>
        <p:spPr bwMode="auto">
          <a:xfrm>
            <a:off x="9725025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378954" y="4902042"/>
            <a:ext cx="801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</a:t>
            </a:r>
            <a:endParaRPr lang="ru-RU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024679" y="4902042"/>
            <a:ext cx="16030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II</a:t>
            </a:r>
            <a:endParaRPr lang="ru-RU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9118079" y="4902042"/>
            <a:ext cx="2404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III</a:t>
            </a:r>
            <a:endParaRPr lang="ru-RU" sz="1600" b="1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127830" y="2591162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="1" i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endParaRPr lang="en-US" sz="1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 flipH="1">
            <a:off x="8647558" y="2726196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6805456" y="885412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1max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 bwMode="auto">
          <a:xfrm flipH="1">
            <a:off x="7325184" y="1020446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8148009" y="3614261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200" b="1" i="1" baseline="-25000" dirty="0" err="1" smtClean="0">
                <a:latin typeface="Times New Roman" pitchFamily="18" charset="0"/>
                <a:cs typeface="Times New Roman" pitchFamily="18" charset="0"/>
              </a:rPr>
              <a:t>slip</a:t>
            </a:r>
            <a:endParaRPr lang="en-US" sz="1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 bwMode="auto">
          <a:xfrm flipH="1">
            <a:off x="8624557" y="3742944"/>
            <a:ext cx="1100468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none" w="med" len="med"/>
          </a:ln>
          <a:effectLst/>
        </p:spPr>
      </p:cxnSp>
      <p:cxnSp>
        <p:nvCxnSpPr>
          <p:cNvPr id="56" name="Прямая соединительная линия 55"/>
          <p:cNvCxnSpPr/>
          <p:nvPr/>
        </p:nvCxnSpPr>
        <p:spPr bwMode="auto">
          <a:xfrm flipH="1">
            <a:off x="7357110" y="3742944"/>
            <a:ext cx="787400" cy="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9109476" y="4258448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l-GR" sz="12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dyn</a:t>
            </a:r>
            <a:endParaRPr lang="en-US" sz="12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 bwMode="auto">
          <a:xfrm>
            <a:off x="9650520" y="3930703"/>
            <a:ext cx="0" cy="90917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91" name="Прямая соединительная линия 90"/>
          <p:cNvCxnSpPr/>
          <p:nvPr/>
        </p:nvCxnSpPr>
        <p:spPr bwMode="auto">
          <a:xfrm flipH="1">
            <a:off x="9591104" y="3930703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7" y="780737"/>
            <a:ext cx="2225233" cy="209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0" y="2995763"/>
            <a:ext cx="2231434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5" name="Прямая соединительная линия 94"/>
          <p:cNvCxnSpPr/>
          <p:nvPr/>
        </p:nvCxnSpPr>
        <p:spPr bwMode="auto">
          <a:xfrm flipV="1">
            <a:off x="1095884" y="890465"/>
            <a:ext cx="0" cy="17759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Прямая соединительная линия 95"/>
          <p:cNvCxnSpPr/>
          <p:nvPr/>
        </p:nvCxnSpPr>
        <p:spPr bwMode="auto">
          <a:xfrm flipV="1">
            <a:off x="1095884" y="3105225"/>
            <a:ext cx="0" cy="17759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59" y="2995763"/>
            <a:ext cx="2225233" cy="209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Rectangle 3"/>
          <p:cNvSpPr txBox="1">
            <a:spLocks noChangeArrowheads="1"/>
          </p:cNvSpPr>
          <p:nvPr/>
        </p:nvSpPr>
        <p:spPr bwMode="auto">
          <a:xfrm>
            <a:off x="2475859" y="780737"/>
            <a:ext cx="3939546" cy="201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just" fontAlgn="ctr">
              <a:spcBef>
                <a:spcPct val="0"/>
              </a:spcBef>
              <a:buFontTx/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Все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высокочастотные кинематические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параметры модельных подвижек демонстрируют пропорциональный рост при увеличении сброшенного напряжения.</a:t>
            </a:r>
          </a:p>
          <a:p>
            <a:pPr marL="4763" indent="-4763" algn="just" fontAlgn="ctr">
              <a:spcBef>
                <a:spcPct val="0"/>
              </a:spcBef>
              <a:buFontTx/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По сравнению с оценкой по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LVDT-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датчикам занижена оценка величины смещения при подвижке, что связано либо с погрешностью численного интегрирования, либо с наличием существенного вклада от медленного смещения.</a:t>
            </a:r>
          </a:p>
        </p:txBody>
      </p:sp>
      <p:cxnSp>
        <p:nvCxnSpPr>
          <p:cNvPr id="99" name="Прямая соединительная линия 98"/>
          <p:cNvCxnSpPr/>
          <p:nvPr/>
        </p:nvCxnSpPr>
        <p:spPr bwMode="auto">
          <a:xfrm flipV="1">
            <a:off x="3427255" y="3105225"/>
            <a:ext cx="0" cy="17759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Rectangle 3"/>
          <p:cNvSpPr txBox="1">
            <a:spLocks noChangeArrowheads="1"/>
          </p:cNvSpPr>
          <p:nvPr/>
        </p:nvSpPr>
        <p:spPr bwMode="auto">
          <a:xfrm>
            <a:off x="7988032" y="4325512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l-GR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 bwMode="auto">
          <a:xfrm>
            <a:off x="8573053" y="4424748"/>
            <a:ext cx="0" cy="41512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102" name="Прямая соединительная линия 101"/>
          <p:cNvCxnSpPr/>
          <p:nvPr/>
        </p:nvCxnSpPr>
        <p:spPr bwMode="auto">
          <a:xfrm flipH="1">
            <a:off x="8513637" y="4424748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15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83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11890" r="45556" b="13016"/>
          <a:stretch/>
        </p:blipFill>
        <p:spPr bwMode="auto">
          <a:xfrm>
            <a:off x="6812280" y="819319"/>
            <a:ext cx="3179445" cy="417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6229052" y="1378288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6229052" y="3313474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="1" i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endParaRPr lang="en-US" sz="1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6616238" y="1761092"/>
            <a:ext cx="631297" cy="216110"/>
            <a:chOff x="8320270" y="3066443"/>
            <a:chExt cx="631297" cy="216110"/>
          </a:xfrm>
        </p:grpSpPr>
        <p:sp>
          <p:nvSpPr>
            <p:cNvPr id="71" name="TextBox 70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50 м/с</a:t>
              </a:r>
              <a:r>
                <a:rPr lang="ru-RU" sz="1050" baseline="30000" dirty="0" smtClean="0"/>
                <a:t>2</a:t>
              </a: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73" name="Правая круглая скобка 72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Правая круглая скобка 73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Группа 74"/>
          <p:cNvGrpSpPr/>
          <p:nvPr/>
        </p:nvGrpSpPr>
        <p:grpSpPr>
          <a:xfrm>
            <a:off x="6610239" y="2995764"/>
            <a:ext cx="637651" cy="216110"/>
            <a:chOff x="8313920" y="3041043"/>
            <a:chExt cx="637651" cy="216110"/>
          </a:xfrm>
        </p:grpSpPr>
        <p:sp>
          <p:nvSpPr>
            <p:cNvPr id="76" name="TextBox 75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25 мм/с</a:t>
              </a:r>
              <a:endParaRPr lang="ru-RU" sz="1050" baseline="30000" dirty="0" smtClean="0"/>
            </a:p>
          </p:txBody>
        </p:sp>
        <p:grpSp>
          <p:nvGrpSpPr>
            <p:cNvPr id="77" name="Группа 76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78" name="Правая круглая скобка 77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Правая круглая скобка 78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0" name="Rectangle 3"/>
          <p:cNvSpPr txBox="1">
            <a:spLocks noChangeArrowheads="1"/>
          </p:cNvSpPr>
          <p:nvPr/>
        </p:nvSpPr>
        <p:spPr bwMode="auto">
          <a:xfrm>
            <a:off x="6229052" y="2206007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2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3"/>
          <p:cNvSpPr txBox="1">
            <a:spLocks noChangeArrowheads="1"/>
          </p:cNvSpPr>
          <p:nvPr/>
        </p:nvSpPr>
        <p:spPr bwMode="auto">
          <a:xfrm>
            <a:off x="6094730" y="4711193"/>
            <a:ext cx="64135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disp_dyn</a:t>
            </a:r>
            <a:endParaRPr lang="en-US" sz="12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6609888" y="4387133"/>
            <a:ext cx="637651" cy="216110"/>
            <a:chOff x="8313920" y="3041043"/>
            <a:chExt cx="637651" cy="216110"/>
          </a:xfrm>
        </p:grpSpPr>
        <p:sp>
          <p:nvSpPr>
            <p:cNvPr id="83" name="TextBox 82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50 мкм</a:t>
              </a:r>
              <a:endParaRPr lang="ru-RU" sz="1050" baseline="30000" dirty="0" smtClean="0"/>
            </a:p>
          </p:txBody>
        </p:sp>
        <p:grpSp>
          <p:nvGrpSpPr>
            <p:cNvPr id="84" name="Группа 83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85" name="Правая круглая скобка 84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Правая круглая скобка 85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6722134" y="3856885"/>
            <a:ext cx="582787" cy="230471"/>
            <a:chOff x="8116594" y="3712775"/>
            <a:chExt cx="582787" cy="230471"/>
          </a:xfrm>
        </p:grpSpPr>
        <p:sp>
          <p:nvSpPr>
            <p:cNvPr id="87" name="TextBox 86"/>
            <p:cNvSpPr txBox="1"/>
            <p:nvPr/>
          </p:nvSpPr>
          <p:spPr>
            <a:xfrm>
              <a:off x="8116594" y="3727136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ru-RU" sz="1050" dirty="0" smtClean="0"/>
                <a:t>320 мкс</a:t>
              </a:r>
              <a:endParaRPr lang="ru-RU" sz="1050" baseline="30000" dirty="0" smtClean="0"/>
            </a:p>
          </p:txBody>
        </p:sp>
        <p:grpSp>
          <p:nvGrpSpPr>
            <p:cNvPr id="88" name="Группа 87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89" name="Правая круглая скобка 88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Правая круглая скобка 89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6" name="Прямая соединительная линия 5"/>
          <p:cNvCxnSpPr/>
          <p:nvPr/>
        </p:nvCxnSpPr>
        <p:spPr bwMode="auto">
          <a:xfrm>
            <a:off x="7353300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Прямая соединительная линия 40"/>
          <p:cNvCxnSpPr/>
          <p:nvPr/>
        </p:nvCxnSpPr>
        <p:spPr bwMode="auto">
          <a:xfrm>
            <a:off x="7467600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Прямая соединительная линия 41"/>
          <p:cNvCxnSpPr/>
          <p:nvPr/>
        </p:nvCxnSpPr>
        <p:spPr bwMode="auto">
          <a:xfrm>
            <a:off x="8753475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Прямая соединительная линия 42"/>
          <p:cNvCxnSpPr/>
          <p:nvPr/>
        </p:nvCxnSpPr>
        <p:spPr bwMode="auto">
          <a:xfrm>
            <a:off x="9725025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378954" y="4902042"/>
            <a:ext cx="801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</a:t>
            </a:r>
            <a:endParaRPr lang="ru-RU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024679" y="4902042"/>
            <a:ext cx="16030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II</a:t>
            </a:r>
            <a:endParaRPr lang="ru-RU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9118079" y="4902042"/>
            <a:ext cx="2404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III</a:t>
            </a:r>
            <a:endParaRPr lang="ru-RU" sz="1600" b="1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127830" y="2591162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="1" i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endParaRPr lang="en-US" sz="1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 flipH="1">
            <a:off x="8647558" y="2726196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6805456" y="885412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1max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 bwMode="auto">
          <a:xfrm flipH="1">
            <a:off x="7325184" y="1020446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Прямая соединительная линия 54"/>
          <p:cNvCxnSpPr/>
          <p:nvPr/>
        </p:nvCxnSpPr>
        <p:spPr bwMode="auto">
          <a:xfrm flipH="1">
            <a:off x="8624557" y="3742944"/>
            <a:ext cx="1100468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none" w="med" len="med"/>
          </a:ln>
          <a:effectLst/>
        </p:spPr>
      </p:cxn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9109476" y="4258448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l-GR" sz="12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dyn</a:t>
            </a:r>
            <a:endParaRPr lang="en-US" sz="12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 bwMode="auto">
          <a:xfrm>
            <a:off x="9650520" y="3930703"/>
            <a:ext cx="0" cy="90917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91" name="Прямая соединительная линия 90"/>
          <p:cNvCxnSpPr/>
          <p:nvPr/>
        </p:nvCxnSpPr>
        <p:spPr bwMode="auto">
          <a:xfrm flipH="1">
            <a:off x="9591104" y="3930703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Rectangle 3"/>
          <p:cNvSpPr txBox="1">
            <a:spLocks noChangeArrowheads="1"/>
          </p:cNvSpPr>
          <p:nvPr/>
        </p:nvSpPr>
        <p:spPr bwMode="auto">
          <a:xfrm>
            <a:off x="7988032" y="4325512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l-GR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 bwMode="auto">
          <a:xfrm>
            <a:off x="8573053" y="4424748"/>
            <a:ext cx="0" cy="41512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102" name="Прямая соединительная линия 101"/>
          <p:cNvCxnSpPr/>
          <p:nvPr/>
        </p:nvCxnSpPr>
        <p:spPr bwMode="auto">
          <a:xfrm flipH="1">
            <a:off x="8513637" y="4424748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Прямоугольник 1"/>
          <p:cNvSpPr/>
          <p:nvPr/>
        </p:nvSpPr>
        <p:spPr bwMode="auto">
          <a:xfrm>
            <a:off x="7247890" y="811699"/>
            <a:ext cx="345136" cy="2107915"/>
          </a:xfrm>
          <a:prstGeom prst="rect">
            <a:avLst/>
          </a:prstGeom>
          <a:solidFill>
            <a:srgbClr val="BBE0E3">
              <a:alpha val="30196"/>
            </a:srgb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23454" r="45492" b="17515"/>
          <a:stretch/>
        </p:blipFill>
        <p:spPr bwMode="auto">
          <a:xfrm>
            <a:off x="296163" y="885412"/>
            <a:ext cx="3314701" cy="327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63456" y="2177472"/>
            <a:ext cx="21600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229662" y="2552656"/>
            <a:ext cx="631297" cy="216110"/>
            <a:chOff x="8320270" y="3066443"/>
            <a:chExt cx="631297" cy="216110"/>
          </a:xfrm>
        </p:grpSpPr>
        <p:sp>
          <p:nvSpPr>
            <p:cNvPr id="60" name="TextBox 59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</a:t>
              </a:r>
              <a:r>
                <a:rPr lang="en-US" sz="1050" dirty="0" smtClean="0"/>
                <a:t>25</a:t>
              </a:r>
              <a:r>
                <a:rPr lang="ru-RU" sz="1050" dirty="0" smtClean="0"/>
                <a:t> м/с</a:t>
              </a:r>
              <a:r>
                <a:rPr lang="ru-RU" sz="1050" baseline="30000" dirty="0" smtClean="0"/>
                <a:t>2</a:t>
              </a: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62" name="Правая круглая скобка 61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Правая круглая скобка 62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55836" y="3012811"/>
            <a:ext cx="21600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2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 bwMode="auto">
          <a:xfrm>
            <a:off x="966724" y="885411"/>
            <a:ext cx="0" cy="324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Прямая соединительная линия 66"/>
          <p:cNvCxnSpPr>
            <a:endCxn id="5122" idx="2"/>
          </p:cNvCxnSpPr>
          <p:nvPr/>
        </p:nvCxnSpPr>
        <p:spPr bwMode="auto">
          <a:xfrm>
            <a:off x="1896364" y="885412"/>
            <a:ext cx="0" cy="324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2" name="TextBox 91"/>
          <p:cNvSpPr txBox="1"/>
          <p:nvPr/>
        </p:nvSpPr>
        <p:spPr>
          <a:xfrm>
            <a:off x="1380998" y="4149308"/>
            <a:ext cx="801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</a:t>
            </a:r>
            <a:endParaRPr lang="ru-RU" sz="1600" b="1" dirty="0"/>
          </a:p>
        </p:txBody>
      </p:sp>
      <p:sp>
        <p:nvSpPr>
          <p:cNvPr id="93" name="Стрелка вправо 92"/>
          <p:cNvSpPr/>
          <p:nvPr/>
        </p:nvSpPr>
        <p:spPr bwMode="auto">
          <a:xfrm flipH="1">
            <a:off x="3695700" y="1237264"/>
            <a:ext cx="3537264" cy="141024"/>
          </a:xfrm>
          <a:prstGeom prst="rightArrow">
            <a:avLst>
              <a:gd name="adj1" fmla="val 31291"/>
              <a:gd name="adj2" fmla="val 705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4" name="Группа 93"/>
          <p:cNvGrpSpPr/>
          <p:nvPr/>
        </p:nvGrpSpPr>
        <p:grpSpPr>
          <a:xfrm>
            <a:off x="199414" y="3677118"/>
            <a:ext cx="582787" cy="230471"/>
            <a:chOff x="8116594" y="3712775"/>
            <a:chExt cx="582787" cy="230471"/>
          </a:xfrm>
        </p:grpSpPr>
        <p:sp>
          <p:nvSpPr>
            <p:cNvPr id="97" name="TextBox 96"/>
            <p:cNvSpPr txBox="1"/>
            <p:nvPr/>
          </p:nvSpPr>
          <p:spPr>
            <a:xfrm>
              <a:off x="8116594" y="3727136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en-US" sz="1050" dirty="0" smtClean="0"/>
                <a:t>16</a:t>
              </a:r>
              <a:r>
                <a:rPr lang="ru-RU" sz="1050" dirty="0" smtClean="0"/>
                <a:t> мкс</a:t>
              </a:r>
              <a:endParaRPr lang="ru-RU" sz="1050" baseline="30000" dirty="0" smtClean="0"/>
            </a:p>
          </p:txBody>
        </p:sp>
        <p:grpSp>
          <p:nvGrpSpPr>
            <p:cNvPr id="103" name="Группа 102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104" name="Правая круглая скобка 103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Правая круглая скобка 104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09" name="Rectangle 3"/>
          <p:cNvSpPr txBox="1">
            <a:spLocks noChangeArrowheads="1"/>
          </p:cNvSpPr>
          <p:nvPr/>
        </p:nvSpPr>
        <p:spPr bwMode="auto">
          <a:xfrm>
            <a:off x="8148009" y="3614261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200" b="1" i="1" baseline="-25000" dirty="0" err="1" smtClean="0">
                <a:latin typeface="Times New Roman" pitchFamily="18" charset="0"/>
                <a:cs typeface="Times New Roman" pitchFamily="18" charset="0"/>
              </a:rPr>
              <a:t>slip</a:t>
            </a:r>
            <a:endParaRPr lang="en-US" sz="1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0" name="Прямая соединительная линия 109"/>
          <p:cNvCxnSpPr/>
          <p:nvPr/>
        </p:nvCxnSpPr>
        <p:spPr bwMode="auto">
          <a:xfrm flipH="1">
            <a:off x="7357110" y="3742944"/>
            <a:ext cx="787400" cy="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95" name="TextBox 94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16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74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4" y="1804670"/>
            <a:ext cx="5605147" cy="327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9" y="1660412"/>
            <a:ext cx="1438975" cy="115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11" y="3404495"/>
            <a:ext cx="3168000" cy="170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382795" y="4673318"/>
            <a:ext cx="2778000" cy="3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607" tIns="42303" rIns="84607" bIns="42303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407" indent="-4407" algn="ctr" fontAlgn="ctr">
              <a:spcBef>
                <a:spcPct val="0"/>
              </a:spcBef>
              <a:buNone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Gao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et al., 2023]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47" y="1396117"/>
            <a:ext cx="3096000" cy="201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9060" y="822570"/>
            <a:ext cx="10088880" cy="77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607" tIns="42303" rIns="84607" bIns="42303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407" indent="-4407" algn="just" fontAlgn="ctr">
              <a:spcBef>
                <a:spcPct val="0"/>
              </a:spcBef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	   Измерение ускорений с помощью высокочастотных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виброакселерометров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должно учитывать наличие резонансной частоты у датчика.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При наличии в возбуждающем сигнале составляющих с частотой, больше верхней граничной частоты, в выходном сигнале будет присутствовать резонансные гармоники.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17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5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11890" r="45556" b="13016"/>
          <a:stretch/>
        </p:blipFill>
        <p:spPr bwMode="auto">
          <a:xfrm>
            <a:off x="6812280" y="819319"/>
            <a:ext cx="3179445" cy="417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6229052" y="1378288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6229052" y="3313474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="1" i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</a:t>
            </a:r>
            <a:endParaRPr lang="en-US" sz="1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6616238" y="1761092"/>
            <a:ext cx="631297" cy="216110"/>
            <a:chOff x="8320270" y="3066443"/>
            <a:chExt cx="631297" cy="216110"/>
          </a:xfrm>
        </p:grpSpPr>
        <p:sp>
          <p:nvSpPr>
            <p:cNvPr id="71" name="TextBox 70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50 м/с</a:t>
              </a:r>
              <a:r>
                <a:rPr lang="ru-RU" sz="1050" baseline="30000" dirty="0" smtClean="0"/>
                <a:t>2</a:t>
              </a: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73" name="Правая круглая скобка 72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Правая круглая скобка 73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Группа 74"/>
          <p:cNvGrpSpPr/>
          <p:nvPr/>
        </p:nvGrpSpPr>
        <p:grpSpPr>
          <a:xfrm>
            <a:off x="6610239" y="2995764"/>
            <a:ext cx="637651" cy="216110"/>
            <a:chOff x="8313920" y="3041043"/>
            <a:chExt cx="637651" cy="216110"/>
          </a:xfrm>
        </p:grpSpPr>
        <p:sp>
          <p:nvSpPr>
            <p:cNvPr id="76" name="TextBox 75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25 мм/с</a:t>
              </a:r>
              <a:endParaRPr lang="ru-RU" sz="1050" baseline="30000" dirty="0" smtClean="0"/>
            </a:p>
          </p:txBody>
        </p:sp>
        <p:grpSp>
          <p:nvGrpSpPr>
            <p:cNvPr id="77" name="Группа 76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78" name="Правая круглая скобка 77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Правая круглая скобка 78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0" name="Rectangle 3"/>
          <p:cNvSpPr txBox="1">
            <a:spLocks noChangeArrowheads="1"/>
          </p:cNvSpPr>
          <p:nvPr/>
        </p:nvSpPr>
        <p:spPr bwMode="auto">
          <a:xfrm>
            <a:off x="6229052" y="2206007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2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3"/>
          <p:cNvSpPr txBox="1">
            <a:spLocks noChangeArrowheads="1"/>
          </p:cNvSpPr>
          <p:nvPr/>
        </p:nvSpPr>
        <p:spPr bwMode="auto">
          <a:xfrm>
            <a:off x="6094730" y="4711193"/>
            <a:ext cx="64135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disp_dyn</a:t>
            </a:r>
            <a:endParaRPr lang="en-US" sz="12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6609888" y="4387133"/>
            <a:ext cx="637651" cy="216110"/>
            <a:chOff x="8313920" y="3041043"/>
            <a:chExt cx="637651" cy="216110"/>
          </a:xfrm>
        </p:grpSpPr>
        <p:sp>
          <p:nvSpPr>
            <p:cNvPr id="83" name="TextBox 82"/>
            <p:cNvSpPr txBox="1"/>
            <p:nvPr/>
          </p:nvSpPr>
          <p:spPr>
            <a:xfrm>
              <a:off x="8313920" y="30410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50 мкм</a:t>
              </a:r>
              <a:endParaRPr lang="ru-RU" sz="1050" baseline="30000" dirty="0" smtClean="0"/>
            </a:p>
          </p:txBody>
        </p:sp>
        <p:grpSp>
          <p:nvGrpSpPr>
            <p:cNvPr id="84" name="Группа 83"/>
            <p:cNvGrpSpPr/>
            <p:nvPr/>
          </p:nvGrpSpPr>
          <p:grpSpPr>
            <a:xfrm>
              <a:off x="8893261" y="3092464"/>
              <a:ext cx="58310" cy="144005"/>
              <a:chOff x="5628809" y="4122728"/>
              <a:chExt cx="72039" cy="155066"/>
            </a:xfrm>
          </p:grpSpPr>
          <p:sp>
            <p:nvSpPr>
              <p:cNvPr id="85" name="Правая круглая скобка 84"/>
              <p:cNvSpPr/>
              <p:nvPr/>
            </p:nvSpPr>
            <p:spPr bwMode="auto">
              <a:xfrm flipH="1">
                <a:off x="5664847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Правая круглая скобка 85"/>
              <p:cNvSpPr/>
              <p:nvPr/>
            </p:nvSpPr>
            <p:spPr bwMode="auto">
              <a:xfrm>
                <a:off x="5628809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6722134" y="3856885"/>
            <a:ext cx="582787" cy="230471"/>
            <a:chOff x="8116594" y="3712775"/>
            <a:chExt cx="582787" cy="230471"/>
          </a:xfrm>
        </p:grpSpPr>
        <p:sp>
          <p:nvSpPr>
            <p:cNvPr id="87" name="TextBox 86"/>
            <p:cNvSpPr txBox="1"/>
            <p:nvPr/>
          </p:nvSpPr>
          <p:spPr>
            <a:xfrm>
              <a:off x="8116594" y="3727136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ru-RU" sz="1050" dirty="0" smtClean="0"/>
                <a:t>320 мкс</a:t>
              </a:r>
              <a:endParaRPr lang="ru-RU" sz="1050" baseline="30000" dirty="0" smtClean="0"/>
            </a:p>
          </p:txBody>
        </p:sp>
        <p:grpSp>
          <p:nvGrpSpPr>
            <p:cNvPr id="88" name="Группа 87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89" name="Правая круглая скобка 88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Правая круглая скобка 89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6" name="Прямая соединительная линия 5"/>
          <p:cNvCxnSpPr/>
          <p:nvPr/>
        </p:nvCxnSpPr>
        <p:spPr bwMode="auto">
          <a:xfrm>
            <a:off x="7353300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Прямая соединительная линия 40"/>
          <p:cNvCxnSpPr/>
          <p:nvPr/>
        </p:nvCxnSpPr>
        <p:spPr bwMode="auto">
          <a:xfrm>
            <a:off x="7467600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Прямая соединительная линия 41"/>
          <p:cNvCxnSpPr/>
          <p:nvPr/>
        </p:nvCxnSpPr>
        <p:spPr bwMode="auto">
          <a:xfrm>
            <a:off x="8753475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Прямая соединительная линия 42"/>
          <p:cNvCxnSpPr/>
          <p:nvPr/>
        </p:nvCxnSpPr>
        <p:spPr bwMode="auto">
          <a:xfrm>
            <a:off x="9725025" y="870666"/>
            <a:ext cx="0" cy="40978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378954" y="4902042"/>
            <a:ext cx="801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</a:t>
            </a:r>
            <a:endParaRPr lang="ru-RU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024679" y="4902042"/>
            <a:ext cx="16030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II</a:t>
            </a:r>
            <a:endParaRPr lang="ru-RU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9118079" y="4902042"/>
            <a:ext cx="2404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III</a:t>
            </a:r>
            <a:endParaRPr lang="ru-RU" sz="1600" b="1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127830" y="2591162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="1" i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endParaRPr lang="en-US" sz="1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 flipH="1">
            <a:off x="8647558" y="2726196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6805456" y="885412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1max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 bwMode="auto">
          <a:xfrm flipH="1">
            <a:off x="7325184" y="1020446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8193729" y="3614261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200" b="1" i="1" baseline="-25000" dirty="0" err="1" smtClean="0">
                <a:latin typeface="Times New Roman" pitchFamily="18" charset="0"/>
                <a:cs typeface="Times New Roman" pitchFamily="18" charset="0"/>
              </a:rPr>
              <a:t>slip</a:t>
            </a:r>
            <a:endParaRPr lang="en-US" sz="1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 bwMode="auto">
          <a:xfrm flipH="1">
            <a:off x="8624557" y="3742944"/>
            <a:ext cx="1100468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none" w="med" len="med"/>
          </a:ln>
          <a:effectLst/>
        </p:spPr>
      </p:cxnSp>
      <p:cxnSp>
        <p:nvCxnSpPr>
          <p:cNvPr id="56" name="Прямая соединительная линия 55"/>
          <p:cNvCxnSpPr/>
          <p:nvPr/>
        </p:nvCxnSpPr>
        <p:spPr bwMode="auto">
          <a:xfrm flipH="1">
            <a:off x="7486650" y="3742944"/>
            <a:ext cx="787400" cy="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9109476" y="4258448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l-GR" sz="12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dyn</a:t>
            </a:r>
            <a:endParaRPr lang="en-US" sz="12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 bwMode="auto">
          <a:xfrm>
            <a:off x="9650520" y="3930703"/>
            <a:ext cx="0" cy="90917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91" name="Прямая соединительная линия 90"/>
          <p:cNvCxnSpPr/>
          <p:nvPr/>
        </p:nvCxnSpPr>
        <p:spPr bwMode="auto">
          <a:xfrm flipH="1">
            <a:off x="9591104" y="3930703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Rectangle 3"/>
          <p:cNvSpPr txBox="1">
            <a:spLocks noChangeArrowheads="1"/>
          </p:cNvSpPr>
          <p:nvPr/>
        </p:nvSpPr>
        <p:spPr bwMode="auto">
          <a:xfrm>
            <a:off x="7988032" y="4325512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l-GR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 bwMode="auto">
          <a:xfrm>
            <a:off x="8573053" y="4424748"/>
            <a:ext cx="0" cy="41512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102" name="Прямая соединительная линия 101"/>
          <p:cNvCxnSpPr/>
          <p:nvPr/>
        </p:nvCxnSpPr>
        <p:spPr bwMode="auto">
          <a:xfrm flipH="1">
            <a:off x="8513637" y="4424748"/>
            <a:ext cx="26784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Прямоугольник 1"/>
          <p:cNvSpPr/>
          <p:nvPr/>
        </p:nvSpPr>
        <p:spPr bwMode="auto">
          <a:xfrm>
            <a:off x="7247890" y="811699"/>
            <a:ext cx="345136" cy="2107915"/>
          </a:xfrm>
          <a:prstGeom prst="rect">
            <a:avLst/>
          </a:prstGeom>
          <a:solidFill>
            <a:srgbClr val="BBE0E3">
              <a:alpha val="30196"/>
            </a:srgb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23454" r="45492" b="17515"/>
          <a:stretch/>
        </p:blipFill>
        <p:spPr bwMode="auto">
          <a:xfrm>
            <a:off x="296163" y="885412"/>
            <a:ext cx="3314701" cy="327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63456" y="2177472"/>
            <a:ext cx="21600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229662" y="2552656"/>
            <a:ext cx="631297" cy="216110"/>
            <a:chOff x="8320270" y="3066443"/>
            <a:chExt cx="631297" cy="216110"/>
          </a:xfrm>
        </p:grpSpPr>
        <p:sp>
          <p:nvSpPr>
            <p:cNvPr id="60" name="TextBox 59"/>
            <p:cNvSpPr txBox="1"/>
            <p:nvPr/>
          </p:nvSpPr>
          <p:spPr>
            <a:xfrm>
              <a:off x="8320270" y="3066443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</a:t>
              </a:r>
              <a:r>
                <a:rPr lang="en-US" sz="1050" dirty="0" smtClean="0"/>
                <a:t>25</a:t>
              </a:r>
              <a:r>
                <a:rPr lang="ru-RU" sz="1050" dirty="0" smtClean="0"/>
                <a:t> м/с</a:t>
              </a:r>
              <a:r>
                <a:rPr lang="ru-RU" sz="1050" baseline="30000" dirty="0" smtClean="0"/>
                <a:t>2</a:t>
              </a: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8893243" y="3102775"/>
              <a:ext cx="58324" cy="144000"/>
              <a:chOff x="5628763" y="4133841"/>
              <a:chExt cx="72056" cy="155061"/>
            </a:xfrm>
          </p:grpSpPr>
          <p:sp>
            <p:nvSpPr>
              <p:cNvPr id="62" name="Правая круглая скобка 61"/>
              <p:cNvSpPr/>
              <p:nvPr/>
            </p:nvSpPr>
            <p:spPr bwMode="auto">
              <a:xfrm flipH="1">
                <a:off x="566481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Правая круглая скобка 62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55836" y="3012811"/>
            <a:ext cx="21600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r" fontAlgn="ctr">
              <a:spcBef>
                <a:spcPct val="0"/>
              </a:spcBef>
              <a:buFontTx/>
              <a:buNone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2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 bwMode="auto">
          <a:xfrm>
            <a:off x="966724" y="885411"/>
            <a:ext cx="0" cy="324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Прямая соединительная линия 66"/>
          <p:cNvCxnSpPr>
            <a:endCxn id="5122" idx="2"/>
          </p:cNvCxnSpPr>
          <p:nvPr/>
        </p:nvCxnSpPr>
        <p:spPr bwMode="auto">
          <a:xfrm>
            <a:off x="1896364" y="885412"/>
            <a:ext cx="0" cy="324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2" name="TextBox 91"/>
          <p:cNvSpPr txBox="1"/>
          <p:nvPr/>
        </p:nvSpPr>
        <p:spPr>
          <a:xfrm>
            <a:off x="1380998" y="4149308"/>
            <a:ext cx="801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I</a:t>
            </a:r>
            <a:endParaRPr lang="ru-RU" sz="1600" b="1" dirty="0"/>
          </a:p>
        </p:txBody>
      </p:sp>
      <p:sp>
        <p:nvSpPr>
          <p:cNvPr id="93" name="Стрелка вправо 92"/>
          <p:cNvSpPr/>
          <p:nvPr/>
        </p:nvSpPr>
        <p:spPr bwMode="auto">
          <a:xfrm flipH="1">
            <a:off x="3695700" y="1237264"/>
            <a:ext cx="3537264" cy="141024"/>
          </a:xfrm>
          <a:prstGeom prst="rightArrow">
            <a:avLst>
              <a:gd name="adj1" fmla="val 31291"/>
              <a:gd name="adj2" fmla="val 705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4" name="Группа 93"/>
          <p:cNvGrpSpPr/>
          <p:nvPr/>
        </p:nvGrpSpPr>
        <p:grpSpPr>
          <a:xfrm>
            <a:off x="199414" y="3677118"/>
            <a:ext cx="582787" cy="230471"/>
            <a:chOff x="8116594" y="3712775"/>
            <a:chExt cx="582787" cy="230471"/>
          </a:xfrm>
        </p:grpSpPr>
        <p:sp>
          <p:nvSpPr>
            <p:cNvPr id="97" name="TextBox 96"/>
            <p:cNvSpPr txBox="1"/>
            <p:nvPr/>
          </p:nvSpPr>
          <p:spPr>
            <a:xfrm>
              <a:off x="8116594" y="3727136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en-US" sz="1050" dirty="0" smtClean="0"/>
                <a:t>16</a:t>
              </a:r>
              <a:r>
                <a:rPr lang="ru-RU" sz="1050" dirty="0" smtClean="0"/>
                <a:t> мкс</a:t>
              </a:r>
              <a:endParaRPr lang="ru-RU" sz="1050" baseline="30000" dirty="0" smtClean="0"/>
            </a:p>
          </p:txBody>
        </p:sp>
        <p:grpSp>
          <p:nvGrpSpPr>
            <p:cNvPr id="103" name="Группа 102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104" name="Правая круглая скобка 103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Правая круглая скобка 104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19" y="2038873"/>
            <a:ext cx="2225233" cy="209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" name="Rectangle 3"/>
          <p:cNvSpPr txBox="1">
            <a:spLocks noChangeArrowheads="1"/>
          </p:cNvSpPr>
          <p:nvPr/>
        </p:nvSpPr>
        <p:spPr bwMode="auto">
          <a:xfrm>
            <a:off x="1170375" y="2726196"/>
            <a:ext cx="5070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ctr" fontAlgn="ctr">
              <a:spcBef>
                <a:spcPct val="0"/>
              </a:spcBef>
              <a:buFontTx/>
              <a:buNone/>
            </a:pPr>
            <a:r>
              <a:rPr lang="en-US" sz="1200" b="1" i="1" dirty="0" err="1" smtClean="0">
                <a:solidFill>
                  <a:srgbClr val="CC79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200" b="1" i="1" baseline="-25000" dirty="0" err="1" smtClean="0">
                <a:solidFill>
                  <a:srgbClr val="CC7900"/>
                </a:solidFill>
                <a:latin typeface="Times New Roman" pitchFamily="18" charset="0"/>
                <a:cs typeface="Times New Roman" pitchFamily="18" charset="0"/>
              </a:rPr>
              <a:t>rise</a:t>
            </a:r>
            <a:endParaRPr lang="en-US" sz="1200" b="1" i="1" dirty="0" smtClean="0">
              <a:solidFill>
                <a:srgbClr val="CC7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7" name="Прямая соединительная линия 106"/>
          <p:cNvCxnSpPr/>
          <p:nvPr/>
        </p:nvCxnSpPr>
        <p:spPr bwMode="auto">
          <a:xfrm flipH="1" flipV="1">
            <a:off x="1677403" y="2860983"/>
            <a:ext cx="218961" cy="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stealth" w="med" len="lg"/>
            <a:tailEnd type="none" w="med" len="med"/>
          </a:ln>
          <a:effectLst/>
        </p:spPr>
      </p:cxnSp>
      <p:cxnSp>
        <p:nvCxnSpPr>
          <p:cNvPr id="108" name="Прямая соединительная линия 107"/>
          <p:cNvCxnSpPr>
            <a:stCxn id="106" idx="1"/>
          </p:cNvCxnSpPr>
          <p:nvPr/>
        </p:nvCxnSpPr>
        <p:spPr bwMode="auto">
          <a:xfrm flipH="1">
            <a:off x="970325" y="2854881"/>
            <a:ext cx="200050" cy="610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95" name="Прямая соединительная линия 94"/>
          <p:cNvCxnSpPr/>
          <p:nvPr/>
        </p:nvCxnSpPr>
        <p:spPr bwMode="auto">
          <a:xfrm flipV="1">
            <a:off x="4768375" y="2107787"/>
            <a:ext cx="0" cy="17759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18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01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микрорельефа поверхности модельного разлома.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Zst\мат нов профилометрия\схема профилометр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782" y="819319"/>
            <a:ext cx="4431508" cy="42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" y="1816617"/>
            <a:ext cx="2332918" cy="190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Zst\мат нов профилометрия\2026-03-07 11-15-54.HEIC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581" y="1855788"/>
            <a:ext cx="2588497" cy="194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3"/>
          <p:cNvSpPr txBox="1">
            <a:spLocks noChangeArrowheads="1"/>
          </p:cNvSpPr>
          <p:nvPr/>
        </p:nvSpPr>
        <p:spPr bwMode="auto">
          <a:xfrm>
            <a:off x="109586" y="854219"/>
            <a:ext cx="5037089" cy="9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3" indent="-4763" algn="just" fontAlgn="ctr">
              <a:spcBef>
                <a:spcPct val="0"/>
              </a:spcBef>
              <a:buFontTx/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Измерение микрорельефа проведено на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2D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профилометре 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Chotest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серии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SJ5780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максимальное паспортное разрешение 0.001 мкм, скорость сканирования 0.1-2 мм/с, определение более 20 параметров шероховатости).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19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5"/>
          <a:stretch/>
        </p:blipFill>
        <p:spPr bwMode="auto">
          <a:xfrm>
            <a:off x="83906" y="1565032"/>
            <a:ext cx="5686858" cy="225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52722" y="983150"/>
            <a:ext cx="4320000" cy="280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   Классические работы по изучению процессов неустойчивого (прерывистого) скольжения по разлому (типа «стик-слип» –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stick-slip)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начались с пионерских работ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Byerlee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Brace, 1968;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Ohnaka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1973;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Byerlee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Summers, 1975]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др., в которых исследовалось влияние напряженного состояния, типа породы,  свойств поверхности разлома и др.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Модель разлома в этих работах представляла собой контакт двух блоков горной породы, с заданием сдвигового и нормального усилий.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37073" y="3738953"/>
            <a:ext cx="10029457" cy="13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ИФЗ РАН в 1980х-1990х гг. проводились исследования на моделях разломов. В работах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Spetzler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Sobolev,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Koltsov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1991]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исследовалось влияние неровности контактирующих поверхностей (высоты неровностей от 0.05 до 1000 мкм) блоков из разных горных пород (кварцит, пирофиллит, ангидрит, известняк) на режим скольжения. Переход к третьей (крайняя правая) модели позволил исследовать подвижки на одном контакте с уменьшением влияния регулируемой нагрузки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величину нормальной нагрузки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контакте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1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2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744" y="-5749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Введение.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слайдер-моделях сейсмогенных разломов.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18439" y="1157937"/>
            <a:ext cx="4320000" cy="3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ctr" fontAlgn="ctr">
              <a:spcBef>
                <a:spcPct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варианты слайдер-моделей разломов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микрорельефа поверхности модельного разлома.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Zst\мат нов профилометрия\схема профилометр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782" y="825669"/>
            <a:ext cx="4431508" cy="42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9524" y="974485"/>
            <a:ext cx="5950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А-А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/>
          </a:p>
          <a:p>
            <a:r>
              <a:rPr lang="ru-RU" sz="1800" dirty="0" smtClean="0"/>
              <a:t>Б-Б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r>
              <a:rPr lang="ru-RU" sz="1800" dirty="0" smtClean="0"/>
              <a:t>В-В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r>
              <a:rPr lang="ru-RU" sz="1800" dirty="0" smtClean="0"/>
              <a:t>Г-Г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9005" y="742200"/>
            <a:ext cx="133882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700" dirty="0" smtClean="0"/>
              <a:t>А    Б   В    Г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82026" y="4782250"/>
            <a:ext cx="133882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700" dirty="0" smtClean="0"/>
              <a:t>А    Б   В    Г</a:t>
            </a:r>
          </a:p>
        </p:txBody>
      </p:sp>
      <p:pic>
        <p:nvPicPr>
          <p:cNvPr id="8198" name="Picture 6" descr="C:\Zst\мат нов профилометрия\Исследования ИФЗ\1=А-А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" y="773594"/>
            <a:ext cx="4320000" cy="11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Zst\мат нов профилометрия\Исследования ИФЗ\1=Б-Б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4" y="1856450"/>
            <a:ext cx="4320000" cy="11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Zst\мат нов профилометрия\Исследования ИФЗ\1=В-В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" y="2939306"/>
            <a:ext cx="4320000" cy="11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Zst\мат нов профилометрия\Исследования ИФЗ\1=Г-Г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" y="4022161"/>
            <a:ext cx="4320000" cy="11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738872" y="1385321"/>
            <a:ext cx="649552" cy="216711"/>
            <a:chOff x="8302015" y="3013339"/>
            <a:chExt cx="649552" cy="223130"/>
          </a:xfrm>
        </p:grpSpPr>
        <p:sp>
          <p:nvSpPr>
            <p:cNvPr id="27" name="TextBox 26"/>
            <p:cNvSpPr txBox="1"/>
            <p:nvPr/>
          </p:nvSpPr>
          <p:spPr>
            <a:xfrm>
              <a:off x="8302015" y="3013339"/>
              <a:ext cx="582787" cy="22251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 мкм</a:t>
              </a:r>
              <a:endParaRPr lang="ru-RU" sz="1050" baseline="30000" dirty="0" smtClean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29" name="Правая круглая скобка 2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Правая круглая скобка 2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724302" y="2512607"/>
            <a:ext cx="649552" cy="144000"/>
            <a:chOff x="8302015" y="3013339"/>
            <a:chExt cx="649552" cy="223130"/>
          </a:xfrm>
        </p:grpSpPr>
        <p:sp>
          <p:nvSpPr>
            <p:cNvPr id="37" name="TextBox 36"/>
            <p:cNvSpPr txBox="1"/>
            <p:nvPr/>
          </p:nvSpPr>
          <p:spPr>
            <a:xfrm>
              <a:off x="8302015" y="3013339"/>
              <a:ext cx="582787" cy="22251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 мкм</a:t>
              </a:r>
              <a:endParaRPr lang="ru-RU" sz="1050" baseline="30000" dirty="0" smtClean="0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39" name="Правая круглая скобка 3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Правая круглая скобка 3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733827" y="3582582"/>
            <a:ext cx="649552" cy="144000"/>
            <a:chOff x="8302015" y="3013339"/>
            <a:chExt cx="649552" cy="223130"/>
          </a:xfrm>
        </p:grpSpPr>
        <p:sp>
          <p:nvSpPr>
            <p:cNvPr id="42" name="TextBox 41"/>
            <p:cNvSpPr txBox="1"/>
            <p:nvPr/>
          </p:nvSpPr>
          <p:spPr>
            <a:xfrm>
              <a:off x="8302015" y="3013339"/>
              <a:ext cx="582787" cy="22251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 мкм</a:t>
              </a:r>
              <a:endParaRPr lang="ru-RU" sz="1050" baseline="30000" dirty="0" smtClean="0"/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44" name="Правая круглая скобка 43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Правая круглая скобка 44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6" name="Группа 45"/>
          <p:cNvGrpSpPr/>
          <p:nvPr/>
        </p:nvGrpSpPr>
        <p:grpSpPr>
          <a:xfrm>
            <a:off x="867177" y="4154082"/>
            <a:ext cx="649552" cy="180000"/>
            <a:chOff x="8302015" y="3013339"/>
            <a:chExt cx="649552" cy="223130"/>
          </a:xfrm>
        </p:grpSpPr>
        <p:sp>
          <p:nvSpPr>
            <p:cNvPr id="47" name="TextBox 46"/>
            <p:cNvSpPr txBox="1"/>
            <p:nvPr/>
          </p:nvSpPr>
          <p:spPr>
            <a:xfrm>
              <a:off x="8302015" y="3013339"/>
              <a:ext cx="582787" cy="22251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 мкм</a:t>
              </a:r>
              <a:endParaRPr lang="ru-RU" sz="1050" baseline="30000" dirty="0" smtClean="0"/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49" name="Правая круглая скобка 4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Правая круглая скобка 4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2431681" y="2537797"/>
            <a:ext cx="539985" cy="230471"/>
            <a:chOff x="8272330" y="3712775"/>
            <a:chExt cx="257111" cy="230471"/>
          </a:xfrm>
        </p:grpSpPr>
        <p:sp>
          <p:nvSpPr>
            <p:cNvPr id="32" name="TextBox 31"/>
            <p:cNvSpPr txBox="1"/>
            <p:nvPr/>
          </p:nvSpPr>
          <p:spPr>
            <a:xfrm>
              <a:off x="8272330" y="3727136"/>
              <a:ext cx="257111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ru-RU" sz="1050" dirty="0" smtClean="0"/>
                <a:t>10 мм</a:t>
              </a:r>
              <a:endParaRPr lang="ru-RU" sz="1050" baseline="30000" dirty="0" smtClean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34" name="Правая круглая скобка 33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Правая круглая скобка 34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20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16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Zst\мат нов профилометрия\Исследования ИФЗ\1=2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1" y="1314417"/>
            <a:ext cx="3600000" cy="92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микрорельефа поверхности модельного разлома.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Zst\мат нов профилометрия\схема профилометр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782" y="825669"/>
            <a:ext cx="4431508" cy="42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Zst\мат нов профилометрия\Исследования ИФЗ\1=1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0" y="842169"/>
            <a:ext cx="3600000" cy="4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Zst\мат нов профилометрия\Исследования ИФЗ\1=3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1" y="2276641"/>
            <a:ext cx="3600000" cy="92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Zst\мат нов профилометрия\Исследования ИФЗ\1=4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9" y="3238865"/>
            <a:ext cx="3600000" cy="92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Zst\мат нов профилометрия\Исследования ИФЗ\1=5-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1" y="4201088"/>
            <a:ext cx="3600000" cy="92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6800" y="861219"/>
            <a:ext cx="492443" cy="404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1-1</a:t>
            </a:r>
          </a:p>
          <a:p>
            <a:endParaRPr lang="ru-RU" sz="1800" dirty="0"/>
          </a:p>
          <a:p>
            <a:r>
              <a:rPr lang="ru-RU" sz="700" dirty="0" smtClean="0"/>
              <a:t> </a:t>
            </a:r>
            <a:endParaRPr lang="ru-RU" sz="1800" dirty="0"/>
          </a:p>
          <a:p>
            <a:r>
              <a:rPr lang="ru-RU" sz="1800" dirty="0" smtClean="0"/>
              <a:t>2-2</a:t>
            </a:r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sz="700" dirty="0" smtClean="0"/>
              <a:t> </a:t>
            </a:r>
            <a:endParaRPr lang="ru-RU" sz="1800" dirty="0" smtClean="0"/>
          </a:p>
          <a:p>
            <a:r>
              <a:rPr lang="ru-RU" sz="1800" dirty="0" smtClean="0"/>
              <a:t>3-3</a:t>
            </a:r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sz="900" dirty="0" smtClean="0"/>
              <a:t> </a:t>
            </a:r>
            <a:endParaRPr lang="ru-RU" sz="1800" dirty="0"/>
          </a:p>
          <a:p>
            <a:r>
              <a:rPr lang="ru-RU" sz="1800" dirty="0" smtClean="0"/>
              <a:t>4-4</a:t>
            </a:r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sz="1000" dirty="0" smtClean="0"/>
              <a:t> </a:t>
            </a:r>
            <a:endParaRPr lang="ru-RU" sz="1800" dirty="0"/>
          </a:p>
          <a:p>
            <a:r>
              <a:rPr lang="ru-RU" sz="1800" dirty="0" smtClean="0"/>
              <a:t>5-5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52361" y="1610519"/>
            <a:ext cx="293670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smtClean="0"/>
              <a:t>1</a:t>
            </a:r>
          </a:p>
          <a:p>
            <a:endParaRPr lang="ru-RU" sz="1700" dirty="0"/>
          </a:p>
          <a:p>
            <a:r>
              <a:rPr lang="ru-RU" sz="1700" dirty="0" smtClean="0"/>
              <a:t>2</a:t>
            </a:r>
          </a:p>
          <a:p>
            <a:endParaRPr lang="ru-RU" sz="1700" dirty="0"/>
          </a:p>
          <a:p>
            <a:r>
              <a:rPr lang="ru-RU" sz="1700" dirty="0" smtClean="0"/>
              <a:t>3</a:t>
            </a:r>
          </a:p>
          <a:p>
            <a:endParaRPr lang="ru-RU" sz="1700" dirty="0"/>
          </a:p>
          <a:p>
            <a:r>
              <a:rPr lang="ru-RU" sz="1700" dirty="0" smtClean="0"/>
              <a:t>4</a:t>
            </a:r>
          </a:p>
          <a:p>
            <a:endParaRPr lang="ru-RU" sz="1700" dirty="0"/>
          </a:p>
          <a:p>
            <a:r>
              <a:rPr lang="ru-RU" sz="1700" dirty="0" smtClean="0"/>
              <a:t>5</a:t>
            </a:r>
          </a:p>
          <a:p>
            <a:endParaRPr lang="ru-RU" sz="1700" dirty="0"/>
          </a:p>
          <a:p>
            <a:r>
              <a:rPr lang="ru-RU" sz="1700" dirty="0" smtClean="0"/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82866" y="1610519"/>
            <a:ext cx="293670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smtClean="0"/>
              <a:t>1</a:t>
            </a:r>
          </a:p>
          <a:p>
            <a:endParaRPr lang="ru-RU" sz="1700" dirty="0"/>
          </a:p>
          <a:p>
            <a:r>
              <a:rPr lang="ru-RU" sz="1700" dirty="0" smtClean="0"/>
              <a:t>2</a:t>
            </a:r>
          </a:p>
          <a:p>
            <a:endParaRPr lang="ru-RU" sz="1700" dirty="0"/>
          </a:p>
          <a:p>
            <a:r>
              <a:rPr lang="ru-RU" sz="1700" dirty="0" smtClean="0"/>
              <a:t>3</a:t>
            </a:r>
          </a:p>
          <a:p>
            <a:endParaRPr lang="ru-RU" sz="1700" dirty="0"/>
          </a:p>
          <a:p>
            <a:r>
              <a:rPr lang="ru-RU" sz="1700" dirty="0" smtClean="0"/>
              <a:t>4</a:t>
            </a:r>
          </a:p>
          <a:p>
            <a:endParaRPr lang="ru-RU" sz="1700" dirty="0"/>
          </a:p>
          <a:p>
            <a:r>
              <a:rPr lang="ru-RU" sz="1700" dirty="0" smtClean="0"/>
              <a:t>5</a:t>
            </a:r>
          </a:p>
          <a:p>
            <a:endParaRPr lang="ru-RU" sz="1700" dirty="0"/>
          </a:p>
          <a:p>
            <a:r>
              <a:rPr lang="ru-RU" sz="1700" dirty="0" smtClean="0"/>
              <a:t>6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1481822" y="2780228"/>
            <a:ext cx="649552" cy="216110"/>
            <a:chOff x="8302015" y="2939263"/>
            <a:chExt cx="649552" cy="370663"/>
          </a:xfrm>
        </p:grpSpPr>
        <p:sp>
          <p:nvSpPr>
            <p:cNvPr id="27" name="TextBox 26"/>
            <p:cNvSpPr txBox="1"/>
            <p:nvPr/>
          </p:nvSpPr>
          <p:spPr>
            <a:xfrm>
              <a:off x="8302015" y="2939263"/>
              <a:ext cx="582787" cy="370663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5 мкм</a:t>
              </a:r>
              <a:endParaRPr lang="ru-RU" sz="1050" baseline="30000" dirty="0" smtClean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29" name="Правая круглая скобка 2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Правая круглая скобка 2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2362859" y="2837372"/>
            <a:ext cx="594000" cy="230471"/>
            <a:chOff x="8116594" y="3712775"/>
            <a:chExt cx="582787" cy="230471"/>
          </a:xfrm>
        </p:grpSpPr>
        <p:sp>
          <p:nvSpPr>
            <p:cNvPr id="32" name="TextBox 31"/>
            <p:cNvSpPr txBox="1"/>
            <p:nvPr/>
          </p:nvSpPr>
          <p:spPr>
            <a:xfrm>
              <a:off x="8116594" y="3727136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ru-RU" sz="1050" dirty="0" smtClean="0"/>
                <a:t>2 мм</a:t>
              </a:r>
              <a:endParaRPr lang="ru-RU" sz="1050" baseline="30000" dirty="0" smtClean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34" name="Правая круглая скобка 33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Правая круглая скобка 34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21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129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Zst\мат нов профилометрия\Исследования ИФЗ\2=Д-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8" y="776406"/>
            <a:ext cx="4267796" cy="110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Zst\мат нов профилометрия\Исследования ИФЗ\2=Е-Е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8" y="1862044"/>
            <a:ext cx="4267796" cy="110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Zst\мат нов профилометрия\Исследования ИФЗ\2=Ж-Ж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8" y="2947682"/>
            <a:ext cx="4267796" cy="110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Zst\мат нов профилометрия\Исследования ИФЗ\2=З-З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8" y="4033319"/>
            <a:ext cx="4267796" cy="110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микрорельефа поверхности модельного разлома.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Zst\мат нов профилометрия\схема профилометри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782" y="825669"/>
            <a:ext cx="4431508" cy="42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9450" y="974485"/>
            <a:ext cx="67518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Д-Д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/>
          </a:p>
          <a:p>
            <a:r>
              <a:rPr lang="ru-RU" sz="1800" dirty="0" smtClean="0"/>
              <a:t>Е-Е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r>
              <a:rPr lang="ru-RU" sz="1800" dirty="0" smtClean="0"/>
              <a:t>Ж-Ж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r>
              <a:rPr lang="ru-RU" sz="1800" dirty="0" smtClean="0"/>
              <a:t>З-З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5873" y="857354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/>
              <a:t>Д</a:t>
            </a:r>
            <a:r>
              <a:rPr lang="ru-RU" sz="1600" dirty="0" smtClean="0"/>
              <a:t>    Е   Ж    </a:t>
            </a:r>
            <a:r>
              <a:rPr lang="ru-RU" sz="1600" dirty="0"/>
              <a:t>З</a:t>
            </a:r>
            <a:endParaRPr lang="ru-RU" sz="1600" dirty="0" smtClean="0"/>
          </a:p>
        </p:txBody>
      </p:sp>
      <p:grpSp>
        <p:nvGrpSpPr>
          <p:cNvPr id="26" name="Группа 25"/>
          <p:cNvGrpSpPr/>
          <p:nvPr/>
        </p:nvGrpSpPr>
        <p:grpSpPr>
          <a:xfrm>
            <a:off x="623736" y="1414917"/>
            <a:ext cx="649552" cy="216711"/>
            <a:chOff x="8302015" y="3013339"/>
            <a:chExt cx="649552" cy="223130"/>
          </a:xfrm>
        </p:grpSpPr>
        <p:sp>
          <p:nvSpPr>
            <p:cNvPr id="27" name="TextBox 26"/>
            <p:cNvSpPr txBox="1"/>
            <p:nvPr/>
          </p:nvSpPr>
          <p:spPr>
            <a:xfrm>
              <a:off x="8302015" y="3013339"/>
              <a:ext cx="582787" cy="22251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 мкм</a:t>
              </a:r>
              <a:endParaRPr lang="ru-RU" sz="1050" baseline="30000" dirty="0" smtClean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29" name="Правая круглая скобка 2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Правая круглая скобка 2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711602" y="2455457"/>
            <a:ext cx="649552" cy="216000"/>
            <a:chOff x="8302015" y="3013339"/>
            <a:chExt cx="649552" cy="223130"/>
          </a:xfrm>
        </p:grpSpPr>
        <p:sp>
          <p:nvSpPr>
            <p:cNvPr id="37" name="TextBox 36"/>
            <p:cNvSpPr txBox="1"/>
            <p:nvPr/>
          </p:nvSpPr>
          <p:spPr>
            <a:xfrm>
              <a:off x="8302015" y="3013339"/>
              <a:ext cx="582787" cy="22251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 мкм</a:t>
              </a:r>
              <a:endParaRPr lang="ru-RU" sz="1050" baseline="30000" dirty="0" smtClean="0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39" name="Правая круглая скобка 3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Правая круглая скобка 3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695162" y="3413446"/>
            <a:ext cx="649552" cy="252000"/>
            <a:chOff x="8302015" y="3013339"/>
            <a:chExt cx="649552" cy="223130"/>
          </a:xfrm>
        </p:grpSpPr>
        <p:sp>
          <p:nvSpPr>
            <p:cNvPr id="42" name="TextBox 41"/>
            <p:cNvSpPr txBox="1"/>
            <p:nvPr/>
          </p:nvSpPr>
          <p:spPr>
            <a:xfrm>
              <a:off x="8302015" y="3013339"/>
              <a:ext cx="582787" cy="22251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 мкм</a:t>
              </a:r>
              <a:endParaRPr lang="ru-RU" sz="1050" baseline="30000" dirty="0" smtClean="0"/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44" name="Правая круглая скобка 43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Правая круглая скобка 44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6" name="Группа 45"/>
          <p:cNvGrpSpPr/>
          <p:nvPr/>
        </p:nvGrpSpPr>
        <p:grpSpPr>
          <a:xfrm>
            <a:off x="889378" y="4600161"/>
            <a:ext cx="649552" cy="144000"/>
            <a:chOff x="8302015" y="3013339"/>
            <a:chExt cx="649552" cy="223130"/>
          </a:xfrm>
        </p:grpSpPr>
        <p:sp>
          <p:nvSpPr>
            <p:cNvPr id="47" name="TextBox 46"/>
            <p:cNvSpPr txBox="1"/>
            <p:nvPr/>
          </p:nvSpPr>
          <p:spPr>
            <a:xfrm>
              <a:off x="8302015" y="3013339"/>
              <a:ext cx="582787" cy="22251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10 мкм</a:t>
              </a:r>
              <a:endParaRPr lang="ru-RU" sz="1050" baseline="30000" dirty="0" smtClean="0"/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49" name="Правая круглая скобка 4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Правая круглая скобка 4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2399931" y="2504429"/>
            <a:ext cx="539985" cy="230471"/>
            <a:chOff x="8272330" y="3712775"/>
            <a:chExt cx="257111" cy="230471"/>
          </a:xfrm>
        </p:grpSpPr>
        <p:sp>
          <p:nvSpPr>
            <p:cNvPr id="32" name="TextBox 31"/>
            <p:cNvSpPr txBox="1"/>
            <p:nvPr/>
          </p:nvSpPr>
          <p:spPr>
            <a:xfrm>
              <a:off x="8272330" y="3727136"/>
              <a:ext cx="257111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ru-RU" sz="1050" dirty="0" smtClean="0"/>
                <a:t>10 мм</a:t>
              </a:r>
              <a:endParaRPr lang="ru-RU" sz="1050" baseline="30000" dirty="0" smtClean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34" name="Правая круглая скобка 33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Правая круглая скобка 34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8045872" y="4774809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/>
              <a:t>Д</a:t>
            </a:r>
            <a:r>
              <a:rPr lang="ru-RU" sz="1600" dirty="0" smtClean="0"/>
              <a:t>    Е   Ж    </a:t>
            </a:r>
            <a:r>
              <a:rPr lang="ru-RU" sz="1600" dirty="0"/>
              <a:t>З</a:t>
            </a:r>
            <a:endParaRPr lang="ru-RU" sz="1600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22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8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Zst\мат нов профилометрия\Исследования ИФЗ\2=7-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8" y="745201"/>
            <a:ext cx="3414237" cy="8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Zst\мат нов профилометрия\Исследования ИФЗ\2=8-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8" y="1617940"/>
            <a:ext cx="3414237" cy="8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Zst\мат нов профилометрия\Исследования ИФЗ\2=9-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7" y="2490679"/>
            <a:ext cx="3414237" cy="8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Zst\мат нов профилометрия\Исследования ИФЗ\2=10-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7" y="3363418"/>
            <a:ext cx="3414237" cy="8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Zst\мат нов профилометрия\Исследования ИФЗ\2=11-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7" y="4236157"/>
            <a:ext cx="3414237" cy="8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микрорельефа поверхности модельного разлома.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Zst\мат нов профилометрия\схема профилометри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782" y="825669"/>
            <a:ext cx="4431508" cy="42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1384" y="861219"/>
            <a:ext cx="72327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7-7</a:t>
            </a:r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sz="700" dirty="0" smtClean="0"/>
              <a:t> </a:t>
            </a:r>
            <a:endParaRPr lang="ru-RU" sz="1800" dirty="0"/>
          </a:p>
          <a:p>
            <a:r>
              <a:rPr lang="ru-RU" sz="1800" dirty="0" smtClean="0"/>
              <a:t>8-8</a:t>
            </a:r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sz="700" dirty="0" smtClean="0"/>
              <a:t> </a:t>
            </a:r>
            <a:endParaRPr lang="ru-RU" sz="1800" dirty="0" smtClean="0"/>
          </a:p>
          <a:p>
            <a:r>
              <a:rPr lang="ru-RU" sz="1800" dirty="0" smtClean="0"/>
              <a:t>9-9</a:t>
            </a:r>
          </a:p>
          <a:p>
            <a:endParaRPr lang="ru-RU" sz="1800" dirty="0" smtClean="0"/>
          </a:p>
          <a:p>
            <a:r>
              <a:rPr lang="ru-RU" sz="1600" dirty="0" smtClean="0"/>
              <a:t> </a:t>
            </a:r>
            <a:endParaRPr lang="ru-RU" sz="4000" dirty="0"/>
          </a:p>
          <a:p>
            <a:r>
              <a:rPr lang="ru-RU" sz="1800" dirty="0" smtClean="0"/>
              <a:t>10-10</a:t>
            </a:r>
          </a:p>
          <a:p>
            <a:endParaRPr lang="ru-RU" sz="1800" dirty="0" smtClean="0"/>
          </a:p>
          <a:p>
            <a:r>
              <a:rPr lang="ru-RU" sz="2000" dirty="0" smtClean="0"/>
              <a:t> </a:t>
            </a:r>
            <a:endParaRPr lang="ru-RU" sz="4400" dirty="0"/>
          </a:p>
          <a:p>
            <a:r>
              <a:rPr lang="ru-RU" sz="1800" dirty="0" smtClean="0"/>
              <a:t>11-11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402" y="1580916"/>
            <a:ext cx="402675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/>
              <a:t>7</a:t>
            </a:r>
            <a:endParaRPr lang="ru-RU" sz="1700" dirty="0" smtClean="0"/>
          </a:p>
          <a:p>
            <a:endParaRPr lang="ru-RU" sz="1700" dirty="0"/>
          </a:p>
          <a:p>
            <a:r>
              <a:rPr lang="ru-RU" sz="1700" dirty="0"/>
              <a:t>8</a:t>
            </a:r>
            <a:endParaRPr lang="ru-RU" sz="1700" dirty="0" smtClean="0"/>
          </a:p>
          <a:p>
            <a:endParaRPr lang="ru-RU" sz="1700" dirty="0"/>
          </a:p>
          <a:p>
            <a:r>
              <a:rPr lang="ru-RU" sz="1700" dirty="0"/>
              <a:t>9</a:t>
            </a:r>
            <a:endParaRPr lang="ru-RU" sz="1700" dirty="0" smtClean="0"/>
          </a:p>
          <a:p>
            <a:endParaRPr lang="ru-RU" sz="1700" dirty="0"/>
          </a:p>
          <a:p>
            <a:r>
              <a:rPr lang="ru-RU" sz="1700" dirty="0" smtClean="0"/>
              <a:t>10</a:t>
            </a:r>
          </a:p>
          <a:p>
            <a:endParaRPr lang="ru-RU" sz="1700" dirty="0"/>
          </a:p>
          <a:p>
            <a:r>
              <a:rPr lang="ru-RU" sz="1700" dirty="0" smtClean="0"/>
              <a:t>11</a:t>
            </a:r>
          </a:p>
          <a:p>
            <a:endParaRPr lang="ru-RU" sz="1700" dirty="0"/>
          </a:p>
          <a:p>
            <a:r>
              <a:rPr lang="ru-RU" sz="1700" dirty="0" smtClean="0"/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50907" y="1580916"/>
            <a:ext cx="402675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/>
              <a:t>7</a:t>
            </a:r>
            <a:endParaRPr lang="ru-RU" sz="1700" dirty="0" smtClean="0"/>
          </a:p>
          <a:p>
            <a:endParaRPr lang="ru-RU" sz="1700" dirty="0"/>
          </a:p>
          <a:p>
            <a:r>
              <a:rPr lang="ru-RU" sz="1700" dirty="0"/>
              <a:t>8</a:t>
            </a:r>
            <a:endParaRPr lang="ru-RU" sz="1700" dirty="0" smtClean="0"/>
          </a:p>
          <a:p>
            <a:endParaRPr lang="ru-RU" sz="1700" dirty="0"/>
          </a:p>
          <a:p>
            <a:r>
              <a:rPr lang="ru-RU" sz="1700" dirty="0"/>
              <a:t>9</a:t>
            </a:r>
            <a:endParaRPr lang="ru-RU" sz="1700" dirty="0" smtClean="0"/>
          </a:p>
          <a:p>
            <a:endParaRPr lang="ru-RU" sz="1700" dirty="0"/>
          </a:p>
          <a:p>
            <a:r>
              <a:rPr lang="ru-RU" sz="1700" dirty="0" smtClean="0"/>
              <a:t>10</a:t>
            </a:r>
          </a:p>
          <a:p>
            <a:endParaRPr lang="ru-RU" sz="1700" dirty="0"/>
          </a:p>
          <a:p>
            <a:r>
              <a:rPr lang="ru-RU" sz="1700" dirty="0" smtClean="0"/>
              <a:t>11</a:t>
            </a:r>
          </a:p>
          <a:p>
            <a:endParaRPr lang="ru-RU" sz="1700" dirty="0"/>
          </a:p>
          <a:p>
            <a:r>
              <a:rPr lang="ru-RU" sz="1700" dirty="0" smtClean="0"/>
              <a:t>12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691245" y="2518214"/>
            <a:ext cx="649552" cy="216110"/>
            <a:chOff x="8302015" y="2902083"/>
            <a:chExt cx="649552" cy="445022"/>
          </a:xfrm>
        </p:grpSpPr>
        <p:sp>
          <p:nvSpPr>
            <p:cNvPr id="27" name="TextBox 26"/>
            <p:cNvSpPr txBox="1"/>
            <p:nvPr/>
          </p:nvSpPr>
          <p:spPr>
            <a:xfrm>
              <a:off x="8302015" y="2902083"/>
              <a:ext cx="582787" cy="445022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</a:t>
              </a:r>
              <a:r>
                <a:rPr lang="en-US" sz="1050" dirty="0" smtClean="0"/>
                <a:t>4</a:t>
              </a:r>
              <a:r>
                <a:rPr lang="ru-RU" sz="1050" dirty="0" smtClean="0"/>
                <a:t> мкм</a:t>
              </a:r>
              <a:endParaRPr lang="ru-RU" sz="1050" baseline="30000" dirty="0" smtClean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29" name="Правая круглая скобка 2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Правая круглая скобка 2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2439053" y="3008877"/>
            <a:ext cx="594000" cy="230471"/>
            <a:chOff x="8116594" y="3712775"/>
            <a:chExt cx="582787" cy="230471"/>
          </a:xfrm>
        </p:grpSpPr>
        <p:sp>
          <p:nvSpPr>
            <p:cNvPr id="32" name="TextBox 31"/>
            <p:cNvSpPr txBox="1"/>
            <p:nvPr/>
          </p:nvSpPr>
          <p:spPr>
            <a:xfrm>
              <a:off x="8116594" y="3727136"/>
              <a:ext cx="582787" cy="216110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r>
                <a:rPr lang="ru-RU" sz="1050" dirty="0" smtClean="0"/>
                <a:t>2 мм</a:t>
              </a:r>
              <a:endParaRPr lang="ru-RU" sz="1050" baseline="30000" dirty="0" smtClean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200000">
              <a:off x="8372205" y="3669937"/>
              <a:ext cx="58324" cy="144000"/>
              <a:chOff x="5628828" y="4140675"/>
              <a:chExt cx="72056" cy="144000"/>
            </a:xfrm>
          </p:grpSpPr>
          <p:sp>
            <p:nvSpPr>
              <p:cNvPr id="34" name="Правая круглая скобка 33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Правая круглая скобка 34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600759" y="757927"/>
            <a:ext cx="649552" cy="216110"/>
            <a:chOff x="8302015" y="2902083"/>
            <a:chExt cx="649552" cy="445022"/>
          </a:xfrm>
        </p:grpSpPr>
        <p:sp>
          <p:nvSpPr>
            <p:cNvPr id="37" name="TextBox 36"/>
            <p:cNvSpPr txBox="1"/>
            <p:nvPr/>
          </p:nvSpPr>
          <p:spPr>
            <a:xfrm>
              <a:off x="8302015" y="2902083"/>
              <a:ext cx="582787" cy="445022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</a:t>
              </a:r>
              <a:r>
                <a:rPr lang="en-US" sz="1050" dirty="0" smtClean="0"/>
                <a:t>3</a:t>
              </a:r>
              <a:r>
                <a:rPr lang="ru-RU" sz="1050" dirty="0" smtClean="0"/>
                <a:t> мкм</a:t>
              </a:r>
              <a:endParaRPr lang="ru-RU" sz="1050" baseline="30000" dirty="0" smtClean="0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39" name="Правая круглая скобка 3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Правая круглая скобка 3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632935" y="1634960"/>
            <a:ext cx="649552" cy="216110"/>
            <a:chOff x="8302015" y="2902083"/>
            <a:chExt cx="649552" cy="445022"/>
          </a:xfrm>
        </p:grpSpPr>
        <p:sp>
          <p:nvSpPr>
            <p:cNvPr id="42" name="TextBox 41"/>
            <p:cNvSpPr txBox="1"/>
            <p:nvPr/>
          </p:nvSpPr>
          <p:spPr>
            <a:xfrm>
              <a:off x="8302015" y="2902083"/>
              <a:ext cx="582787" cy="445022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</a:t>
              </a:r>
              <a:r>
                <a:rPr lang="en-US" sz="1050" dirty="0" smtClean="0"/>
                <a:t>4</a:t>
              </a:r>
              <a:r>
                <a:rPr lang="ru-RU" sz="1050" dirty="0" smtClean="0"/>
                <a:t> мкм</a:t>
              </a:r>
              <a:endParaRPr lang="ru-RU" sz="1050" baseline="30000" dirty="0" smtClean="0"/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44" name="Правая круглая скобка 43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Правая круглая скобка 44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6" name="Группа 45"/>
          <p:cNvGrpSpPr/>
          <p:nvPr/>
        </p:nvGrpSpPr>
        <p:grpSpPr>
          <a:xfrm>
            <a:off x="672180" y="3338223"/>
            <a:ext cx="649552" cy="216110"/>
            <a:chOff x="8302015" y="2902083"/>
            <a:chExt cx="649552" cy="445022"/>
          </a:xfrm>
        </p:grpSpPr>
        <p:sp>
          <p:nvSpPr>
            <p:cNvPr id="47" name="TextBox 46"/>
            <p:cNvSpPr txBox="1"/>
            <p:nvPr/>
          </p:nvSpPr>
          <p:spPr>
            <a:xfrm>
              <a:off x="8302015" y="2902083"/>
              <a:ext cx="582787" cy="445022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</a:t>
              </a:r>
              <a:r>
                <a:rPr lang="en-US" sz="1050" dirty="0" smtClean="0"/>
                <a:t>4</a:t>
              </a:r>
              <a:r>
                <a:rPr lang="ru-RU" sz="1050" dirty="0" smtClean="0"/>
                <a:t> мкм</a:t>
              </a:r>
              <a:endParaRPr lang="ru-RU" sz="1050" baseline="30000" dirty="0" smtClean="0"/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49" name="Правая круглая скобка 48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Правая круглая скобка 49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1" name="Группа 50"/>
          <p:cNvGrpSpPr/>
          <p:nvPr/>
        </p:nvGrpSpPr>
        <p:grpSpPr>
          <a:xfrm>
            <a:off x="672180" y="4293494"/>
            <a:ext cx="649552" cy="216110"/>
            <a:chOff x="8302015" y="2902083"/>
            <a:chExt cx="649552" cy="445022"/>
          </a:xfrm>
        </p:grpSpPr>
        <p:sp>
          <p:nvSpPr>
            <p:cNvPr id="52" name="TextBox 51"/>
            <p:cNvSpPr txBox="1"/>
            <p:nvPr/>
          </p:nvSpPr>
          <p:spPr>
            <a:xfrm>
              <a:off x="8302015" y="2902083"/>
              <a:ext cx="582787" cy="445022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50" dirty="0" smtClean="0"/>
                <a:t> </a:t>
              </a:r>
              <a:r>
                <a:rPr lang="en-US" sz="1050" dirty="0" smtClean="0"/>
                <a:t>4</a:t>
              </a:r>
              <a:r>
                <a:rPr lang="ru-RU" sz="1050" dirty="0" smtClean="0"/>
                <a:t> мкм</a:t>
              </a:r>
              <a:endParaRPr lang="ru-RU" sz="1050" baseline="30000" dirty="0" smtClean="0"/>
            </a:p>
          </p:txBody>
        </p:sp>
        <p:grpSp>
          <p:nvGrpSpPr>
            <p:cNvPr id="53" name="Группа 52"/>
            <p:cNvGrpSpPr/>
            <p:nvPr/>
          </p:nvGrpSpPr>
          <p:grpSpPr>
            <a:xfrm>
              <a:off x="8893257" y="3092464"/>
              <a:ext cx="58310" cy="144005"/>
              <a:chOff x="5628804" y="4122728"/>
              <a:chExt cx="72039" cy="155066"/>
            </a:xfrm>
          </p:grpSpPr>
          <p:sp>
            <p:nvSpPr>
              <p:cNvPr id="54" name="Правая круглая скобка 53"/>
              <p:cNvSpPr/>
              <p:nvPr/>
            </p:nvSpPr>
            <p:spPr bwMode="auto">
              <a:xfrm flipH="1">
                <a:off x="5664842" y="4122728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Правая круглая скобка 54"/>
              <p:cNvSpPr/>
              <p:nvPr/>
            </p:nvSpPr>
            <p:spPr bwMode="auto">
              <a:xfrm>
                <a:off x="5628804" y="4122732"/>
                <a:ext cx="36001" cy="155062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23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63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407621"/>
            <a:ext cx="10298113" cy="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5251" y="910805"/>
            <a:ext cx="10086974" cy="40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90513" indent="-285750" algn="just" fontAlgn="ctr">
              <a:spcBef>
                <a:spcPct val="0"/>
              </a:spcBef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 двух высокочастотных высокоамплитудных акселерометров, установленных на бортах модельного разлома, позволило охарактеризовать высокочастотную динамику подвижки – модельного землетрясения:</a:t>
            </a:r>
          </a:p>
          <a:p>
            <a:pPr marL="712788" indent="-285750" algn="just" fontAlgn="ctr">
              <a:spcBef>
                <a:spcPct val="0"/>
              </a:spcBef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пиковые ускорения подвижки достигают 150-250 м/с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712788" indent="-285750" algn="just" fontAlgn="ctr">
              <a:spcBef>
                <a:spcPct val="0"/>
              </a:spcBef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пиковые скорости подвижки достигают 175-225 м/с;</a:t>
            </a:r>
          </a:p>
          <a:p>
            <a:pPr marL="712788" indent="-285750" algn="just" fontAlgn="ctr">
              <a:spcBef>
                <a:spcPct val="0"/>
              </a:spcBef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длительность подвижки по длительности нарастания-спада скорости составляет 2.5-4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90513" indent="-285750" algn="just" fontAlgn="ctr">
              <a:spcBef>
                <a:spcPct val="0"/>
              </a:spcBef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Смещения при подвижке, оцененные по данным акселерометров, составляют 150-300 мкм, что в 2-3 раза меньше, чем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LVDT-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датчикам. Это может быть связано как с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погрешностью численного интегрирования,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и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наличием существенного вклада от медленного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смещения (пре-слип и пост-слип).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90513" indent="-285750" algn="just" fontAlgn="ctr">
              <a:spcBef>
                <a:spcPct val="0"/>
              </a:spcBef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Новая серия экспериментов подтвердила возрастание в 2-3 раза сброшенного при подвижке напряжения (эффективной прочности) на увлажненном модельном разломе. В целом, основные силовые и кинематические характеристики демонстрируют рост с ростом увлажненности разлома.</a:t>
            </a:r>
          </a:p>
          <a:p>
            <a:pPr marL="290513" indent="-285750" algn="just" fontAlgn="ctr">
              <a:spcBef>
                <a:spcPct val="0"/>
              </a:spcBef>
              <a:buFont typeface="Arial" pitchFamily="34" charset="0"/>
              <a:buChar char="•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Профилометрия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поверхностей бортов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модельного разлома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после экспериментов,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показывает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что в микрорельефе доминируют две-три характерные особенности со значительным перепадом высот порядка 20-50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мкм на базе порядка 10 мм.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Остальной микрорельеф демонстрирует примерно стабильную шероховатость с незначительным перепадом высот (максимально до 5 мкм).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57515" y="19068"/>
            <a:ext cx="470075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latin typeface="+mj-lt"/>
              </a:rPr>
              <a:t>24</a:t>
            </a:fld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12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:\R_PK__raznoe2024_\_СоболевГА_труды_\фото\Sobolev_large_c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6" y="1962293"/>
            <a:ext cx="2437220" cy="27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E31699C7-448B-655B-89BA-06FCEDA3D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75" y="2345927"/>
            <a:ext cx="2236595" cy="23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9" r="61430" b="14382"/>
          <a:stretch/>
        </p:blipFill>
        <p:spPr bwMode="auto">
          <a:xfrm>
            <a:off x="5279931" y="2345927"/>
            <a:ext cx="2426655" cy="239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3"/>
          <a:stretch/>
        </p:blipFill>
        <p:spPr bwMode="auto">
          <a:xfrm>
            <a:off x="7772543" y="2345927"/>
            <a:ext cx="2379682" cy="239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4616" y="1130229"/>
            <a:ext cx="2432625" cy="3539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69" tIns="45734" rIns="91469" bIns="45734" rtlCol="0">
            <a:spAutoFit/>
          </a:bodyPr>
          <a:lstStyle/>
          <a:p>
            <a:r>
              <a:rPr lang="ru-RU" sz="1700" i="1" dirty="0"/>
              <a:t>Памяти Соболева Г.А.</a:t>
            </a:r>
            <a:endParaRPr lang="ru-RU" sz="17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808" r="50405" b="1670"/>
          <a:stretch/>
        </p:blipFill>
        <p:spPr bwMode="auto">
          <a:xfrm rot="21540000">
            <a:off x="7936465" y="208967"/>
            <a:ext cx="2051836" cy="173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4252965" y="118081"/>
            <a:ext cx="3453620" cy="2089692"/>
            <a:chOff x="57150" y="1153929"/>
            <a:chExt cx="5502532" cy="3746190"/>
          </a:xfrm>
        </p:grpSpPr>
        <p:pic>
          <p:nvPicPr>
            <p:cNvPr id="12" name="Picture 4" descr="Figlab">
              <a:extLst>
                <a:ext uri="{FF2B5EF4-FFF2-40B4-BE49-F238E27FC236}">
                  <a16:creationId xmlns:a16="http://schemas.microsoft.com/office/drawing/2014/main" xmlns="" id="{7E212C73-AA39-613C-852A-595B61B05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59682" y="1163454"/>
              <a:ext cx="3600000" cy="3736665"/>
            </a:xfrm>
            <a:prstGeom prst="rect">
              <a:avLst/>
            </a:prstGeom>
            <a:noFill/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xmlns="" id="{59A2C432-9916-E7B5-71C3-2121E1EC8E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/>
            <a:stretch/>
          </p:blipFill>
          <p:spPr bwMode="auto">
            <a:xfrm>
              <a:off x="57150" y="1153929"/>
              <a:ext cx="1872000" cy="3494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8">
              <a:extLst>
                <a:ext uri="{FF2B5EF4-FFF2-40B4-BE49-F238E27FC236}">
                  <a16:creationId xmlns:a16="http://schemas.microsoft.com/office/drawing/2014/main" xmlns="" id="{EB4C7E95-723F-A9AD-29BD-E770B9BA7C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0625" y="2110581"/>
              <a:ext cx="2219325" cy="1175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94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7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9" b="6311"/>
          <a:stretch/>
        </p:blipFill>
        <p:spPr bwMode="auto">
          <a:xfrm>
            <a:off x="3788631" y="3045516"/>
            <a:ext cx="3052253" cy="102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52291"/>
          <a:stretch/>
        </p:blipFill>
        <p:spPr bwMode="auto">
          <a:xfrm>
            <a:off x="3788631" y="4127499"/>
            <a:ext cx="3052253" cy="95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://www.geomark.ru/wp-content/uploads/2021/02/processy-959h90-1.gif"/>
          <p:cNvSpPr>
            <a:spLocks noChangeAspect="1" noChangeArrowheads="1"/>
          </p:cNvSpPr>
          <p:nvPr/>
        </p:nvSpPr>
        <p:spPr bwMode="auto">
          <a:xfrm>
            <a:off x="175211" y="-108446"/>
            <a:ext cx="343270" cy="2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8856" tIns="49428" rIns="98856" bIns="4942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914183" y="19067"/>
            <a:ext cx="356737" cy="438376"/>
          </a:xfrm>
          <a:prstGeom prst="rect">
            <a:avLst/>
          </a:prstGeom>
          <a:noFill/>
        </p:spPr>
        <p:txBody>
          <a:bodyPr wrap="none" lIns="98856" tIns="49428" rIns="98856" bIns="49428" rtlCol="0">
            <a:spAutoFit/>
          </a:bodyPr>
          <a:lstStyle/>
          <a:p>
            <a:fld id="{6E7ACA8A-89AC-4D05-B1ED-7F76F7940A72}" type="slidenum"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3</a:t>
            </a:fld>
            <a:endParaRPr lang="ru-RU" sz="2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939030" y="848241"/>
            <a:ext cx="6281067" cy="217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856" tIns="49428" rIns="98856" bIns="49428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149" indent="-5149" algn="just" fontAlgn="ctr">
              <a:spcBef>
                <a:spcPct val="0"/>
              </a:spcBef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работах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Соболев и др.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2006; Соболев и др., 2010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исследовалось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разрушение сложнопостроенных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моделей при воздействии флюида. Модель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изготавливалась из смеси кварцевого песка и цемента и состояла из трех слоев – двух боковых повышенной прочности и центрального пониженной прочности. На двух боковых слоях задавалась постоянная нормальная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регулируемая сдвиговая нагрузка. Сдвиговая нагрузка увеличивалась до появления видимой трещины и выдерживалась в течении длительного времени (десятки суток). В ходе выдерживания производилось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инжекция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воды в область трещины и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записывалась АЭ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"/>
          <a:stretch/>
        </p:blipFill>
        <p:spPr bwMode="auto">
          <a:xfrm>
            <a:off x="28319" y="1065753"/>
            <a:ext cx="3811113" cy="404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" y="1103054"/>
            <a:ext cx="1256856" cy="10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744" y="-5749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Введение.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слайдер-моделях сейсмогенных разломов.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891685" y="2958811"/>
            <a:ext cx="3318045" cy="217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856" tIns="49428" rIns="98856" bIns="49428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149" indent="-5149" algn="just" fontAlgn="ctr">
              <a:spcBef>
                <a:spcPct val="0"/>
              </a:spcBef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	   Инжекция приводила к резкой активизации АЭ, при этом форма самих импульсов АЭ после инжекции (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) не отличалась сильно от таковых в случае разрушения без инжекции (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).  Характер затухания активности АЭ после инжекции оказался похож на характер спада афтершоковой активности.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geomark.ru/wp-content/uploads/2021/02/processy-959h90-1.gif"/>
          <p:cNvSpPr>
            <a:spLocks noChangeAspect="1" noChangeArrowheads="1"/>
          </p:cNvSpPr>
          <p:nvPr/>
        </p:nvSpPr>
        <p:spPr bwMode="auto">
          <a:xfrm>
            <a:off x="175211" y="-108445"/>
            <a:ext cx="343272" cy="2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186709" y="1066340"/>
            <a:ext cx="2893862" cy="3962630"/>
            <a:chOff x="21214" y="973253"/>
            <a:chExt cx="2689838" cy="414430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04" y="973253"/>
              <a:ext cx="2221200" cy="4144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1214" y="1096283"/>
              <a:ext cx="684913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датчик</a:t>
              </a:r>
            </a:p>
            <a:p>
              <a:pPr algn="l"/>
              <a:r>
                <a:rPr lang="ru-RU" sz="1200" b="1" dirty="0"/>
                <a:t>смещения</a:t>
              </a: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 bwMode="auto">
            <a:xfrm flipH="1" flipV="1">
              <a:off x="591545" y="1520566"/>
              <a:ext cx="461548" cy="2551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40956" y="2166490"/>
              <a:ext cx="656246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 err="1"/>
                <a:t>акселеро</a:t>
              </a:r>
              <a:r>
                <a:rPr lang="ru-RU" sz="1200" b="1" dirty="0"/>
                <a:t>-</a:t>
              </a:r>
            </a:p>
            <a:p>
              <a:pPr algn="l"/>
              <a:r>
                <a:rPr lang="ru-RU" sz="1200" b="1" dirty="0"/>
                <a:t>метр</a:t>
              </a: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 bwMode="auto">
            <a:xfrm flipH="1" flipV="1">
              <a:off x="591545" y="2474220"/>
              <a:ext cx="556260" cy="2160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1768271" y="1130904"/>
              <a:ext cx="853342" cy="617414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динамометр.</a:t>
              </a:r>
            </a:p>
            <a:p>
              <a:pPr algn="l"/>
              <a:r>
                <a:rPr lang="ru-RU" sz="1200" b="1" dirty="0"/>
                <a:t>датчик</a:t>
              </a:r>
            </a:p>
            <a:p>
              <a:pPr algn="l"/>
              <a:r>
                <a:rPr lang="ru-RU" sz="1200" b="1" dirty="0"/>
                <a:t>усилия</a:t>
              </a:r>
            </a:p>
          </p:txBody>
        </p:sp>
        <p:cxnSp>
          <p:nvCxnSpPr>
            <p:cNvPr id="19" name="Прямая соединительная линия 18"/>
            <p:cNvCxnSpPr>
              <a:stCxn id="18" idx="1"/>
            </p:cNvCxnSpPr>
            <p:nvPr/>
          </p:nvCxnSpPr>
          <p:spPr bwMode="auto">
            <a:xfrm flipH="1">
              <a:off x="1409329" y="1439611"/>
              <a:ext cx="358942" cy="3208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Стрелка вниз 20"/>
            <p:cNvSpPr/>
            <p:nvPr/>
          </p:nvSpPr>
          <p:spPr bwMode="auto">
            <a:xfrm rot="3132137">
              <a:off x="1798877" y="1982010"/>
              <a:ext cx="67680" cy="304560"/>
            </a:xfrm>
            <a:prstGeom prst="downArrow">
              <a:avLst>
                <a:gd name="adj1" fmla="val 30156"/>
                <a:gd name="adj2" fmla="val 228738"/>
              </a:avLst>
            </a:prstGeom>
            <a:solidFill>
              <a:srgbClr val="0000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683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5199" y="1760197"/>
              <a:ext cx="723236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>
                  <a:solidFill>
                    <a:srgbClr val="0000FF"/>
                  </a:solidFill>
                </a:rPr>
                <a:t>инжекция </a:t>
              </a:r>
            </a:p>
            <a:p>
              <a:pPr algn="l"/>
              <a:r>
                <a:rPr lang="ru-RU" sz="1200" b="1" dirty="0">
                  <a:solidFill>
                    <a:srgbClr val="0000FF"/>
                  </a:solidFill>
                </a:rPr>
                <a:t>воды</a:t>
              </a:r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1555123" y="2623605"/>
              <a:ext cx="317500" cy="355123"/>
            </a:xfrm>
            <a:prstGeom prst="rect">
              <a:avLst/>
            </a:prstGeom>
            <a:solidFill>
              <a:srgbClr val="DCB8B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683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13873" y="4448932"/>
              <a:ext cx="741772" cy="617414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задание</a:t>
              </a:r>
            </a:p>
            <a:p>
              <a:pPr algn="l"/>
              <a:r>
                <a:rPr lang="ru-RU" sz="1200" b="1" dirty="0"/>
                <a:t>сдвигового</a:t>
              </a:r>
            </a:p>
            <a:p>
              <a:pPr algn="l"/>
              <a:r>
                <a:rPr lang="ru-RU" sz="1200" b="1" dirty="0"/>
                <a:t>усилия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04317" y="3243979"/>
              <a:ext cx="806735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нормальное</a:t>
              </a:r>
            </a:p>
            <a:p>
              <a:pPr algn="l"/>
              <a:r>
                <a:rPr lang="ru-RU" sz="1200" b="1" dirty="0"/>
                <a:t>усилие</a:t>
              </a:r>
            </a:p>
          </p:txBody>
        </p:sp>
      </p:grp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3278232" y="1130197"/>
            <a:ext cx="6859646" cy="304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   В 2022 г. Соболев Г.А. инициировал возобновление экспериментов на слайдер-модели разломной зоны. Модель представляла собой два блока гранита, которые были поджаты друг к другу с постоянным нормальным усилием и к которым прикладывалась регулируемая сдвиговая нагрузка до достижения срыва-подвижки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Параметры слайдер-модели соответствуют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основным характерным соотношениям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сейсмогеннных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разломов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Кочарян, 2016;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Scholz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2019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толщины к длине разлома (~10</a:t>
            </a:r>
            <a:r>
              <a:rPr lang="ru-RU" sz="1600" baseline="30000" dirty="0"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величины смещения к длине разлома (~10</a:t>
            </a:r>
            <a:r>
              <a:rPr lang="ru-RU" sz="1600" baseline="30000" dirty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-10</a:t>
            </a:r>
            <a:r>
              <a:rPr lang="ru-RU" sz="1600" baseline="30000" dirty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коэффициенту трения ~0.6-0.8</a:t>
            </a:r>
          </a:p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характерным скоростям больших срывов («модельных подвижек») и  «асейсмического крипа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Триггерное воздействие флюида на зону разлома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Эффект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Ребиндера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предшествующих экспериментов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4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199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geomark.ru/wp-content/uploads/2021/02/processy-959h90-1.gif"/>
          <p:cNvSpPr>
            <a:spLocks noChangeAspect="1" noChangeArrowheads="1"/>
          </p:cNvSpPr>
          <p:nvPr/>
        </p:nvSpPr>
        <p:spPr bwMode="auto">
          <a:xfrm>
            <a:off x="175211" y="-108445"/>
            <a:ext cx="343272" cy="2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186709" y="1066340"/>
            <a:ext cx="2893862" cy="3962630"/>
            <a:chOff x="21214" y="973253"/>
            <a:chExt cx="2689838" cy="414430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04" y="973253"/>
              <a:ext cx="2221200" cy="4144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1214" y="1096283"/>
              <a:ext cx="684913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датчик</a:t>
              </a:r>
            </a:p>
            <a:p>
              <a:pPr algn="l"/>
              <a:r>
                <a:rPr lang="ru-RU" sz="1200" b="1" dirty="0"/>
                <a:t>смещения</a:t>
              </a: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 bwMode="auto">
            <a:xfrm flipH="1" flipV="1">
              <a:off x="591545" y="1520566"/>
              <a:ext cx="461548" cy="2551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40956" y="2166490"/>
              <a:ext cx="656246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 err="1"/>
                <a:t>акселеро</a:t>
              </a:r>
              <a:r>
                <a:rPr lang="ru-RU" sz="1200" b="1" dirty="0"/>
                <a:t>-</a:t>
              </a:r>
            </a:p>
            <a:p>
              <a:pPr algn="l"/>
              <a:r>
                <a:rPr lang="ru-RU" sz="1200" b="1" dirty="0"/>
                <a:t>метр</a:t>
              </a: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 bwMode="auto">
            <a:xfrm flipH="1" flipV="1">
              <a:off x="591545" y="2474220"/>
              <a:ext cx="556260" cy="2160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1768271" y="1130904"/>
              <a:ext cx="853342" cy="617414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динамометр.</a:t>
              </a:r>
            </a:p>
            <a:p>
              <a:pPr algn="l"/>
              <a:r>
                <a:rPr lang="ru-RU" sz="1200" b="1" dirty="0"/>
                <a:t>датчик</a:t>
              </a:r>
            </a:p>
            <a:p>
              <a:pPr algn="l"/>
              <a:r>
                <a:rPr lang="ru-RU" sz="1200" b="1" dirty="0"/>
                <a:t>усилия</a:t>
              </a:r>
            </a:p>
          </p:txBody>
        </p:sp>
        <p:cxnSp>
          <p:nvCxnSpPr>
            <p:cNvPr id="19" name="Прямая соединительная линия 18"/>
            <p:cNvCxnSpPr>
              <a:stCxn id="18" idx="1"/>
            </p:cNvCxnSpPr>
            <p:nvPr/>
          </p:nvCxnSpPr>
          <p:spPr bwMode="auto">
            <a:xfrm flipH="1">
              <a:off x="1409329" y="1439611"/>
              <a:ext cx="358942" cy="3208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Стрелка вниз 20"/>
            <p:cNvSpPr/>
            <p:nvPr/>
          </p:nvSpPr>
          <p:spPr bwMode="auto">
            <a:xfrm rot="3132137">
              <a:off x="1798877" y="1982010"/>
              <a:ext cx="67680" cy="304560"/>
            </a:xfrm>
            <a:prstGeom prst="downArrow">
              <a:avLst>
                <a:gd name="adj1" fmla="val 30156"/>
                <a:gd name="adj2" fmla="val 228738"/>
              </a:avLst>
            </a:prstGeom>
            <a:solidFill>
              <a:srgbClr val="0000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683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5199" y="1760197"/>
              <a:ext cx="723236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>
                  <a:solidFill>
                    <a:srgbClr val="0000FF"/>
                  </a:solidFill>
                </a:rPr>
                <a:t>инжекция </a:t>
              </a:r>
            </a:p>
            <a:p>
              <a:pPr algn="l"/>
              <a:r>
                <a:rPr lang="ru-RU" sz="1200" b="1" dirty="0">
                  <a:solidFill>
                    <a:srgbClr val="0000FF"/>
                  </a:solidFill>
                </a:rPr>
                <a:t>воды</a:t>
              </a:r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1555123" y="2623605"/>
              <a:ext cx="317500" cy="355123"/>
            </a:xfrm>
            <a:prstGeom prst="rect">
              <a:avLst/>
            </a:prstGeom>
            <a:solidFill>
              <a:srgbClr val="DCB8B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683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13873" y="4448932"/>
              <a:ext cx="741772" cy="617414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задание</a:t>
              </a:r>
            </a:p>
            <a:p>
              <a:pPr algn="l"/>
              <a:r>
                <a:rPr lang="ru-RU" sz="1200" b="1" dirty="0"/>
                <a:t>сдвигового</a:t>
              </a:r>
            </a:p>
            <a:p>
              <a:pPr algn="l"/>
              <a:r>
                <a:rPr lang="ru-RU" sz="1200" b="1" dirty="0"/>
                <a:t>усилия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04317" y="3243979"/>
              <a:ext cx="806735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нормальное</a:t>
              </a:r>
            </a:p>
            <a:p>
              <a:pPr algn="l"/>
              <a:r>
                <a:rPr lang="ru-RU" sz="1200" b="1" dirty="0"/>
                <a:t>усилие</a:t>
              </a: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7"/>
          <a:stretch/>
        </p:blipFill>
        <p:spPr bwMode="auto">
          <a:xfrm>
            <a:off x="4825939" y="1377877"/>
            <a:ext cx="1618832" cy="2453966"/>
          </a:xfrm>
          <a:prstGeom prst="rect">
            <a:avLst/>
          </a:prstGeom>
          <a:noFill/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415244" y="1288040"/>
            <a:ext cx="932507" cy="44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10" tIns="36010" rIns="36010" bIns="3601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ctr" fontAlgn="ctr">
              <a:spcBef>
                <a:spcPct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инжекция воды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6488941" y="1132120"/>
            <a:ext cx="3648938" cy="378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Срывы инициировались в условиях разной степени увлажнения модельного разлома. Увлажнение производилось эпизодами инжекции (добавления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воды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верхнюю часть контакта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блоков, в том числе при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достижении субкритической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нагрузки. Около эпизодов инжекции проводилось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непрерывное наблюдение за измеряемыми величинами. Основной предпосылкой эксперимента было обнаружение влияния эффекта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Ребиндера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–  абсорбционного понижения прочности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Ребиндер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Щукин, 1972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8"/>
          <a:stretch/>
        </p:blipFill>
        <p:spPr bwMode="auto">
          <a:xfrm>
            <a:off x="3131024" y="1377877"/>
            <a:ext cx="1710874" cy="2453966"/>
          </a:xfrm>
          <a:prstGeom prst="rect">
            <a:avLst/>
          </a:prstGeom>
          <a:noFill/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3990158" y="1348331"/>
            <a:ext cx="567613" cy="25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10" tIns="36010" rIns="36010" bIns="3601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ctr" fontAlgn="ctr">
              <a:spcBef>
                <a:spcPct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срыв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Триггерное воздействие флюида на зону разлома. Эффект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Ребиндера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предшествующих экспериментов.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5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87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geomark.ru/wp-content/uploads/2021/02/processy-959h90-1.gif"/>
          <p:cNvSpPr>
            <a:spLocks noChangeAspect="1" noChangeArrowheads="1"/>
          </p:cNvSpPr>
          <p:nvPr/>
        </p:nvSpPr>
        <p:spPr bwMode="auto">
          <a:xfrm>
            <a:off x="175211" y="-108445"/>
            <a:ext cx="343272" cy="2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186709" y="1066340"/>
            <a:ext cx="2893862" cy="3962630"/>
            <a:chOff x="21214" y="973253"/>
            <a:chExt cx="2689838" cy="414430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04" y="973253"/>
              <a:ext cx="2221200" cy="4144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1214" y="1096283"/>
              <a:ext cx="684913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датчик</a:t>
              </a:r>
            </a:p>
            <a:p>
              <a:pPr algn="l"/>
              <a:r>
                <a:rPr lang="ru-RU" sz="1200" b="1" dirty="0"/>
                <a:t>смещения</a:t>
              </a: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 bwMode="auto">
            <a:xfrm flipH="1" flipV="1">
              <a:off x="591545" y="1520566"/>
              <a:ext cx="461548" cy="2551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40956" y="2166490"/>
              <a:ext cx="656246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 err="1"/>
                <a:t>акселеро</a:t>
              </a:r>
              <a:r>
                <a:rPr lang="ru-RU" sz="1200" b="1" dirty="0"/>
                <a:t>-</a:t>
              </a:r>
            </a:p>
            <a:p>
              <a:pPr algn="l"/>
              <a:r>
                <a:rPr lang="ru-RU" sz="1200" b="1" dirty="0"/>
                <a:t>метр</a:t>
              </a: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 bwMode="auto">
            <a:xfrm flipH="1" flipV="1">
              <a:off x="591545" y="2474220"/>
              <a:ext cx="556260" cy="2160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1768271" y="1130904"/>
              <a:ext cx="853342" cy="617414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динамометр.</a:t>
              </a:r>
            </a:p>
            <a:p>
              <a:pPr algn="l"/>
              <a:r>
                <a:rPr lang="ru-RU" sz="1200" b="1" dirty="0"/>
                <a:t>датчик</a:t>
              </a:r>
            </a:p>
            <a:p>
              <a:pPr algn="l"/>
              <a:r>
                <a:rPr lang="ru-RU" sz="1200" b="1" dirty="0"/>
                <a:t>усилия</a:t>
              </a:r>
            </a:p>
          </p:txBody>
        </p:sp>
        <p:cxnSp>
          <p:nvCxnSpPr>
            <p:cNvPr id="19" name="Прямая соединительная линия 18"/>
            <p:cNvCxnSpPr>
              <a:stCxn id="18" idx="1"/>
            </p:cNvCxnSpPr>
            <p:nvPr/>
          </p:nvCxnSpPr>
          <p:spPr bwMode="auto">
            <a:xfrm flipH="1">
              <a:off x="1409329" y="1439611"/>
              <a:ext cx="358942" cy="3208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Стрелка вниз 20"/>
            <p:cNvSpPr/>
            <p:nvPr/>
          </p:nvSpPr>
          <p:spPr bwMode="auto">
            <a:xfrm rot="3132137">
              <a:off x="1798877" y="1982010"/>
              <a:ext cx="67680" cy="304560"/>
            </a:xfrm>
            <a:prstGeom prst="downArrow">
              <a:avLst>
                <a:gd name="adj1" fmla="val 30156"/>
                <a:gd name="adj2" fmla="val 228738"/>
              </a:avLst>
            </a:prstGeom>
            <a:solidFill>
              <a:srgbClr val="0000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683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5199" y="1760197"/>
              <a:ext cx="723236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>
                  <a:solidFill>
                    <a:srgbClr val="0000FF"/>
                  </a:solidFill>
                </a:rPr>
                <a:t>инжекция </a:t>
              </a:r>
            </a:p>
            <a:p>
              <a:pPr algn="l"/>
              <a:r>
                <a:rPr lang="ru-RU" sz="1200" b="1" dirty="0">
                  <a:solidFill>
                    <a:srgbClr val="0000FF"/>
                  </a:solidFill>
                </a:rPr>
                <a:t>воды</a:t>
              </a:r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1555123" y="2623605"/>
              <a:ext cx="317500" cy="355123"/>
            </a:xfrm>
            <a:prstGeom prst="rect">
              <a:avLst/>
            </a:prstGeom>
            <a:solidFill>
              <a:srgbClr val="DCB8B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683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13873" y="4448932"/>
              <a:ext cx="741772" cy="617414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задание</a:t>
              </a:r>
            </a:p>
            <a:p>
              <a:pPr algn="l"/>
              <a:r>
                <a:rPr lang="ru-RU" sz="1200" b="1" dirty="0"/>
                <a:t>сдвигового</a:t>
              </a:r>
            </a:p>
            <a:p>
              <a:pPr algn="l"/>
              <a:r>
                <a:rPr lang="ru-RU" sz="1200" b="1" dirty="0"/>
                <a:t>усилия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04317" y="3243979"/>
              <a:ext cx="806735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нормальное</a:t>
              </a:r>
            </a:p>
            <a:p>
              <a:pPr algn="l"/>
              <a:r>
                <a:rPr lang="ru-RU" sz="1200" b="1" dirty="0"/>
                <a:t>усилие</a:t>
              </a: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7"/>
          <a:stretch/>
        </p:blipFill>
        <p:spPr bwMode="auto">
          <a:xfrm>
            <a:off x="4825939" y="1377877"/>
            <a:ext cx="1618832" cy="2453966"/>
          </a:xfrm>
          <a:prstGeom prst="rect">
            <a:avLst/>
          </a:prstGeom>
          <a:noFill/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415244" y="1288040"/>
            <a:ext cx="932507" cy="44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10" tIns="36010" rIns="36010" bIns="3601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ctr" fontAlgn="ctr">
              <a:spcBef>
                <a:spcPct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инжекция воды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8"/>
          <a:stretch/>
        </p:blipFill>
        <p:spPr bwMode="auto">
          <a:xfrm>
            <a:off x="3131024" y="1377877"/>
            <a:ext cx="1710874" cy="2453966"/>
          </a:xfrm>
          <a:prstGeom prst="rect">
            <a:avLst/>
          </a:prstGeom>
          <a:noFill/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3990158" y="1348331"/>
            <a:ext cx="567613" cy="25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10" tIns="36010" rIns="36010" bIns="3601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ctr" fontAlgn="ctr">
              <a:spcBef>
                <a:spcPct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срыв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Триггерное воздействие флюида на зону разлома. Эффект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Ребиндера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предшествующих экспериментов.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6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0" name="Picture 12" descr="D:\ZD\Averaged_Data_2022_12_29_17_01_41_all_recalcToFnL_zoom_4_PrintForTectonoph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t="17792" r="42091" b="15026"/>
          <a:stretch/>
        </p:blipFill>
        <p:spPr bwMode="auto">
          <a:xfrm>
            <a:off x="7541021" y="3194281"/>
            <a:ext cx="2030657" cy="190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797111" y="3403961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F</a:t>
            </a:r>
            <a:endParaRPr lang="ru-RU" sz="1000" b="1" i="1" dirty="0">
              <a:solidFill>
                <a:srgbClr val="F200F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90085" y="4088385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38220" y="4438078"/>
            <a:ext cx="149824" cy="229528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300" b="1" i="1" dirty="0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V</a:t>
            </a:r>
            <a:endParaRPr lang="ru-RU" sz="1300" b="1" i="1" dirty="0">
              <a:solidFill>
                <a:srgbClr val="228A2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7613862" y="4849024"/>
            <a:ext cx="626495" cy="208416"/>
            <a:chOff x="8330442" y="2996680"/>
            <a:chExt cx="621123" cy="335741"/>
          </a:xfrm>
        </p:grpSpPr>
        <p:sp>
          <p:nvSpPr>
            <p:cNvPr id="45" name="TextBox 44"/>
            <p:cNvSpPr txBox="1"/>
            <p:nvPr/>
          </p:nvSpPr>
          <p:spPr>
            <a:xfrm>
              <a:off x="8330442" y="2996680"/>
              <a:ext cx="542649" cy="33574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00" dirty="0">
                  <a:latin typeface="Arial" pitchFamily="34" charset="0"/>
                  <a:cs typeface="Arial" pitchFamily="34" charset="0"/>
                </a:rPr>
                <a:t>2.5 </a:t>
              </a:r>
              <a:r>
                <a:rPr lang="ru-RU" sz="1000" dirty="0" err="1">
                  <a:latin typeface="Arial" pitchFamily="34" charset="0"/>
                  <a:cs typeface="Arial" pitchFamily="34" charset="0"/>
                </a:rPr>
                <a:t>нм</a:t>
              </a:r>
              <a:r>
                <a:rPr lang="ru-RU" sz="1000" dirty="0">
                  <a:latin typeface="Arial" pitchFamily="34" charset="0"/>
                  <a:cs typeface="Arial" pitchFamily="34" charset="0"/>
                </a:rPr>
                <a:t>/с</a:t>
              </a:r>
              <a:endParaRPr lang="ru-RU" sz="1000" baseline="30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8893265" y="3102775"/>
              <a:ext cx="58300" cy="144000"/>
              <a:chOff x="5628763" y="4133841"/>
              <a:chExt cx="72026" cy="155061"/>
            </a:xfrm>
          </p:grpSpPr>
          <p:sp>
            <p:nvSpPr>
              <p:cNvPr id="47" name="Правая круглая скобка 46"/>
              <p:cNvSpPr/>
              <p:nvPr/>
            </p:nvSpPr>
            <p:spPr bwMode="auto">
              <a:xfrm flipH="1">
                <a:off x="566478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Правая круглая скобка 47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9" name="Группа 48"/>
          <p:cNvGrpSpPr/>
          <p:nvPr/>
        </p:nvGrpSpPr>
        <p:grpSpPr>
          <a:xfrm>
            <a:off x="7877021" y="3900516"/>
            <a:ext cx="549259" cy="208416"/>
            <a:chOff x="8407014" y="2978251"/>
            <a:chExt cx="544551" cy="335741"/>
          </a:xfrm>
        </p:grpSpPr>
        <p:sp>
          <p:nvSpPr>
            <p:cNvPr id="50" name="TextBox 49"/>
            <p:cNvSpPr txBox="1"/>
            <p:nvPr/>
          </p:nvSpPr>
          <p:spPr>
            <a:xfrm>
              <a:off x="8407014" y="2978251"/>
              <a:ext cx="491131" cy="33574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00" dirty="0">
                  <a:latin typeface="Arial" pitchFamily="34" charset="0"/>
                  <a:cs typeface="Arial" pitchFamily="34" charset="0"/>
                </a:rPr>
                <a:t>10 мкм</a:t>
              </a:r>
              <a:endParaRPr lang="ru-RU" sz="1000" baseline="30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8893265" y="3102775"/>
              <a:ext cx="58300" cy="144000"/>
              <a:chOff x="5628763" y="4133841"/>
              <a:chExt cx="72026" cy="155061"/>
            </a:xfrm>
          </p:grpSpPr>
          <p:sp>
            <p:nvSpPr>
              <p:cNvPr id="52" name="Правая круглая скобка 51"/>
              <p:cNvSpPr/>
              <p:nvPr/>
            </p:nvSpPr>
            <p:spPr bwMode="auto">
              <a:xfrm flipH="1">
                <a:off x="566478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Правая круглая скобка 52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4" name="Группа 53"/>
          <p:cNvGrpSpPr/>
          <p:nvPr/>
        </p:nvGrpSpPr>
        <p:grpSpPr>
          <a:xfrm>
            <a:off x="7976124" y="3218495"/>
            <a:ext cx="549259" cy="208416"/>
            <a:chOff x="8407014" y="2978251"/>
            <a:chExt cx="544551" cy="335741"/>
          </a:xfrm>
        </p:grpSpPr>
        <p:sp>
          <p:nvSpPr>
            <p:cNvPr id="55" name="TextBox 54"/>
            <p:cNvSpPr txBox="1"/>
            <p:nvPr/>
          </p:nvSpPr>
          <p:spPr>
            <a:xfrm>
              <a:off x="8407014" y="2978251"/>
              <a:ext cx="491131" cy="335741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00" dirty="0">
                  <a:latin typeface="Arial" pitchFamily="34" charset="0"/>
                  <a:cs typeface="Arial" pitchFamily="34" charset="0"/>
                </a:rPr>
                <a:t>100 Н</a:t>
              </a:r>
              <a:endParaRPr lang="ru-RU" sz="1000" baseline="30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8893265" y="3102775"/>
              <a:ext cx="58300" cy="144000"/>
              <a:chOff x="5628763" y="4133841"/>
              <a:chExt cx="72026" cy="155061"/>
            </a:xfrm>
          </p:grpSpPr>
          <p:sp>
            <p:nvSpPr>
              <p:cNvPr id="57" name="Правая круглая скобка 56"/>
              <p:cNvSpPr/>
              <p:nvPr/>
            </p:nvSpPr>
            <p:spPr bwMode="auto">
              <a:xfrm flipH="1">
                <a:off x="566478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Правая круглая скобка 57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9004589" y="4122121"/>
            <a:ext cx="412017" cy="211991"/>
            <a:chOff x="8756954" y="3086605"/>
            <a:chExt cx="582786" cy="240894"/>
          </a:xfrm>
        </p:grpSpPr>
        <p:sp>
          <p:nvSpPr>
            <p:cNvPr id="60" name="TextBox 59"/>
            <p:cNvSpPr txBox="1"/>
            <p:nvPr/>
          </p:nvSpPr>
          <p:spPr>
            <a:xfrm>
              <a:off x="8756954" y="3095299"/>
              <a:ext cx="582786" cy="232200"/>
            </a:xfrm>
            <a:prstGeom prst="rect">
              <a:avLst/>
            </a:prstGeom>
            <a:noFill/>
          </p:spPr>
          <p:txBody>
            <a:bodyPr wrap="square" lIns="16655" tIns="33309" rIns="16655" bIns="16655" rtlCol="0" anchor="ctr">
              <a:spAutoFit/>
            </a:bodyPr>
            <a:lstStyle/>
            <a:p>
              <a:r>
                <a:rPr lang="ru-RU" sz="1000" dirty="0">
                  <a:latin typeface="Arial" pitchFamily="34" charset="0"/>
                  <a:cs typeface="Arial" pitchFamily="34" charset="0"/>
                </a:rPr>
                <a:t>400 с</a:t>
              </a:r>
              <a:endParaRPr lang="ru-RU" sz="1000" baseline="30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1" name="Группа 60"/>
            <p:cNvGrpSpPr/>
            <p:nvPr/>
          </p:nvGrpSpPr>
          <p:grpSpPr>
            <a:xfrm rot="16200000">
              <a:off x="9031610" y="3043767"/>
              <a:ext cx="58324" cy="144000"/>
              <a:chOff x="5628828" y="4140675"/>
              <a:chExt cx="72056" cy="144000"/>
            </a:xfrm>
          </p:grpSpPr>
          <p:sp>
            <p:nvSpPr>
              <p:cNvPr id="62" name="Правая круглая скобка 61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Правая круглая скобка 62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64" name="TextBox 63"/>
          <p:cNvSpPr txBox="1"/>
          <p:nvPr/>
        </p:nvSpPr>
        <p:spPr>
          <a:xfrm>
            <a:off x="8660737" y="4595723"/>
            <a:ext cx="824033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1000" b="1" i="1" dirty="0" err="1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000" b="1" baseline="-25000" dirty="0" err="1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min</a:t>
            </a:r>
            <a:r>
              <a:rPr lang="en-US" sz="1000" b="1" dirty="0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 ~ 2 </a:t>
            </a:r>
            <a:r>
              <a:rPr lang="ru-RU" sz="1000" b="1" dirty="0" err="1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нм</a:t>
            </a:r>
            <a:r>
              <a:rPr lang="ru-RU" sz="1000" b="1" dirty="0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/с</a:t>
            </a:r>
            <a:r>
              <a:rPr lang="en-US" sz="1000" b="1" dirty="0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0" b="1" dirty="0">
              <a:solidFill>
                <a:srgbClr val="228A2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744083" y="3688039"/>
            <a:ext cx="1512309" cy="206852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lIns="14594" tIns="8757" rIns="14594" bIns="8757" rtlCol="0">
            <a:spAutoFit/>
          </a:bodyPr>
          <a:lstStyle/>
          <a:p>
            <a:pPr algn="ctr"/>
            <a:r>
              <a:rPr lang="ru-RU" sz="1100" b="1" dirty="0"/>
              <a:t>«асейсмический крип»</a:t>
            </a:r>
          </a:p>
        </p:txBody>
      </p:sp>
      <p:grpSp>
        <p:nvGrpSpPr>
          <p:cNvPr id="20" name="Группа 19"/>
          <p:cNvGrpSpPr>
            <a:grpSpLocks noChangeAspect="1"/>
          </p:cNvGrpSpPr>
          <p:nvPr/>
        </p:nvGrpSpPr>
        <p:grpSpPr>
          <a:xfrm>
            <a:off x="7362689" y="708493"/>
            <a:ext cx="2787599" cy="2400063"/>
            <a:chOff x="7305540" y="841844"/>
            <a:chExt cx="2368270" cy="2039030"/>
          </a:xfrm>
        </p:grpSpPr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05540" y="841844"/>
              <a:ext cx="2368270" cy="2039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8594716" y="2064837"/>
              <a:ext cx="942642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800" dirty="0">
                  <a:latin typeface="Arial" pitchFamily="34" charset="0"/>
                  <a:cs typeface="Arial" pitchFamily="34" charset="0"/>
                </a:rPr>
                <a:t>сухой контакт</a:t>
              </a:r>
              <a:endParaRPr lang="ru-RU" sz="8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594716" y="2255716"/>
              <a:ext cx="942642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800" dirty="0">
                  <a:latin typeface="Arial" pitchFamily="34" charset="0"/>
                  <a:cs typeface="Arial" pitchFamily="34" charset="0"/>
                </a:rPr>
                <a:t>влажный контакт</a:t>
              </a:r>
              <a:endParaRPr lang="ru-RU" sz="8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588280" y="2433696"/>
              <a:ext cx="942642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800" dirty="0">
                  <a:latin typeface="Arial" pitchFamily="34" charset="0"/>
                  <a:cs typeface="Arial" pitchFamily="34" charset="0"/>
                </a:rPr>
                <a:t>сухой контакт </a:t>
              </a:r>
            </a:p>
            <a:p>
              <a:pPr algn="ctr"/>
              <a:r>
                <a:rPr lang="ru-RU" sz="800" dirty="0">
                  <a:latin typeface="Arial" pitchFamily="34" charset="0"/>
                  <a:cs typeface="Arial" pitchFamily="34" charset="0"/>
                </a:rPr>
                <a:t>ч/з 6 мес.</a:t>
              </a:r>
              <a:endParaRPr lang="ru-RU" sz="8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09719" y="938032"/>
              <a:ext cx="194612" cy="182586"/>
            </a:xfrm>
            <a:prstGeom prst="rect">
              <a:avLst/>
            </a:prstGeom>
            <a:noFill/>
          </p:spPr>
          <p:txBody>
            <a:bodyPr wrap="none" lIns="74140" tIns="37070" rIns="74140" bIns="37070" rtlCol="0">
              <a:spAutoFit/>
            </a:bodyPr>
            <a:lstStyle/>
            <a:p>
              <a:r>
                <a:rPr lang="ru-RU" sz="700" b="1" dirty="0">
                  <a:solidFill>
                    <a:srgbClr val="F200F2"/>
                  </a:solidFill>
                </a:rPr>
                <a:t>1</a:t>
              </a:r>
              <a:endParaRPr lang="ru-RU" sz="1300" b="1" dirty="0">
                <a:solidFill>
                  <a:srgbClr val="F200F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46500" y="1839093"/>
              <a:ext cx="194612" cy="182586"/>
            </a:xfrm>
            <a:prstGeom prst="rect">
              <a:avLst/>
            </a:prstGeom>
            <a:noFill/>
          </p:spPr>
          <p:txBody>
            <a:bodyPr wrap="none" lIns="74140" tIns="37070" rIns="74140" bIns="37070" rtlCol="0">
              <a:spAutoFit/>
            </a:bodyPr>
            <a:lstStyle/>
            <a:p>
              <a:r>
                <a:rPr lang="ru-RU" sz="700" b="1" dirty="0">
                  <a:solidFill>
                    <a:srgbClr val="F200F2"/>
                  </a:solidFill>
                </a:rPr>
                <a:t>2</a:t>
              </a:r>
              <a:endParaRPr lang="ru-RU" sz="1300" b="1" dirty="0">
                <a:solidFill>
                  <a:srgbClr val="F200F2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609646" y="1171025"/>
              <a:ext cx="1543061" cy="206852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14594" tIns="8757" rIns="14594" bIns="8757" rtlCol="0">
              <a:spAutoFit/>
            </a:bodyPr>
            <a:lstStyle/>
            <a:p>
              <a:pPr algn="ctr"/>
              <a:r>
                <a:rPr lang="ru-RU" sz="1100" b="1" dirty="0"/>
                <a:t>«модельная подвижка»</a:t>
              </a:r>
            </a:p>
          </p:txBody>
        </p:sp>
      </p:grpSp>
      <p:sp>
        <p:nvSpPr>
          <p:cNvPr id="15" name="Фигура, имеющая форму буквы L 14"/>
          <p:cNvSpPr/>
          <p:nvPr/>
        </p:nvSpPr>
        <p:spPr bwMode="auto">
          <a:xfrm flipV="1">
            <a:off x="4564914" y="1066340"/>
            <a:ext cx="2740626" cy="311536"/>
          </a:xfrm>
          <a:prstGeom prst="corner">
            <a:avLst>
              <a:gd name="adj1" fmla="val 6431"/>
              <a:gd name="adj2" fmla="val 5667"/>
            </a:avLst>
          </a:prstGeom>
          <a:solidFill>
            <a:srgbClr val="FF0000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Фигура, имеющая форму буквы L 67"/>
          <p:cNvSpPr/>
          <p:nvPr/>
        </p:nvSpPr>
        <p:spPr bwMode="auto">
          <a:xfrm rot="5400000" flipV="1">
            <a:off x="5487207" y="2254505"/>
            <a:ext cx="2042148" cy="311536"/>
          </a:xfrm>
          <a:prstGeom prst="corner">
            <a:avLst>
              <a:gd name="adj1" fmla="val 6431"/>
              <a:gd name="adj2" fmla="val 5667"/>
            </a:avLst>
          </a:prstGeom>
          <a:solidFill>
            <a:srgbClr val="33CD33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643687" y="3431347"/>
            <a:ext cx="902096" cy="21600"/>
          </a:xfrm>
          <a:prstGeom prst="rect">
            <a:avLst/>
          </a:prstGeom>
          <a:solidFill>
            <a:srgbClr val="33CD33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9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geomark.ru/wp-content/uploads/2021/02/processy-959h90-1.gif"/>
          <p:cNvSpPr>
            <a:spLocks noChangeAspect="1" noChangeArrowheads="1"/>
          </p:cNvSpPr>
          <p:nvPr/>
        </p:nvSpPr>
        <p:spPr bwMode="auto">
          <a:xfrm>
            <a:off x="175211" y="-108445"/>
            <a:ext cx="343272" cy="2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186709" y="1066340"/>
            <a:ext cx="2893862" cy="3962630"/>
            <a:chOff x="21214" y="973253"/>
            <a:chExt cx="2689838" cy="414430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04" y="973253"/>
              <a:ext cx="2221200" cy="4144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1214" y="1096283"/>
              <a:ext cx="684913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датчик</a:t>
              </a:r>
            </a:p>
            <a:p>
              <a:pPr algn="l"/>
              <a:r>
                <a:rPr lang="ru-RU" sz="1200" b="1" dirty="0"/>
                <a:t>смещения</a:t>
              </a: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 bwMode="auto">
            <a:xfrm flipH="1" flipV="1">
              <a:off x="591545" y="1520566"/>
              <a:ext cx="461548" cy="2551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40956" y="2166490"/>
              <a:ext cx="656246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 err="1"/>
                <a:t>акселеро</a:t>
              </a:r>
              <a:r>
                <a:rPr lang="ru-RU" sz="1200" b="1" dirty="0"/>
                <a:t>-</a:t>
              </a:r>
            </a:p>
            <a:p>
              <a:pPr algn="l"/>
              <a:r>
                <a:rPr lang="ru-RU" sz="1200" b="1" dirty="0"/>
                <a:t>метр</a:t>
              </a: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 bwMode="auto">
            <a:xfrm flipH="1" flipV="1">
              <a:off x="591545" y="2474220"/>
              <a:ext cx="556260" cy="2160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1768271" y="1130904"/>
              <a:ext cx="853342" cy="617414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динамометр.</a:t>
              </a:r>
            </a:p>
            <a:p>
              <a:pPr algn="l"/>
              <a:r>
                <a:rPr lang="ru-RU" sz="1200" b="1" dirty="0"/>
                <a:t>датчик</a:t>
              </a:r>
            </a:p>
            <a:p>
              <a:pPr algn="l"/>
              <a:r>
                <a:rPr lang="ru-RU" sz="1200" b="1" dirty="0"/>
                <a:t>усилия</a:t>
              </a:r>
            </a:p>
          </p:txBody>
        </p:sp>
        <p:cxnSp>
          <p:nvCxnSpPr>
            <p:cNvPr id="19" name="Прямая соединительная линия 18"/>
            <p:cNvCxnSpPr>
              <a:stCxn id="18" idx="1"/>
            </p:cNvCxnSpPr>
            <p:nvPr/>
          </p:nvCxnSpPr>
          <p:spPr bwMode="auto">
            <a:xfrm flipH="1">
              <a:off x="1409329" y="1439611"/>
              <a:ext cx="358942" cy="3208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Стрелка вниз 20"/>
            <p:cNvSpPr/>
            <p:nvPr/>
          </p:nvSpPr>
          <p:spPr bwMode="auto">
            <a:xfrm rot="3132137">
              <a:off x="1798877" y="1982010"/>
              <a:ext cx="67680" cy="304560"/>
            </a:xfrm>
            <a:prstGeom prst="downArrow">
              <a:avLst>
                <a:gd name="adj1" fmla="val 30156"/>
                <a:gd name="adj2" fmla="val 228738"/>
              </a:avLst>
            </a:prstGeom>
            <a:solidFill>
              <a:srgbClr val="0000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683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5199" y="1760197"/>
              <a:ext cx="723236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>
                  <a:solidFill>
                    <a:srgbClr val="0000FF"/>
                  </a:solidFill>
                </a:rPr>
                <a:t>инжекция </a:t>
              </a:r>
            </a:p>
            <a:p>
              <a:pPr algn="l"/>
              <a:r>
                <a:rPr lang="ru-RU" sz="1200" b="1" dirty="0">
                  <a:solidFill>
                    <a:srgbClr val="0000FF"/>
                  </a:solidFill>
                </a:rPr>
                <a:t>воды</a:t>
              </a:r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1555123" y="2623605"/>
              <a:ext cx="317500" cy="355123"/>
            </a:xfrm>
            <a:prstGeom prst="rect">
              <a:avLst/>
            </a:prstGeom>
            <a:solidFill>
              <a:srgbClr val="DCB8B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683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13873" y="4448932"/>
              <a:ext cx="741772" cy="617414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задание</a:t>
              </a:r>
            </a:p>
            <a:p>
              <a:pPr algn="l"/>
              <a:r>
                <a:rPr lang="ru-RU" sz="1200" b="1" dirty="0"/>
                <a:t>сдвигового</a:t>
              </a:r>
            </a:p>
            <a:p>
              <a:pPr algn="l"/>
              <a:r>
                <a:rPr lang="ru-RU" sz="1200" b="1" dirty="0"/>
                <a:t>усилия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04317" y="3243979"/>
              <a:ext cx="806735" cy="424282"/>
            </a:xfrm>
            <a:prstGeom prst="rect">
              <a:avLst/>
            </a:prstGeom>
            <a:noFill/>
          </p:spPr>
          <p:txBody>
            <a:bodyPr wrap="none" lIns="18000" tIns="18000" rIns="18000" bIns="18000" rtlCol="0" anchor="b">
              <a:spAutoFit/>
            </a:bodyPr>
            <a:lstStyle/>
            <a:p>
              <a:pPr algn="l"/>
              <a:r>
                <a:rPr lang="ru-RU" sz="1200" b="1" dirty="0"/>
                <a:t>нормальное</a:t>
              </a:r>
            </a:p>
            <a:p>
              <a:pPr algn="l"/>
              <a:r>
                <a:rPr lang="ru-RU" sz="1200" b="1" dirty="0"/>
                <a:t>усилие</a:t>
              </a: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7"/>
          <a:stretch/>
        </p:blipFill>
        <p:spPr bwMode="auto">
          <a:xfrm>
            <a:off x="4825939" y="1377877"/>
            <a:ext cx="1618832" cy="2453966"/>
          </a:xfrm>
          <a:prstGeom prst="rect">
            <a:avLst/>
          </a:prstGeom>
          <a:noFill/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415244" y="1288040"/>
            <a:ext cx="932507" cy="44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10" tIns="36010" rIns="36010" bIns="3601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ctr" fontAlgn="ctr">
              <a:spcBef>
                <a:spcPct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инжекция воды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8"/>
          <a:stretch/>
        </p:blipFill>
        <p:spPr bwMode="auto">
          <a:xfrm>
            <a:off x="3131024" y="1377877"/>
            <a:ext cx="1710874" cy="2453966"/>
          </a:xfrm>
          <a:prstGeom prst="rect">
            <a:avLst/>
          </a:prstGeom>
          <a:noFill/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3990158" y="1348331"/>
            <a:ext cx="567613" cy="25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10" tIns="36010" rIns="36010" bIns="3601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ctr" fontAlgn="ctr">
              <a:spcBef>
                <a:spcPct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срыв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Триггерное воздействие флюида на зону разлома. Эффект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Ребиндера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предшествующих экспериментов.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7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Фигура, имеющая форму буквы L 14"/>
          <p:cNvSpPr/>
          <p:nvPr/>
        </p:nvSpPr>
        <p:spPr bwMode="auto">
          <a:xfrm flipV="1">
            <a:off x="4564914" y="1066340"/>
            <a:ext cx="2740626" cy="311536"/>
          </a:xfrm>
          <a:prstGeom prst="corner">
            <a:avLst>
              <a:gd name="adj1" fmla="val 6431"/>
              <a:gd name="adj2" fmla="val 5667"/>
            </a:avLst>
          </a:prstGeom>
          <a:solidFill>
            <a:srgbClr val="FF0000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6789420" y="3060103"/>
            <a:ext cx="3413268" cy="206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Обнаружено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что увлажнение увеличивает величину смещения и сброса нагрузки при больших срывах, а естественное высыхание возвращает модель в исходное состояние, но только после обновления поверхности разлома после одного большого срыва.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5" name="Группа 64"/>
          <p:cNvGrpSpPr>
            <a:grpSpLocks noChangeAspect="1"/>
          </p:cNvGrpSpPr>
          <p:nvPr/>
        </p:nvGrpSpPr>
        <p:grpSpPr>
          <a:xfrm>
            <a:off x="7362689" y="708493"/>
            <a:ext cx="2787599" cy="2400063"/>
            <a:chOff x="7305540" y="841844"/>
            <a:chExt cx="2368270" cy="2039030"/>
          </a:xfrm>
        </p:grpSpPr>
        <p:pic>
          <p:nvPicPr>
            <p:cNvPr id="7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05540" y="841844"/>
              <a:ext cx="2368270" cy="2039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8594716" y="2064837"/>
              <a:ext cx="942642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800" dirty="0">
                  <a:latin typeface="Arial" pitchFamily="34" charset="0"/>
                  <a:cs typeface="Arial" pitchFamily="34" charset="0"/>
                </a:rPr>
                <a:t>сухой контакт</a:t>
              </a:r>
              <a:endParaRPr lang="ru-RU" sz="8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594716" y="2255716"/>
              <a:ext cx="942642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800" dirty="0">
                  <a:latin typeface="Arial" pitchFamily="34" charset="0"/>
                  <a:cs typeface="Arial" pitchFamily="34" charset="0"/>
                </a:rPr>
                <a:t>влажный контакт</a:t>
              </a:r>
              <a:endParaRPr lang="ru-RU" sz="8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588280" y="2433696"/>
              <a:ext cx="942642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800" dirty="0">
                  <a:latin typeface="Arial" pitchFamily="34" charset="0"/>
                  <a:cs typeface="Arial" pitchFamily="34" charset="0"/>
                </a:rPr>
                <a:t>сухой контакт </a:t>
              </a:r>
            </a:p>
            <a:p>
              <a:pPr algn="ctr"/>
              <a:r>
                <a:rPr lang="ru-RU" sz="800" dirty="0">
                  <a:latin typeface="Arial" pitchFamily="34" charset="0"/>
                  <a:cs typeface="Arial" pitchFamily="34" charset="0"/>
                </a:rPr>
                <a:t>ч/з 6 мес.</a:t>
              </a:r>
              <a:endParaRPr lang="ru-RU" sz="8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109719" y="938032"/>
              <a:ext cx="194612" cy="182586"/>
            </a:xfrm>
            <a:prstGeom prst="rect">
              <a:avLst/>
            </a:prstGeom>
            <a:noFill/>
          </p:spPr>
          <p:txBody>
            <a:bodyPr wrap="none" lIns="74140" tIns="37070" rIns="74140" bIns="37070" rtlCol="0">
              <a:spAutoFit/>
            </a:bodyPr>
            <a:lstStyle/>
            <a:p>
              <a:r>
                <a:rPr lang="ru-RU" sz="700" b="1" dirty="0">
                  <a:solidFill>
                    <a:srgbClr val="F200F2"/>
                  </a:solidFill>
                </a:rPr>
                <a:t>1</a:t>
              </a:r>
              <a:endParaRPr lang="ru-RU" sz="1300" b="1" dirty="0">
                <a:solidFill>
                  <a:srgbClr val="F200F2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146500" y="1839093"/>
              <a:ext cx="194612" cy="182586"/>
            </a:xfrm>
            <a:prstGeom prst="rect">
              <a:avLst/>
            </a:prstGeom>
            <a:noFill/>
          </p:spPr>
          <p:txBody>
            <a:bodyPr wrap="none" lIns="74140" tIns="37070" rIns="74140" bIns="37070" rtlCol="0">
              <a:spAutoFit/>
            </a:bodyPr>
            <a:lstStyle/>
            <a:p>
              <a:r>
                <a:rPr lang="ru-RU" sz="700" b="1" dirty="0">
                  <a:solidFill>
                    <a:srgbClr val="F200F2"/>
                  </a:solidFill>
                </a:rPr>
                <a:t>2</a:t>
              </a:r>
              <a:endParaRPr lang="ru-RU" sz="1300" b="1" dirty="0">
                <a:solidFill>
                  <a:srgbClr val="F200F2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9646" y="1171025"/>
              <a:ext cx="1543061" cy="206852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14594" tIns="8757" rIns="14594" bIns="8757" rtlCol="0">
              <a:spAutoFit/>
            </a:bodyPr>
            <a:lstStyle/>
            <a:p>
              <a:pPr algn="ctr"/>
              <a:r>
                <a:rPr lang="ru-RU" sz="1100" b="1" dirty="0"/>
                <a:t>«модельная подвижка»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82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Прямоугольник 237"/>
          <p:cNvSpPr/>
          <p:nvPr/>
        </p:nvSpPr>
        <p:spPr bwMode="auto">
          <a:xfrm>
            <a:off x="4156232" y="3103058"/>
            <a:ext cx="1985172" cy="19640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4140" tIns="37070" rIns="74140" bIns="37070" numCol="1" rtlCol="0" anchor="ctr" anchorCtr="0" compatLnSpc="1">
            <a:prstTxWarp prst="textNoShape">
              <a:avLst/>
            </a:prstTxWarp>
          </a:bodyPr>
          <a:lstStyle/>
          <a:p>
            <a:pPr defTabSz="741396"/>
            <a:endParaRPr lang="ru-RU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8724" y="959482"/>
            <a:ext cx="1702770" cy="2974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40" tIns="37070" rIns="74140" bIns="37070" rtlCol="0" anchor="ctr"/>
          <a:lstStyle/>
          <a:p>
            <a:pPr algn="ctr"/>
            <a:endParaRPr lang="ru-RU"/>
          </a:p>
        </p:txBody>
      </p:sp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818" y="961478"/>
            <a:ext cx="2251514" cy="27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5" name="Прямая соединительная линия 124"/>
          <p:cNvCxnSpPr/>
          <p:nvPr/>
        </p:nvCxnSpPr>
        <p:spPr bwMode="auto">
          <a:xfrm>
            <a:off x="3349471" y="966857"/>
            <a:ext cx="292" cy="31794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Прямая соединительная линия 125"/>
          <p:cNvCxnSpPr/>
          <p:nvPr/>
        </p:nvCxnSpPr>
        <p:spPr bwMode="auto">
          <a:xfrm>
            <a:off x="2913419" y="971094"/>
            <a:ext cx="0" cy="257064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2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94" y="1156078"/>
            <a:ext cx="1718430" cy="266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" name="TextBox 127"/>
          <p:cNvSpPr txBox="1"/>
          <p:nvPr/>
        </p:nvSpPr>
        <p:spPr>
          <a:xfrm>
            <a:off x="521617" y="1351496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LVDT1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9" name="Прямая соединительная линия 128"/>
          <p:cNvCxnSpPr/>
          <p:nvPr/>
        </p:nvCxnSpPr>
        <p:spPr bwMode="auto">
          <a:xfrm>
            <a:off x="1039987" y="1438458"/>
            <a:ext cx="230414" cy="6671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1829430" y="1058636"/>
            <a:ext cx="224737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FP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3" name="Прямая соединительная линия 132"/>
          <p:cNvCxnSpPr/>
          <p:nvPr/>
        </p:nvCxnSpPr>
        <p:spPr bwMode="auto">
          <a:xfrm flipV="1">
            <a:off x="1671491" y="1208492"/>
            <a:ext cx="189837" cy="9676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Прямая соединительная линия 134"/>
          <p:cNvCxnSpPr/>
          <p:nvPr/>
        </p:nvCxnSpPr>
        <p:spPr bwMode="auto">
          <a:xfrm flipV="1">
            <a:off x="1809680" y="2197002"/>
            <a:ext cx="147944" cy="9172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TextBox 138"/>
          <p:cNvSpPr txBox="1"/>
          <p:nvPr/>
        </p:nvSpPr>
        <p:spPr>
          <a:xfrm>
            <a:off x="1758848" y="2059912"/>
            <a:ext cx="345434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ACC2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666424" y="1384558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4" name="Прямая соединительная линия 143"/>
          <p:cNvCxnSpPr/>
          <p:nvPr/>
        </p:nvCxnSpPr>
        <p:spPr bwMode="auto">
          <a:xfrm flipV="1">
            <a:off x="1475651" y="1525165"/>
            <a:ext cx="189837" cy="9676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450530" y="1798729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ACC1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9" name="Прямая соединительная линия 148"/>
          <p:cNvCxnSpPr/>
          <p:nvPr/>
        </p:nvCxnSpPr>
        <p:spPr bwMode="auto">
          <a:xfrm>
            <a:off x="964437" y="1906600"/>
            <a:ext cx="299787" cy="26783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352126" y="2042033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TB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8" name="Прямая соединительная линия 157"/>
          <p:cNvCxnSpPr/>
          <p:nvPr/>
        </p:nvCxnSpPr>
        <p:spPr bwMode="auto">
          <a:xfrm>
            <a:off x="858605" y="2167851"/>
            <a:ext cx="113264" cy="10389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Прямая соединительная линия 158"/>
          <p:cNvCxnSpPr/>
          <p:nvPr/>
        </p:nvCxnSpPr>
        <p:spPr bwMode="auto">
          <a:xfrm>
            <a:off x="1783658" y="2906125"/>
            <a:ext cx="123624" cy="12468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1894892" y="2999679"/>
            <a:ext cx="233787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3" name="Прямая соединительная линия 162"/>
          <p:cNvCxnSpPr/>
          <p:nvPr/>
        </p:nvCxnSpPr>
        <p:spPr bwMode="auto">
          <a:xfrm>
            <a:off x="589741" y="1570984"/>
            <a:ext cx="230414" cy="6671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687607" y="1553716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LVDT2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Дуга 167"/>
          <p:cNvSpPr/>
          <p:nvPr/>
        </p:nvSpPr>
        <p:spPr bwMode="auto">
          <a:xfrm>
            <a:off x="1956390" y="2660862"/>
            <a:ext cx="149981" cy="1133335"/>
          </a:xfrm>
          <a:prstGeom prst="arc">
            <a:avLst>
              <a:gd name="adj1" fmla="val 1768344"/>
              <a:gd name="adj2" fmla="val 5176337"/>
            </a:avLst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arrow" w="sm" len="lg"/>
            <a:tailEnd type="none" w="med" len="med"/>
          </a:ln>
          <a:effectLst/>
        </p:spPr>
        <p:txBody>
          <a:bodyPr vert="horz" wrap="none" lIns="74140" tIns="37070" rIns="74140" bIns="37070" numCol="1" rtlCol="0" anchor="ctr" anchorCtr="0" compatLnSpc="1">
            <a:prstTxWarp prst="textNoShape">
              <a:avLst/>
            </a:prstTxWarp>
          </a:bodyPr>
          <a:lstStyle/>
          <a:p>
            <a:pPr defTabSz="741396"/>
            <a:endParaRPr lang="ru-RU" sz="32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9" name="Прямая соединительная линия 168"/>
          <p:cNvCxnSpPr/>
          <p:nvPr/>
        </p:nvCxnSpPr>
        <p:spPr bwMode="auto">
          <a:xfrm flipV="1">
            <a:off x="1703672" y="3344319"/>
            <a:ext cx="123624" cy="5920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0" name="TextBox 169"/>
          <p:cNvSpPr txBox="1"/>
          <p:nvPr/>
        </p:nvSpPr>
        <p:spPr>
          <a:xfrm>
            <a:off x="1765484" y="3200982"/>
            <a:ext cx="304074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LPS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1434960" y="2877051"/>
                <a:ext cx="159622" cy="167972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ru-RU" sz="900" b="1" i="1" dirty="0">
                  <a:solidFill>
                    <a:srgbClr val="F200F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60" y="2877051"/>
                <a:ext cx="159622" cy="167972"/>
              </a:xfrm>
              <a:prstGeom prst="rect">
                <a:avLst/>
              </a:prstGeom>
              <a:blipFill rotWithShape="1">
                <a:blip r:embed="rId5"/>
                <a:stretch>
                  <a:fillRect r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/>
              <p:cNvSpPr txBox="1"/>
              <p:nvPr/>
            </p:nvSpPr>
            <p:spPr>
              <a:xfrm>
                <a:off x="1416255" y="1871046"/>
                <a:ext cx="159622" cy="167972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ru-RU" sz="900" b="1" i="1" dirty="0">
                  <a:solidFill>
                    <a:srgbClr val="F200F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2" name="TextBox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255" y="1871046"/>
                <a:ext cx="159622" cy="167972"/>
              </a:xfrm>
              <a:prstGeom prst="rect">
                <a:avLst/>
              </a:prstGeom>
              <a:blipFill rotWithShape="1">
                <a:blip r:embed="rId6"/>
                <a:stretch>
                  <a:fillRect r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/>
              <p:cNvSpPr txBox="1"/>
              <p:nvPr/>
            </p:nvSpPr>
            <p:spPr>
              <a:xfrm>
                <a:off x="1635304" y="2678817"/>
                <a:ext cx="159622" cy="168294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ru-RU" sz="9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3" name="TextBox 1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304" y="2678817"/>
                <a:ext cx="159622" cy="168294"/>
              </a:xfrm>
              <a:prstGeom prst="rect">
                <a:avLst/>
              </a:prstGeom>
              <a:blipFill rotWithShape="1">
                <a:blip r:embed="rId7"/>
                <a:stretch>
                  <a:fillRect r="-5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/>
              <p:cNvSpPr txBox="1"/>
              <p:nvPr/>
            </p:nvSpPr>
            <p:spPr>
              <a:xfrm>
                <a:off x="1045982" y="2484341"/>
                <a:ext cx="159622" cy="168294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ru-RU" sz="9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4" name="TextBox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982" y="2484341"/>
                <a:ext cx="159622" cy="168294"/>
              </a:xfrm>
              <a:prstGeom prst="rect">
                <a:avLst/>
              </a:prstGeom>
              <a:blipFill rotWithShape="1">
                <a:blip r:embed="rId8"/>
                <a:stretch>
                  <a:fillRect l="-3846" r="-53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/>
          <p:cNvSpPr txBox="1"/>
          <p:nvPr/>
        </p:nvSpPr>
        <p:spPr>
          <a:xfrm>
            <a:off x="637885" y="3269492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6" name="Прямая соединительная линия 175"/>
          <p:cNvCxnSpPr/>
          <p:nvPr/>
        </p:nvCxnSpPr>
        <p:spPr bwMode="auto">
          <a:xfrm>
            <a:off x="1164182" y="3353477"/>
            <a:ext cx="161970" cy="4183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7" name="TextBox 176"/>
          <p:cNvSpPr txBox="1"/>
          <p:nvPr/>
        </p:nvSpPr>
        <p:spPr>
          <a:xfrm>
            <a:off x="2378971" y="1640792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F</a:t>
            </a:r>
            <a:endParaRPr lang="ru-RU" sz="1000" b="1" i="1" dirty="0">
              <a:solidFill>
                <a:srgbClr val="F200F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409473" y="2663463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529563" y="3211066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000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ru-RU" sz="1000" b="1" i="1" dirty="0">
              <a:solidFill>
                <a:srgbClr val="000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Прямоугольник 181"/>
          <p:cNvSpPr/>
          <p:nvPr/>
        </p:nvSpPr>
        <p:spPr bwMode="auto">
          <a:xfrm>
            <a:off x="2849994" y="3122915"/>
            <a:ext cx="126851" cy="61469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4140" tIns="37070" rIns="74140" bIns="37070" numCol="1" rtlCol="0" anchor="ctr" anchorCtr="0" compatLnSpc="1">
            <a:prstTxWarp prst="textNoShape">
              <a:avLst/>
            </a:prstTxWarp>
          </a:bodyPr>
          <a:lstStyle/>
          <a:p>
            <a:pPr defTabSz="741396"/>
            <a:endParaRPr lang="ru-RU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855892" y="1638428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6" name="Прямая со стрелкой 185"/>
          <p:cNvCxnSpPr/>
          <p:nvPr/>
        </p:nvCxnSpPr>
        <p:spPr bwMode="auto">
          <a:xfrm flipH="1">
            <a:off x="1731540" y="1586145"/>
            <a:ext cx="253590" cy="5882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241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8" name="Прямая со стрелкой 187"/>
          <p:cNvCxnSpPr/>
          <p:nvPr/>
        </p:nvCxnSpPr>
        <p:spPr bwMode="auto">
          <a:xfrm flipV="1">
            <a:off x="1731539" y="1915828"/>
            <a:ext cx="112368" cy="2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24100"/>
            </a:solidFill>
            <a:prstDash val="solid"/>
            <a:round/>
            <a:headEnd type="none" w="med" len="med"/>
            <a:tailEnd type="arrow" w="sm" len="med"/>
          </a:ln>
          <a:effectLst/>
        </p:spPr>
      </p:cxnSp>
      <p:cxnSp>
        <p:nvCxnSpPr>
          <p:cNvPr id="189" name="Прямая со стрелкой 188"/>
          <p:cNvCxnSpPr/>
          <p:nvPr/>
        </p:nvCxnSpPr>
        <p:spPr bwMode="auto">
          <a:xfrm rot="10800000" flipV="1">
            <a:off x="1872761" y="1586144"/>
            <a:ext cx="112368" cy="2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24100"/>
            </a:solidFill>
            <a:prstDash val="solid"/>
            <a:round/>
            <a:headEnd type="none" w="med" len="med"/>
            <a:tailEnd type="arrow" w="sm" len="med"/>
          </a:ln>
          <a:effectLst/>
        </p:spPr>
      </p:cxnSp>
      <p:sp>
        <p:nvSpPr>
          <p:cNvPr id="190" name="TextBox 189"/>
          <p:cNvSpPr txBox="1"/>
          <p:nvPr/>
        </p:nvSpPr>
        <p:spPr>
          <a:xfrm>
            <a:off x="975858" y="2128882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000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ru-RU" sz="1000" b="1" i="1" dirty="0">
              <a:solidFill>
                <a:srgbClr val="000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1" name="Picture 11" descr="D:\YDwork\__YDтек__\2025_10_20 конф мол М Мол тектоноф конф ИФЗ (_10_28)\мат к (нов) вкл рис\Raw_Data_2024_04_01_15_52_PG_proc_for plenar3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t="21089" r="49177" b="23858"/>
          <a:stretch/>
        </p:blipFill>
        <p:spPr bwMode="auto">
          <a:xfrm>
            <a:off x="4210273" y="3137001"/>
            <a:ext cx="1872803" cy="18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2" name="Группа 191"/>
          <p:cNvGrpSpPr/>
          <p:nvPr/>
        </p:nvGrpSpPr>
        <p:grpSpPr>
          <a:xfrm>
            <a:off x="4670334" y="3195400"/>
            <a:ext cx="515970" cy="208416"/>
            <a:chOff x="8440018" y="3011130"/>
            <a:chExt cx="511547" cy="289967"/>
          </a:xfrm>
        </p:grpSpPr>
        <p:sp>
          <p:nvSpPr>
            <p:cNvPr id="193" name="TextBox 192"/>
            <p:cNvSpPr txBox="1"/>
            <p:nvPr/>
          </p:nvSpPr>
          <p:spPr>
            <a:xfrm>
              <a:off x="8440018" y="3011130"/>
              <a:ext cx="448300" cy="289967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00" dirty="0">
                  <a:latin typeface="Arial" pitchFamily="34" charset="0"/>
                  <a:cs typeface="Arial" pitchFamily="34" charset="0"/>
                </a:rPr>
                <a:t>50 м/с</a:t>
              </a:r>
              <a:r>
                <a:rPr lang="ru-RU" sz="1000" baseline="300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grpSp>
          <p:nvGrpSpPr>
            <p:cNvPr id="194" name="Группа 193"/>
            <p:cNvGrpSpPr/>
            <p:nvPr/>
          </p:nvGrpSpPr>
          <p:grpSpPr>
            <a:xfrm>
              <a:off x="8893265" y="3102775"/>
              <a:ext cx="58300" cy="144000"/>
              <a:chOff x="5628763" y="4133841"/>
              <a:chExt cx="72026" cy="155061"/>
            </a:xfrm>
          </p:grpSpPr>
          <p:sp>
            <p:nvSpPr>
              <p:cNvPr id="195" name="Правая круглая скобка 194"/>
              <p:cNvSpPr/>
              <p:nvPr/>
            </p:nvSpPr>
            <p:spPr bwMode="auto">
              <a:xfrm flipH="1">
                <a:off x="566478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6" name="Правая круглая скобка 195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97" name="Группа 196"/>
          <p:cNvGrpSpPr/>
          <p:nvPr/>
        </p:nvGrpSpPr>
        <p:grpSpPr>
          <a:xfrm>
            <a:off x="4984711" y="4533337"/>
            <a:ext cx="551463" cy="208416"/>
            <a:chOff x="8404829" y="3005002"/>
            <a:chExt cx="546736" cy="289967"/>
          </a:xfrm>
        </p:grpSpPr>
        <p:sp>
          <p:nvSpPr>
            <p:cNvPr id="198" name="TextBox 197"/>
            <p:cNvSpPr txBox="1"/>
            <p:nvPr/>
          </p:nvSpPr>
          <p:spPr>
            <a:xfrm>
              <a:off x="8404829" y="3005002"/>
              <a:ext cx="483489" cy="289967"/>
            </a:xfrm>
            <a:prstGeom prst="rect">
              <a:avLst/>
            </a:prstGeom>
            <a:noFill/>
          </p:spPr>
          <p:txBody>
            <a:bodyPr wrap="square" lIns="18000" tIns="36000" rIns="18000" bIns="18000" rtlCol="0" anchor="ctr">
              <a:spAutoFit/>
            </a:bodyPr>
            <a:lstStyle/>
            <a:p>
              <a:pPr algn="r"/>
              <a:r>
                <a:rPr lang="ru-RU" sz="1000" dirty="0">
                  <a:latin typeface="Arial" pitchFamily="34" charset="0"/>
                  <a:cs typeface="Arial" pitchFamily="34" charset="0"/>
                </a:rPr>
                <a:t>50 мм/с</a:t>
              </a:r>
              <a:endParaRPr lang="ru-RU" sz="1000" baseline="30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9" name="Группа 198"/>
            <p:cNvGrpSpPr/>
            <p:nvPr/>
          </p:nvGrpSpPr>
          <p:grpSpPr>
            <a:xfrm>
              <a:off x="8893265" y="3102775"/>
              <a:ext cx="58300" cy="144000"/>
              <a:chOff x="5628763" y="4133841"/>
              <a:chExt cx="72026" cy="155061"/>
            </a:xfrm>
          </p:grpSpPr>
          <p:sp>
            <p:nvSpPr>
              <p:cNvPr id="200" name="Правая круглая скобка 199"/>
              <p:cNvSpPr/>
              <p:nvPr/>
            </p:nvSpPr>
            <p:spPr bwMode="auto">
              <a:xfrm flipH="1">
                <a:off x="5664788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1" name="Правая круглая скобка 200"/>
              <p:cNvSpPr/>
              <p:nvPr/>
            </p:nvSpPr>
            <p:spPr bwMode="auto">
              <a:xfrm>
                <a:off x="5628763" y="4133841"/>
                <a:ext cx="36001" cy="155061"/>
              </a:xfrm>
              <a:prstGeom prst="rightBracke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02" name="TextBox 201"/>
          <p:cNvSpPr txBox="1"/>
          <p:nvPr/>
        </p:nvSpPr>
        <p:spPr>
          <a:xfrm>
            <a:off x="4233842" y="3579017"/>
            <a:ext cx="112368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000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ru-RU" sz="1000" b="1" i="1" dirty="0">
              <a:solidFill>
                <a:srgbClr val="000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227235" y="4544443"/>
            <a:ext cx="149824" cy="229528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300" b="1" i="1" dirty="0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V</a:t>
            </a:r>
            <a:endParaRPr lang="ru-RU" sz="1300" b="1" i="1" dirty="0">
              <a:solidFill>
                <a:srgbClr val="228A2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4" name="Прямая со стрелкой 203"/>
          <p:cNvCxnSpPr/>
          <p:nvPr/>
        </p:nvCxnSpPr>
        <p:spPr bwMode="auto">
          <a:xfrm>
            <a:off x="2913419" y="966857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05" name="Прямая со стрелкой 204"/>
          <p:cNvCxnSpPr/>
          <p:nvPr/>
        </p:nvCxnSpPr>
        <p:spPr bwMode="auto">
          <a:xfrm>
            <a:off x="3349470" y="966857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06" name="TextBox 205"/>
          <p:cNvSpPr txBox="1"/>
          <p:nvPr/>
        </p:nvSpPr>
        <p:spPr>
          <a:xfrm>
            <a:off x="4683934" y="4308542"/>
            <a:ext cx="1123682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1000" b="1" i="1" dirty="0" err="1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000" b="1" baseline="-25000" dirty="0" err="1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en-US" sz="1000" b="1" dirty="0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 ≈ 200 </a:t>
            </a:r>
            <a:r>
              <a:rPr lang="ru-RU" sz="1000" b="1" dirty="0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мм/с</a:t>
            </a:r>
            <a:r>
              <a:rPr lang="en-US" sz="1000" b="1" dirty="0">
                <a:solidFill>
                  <a:srgbClr val="228A2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0" b="1" dirty="0">
              <a:solidFill>
                <a:srgbClr val="228A2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6" name="Группа 225"/>
          <p:cNvGrpSpPr/>
          <p:nvPr/>
        </p:nvGrpSpPr>
        <p:grpSpPr>
          <a:xfrm>
            <a:off x="5543605" y="3851526"/>
            <a:ext cx="486929" cy="217568"/>
            <a:chOff x="8756954" y="3086605"/>
            <a:chExt cx="582786" cy="235285"/>
          </a:xfrm>
        </p:grpSpPr>
        <p:sp>
          <p:nvSpPr>
            <p:cNvPr id="227" name="TextBox 226"/>
            <p:cNvSpPr txBox="1"/>
            <p:nvPr/>
          </p:nvSpPr>
          <p:spPr>
            <a:xfrm>
              <a:off x="8756954" y="3100910"/>
              <a:ext cx="582786" cy="220980"/>
            </a:xfrm>
            <a:prstGeom prst="rect">
              <a:avLst/>
            </a:prstGeom>
            <a:noFill/>
          </p:spPr>
          <p:txBody>
            <a:bodyPr wrap="square" lIns="16655" tIns="33309" rIns="16655" bIns="16655" rtlCol="0" anchor="ctr">
              <a:spAutoFit/>
            </a:bodyPr>
            <a:lstStyle/>
            <a:p>
              <a:r>
                <a:rPr lang="ru-RU" sz="1000" dirty="0">
                  <a:latin typeface="Arial" pitchFamily="34" charset="0"/>
                  <a:cs typeface="Arial" pitchFamily="34" charset="0"/>
                </a:rPr>
                <a:t>0.8 </a:t>
              </a:r>
              <a:r>
                <a:rPr lang="ru-RU" sz="1000" dirty="0" err="1">
                  <a:latin typeface="Arial" pitchFamily="34" charset="0"/>
                  <a:cs typeface="Arial" pitchFamily="34" charset="0"/>
                </a:rPr>
                <a:t>мс</a:t>
              </a:r>
              <a:endParaRPr lang="ru-RU" sz="1000" baseline="30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28" name="Группа 227"/>
            <p:cNvGrpSpPr/>
            <p:nvPr/>
          </p:nvGrpSpPr>
          <p:grpSpPr>
            <a:xfrm rot="16200000">
              <a:off x="9031610" y="3043767"/>
              <a:ext cx="58324" cy="144000"/>
              <a:chOff x="5628828" y="4140675"/>
              <a:chExt cx="72056" cy="144000"/>
            </a:xfrm>
          </p:grpSpPr>
          <p:sp>
            <p:nvSpPr>
              <p:cNvPr id="229" name="Правая круглая скобка 228"/>
              <p:cNvSpPr/>
              <p:nvPr/>
            </p:nvSpPr>
            <p:spPr bwMode="auto">
              <a:xfrm flipH="1">
                <a:off x="5664883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0" name="Правая круглая скобка 229"/>
              <p:cNvSpPr/>
              <p:nvPr/>
            </p:nvSpPr>
            <p:spPr bwMode="auto">
              <a:xfrm>
                <a:off x="5628828" y="4140675"/>
                <a:ext cx="36001" cy="144000"/>
              </a:xfrm>
              <a:prstGeom prst="rightBracket">
                <a:avLst>
                  <a:gd name="adj" fmla="val 0"/>
                </a:avLst>
              </a:prstGeom>
              <a:no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991"/>
                <a:endParaRPr lang="ru-RU" sz="2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245" name="Прямая соединительная линия 244"/>
          <p:cNvCxnSpPr/>
          <p:nvPr/>
        </p:nvCxnSpPr>
        <p:spPr bwMode="auto">
          <a:xfrm flipV="1">
            <a:off x="2976845" y="3103058"/>
            <a:ext cx="1175351" cy="1985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>
            <a:off x="2996960" y="1277654"/>
            <a:ext cx="0" cy="709279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2845971" y="2001585"/>
            <a:ext cx="25973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>
            <a:off x="2976845" y="1339126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l-GR" sz="1000" b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000" b="1" i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F</a:t>
            </a:r>
            <a:endParaRPr lang="ru-RU" sz="1000" b="1" i="1" dirty="0">
              <a:solidFill>
                <a:srgbClr val="F200F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4" name="Прямая со стрелкой 253"/>
          <p:cNvCxnSpPr/>
          <p:nvPr/>
        </p:nvCxnSpPr>
        <p:spPr>
          <a:xfrm>
            <a:off x="3027383" y="2344454"/>
            <a:ext cx="0" cy="520411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Прямая соединительная линия 254"/>
          <p:cNvCxnSpPr/>
          <p:nvPr/>
        </p:nvCxnSpPr>
        <p:spPr>
          <a:xfrm flipV="1">
            <a:off x="2930778" y="2868440"/>
            <a:ext cx="25973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/>
          <p:cNvSpPr txBox="1"/>
          <p:nvPr/>
        </p:nvSpPr>
        <p:spPr>
          <a:xfrm>
            <a:off x="3030915" y="2588324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l-GR" sz="1000" b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4270413" y="4082652"/>
            <a:ext cx="1543061" cy="206852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lIns="14594" tIns="8757" rIns="14594" bIns="8757" rtlCol="0">
            <a:spAutoFit/>
          </a:bodyPr>
          <a:lstStyle/>
          <a:p>
            <a:pPr algn="ctr"/>
            <a:r>
              <a:rPr lang="ru-RU" sz="1100" b="1" dirty="0"/>
              <a:t>«</a:t>
            </a:r>
            <a:r>
              <a:rPr lang="ru-RU" sz="1100" b="1"/>
              <a:t>модельная подвижка»</a:t>
            </a:r>
            <a:endParaRPr lang="ru-RU" sz="1100" b="1" dirty="0"/>
          </a:p>
        </p:txBody>
      </p:sp>
      <p:sp>
        <p:nvSpPr>
          <p:cNvPr id="263" name="TextBox 262">
            <a:extLst>
              <a:ext uri="{FF2B5EF4-FFF2-40B4-BE49-F238E27FC236}">
                <a16:creationId xmlns="" xmlns:a16="http://schemas.microsoft.com/office/drawing/2014/main" id="{E396DC2A-DBEB-A24D-BAC8-89F744E084A4}"/>
              </a:ext>
            </a:extLst>
          </p:cNvPr>
          <p:cNvSpPr txBox="1"/>
          <p:nvPr/>
        </p:nvSpPr>
        <p:spPr>
          <a:xfrm>
            <a:off x="2291574" y="3866835"/>
            <a:ext cx="1702838" cy="716065"/>
          </a:xfrm>
          <a:prstGeom prst="rect">
            <a:avLst/>
          </a:prstGeom>
          <a:solidFill>
            <a:schemeClr val="bg1"/>
          </a:solidFill>
        </p:spPr>
        <p:txBody>
          <a:bodyPr wrap="square" lIns="74140" tIns="37070" rIns="74140" bIns="37070" rtlCol="0">
            <a:spAutoFit/>
          </a:bodyPr>
          <a:lstStyle/>
          <a:p>
            <a:pPr marL="141586"/>
            <a:r>
              <a:rPr lang="ru-RU" sz="1000" dirty="0"/>
              <a:t>- большой срыв («модельная подвижка»)</a:t>
            </a:r>
          </a:p>
          <a:p>
            <a:pPr marL="141586">
              <a:spcBef>
                <a:spcPts val="243"/>
              </a:spcBef>
            </a:pPr>
            <a:r>
              <a:rPr lang="ru-RU" sz="1000" dirty="0"/>
              <a:t>- остановка при субкритической нагрузке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2977428" y="3737400"/>
            <a:ext cx="1170606" cy="1326392"/>
          </a:xfrm>
          <a:custGeom>
            <a:avLst/>
            <a:gdLst>
              <a:gd name="connsiteX0" fmla="*/ 0 w 952500"/>
              <a:gd name="connsiteY0" fmla="*/ 56360 h 213522"/>
              <a:gd name="connsiteX1" fmla="*/ 952500 w 952500"/>
              <a:gd name="connsiteY1" fmla="*/ 213522 h 213522"/>
              <a:gd name="connsiteX0" fmla="*/ 0 w 1390650"/>
              <a:gd name="connsiteY0" fmla="*/ 2011 h 1778423"/>
              <a:gd name="connsiteX1" fmla="*/ 1390650 w 1390650"/>
              <a:gd name="connsiteY1" fmla="*/ 1778423 h 1778423"/>
              <a:gd name="connsiteX0" fmla="*/ 0 w 1390650"/>
              <a:gd name="connsiteY0" fmla="*/ 2425 h 1778837"/>
              <a:gd name="connsiteX1" fmla="*/ 1390650 w 1390650"/>
              <a:gd name="connsiteY1" fmla="*/ 1778837 h 1778837"/>
              <a:gd name="connsiteX0" fmla="*/ 0 w 1390650"/>
              <a:gd name="connsiteY0" fmla="*/ 0 h 1776412"/>
              <a:gd name="connsiteX1" fmla="*/ 1147763 w 1390650"/>
              <a:gd name="connsiteY1" fmla="*/ 328612 h 1776412"/>
              <a:gd name="connsiteX2" fmla="*/ 1390650 w 1390650"/>
              <a:gd name="connsiteY2" fmla="*/ 1776412 h 1776412"/>
              <a:gd name="connsiteX0" fmla="*/ 0 w 1390650"/>
              <a:gd name="connsiteY0" fmla="*/ 0 h 1776412"/>
              <a:gd name="connsiteX1" fmla="*/ 1147763 w 1390650"/>
              <a:gd name="connsiteY1" fmla="*/ 328612 h 1776412"/>
              <a:gd name="connsiteX2" fmla="*/ 1390650 w 1390650"/>
              <a:gd name="connsiteY2" fmla="*/ 1776412 h 1776412"/>
              <a:gd name="connsiteX0" fmla="*/ 0 w 1390650"/>
              <a:gd name="connsiteY0" fmla="*/ 0 h 1776412"/>
              <a:gd name="connsiteX1" fmla="*/ 1147763 w 1390650"/>
              <a:gd name="connsiteY1" fmla="*/ 328612 h 1776412"/>
              <a:gd name="connsiteX2" fmla="*/ 1390650 w 1390650"/>
              <a:gd name="connsiteY2" fmla="*/ 1776412 h 1776412"/>
              <a:gd name="connsiteX0" fmla="*/ 0 w 1390650"/>
              <a:gd name="connsiteY0" fmla="*/ 0 h 1776412"/>
              <a:gd name="connsiteX1" fmla="*/ 1147763 w 1390650"/>
              <a:gd name="connsiteY1" fmla="*/ 328612 h 1776412"/>
              <a:gd name="connsiteX2" fmla="*/ 1390650 w 1390650"/>
              <a:gd name="connsiteY2" fmla="*/ 1776412 h 1776412"/>
              <a:gd name="connsiteX0" fmla="*/ 0 w 1390650"/>
              <a:gd name="connsiteY0" fmla="*/ 0 h 1776412"/>
              <a:gd name="connsiteX1" fmla="*/ 1147763 w 1390650"/>
              <a:gd name="connsiteY1" fmla="*/ 328612 h 1776412"/>
              <a:gd name="connsiteX2" fmla="*/ 1390650 w 1390650"/>
              <a:gd name="connsiteY2" fmla="*/ 1776412 h 1776412"/>
              <a:gd name="connsiteX0" fmla="*/ 0 w 1390650"/>
              <a:gd name="connsiteY0" fmla="*/ 0 h 1776412"/>
              <a:gd name="connsiteX1" fmla="*/ 1147763 w 1390650"/>
              <a:gd name="connsiteY1" fmla="*/ 328612 h 1776412"/>
              <a:gd name="connsiteX2" fmla="*/ 1390650 w 1390650"/>
              <a:gd name="connsiteY2" fmla="*/ 1776412 h 1776412"/>
              <a:gd name="connsiteX0" fmla="*/ 0 w 1390650"/>
              <a:gd name="connsiteY0" fmla="*/ 0 h 1776412"/>
              <a:gd name="connsiteX1" fmla="*/ 1147763 w 1390650"/>
              <a:gd name="connsiteY1" fmla="*/ 328612 h 1776412"/>
              <a:gd name="connsiteX2" fmla="*/ 1390650 w 1390650"/>
              <a:gd name="connsiteY2" fmla="*/ 1776412 h 1776412"/>
              <a:gd name="connsiteX0" fmla="*/ 0 w 1390650"/>
              <a:gd name="connsiteY0" fmla="*/ 0 h 1776412"/>
              <a:gd name="connsiteX1" fmla="*/ 1147763 w 1390650"/>
              <a:gd name="connsiteY1" fmla="*/ 328612 h 1776412"/>
              <a:gd name="connsiteX2" fmla="*/ 1390650 w 1390650"/>
              <a:gd name="connsiteY2" fmla="*/ 1776412 h 1776412"/>
              <a:gd name="connsiteX0" fmla="*/ 0 w 1390650"/>
              <a:gd name="connsiteY0" fmla="*/ 0 h 1776412"/>
              <a:gd name="connsiteX1" fmla="*/ 1147763 w 1390650"/>
              <a:gd name="connsiteY1" fmla="*/ 328612 h 1776412"/>
              <a:gd name="connsiteX2" fmla="*/ 1390650 w 1390650"/>
              <a:gd name="connsiteY2" fmla="*/ 1776412 h 1776412"/>
              <a:gd name="connsiteX0" fmla="*/ 0 w 1385888"/>
              <a:gd name="connsiteY0" fmla="*/ 0 h 1766887"/>
              <a:gd name="connsiteX1" fmla="*/ 1143001 w 1385888"/>
              <a:gd name="connsiteY1" fmla="*/ 319087 h 1766887"/>
              <a:gd name="connsiteX2" fmla="*/ 1385888 w 1385888"/>
              <a:gd name="connsiteY2" fmla="*/ 1766887 h 1766887"/>
              <a:gd name="connsiteX0" fmla="*/ 0 w 1385888"/>
              <a:gd name="connsiteY0" fmla="*/ 0 h 1766887"/>
              <a:gd name="connsiteX1" fmla="*/ 990601 w 1385888"/>
              <a:gd name="connsiteY1" fmla="*/ 314325 h 1766887"/>
              <a:gd name="connsiteX2" fmla="*/ 1385888 w 1385888"/>
              <a:gd name="connsiteY2" fmla="*/ 1766887 h 176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5888" h="1766887">
                <a:moveTo>
                  <a:pt x="0" y="0"/>
                </a:moveTo>
                <a:cubicBezTo>
                  <a:pt x="234156" y="32544"/>
                  <a:pt x="759620" y="19844"/>
                  <a:pt x="990601" y="314325"/>
                </a:cubicBezTo>
                <a:cubicBezTo>
                  <a:pt x="1221582" y="608806"/>
                  <a:pt x="1310482" y="1202531"/>
                  <a:pt x="1385888" y="1766887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40" tIns="37070" rIns="74140" bIns="37070" rtlCol="0" anchor="ctr"/>
          <a:lstStyle/>
          <a:p>
            <a:pPr algn="ctr"/>
            <a:endParaRPr lang="ru-RU"/>
          </a:p>
        </p:txBody>
      </p:sp>
      <p:cxnSp>
        <p:nvCxnSpPr>
          <p:cNvPr id="264" name="Прямая со стрелкой 263"/>
          <p:cNvCxnSpPr/>
          <p:nvPr/>
        </p:nvCxnSpPr>
        <p:spPr bwMode="auto">
          <a:xfrm>
            <a:off x="2473233" y="3898697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65" name="Прямая со стрелкой 264"/>
          <p:cNvCxnSpPr/>
          <p:nvPr/>
        </p:nvCxnSpPr>
        <p:spPr bwMode="auto">
          <a:xfrm>
            <a:off x="2466173" y="4332471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66" name="TextBox 265">
            <a:extLst>
              <a:ext uri="{FF2B5EF4-FFF2-40B4-BE49-F238E27FC236}">
                <a16:creationId xmlns="" xmlns:a16="http://schemas.microsoft.com/office/drawing/2014/main" id="{E396DC2A-DBEB-A24D-BAC8-89F744E084A4}"/>
              </a:ext>
            </a:extLst>
          </p:cNvPr>
          <p:cNvSpPr txBox="1"/>
          <p:nvPr/>
        </p:nvSpPr>
        <p:spPr>
          <a:xfrm>
            <a:off x="123461" y="3752533"/>
            <a:ext cx="2259975" cy="751972"/>
          </a:xfrm>
          <a:prstGeom prst="rect">
            <a:avLst/>
          </a:prstGeom>
          <a:noFill/>
        </p:spPr>
        <p:txBody>
          <a:bodyPr wrap="square" lIns="74140" tIns="37070" rIns="74140" bIns="37070" rtlCol="0">
            <a:spAutoFit/>
          </a:bodyPr>
          <a:lstStyle/>
          <a:p>
            <a:r>
              <a:rPr lang="ru-RU" sz="1100" b="1" u="sng" dirty="0"/>
              <a:t>Исследовалось</a:t>
            </a:r>
            <a:r>
              <a:rPr lang="ru-RU" sz="1100" dirty="0"/>
              <a:t> изменение режима деформирования модели разлома при разном  состоянии – сухом и увлажненном.</a:t>
            </a: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Оценка высокочастотных параметров 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ectangle 3"/>
          <p:cNvSpPr txBox="1">
            <a:spLocks noChangeArrowheads="1"/>
          </p:cNvSpPr>
          <p:nvPr/>
        </p:nvSpPr>
        <p:spPr bwMode="auto">
          <a:xfrm>
            <a:off x="6267959" y="895525"/>
            <a:ext cx="3904739" cy="353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4" indent="-4764" algn="just" fontAlgn="ctr">
              <a:spcBef>
                <a:spcPct val="0"/>
              </a:spcBef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измерительной части в новой серии экспериментов были установлены два высокоамплитудных высокочастотных датчика ускорения </a:t>
            </a: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ZETLab BC111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амплитудны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диапазоном 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Calibri"/>
              </a:rPr>
              <a:t>±500 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g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и частотным диапазоном 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Calibri"/>
              </a:rPr>
              <a:t>от 0.5 Гц до 15 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кГц (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/>
                <a:ea typeface="Calibri"/>
              </a:rPr>
              <a:t>ACC1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/>
                <a:ea typeface="Calibri"/>
              </a:rPr>
              <a:t>ACC2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Они позволяют восстановить «быструю» динамику смещения блоков (</a:t>
            </a:r>
            <a:r>
              <a:rPr lang="en-US" sz="1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TB</a:t>
            </a: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1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BB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друг относительно друга, дополнительно к традиционным низкочастотным </a:t>
            </a: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LVDT-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датчикам, используемым для оценки «медленной» динамики усилия и смещения (</a:t>
            </a:r>
            <a:r>
              <a:rPr lang="en-US" sz="1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LVDT1</a:t>
            </a: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1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LVDT2</a:t>
            </a: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8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27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396DC2A-DBEB-A24D-BAC8-89F744E084A4}"/>
              </a:ext>
            </a:extLst>
          </p:cNvPr>
          <p:cNvSpPr txBox="1"/>
          <p:nvPr/>
        </p:nvSpPr>
        <p:spPr>
          <a:xfrm>
            <a:off x="2291574" y="3866835"/>
            <a:ext cx="1702838" cy="716065"/>
          </a:xfrm>
          <a:prstGeom prst="rect">
            <a:avLst/>
          </a:prstGeom>
          <a:solidFill>
            <a:schemeClr val="bg1"/>
          </a:solidFill>
        </p:spPr>
        <p:txBody>
          <a:bodyPr wrap="square" lIns="74140" tIns="37070" rIns="74140" bIns="37070" rtlCol="0">
            <a:spAutoFit/>
          </a:bodyPr>
          <a:lstStyle/>
          <a:p>
            <a:pPr marL="141586"/>
            <a:r>
              <a:rPr lang="ru-RU" sz="1000" dirty="0"/>
              <a:t>- большой срыв («модельная подвижка»)</a:t>
            </a:r>
          </a:p>
          <a:p>
            <a:pPr marL="141586">
              <a:spcBef>
                <a:spcPts val="243"/>
              </a:spcBef>
            </a:pPr>
            <a:r>
              <a:rPr lang="ru-RU" sz="1000" dirty="0"/>
              <a:t>- остановка при субкритической нагрузке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48724" y="959482"/>
            <a:ext cx="1702770" cy="2974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40" tIns="37070" rIns="74140" bIns="37070" rtlCol="0" anchor="ctr"/>
          <a:lstStyle/>
          <a:p>
            <a:pPr algn="ctr"/>
            <a:endParaRPr lang="ru-RU"/>
          </a:p>
        </p:txBody>
      </p:sp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818" y="961478"/>
            <a:ext cx="2251514" cy="27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5" name="Прямая соединительная линия 124"/>
          <p:cNvCxnSpPr/>
          <p:nvPr/>
        </p:nvCxnSpPr>
        <p:spPr bwMode="auto">
          <a:xfrm>
            <a:off x="3349471" y="966857"/>
            <a:ext cx="292" cy="31794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Прямая соединительная линия 125"/>
          <p:cNvCxnSpPr/>
          <p:nvPr/>
        </p:nvCxnSpPr>
        <p:spPr bwMode="auto">
          <a:xfrm>
            <a:off x="2913419" y="971094"/>
            <a:ext cx="0" cy="257064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2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94" y="1156078"/>
            <a:ext cx="1718430" cy="266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" name="TextBox 127"/>
          <p:cNvSpPr txBox="1"/>
          <p:nvPr/>
        </p:nvSpPr>
        <p:spPr>
          <a:xfrm>
            <a:off x="521617" y="1351496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LVDT1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9" name="Прямая соединительная линия 128"/>
          <p:cNvCxnSpPr/>
          <p:nvPr/>
        </p:nvCxnSpPr>
        <p:spPr bwMode="auto">
          <a:xfrm>
            <a:off x="1039987" y="1438458"/>
            <a:ext cx="230414" cy="6671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1829430" y="1058636"/>
            <a:ext cx="224737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FP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3" name="Прямая соединительная линия 132"/>
          <p:cNvCxnSpPr/>
          <p:nvPr/>
        </p:nvCxnSpPr>
        <p:spPr bwMode="auto">
          <a:xfrm flipV="1">
            <a:off x="1671491" y="1208492"/>
            <a:ext cx="189837" cy="9676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Прямая соединительная линия 134"/>
          <p:cNvCxnSpPr/>
          <p:nvPr/>
        </p:nvCxnSpPr>
        <p:spPr bwMode="auto">
          <a:xfrm flipV="1">
            <a:off x="1809680" y="2197002"/>
            <a:ext cx="147944" cy="9172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TextBox 138"/>
          <p:cNvSpPr txBox="1"/>
          <p:nvPr/>
        </p:nvSpPr>
        <p:spPr>
          <a:xfrm>
            <a:off x="1758848" y="2059912"/>
            <a:ext cx="345434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ACC2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666424" y="1384558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4" name="Прямая соединительная линия 143"/>
          <p:cNvCxnSpPr/>
          <p:nvPr/>
        </p:nvCxnSpPr>
        <p:spPr bwMode="auto">
          <a:xfrm flipV="1">
            <a:off x="1475651" y="1525165"/>
            <a:ext cx="189837" cy="9676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450530" y="1798729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ACC1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9" name="Прямая соединительная линия 148"/>
          <p:cNvCxnSpPr/>
          <p:nvPr/>
        </p:nvCxnSpPr>
        <p:spPr bwMode="auto">
          <a:xfrm>
            <a:off x="964437" y="1906600"/>
            <a:ext cx="299787" cy="26783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352126" y="2042033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TB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8" name="Прямая соединительная линия 157"/>
          <p:cNvCxnSpPr/>
          <p:nvPr/>
        </p:nvCxnSpPr>
        <p:spPr bwMode="auto">
          <a:xfrm>
            <a:off x="858605" y="2167851"/>
            <a:ext cx="113264" cy="10389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Прямая соединительная линия 158"/>
          <p:cNvCxnSpPr/>
          <p:nvPr/>
        </p:nvCxnSpPr>
        <p:spPr bwMode="auto">
          <a:xfrm>
            <a:off x="1783658" y="2906125"/>
            <a:ext cx="123624" cy="12468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1894892" y="2999679"/>
            <a:ext cx="233787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3" name="Прямая соединительная линия 162"/>
          <p:cNvCxnSpPr/>
          <p:nvPr/>
        </p:nvCxnSpPr>
        <p:spPr bwMode="auto">
          <a:xfrm>
            <a:off x="589741" y="1570984"/>
            <a:ext cx="230414" cy="6671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687607" y="1553716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LVDT2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Дуга 167"/>
          <p:cNvSpPr/>
          <p:nvPr/>
        </p:nvSpPr>
        <p:spPr bwMode="auto">
          <a:xfrm>
            <a:off x="1956390" y="2660862"/>
            <a:ext cx="149981" cy="1133335"/>
          </a:xfrm>
          <a:prstGeom prst="arc">
            <a:avLst>
              <a:gd name="adj1" fmla="val 1768344"/>
              <a:gd name="adj2" fmla="val 5176337"/>
            </a:avLst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arrow" w="sm" len="lg"/>
            <a:tailEnd type="none" w="med" len="med"/>
          </a:ln>
          <a:effectLst/>
        </p:spPr>
        <p:txBody>
          <a:bodyPr vert="horz" wrap="none" lIns="74140" tIns="37070" rIns="74140" bIns="37070" numCol="1" rtlCol="0" anchor="ctr" anchorCtr="0" compatLnSpc="1">
            <a:prstTxWarp prst="textNoShape">
              <a:avLst/>
            </a:prstTxWarp>
          </a:bodyPr>
          <a:lstStyle/>
          <a:p>
            <a:pPr defTabSz="741396"/>
            <a:endParaRPr lang="ru-RU" sz="32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9" name="Прямая соединительная линия 168"/>
          <p:cNvCxnSpPr/>
          <p:nvPr/>
        </p:nvCxnSpPr>
        <p:spPr bwMode="auto">
          <a:xfrm flipV="1">
            <a:off x="1703672" y="3344319"/>
            <a:ext cx="123624" cy="5920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0" name="TextBox 169"/>
          <p:cNvSpPr txBox="1"/>
          <p:nvPr/>
        </p:nvSpPr>
        <p:spPr>
          <a:xfrm>
            <a:off x="1765484" y="3200982"/>
            <a:ext cx="304074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l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LPS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1434960" y="2877051"/>
                <a:ext cx="159622" cy="167972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ru-RU" sz="900" b="1" i="1" dirty="0">
                  <a:solidFill>
                    <a:srgbClr val="F200F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60" y="2877051"/>
                <a:ext cx="159622" cy="167972"/>
              </a:xfrm>
              <a:prstGeom prst="rect">
                <a:avLst/>
              </a:prstGeom>
              <a:blipFill rotWithShape="1">
                <a:blip r:embed="rId5"/>
                <a:stretch>
                  <a:fillRect r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/>
              <p:cNvSpPr txBox="1"/>
              <p:nvPr/>
            </p:nvSpPr>
            <p:spPr>
              <a:xfrm>
                <a:off x="1416255" y="1871046"/>
                <a:ext cx="159622" cy="167972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b="1" i="1">
                              <a:solidFill>
                                <a:srgbClr val="F200F2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ru-RU" sz="900" b="1" i="1" dirty="0">
                  <a:solidFill>
                    <a:srgbClr val="F200F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2" name="TextBox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255" y="1871046"/>
                <a:ext cx="159622" cy="167972"/>
              </a:xfrm>
              <a:prstGeom prst="rect">
                <a:avLst/>
              </a:prstGeom>
              <a:blipFill rotWithShape="1">
                <a:blip r:embed="rId6"/>
                <a:stretch>
                  <a:fillRect r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/>
              <p:cNvSpPr txBox="1"/>
              <p:nvPr/>
            </p:nvSpPr>
            <p:spPr>
              <a:xfrm>
                <a:off x="1635304" y="2678817"/>
                <a:ext cx="159622" cy="168294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ru-RU" sz="9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3" name="TextBox 1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304" y="2678817"/>
                <a:ext cx="159622" cy="168294"/>
              </a:xfrm>
              <a:prstGeom prst="rect">
                <a:avLst/>
              </a:prstGeom>
              <a:blipFill rotWithShape="1">
                <a:blip r:embed="rId7"/>
                <a:stretch>
                  <a:fillRect r="-5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/>
              <p:cNvSpPr txBox="1"/>
              <p:nvPr/>
            </p:nvSpPr>
            <p:spPr>
              <a:xfrm>
                <a:off x="1045982" y="2484341"/>
                <a:ext cx="159622" cy="168294"/>
              </a:xfrm>
              <a:prstGeom prst="rect">
                <a:avLst/>
              </a:prstGeom>
              <a:noFill/>
            </p:spPr>
            <p:txBody>
              <a:bodyPr wrap="square" lIns="14594" tIns="14594" rIns="14594" bIns="14594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9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ru-RU" sz="9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4" name="TextBox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982" y="2484341"/>
                <a:ext cx="159622" cy="168294"/>
              </a:xfrm>
              <a:prstGeom prst="rect">
                <a:avLst/>
              </a:prstGeom>
              <a:blipFill rotWithShape="1">
                <a:blip r:embed="rId8"/>
                <a:stretch>
                  <a:fillRect l="-3846" r="-53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/>
          <p:cNvSpPr txBox="1"/>
          <p:nvPr/>
        </p:nvSpPr>
        <p:spPr>
          <a:xfrm>
            <a:off x="637885" y="3269492"/>
            <a:ext cx="526298" cy="167972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</a:t>
            </a:r>
            <a:endParaRPr lang="ru-RU" sz="9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6" name="Прямая соединительная линия 175"/>
          <p:cNvCxnSpPr/>
          <p:nvPr/>
        </p:nvCxnSpPr>
        <p:spPr bwMode="auto">
          <a:xfrm>
            <a:off x="1164182" y="3353477"/>
            <a:ext cx="161970" cy="4183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7" name="TextBox 176"/>
          <p:cNvSpPr txBox="1"/>
          <p:nvPr/>
        </p:nvSpPr>
        <p:spPr>
          <a:xfrm>
            <a:off x="2378971" y="1640792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F</a:t>
            </a:r>
            <a:endParaRPr lang="ru-RU" sz="1000" b="1" i="1" dirty="0">
              <a:solidFill>
                <a:srgbClr val="F200F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409473" y="2663463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529563" y="3211066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000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ru-RU" sz="1000" b="1" i="1" dirty="0">
              <a:solidFill>
                <a:srgbClr val="000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855892" y="1638428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6" name="Прямая со стрелкой 185"/>
          <p:cNvCxnSpPr/>
          <p:nvPr/>
        </p:nvCxnSpPr>
        <p:spPr bwMode="auto">
          <a:xfrm flipH="1">
            <a:off x="1731540" y="1586145"/>
            <a:ext cx="253590" cy="5882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241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8" name="Прямая со стрелкой 187"/>
          <p:cNvCxnSpPr/>
          <p:nvPr/>
        </p:nvCxnSpPr>
        <p:spPr bwMode="auto">
          <a:xfrm flipV="1">
            <a:off x="1731539" y="1915828"/>
            <a:ext cx="112368" cy="2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24100"/>
            </a:solidFill>
            <a:prstDash val="solid"/>
            <a:round/>
            <a:headEnd type="none" w="med" len="med"/>
            <a:tailEnd type="arrow" w="sm" len="med"/>
          </a:ln>
          <a:effectLst/>
        </p:spPr>
      </p:cxnSp>
      <p:cxnSp>
        <p:nvCxnSpPr>
          <p:cNvPr id="189" name="Прямая со стрелкой 188"/>
          <p:cNvCxnSpPr/>
          <p:nvPr/>
        </p:nvCxnSpPr>
        <p:spPr bwMode="auto">
          <a:xfrm rot="10800000" flipV="1">
            <a:off x="1872761" y="1586144"/>
            <a:ext cx="112368" cy="2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24100"/>
            </a:solidFill>
            <a:prstDash val="solid"/>
            <a:round/>
            <a:headEnd type="none" w="med" len="med"/>
            <a:tailEnd type="arrow" w="sm" len="med"/>
          </a:ln>
          <a:effectLst/>
        </p:spPr>
      </p:cxnSp>
      <p:sp>
        <p:nvSpPr>
          <p:cNvPr id="190" name="TextBox 189"/>
          <p:cNvSpPr txBox="1"/>
          <p:nvPr/>
        </p:nvSpPr>
        <p:spPr>
          <a:xfrm>
            <a:off x="975858" y="2128882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n-US" sz="1000" b="1" i="1" dirty="0">
                <a:solidFill>
                  <a:srgbClr val="000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ru-RU" sz="1000" b="1" i="1" dirty="0">
              <a:solidFill>
                <a:srgbClr val="000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4" name="Прямая со стрелкой 203"/>
          <p:cNvCxnSpPr/>
          <p:nvPr/>
        </p:nvCxnSpPr>
        <p:spPr bwMode="auto">
          <a:xfrm>
            <a:off x="2913419" y="966857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05" name="Прямая со стрелкой 204"/>
          <p:cNvCxnSpPr/>
          <p:nvPr/>
        </p:nvCxnSpPr>
        <p:spPr bwMode="auto">
          <a:xfrm>
            <a:off x="3349470" y="966857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>
            <a:off x="2996960" y="1277654"/>
            <a:ext cx="0" cy="709279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2845971" y="2001585"/>
            <a:ext cx="25973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>
            <a:off x="2976845" y="1339126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l-GR" sz="1000" b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000" b="1" i="1" dirty="0">
                <a:solidFill>
                  <a:srgbClr val="F200F2"/>
                </a:solidFill>
                <a:latin typeface="Arial" pitchFamily="34" charset="0"/>
                <a:cs typeface="Arial" pitchFamily="34" charset="0"/>
              </a:rPr>
              <a:t>F</a:t>
            </a:r>
            <a:endParaRPr lang="ru-RU" sz="1000" b="1" i="1" dirty="0">
              <a:solidFill>
                <a:srgbClr val="F200F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4" name="Прямая со стрелкой 253"/>
          <p:cNvCxnSpPr/>
          <p:nvPr/>
        </p:nvCxnSpPr>
        <p:spPr>
          <a:xfrm>
            <a:off x="3027383" y="2344454"/>
            <a:ext cx="0" cy="520411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Прямая соединительная линия 254"/>
          <p:cNvCxnSpPr/>
          <p:nvPr/>
        </p:nvCxnSpPr>
        <p:spPr>
          <a:xfrm flipV="1">
            <a:off x="2930778" y="2868440"/>
            <a:ext cx="25973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/>
          <p:cNvSpPr txBox="1"/>
          <p:nvPr/>
        </p:nvSpPr>
        <p:spPr>
          <a:xfrm>
            <a:off x="3030915" y="2588324"/>
            <a:ext cx="224035" cy="183361"/>
          </a:xfrm>
          <a:prstGeom prst="rect">
            <a:avLst/>
          </a:prstGeom>
          <a:noFill/>
        </p:spPr>
        <p:txBody>
          <a:bodyPr wrap="square" lIns="14594" tIns="14594" rIns="14594" bIns="14594" rtlCol="0" anchor="ctr">
            <a:spAutoFit/>
          </a:bodyPr>
          <a:lstStyle/>
          <a:p>
            <a:pPr algn="r"/>
            <a:r>
              <a:rPr lang="el-GR" sz="1000" b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000" b="1" i="1" dirty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ru-RU" sz="1000" b="1" i="1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4" name="Прямая со стрелкой 263"/>
          <p:cNvCxnSpPr/>
          <p:nvPr/>
        </p:nvCxnSpPr>
        <p:spPr bwMode="auto">
          <a:xfrm>
            <a:off x="2473233" y="3898697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65" name="Прямая со стрелкой 264"/>
          <p:cNvCxnSpPr/>
          <p:nvPr/>
        </p:nvCxnSpPr>
        <p:spPr bwMode="auto">
          <a:xfrm>
            <a:off x="2466173" y="4332471"/>
            <a:ext cx="0" cy="1997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66" name="TextBox 265">
            <a:extLst>
              <a:ext uri="{FF2B5EF4-FFF2-40B4-BE49-F238E27FC236}">
                <a16:creationId xmlns="" xmlns:a16="http://schemas.microsoft.com/office/drawing/2014/main" id="{E396DC2A-DBEB-A24D-BAC8-89F744E084A4}"/>
              </a:ext>
            </a:extLst>
          </p:cNvPr>
          <p:cNvSpPr txBox="1"/>
          <p:nvPr/>
        </p:nvSpPr>
        <p:spPr>
          <a:xfrm>
            <a:off x="123461" y="3752533"/>
            <a:ext cx="2259975" cy="751972"/>
          </a:xfrm>
          <a:prstGeom prst="rect">
            <a:avLst/>
          </a:prstGeom>
          <a:noFill/>
        </p:spPr>
        <p:txBody>
          <a:bodyPr wrap="square" lIns="74140" tIns="37070" rIns="74140" bIns="37070" rtlCol="0">
            <a:spAutoFit/>
          </a:bodyPr>
          <a:lstStyle/>
          <a:p>
            <a:r>
              <a:rPr lang="ru-RU" sz="1100" b="1" u="sng" dirty="0"/>
              <a:t>Исследовалось</a:t>
            </a:r>
            <a:r>
              <a:rPr lang="ru-RU" sz="1100" dirty="0"/>
              <a:t> изменение режима деформирования модели разлома при разном  состоянии – сухом и увлажненном.</a:t>
            </a: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-2382" y="-11706"/>
            <a:ext cx="10298113" cy="8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9" tIns="45734" rIns="91469" bIns="45734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на модифицированной установке.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высокочастотных параметров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ectangle 3"/>
          <p:cNvSpPr txBox="1">
            <a:spLocks noChangeArrowheads="1"/>
          </p:cNvSpPr>
          <p:nvPr/>
        </p:nvSpPr>
        <p:spPr bwMode="auto">
          <a:xfrm>
            <a:off x="4174304" y="1010342"/>
            <a:ext cx="6000475" cy="370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856" tIns="49428" rIns="98856" bIns="49428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149" indent="-5149" algn="just" fontAlgn="ctr">
              <a:spcBef>
                <a:spcPct val="0"/>
              </a:spcBef>
              <a:spcAft>
                <a:spcPts val="649"/>
              </a:spcAft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Сама слайдер-модель состоит из двух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блока горной породы (гранит) в форме правильных параллелепипедов с углом в основании 70° и размерами 215×100×71 и 185×103×71 мм;</a:t>
            </a:r>
          </a:p>
          <a:p>
            <a:pPr marL="5149" indent="-5149" algn="just" fontAlgn="ctr">
              <a:spcBef>
                <a:spcPct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Контакт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между блоками без заполнителя, соприкасающиеся поверхности тщательно подогнаны друг под друга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зашлифованы друг по другу с использованием абразивного камня крупностью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1-2 мкм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5149" indent="-5149" algn="just" fontAlgn="ctr">
              <a:spcBef>
                <a:spcPct val="0"/>
              </a:spcBef>
              <a:buNone/>
            </a:pPr>
            <a:endParaRPr lang="ru-RU" sz="16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9" indent="-5149" algn="just" fontAlgn="ctr">
              <a:spcBef>
                <a:spcPct val="0"/>
              </a:spcBef>
              <a:spcAft>
                <a:spcPts val="649"/>
              </a:spcAft>
              <a:buNone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Силовая механическая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состоит из: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9" indent="-5149" algn="just" fontAlgn="ctr">
              <a:spcBef>
                <a:spcPct val="0"/>
              </a:spcBef>
              <a:buNone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 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рычажный пресс с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максимальным усилием </a:t>
            </a:r>
            <a:r>
              <a:rPr lang="en-US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2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 кН;</a:t>
            </a:r>
          </a:p>
          <a:p>
            <a:pPr marL="5149" indent="-5149" algn="just" fontAlgn="ctr">
              <a:spcBef>
                <a:spcPct val="0"/>
              </a:spcBef>
              <a:buNone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 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пружинный динамометр сдвигового усилия ДОСМ-3-05 жёсткостью около 5.6∙10</a:t>
            </a:r>
            <a:r>
              <a:rPr lang="ru-RU" sz="16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Н/м;</a:t>
            </a:r>
          </a:p>
          <a:p>
            <a:pPr marL="5149" indent="-5149" algn="just" fontAlgn="ctr">
              <a:spcBef>
                <a:spcPct val="0"/>
              </a:spcBef>
              <a:buNone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 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устройство бокового поджима блоков слайдер-модели усилием </a:t>
            </a:r>
            <a:r>
              <a:rPr lang="en-US" sz="16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 кН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эквивалентной жесткостью </a:t>
            </a:r>
            <a:r>
              <a:rPr lang="en-US" sz="16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928849" y="19068"/>
            <a:ext cx="327407" cy="400146"/>
          </a:xfrm>
          <a:prstGeom prst="rect">
            <a:avLst/>
          </a:prstGeom>
          <a:noFill/>
        </p:spPr>
        <p:txBody>
          <a:bodyPr wrap="none" lIns="91477" tIns="45738" rIns="91477" bIns="45738" rtlCol="0">
            <a:spAutoFit/>
          </a:bodyPr>
          <a:lstStyle/>
          <a:p>
            <a:fld id="{6E7ACA8A-89AC-4D05-B1ED-7F76F7940A72}" type="slidenum">
              <a:rPr lang="ru-RU" sz="2000">
                <a:solidFill>
                  <a:schemeClr val="bg2">
                    <a:lumMod val="50000"/>
                  </a:schemeClr>
                </a:solidFill>
                <a:latin typeface="+mj-lt"/>
              </a:rPr>
              <a:t>9</a:t>
            </a:fld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15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24223</TotalTime>
  <Words>1512</Words>
  <Application>Microsoft Office PowerPoint</Application>
  <PresentationFormat>Произвольный</PresentationFormat>
  <Paragraphs>541</Paragraphs>
  <Slides>26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_</dc:creator>
  <cp:lastModifiedBy>PK</cp:lastModifiedBy>
  <cp:revision>1500</cp:revision>
  <dcterms:created xsi:type="dcterms:W3CDTF">2009-02-22T21:19:00Z</dcterms:created>
  <dcterms:modified xsi:type="dcterms:W3CDTF">2026-05-20T11:04:59Z</dcterms:modified>
</cp:coreProperties>
</file>