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68" r:id="rId2"/>
    <p:sldId id="446" r:id="rId3"/>
    <p:sldId id="448" r:id="rId4"/>
    <p:sldId id="538" r:id="rId5"/>
    <p:sldId id="536" r:id="rId6"/>
    <p:sldId id="537" r:id="rId7"/>
    <p:sldId id="540" r:id="rId8"/>
    <p:sldId id="545" r:id="rId9"/>
    <p:sldId id="542" r:id="rId10"/>
    <p:sldId id="544" r:id="rId11"/>
    <p:sldId id="546" r:id="rId12"/>
    <p:sldId id="547" r:id="rId13"/>
    <p:sldId id="548" r:id="rId14"/>
    <p:sldId id="520" r:id="rId15"/>
    <p:sldId id="521" r:id="rId16"/>
    <p:sldId id="523" r:id="rId17"/>
    <p:sldId id="549" r:id="rId18"/>
    <p:sldId id="364" r:id="rId19"/>
    <p:sldId id="535" r:id="rId20"/>
    <p:sldId id="513" r:id="rId21"/>
    <p:sldId id="4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05" autoAdjust="0"/>
  </p:normalViewPr>
  <p:slideViewPr>
    <p:cSldViewPr snapToGrid="0">
      <p:cViewPr>
        <p:scale>
          <a:sx n="49" d="100"/>
          <a:sy n="49" d="100"/>
        </p:scale>
        <p:origin x="-80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29"/>
    </p:cViewPr>
  </p:notesTextViewPr>
  <p:sorterViewPr>
    <p:cViewPr>
      <p:scale>
        <a:sx n="58" d="100"/>
        <a:sy n="58" d="100"/>
      </p:scale>
      <p:origin x="0" y="984"/>
    </p:cViewPr>
  </p:sorterViewPr>
  <p:notesViewPr>
    <p:cSldViewPr snapToGrid="0">
      <p:cViewPr varScale="1">
        <p:scale>
          <a:sx n="35" d="100"/>
          <a:sy n="35" d="100"/>
        </p:scale>
        <p:origin x="-2434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4991D-831F-4A9D-ADB2-A16DE97A7545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558B-F326-4CB6-83C2-29DEDD278C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87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Редактировать! Пояснить задачу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558B-F326-4CB6-83C2-29DEDD278C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A47B8-8A7C-4D75-A9ED-E355E7613A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558B-F326-4CB6-83C2-29DEDD278C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A47B8-8A7C-4D75-A9ED-E355E7613A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64D9-B1DF-41E0-97F7-5662420468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1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558B-F326-4CB6-83C2-29DEDD278C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56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558B-F326-4CB6-83C2-29DEDD278C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09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558B-F326-4CB6-83C2-29DEDD278C4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26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99B8-B5C2-448E-84E6-11BAB2780970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88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8797-4532-4A83-A221-9116958A2D50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40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5B64-E46D-41CC-BD33-5526F6C9376F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65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DF3E-EB95-4806-826E-E7671C84126E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3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4C61-1F16-43C2-B5AE-36A480000BBE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2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ED62-5A68-4B88-BB5C-123838F8BAA8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8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5C80-128C-4DCC-B922-6C8CA0426C8A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1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D11-77A6-429F-83FE-F62BAD18C99D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24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F59-9F34-4262-945E-0DAEC091F7D5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0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BD52-3BEF-4D0E-B55A-F83A253F31DC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5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39AC-EA0A-4610-BDDD-D6FE364B20C5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48F1-E018-47D5-99C6-6CF5E0404304}" type="datetime1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2020-8DC7-42BE-803D-600841075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48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3" y="365124"/>
            <a:ext cx="11919098" cy="3526392"/>
          </a:xfrm>
        </p:spPr>
        <p:txBody>
          <a:bodyPr>
            <a:normAutofit/>
          </a:bodyPr>
          <a:lstStyle/>
          <a:p>
            <a:pPr algn="ctr">
              <a:lnSpc>
                <a:spcPts val="5900"/>
              </a:lnSpc>
            </a:pPr>
            <a:r>
              <a:rPr lang="ru-RU" b="1" dirty="0" smtClean="0">
                <a:latin typeface="Georgia" pitchFamily="18" charset="0"/>
              </a:rPr>
              <a:t>Индикаторы заключительной стадии подготовки Камчатского мегаземлетрясения 29.07. 2025 г.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753" y="4093535"/>
            <a:ext cx="11759609" cy="2105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Гаврилов В.А.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Бусс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Ю.Ю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Полтавцева Е.В.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Морозова  Ю.А. 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Сагарьяров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И.А.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вулканологии и сейсмологии ДВО РАН</a:t>
            </a:r>
          </a:p>
          <a:p>
            <a:pPr>
              <a:buNone/>
            </a:pP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Камчатский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университет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8224"/>
            <a:ext cx="12191999" cy="2527484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Результаты мониторинга процесса подготовки землетрясений позволяют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в режиме реального времени выделять заключительную стадию подготовки тектонического землетрясения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рамках основных положений консолидационной модели И.П.Добровольского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39563" y="2402237"/>
            <a:ext cx="6443329" cy="377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стадия консолидации, формирование жесткой неоднородности.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начало распада неоднородности, формирование положения магистрального разрыва.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образование очага землетрясения.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стадия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афтершоков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окончательное разрушение области консолидации.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Содержимое 6" descr="C:\Users\40E4~1\AppData\Local\Temp\Rar$DIa0.694\Рис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4065"/>
            <a:ext cx="5254256" cy="31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052622"/>
          </a:xfrm>
        </p:spPr>
        <p:txBody>
          <a:bodyPr>
            <a:noAutofit/>
          </a:bodyPr>
          <a:lstStyle/>
          <a:p>
            <a:pPr algn="ctr">
              <a:lnSpc>
                <a:spcPts val="33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Отражение процесса консолидации геосреды при подготовке сильнейших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Симуширских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землетрясений в данных мониторинга плотности воды камчатских  скважин 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8850" name="Picture 2" descr="C:\Users\Валерий\Downloads\Г-1+Р-2_Плотности_2005-2007_обрисовка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23" y="1116418"/>
            <a:ext cx="10643639" cy="558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591" y="365125"/>
            <a:ext cx="11929730" cy="5918717"/>
          </a:xfrm>
        </p:spPr>
        <p:txBody>
          <a:bodyPr anchor="t" anchorCtr="0">
            <a:normAutofit/>
          </a:bodyPr>
          <a:lstStyle/>
          <a:p>
            <a:pPr>
              <a:lnSpc>
                <a:spcPts val="46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Такие  результаты означают, что организация непрерывного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мониторинга плотности воды скважин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зонах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Авачинского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Камчатского заливов, а также в районе южной оконечности Камчатки, может позволить заблаговременно выявлять заключительную стадию подготовки очередного сильнейшего землетрясения для всей зоны восточного побережья Камчатки, а также определять наиболее вероятное местоположение будущей эпицентральной зоны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такого землетрясения.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028" y="32004"/>
            <a:ext cx="9457944" cy="679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55" y="524256"/>
            <a:ext cx="11875319" cy="58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58" y="521494"/>
            <a:ext cx="11727970" cy="58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39148"/>
            <a:ext cx="12192000" cy="105169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Отличия характера подготовки землетрясений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Вилючинское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Шипунское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-1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Шипунское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-2 от других сильных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≥6.0) землетрясений, произошедших ранее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Авачинском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заливе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37685"/>
            <a:ext cx="4204251" cy="49737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900"/>
              </a:lnSpc>
              <a:spcBef>
                <a:spcPts val="0"/>
              </a:spcBef>
              <a:buAutoNum type="arabicPeriod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Землетрясения происходили на фоне рекордной по продолжительности и величине аномалии УЭС геосреды.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AutoNum type="arabicPeriod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Стадии их подготовки были значительно короче, чем у других землетрясений  близких магнитуд.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AutoNum type="arabicPeriod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Землетрясения приводили  лишь к небольшим снижениям  уровня многолетней аномалии УЭС геосреды.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6886" y="5165230"/>
            <a:ext cx="80251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консолидационной модели подобные землетрясения можно считать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индикаторами  заключительной стадии подготовки сильнейшего землетрясения.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556" y="1292088"/>
            <a:ext cx="7960787" cy="378680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7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80" y="0"/>
            <a:ext cx="12006020" cy="654028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 данным мониторинга  изменений УЭС геосреды за  7 лет до момента Камчатского мегаземлетрясения в зоне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Авачинского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залива начала формироваться рекордная по своим параметрам аномалия УЭС геосреды. В рамках модели консолидации это означало формирование жесткой неоднородности очень большого объема.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Произошедшие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 фоне указанной аномалии УЭС геосреды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три сильных землетрясения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Вилючинское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Шипунское-1 и Шипунское-2 – 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характеру своей подготовки значительно отличались от других сильных землетрясений, произошедших за предыдущие 20 лет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Авачинском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заливе. 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были самостоятельными одиночными событиями, а являлись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форшоками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(индикаторами) Камчатского мегаземлетрясения, подготовка которого находилась на заключительной стадии.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3.Таким образом, непрерывный мониторинг изменений УЭС геосреды с использованием подземных электрических антенн дает возможность отличать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форшоки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сильнейших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≥7.7) землетрясений 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форшоков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сильных сейсмических событий, по крайней мере, для зоны восточного побережья Камчатки.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1" y="2492375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C33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5" y="118871"/>
            <a:ext cx="10306035" cy="66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0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488" y="148856"/>
            <a:ext cx="12032512" cy="67091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Камчатское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мегаземлетрясение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(29.07.2025,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=8.8) напомнило, что Камчатка это один из самых сейсмоактивных районов мира. Причем для восточного побережья Камчатки даже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мегаземлетрясения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являются не такими уж редкими событиями: средняя повторяемость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сильнейших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Mw≥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землетрясений в этом случае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менее 40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Долгосрочные  прогнозы С.А. Федотова с коллегами  указывали на два возможных варианта  расположения  очага очередного сильнейшего мегаземлетрясения. С вероятностью 47.7% эпицентр такого землетрясения ожидался в зоне очага землетрясения 1952 г. К счастью, именно этот вариант и реализовался.  При втором варианте  (вероятность в 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%), когда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землетрясение произошло бы в прибрежной части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Авачинского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залива, сотрясения 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Петропавловске-Камчатском были бы порядка 9 баллов с разрушением около 30% зданий и соответствующими катастрофическими  последствиями для населения. 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этой связи  очевидна необходимость научиться отличать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подготовку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сильнейших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Mw≥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7.7) землетрясений от подготовки сильных сейсмических событий.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Содержимое 4" descr="C:\!РАБОТА\2025-10 Москва ИДГ семинар\ЭМИ+дил+гидрофо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77" y="446567"/>
            <a:ext cx="10185990" cy="613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48856"/>
            <a:ext cx="4008474" cy="64539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Пространственное распределение возмущений ПЭС ионосферы по данным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ГНСС-станций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PETT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SPNS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июле – августе 2025 г., построенное как процентное отклонение от выбранных геомагнитно-спокойных суток.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Картированные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значения ПЭС ионосферы отфильтрованы для высоких углов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элевации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темного времени суток (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UTC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+12).</a:t>
            </a:r>
          </a:p>
          <a:p>
            <a:pPr marL="0" indent="0">
              <a:lnSpc>
                <a:spcPts val="36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861" y="138223"/>
            <a:ext cx="7729870" cy="6453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05884" y="3244334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6860415" y="0"/>
            <a:ext cx="5331585" cy="80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2450 м; 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2000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глубинах 270 и 1012 м,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УЭП воды скважины на глубине 41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Р-2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1504 м; 22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июль 2005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730 м,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воды в скважине на глубинах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 и атм. давление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Е-1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3003 м; 24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2011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600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К-33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300 м; 34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ноябрь 2011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210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ГК-1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1261 м; 28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февраль 2016 г.;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концентрации метана в воде скважины,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УЭП воды скважины на глубине 1 м, 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воды на глубинах 5 см и 7.5 м</a:t>
            </a:r>
          </a:p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Центр сбора и обработки данных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(ЦСОД) в здании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ИВиС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Голубые линии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сеть разломов высокого ранга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12047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7" y="150471"/>
            <a:ext cx="11864050" cy="6528121"/>
          </a:xfrm>
        </p:spPr>
        <p:txBody>
          <a:bodyPr anchor="t" anchorCtr="0">
            <a:normAutofit/>
          </a:bodyPr>
          <a:lstStyle/>
          <a:p>
            <a:pPr marL="173038">
              <a:lnSpc>
                <a:spcPts val="3600"/>
              </a:lnSpc>
              <a:spcBef>
                <a:spcPts val="6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Скважинные измерения: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Электромагнитные измерения с подземными электрическими антеннами;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Геоакустические измерения на глубинах до 1000 м;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Мониторинг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газонасыщенности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воды скважины;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Мониторинг плотности воды скважины;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Мониторинг удельной электропроводности воды скважины;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Измерения уровня воды скважины.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Дополнительные данные  от сторонних организаций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Данные мониторинга ПЭС  ионосферы;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Данные деформационного ГНСС мониторинга (КФ ГС РАН);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-Данные минерализации воды и дебита скважин (КФ ГС РАН).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896" y="486137"/>
            <a:ext cx="12053104" cy="616984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Основные измерения проводятся в скважинах  на глубинах до 1000 м, что значительно (до -46 дБ, примерно в 200 раз) снижает влияние шумов дневной поверхности. </a:t>
            </a:r>
          </a:p>
          <a:p>
            <a:pPr marL="0" indent="0">
              <a:lnSpc>
                <a:spcPts val="3800"/>
              </a:lnSpc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Большинство скважин имеют хорошую гидравлическую связь с разломными структурами в зоне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Авачинского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6860415" y="0"/>
            <a:ext cx="5331585" cy="80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2450 м; 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2000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глубинах 270 и 1012 м,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УЭП воды скважины на глубине 41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Р-2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1504 м; 22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июль 2005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730 м,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воды в скважине на глубинах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 и атм. давление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Е-1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3003 м; 24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2011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600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К-33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300 м; 34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ноябрь 2011 г.;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ЭМИ, ГАЭ на глубине 210 м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ГК-1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глубина 1261 м; 28 км от ИВиС;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измерений: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февраль 2016 г.;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концентрации метана в воде скважины,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УЭП воды скважины на глубине 1 м, 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воды на глубинах 5 см и 7.5 м</a:t>
            </a:r>
          </a:p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Центр сбора и обработки данных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(ЦСОД) в здании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ИВиС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Голубые линии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сеть разломов высокого ранга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12047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974" y="201479"/>
            <a:ext cx="11747714" cy="5889356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Для мониторинга процессов подготовки сильных землетрясений используются разработанные авторами уникальные высокочувствительные методы, не имеющие аналогов на других отечественных и зарубежных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сейсмопрогностических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полигонах. </a:t>
            </a:r>
          </a:p>
          <a:p>
            <a:pPr marL="0" indent="0">
              <a:lnSpc>
                <a:spcPts val="38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числе, это метод мониторинга изменений удельного электрического сопротивления геосреды с использованием подземных электрических антенн.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ADE5-CA45-4C40-AD39-6DEF7EB732C9}" type="slidenum">
              <a:rPr lang="ru-RU"/>
              <a:pPr/>
              <a:t>8</a:t>
            </a:fld>
            <a:endParaRPr lang="ru-RU"/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501651" y="4241800"/>
            <a:ext cx="386714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endParaRPr lang="ru-RU"/>
          </a:p>
        </p:txBody>
      </p:sp>
      <p:pic>
        <p:nvPicPr>
          <p:cNvPr id="3077" name="Picture 5" descr="C:\!РАБОТА\2025-10 Москва ИДГ семинар\ЭМИ_антен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3" y="18062"/>
            <a:ext cx="8993652" cy="6782325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331" y="3989452"/>
            <a:ext cx="3077336" cy="26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9917" y="452670"/>
            <a:ext cx="3064351" cy="24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43339" y="4389107"/>
            <a:ext cx="8029093" cy="12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Поглощение ЭМИ в геосреде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определяется экспоненциальным множителем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i="1" baseline="30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коэффициент поглощения. Для ЭМИ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СНЧ-диапазона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(первые Гц - кГц):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183" y="74504"/>
            <a:ext cx="12048661" cy="764308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ts val="2533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МЕТОД  НЕПРЕРЫВНОГО МОНИТОРИНГА ИЗМЕНЕНИЙ  УЭС  ГЕОСРЕДЫ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ЭМИ-метод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20062" y="2427734"/>
                <a:ext cx="3847882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𝑎𝑧𝑚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60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6" y="3236979"/>
                <a:ext cx="5130509" cy="103797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923926" y="2610931"/>
                <a:ext cx="2088233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𝑎𝑟𝑐𝑡𝑔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2" y="3481242"/>
                <a:ext cx="2784311" cy="82441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39350" y="763929"/>
            <a:ext cx="7527263" cy="21746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напряженность вертикальной составляющей электромагнитного поля в воздухе непосредственно над границей раздела геосреды и воздушной среды равна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azm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напряженность вертикальной составляющей поля в геосреде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gz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глубине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будет: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-4156" y="4199943"/>
                <a:ext cx="1512168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5599925"/>
                <a:ext cx="2016224" cy="12142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lIns="121917" tIns="60958" rIns="121917" bIns="60958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871531" y="5829267"/>
            <a:ext cx="4704523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УЭС геосреды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37381" y="538321"/>
            <a:ext cx="3880999" cy="6319679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Широкополосный сигнал на выходе подземной антенны разделяется полосовыми фильтрами на четыре канала: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(30 ± 3) Гц;     (160±20) Гц; (560±70) Гц;   (1200±125) Гц. 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глубин мониторинга соответственно: 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2250 м, 950 м, 450 м, 180 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Изменения характера временных рядов УЭС для разных глубин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отражают динамику фильтрации поровой жидкости в зоне измерений при подготовке землетрясения.</a:t>
            </a: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020-8DC7-42BE-803D-6008410753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56656</TotalTime>
  <Words>1042</Words>
  <Application>Microsoft Office PowerPoint</Application>
  <PresentationFormat>Произвольный</PresentationFormat>
  <Paragraphs>113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Индикаторы заключительной стадии подготовки Камчатского мегаземлетрясения 29.07. 2025 г. </vt:lpstr>
      <vt:lpstr>Слайд 2</vt:lpstr>
      <vt:lpstr>Слайд 3</vt:lpstr>
      <vt:lpstr>Скважинные измерения: - Электромагнитные измерения с подземными электрическими антеннами; - Геоакустические измерения на глубинах до 1000 м;  - Мониторинг газонасыщенности воды скважины; - Мониторинг плотности воды скважины; - Мониторинг удельной электропроводности воды скважины;  - Измерения уровня воды скважины.  Дополнительные данные  от сторонних организаций:  - Данные мониторинга ПЭС  ионосферы; - Данные деформационного ГНСС мониторинга (КФ ГС РАН); -Данные минерализации воды и дебита скважин (КФ ГС РАН).    </vt:lpstr>
      <vt:lpstr>Слайд 5</vt:lpstr>
      <vt:lpstr>Слайд 6</vt:lpstr>
      <vt:lpstr>Слайд 7</vt:lpstr>
      <vt:lpstr>Слайд 8</vt:lpstr>
      <vt:lpstr>Слайд 9</vt:lpstr>
      <vt:lpstr>4. Результаты мониторинга процесса подготовки землетрясений позволяют в режиме реального времени выделять заключительную стадию подготовки тектонического землетрясения в рамках основных положений консолидационной модели И.П.Добровольского. </vt:lpstr>
      <vt:lpstr>Отражение процесса консолидации геосреды при подготовке сильнейших Симуширских землетрясений в данных мониторинга плотности воды камчатских  скважин </vt:lpstr>
      <vt:lpstr>Такие  результаты означают, что организация непрерывного  мониторинга плотности воды скважин в зонах Авачинского и Камчатского заливов, а также в районе южной оконечности Камчатки, может позволить заблаговременно выявлять заключительную стадию подготовки очередного сильнейшего землетрясения для всей зоны восточного побережья Камчатки, а также определять наиболее вероятное местоположение будущей эпицентральной зоны такого землетрясения.     </vt:lpstr>
      <vt:lpstr>Слайд 13</vt:lpstr>
      <vt:lpstr>Слайд 14</vt:lpstr>
      <vt:lpstr>Слайд 15</vt:lpstr>
      <vt:lpstr>Отличия характера подготовки землетрясений Вилючинское, Шипунское -1 и Шипунское -2 от других сильных (Mw≥6.0) землетрясений, произошедших ранее в Авачинском заливе</vt:lpstr>
      <vt:lpstr>ВЫВОДЫ 1. По данным мониторинга  изменений УЭС геосреды за  7 лет до момента Камчатского мегаземлетрясения в зоне Авачинского залива начала формироваться рекордная по своим параметрам аномалия УЭС геосреды. В рамках модели консолидации это означало формирование жесткой неоднородности очень большого объема. 2.  Произошедшие на фоне указанной аномалии УЭС геосреды три сильных землетрясения – Вилючинское,  Шипунское-1 и Шипунское-2 – по характеру своей подготовки значительно отличались от других сильных землетрясений, произошедших за предыдущие 20 лет в Авачинском заливе. Они не были самостоятельными одиночными событиями, а являлись форшоками (индикаторами) Камчатского мегаземлетрясения, подготовка которого находилась на заключительной стадии.  3.Таким образом, непрерывный мониторинг изменений УЭС геосреды с использованием подземных электрических антенн дает возможность отличать форшоки сильнейших (Mw≥7.7) землетрясений от форшоков сильных сейсмических событий, по крайней мере, для зоны восточного побережья Камчатки. </vt:lpstr>
      <vt:lpstr>СПАСИБО ЗА ВНИМАНИЕ!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Привлечение сейсмических данных к анализу результатов комплексного скважинного геофизического мониторинга процессов подготовки сильных камчатских землетрясений.  Бусс Ю.Ю., Гаврилов В.А., Соломатин А.В., Морозова Ю.В., Полтавцева Е.В.</dc:title>
  <dc:creator>Julia</dc:creator>
  <cp:lastModifiedBy>Валерий</cp:lastModifiedBy>
  <cp:revision>422</cp:revision>
  <dcterms:created xsi:type="dcterms:W3CDTF">2024-03-19T04:19:03Z</dcterms:created>
  <dcterms:modified xsi:type="dcterms:W3CDTF">2026-05-20T10:18:03Z</dcterms:modified>
</cp:coreProperties>
</file>