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460" r:id="rId2"/>
    <p:sldId id="461" r:id="rId3"/>
    <p:sldId id="454" r:id="rId4"/>
    <p:sldId id="451" r:id="rId5"/>
    <p:sldId id="475" r:id="rId6"/>
    <p:sldId id="478" r:id="rId7"/>
    <p:sldId id="476" r:id="rId8"/>
    <p:sldId id="477" r:id="rId9"/>
    <p:sldId id="468" r:id="rId10"/>
    <p:sldId id="473" r:id="rId11"/>
  </p:sldIdLst>
  <p:sldSz cx="12192000" cy="6858000"/>
  <p:notesSz cx="6797675" cy="9926638"/>
  <p:defaultTextStyle>
    <a:defPPr>
      <a:defRPr lang="ru-RU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A92"/>
    <a:srgbClr val="2A366B"/>
    <a:srgbClr val="FAD732"/>
    <a:srgbClr val="354487"/>
    <a:srgbClr val="AEAEAE"/>
    <a:srgbClr val="3E509E"/>
    <a:srgbClr val="5269D1"/>
    <a:srgbClr val="0079C2"/>
    <a:srgbClr val="4357A7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1954" autoAdjust="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\&#1044;&#1086;&#1082;&#1091;&#1084;&#1077;&#1085;&#1090;&#1099;\Dok24\&#1056;&#1077;&#1085;&#1090;&#1075;&#1077;&#1085;\&#1056;&#1077;&#1085;&#1090;&#1075;&#1077;&#1085;_&#1080;&#1089;&#1087;&#1088;%20&#1085;&#1086;&#1084;&#1077;&#1088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920" b="0" i="1" u="none" strike="noStrike" baseline="0" dirty="0" err="1" smtClean="0">
                <a:solidFill>
                  <a:schemeClr val="tx1"/>
                </a:solidFill>
                <a:effectLst/>
              </a:rPr>
              <a:t>K</a:t>
            </a:r>
            <a:r>
              <a:rPr lang="en-US" sz="1920" b="0" i="0" u="none" strike="noStrike" baseline="0" dirty="0" err="1" smtClean="0">
                <a:solidFill>
                  <a:schemeClr val="tx1"/>
                </a:solidFill>
                <a:effectLst/>
              </a:rPr>
              <a:t>γ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701861246300489E-2"/>
          <c:y val="7.56866477430182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8628927897553106E-2"/>
          <c:y val="0.11871063325885847"/>
          <c:w val="0.87084951881014871"/>
          <c:h val="0.69417177524089768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Лист1!$E$16:$E$22</c:f>
              <c:numCache>
                <c:formatCode>General</c:formatCode>
                <c:ptCount val="7"/>
                <c:pt idx="0">
                  <c:v>0.69</c:v>
                </c:pt>
                <c:pt idx="1">
                  <c:v>0.71</c:v>
                </c:pt>
                <c:pt idx="2">
                  <c:v>0.75</c:v>
                </c:pt>
                <c:pt idx="3">
                  <c:v>0.78</c:v>
                </c:pt>
                <c:pt idx="4" formatCode="0.00;[Red]0.00">
                  <c:v>0.27</c:v>
                </c:pt>
                <c:pt idx="5">
                  <c:v>0.26</c:v>
                </c:pt>
                <c:pt idx="6">
                  <c:v>0.25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Лист1!$J$3:$J$9</c:f>
              <c:numCache>
                <c:formatCode>0.0</c:formatCode>
                <c:ptCount val="7"/>
                <c:pt idx="0">
                  <c:v>0.23</c:v>
                </c:pt>
                <c:pt idx="1">
                  <c:v>0.43</c:v>
                </c:pt>
                <c:pt idx="2">
                  <c:v>0.23</c:v>
                </c:pt>
                <c:pt idx="3">
                  <c:v>0.57999999999999996</c:v>
                </c:pt>
                <c:pt idx="4" formatCode="General">
                  <c:v>0.26</c:v>
                </c:pt>
                <c:pt idx="5" formatCode="General">
                  <c:v>0.36</c:v>
                </c:pt>
                <c:pt idx="6" formatCode="General">
                  <c:v>0.4</c:v>
                </c:pt>
              </c:numCache>
            </c:numRef>
          </c:yVal>
          <c:smooth val="1"/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yVal>
            <c:numRef>
              <c:f>Лист1!$P$3:$P$9</c:f>
              <c:numCache>
                <c:formatCode>General</c:formatCode>
                <c:ptCount val="7"/>
                <c:pt idx="0">
                  <c:v>0.23</c:v>
                </c:pt>
                <c:pt idx="1">
                  <c:v>0.49</c:v>
                </c:pt>
                <c:pt idx="2">
                  <c:v>0.38</c:v>
                </c:pt>
                <c:pt idx="3">
                  <c:v>0.5</c:v>
                </c:pt>
                <c:pt idx="4">
                  <c:v>0.22</c:v>
                </c:pt>
                <c:pt idx="5">
                  <c:v>0.31</c:v>
                </c:pt>
                <c:pt idx="6">
                  <c:v>0.36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0790736"/>
        <c:axId val="500791296"/>
      </c:scatterChart>
      <c:valAx>
        <c:axId val="500790736"/>
        <c:scaling>
          <c:orientation val="minMax"/>
          <c:max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0791296"/>
        <c:crosses val="autoZero"/>
        <c:crossBetween val="midCat"/>
        <c:majorUnit val="1"/>
      </c:valAx>
      <c:valAx>
        <c:axId val="50079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0790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0.1125</cdr:x>
      <cdr:y>0.90964</cdr:y>
    </cdr:from>
    <cdr:to>
      <cdr:x>0.90208</cdr:x>
      <cdr:y>1</cdr:y>
    </cdr:to>
    <cdr:sp macro="" textlink="">
      <cdr:nvSpPr>
        <cdr:cNvPr id="2" name="Надпись 1"/>
        <cdr:cNvSpPr txBox="1"/>
      </cdr:nvSpPr>
      <cdr:spPr>
        <a:xfrm xmlns:a="http://schemas.openxmlformats.org/drawingml/2006/main">
          <a:off x="520890" y="2705491"/>
          <a:ext cx="3655860" cy="268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/>
            <a:t>Номер образца</a:t>
          </a:r>
        </a:p>
      </cdr:txBody>
    </cdr:sp>
  </cdr:relSizeAnchor>
  <cdr:relSizeAnchor xmlns:cdr="http://schemas.openxmlformats.org/drawingml/2006/chartDrawing">
    <cdr:from>
      <cdr:x>0.29869</cdr:x>
      <cdr:y>0.38255</cdr:y>
    </cdr:from>
    <cdr:to>
      <cdr:x>0.31952</cdr:x>
      <cdr:y>0.43099</cdr:y>
    </cdr:to>
    <cdr:sp macro="" textlink="">
      <cdr:nvSpPr>
        <cdr:cNvPr id="3" name="Надпись 2"/>
        <cdr:cNvSpPr txBox="1"/>
      </cdr:nvSpPr>
      <cdr:spPr>
        <a:xfrm xmlns:a="http://schemas.openxmlformats.org/drawingml/2006/main">
          <a:off x="1597674" y="1318513"/>
          <a:ext cx="111419" cy="166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1600" dirty="0" smtClean="0"/>
            <a:t>II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0.2928</cdr:x>
      <cdr:y>0.18434</cdr:y>
    </cdr:from>
    <cdr:to>
      <cdr:x>0.32405</cdr:x>
      <cdr:y>0.24318</cdr:y>
    </cdr:to>
    <cdr:sp macro="" textlink="">
      <cdr:nvSpPr>
        <cdr:cNvPr id="4" name="Надпись 3"/>
        <cdr:cNvSpPr txBox="1"/>
      </cdr:nvSpPr>
      <cdr:spPr>
        <a:xfrm xmlns:a="http://schemas.openxmlformats.org/drawingml/2006/main">
          <a:off x="1566170" y="635369"/>
          <a:ext cx="167154" cy="20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1600" dirty="0" smtClean="0"/>
            <a:t>I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0.29681</cdr:x>
      <cdr:y>0.52148</cdr:y>
    </cdr:from>
    <cdr:to>
      <cdr:x>0.34474</cdr:x>
      <cdr:y>0.58857</cdr:y>
    </cdr:to>
    <cdr:sp macro="" textlink="">
      <cdr:nvSpPr>
        <cdr:cNvPr id="5" name="Надпись 4"/>
        <cdr:cNvSpPr txBox="1"/>
      </cdr:nvSpPr>
      <cdr:spPr>
        <a:xfrm xmlns:a="http://schemas.openxmlformats.org/drawingml/2006/main">
          <a:off x="1587625" y="1797361"/>
          <a:ext cx="256361" cy="231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1600" dirty="0" smtClean="0"/>
            <a:t>III</a:t>
          </a:r>
          <a:endParaRPr lang="ru-RU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7BD64-D969-47E2-B8CB-7E6BE1739A2B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VIII Международный Российско-Казахстанский Симпозиум «Углехимия и экология Кузбасса»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FF337-8762-4EB2-915B-E4DF27AE3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5956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511F4-E99F-4595-9670-57D8C1C88D98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VIII Международный Российско-Казахстанский Симпозиум «Углехимия и экология Кузбасса»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88A43-79F5-4FDF-9E44-C5E94B278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1903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1041040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3136732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288175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90578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1200647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2648557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2113617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3568340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259801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A6EC-3947-457D-8D56-6121526F2630}" type="datetime1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69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CCEE-7EAD-466A-A3A1-071E1F30DAD8}" type="datetime1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4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36CF-EC99-41F1-9E40-41339D4E0867}" type="datetime1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1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8304-82D6-4A7C-9E65-D855C2756E60}" type="datetime1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91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0219-E1DE-467C-8C87-C760CBF1628A}" type="datetime1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24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7A83-44F6-4C6D-8501-3DE3DA6F4181}" type="datetime1">
              <a:rPr lang="ru-RU" smtClean="0"/>
              <a:pPr/>
              <a:t>18.05.2026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21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F2A6-1145-4214-AF95-D882F840CFFF}" type="datetime1">
              <a:rPr lang="ru-RU" smtClean="0"/>
              <a:pPr/>
              <a:t>18.05.2026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4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D7F3-D5ED-4A88-81BA-4B3D4E3A7428}" type="datetime1">
              <a:rPr lang="ru-RU" smtClean="0"/>
              <a:pPr/>
              <a:t>18.05.2026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3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2F3-7AF7-4732-9F76-13099F3248CE}" type="datetime1">
              <a:rPr lang="ru-RU" smtClean="0"/>
              <a:pPr/>
              <a:t>18.05.2026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9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70B-0972-4B90-AF46-AFFF0E29E2E5}" type="datetime1">
              <a:rPr lang="ru-RU" smtClean="0"/>
              <a:pPr/>
              <a:t>18.05.2026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5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30BB-A904-45AD-8DA8-DFF1B43EFFD3}" type="datetime1">
              <a:rPr lang="ru-RU" smtClean="0"/>
              <a:pPr/>
              <a:t>18.05.2026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50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DD2A-1AA6-4A65-A6F7-B22A73B91D63}" type="datetime1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3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3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3.emf"/><Relationship Id="rId9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014" y="234002"/>
            <a:ext cx="5031314" cy="720000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1053629" y="1293213"/>
            <a:ext cx="10080000" cy="3035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2A3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РАЗВИТИЯ ПРОЦЕССА САМОВОЗГОРАНИЯ УГЛЯ НА ОСНОВЕ ЗАКОНОМЕРНОСТЕЙ ТЕРМИЧЕСКОГО РАЗЛОЖЕНИЯ КАМЕННЫХ УГЛЕЙ</a:t>
            </a:r>
            <a:endParaRPr lang="ru-RU" sz="2400" b="1" dirty="0">
              <a:solidFill>
                <a:srgbClr val="2A36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1786805" y="6378000"/>
            <a:ext cx="8637955" cy="4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2A366B"/>
                </a:solidFill>
              </a:rPr>
              <a:t>Коломна, </a:t>
            </a:r>
            <a:r>
              <a:rPr lang="ru-RU" sz="2000" b="1" dirty="0" smtClean="0">
                <a:solidFill>
                  <a:srgbClr val="2A366B"/>
                </a:solidFill>
              </a:rPr>
              <a:t>18-22 мая</a:t>
            </a:r>
            <a:r>
              <a:rPr lang="ru-RU" sz="2000" b="1" dirty="0" smtClean="0">
                <a:solidFill>
                  <a:srgbClr val="2A366B"/>
                </a:solidFill>
              </a:rPr>
              <a:t> </a:t>
            </a:r>
            <a:r>
              <a:rPr lang="ru-RU" sz="2000" b="1" dirty="0" smtClean="0">
                <a:solidFill>
                  <a:srgbClr val="2A366B"/>
                </a:solidFill>
              </a:rPr>
              <a:t>2026</a:t>
            </a:r>
            <a:endParaRPr lang="ru-RU" sz="2000" b="1" dirty="0">
              <a:solidFill>
                <a:srgbClr val="2A366B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726996" y="4349864"/>
            <a:ext cx="6137332" cy="1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000" dirty="0">
                <a:solidFill>
                  <a:srgbClr val="2A3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Авторы:</a:t>
            </a:r>
          </a:p>
          <a:p>
            <a:pPr marL="0" indent="0">
              <a:spcBef>
                <a:spcPts val="600"/>
              </a:spcBef>
              <a:buNone/>
              <a:tabLst>
                <a:tab pos="803255" algn="l"/>
              </a:tabLst>
            </a:pPr>
            <a:r>
              <a:rPr lang="ru-RU" sz="2000" i="1" dirty="0" smtClean="0">
                <a:solidFill>
                  <a:srgbClr val="2A3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д.т.н.      </a:t>
            </a:r>
            <a:r>
              <a:rPr lang="ru-RU" sz="2000" b="1" dirty="0" smtClean="0">
                <a:solidFill>
                  <a:srgbClr val="2A3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Малинникова Ольга Николаевна</a:t>
            </a:r>
          </a:p>
          <a:p>
            <a:pPr marL="0" indent="0">
              <a:spcBef>
                <a:spcPts val="600"/>
              </a:spcBef>
              <a:buNone/>
              <a:tabLst>
                <a:tab pos="803255" algn="l"/>
              </a:tabLst>
            </a:pPr>
            <a:r>
              <a:rPr lang="ru-RU" sz="2000" i="1" dirty="0" smtClean="0">
                <a:solidFill>
                  <a:srgbClr val="2A3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к.т.н.      </a:t>
            </a:r>
            <a:r>
              <a:rPr lang="ru-RU" sz="2000" b="1" dirty="0" smtClean="0">
                <a:solidFill>
                  <a:srgbClr val="2A3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Докучаева Анастасия Игоревна </a:t>
            </a:r>
          </a:p>
          <a:p>
            <a:pPr marL="0" indent="0">
              <a:spcBef>
                <a:spcPts val="600"/>
              </a:spcBef>
              <a:buNone/>
              <a:tabLst>
                <a:tab pos="803255" algn="l"/>
              </a:tabLst>
            </a:pPr>
            <a:endParaRPr lang="ru-RU" sz="2000" b="1" dirty="0">
              <a:solidFill>
                <a:srgbClr val="2A36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010" y="220043"/>
            <a:ext cx="6078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A366B"/>
                </a:solidFill>
              </a:rPr>
              <a:t>8-я Международная конференция </a:t>
            </a:r>
          </a:p>
          <a:p>
            <a:pPr algn="ctr"/>
            <a:r>
              <a:rPr lang="ru-RU" b="1" dirty="0" smtClean="0">
                <a:solidFill>
                  <a:srgbClr val="2A366B"/>
                </a:solidFill>
              </a:rPr>
              <a:t>ТРИГГЕРНЫЕ ЭФФЕКТЫ В ГЕОСИСТЕМАХ</a:t>
            </a:r>
          </a:p>
          <a:p>
            <a:pPr algn="r"/>
            <a:r>
              <a:rPr lang="ru-RU" b="1" dirty="0">
                <a:solidFill>
                  <a:srgbClr val="2A366B"/>
                </a:solidFill>
              </a:rPr>
              <a:t>к</a:t>
            </a:r>
            <a:r>
              <a:rPr lang="ru-RU" b="1" dirty="0" smtClean="0">
                <a:solidFill>
                  <a:srgbClr val="2A366B"/>
                </a:solidFill>
              </a:rPr>
              <a:t> 100-летию со дня рождения профессора В.Н. Родионова </a:t>
            </a:r>
            <a:endParaRPr lang="ru-RU" b="1" dirty="0">
              <a:solidFill>
                <a:srgbClr val="2A366B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87" y="194920"/>
            <a:ext cx="11811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416000" y="3761755"/>
            <a:ext cx="9360000" cy="1872000"/>
          </a:xfrm>
          <a:prstGeom prst="roundRect">
            <a:avLst>
              <a:gd name="adj" fmla="val 5372"/>
            </a:avLst>
          </a:prstGeom>
          <a:solidFill>
            <a:srgbClr val="75787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673" y="3990187"/>
            <a:ext cx="1439806" cy="144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A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51999" y="6642000"/>
            <a:ext cx="432000" cy="216000"/>
          </a:xfrm>
          <a:prstGeom prst="roundRect">
            <a:avLst>
              <a:gd name="adj" fmla="val 50000"/>
            </a:avLst>
          </a:prstGeom>
          <a:solidFill>
            <a:srgbClr val="75787B"/>
          </a:solidFill>
          <a:ln w="3175">
            <a:solidFill>
              <a:srgbClr val="75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gradFill>
            <a:gsLst>
              <a:gs pos="100000">
                <a:srgbClr val="5269D1"/>
              </a:gs>
              <a:gs pos="0">
                <a:srgbClr val="2A366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320548"/>
              </p:ext>
            </p:extLst>
          </p:nvPr>
        </p:nvGraphicFramePr>
        <p:xfrm>
          <a:off x="10932000" y="0"/>
          <a:ext cx="12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52001" y="6642000"/>
            <a:ext cx="432001" cy="216000"/>
          </a:xfrm>
        </p:spPr>
        <p:txBody>
          <a:bodyPr/>
          <a:lstStyle/>
          <a:p>
            <a:pPr algn="ctr"/>
            <a:fld id="{492D6532-DE01-4F4C-9A5E-EBAE3EB64C18}" type="slidenum">
              <a:rPr lang="ru-RU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43345" y="0"/>
            <a:ext cx="10080000" cy="792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ЗА ВНИМАНИЕ!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129664"/>
              </p:ext>
            </p:extLst>
          </p:nvPr>
        </p:nvGraphicFramePr>
        <p:xfrm>
          <a:off x="1481673" y="3720715"/>
          <a:ext cx="7197192" cy="187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52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419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КОНТАКТЫ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endParaRPr lang="ru-RU" sz="1200" b="1" dirty="0">
                        <a:solidFill>
                          <a:srgbClr val="2A366B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solidFill>
                            <a:srgbClr val="2A366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ИПКОН РАН, Центр проблем метана и газодинамических явлений угольных и рудных месторождений</a:t>
                      </a:r>
                      <a:r>
                        <a:rPr lang="en-US" sz="800" dirty="0">
                          <a:solidFill>
                            <a:srgbClr val="2A366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800" dirty="0">
                          <a:solidFill>
                            <a:srgbClr val="2A366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(Отдел № 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4223">
                <a:tc>
                  <a:txBody>
                    <a:bodyPr/>
                    <a:lstStyle/>
                    <a:p>
                      <a:pPr algn="l"/>
                      <a:endParaRPr lang="ru-RU" sz="1200" b="1" dirty="0">
                        <a:solidFill>
                          <a:srgbClr val="2A366B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800" dirty="0">
                          <a:solidFill>
                            <a:srgbClr val="2A366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111020, Россия, г. Москва, Крюковский тупик, дом 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223">
                <a:tc>
                  <a:txBody>
                    <a:bodyPr/>
                    <a:lstStyle/>
                    <a:p>
                      <a:pPr algn="l"/>
                      <a:endParaRPr lang="ru-RU" sz="1200" b="1" dirty="0">
                        <a:solidFill>
                          <a:srgbClr val="2A366B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solidFill>
                            <a:srgbClr val="2A366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800" dirty="0">
                          <a:solidFill>
                            <a:srgbClr val="2A366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800" dirty="0" err="1">
                          <a:solidFill>
                            <a:srgbClr val="2A366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ипконран.рф</a:t>
                      </a:r>
                      <a:r>
                        <a:rPr lang="ru-RU" sz="800" dirty="0">
                          <a:solidFill>
                            <a:srgbClr val="2A366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 |  </a:t>
                      </a:r>
                      <a:r>
                        <a:rPr lang="en-US" sz="800" dirty="0">
                          <a:solidFill>
                            <a:srgbClr val="2A366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800" dirty="0">
                          <a:solidFill>
                            <a:srgbClr val="2A366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800" dirty="0" err="1">
                          <a:solidFill>
                            <a:srgbClr val="2A366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ipkonran</a:t>
                      </a:r>
                      <a:r>
                        <a:rPr lang="ru-RU" sz="800" dirty="0">
                          <a:solidFill>
                            <a:srgbClr val="2A366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800" dirty="0" err="1">
                          <a:solidFill>
                            <a:srgbClr val="2A366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800" dirty="0">
                        <a:solidFill>
                          <a:srgbClr val="2A366B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4223">
                <a:tc>
                  <a:txBody>
                    <a:bodyPr/>
                    <a:lstStyle/>
                    <a:p>
                      <a:pPr algn="l"/>
                      <a:endParaRPr lang="ru-RU" sz="1200" b="1" dirty="0">
                        <a:solidFill>
                          <a:srgbClr val="2A366B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800" dirty="0">
                          <a:solidFill>
                            <a:srgbClr val="2A366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+7 (495) 360-76-11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4223">
                <a:tc>
                  <a:txBody>
                    <a:bodyPr/>
                    <a:lstStyle/>
                    <a:p>
                      <a:pPr algn="l"/>
                      <a:endParaRPr lang="ru-RU" sz="1200" b="1" dirty="0">
                        <a:solidFill>
                          <a:srgbClr val="2A366B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u="sng" dirty="0">
                          <a:solidFill>
                            <a:srgbClr val="2A366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Ana-anastasia2015@yandex.ru</a:t>
                      </a:r>
                      <a:endParaRPr lang="ru-RU" sz="800" dirty="0">
                        <a:solidFill>
                          <a:srgbClr val="2A366B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2" y="126000"/>
            <a:ext cx="899888" cy="5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63" y="4155426"/>
            <a:ext cx="180000" cy="1664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63" y="4788975"/>
            <a:ext cx="179812" cy="1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51" y="5089531"/>
            <a:ext cx="180401" cy="18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63" y="5356918"/>
            <a:ext cx="185789" cy="1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43" y="4517755"/>
            <a:ext cx="19942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0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gradFill>
            <a:gsLst>
              <a:gs pos="100000">
                <a:srgbClr val="5269D1"/>
              </a:gs>
              <a:gs pos="0">
                <a:srgbClr val="2A366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932000" y="0"/>
          <a:ext cx="1260000" cy="76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</a:tblGrid>
              <a:tr h="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2" y="126000"/>
            <a:ext cx="899888" cy="54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A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51999" y="6642000"/>
            <a:ext cx="432000" cy="216000"/>
          </a:xfrm>
          <a:prstGeom prst="roundRect">
            <a:avLst>
              <a:gd name="adj" fmla="val 50000"/>
            </a:avLst>
          </a:prstGeom>
          <a:solidFill>
            <a:srgbClr val="75787B"/>
          </a:solidFill>
          <a:ln w="3175">
            <a:solidFill>
              <a:srgbClr val="75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6" y="0"/>
            <a:ext cx="10391667" cy="79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52001" y="6642000"/>
            <a:ext cx="432001" cy="216000"/>
          </a:xfrm>
        </p:spPr>
        <p:txBody>
          <a:bodyPr/>
          <a:lstStyle/>
          <a:p>
            <a:pPr algn="ctr"/>
            <a:fld id="{492D6532-DE01-4F4C-9A5E-EBAE3EB64C18}" type="slidenum">
              <a:rPr lang="ru-RU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65612" y="5355767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462356" y="902293"/>
            <a:ext cx="618964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b="1" dirty="0" smtClean="0"/>
              <a:t>Эндогенные </a:t>
            </a:r>
            <a:r>
              <a:rPr lang="ru-RU" b="1" dirty="0"/>
              <a:t>пожары</a:t>
            </a:r>
            <a:r>
              <a:rPr lang="ru-RU" dirty="0"/>
              <a:t>, вызванные самопроизвольным возгоранием угля, весьма сложно поддаются ликвидации. Устранить эндогенный пожар на этапе своевременного обнаружения очага самовозгорания легче, чем уже действующий. Поскольку самовозгорание – сложный процесс, на развитие которого влияют множество факторов, установление закономерностей самовозгорания угля на молекулярном уровне поможет решить проблему прогноза эндогенных пожаров</a:t>
            </a:r>
            <a:r>
              <a:rPr lang="ru-RU" dirty="0" smtClean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2224" y="4761674"/>
            <a:ext cx="112897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dirty="0"/>
              <a:t>Для изучения специфики </a:t>
            </a:r>
            <a:r>
              <a:rPr lang="ru-RU" dirty="0" err="1"/>
              <a:t>термодеструкции</a:t>
            </a:r>
            <a:r>
              <a:rPr lang="ru-RU" dirty="0"/>
              <a:t> угля были исследованы пробы Кузнецкого и Печорского бассейнов. Рассчитаны скорости изменения массы и температуры, соответствующие максимальным скоростям на всем диапазоне термического разложения угля, и сравнены с результатами для образцов Печорского месторождения. </a:t>
            </a:r>
            <a:endParaRPr lang="ru-RU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64" y="1357023"/>
            <a:ext cx="4909658" cy="301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28848" y="3493719"/>
            <a:ext cx="4856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Коркинский разрез, Челябинский буроугольный бассейн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Ист. фото: </a:t>
            </a:r>
            <a:r>
              <a:rPr lang="en-US" sz="1400" dirty="0">
                <a:solidFill>
                  <a:schemeClr val="bg1"/>
                </a:solidFill>
              </a:rPr>
              <a:t>https://social-life74.livejournal.com/257513.html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A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51999" y="6642000"/>
            <a:ext cx="432000" cy="216000"/>
          </a:xfrm>
          <a:prstGeom prst="roundRect">
            <a:avLst>
              <a:gd name="adj" fmla="val 50000"/>
            </a:avLst>
          </a:prstGeom>
          <a:solidFill>
            <a:srgbClr val="75787B"/>
          </a:solidFill>
          <a:ln w="3175">
            <a:solidFill>
              <a:srgbClr val="75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gradFill>
            <a:gsLst>
              <a:gs pos="100000">
                <a:srgbClr val="5269D1"/>
              </a:gs>
              <a:gs pos="0">
                <a:srgbClr val="2A366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60683"/>
              </p:ext>
            </p:extLst>
          </p:nvPr>
        </p:nvGraphicFramePr>
        <p:xfrm>
          <a:off x="10932000" y="0"/>
          <a:ext cx="12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999" y="6642000"/>
            <a:ext cx="11436000" cy="216000"/>
          </a:xfrm>
        </p:spPr>
        <p:txBody>
          <a:bodyPr/>
          <a:lstStyle/>
          <a:p>
            <a:endParaRPr lang="ru-RU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52001" y="6642000"/>
            <a:ext cx="432001" cy="216000"/>
          </a:xfrm>
        </p:spPr>
        <p:txBody>
          <a:bodyPr/>
          <a:lstStyle/>
          <a:p>
            <a:pPr algn="ctr"/>
            <a:fld id="{492D6532-DE01-4F4C-9A5E-EBAE3EB64C18}" type="slidenum">
              <a:rPr lang="ru-RU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2" y="126000"/>
            <a:ext cx="899888" cy="5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365" y="0"/>
            <a:ext cx="10041615" cy="79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КИНЕТИКИ ОКИСЛЕНИЯ УГЛЕЙ </a:t>
            </a:r>
            <a:endParaRPr lang="ru-RU" sz="2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72446" y="1129353"/>
            <a:ext cx="11519554" cy="584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3200" dirty="0">
              <a:solidFill>
                <a:srgbClr val="2A366B"/>
              </a:solidFill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340640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8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719130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9" name="Формула" r:id="rId7" imgW="114120" imgH="215640" progId="Equation.3">
                  <p:embed/>
                </p:oleObj>
              </mc:Choice>
              <mc:Fallback>
                <p:oleObj name="Формула" r:id="rId7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97542" y="792000"/>
            <a:ext cx="11370458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Кинетика процессов, происходящих в угле при повышении температуры,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изучена методом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термогравиметрического анализа (ТГА). Такой подход позволил получить представление о закономерностях преобразования угля на разных стадиях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термодеструкции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– от испарения влаги до сгорания. </a:t>
            </a: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2" y="2065741"/>
            <a:ext cx="6787977" cy="348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243094" y="5243412"/>
            <a:ext cx="3300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 		(1)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60423" y="1907153"/>
            <a:ext cx="4407576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dirty="0">
                <a:cs typeface="Arial" panose="020B0604020202020204" pitchFamily="34" charset="0"/>
              </a:rPr>
              <a:t>Кинетическими параметрами механизма окисления угля являются энергия активации (</a:t>
            </a:r>
            <a:r>
              <a:rPr lang="en-US" dirty="0">
                <a:cs typeface="Arial" panose="020B0604020202020204" pitchFamily="34" charset="0"/>
              </a:rPr>
              <a:t>E</a:t>
            </a:r>
            <a:r>
              <a:rPr lang="ru-RU" dirty="0">
                <a:cs typeface="Arial" panose="020B0604020202020204" pitchFamily="34" charset="0"/>
              </a:rPr>
              <a:t>) и </a:t>
            </a:r>
            <a:r>
              <a:rPr lang="ru-RU" dirty="0" err="1">
                <a:cs typeface="Arial" panose="020B0604020202020204" pitchFamily="34" charset="0"/>
              </a:rPr>
              <a:t>предэкспоненциальный</a:t>
            </a:r>
            <a:r>
              <a:rPr lang="ru-RU" dirty="0">
                <a:cs typeface="Arial" panose="020B0604020202020204" pitchFamily="34" charset="0"/>
              </a:rPr>
              <a:t> множитель (</a:t>
            </a:r>
            <a:r>
              <a:rPr lang="en-US" dirty="0">
                <a:cs typeface="Arial" panose="020B0604020202020204" pitchFamily="34" charset="0"/>
              </a:rPr>
              <a:t>A</a:t>
            </a:r>
            <a:r>
              <a:rPr lang="ru-RU" dirty="0">
                <a:cs typeface="Arial" panose="020B0604020202020204" pitchFamily="34" charset="0"/>
              </a:rPr>
              <a:t>) уравнения Аррениуса (1). Энергия активации влияет на чувствительность скорости реакции к температуре, а </a:t>
            </a:r>
            <a:r>
              <a:rPr lang="ru-RU" dirty="0" err="1">
                <a:cs typeface="Arial" panose="020B0604020202020204" pitchFamily="34" charset="0"/>
              </a:rPr>
              <a:t>предэкспоненциальный</a:t>
            </a:r>
            <a:r>
              <a:rPr lang="ru-RU" dirty="0">
                <a:cs typeface="Arial" panose="020B0604020202020204" pitchFamily="34" charset="0"/>
              </a:rPr>
              <a:t> множитель </a:t>
            </a:r>
            <a:r>
              <a:rPr lang="ru-RU" u="sng" dirty="0">
                <a:cs typeface="Arial" panose="020B0604020202020204" pitchFamily="34" charset="0"/>
              </a:rPr>
              <a:t>зависит от структуры угля</a:t>
            </a:r>
            <a:r>
              <a:rPr lang="ru-RU" dirty="0">
                <a:cs typeface="Arial" panose="020B0604020202020204" pitchFamily="34" charset="0"/>
              </a:rPr>
              <a:t>. Наклон ТГ-кривой описывают параметром </a:t>
            </a:r>
            <a:r>
              <a:rPr lang="en-US" dirty="0" err="1">
                <a:cs typeface="Arial" panose="020B0604020202020204" pitchFamily="34" charset="0"/>
              </a:rPr>
              <a:t>ln</a:t>
            </a:r>
            <a:r>
              <a:rPr lang="ru-RU" dirty="0">
                <a:cs typeface="Arial" panose="020B0604020202020204" pitchFamily="34" charset="0"/>
              </a:rPr>
              <a:t>(А/с</a:t>
            </a:r>
            <a:r>
              <a:rPr lang="ru-RU" baseline="30000" dirty="0">
                <a:cs typeface="Arial" panose="020B0604020202020204" pitchFamily="34" charset="0"/>
              </a:rPr>
              <a:t>-1</a:t>
            </a:r>
            <a:r>
              <a:rPr lang="ru-RU" dirty="0">
                <a:cs typeface="Arial" panose="020B0604020202020204" pitchFamily="34" charset="0"/>
              </a:rPr>
              <a:t>).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365" y="5748007"/>
            <a:ext cx="7368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ДТГ кривые углей в режиме нагрева до 1000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°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b="1" dirty="0" smtClean="0"/>
              <a:t> в среде с кислородом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889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A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51999" y="6642000"/>
            <a:ext cx="432000" cy="216000"/>
          </a:xfrm>
          <a:prstGeom prst="roundRect">
            <a:avLst>
              <a:gd name="adj" fmla="val 50000"/>
            </a:avLst>
          </a:prstGeom>
          <a:solidFill>
            <a:srgbClr val="75787B"/>
          </a:solidFill>
          <a:ln w="3175">
            <a:solidFill>
              <a:srgbClr val="75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gradFill>
            <a:gsLst>
              <a:gs pos="100000">
                <a:srgbClr val="5269D1"/>
              </a:gs>
              <a:gs pos="0">
                <a:srgbClr val="2A366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prstClr val="white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932000" y="0"/>
          <a:ext cx="12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8000" y="6611920"/>
            <a:ext cx="11436000" cy="216000"/>
          </a:xfrm>
        </p:spPr>
        <p:txBody>
          <a:bodyPr/>
          <a:lstStyle/>
          <a:p>
            <a:endParaRPr lang="ru-RU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52001" y="6642000"/>
            <a:ext cx="432001" cy="216000"/>
          </a:xfrm>
        </p:spPr>
        <p:txBody>
          <a:bodyPr/>
          <a:lstStyle/>
          <a:p>
            <a:pPr algn="ctr"/>
            <a:fld id="{492D6532-DE01-4F4C-9A5E-EBAE3EB64C18}" type="slidenum">
              <a:rPr lang="ru-RU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2" y="126000"/>
            <a:ext cx="899888" cy="5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12" y="0"/>
            <a:ext cx="10932000" cy="79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КИНЕТИКИ ОКИСЛЕНИЯ УГЛЕЙ 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39365" y="792000"/>
            <a:ext cx="11519554" cy="584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200" dirty="0">
              <a:solidFill>
                <a:srgbClr val="2A366B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513219"/>
              </p:ext>
            </p:extLst>
          </p:nvPr>
        </p:nvGraphicFramePr>
        <p:xfrm>
          <a:off x="6675009" y="792000"/>
          <a:ext cx="5516991" cy="3913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2922"/>
                <a:gridCol w="860032"/>
                <a:gridCol w="792388"/>
                <a:gridCol w="879357"/>
                <a:gridCol w="773060"/>
                <a:gridCol w="1349232"/>
              </a:tblGrid>
              <a:tr h="1499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Образец 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100-300 °С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300-900 °С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Склонность к самовозгоранию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Δ</a:t>
                      </a:r>
                      <a:r>
                        <a:rPr lang="en-US" sz="1600" dirty="0" smtClean="0">
                          <a:effectLst/>
                        </a:rPr>
                        <a:t>m/</a:t>
                      </a:r>
                      <a:r>
                        <a:rPr lang="ru-RU" sz="1600" dirty="0" smtClean="0">
                          <a:effectLst/>
                        </a:rPr>
                        <a:t>Δ</a:t>
                      </a:r>
                      <a:r>
                        <a:rPr lang="en-US" sz="1600" dirty="0">
                          <a:effectLst/>
                        </a:rPr>
                        <a:t>t,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%</a:t>
                      </a:r>
                      <a:r>
                        <a:rPr lang="en-US" sz="1600" dirty="0" smtClean="0">
                          <a:effectLst/>
                        </a:rPr>
                        <a:t>/</a:t>
                      </a:r>
                      <a:r>
                        <a:rPr lang="ru-RU" sz="1600" dirty="0" smtClean="0">
                          <a:effectLst/>
                        </a:rPr>
                        <a:t>мин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Т</a:t>
                      </a:r>
                      <a:r>
                        <a:rPr lang="ru-RU" sz="1600" baseline="-25000" dirty="0" err="1">
                          <a:effectLst/>
                        </a:rPr>
                        <a:t>макс</a:t>
                      </a:r>
                      <a:r>
                        <a:rPr lang="ru-RU" sz="1600" dirty="0">
                          <a:effectLst/>
                        </a:rPr>
                        <a:t>, °С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Δ</a:t>
                      </a:r>
                      <a:r>
                        <a:rPr lang="en-US" sz="1600" dirty="0" smtClean="0">
                          <a:effectLst/>
                        </a:rPr>
                        <a:t>m/</a:t>
                      </a:r>
                      <a:r>
                        <a:rPr lang="ru-RU" sz="1600" dirty="0" smtClean="0">
                          <a:effectLst/>
                        </a:rPr>
                        <a:t>Δ</a:t>
                      </a:r>
                      <a:r>
                        <a:rPr lang="en-US" sz="1600" dirty="0">
                          <a:effectLst/>
                        </a:rPr>
                        <a:t>t,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%</a:t>
                      </a:r>
                      <a:r>
                        <a:rPr lang="en-US" sz="1600" dirty="0" smtClean="0">
                          <a:effectLst/>
                        </a:rPr>
                        <a:t>/</a:t>
                      </a:r>
                      <a:r>
                        <a:rPr lang="ru-RU" sz="1600" dirty="0" smtClean="0">
                          <a:effectLst/>
                        </a:rPr>
                        <a:t>мин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Т</a:t>
                      </a:r>
                      <a:r>
                        <a:rPr lang="ru-RU" sz="1600" baseline="-25000" dirty="0" err="1">
                          <a:effectLst/>
                        </a:rPr>
                        <a:t>макс</a:t>
                      </a:r>
                      <a:r>
                        <a:rPr lang="ru-RU" sz="1600" dirty="0">
                          <a:effectLst/>
                        </a:rPr>
                        <a:t>, °С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2870" algn="l"/>
                          <a:tab pos="201930" algn="l"/>
                        </a:tabLs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r>
                        <a:rPr lang="ru-RU" sz="1600" dirty="0" smtClean="0">
                          <a:effectLst/>
                        </a:rPr>
                        <a:t>0,009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1,17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587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</a:t>
                      </a:r>
                      <a:r>
                        <a:rPr lang="ru-RU" sz="1600" dirty="0" err="1">
                          <a:effectLst/>
                        </a:rPr>
                        <a:t>скл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  -0,004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235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1,04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563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</a:t>
                      </a:r>
                      <a:r>
                        <a:rPr lang="ru-RU" sz="1600" dirty="0" err="1">
                          <a:effectLst/>
                        </a:rPr>
                        <a:t>скл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r>
                        <a:rPr lang="ru-RU" sz="1600" dirty="0" smtClean="0">
                          <a:effectLst/>
                        </a:rPr>
                        <a:t>0,007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1,02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594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не </a:t>
                      </a:r>
                      <a:r>
                        <a:rPr lang="ru-RU" sz="1600" dirty="0" err="1" smtClean="0">
                          <a:effectLst/>
                        </a:rPr>
                        <a:t>скл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r>
                        <a:rPr lang="ru-RU" sz="1600" dirty="0" smtClean="0">
                          <a:effectLst/>
                        </a:rPr>
                        <a:t>0,087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247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1,13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549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</a:rPr>
                        <a:t>скл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.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-0,086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252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1,09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554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</a:rPr>
                        <a:t>скл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.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-0,081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248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1,04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548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effectLst/>
                          <a:latin typeface="+mn-lt"/>
                        </a:rPr>
                        <a:t>скл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.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r>
                        <a:rPr lang="ru-RU" sz="1600" dirty="0" smtClean="0">
                          <a:effectLst/>
                        </a:rPr>
                        <a:t>0,080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1,18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552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effectLst/>
                        </a:rPr>
                        <a:t>скл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r>
                        <a:rPr lang="ru-RU" sz="1600" dirty="0" smtClean="0">
                          <a:effectLst/>
                        </a:rPr>
                        <a:t>0,081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1,30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454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effectLst/>
                        </a:rPr>
                        <a:t>скл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-0,040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effectLst/>
                        </a:rPr>
                        <a:t>скл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-0,040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1,63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effectLst/>
                        </a:rPr>
                        <a:t>скл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r>
                        <a:rPr lang="ru-RU" sz="1600" dirty="0" smtClean="0">
                          <a:effectLst/>
                        </a:rPr>
                        <a:t>0,040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1,12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effectLst/>
                        </a:rPr>
                        <a:t>скл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-0,042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206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1,34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442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скл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976553"/>
              </p:ext>
            </p:extLst>
          </p:nvPr>
        </p:nvGraphicFramePr>
        <p:xfrm>
          <a:off x="22850" y="792000"/>
          <a:ext cx="6473231" cy="5077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5840"/>
                <a:gridCol w="2844151"/>
                <a:gridCol w="881652"/>
                <a:gridCol w="797993"/>
                <a:gridCol w="943595"/>
              </a:tblGrid>
              <a:tr h="26259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Образец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шахты, пласта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 технического анализа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ru-RU" sz="1400" baseline="30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1400" baseline="30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W,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7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02870" algn="l"/>
                          <a:tab pos="20193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Комсомольская, пл. Четвертый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1,34</a:t>
                      </a:r>
                    </a:p>
                  </a:txBody>
                  <a:tcPr marL="68580" marR="68580" marT="0" marB="0"/>
                </a:tc>
              </a:tr>
              <a:tr h="368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Комсомольская, пл. Четвертый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1,17</a:t>
                      </a:r>
                    </a:p>
                  </a:txBody>
                  <a:tcPr marL="68580" marR="68580" marT="0" marB="0"/>
                </a:tc>
              </a:tr>
              <a:tr h="319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Комсомольская, пл. Четвертый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30,06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2,02</a:t>
                      </a:r>
                    </a:p>
                  </a:txBody>
                  <a:tcPr marL="68580" marR="68580" marT="0" marB="0"/>
                </a:tc>
              </a:tr>
              <a:tr h="2764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Воргашорская, пл. Мощный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30,36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2,03</a:t>
                      </a:r>
                    </a:p>
                  </a:txBody>
                  <a:tcPr marL="68580" marR="68580" marT="0" marB="0"/>
                </a:tc>
              </a:tr>
              <a:tr h="276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Воргашорская, пл. Мощный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32,18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2,05</a:t>
                      </a:r>
                    </a:p>
                  </a:txBody>
                  <a:tcPr marL="68580" marR="68580" marT="0" marB="0"/>
                </a:tc>
              </a:tr>
              <a:tr h="297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Воргашорская, пл. Мощный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31,46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2,13</a:t>
                      </a:r>
                    </a:p>
                  </a:txBody>
                  <a:tcPr marL="68580" marR="68580" marT="0" marB="0"/>
                </a:tc>
              </a:tr>
              <a:tr h="276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Воргашорская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пл. Мощный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30,12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2,26</a:t>
                      </a:r>
                    </a:p>
                  </a:txBody>
                  <a:tcPr marL="68580" marR="68580" marT="0" marB="0"/>
                </a:tc>
              </a:tr>
              <a:tr h="2764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Талдинская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-Западная 2,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пл. 69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33,25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8,36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7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А.Д. Рубана, пл. 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Полысаевский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38,59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2,32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3,52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7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А.Д. Рубана, пл. 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Полысаевский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41,34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1,98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3,01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9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Талдинская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-Западная 1, пл. 66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34,11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4,31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2,65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5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А.Д. Рубана, пл.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Полысаевский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38,46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1,27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45070" y="4717432"/>
            <a:ext cx="563892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температурах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100-300 °С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для склонных к самовозгоранию углей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получены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более высокие скорости прироста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массы (числа со знаком «-»),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характеризующие интенсивность протекания реакции окисления. В интервале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300-900 °С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зависимости между скоростью термического разложения и склонностью углей к самовозгоранию не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зафиксировано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43800" y="2404746"/>
            <a:ext cx="847165" cy="22899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059064" y="2404746"/>
            <a:ext cx="847165" cy="22899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97906" y="2467746"/>
            <a:ext cx="847165" cy="28890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597905" y="3050451"/>
            <a:ext cx="847165" cy="28890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97905" y="3882002"/>
            <a:ext cx="847165" cy="28890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97905" y="4170712"/>
            <a:ext cx="847165" cy="28890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97905" y="5453352"/>
            <a:ext cx="847165" cy="28890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A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51999" y="6642000"/>
            <a:ext cx="432000" cy="216000"/>
          </a:xfrm>
          <a:prstGeom prst="roundRect">
            <a:avLst>
              <a:gd name="adj" fmla="val 50000"/>
            </a:avLst>
          </a:prstGeom>
          <a:solidFill>
            <a:srgbClr val="75787B"/>
          </a:solidFill>
          <a:ln w="3175">
            <a:solidFill>
              <a:srgbClr val="75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gradFill>
            <a:gsLst>
              <a:gs pos="100000">
                <a:srgbClr val="5269D1"/>
              </a:gs>
              <a:gs pos="0">
                <a:srgbClr val="2A366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prstClr val="white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932000" y="0"/>
          <a:ext cx="12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52001" y="6642000"/>
            <a:ext cx="432001" cy="216000"/>
          </a:xfrm>
        </p:spPr>
        <p:txBody>
          <a:bodyPr/>
          <a:lstStyle/>
          <a:p>
            <a:pPr algn="ctr"/>
            <a:fld id="{492D6532-DE01-4F4C-9A5E-EBAE3EB64C18}" type="slidenum">
              <a:rPr lang="ru-RU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2" y="126000"/>
            <a:ext cx="899888" cy="5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12" y="0"/>
            <a:ext cx="10932000" cy="79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ТЕРМОДЕСТРУКЦИОННЫЕ ПРОЦЕССЫ ПРИ НАГРЕВЕ ДО 200 °С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39365" y="792000"/>
            <a:ext cx="11519554" cy="584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200" dirty="0">
              <a:solidFill>
                <a:srgbClr val="2A366B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72856" y="1577952"/>
            <a:ext cx="393549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При повышении </a:t>
            </a:r>
            <a:r>
              <a:rPr lang="ru-RU" sz="1600" dirty="0" smtClean="0"/>
              <a:t>температуры от </a:t>
            </a:r>
            <a:r>
              <a:rPr lang="ru-RU" sz="1600" dirty="0"/>
              <a:t>25 до 200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1600" dirty="0"/>
              <a:t>С </a:t>
            </a:r>
            <a:r>
              <a:rPr lang="ru-RU" sz="1600" dirty="0" smtClean="0"/>
              <a:t>на </a:t>
            </a:r>
            <a:r>
              <a:rPr lang="ru-RU" sz="1600" dirty="0"/>
              <a:t>ТГ и ДТГ-кривых образцы разделились на 2 группы. </a:t>
            </a:r>
            <a:endParaRPr lang="ru-RU" sz="1600" dirty="0" smtClean="0"/>
          </a:p>
          <a:p>
            <a:pPr algn="just"/>
            <a:r>
              <a:rPr lang="ru-RU" sz="1600" b="1" dirty="0" smtClean="0"/>
              <a:t>Потеря массы ∆</a:t>
            </a:r>
            <a:r>
              <a:rPr lang="en-US" sz="1600" b="1" dirty="0" smtClean="0"/>
              <a:t>m </a:t>
            </a:r>
            <a:r>
              <a:rPr lang="ru-RU" sz="1600" dirty="0" smtClean="0"/>
              <a:t>образцами №№ </a:t>
            </a:r>
            <a:r>
              <a:rPr lang="ru-RU" sz="1600" dirty="0" smtClean="0"/>
              <a:t>9 </a:t>
            </a:r>
            <a:r>
              <a:rPr lang="ru-RU" sz="1600" dirty="0" smtClean="0"/>
              <a:t>и </a:t>
            </a:r>
            <a:r>
              <a:rPr lang="ru-RU" sz="1600" dirty="0" smtClean="0"/>
              <a:t>12 </a:t>
            </a:r>
            <a:r>
              <a:rPr lang="ru-RU" sz="1600" dirty="0" smtClean="0"/>
              <a:t>в среднем составила </a:t>
            </a:r>
            <a:r>
              <a:rPr lang="ru-RU" sz="1600" b="1" dirty="0" smtClean="0"/>
              <a:t>более 5 %</a:t>
            </a:r>
            <a:r>
              <a:rPr lang="ru-RU" sz="1600" dirty="0" smtClean="0"/>
              <a:t>, образцами </a:t>
            </a:r>
            <a:r>
              <a:rPr lang="ru-RU" sz="1600" dirty="0" smtClean="0"/>
              <a:t>3,5,8– </a:t>
            </a:r>
            <a:r>
              <a:rPr lang="ru-RU" sz="1600" b="1" dirty="0" smtClean="0"/>
              <a:t>около 3 %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b="1" i="1" dirty="0"/>
              <a:t>Скорости потери массы </a:t>
            </a:r>
            <a:r>
              <a:rPr lang="ru-RU" sz="1600" dirty="0"/>
              <a:t>(рис. справа) образцов</a:t>
            </a:r>
            <a:r>
              <a:rPr lang="ru-RU" sz="1600" b="1" i="1" dirty="0"/>
              <a:t> </a:t>
            </a:r>
            <a:r>
              <a:rPr lang="ru-RU" sz="1600" dirty="0" smtClean="0"/>
              <a:t>9 и 12 (пл</a:t>
            </a:r>
            <a:r>
              <a:rPr lang="ru-RU" sz="1600" dirty="0"/>
              <a:t>. </a:t>
            </a:r>
            <a:r>
              <a:rPr lang="ru-RU" sz="1600" dirty="0" err="1"/>
              <a:t>Полысаевский</a:t>
            </a:r>
            <a:r>
              <a:rPr lang="ru-RU" sz="1600" dirty="0"/>
              <a:t>-II, ш. А.Д. Рубана, </a:t>
            </a:r>
            <a:r>
              <a:rPr lang="en-US" sz="1600" b="1" dirty="0"/>
              <a:t>W </a:t>
            </a:r>
            <a:r>
              <a:rPr lang="ru-RU" sz="1600" b="1" dirty="0"/>
              <a:t>˃ 3,5 % </a:t>
            </a:r>
            <a:r>
              <a:rPr lang="ru-RU" sz="1600" dirty="0"/>
              <a:t>) </a:t>
            </a:r>
            <a:r>
              <a:rPr lang="ru-RU" sz="1600" b="1" i="1" dirty="0"/>
              <a:t>в 1,5 раза выше</a:t>
            </a:r>
            <a:r>
              <a:rPr lang="ru-RU" sz="1600" dirty="0"/>
              <a:t>, чем для образцов </a:t>
            </a:r>
            <a:r>
              <a:rPr lang="ru-RU" sz="1600" dirty="0" smtClean="0"/>
              <a:t>3 </a:t>
            </a:r>
            <a:r>
              <a:rPr lang="ru-RU" sz="1600" dirty="0"/>
              <a:t>(пл. Четвертый, ш. Комсомольская, </a:t>
            </a:r>
            <a:r>
              <a:rPr lang="en-US" sz="1600" b="1" dirty="0"/>
              <a:t>W </a:t>
            </a:r>
            <a:r>
              <a:rPr lang="ru-RU" sz="1600" b="1" dirty="0"/>
              <a:t>≈ 2 %</a:t>
            </a:r>
            <a:r>
              <a:rPr lang="ru-RU" sz="1600" dirty="0"/>
              <a:t> ), </a:t>
            </a:r>
            <a:r>
              <a:rPr lang="ru-RU" sz="1600" dirty="0" smtClean="0"/>
              <a:t>5 </a:t>
            </a:r>
            <a:r>
              <a:rPr lang="ru-RU" sz="1600" dirty="0"/>
              <a:t>(пл. Мощный, ш. Воргашорская, </a:t>
            </a:r>
            <a:r>
              <a:rPr lang="en-US" sz="1600" b="1" dirty="0"/>
              <a:t>W </a:t>
            </a:r>
            <a:r>
              <a:rPr lang="ru-RU" sz="1600" b="1" dirty="0"/>
              <a:t>≈ 2 %</a:t>
            </a:r>
            <a:r>
              <a:rPr lang="ru-RU" sz="1600" dirty="0"/>
              <a:t> ) и </a:t>
            </a:r>
            <a:r>
              <a:rPr lang="ru-RU" sz="1600" dirty="0" smtClean="0"/>
              <a:t>8 </a:t>
            </a:r>
            <a:r>
              <a:rPr lang="ru-RU" sz="1600" dirty="0"/>
              <a:t>(пл. 69, </a:t>
            </a:r>
            <a:r>
              <a:rPr lang="ru-RU" sz="1600" dirty="0" err="1"/>
              <a:t>Талдинская</a:t>
            </a:r>
            <a:r>
              <a:rPr lang="ru-RU" sz="1600" dirty="0"/>
              <a:t>-Западная 2, </a:t>
            </a:r>
            <a:r>
              <a:rPr lang="en-US" sz="1600" b="1" dirty="0"/>
              <a:t>W </a:t>
            </a:r>
            <a:r>
              <a:rPr lang="ru-RU" sz="1600" b="1" dirty="0"/>
              <a:t>= 2,6 %</a:t>
            </a:r>
            <a:r>
              <a:rPr lang="ru-RU" sz="1600" dirty="0"/>
              <a:t>) и составляют 0,45 и 0,47 %/</a:t>
            </a:r>
            <a:r>
              <a:rPr lang="ru-RU" sz="1600" dirty="0" smtClean="0"/>
              <a:t>мин.</a:t>
            </a:r>
          </a:p>
          <a:p>
            <a:pPr algn="just"/>
            <a:r>
              <a:rPr lang="ru-RU" sz="1600" b="1" dirty="0"/>
              <a:t>Температуры начала прироста массы</a:t>
            </a:r>
            <a:r>
              <a:rPr lang="en-US" sz="1600" b="1" dirty="0"/>
              <a:t> </a:t>
            </a:r>
            <a:r>
              <a:rPr lang="ru-RU" sz="1600" b="1" dirty="0" err="1"/>
              <a:t>Т</a:t>
            </a:r>
            <a:r>
              <a:rPr lang="ru-RU" sz="1200" b="1" dirty="0" err="1"/>
              <a:t>нач</a:t>
            </a:r>
            <a:r>
              <a:rPr lang="ru-RU" sz="1600" b="1" dirty="0"/>
              <a:t> </a:t>
            </a:r>
            <a:r>
              <a:rPr lang="ru-RU" sz="1600" dirty="0"/>
              <a:t>для №№ </a:t>
            </a:r>
            <a:r>
              <a:rPr lang="ru-RU" sz="1600" dirty="0" smtClean="0"/>
              <a:t>5, 8 и 9 составили </a:t>
            </a:r>
            <a:r>
              <a:rPr lang="ru-RU" sz="1600" b="1" dirty="0"/>
              <a:t>161, 164, 178 °С</a:t>
            </a:r>
            <a:r>
              <a:rPr lang="ru-RU" sz="1600" dirty="0"/>
              <a:t>, а для №№ </a:t>
            </a:r>
            <a:r>
              <a:rPr lang="ru-RU" sz="1600" dirty="0" smtClean="0"/>
              <a:t>3 и 12 – </a:t>
            </a:r>
            <a:r>
              <a:rPr lang="ru-RU" sz="1600" b="1" dirty="0"/>
              <a:t>193 и 191 °С</a:t>
            </a:r>
            <a:r>
              <a:rPr lang="ru-RU" sz="1600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78730" y="5441670"/>
            <a:ext cx="4147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740934" y="4613117"/>
            <a:ext cx="126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∆</a:t>
            </a:r>
            <a:r>
              <a:rPr lang="en-US" dirty="0" smtClean="0"/>
              <a:t>m˃5 %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535024" y="3331168"/>
            <a:ext cx="99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∆</a:t>
            </a:r>
            <a:r>
              <a:rPr lang="en-US" dirty="0" smtClean="0"/>
              <a:t>m≈3 %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617336" y="2304875"/>
            <a:ext cx="1251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0,47 %/</a:t>
            </a:r>
            <a:r>
              <a:rPr lang="ru-RU" sz="1400" dirty="0" smtClean="0"/>
              <a:t>мин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604281" y="2579599"/>
            <a:ext cx="105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0,45 </a:t>
            </a:r>
            <a:r>
              <a:rPr lang="ru-RU" sz="1400" dirty="0"/>
              <a:t>%/мин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34460" y="3254422"/>
            <a:ext cx="105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0,31 </a:t>
            </a:r>
            <a:r>
              <a:rPr lang="ru-RU" sz="1400" dirty="0"/>
              <a:t>%/мин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634460" y="3494227"/>
            <a:ext cx="105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0,</a:t>
            </a:r>
            <a:r>
              <a:rPr lang="ru-RU" sz="1400" dirty="0" smtClean="0"/>
              <a:t>26</a:t>
            </a:r>
            <a:r>
              <a:rPr lang="en-US" sz="1400" dirty="0" smtClean="0"/>
              <a:t> </a:t>
            </a:r>
            <a:r>
              <a:rPr lang="en-US" sz="1400" dirty="0"/>
              <a:t>%/</a:t>
            </a:r>
            <a:r>
              <a:rPr lang="ru-RU" sz="1400" dirty="0"/>
              <a:t>мин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627378" y="3749722"/>
            <a:ext cx="105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0,</a:t>
            </a:r>
            <a:r>
              <a:rPr lang="ru-RU" sz="1400" dirty="0" smtClean="0"/>
              <a:t>23</a:t>
            </a:r>
            <a:r>
              <a:rPr lang="en-US" sz="1400" dirty="0" smtClean="0"/>
              <a:t> </a:t>
            </a:r>
            <a:r>
              <a:rPr lang="en-US" sz="1400" dirty="0"/>
              <a:t>%/</a:t>
            </a:r>
            <a:r>
              <a:rPr lang="ru-RU" sz="1400" dirty="0"/>
              <a:t>мин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5833164" y="2304874"/>
            <a:ext cx="785570" cy="14504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5825999" y="2458764"/>
            <a:ext cx="808462" cy="26976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5654730" y="3306705"/>
            <a:ext cx="979730" cy="108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5654730" y="3579885"/>
            <a:ext cx="979730" cy="682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5555814" y="3752196"/>
            <a:ext cx="1071564" cy="14088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48672" y="5646560"/>
            <a:ext cx="7823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а) ТГ-кривые углей  б) ДТГ-кривые при нагреве со скоростью 10°С/мин с доступом кислорода в интервале температур 25-200 °С</a:t>
            </a:r>
            <a:endParaRPr lang="ru-RU" sz="1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35786" y="876468"/>
            <a:ext cx="115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Изучена </a:t>
            </a:r>
            <a:r>
              <a:rPr lang="ru-RU" b="1" i="1" dirty="0"/>
              <a:t>кинетика окисления углей при нагреве до 200 °С и дальнейшем выдерживании при 200 °С в среде с кислородом. Исследовались </a:t>
            </a:r>
            <a:r>
              <a:rPr lang="ru-RU" b="1" i="1" dirty="0" smtClean="0"/>
              <a:t>угли, склонные и не склонные к самовозгоранию, с </a:t>
            </a:r>
            <a:r>
              <a:rPr lang="ru-RU" b="1" i="1" dirty="0"/>
              <a:t>содержанием  влаги от 2 до 4 </a:t>
            </a:r>
            <a:r>
              <a:rPr lang="ru-RU" b="1" i="1" dirty="0" smtClean="0"/>
              <a:t>% </a:t>
            </a:r>
            <a:endParaRPr lang="ru-RU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2740934" y="4091178"/>
            <a:ext cx="126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∆</a:t>
            </a:r>
            <a:r>
              <a:rPr lang="en-US" dirty="0" smtClean="0"/>
              <a:t>m˃5 %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535024" y="2809229"/>
            <a:ext cx="99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∆</a:t>
            </a:r>
            <a:r>
              <a:rPr lang="en-US" dirty="0" smtClean="0"/>
              <a:t>m≈3 %</a:t>
            </a:r>
            <a:endParaRPr lang="ru-RU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559" y="1577952"/>
            <a:ext cx="3764417" cy="403572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617336" y="1739754"/>
            <a:ext cx="1251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0,47 %/</a:t>
            </a:r>
            <a:r>
              <a:rPr lang="ru-RU" sz="1400" dirty="0" smtClean="0"/>
              <a:t>мин</a:t>
            </a:r>
            <a:endParaRPr lang="ru-RU" sz="1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604281" y="2014478"/>
            <a:ext cx="105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0,45 </a:t>
            </a:r>
            <a:r>
              <a:rPr lang="ru-RU" sz="1400" dirty="0"/>
              <a:t>%/мин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634460" y="2689301"/>
            <a:ext cx="105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0,31 </a:t>
            </a:r>
            <a:r>
              <a:rPr lang="ru-RU" sz="1400" dirty="0"/>
              <a:t>%/мин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634460" y="2929106"/>
            <a:ext cx="105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0,</a:t>
            </a:r>
            <a:r>
              <a:rPr lang="ru-RU" sz="1400" dirty="0" smtClean="0"/>
              <a:t>26</a:t>
            </a:r>
            <a:r>
              <a:rPr lang="en-US" sz="1400" dirty="0" smtClean="0"/>
              <a:t> </a:t>
            </a:r>
            <a:r>
              <a:rPr lang="en-US" sz="1400" dirty="0"/>
              <a:t>%/</a:t>
            </a:r>
            <a:r>
              <a:rPr lang="ru-RU" sz="1400" dirty="0"/>
              <a:t>мин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627378" y="3184601"/>
            <a:ext cx="105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0,</a:t>
            </a:r>
            <a:r>
              <a:rPr lang="ru-RU" sz="1400" dirty="0" smtClean="0"/>
              <a:t>23</a:t>
            </a:r>
            <a:r>
              <a:rPr lang="en-US" sz="1400" dirty="0" smtClean="0"/>
              <a:t> </a:t>
            </a:r>
            <a:r>
              <a:rPr lang="en-US" sz="1400" dirty="0"/>
              <a:t>%/</a:t>
            </a:r>
            <a:r>
              <a:rPr lang="ru-RU" sz="1400" dirty="0"/>
              <a:t>мин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 flipH="1" flipV="1">
            <a:off x="5833164" y="1739753"/>
            <a:ext cx="785570" cy="14504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5825999" y="1893643"/>
            <a:ext cx="808462" cy="26976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5654730" y="2741584"/>
            <a:ext cx="979730" cy="108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 flipV="1">
            <a:off x="5654730" y="3014764"/>
            <a:ext cx="979730" cy="682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 flipV="1">
            <a:off x="5555814" y="3187075"/>
            <a:ext cx="1071564" cy="14088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86" y="1556423"/>
            <a:ext cx="3815776" cy="4017491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740934" y="4008232"/>
            <a:ext cx="126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∆</a:t>
            </a:r>
            <a:r>
              <a:rPr lang="en-US" dirty="0" smtClean="0"/>
              <a:t>m˃5 %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2535024" y="2726283"/>
            <a:ext cx="99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∆</a:t>
            </a:r>
            <a:r>
              <a:rPr lang="en-US" dirty="0" smtClean="0"/>
              <a:t>m≈3 %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4270962" y="526904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б)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349722" y="5224604"/>
            <a:ext cx="44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6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A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51999" y="6642000"/>
            <a:ext cx="432000" cy="216000"/>
          </a:xfrm>
          <a:prstGeom prst="roundRect">
            <a:avLst>
              <a:gd name="adj" fmla="val 50000"/>
            </a:avLst>
          </a:prstGeom>
          <a:solidFill>
            <a:srgbClr val="75787B"/>
          </a:solidFill>
          <a:ln w="3175">
            <a:solidFill>
              <a:srgbClr val="75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gradFill>
            <a:gsLst>
              <a:gs pos="100000">
                <a:srgbClr val="5269D1"/>
              </a:gs>
              <a:gs pos="0">
                <a:srgbClr val="2A366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prstClr val="white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932000" y="0"/>
          <a:ext cx="12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52001" y="6642000"/>
            <a:ext cx="432001" cy="216000"/>
          </a:xfrm>
        </p:spPr>
        <p:txBody>
          <a:bodyPr/>
          <a:lstStyle/>
          <a:p>
            <a:pPr algn="ctr"/>
            <a:fld id="{492D6532-DE01-4F4C-9A5E-EBAE3EB64C18}" type="slidenum">
              <a:rPr lang="ru-RU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2" y="126000"/>
            <a:ext cx="899888" cy="5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12" y="0"/>
            <a:ext cx="10932000" cy="79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ТЕРМОДЕСТРУКЦИОННЫЕ ПРОЦЕССЫ ПРИ НАГРЕВЕ ДО 200 °С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39365" y="792000"/>
            <a:ext cx="11519554" cy="584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200" dirty="0">
              <a:solidFill>
                <a:srgbClr val="2A366B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61295" y="1246613"/>
            <a:ext cx="5593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Отличия результатов определения прироста массы при постоянной температуре и в режиме равномерного повышения температуры необходимы для понимания общих закономерностей самовозгорания </a:t>
            </a:r>
            <a:r>
              <a:rPr lang="ru-RU" dirty="0" smtClean="0"/>
              <a:t>угля.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При </a:t>
            </a:r>
            <a:r>
              <a:rPr lang="ru-RU" dirty="0"/>
              <a:t>выдерживании в течение 1 </a:t>
            </a:r>
            <a:r>
              <a:rPr lang="ru-RU" dirty="0" smtClean="0"/>
              <a:t>часа образцов при </a:t>
            </a:r>
            <a:r>
              <a:rPr lang="ru-RU" dirty="0" smtClean="0"/>
              <a:t>200°С </a:t>
            </a:r>
            <a:r>
              <a:rPr lang="ru-RU" dirty="0" smtClean="0"/>
              <a:t>прирост </a:t>
            </a:r>
            <a:r>
              <a:rPr lang="ru-RU" dirty="0"/>
              <a:t>массы в первой группе – №№ </a:t>
            </a:r>
            <a:r>
              <a:rPr lang="ru-RU" dirty="0" smtClean="0"/>
              <a:t>9 и 12 </a:t>
            </a:r>
            <a:r>
              <a:rPr lang="ru-RU" dirty="0"/>
              <a:t>составил 1,3 %, во второй группе №№ </a:t>
            </a:r>
            <a:r>
              <a:rPr lang="ru-RU" dirty="0" smtClean="0"/>
              <a:t>3, 5 и 8  </a:t>
            </a:r>
            <a:r>
              <a:rPr lang="ru-RU" dirty="0"/>
              <a:t>– </a:t>
            </a:r>
            <a:r>
              <a:rPr lang="ru-RU" dirty="0" smtClean="0"/>
              <a:t>0,8 </a:t>
            </a:r>
            <a:r>
              <a:rPr lang="ru-RU" dirty="0"/>
              <a:t>, 1,9 и 1,5 % соответственно. </a:t>
            </a:r>
            <a:r>
              <a:rPr lang="ru-RU" b="1" dirty="0" smtClean="0"/>
              <a:t>Кузнецкие </a:t>
            </a:r>
            <a:r>
              <a:rPr lang="ru-RU" b="1" dirty="0"/>
              <a:t>угли, склонные к самовозгоранию, дают прирост массы 1,3-1,5 %, угли Печорского бассейна склонные к самовозгоранию – почти 2 %, а не склонные – 0,8 %.</a:t>
            </a:r>
            <a:r>
              <a:rPr lang="ru-RU" dirty="0"/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22759" y="1055293"/>
            <a:ext cx="3934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ТГ-кривые углей</a:t>
            </a:r>
            <a:r>
              <a:rPr lang="en-US" b="1" dirty="0" smtClean="0"/>
              <a:t> </a:t>
            </a:r>
            <a:r>
              <a:rPr lang="ru-RU" b="1" dirty="0" smtClean="0"/>
              <a:t>при выдерживании при 200 </a:t>
            </a:r>
            <a:r>
              <a:rPr lang="ru-RU" b="1" dirty="0" smtClean="0">
                <a:cs typeface="Times New Roman" panose="02020603050405020304" pitchFamily="18" charset="0"/>
              </a:rPr>
              <a:t>°</a:t>
            </a:r>
            <a:r>
              <a:rPr lang="ru-RU" b="1" dirty="0" smtClean="0"/>
              <a:t>с в течение часа</a:t>
            </a:r>
            <a:endParaRPr lang="ru-RU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5" y="1877860"/>
            <a:ext cx="4671896" cy="273626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76362" y="5117546"/>
            <a:ext cx="9539500" cy="923330"/>
          </a:xfrm>
          <a:prstGeom prst="rect">
            <a:avLst/>
          </a:prstGeom>
          <a:ln>
            <a:solidFill>
              <a:srgbClr val="3A4A92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Чем больше содержание влаги в угле, тем выше скорость и величина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термодеструкционных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процессов в диапазоне температур 25-200 °С, однако зависимость между содержание влаги в угле и температурой начала реакции окисления не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выявлена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2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A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51999" y="6642000"/>
            <a:ext cx="432000" cy="216000"/>
          </a:xfrm>
          <a:prstGeom prst="roundRect">
            <a:avLst>
              <a:gd name="adj" fmla="val 50000"/>
            </a:avLst>
          </a:prstGeom>
          <a:solidFill>
            <a:srgbClr val="75787B"/>
          </a:solidFill>
          <a:ln w="3175">
            <a:solidFill>
              <a:srgbClr val="75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gradFill>
            <a:gsLst>
              <a:gs pos="100000">
                <a:srgbClr val="5269D1"/>
              </a:gs>
              <a:gs pos="0">
                <a:srgbClr val="2A366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932000" y="0"/>
          <a:ext cx="12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52001" y="6642000"/>
            <a:ext cx="432001" cy="216000"/>
          </a:xfrm>
        </p:spPr>
        <p:txBody>
          <a:bodyPr/>
          <a:lstStyle/>
          <a:p>
            <a:pPr algn="ctr"/>
            <a:fld id="{492D6532-DE01-4F4C-9A5E-EBAE3EB64C18}" type="slidenum">
              <a:rPr lang="ru-RU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2" y="126000"/>
            <a:ext cx="899888" cy="5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12" y="0"/>
            <a:ext cx="10932000" cy="79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МИКРОСТРУКТУРЫ УГЛЯ С ПОМОЩЬЮ РЕНТГЕНОГРАММ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39365" y="792000"/>
            <a:ext cx="11519554" cy="584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200" dirty="0">
              <a:solidFill>
                <a:srgbClr val="2A366B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2782" y="4453358"/>
            <a:ext cx="10626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.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625" y="1558866"/>
            <a:ext cx="4474957" cy="474116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573147" y="827025"/>
            <a:ext cx="3827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Схематическая модель кристаллита (</a:t>
            </a:r>
            <a:r>
              <a:rPr lang="ru-RU" dirty="0" err="1"/>
              <a:t>графитоподобной</a:t>
            </a:r>
            <a:r>
              <a:rPr lang="ru-RU" dirty="0"/>
              <a:t> структуры) в угле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12" y="1461244"/>
            <a:ext cx="3063966" cy="214857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35825" y="836387"/>
            <a:ext cx="3911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Рентгенограмма угля и ее обработка: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34463" y="1829251"/>
            <a:ext cx="34060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1 – исходная рентгенограмма; </a:t>
            </a:r>
          </a:p>
          <a:p>
            <a:r>
              <a:rPr lang="ru-RU" sz="1600" dirty="0"/>
              <a:t>2– обработанная рентгенограмма с учетом нелинейного фона; </a:t>
            </a:r>
          </a:p>
          <a:p>
            <a:r>
              <a:rPr lang="ru-RU" sz="1600" dirty="0"/>
              <a:t>3 – профиль линии (002); </a:t>
            </a:r>
          </a:p>
          <a:p>
            <a:r>
              <a:rPr lang="ru-RU" sz="1600" dirty="0"/>
              <a:t>4 – профиль γ-полосы;</a:t>
            </a:r>
          </a:p>
          <a:p>
            <a:r>
              <a:rPr lang="ru-RU" sz="1600" dirty="0"/>
              <a:t>5 – исходный фон; </a:t>
            </a:r>
          </a:p>
          <a:p>
            <a:r>
              <a:rPr lang="ru-RU" sz="1600" dirty="0"/>
              <a:t>6 – дополнительный фон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597980" y="6223091"/>
            <a:ext cx="41887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/>
              <a:t>La</a:t>
            </a:r>
            <a:r>
              <a:rPr lang="ru-RU" sz="1600" dirty="0"/>
              <a:t> – “толщина” кристаллита, </a:t>
            </a:r>
            <a:r>
              <a:rPr lang="ru-RU" sz="1600" dirty="0" err="1"/>
              <a:t>Lc</a:t>
            </a:r>
            <a:r>
              <a:rPr lang="ru-RU" sz="1600" dirty="0"/>
              <a:t> – его “высота”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16312" y="4368442"/>
            <a:ext cx="673223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 рентгенограмме выделяются и обрабатываются линии от кристаллитов (пик 002), характеризующий степень упорядоченности расположения сеток в пространстве, и  γ-полоса от упорядоченных алифатических групп, характеризующая длину и разветвленность боковых цепей вне кристаллитов.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095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67828" y="6642000"/>
            <a:ext cx="12192000" cy="216000"/>
          </a:xfrm>
          <a:prstGeom prst="rect">
            <a:avLst/>
          </a:prstGeom>
          <a:solidFill>
            <a:srgbClr val="2A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51999" y="6642000"/>
            <a:ext cx="432000" cy="216000"/>
          </a:xfrm>
          <a:prstGeom prst="roundRect">
            <a:avLst>
              <a:gd name="adj" fmla="val 50000"/>
            </a:avLst>
          </a:prstGeom>
          <a:solidFill>
            <a:srgbClr val="75787B"/>
          </a:solidFill>
          <a:ln w="3175">
            <a:solidFill>
              <a:srgbClr val="75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gradFill>
            <a:gsLst>
              <a:gs pos="100000">
                <a:srgbClr val="5269D1"/>
              </a:gs>
              <a:gs pos="0">
                <a:srgbClr val="2A366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prstClr val="white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932000" y="0"/>
          <a:ext cx="12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999" y="6642000"/>
            <a:ext cx="11436000" cy="216000"/>
          </a:xfrm>
        </p:spPr>
        <p:txBody>
          <a:bodyPr/>
          <a:lstStyle/>
          <a:p>
            <a:endParaRPr lang="ru-RU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52001" y="6642000"/>
            <a:ext cx="432001" cy="216000"/>
          </a:xfrm>
        </p:spPr>
        <p:txBody>
          <a:bodyPr/>
          <a:lstStyle/>
          <a:p>
            <a:pPr algn="ctr"/>
            <a:fld id="{492D6532-DE01-4F4C-9A5E-EBAE3EB64C18}" type="slidenum">
              <a:rPr lang="ru-RU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2" y="126000"/>
            <a:ext cx="899888" cy="5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12" y="0"/>
            <a:ext cx="10932000" cy="79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МИКРОСТРУКТУРЫ УГЛЯ С ПОМОЩЬЮ РЕНТГЕНОГРАММ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39365" y="792000"/>
            <a:ext cx="11519554" cy="584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200" dirty="0">
              <a:solidFill>
                <a:srgbClr val="2A366B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80112" y="918000"/>
            <a:ext cx="62877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87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 относительного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вклада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аморфной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фазы угля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γ-полосы) в интенсивность общей полосы по формуле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/>
          </p:nvPr>
        </p:nvGraphicFramePr>
        <p:xfrm>
          <a:off x="2117198" y="1584000"/>
          <a:ext cx="1414021" cy="66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Уравнение" r:id="rId5" imgW="977900" imgH="469900" progId="Equation.3">
                  <p:embed/>
                </p:oleObj>
              </mc:Choice>
              <mc:Fallback>
                <p:oleObj name="Уравнение" r:id="rId5" imgW="977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198" y="1584000"/>
                        <a:ext cx="1414021" cy="669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80112" y="2348839"/>
            <a:ext cx="63397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интегральные интенсивности полос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002;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показатель позволяет сравнивать концентрацию упорядоченных алифатических групп в углях различной стадии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метаморфизма; чем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интенсивность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характеризующей упорядоченные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графитоподобные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структуры, тем меньше величина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230" y="4348323"/>
            <a:ext cx="6473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Проведенные исследования показали, что для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склонных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самовозгоранию углей значения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0,69 до 0,78; а для не склонных – от 0,25 до 0,30.</a:t>
            </a:r>
          </a:p>
          <a:p>
            <a:pPr indent="358775" algn="jus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склонные к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самовозгоранию, содержат больше органической составляющей и обладают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менее упорядоченной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микроструктурой (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0,69 до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0,78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91227" y="871173"/>
            <a:ext cx="4477732" cy="125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параметра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Kγ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угля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Печорского месторождения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1-4 – угли, склонные к самовозгоранию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5-7 - не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склонные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самовозгоранию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Диаграмма 25"/>
          <p:cNvGraphicFramePr/>
          <p:nvPr>
            <p:extLst/>
          </p:nvPr>
        </p:nvGraphicFramePr>
        <p:xfrm>
          <a:off x="6632390" y="2022778"/>
          <a:ext cx="5348925" cy="344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6914559" y="5513773"/>
            <a:ext cx="5012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Кривые: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исходные угли,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после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прогревания до 900 </a:t>
            </a:r>
            <a:r>
              <a:rPr lang="ru-RU" sz="1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 доступом кислорода,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кислорода)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Номер слайда 4"/>
          <p:cNvSpPr txBox="1">
            <a:spLocks/>
          </p:cNvSpPr>
          <p:nvPr/>
        </p:nvSpPr>
        <p:spPr>
          <a:xfrm>
            <a:off x="11651999" y="6642000"/>
            <a:ext cx="432001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2D6532-DE01-4F4C-9A5E-EBAE3EB64C18}" type="slidenum">
              <a:rPr lang="ru-RU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" y="0"/>
            <a:ext cx="12191999" cy="893404"/>
          </a:xfrm>
          <a:prstGeom prst="rect">
            <a:avLst/>
          </a:prstGeom>
          <a:gradFill>
            <a:gsLst>
              <a:gs pos="100000">
                <a:srgbClr val="5269D1"/>
              </a:gs>
              <a:gs pos="0">
                <a:srgbClr val="2A366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800" b="1" dirty="0" smtClean="0"/>
              <a:t>Заключение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6542" y="893404"/>
            <a:ext cx="1207545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При изучении кинетики окисления углей при повышении температуры и особенностей протекания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термодеструкционных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процессов получено: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при температурах 100-300 °С для склонных к самовозгоранию углей были получены более высокие скорости прироста массы, характеризующие интенсивность протекания реакции окисления. В интервале 300-900 °С зависимости между скоростью термического разложения и склонностью углей к самовозгоранию не зафиксировано;</a:t>
            </a: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чем больше содержание влаги в угле, тем выше скорость и величина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термодеструкционных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процессов в диапазоне температур 25-200 °С, однако зависимость между содержание влаги в угле и температурой начала реакции окисления не выявлена.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 помощью рентгенографических исследований было показано, что угли, склонные к самовозгоранию, характеризуются менее упорядоченной микроструктурой (</a:t>
            </a:r>
            <a:r>
              <a:rPr lang="ru-RU" dirty="0" err="1" smtClean="0"/>
              <a:t>Kγ</a:t>
            </a:r>
            <a:r>
              <a:rPr lang="ru-RU" dirty="0" smtClean="0"/>
              <a:t> от 0,69 до 0,78), чем не склонные (</a:t>
            </a:r>
            <a:r>
              <a:rPr lang="ru-RU" dirty="0" err="1" smtClean="0"/>
              <a:t>Kγ</a:t>
            </a:r>
            <a:r>
              <a:rPr lang="ru-RU" dirty="0" smtClean="0"/>
              <a:t> от 0,25 до 0,30). Следовательно, склонные к самовозгоранию угли содержат больше алифатической составляющей и обладают более длинными разветвленными боковыми цепями. При нагревании угля до 900 °С установленные различия исчезают, так как именно длинные боковые алифатические цепи содержат влагу и другие летучие вещества, легко распадающиеся при нагревании.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A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60000" y="6642000"/>
            <a:ext cx="432000" cy="216000"/>
          </a:xfrm>
          <a:prstGeom prst="roundRect">
            <a:avLst>
              <a:gd name="adj" fmla="val 50000"/>
            </a:avLst>
          </a:prstGeom>
          <a:solidFill>
            <a:srgbClr val="75787B"/>
          </a:solidFill>
          <a:ln w="3175">
            <a:solidFill>
              <a:srgbClr val="75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92D6532-DE01-4F4C-9A5E-EBAE3EB64C18}" type="slidenum">
              <a:rPr lang="ru-RU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ru-RU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10849</TotalTime>
  <Words>1557</Words>
  <Application>Microsoft Office PowerPoint</Application>
  <PresentationFormat>Широкоэкранный</PresentationFormat>
  <Paragraphs>256</Paragraphs>
  <Slides>10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Segoe UI Symbol</vt:lpstr>
      <vt:lpstr>Times New Roman</vt:lpstr>
      <vt:lpstr>Verdana</vt:lpstr>
      <vt:lpstr>Тема Office</vt:lpstr>
      <vt:lpstr>Формула</vt:lpstr>
      <vt:lpstr>Уравнение</vt:lpstr>
      <vt:lpstr>Презентация PowerPoint</vt:lpstr>
      <vt:lpstr>АКТУАЛЬНОСТЬ   </vt:lpstr>
      <vt:lpstr>ИЗУЧЕНИЕ КИНЕТИКИ ОКИСЛЕНИЯ УГЛЕЙ </vt:lpstr>
      <vt:lpstr>ИЗУЧЕНИЕ КИНЕТИКИ ОКИСЛЕНИЯ УГЛЕЙ </vt:lpstr>
      <vt:lpstr>ТЕРМОДЕСТРУКЦИОННЫЕ ПРОЦЕССЫ ПРИ НАГРЕВЕ ДО 200 °С</vt:lpstr>
      <vt:lpstr>ТЕРМОДЕСТРУКЦИОННЫЕ ПРОЦЕССЫ ПРИ НАГРЕВЕ ДО 200 °С</vt:lpstr>
      <vt:lpstr>ИССЛЕДОВАНИЕ МИКРОСТРУКТУРЫ УГЛЯ С ПОМОЩЬЮ РЕНТГЕНОГРАММ</vt:lpstr>
      <vt:lpstr>ИССЛЕДОВАНИЕ МИКРОСТРУКТУРЫ УГЛЯ С ПОМОЩЬЮ РЕНТГЕНОГРАММ</vt:lpstr>
      <vt:lpstr>Заключение</vt:lpstr>
      <vt:lpstr>БЛАГОДАРИМ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792</cp:revision>
  <cp:lastPrinted>2024-01-24T07:01:29Z</cp:lastPrinted>
  <dcterms:created xsi:type="dcterms:W3CDTF">2019-10-28T19:11:42Z</dcterms:created>
  <dcterms:modified xsi:type="dcterms:W3CDTF">2026-05-18T15:23:56Z</dcterms:modified>
</cp:coreProperties>
</file>