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61" r:id="rId2"/>
    <p:sldId id="259" r:id="rId3"/>
    <p:sldId id="264" r:id="rId4"/>
    <p:sldId id="268" r:id="rId5"/>
    <p:sldId id="262" r:id="rId6"/>
    <p:sldId id="265" r:id="rId7"/>
    <p:sldId id="266" r:id="rId8"/>
    <p:sldId id="267" r:id="rId9"/>
    <p:sldId id="269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F5DA-65D6-43C4-B452-90467ED489C2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083C4-341A-459C-AC13-F418C7FBC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9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977900"/>
            <a:ext cx="3521075" cy="2640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22146" y="3763500"/>
            <a:ext cx="4977162" cy="3079354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524050" y="7427889"/>
            <a:ext cx="2695962" cy="392295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b" anchorCtr="0">
            <a:noAutofit/>
          </a:bodyPr>
          <a:lstStyle/>
          <a:p>
            <a:pPr algn="l">
              <a:buClr>
                <a:srgbClr val="000000"/>
              </a:buClr>
            </a:pP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53053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9CFE-C345-43F9-9D4F-9F67B062D7AE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12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9CFE-C345-43F9-9D4F-9F67B062D7AE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4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9CFE-C345-43F9-9D4F-9F67B062D7A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9CFE-C345-43F9-9D4F-9F67B062D7A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2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9CFE-C345-43F9-9D4F-9F67B062D7A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83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9CFE-C345-43F9-9D4F-9F67B062D7A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84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9CFE-C345-43F9-9D4F-9F67B062D7AE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69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9CFE-C345-43F9-9D4F-9F67B062D7AE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92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9CFE-C345-43F9-9D4F-9F67B062D7AE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73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9CFE-C345-43F9-9D4F-9F67B062D7AE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B887F35-B2E4-4AF8-8849-E79EDEBA2D8D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2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jpe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15" y="188640"/>
            <a:ext cx="2808312" cy="9132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99592" y="1412776"/>
            <a:ext cx="712879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ОСОБЕННОСТИ НАГРЕВА ЭКВАТОРИАЛЬНОЙ ИОНОСФЕРЫ РАДИОИЗЛУЧЕНИЕМ НАЗЕМНЫХ УСТАНОВОК В ДИАПАЗОНАХ СРЕДНИХ И ДЛИННЫХ ВОЛН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b="1" i="1" dirty="0"/>
          </a:p>
          <a:p>
            <a:pPr algn="ctr"/>
            <a:r>
              <a:rPr lang="ru-RU" b="1" i="1" dirty="0"/>
              <a:t>Д.С. Котик, О.Ю. Журавлева, В.А. Яшнов 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Восьмая Международная конференция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Триггерные эффекты в </a:t>
            </a:r>
            <a:r>
              <a:rPr lang="ru-RU" sz="2400" b="1" dirty="0" err="1">
                <a:solidFill>
                  <a:srgbClr val="FF0000"/>
                </a:solidFill>
              </a:rPr>
              <a:t>геосистемах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dirty="0"/>
              <a:t>18-22 мая 2026, Коломна, Россия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704" y="188640"/>
            <a:ext cx="1184041" cy="119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872639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1484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476672"/>
            <a:ext cx="807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Полярная ионосфера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2200" y="6167255"/>
            <a:ext cx="102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9712" y="6165304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11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584" y="1037635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Рассмотрено воздействие на ионосферу на частотах, близких 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гирочастоте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электронов. На рисунке 11 изображены зависимости вертикальной компоненты вектора волновой нормали необыкновенной волны от высоты для трёх близких значений частоты. На рисунке 12 представлены профили возмущений температуры для тех же частот воздействия. </a:t>
            </a: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7308304" y="17302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0" y="2780928"/>
            <a:ext cx="4224469" cy="3168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80928"/>
            <a:ext cx="4337870" cy="325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9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1484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476672"/>
            <a:ext cx="807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584" y="1037635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Рассмотрена линейная трансформация падающих на нижнюю границу ионосферы под углом к вертикали линейно поляризованных волн в обыкновенную и необыкновенную волны.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Рассчитаны высотные зависимости векторов волновой нормали обыкновенной и необыкновенной волн в резонансных областях ионосферы.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Проанализирована структура суммарного электрического поля нормальных волн вблизи резонансов.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Получены зависимости возмущения температуры электронов от высоты при различных условиях воздействия на ионосферу.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7308304" y="17302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2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1484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Подавляющее большинство исследований ионосферной</a:t>
            </a:r>
            <a:r>
              <a:rPr lang="ru-RU" dirty="0"/>
              <a:t>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генерации низкочастотных радиоволн в ионосфере были проведены в диапазоне коротких волн на </a:t>
            </a:r>
            <a:r>
              <a:rPr lang="ru-RU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нагревных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стендах (СУРА, HAARP, EISCAT), обладающими высоконаправленными антенными решетками, содержащими сотни диполей. В 80-х годах было проведены всего несколько экспериментов по ионосферной генерации в диапазоне средних волн с антенной решеткой  из восьми диполей и в диапазоне длинных волн на вещательной радиостанцией «Коминтерн» с штатной антенной (вертикальный диполь). Эти эксперименты показали высокую эффективность применения СВ/ДВ радиоволн для генерации низкочастотных радиоволн в нижней ионосфере.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работе рассмотрены особенности воздействия на экваториальную ионосферу с целью генерации низкочастотных волн. Предполагается, что волна накачки имеет линейную (ТЕ или ТМ) поляризацию. Рассчитана линейная трансформация волны накачки на нижней границе ионосферы в обыкновенную и необыкновенную волны. На основе стандартных моделей ионосферы,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атмосферы и геомагнитного поля проанализирована высотная зависимость компонент электрического поля нормальных волн и возмущение температуры.</a:t>
            </a:r>
          </a:p>
          <a:p>
            <a:pPr marL="0" indent="0" algn="just">
              <a:buNone/>
            </a:pPr>
            <a:r>
              <a:rPr lang="en-US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Belyaev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P. P., </a:t>
            </a:r>
            <a:r>
              <a:rPr lang="en-US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Kotik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 S., et al, (1987) Generation of electromagnetic signals at combination frequencies in the ionosphere, // </a:t>
            </a:r>
            <a:r>
              <a:rPr lang="en-US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Radiophysics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Quantum Electronics V. 30(2), P. 189-206 DOI: 10.1007/BF01034491.</a:t>
            </a:r>
            <a:endParaRPr lang="ru-RU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Котик Д.С., </a:t>
            </a:r>
            <a:r>
              <a:rPr lang="ru-RU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Рапопорт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В.О.. Поляков С.В., Петров М.С., Сорокин Ю.А., ОНЧ сигналы, генерируемые в области авроральной </a:t>
            </a:r>
            <a:r>
              <a:rPr lang="ru-RU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электроструи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среднеширотным длинноволновым передатчиком. // В кн.: Низкочастотное излучение в магнитосфере земли, 1986, М. ИЗМИРАН, ,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71-75.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476672"/>
            <a:ext cx="807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98505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1484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516548"/>
            <a:ext cx="807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уравнения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456815"/>
              </p:ext>
            </p:extLst>
          </p:nvPr>
        </p:nvGraphicFramePr>
        <p:xfrm>
          <a:off x="3830638" y="5103813"/>
          <a:ext cx="16510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7" name="Уравнение" r:id="rId4" imgW="1346040" imgH="279360" progId="Equation.3">
                  <p:embed/>
                </p:oleObj>
              </mc:Choice>
              <mc:Fallback>
                <p:oleObj name="Уравнение" r:id="rId4" imgW="134604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5103813"/>
                        <a:ext cx="1651000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58189"/>
              </p:ext>
            </p:extLst>
          </p:nvPr>
        </p:nvGraphicFramePr>
        <p:xfrm>
          <a:off x="1282700" y="5732463"/>
          <a:ext cx="35671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8" name="Уравнение" r:id="rId6" imgW="2412720" imgH="304560" progId="Equation.3">
                  <p:embed/>
                </p:oleObj>
              </mc:Choice>
              <mc:Fallback>
                <p:oleObj name="Уравнение" r:id="rId6" imgW="2412720" imgH="3045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5732463"/>
                        <a:ext cx="3567113" cy="401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073268"/>
              </p:ext>
            </p:extLst>
          </p:nvPr>
        </p:nvGraphicFramePr>
        <p:xfrm>
          <a:off x="3310537" y="3429000"/>
          <a:ext cx="42767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" name="Уравнение" r:id="rId8" imgW="4279900" imgH="1079500" progId="Equation.3">
                  <p:embed/>
                </p:oleObj>
              </mc:Choice>
              <mc:Fallback>
                <p:oleObj name="Уравнение" r:id="rId8" imgW="4279900" imgH="10795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0537" y="3429000"/>
                        <a:ext cx="42767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0733" y="1093386"/>
            <a:ext cx="7631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Рассматривается наклонное падение плоской волны на нижнюю границу ионосферы. Ионосфера считается плоскослоистой. Уравнения Максвелла для плоскослоистой среды сводятся к системе обыкновенных дифференциальных уравнений</a:t>
            </a:r>
          </a:p>
        </p:txBody>
      </p:sp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130182"/>
              </p:ext>
            </p:extLst>
          </p:nvPr>
        </p:nvGraphicFramePr>
        <p:xfrm>
          <a:off x="4127500" y="2079625"/>
          <a:ext cx="12636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" name="Уравнение" r:id="rId10" imgW="1066680" imgH="482400" progId="Equation.3">
                  <p:embed/>
                </p:oleObj>
              </mc:Choice>
              <mc:Fallback>
                <p:oleObj name="Уравнение" r:id="rId10" imgW="1066680" imgH="48240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2079625"/>
                        <a:ext cx="1263650" cy="582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00733" y="2564904"/>
            <a:ext cx="574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</a:p>
        </p:txBody>
      </p:sp>
      <p:sp>
        <p:nvSpPr>
          <p:cNvPr id="28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640911"/>
              </p:ext>
            </p:extLst>
          </p:nvPr>
        </p:nvGraphicFramePr>
        <p:xfrm>
          <a:off x="1267003" y="2604158"/>
          <a:ext cx="9144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" name="Уравнение" r:id="rId12" imgW="939800" imgH="1104900" progId="Equation.3">
                  <p:embed/>
                </p:oleObj>
              </mc:Choice>
              <mc:Fallback>
                <p:oleObj name="Уравнение" r:id="rId12" imgW="939800" imgH="11049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003" y="2604158"/>
                        <a:ext cx="91440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684159" y="2598003"/>
            <a:ext cx="600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Решение системы уравнений в ионосфере в приближении геометрической оптики представляет собой сумму двух нормальных волн</a:t>
            </a:r>
          </a:p>
        </p:txBody>
      </p:sp>
      <p:sp>
        <p:nvSpPr>
          <p:cNvPr id="31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971600" y="445859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Коэффициенты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определяют поляризацию волны. Вертикальные проекции вектора волновой нормали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корни квадрики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Букера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844838"/>
              </p:ext>
            </p:extLst>
          </p:nvPr>
        </p:nvGraphicFramePr>
        <p:xfrm>
          <a:off x="2687098" y="4509120"/>
          <a:ext cx="623439" cy="26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" name="Уравнение" r:id="rId14" imgW="507960" imgH="215640" progId="Equation.3">
                  <p:embed/>
                </p:oleObj>
              </mc:Choice>
              <mc:Fallback>
                <p:oleObj name="Уравнение" r:id="rId14" imgW="5079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87098" y="4509120"/>
                        <a:ext cx="623439" cy="26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805085"/>
              </p:ext>
            </p:extLst>
          </p:nvPr>
        </p:nvGraphicFramePr>
        <p:xfrm>
          <a:off x="4719638" y="4725144"/>
          <a:ext cx="4826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" name="Уравнение" r:id="rId16" imgW="393480" imgH="241200" progId="Equation.3">
                  <p:embed/>
                </p:oleObj>
              </mc:Choice>
              <mc:Fallback>
                <p:oleObj name="Уравнение" r:id="rId16" imgW="393480" imgH="241200" progId="Equation.3">
                  <p:embed/>
                  <p:pic>
                    <p:nvPicPr>
                      <p:cNvPr id="34" name="Объект 3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19638" y="4725144"/>
                        <a:ext cx="48260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89414"/>
              </p:ext>
            </p:extLst>
          </p:nvPr>
        </p:nvGraphicFramePr>
        <p:xfrm>
          <a:off x="1331640" y="5373688"/>
          <a:ext cx="7064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4" name="Уравнение" r:id="rId18" imgW="660240" imgH="241200" progId="Equation.3">
                  <p:embed/>
                </p:oleObj>
              </mc:Choice>
              <mc:Fallback>
                <p:oleObj name="Уравнение" r:id="rId18" imgW="660240" imgH="241200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373688"/>
                        <a:ext cx="706437" cy="317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754810"/>
              </p:ext>
            </p:extLst>
          </p:nvPr>
        </p:nvGraphicFramePr>
        <p:xfrm>
          <a:off x="1298575" y="6223000"/>
          <a:ext cx="76295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5" name="Уравнение" r:id="rId20" imgW="5613120" imgH="304560" progId="Equation.3">
                  <p:embed/>
                </p:oleObj>
              </mc:Choice>
              <mc:Fallback>
                <p:oleObj name="Уравнение" r:id="rId20" imgW="5613120" imgH="304560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6223000"/>
                        <a:ext cx="7629525" cy="37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05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1484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516548"/>
            <a:ext cx="807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уравнения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053863"/>
              </p:ext>
            </p:extLst>
          </p:nvPr>
        </p:nvGraphicFramePr>
        <p:xfrm>
          <a:off x="2091853" y="1974354"/>
          <a:ext cx="5576491" cy="744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3" name="Уравнение" r:id="rId4" imgW="4381200" imgH="571320" progId="Equation.3">
                  <p:embed/>
                </p:oleObj>
              </mc:Choice>
              <mc:Fallback>
                <p:oleObj name="Уравнение" r:id="rId4" imgW="4381200" imgH="5713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853" y="1974354"/>
                        <a:ext cx="5576491" cy="744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884553"/>
              </p:ext>
            </p:extLst>
          </p:nvPr>
        </p:nvGraphicFramePr>
        <p:xfrm>
          <a:off x="2103438" y="2838450"/>
          <a:ext cx="5564906" cy="740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4" name="Уравнение" r:id="rId6" imgW="4381200" imgH="571320" progId="Equation.3">
                  <p:embed/>
                </p:oleObj>
              </mc:Choice>
              <mc:Fallback>
                <p:oleObj name="Уравнение" r:id="rId6" imgW="4381200" imgH="5713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838450"/>
                        <a:ext cx="5564906" cy="740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00733" y="1093386"/>
            <a:ext cx="763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Горизонтальные компоненты вектора напряжённости электрического поля в атмосфере представлены в виде суммы падающих и отражённых от ионосферы волн ТЕ и ТМ поляризаций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0733" y="3678123"/>
            <a:ext cx="7631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Здесь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амплитуды падающих и отражённых ТМ волн,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ТЕ волн.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910420"/>
              </p:ext>
            </p:extLst>
          </p:nvPr>
        </p:nvGraphicFramePr>
        <p:xfrm>
          <a:off x="1629076" y="3713292"/>
          <a:ext cx="568188" cy="29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5" name="Уравнение" r:id="rId8" imgW="469800" imgH="241200" progId="Equation.3">
                  <p:embed/>
                </p:oleObj>
              </mc:Choice>
              <mc:Fallback>
                <p:oleObj name="Уравнение" r:id="rId8" imgW="4698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29076" y="3713292"/>
                        <a:ext cx="568188" cy="291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373918"/>
              </p:ext>
            </p:extLst>
          </p:nvPr>
        </p:nvGraphicFramePr>
        <p:xfrm>
          <a:off x="6929438" y="3713163"/>
          <a:ext cx="4762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6" name="Уравнение" r:id="rId10" imgW="393480" imgH="241200" progId="Equation.3">
                  <p:embed/>
                </p:oleObj>
              </mc:Choice>
              <mc:Fallback>
                <p:oleObj name="Уравнение" r:id="rId10" imgW="393480" imgH="241200" progId="Equation.3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29438" y="3713163"/>
                        <a:ext cx="47625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00733" y="407151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Условие непрерывности тангенциальных компонент электромагнитного поля на нижней границе ионосферы приводит к системе четырёх линейных алгебраических уравнений для амплитуд нормальных волн в ионосфере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амплитуд отражённых волн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1" name="Объект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175582"/>
              </p:ext>
            </p:extLst>
          </p:nvPr>
        </p:nvGraphicFramePr>
        <p:xfrm>
          <a:off x="1043608" y="4854754"/>
          <a:ext cx="526059" cy="29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7" name="Уравнение" r:id="rId12" imgW="431640" imgH="241200" progId="Equation.3">
                  <p:embed/>
                </p:oleObj>
              </mc:Choice>
              <mc:Fallback>
                <p:oleObj name="Уравнение" r:id="rId12" imgW="4316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43608" y="4854754"/>
                        <a:ext cx="526059" cy="293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375264"/>
              </p:ext>
            </p:extLst>
          </p:nvPr>
        </p:nvGraphicFramePr>
        <p:xfrm>
          <a:off x="4605338" y="4862513"/>
          <a:ext cx="5588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8" name="Уравнение" r:id="rId14" imgW="457200" imgH="241200" progId="Equation.3">
                  <p:embed/>
                </p:oleObj>
              </mc:Choice>
              <mc:Fallback>
                <p:oleObj name="Уравнение" r:id="rId14" imgW="457200" imgH="241200" progId="Equation.3">
                  <p:embed/>
                  <p:pic>
                    <p:nvPicPr>
                      <p:cNvPr id="51" name="Объект 5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05338" y="4862513"/>
                        <a:ext cx="55880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Объект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024807"/>
              </p:ext>
            </p:extLst>
          </p:nvPr>
        </p:nvGraphicFramePr>
        <p:xfrm>
          <a:off x="4211960" y="5936174"/>
          <a:ext cx="2078528" cy="681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9" name="Уравнение" r:id="rId16" imgW="1511280" imgH="495000" progId="Equation.3">
                  <p:embed/>
                </p:oleObj>
              </mc:Choice>
              <mc:Fallback>
                <p:oleObj name="Уравнение" r:id="rId16" imgW="151128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11960" y="5936174"/>
                        <a:ext cx="2078528" cy="681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899592" y="5229200"/>
            <a:ext cx="763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основе результатов расчётов структуры электромагнитного поля нормальных волн в ионосфере получено распределение возмущения температуры электронов по высоте.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358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:\Trtans_Eq\eps_3_z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600400" cy="33030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95536" y="1484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C:\Users\Vladimir\Desktop\xyz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07" y="1064215"/>
            <a:ext cx="3008481" cy="21963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807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 в экваториальной плоскости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05273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нижнюю границу ионосферы падает ТЕ волна, вектор волновой нормали которой лежит в плоскости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 вектор напряжённости электрического поля направлен вдоль оси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6804" y="2268772"/>
            <a:ext cx="5401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этом случае в ионосфере будет распространяться только обыкновенная волна (поперечное распространение) и возможен резонанс на плазменной частоте.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55790"/>
              </p:ext>
            </p:extLst>
          </p:nvPr>
        </p:nvGraphicFramePr>
        <p:xfrm>
          <a:off x="2660028" y="4219711"/>
          <a:ext cx="1734932" cy="72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Уравнение" r:id="rId6" imgW="1282680" imgH="533160" progId="Equation.3">
                  <p:embed/>
                </p:oleObj>
              </mc:Choice>
              <mc:Fallback>
                <p:oleObj name="Уравнение" r:id="rId6" imgW="1282680" imgH="533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0028" y="4219711"/>
                        <a:ext cx="1734932" cy="721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200292" y="27480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6296" y="63720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7584" y="364502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рис. 2 приведена зависимость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высоты в ионосфере. </a:t>
            </a: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639656"/>
              </p:ext>
            </p:extLst>
          </p:nvPr>
        </p:nvGraphicFramePr>
        <p:xfrm>
          <a:off x="4743193" y="3655690"/>
          <a:ext cx="260855" cy="421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Уравнение" r:id="rId8" imgW="164880" imgH="266400" progId="Equation.3">
                  <p:embed/>
                </p:oleObj>
              </mc:Choice>
              <mc:Fallback>
                <p:oleObj name="Уравнение" r:id="rId8" imgW="16488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43193" y="3655690"/>
                        <a:ext cx="260855" cy="421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27584" y="5014917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частотах 300 и 400 кГц наблюдаются резонансные области на двух высотах. </a:t>
            </a:r>
          </a:p>
        </p:txBody>
      </p:sp>
    </p:spTree>
    <p:extLst>
      <p:ext uri="{BB962C8B-B14F-4D97-AF65-F5344CB8AC3E}">
        <p14:creationId xmlns:p14="http://schemas.microsoft.com/office/powerpoint/2010/main" val="200724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1484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476672"/>
            <a:ext cx="807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 в экваториальной плоскости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23728" y="62280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584" y="1052736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рисунке 3 показана зависимость возмущения температуры в ночной ионосфере от высоты для нескольких частот в случае падения волны накачки на ионосферу под углом 5° относительно вертикали. На рисунке 4 приведены аналогичные зависимости для трёх различных моментов времени. В ночных условиях наблюдаются резонансы на двух высотах. В утренние и дневные часы виден лишь один резонанс.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D:\Trtans_Eq\dT_z_fp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5"/>
            <a:ext cx="4248473" cy="32153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6444208" y="62280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4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924945"/>
            <a:ext cx="4287088" cy="32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3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827584" y="1124744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Рассмотрим падение на ионосферу волны с вектором волновой нормали, лежащим в плоскости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(рисунок 5). На рисунке 6 изображена зависимость вещественной части компоненты       от высоты.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484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476672"/>
            <a:ext cx="807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 в меридиональной плоскости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52320" y="28826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47764" y="579024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6</a:t>
            </a: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7308304" y="17302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926341"/>
              </p:ext>
            </p:extLst>
          </p:nvPr>
        </p:nvGraphicFramePr>
        <p:xfrm>
          <a:off x="7884368" y="1700808"/>
          <a:ext cx="288032" cy="340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Уравнение" r:id="rId4" imgW="215713" imgH="241091" progId="Equation.3">
                  <p:embed/>
                </p:oleObj>
              </mc:Choice>
              <mc:Fallback>
                <p:oleObj name="Уравнение" r:id="rId4" imgW="215713" imgH="24109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1700808"/>
                        <a:ext cx="288032" cy="340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Рисунок 29" descr="C:\Users\Vladimir\Desktop\xyz_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41884"/>
            <a:ext cx="2846070" cy="18218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209054"/>
              </p:ext>
            </p:extLst>
          </p:nvPr>
        </p:nvGraphicFramePr>
        <p:xfrm>
          <a:off x="2987886" y="2216686"/>
          <a:ext cx="323974" cy="362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Уравнение" r:id="rId7" imgW="215640" imgH="241200" progId="Equation.3">
                  <p:embed/>
                </p:oleObj>
              </mc:Choice>
              <mc:Fallback>
                <p:oleObj name="Уравнение" r:id="rId7" imgW="2156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7886" y="2216686"/>
                        <a:ext cx="323974" cy="362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609764"/>
            <a:ext cx="4240641" cy="31804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088" y="3573016"/>
            <a:ext cx="356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Здесь резонанс наблюдается на высотах 138, 135,5 и 134 км.</a:t>
            </a:r>
          </a:p>
        </p:txBody>
      </p:sp>
    </p:spTree>
    <p:extLst>
      <p:ext uri="{BB962C8B-B14F-4D97-AF65-F5344CB8AC3E}">
        <p14:creationId xmlns:p14="http://schemas.microsoft.com/office/powerpoint/2010/main" val="1892073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1484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476672"/>
            <a:ext cx="807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 в меридиональной плоскости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0232" y="636438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47764" y="636438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584" y="1037635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рисунке 7 приведены зависимости возмущения температуры для серии частот вблизи резонанса на верхней гибридной частоте. Видно, что с ростом частоты максимум в высотной зависимости смещается вниз. На рисунке 8 приведены высотные зависимости возмущения температуры на 1082 кГц для различных значений угла падения волны накачки на нижнюю границу ионосферы. Возмущение температуры растёт с увеличением угла падения.</a:t>
            </a: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7308304" y="17302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Рисунок 15" descr="D:\Trtans_Eq\dT_f_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3013897"/>
            <a:ext cx="3888430" cy="336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46" y="3033118"/>
            <a:ext cx="4441686" cy="333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33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1484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476672"/>
            <a:ext cx="807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 в меридиональной плоскости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0231" y="6364383"/>
            <a:ext cx="102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47764" y="636438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</a:t>
            </a:r>
            <a:r>
              <a:rPr lang="en-US" dirty="0"/>
              <a:t>9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27584" y="1037635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рисунке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изображены зависимости возмущения температуры при частоте накачки 1082 кГц для нескольких моментов времени. На рисунке 10 для тех же моментов времени в том же интервале высот показаны профили электронной концентрации. Изменение возмущений температуры со временем коррелирует с вариациями локального минимума электронной концентрации. </a:t>
            </a: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7308304" y="17302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029120"/>
            <a:ext cx="4373600" cy="328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0" y="3096344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08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1847</TotalTime>
  <Words>908</Words>
  <Application>Microsoft Office PowerPoint</Application>
  <PresentationFormat>Экран (4:3)</PresentationFormat>
  <Paragraphs>68</Paragraphs>
  <Slides>11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Palatino Linotype</vt:lpstr>
      <vt:lpstr>Исполнительная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DK</dc:creator>
  <cp:lastModifiedBy>Olga Zhuravleva</cp:lastModifiedBy>
  <cp:revision>125</cp:revision>
  <dcterms:created xsi:type="dcterms:W3CDTF">2019-05-17T10:33:17Z</dcterms:created>
  <dcterms:modified xsi:type="dcterms:W3CDTF">2026-05-19T14:37:10Z</dcterms:modified>
</cp:coreProperties>
</file>