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257" r:id="rId4"/>
    <p:sldId id="278" r:id="rId5"/>
    <p:sldId id="265" r:id="rId6"/>
    <p:sldId id="268" r:id="rId7"/>
    <p:sldId id="269" r:id="rId8"/>
    <p:sldId id="272" r:id="rId9"/>
    <p:sldId id="279" r:id="rId10"/>
    <p:sldId id="273" r:id="rId11"/>
    <p:sldId id="282" r:id="rId12"/>
    <p:sldId id="276" r:id="rId13"/>
    <p:sldId id="285" r:id="rId14"/>
    <p:sldId id="275" r:id="rId15"/>
    <p:sldId id="280" r:id="rId16"/>
    <p:sldId id="263" r:id="rId17"/>
    <p:sldId id="286" r:id="rId18"/>
    <p:sldId id="259" r:id="rId19"/>
    <p:sldId id="283" r:id="rId20"/>
    <p:sldId id="284" r:id="rId21"/>
    <p:sldId id="287" r:id="rId22"/>
    <p:sldId id="289" r:id="rId23"/>
    <p:sldId id="290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7BE09"/>
    <a:srgbClr val="FB6305"/>
    <a:srgbClr val="5A66A4"/>
    <a:srgbClr val="5A58A6"/>
    <a:srgbClr val="5C69A2"/>
    <a:srgbClr val="537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505" autoAdjust="0"/>
  </p:normalViewPr>
  <p:slideViewPr>
    <p:cSldViewPr showGuides="1">
      <p:cViewPr varScale="1">
        <p:scale>
          <a:sx n="82" d="100"/>
          <a:sy n="82" d="100"/>
        </p:scale>
        <p:origin x="76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4C55A-453A-49AA-9303-D55B277975C9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A1835-567E-4172-B938-B8BCD528E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</a:rPr>
              <a:t>Для оценки последствий использовалась специально разработанная квази-жидкостная модель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</a:rPr>
              <a:t>Предполагается, что деформация космических тел начинается на высотах, где аэродинамическая нагрузка существенно превышает их прочность. То  есть тело уже полностью разрушено и его можно считать квази-жидким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</a:rPr>
              <a:t>Само моделирование проводилось в 2 этапа. Сначала считалось движение в атмосфере, с учетом деформации, торможения, фрагментации и испарения. 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</a:rPr>
              <a:t>Излучение, падающее на поверхность тела, используется для расчета его испарения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</a:rPr>
              <a:t>Когда скорость существенно уменьшалась (в 5 раз, то есть почти полностью терялась начальная кинетическая энергия), начинался второй этап.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Calibri" panose="020F0502020204030204" pitchFamily="34" charset="0"/>
              </a:rPr>
              <a:t>Полученные на первом этапе физические параметры использовались как начальные данные для моделирования распространения образования кратера, ударной волны и для расчета потоков излучения.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A0CDA-F96B-4EED-BF07-5450C35DA4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9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9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5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3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2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5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6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9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4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4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0EF1-9267-493E-A61D-EFA0CD104EB7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E913-5A89-480B-B3BC-1ED70CD77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0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7044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8" y="1275606"/>
            <a:ext cx="9073008" cy="110251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7BE09"/>
                </a:solidFill>
              </a:rPr>
              <a:t>КЛАССИФИКАЦИЯ СПУТНИКОВЫХ БОЛИДОВ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211710"/>
            <a:ext cx="6400800" cy="13144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Ольга Попова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Дмитрий Глазачев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456731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Институт динамики геосфер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имени академика </a:t>
            </a:r>
            <a:r>
              <a:rPr lang="ru-RU" sz="1600" dirty="0" err="1">
                <a:solidFill>
                  <a:schemeClr val="bg1"/>
                </a:solidFill>
              </a:rPr>
              <a:t>М.А.Садовского</a:t>
            </a:r>
            <a:r>
              <a:rPr lang="ru-RU" sz="1600" dirty="0">
                <a:solidFill>
                  <a:schemeClr val="bg1"/>
                </a:solidFill>
              </a:rPr>
              <a:t> РАН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4310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Триггерные эффекты в </a:t>
            </a:r>
            <a:r>
              <a:rPr lang="ru-RU" dirty="0" err="1"/>
              <a:t>геосистемах</a:t>
            </a:r>
            <a:endParaRPr lang="ru-RU" dirty="0"/>
          </a:p>
          <a:p>
            <a:pPr algn="ctr"/>
            <a:r>
              <a:rPr lang="ru-RU" dirty="0"/>
              <a:t>Коломна, </a:t>
            </a:r>
            <a:r>
              <a:rPr lang="en-US" dirty="0" smtClean="0"/>
              <a:t>18-22 </a:t>
            </a:r>
            <a:r>
              <a:rPr lang="ru-RU" dirty="0" smtClean="0"/>
              <a:t>мая </a:t>
            </a:r>
            <a:r>
              <a:rPr lang="ru-RU" dirty="0"/>
              <a:t>2026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73" y="21537"/>
            <a:ext cx="1968227" cy="103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7" y="397409"/>
            <a:ext cx="2719387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" y="2317723"/>
            <a:ext cx="282892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4240" y="4155926"/>
            <a:ext cx="3085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Длительности кривых блеска </a:t>
            </a:r>
            <a:endParaRPr lang="en-US" sz="1600" dirty="0"/>
          </a:p>
          <a:p>
            <a:r>
              <a:rPr lang="ru-RU" sz="1600" dirty="0"/>
              <a:t> </a:t>
            </a:r>
            <a:r>
              <a:rPr lang="en-US" sz="1600" dirty="0"/>
              <a:t>(a) </a:t>
            </a:r>
            <a:r>
              <a:rPr lang="ru-RU" sz="1600" dirty="0"/>
              <a:t>по уровню </a:t>
            </a:r>
            <a:r>
              <a:rPr lang="ru-RU" sz="1600" b="1" dirty="0">
                <a:solidFill>
                  <a:srgbClr val="FFC000"/>
                </a:solidFill>
              </a:rPr>
              <a:t>50%</a:t>
            </a:r>
            <a:r>
              <a:rPr lang="ru-RU" sz="1600" dirty="0"/>
              <a:t> и </a:t>
            </a:r>
            <a:r>
              <a:rPr lang="ru-RU" sz="1600" b="1" dirty="0">
                <a:solidFill>
                  <a:srgbClr val="00B0F0"/>
                </a:solidFill>
              </a:rPr>
              <a:t>20% </a:t>
            </a:r>
            <a:r>
              <a:rPr lang="ru-RU" sz="1600" dirty="0"/>
              <a:t>от</a:t>
            </a:r>
            <a:r>
              <a:rPr lang="ru-RU" sz="1600" b="1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I</a:t>
            </a:r>
            <a:r>
              <a:rPr lang="en-US" sz="1600" b="1" baseline="-25000" dirty="0">
                <a:solidFill>
                  <a:srgbClr val="0070C0"/>
                </a:solidFill>
              </a:rPr>
              <a:t>max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;</a:t>
            </a:r>
          </a:p>
          <a:p>
            <a:r>
              <a:rPr lang="ru-RU" sz="1600" dirty="0"/>
              <a:t> (б) по уровню 30% от </a:t>
            </a:r>
            <a:r>
              <a:rPr lang="en-US" sz="1600" b="1" dirty="0">
                <a:solidFill>
                  <a:srgbClr val="0070C0"/>
                </a:solidFill>
              </a:rPr>
              <a:t>I</a:t>
            </a:r>
            <a:r>
              <a:rPr lang="en-US" sz="1600" b="1" baseline="-25000" dirty="0">
                <a:solidFill>
                  <a:srgbClr val="0070C0"/>
                </a:solidFill>
              </a:rPr>
              <a:t>max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285" y="411510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285" y="243010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(б)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0900" y="411510"/>
            <a:ext cx="6193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SN </a:t>
            </a:r>
            <a:r>
              <a:rPr lang="ru-RU" dirty="0"/>
              <a:t>регистрируют  самую яркую часть кривой блеска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ru-RU" sz="1400" dirty="0"/>
              <a:t>вспышки, появляющимся в результате разрушения метеороида ; </a:t>
            </a:r>
            <a:r>
              <a:rPr lang="ru-RU" sz="1400" dirty="0" err="1" smtClean="0"/>
              <a:t>Nemtchinov</a:t>
            </a:r>
            <a:r>
              <a:rPr lang="ru-RU" sz="1400" dirty="0" smtClean="0"/>
              <a:t>+ </a:t>
            </a:r>
            <a:r>
              <a:rPr lang="ru-RU" sz="1400" dirty="0"/>
              <a:t>1997)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8688" y="1091821"/>
            <a:ext cx="6073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Характерная длительность самой яркой части  -  </a:t>
            </a:r>
            <a:r>
              <a:rPr lang="en-US" dirty="0"/>
              <a:t>~</a:t>
            </a:r>
            <a:r>
              <a:rPr lang="ru-RU" dirty="0"/>
              <a:t> 0,3 </a:t>
            </a:r>
            <a:r>
              <a:rPr lang="ru-RU" dirty="0" smtClean="0"/>
              <a:t>-0.8 c</a:t>
            </a:r>
            <a:r>
              <a:rPr lang="ru-RU" dirty="0"/>
              <a:t>,</a:t>
            </a:r>
            <a:endParaRPr lang="en-US" dirty="0"/>
          </a:p>
          <a:p>
            <a:r>
              <a:rPr lang="ru-RU" dirty="0"/>
              <a:t> </a:t>
            </a:r>
            <a:r>
              <a:rPr lang="ru-RU" dirty="0" smtClean="0"/>
              <a:t>в зависимости от выбранного уровня</a:t>
            </a:r>
            <a:r>
              <a:rPr lang="en-US" dirty="0" smtClean="0"/>
              <a:t> </a:t>
            </a:r>
            <a:r>
              <a:rPr lang="ru-RU" sz="1800" dirty="0"/>
              <a:t>от </a:t>
            </a:r>
            <a:r>
              <a:rPr lang="en-US" sz="1800" b="1" dirty="0">
                <a:solidFill>
                  <a:srgbClr val="0070C0"/>
                </a:solidFill>
              </a:rPr>
              <a:t>I</a:t>
            </a:r>
            <a:r>
              <a:rPr lang="en-US" sz="1800" b="1" baseline="-25000" dirty="0">
                <a:solidFill>
                  <a:srgbClr val="0070C0"/>
                </a:solidFill>
              </a:rPr>
              <a:t>max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79BD7-55CC-4F11-A760-443480ECBCD5}"/>
              </a:ext>
            </a:extLst>
          </p:cNvPr>
          <p:cNvSpPr txBox="1"/>
          <p:nvPr/>
        </p:nvSpPr>
        <p:spPr>
          <a:xfrm>
            <a:off x="3050892" y="1841885"/>
            <a:ext cx="59229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Уровень в 30% </a:t>
            </a:r>
            <a:r>
              <a:rPr lang="en-US" sz="1800" b="1" dirty="0">
                <a:solidFill>
                  <a:srgbClr val="0070C0"/>
                </a:solidFill>
              </a:rPr>
              <a:t>I</a:t>
            </a:r>
            <a:r>
              <a:rPr lang="en-US" sz="1800" b="1" baseline="-25000" dirty="0">
                <a:solidFill>
                  <a:srgbClr val="0070C0"/>
                </a:solidFill>
              </a:rPr>
              <a:t>max </a:t>
            </a:r>
            <a:r>
              <a:rPr lang="ru-RU" dirty="0"/>
              <a:t>:   - превышает уровень шума;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позволяет не потерять те вспышки на кривых блеска, которые вносят заметный вклад в </a:t>
            </a:r>
            <a:r>
              <a:rPr lang="en-US" b="1" dirty="0" err="1">
                <a:solidFill>
                  <a:srgbClr val="0070C0"/>
                </a:solidFill>
              </a:rPr>
              <a:t>E</a:t>
            </a:r>
            <a:r>
              <a:rPr lang="en-US" b="1" baseline="-25000" dirty="0" err="1">
                <a:solidFill>
                  <a:srgbClr val="0070C0"/>
                </a:solidFill>
              </a:rPr>
              <a:t>rad</a:t>
            </a:r>
            <a:endParaRPr lang="ru-RU" b="1" baseline="-25000" dirty="0">
              <a:solidFill>
                <a:srgbClr val="0070C0"/>
              </a:solidFill>
            </a:endParaRPr>
          </a:p>
          <a:p>
            <a:r>
              <a:rPr lang="ru-RU" dirty="0"/>
              <a:t>Характерная длительность  0,5 с  - для разделения кривых блеска на возможно имеющие один максимум и растянутые кривые блеска. </a:t>
            </a:r>
          </a:p>
          <a:p>
            <a:endParaRPr lang="ru-RU" dirty="0"/>
          </a:p>
          <a:p>
            <a:r>
              <a:rPr lang="ru-RU" dirty="0"/>
              <a:t>Кривые блеска, демонстрирующие несколько максимумов, между которыми интенсивность излучения опускается ниже 30% от максимальной интенсивности, были отнесены к дискретному типу фрагментации. </a:t>
            </a:r>
            <a:endParaRPr lang="en-US" dirty="0"/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6FDE0306-E860-4BEF-AD41-E71A05D61276}"/>
              </a:ext>
            </a:extLst>
          </p:cNvPr>
          <p:cNvSpPr/>
          <p:nvPr/>
        </p:nvSpPr>
        <p:spPr>
          <a:xfrm>
            <a:off x="2383249" y="0"/>
            <a:ext cx="3634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Критерии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4911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24332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4668"/>
            <a:ext cx="4036118" cy="152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48128E-0D69-3ACE-3468-38E915E3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721"/>
            <a:ext cx="4114800" cy="1612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E8DE91-9866-4103-8A2A-82AAF675B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" y="2054079"/>
            <a:ext cx="4114800" cy="15893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739375-B292-D014-15FE-02E7EFFA0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8978"/>
            <a:ext cx="4114800" cy="1612489"/>
          </a:xfrm>
          <a:prstGeom prst="rect">
            <a:avLst/>
          </a:prstGeom>
        </p:spPr>
      </p:pic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C6B58934-CF5A-43CC-8473-B5C9678D9F85}"/>
              </a:ext>
            </a:extLst>
          </p:cNvPr>
          <p:cNvSpPr/>
          <p:nvPr/>
        </p:nvSpPr>
        <p:spPr>
          <a:xfrm>
            <a:off x="2339752" y="66092"/>
            <a:ext cx="3982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Классификация </a:t>
            </a:r>
            <a:r>
              <a:rPr lang="en-US" sz="2400" b="1" dirty="0">
                <a:solidFill>
                  <a:srgbClr val="FF3399"/>
                </a:solidFill>
              </a:rPr>
              <a:t>SN</a:t>
            </a:r>
            <a:r>
              <a:rPr lang="ru-RU" sz="2400" b="1" dirty="0">
                <a:solidFill>
                  <a:srgbClr val="FF3399"/>
                </a:solidFill>
              </a:rPr>
              <a:t> болидов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endParaRPr lang="ru-RU" sz="2400" b="1" dirty="0">
              <a:solidFill>
                <a:srgbClr val="FF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93" y="1315125"/>
            <a:ext cx="37496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C6B58934-CF5A-43CC-8473-B5C9678D9F85}"/>
              </a:ext>
            </a:extLst>
          </p:cNvPr>
          <p:cNvSpPr/>
          <p:nvPr/>
        </p:nvSpPr>
        <p:spPr>
          <a:xfrm>
            <a:off x="2123728" y="51470"/>
            <a:ext cx="421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Классификация </a:t>
            </a:r>
            <a:r>
              <a:rPr lang="en-US" sz="2400" b="1" dirty="0">
                <a:solidFill>
                  <a:srgbClr val="FF3399"/>
                </a:solidFill>
              </a:rPr>
              <a:t>SN</a:t>
            </a:r>
            <a:r>
              <a:rPr lang="ru-RU" sz="2400" b="1" dirty="0">
                <a:solidFill>
                  <a:srgbClr val="FF3399"/>
                </a:solidFill>
              </a:rPr>
              <a:t> </a:t>
            </a:r>
            <a:r>
              <a:rPr lang="ru-RU" sz="2400" b="1" dirty="0" smtClean="0">
                <a:solidFill>
                  <a:srgbClr val="FF3399"/>
                </a:solidFill>
              </a:rPr>
              <a:t>болидов </a:t>
            </a:r>
            <a:r>
              <a:rPr lang="en-US" sz="2400" b="1" dirty="0" smtClean="0">
                <a:solidFill>
                  <a:srgbClr val="FF3399"/>
                </a:solidFill>
              </a:rPr>
              <a:t>II </a:t>
            </a:r>
            <a:endParaRPr lang="ru-RU" sz="2400" b="1" dirty="0">
              <a:solidFill>
                <a:srgbClr val="FF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812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787774"/>
            <a:ext cx="6018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числа событий по энергии в каждой группе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&lt;Single&gt;~1 </a:t>
            </a:r>
            <a:r>
              <a:rPr lang="en-US" dirty="0" err="1" smtClean="0"/>
              <a:t>kt</a:t>
            </a:r>
            <a:r>
              <a:rPr lang="en-US" dirty="0" smtClean="0"/>
              <a:t>; &lt;Discrete&gt;~0.21 </a:t>
            </a:r>
            <a:r>
              <a:rPr lang="en-US" dirty="0" err="1" smtClean="0"/>
              <a:t>kt</a:t>
            </a:r>
            <a:r>
              <a:rPr lang="en-US" dirty="0" smtClean="0"/>
              <a:t>; &lt;Wide&gt;~2.2 </a:t>
            </a:r>
            <a:r>
              <a:rPr lang="en-US" dirty="0" err="1" smtClean="0"/>
              <a:t>kt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97" y="3235969"/>
            <a:ext cx="2814116" cy="17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3" y="556657"/>
            <a:ext cx="6245820" cy="224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2539"/>
            <a:ext cx="3852428" cy="22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C6B58934-CF5A-43CC-8473-B5C9678D9F85}"/>
              </a:ext>
            </a:extLst>
          </p:cNvPr>
          <p:cNvSpPr/>
          <p:nvPr/>
        </p:nvSpPr>
        <p:spPr>
          <a:xfrm>
            <a:off x="2411760" y="94992"/>
            <a:ext cx="4514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</a:rPr>
              <a:t>Оценка прочности </a:t>
            </a:r>
            <a:r>
              <a:rPr lang="en-US" sz="2400" b="1" dirty="0">
                <a:solidFill>
                  <a:srgbClr val="FF3399"/>
                </a:solidFill>
              </a:rPr>
              <a:t>SN</a:t>
            </a:r>
            <a:r>
              <a:rPr lang="ru-RU" sz="2400" b="1" dirty="0">
                <a:solidFill>
                  <a:srgbClr val="FF3399"/>
                </a:solidFill>
              </a:rPr>
              <a:t> </a:t>
            </a:r>
            <a:r>
              <a:rPr lang="ru-RU" sz="2400" b="1" dirty="0" smtClean="0">
                <a:solidFill>
                  <a:srgbClr val="FF3399"/>
                </a:solidFill>
              </a:rPr>
              <a:t>болидов</a:t>
            </a:r>
            <a:r>
              <a:rPr lang="en-US" sz="2400" b="1" dirty="0" smtClean="0">
                <a:solidFill>
                  <a:srgbClr val="FF3399"/>
                </a:solidFill>
              </a:rPr>
              <a:t> </a:t>
            </a:r>
            <a:endParaRPr lang="ru-RU" sz="2400" b="1" dirty="0">
              <a:solidFill>
                <a:srgbClr val="FF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2882539"/>
            <a:ext cx="455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Независимые наблюдения: прочность </a:t>
            </a:r>
            <a:r>
              <a:rPr lang="en-US" sz="1600" dirty="0" smtClean="0"/>
              <a:t>&lt;</a:t>
            </a:r>
            <a:r>
              <a:rPr lang="ru-RU" sz="1600" dirty="0" smtClean="0"/>
              <a:t>10-</a:t>
            </a:r>
            <a:r>
              <a:rPr lang="en-US" sz="1600" dirty="0" smtClean="0"/>
              <a:t>15 </a:t>
            </a:r>
            <a:r>
              <a:rPr lang="ru-RU" sz="1600" dirty="0" smtClean="0"/>
              <a:t>МПа; </a:t>
            </a:r>
            <a:r>
              <a:rPr lang="ru-RU" sz="1600" dirty="0" err="1" smtClean="0"/>
              <a:t>Каранкас</a:t>
            </a:r>
            <a:r>
              <a:rPr lang="ru-RU" sz="1600" dirty="0" smtClean="0"/>
              <a:t> - </a:t>
            </a:r>
            <a:r>
              <a:rPr lang="en-US" sz="1600" dirty="0" smtClean="0"/>
              <a:t>~20 </a:t>
            </a:r>
            <a:r>
              <a:rPr lang="ru-RU" sz="1600" dirty="0" smtClean="0"/>
              <a:t>МПа, но он уникален</a:t>
            </a:r>
          </a:p>
          <a:p>
            <a:endParaRPr lang="ru-RU" sz="1600" dirty="0"/>
          </a:p>
          <a:p>
            <a:r>
              <a:rPr lang="en-US" sz="1600" dirty="0" smtClean="0"/>
              <a:t>EN data (1-10 cm) </a:t>
            </a:r>
            <a:endParaRPr lang="ru-RU" sz="1600" dirty="0" smtClean="0"/>
          </a:p>
          <a:p>
            <a:r>
              <a:rPr lang="ru-RU" sz="1600" b="1" dirty="0" smtClean="0"/>
              <a:t>каменные </a:t>
            </a:r>
            <a:r>
              <a:rPr lang="ru-RU" sz="1600" b="1" dirty="0" smtClean="0"/>
              <a:t>тела </a:t>
            </a:r>
            <a:r>
              <a:rPr lang="ru-RU" sz="1600" dirty="0" smtClean="0"/>
              <a:t>: две стадии </a:t>
            </a:r>
            <a:r>
              <a:rPr lang="en-US" sz="1600" dirty="0" smtClean="0"/>
              <a:t> </a:t>
            </a:r>
            <a:r>
              <a:rPr lang="en-US" sz="1600" dirty="0"/>
              <a:t>0.04-0.12 MPa -   0.5-5 MPa 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002060"/>
                </a:solidFill>
              </a:rPr>
              <a:t>Кометы: </a:t>
            </a:r>
            <a:r>
              <a:rPr lang="ru-RU" sz="1600" dirty="0" smtClean="0">
                <a:solidFill>
                  <a:srgbClr val="002060"/>
                </a:solidFill>
              </a:rPr>
              <a:t>в среднем </a:t>
            </a: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1600" dirty="0"/>
              <a:t>P</a:t>
            </a:r>
            <a:r>
              <a:rPr lang="en-US" sz="1600" baseline="-25000" dirty="0"/>
              <a:t>max</a:t>
            </a:r>
            <a:r>
              <a:rPr lang="en-US" sz="1600" dirty="0"/>
              <a:t>~0.04-0.05 MPa</a:t>
            </a:r>
            <a:r>
              <a:rPr lang="en-US" sz="1600" dirty="0" smtClean="0"/>
              <a:t>,</a:t>
            </a:r>
            <a:r>
              <a:rPr lang="ru-RU" sz="1600" dirty="0" smtClean="0"/>
              <a:t> максимально - </a:t>
            </a:r>
            <a:r>
              <a:rPr lang="en-US" sz="1600" dirty="0" smtClean="0"/>
              <a:t> </a:t>
            </a:r>
            <a:r>
              <a:rPr lang="en-US" sz="1600" dirty="0"/>
              <a:t>0.4-0.5 MPa   </a:t>
            </a:r>
            <a:r>
              <a:rPr lang="ru-RU" sz="1600" dirty="0" smtClean="0"/>
              <a:t>		</a:t>
            </a:r>
            <a:r>
              <a:rPr lang="en-US" sz="1200" dirty="0" err="1" smtClean="0"/>
              <a:t>Borovicka</a:t>
            </a:r>
            <a:r>
              <a:rPr lang="en-US" sz="1200" dirty="0"/>
              <a:t>+ </a:t>
            </a:r>
            <a:r>
              <a:rPr lang="en-US" sz="1200" dirty="0" smtClean="0"/>
              <a:t>2020,2022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699541"/>
            <a:ext cx="29655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Discrete</a:t>
            </a:r>
            <a:r>
              <a:rPr lang="en-US" dirty="0" smtClean="0"/>
              <a:t>: </a:t>
            </a:r>
            <a:r>
              <a:rPr lang="ru-RU" sz="1600" dirty="0" smtClean="0"/>
              <a:t>наибольший разброс прочности,   </a:t>
            </a:r>
          </a:p>
          <a:p>
            <a:r>
              <a:rPr lang="ru-RU" sz="1600" dirty="0" smtClean="0"/>
              <a:t>самое высокое среднее значение (10 МПа);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Single: </a:t>
            </a:r>
            <a:r>
              <a:rPr lang="en-US" sz="1600" dirty="0" smtClean="0"/>
              <a:t>0.3-10 </a:t>
            </a:r>
            <a:r>
              <a:rPr lang="ru-RU" sz="1600" dirty="0" smtClean="0"/>
              <a:t>МПа в основном</a:t>
            </a:r>
            <a:r>
              <a:rPr lang="en-US" sz="1600" dirty="0" smtClean="0"/>
              <a:t> </a:t>
            </a:r>
            <a:r>
              <a:rPr lang="ru-RU" sz="1600" dirty="0" smtClean="0"/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94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1693"/>
            <a:ext cx="3772553" cy="295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2715766"/>
            <a:ext cx="52920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фильтр Савицкого-Голая для сглаживания;</a:t>
            </a:r>
            <a:r>
              <a:rPr lang="en-US" sz="1400" dirty="0"/>
              <a:t> </a:t>
            </a:r>
            <a:r>
              <a:rPr lang="ru-RU" sz="1400" dirty="0"/>
              <a:t>выделение пиков </a:t>
            </a:r>
            <a:r>
              <a:rPr lang="en-US" sz="1400" b="1" dirty="0">
                <a:solidFill>
                  <a:srgbClr val="0070C0"/>
                </a:solidFill>
              </a:rPr>
              <a:t>I(t)</a:t>
            </a:r>
            <a:r>
              <a:rPr lang="en-US" sz="1400" dirty="0"/>
              <a:t>, </a:t>
            </a:r>
            <a:r>
              <a:rPr lang="ru-RU" sz="1400" dirty="0"/>
              <a:t>оценка градиента </a:t>
            </a:r>
            <a:r>
              <a:rPr lang="en-US" sz="1400" b="1" dirty="0">
                <a:solidFill>
                  <a:srgbClr val="0070C0"/>
                </a:solidFill>
              </a:rPr>
              <a:t>I(t)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dirty="0"/>
              <a:t>в области пиков; </a:t>
            </a:r>
            <a:r>
              <a:rPr lang="en-US" sz="1400" dirty="0"/>
              <a:t> </a:t>
            </a:r>
          </a:p>
          <a:p>
            <a:r>
              <a:rPr lang="ru-RU" dirty="0"/>
              <a:t>Классификация на 4 типа:</a:t>
            </a:r>
          </a:p>
          <a:p>
            <a:r>
              <a:rPr lang="ru-RU" sz="1600" dirty="0"/>
              <a:t>события с одним пиком, воздушные взрывы, дискретная фрагментация и непрерывная фрагментация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524A8-9F34-4BD7-BA94-3D83CAE0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82" y="872100"/>
            <a:ext cx="2239600" cy="2323767"/>
          </a:xfrm>
          <a:prstGeom prst="rect">
            <a:avLst/>
          </a:prstGeom>
        </p:spPr>
      </p:pic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5FCFB554-F2B1-4D4D-89B8-59D7A4B65383}"/>
              </a:ext>
            </a:extLst>
          </p:cNvPr>
          <p:cNvSpPr/>
          <p:nvPr/>
        </p:nvSpPr>
        <p:spPr>
          <a:xfrm>
            <a:off x="2123728" y="51470"/>
            <a:ext cx="4014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Сравнение классификаций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D4CF9-C6E8-4321-B3BB-E5B5BD031A3E}"/>
              </a:ext>
            </a:extLst>
          </p:cNvPr>
          <p:cNvSpPr txBox="1"/>
          <p:nvPr/>
        </p:nvSpPr>
        <p:spPr>
          <a:xfrm>
            <a:off x="107504" y="411510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70C0"/>
                </a:solidFill>
                <a:latin typeface="Calibri"/>
              </a:rPr>
              <a:t>292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болида (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звестны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</a:t>
            </a:r>
            <a:r>
              <a:rPr kumimoji="0" lang="ru-RU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D1A7F-6E8A-4B8C-84FE-DCFCB39364AF}"/>
              </a:ext>
            </a:extLst>
          </p:cNvPr>
          <p:cNvSpPr txBox="1"/>
          <p:nvPr/>
        </p:nvSpPr>
        <p:spPr>
          <a:xfrm>
            <a:off x="7552465" y="699542"/>
            <a:ext cx="14840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Silber+ 2025 </a:t>
            </a:r>
          </a:p>
          <a:p>
            <a:r>
              <a:rPr lang="ru-RU" dirty="0"/>
              <a:t>   </a:t>
            </a:r>
            <a:r>
              <a:rPr lang="ru-RU" b="1" dirty="0">
                <a:solidFill>
                  <a:srgbClr val="0070C0"/>
                </a:solidFill>
              </a:rPr>
              <a:t>124</a:t>
            </a:r>
            <a:r>
              <a:rPr lang="ru-RU" dirty="0"/>
              <a:t> болида </a:t>
            </a:r>
          </a:p>
          <a:p>
            <a:r>
              <a:rPr lang="ru-RU" sz="1600" dirty="0"/>
              <a:t>     (</a:t>
            </a:r>
            <a:r>
              <a:rPr lang="en-US" sz="1600" dirty="0"/>
              <a:t>IS </a:t>
            </a:r>
            <a:r>
              <a:rPr lang="ru-RU" sz="1600" dirty="0"/>
              <a:t>сигналы)</a:t>
            </a:r>
          </a:p>
          <a:p>
            <a:r>
              <a:rPr lang="ru-RU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140C4-3698-4D80-8D3C-A61E273A24C6}"/>
              </a:ext>
            </a:extLst>
          </p:cNvPr>
          <p:cNvSpPr txBox="1"/>
          <p:nvPr/>
        </p:nvSpPr>
        <p:spPr>
          <a:xfrm>
            <a:off x="0" y="4013902"/>
            <a:ext cx="8867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Доли разных категорий различаются; </a:t>
            </a:r>
          </a:p>
          <a:p>
            <a:r>
              <a:rPr lang="ru-RU" dirty="0"/>
              <a:t>в обеих классификациях: </a:t>
            </a:r>
          </a:p>
          <a:p>
            <a:r>
              <a:rPr lang="ru-RU" dirty="0"/>
              <a:t> 	наибольшая часть кривых относится к дискретной фрагментации, </a:t>
            </a:r>
          </a:p>
          <a:p>
            <a:r>
              <a:rPr lang="ru-RU" dirty="0"/>
              <a:t>	а наименьшая – к растянутой (непрерывной) фрагментации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10">
            <a:extLst>
              <a:ext uri="{FF2B5EF4-FFF2-40B4-BE49-F238E27FC236}">
                <a16:creationId xmlns:a16="http://schemas.microsoft.com/office/drawing/2014/main" id="{9E08F11C-A9E8-444E-A9C0-DEC5F753811C}"/>
              </a:ext>
            </a:extLst>
          </p:cNvPr>
          <p:cNvGrpSpPr/>
          <p:nvPr/>
        </p:nvGrpSpPr>
        <p:grpSpPr>
          <a:xfrm>
            <a:off x="5318150" y="3076265"/>
            <a:ext cx="3292172" cy="1384296"/>
            <a:chOff x="6247301" y="3635068"/>
            <a:chExt cx="4389562" cy="184572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C27A32BD-8D6C-4249-8B40-40A39E21DB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7"/>
            <a:stretch/>
          </p:blipFill>
          <p:spPr bwMode="auto">
            <a:xfrm>
              <a:off x="6260126" y="3635068"/>
              <a:ext cx="4376737" cy="183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D8F48-181D-49B2-BAED-6D63CDDB08A3}"/>
                </a:ext>
              </a:extLst>
            </p:cNvPr>
            <p:cNvSpPr txBox="1"/>
            <p:nvPr/>
          </p:nvSpPr>
          <p:spPr>
            <a:xfrm>
              <a:off x="8288825" y="5193537"/>
              <a:ext cx="556136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R, km</a:t>
              </a:r>
              <a:endParaRPr lang="ru-RU" sz="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06955B-031B-4942-BEBC-163E32606CCC}"/>
                </a:ext>
              </a:extLst>
            </p:cNvPr>
            <p:cNvSpPr txBox="1"/>
            <p:nvPr/>
          </p:nvSpPr>
          <p:spPr>
            <a:xfrm rot="16200000">
              <a:off x="6118207" y="4373745"/>
              <a:ext cx="545448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Z, km</a:t>
              </a:r>
              <a:endParaRPr lang="ru-RU" sz="800" dirty="0"/>
            </a:p>
          </p:txBody>
        </p:sp>
      </p:grpSp>
      <p:pic>
        <p:nvPicPr>
          <p:cNvPr id="2" name="Рисунок 1" descr="Shuvalov_fig1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92" y="401725"/>
            <a:ext cx="36576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260" y="4230775"/>
            <a:ext cx="4309781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dirty="0"/>
              <a:t>Распределение относительной плотности вдоль траектории на разных высотах</a:t>
            </a:r>
          </a:p>
          <a:p>
            <a:r>
              <a:rPr lang="en-US" sz="1400" dirty="0"/>
              <a:t>D=40 m, V=18 km/s; 𝜌</a:t>
            </a:r>
            <a:r>
              <a:rPr lang="ru-RU" sz="1400" dirty="0"/>
              <a:t> = </a:t>
            </a:r>
            <a:r>
              <a:rPr lang="en-US" sz="1400" dirty="0"/>
              <a:t>2650 kg/m</a:t>
            </a:r>
            <a:r>
              <a:rPr lang="en-US" sz="1400" baseline="30000" dirty="0"/>
              <a:t>3</a:t>
            </a:r>
            <a:r>
              <a:rPr lang="en-US" sz="1400" dirty="0"/>
              <a:t>, </a:t>
            </a:r>
            <a:r>
              <a:rPr lang="el-GR" sz="1400" dirty="0"/>
              <a:t>α</a:t>
            </a:r>
            <a:r>
              <a:rPr lang="en-US" sz="1400" dirty="0"/>
              <a:t>=90</a:t>
            </a:r>
            <a:r>
              <a:rPr lang="en-US" sz="1400" baseline="30000" dirty="0"/>
              <a:t>0</a:t>
            </a:r>
            <a:r>
              <a:rPr lang="en-US" sz="1400" dirty="0"/>
              <a:t> </a:t>
            </a:r>
          </a:p>
          <a:p>
            <a:r>
              <a:rPr lang="ru-RU" sz="1400" dirty="0"/>
              <a:t>Черным цветом – метеороид</a:t>
            </a:r>
            <a:endParaRPr lang="en-US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5960" y="492481"/>
            <a:ext cx="4316505" cy="274998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500" dirty="0" smtClean="0"/>
              <a:t>Деформация крупных КТ (</a:t>
            </a:r>
            <a:r>
              <a:rPr lang="en-US" sz="1500" dirty="0" smtClean="0"/>
              <a:t>≥</a:t>
            </a:r>
            <a:r>
              <a:rPr lang="ru-RU" sz="1500" dirty="0" smtClean="0"/>
              <a:t>10-</a:t>
            </a:r>
            <a:r>
              <a:rPr lang="en-US" sz="1500" dirty="0" smtClean="0"/>
              <a:t>20 </a:t>
            </a:r>
            <a:r>
              <a:rPr lang="ru-RU" sz="1500" dirty="0" smtClean="0"/>
              <a:t>м) </a:t>
            </a:r>
            <a:r>
              <a:rPr lang="ru-RU" sz="1500" dirty="0"/>
              <a:t>начинается на высотах, где аэродинамическая нагрузка существенно превышает их прочность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en-US" sz="700" dirty="0">
              <a:solidFill>
                <a:srgbClr val="C0000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en-US" sz="1500" b="1" dirty="0">
                <a:solidFill>
                  <a:srgbClr val="0070C0"/>
                </a:solidFill>
              </a:rPr>
              <a:t>Основные предположения</a:t>
            </a:r>
            <a:endParaRPr lang="en-US" altLang="en-US" sz="1500" b="1" dirty="0">
              <a:solidFill>
                <a:srgbClr val="0070C0"/>
              </a:solidFill>
            </a:endParaRPr>
          </a:p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altLang="en-US" sz="1500" dirty="0"/>
              <a:t>Тело без прочности</a:t>
            </a:r>
            <a:endParaRPr lang="en-US" altLang="en-US" sz="1500" dirty="0"/>
          </a:p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500" dirty="0"/>
              <a:t>Абляция через испарение</a:t>
            </a:r>
            <a:r>
              <a:rPr lang="en-US" dirty="0"/>
              <a:t> </a:t>
            </a:r>
            <a:endParaRPr lang="ru-RU" dirty="0" smtClean="0"/>
          </a:p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500" dirty="0"/>
              <a:t>Перенос излучения</a:t>
            </a:r>
            <a:r>
              <a:rPr lang="ru-RU" sz="1400" dirty="0"/>
              <a:t> (</a:t>
            </a:r>
            <a:r>
              <a:rPr lang="ru-RU" sz="1200" dirty="0"/>
              <a:t>в приближении 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dirty="0"/>
              <a:t>лучистой теплопроводности на низких высотах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dirty="0"/>
              <a:t>объемного </a:t>
            </a:r>
            <a:r>
              <a:rPr lang="ru-RU" sz="1200" dirty="0" err="1"/>
              <a:t>высвета</a:t>
            </a:r>
            <a:r>
              <a:rPr lang="ru-RU" sz="1200" dirty="0"/>
              <a:t> на больших высотах)</a:t>
            </a:r>
          </a:p>
          <a:p>
            <a:pPr marL="257175" lvl="1" indent="-257175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sz="1400" dirty="0" smtClean="0"/>
              <a:t>Моделирование </a:t>
            </a:r>
            <a:r>
              <a:rPr lang="ru-RU" sz="1400" dirty="0"/>
              <a:t>– в 2 этапа (</a:t>
            </a:r>
            <a:r>
              <a:rPr lang="ru-RU" sz="1200" dirty="0"/>
              <a:t>движение и разрушение КТ; распространение УВ и излучения)</a:t>
            </a:r>
            <a:endParaRPr lang="en-US" sz="1200" dirty="0"/>
          </a:p>
          <a:p>
            <a:pPr marL="257175" indent="-257175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ru-RU" sz="15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6234" y="1"/>
            <a:ext cx="863227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  <a:cs typeface="Arial" pitchFamily="34" charset="0"/>
              </a:rPr>
              <a:t>Квази-жидкостная модель (</a:t>
            </a:r>
            <a:r>
              <a:rPr lang="en-US" sz="2400" b="1" dirty="0">
                <a:solidFill>
                  <a:srgbClr val="FF3399"/>
                </a:solidFill>
                <a:cs typeface="Arial" pitchFamily="34" charset="0"/>
              </a:rPr>
              <a:t>QL-model</a:t>
            </a:r>
            <a:r>
              <a:rPr lang="ru-RU" sz="2400" b="1" dirty="0">
                <a:solidFill>
                  <a:srgbClr val="FF3399"/>
                </a:solidFill>
                <a:cs typeface="Arial" pitchFamily="34" charset="0"/>
              </a:rPr>
              <a:t>)</a:t>
            </a:r>
            <a:endParaRPr lang="en-US" sz="2400" b="1" dirty="0">
              <a:solidFill>
                <a:srgbClr val="FF3399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07CE9-0B8E-490D-B0FB-7350ADED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989C9-DD47-4440-8FE5-A2809F2F7B65}"/>
              </a:ext>
            </a:extLst>
          </p:cNvPr>
          <p:cNvSpPr txBox="1"/>
          <p:nvPr/>
        </p:nvSpPr>
        <p:spPr>
          <a:xfrm>
            <a:off x="4249809" y="4515966"/>
            <a:ext cx="4824535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dirty="0"/>
              <a:t>Уравнение переноса излучения решается вдоль лучей, пересекающих нагретый объем воздуха и пара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94185A1-C232-9E24-9B70-63A5A3F8D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99965"/>
            <a:ext cx="4276318" cy="1683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-8965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3399"/>
                </a:solidFill>
              </a:rPr>
              <a:t>Кривые блеска</a:t>
            </a:r>
            <a:r>
              <a:rPr lang="en-US" sz="2400" b="1" dirty="0">
                <a:solidFill>
                  <a:srgbClr val="FF3399"/>
                </a:solidFill>
              </a:rPr>
              <a:t> SN </a:t>
            </a:r>
            <a:r>
              <a:rPr lang="ru-RU" sz="2400" b="1" dirty="0">
                <a:solidFill>
                  <a:srgbClr val="FF3399"/>
                </a:solidFill>
              </a:rPr>
              <a:t> и </a:t>
            </a:r>
            <a:r>
              <a:rPr lang="en-US" sz="2400" b="1" dirty="0">
                <a:solidFill>
                  <a:srgbClr val="FF3399"/>
                </a:solidFill>
              </a:rPr>
              <a:t>QL</a:t>
            </a:r>
            <a:r>
              <a:rPr lang="ru-RU" sz="2400" b="1" dirty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24332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26" y="2544128"/>
            <a:ext cx="3168352" cy="2552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" y="2673936"/>
            <a:ext cx="3542580" cy="2469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0159" y="2683351"/>
            <a:ext cx="2451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</a:t>
            </a:r>
            <a:r>
              <a:rPr lang="ru-RU" dirty="0"/>
              <a:t> болиды имеют максимум яркости </a:t>
            </a:r>
          </a:p>
          <a:p>
            <a:r>
              <a:rPr lang="ru-RU" dirty="0"/>
              <a:t>на больших высотах чем </a:t>
            </a:r>
            <a:r>
              <a:rPr lang="en-US" dirty="0"/>
              <a:t>QL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Тренд уменьшения </a:t>
            </a:r>
            <a:r>
              <a:rPr lang="en-US" dirty="0" err="1"/>
              <a:t>H</a:t>
            </a:r>
            <a:r>
              <a:rPr lang="en-US" baseline="-25000" dirty="0" err="1"/>
              <a:t>max</a:t>
            </a:r>
            <a:r>
              <a:rPr lang="en-US" dirty="0"/>
              <a:t> </a:t>
            </a:r>
            <a:r>
              <a:rPr lang="ru-RU" dirty="0"/>
              <a:t> с энергией слабо выражен, особенно для </a:t>
            </a:r>
            <a:r>
              <a:rPr lang="en-US" dirty="0" err="1"/>
              <a:t>E</a:t>
            </a:r>
            <a:r>
              <a:rPr lang="en-US" baseline="-25000" dirty="0" err="1"/>
              <a:t>kin</a:t>
            </a:r>
            <a:r>
              <a:rPr lang="en-US" dirty="0"/>
              <a:t>&lt;=3 </a:t>
            </a:r>
            <a:r>
              <a:rPr lang="ru-RU" dirty="0" err="1"/>
              <a:t>кт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1FBA28-5AB7-A661-0F15-FD4F4F0BD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6" y="499965"/>
            <a:ext cx="4275441" cy="16754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A5C9E4B-15A4-B0E8-5B73-67882FDF74FE}"/>
              </a:ext>
            </a:extLst>
          </p:cNvPr>
          <p:cNvSpPr txBox="1"/>
          <p:nvPr/>
        </p:nvSpPr>
        <p:spPr>
          <a:xfrm>
            <a:off x="1255884" y="63075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9487B5-A451-6A51-8105-B7B64D77EAE6}"/>
              </a:ext>
            </a:extLst>
          </p:cNvPr>
          <p:cNvSpPr txBox="1"/>
          <p:nvPr/>
        </p:nvSpPr>
        <p:spPr>
          <a:xfrm>
            <a:off x="8172400" y="52042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307" y="2238398"/>
            <a:ext cx="732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Характерная длительность:  0.1- 0.5 с                                                       0.5-2 с</a:t>
            </a:r>
          </a:p>
        </p:txBody>
      </p:sp>
    </p:spTree>
    <p:extLst>
      <p:ext uri="{BB962C8B-B14F-4D97-AF65-F5344CB8AC3E}">
        <p14:creationId xmlns:p14="http://schemas.microsoft.com/office/powerpoint/2010/main" val="26619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1590"/>
            <a:ext cx="6318233" cy="32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C6B58934-CF5A-43CC-8473-B5C9678D9F85}"/>
              </a:ext>
            </a:extLst>
          </p:cNvPr>
          <p:cNvSpPr/>
          <p:nvPr/>
        </p:nvSpPr>
        <p:spPr>
          <a:xfrm>
            <a:off x="827584" y="339502"/>
            <a:ext cx="773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</a:rPr>
              <a:t>Оценка прочности </a:t>
            </a:r>
            <a:r>
              <a:rPr lang="en-US" sz="2400" b="1" dirty="0">
                <a:solidFill>
                  <a:srgbClr val="FF3399"/>
                </a:solidFill>
              </a:rPr>
              <a:t>SN</a:t>
            </a:r>
            <a:r>
              <a:rPr lang="ru-RU" sz="2400" b="1" dirty="0">
                <a:solidFill>
                  <a:srgbClr val="FF3399"/>
                </a:solidFill>
              </a:rPr>
              <a:t> </a:t>
            </a:r>
            <a:r>
              <a:rPr lang="ru-RU" sz="2400" b="1" dirty="0" smtClean="0">
                <a:solidFill>
                  <a:srgbClr val="FF3399"/>
                </a:solidFill>
              </a:rPr>
              <a:t>и видимая прочность </a:t>
            </a:r>
            <a:r>
              <a:rPr lang="en-US" sz="2400" b="1" dirty="0" smtClean="0">
                <a:solidFill>
                  <a:srgbClr val="FF3399"/>
                </a:solidFill>
              </a:rPr>
              <a:t>QL </a:t>
            </a:r>
            <a:r>
              <a:rPr lang="ru-RU" sz="2400" b="1" dirty="0" smtClean="0">
                <a:solidFill>
                  <a:srgbClr val="FF3399"/>
                </a:solidFill>
              </a:rPr>
              <a:t>болидов</a:t>
            </a:r>
            <a:r>
              <a:rPr lang="en-US" sz="2400" b="1" dirty="0" smtClean="0">
                <a:solidFill>
                  <a:srgbClr val="FF3399"/>
                </a:solidFill>
              </a:rPr>
              <a:t> </a:t>
            </a:r>
            <a:endParaRPr lang="ru-RU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94258"/>
            <a:ext cx="9108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99"/>
                </a:solidFill>
              </a:rPr>
              <a:t>Заключительные заметки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/>
              <a:t>Недавно опубликованные </a:t>
            </a:r>
            <a:r>
              <a:rPr lang="ru-RU" sz="1600" dirty="0" smtClean="0"/>
              <a:t>спутниковые данные позволяют получить </a:t>
            </a:r>
            <a:r>
              <a:rPr lang="ru-RU" sz="1600" dirty="0"/>
              <a:t>представление о свойствах метровых и </a:t>
            </a:r>
            <a:r>
              <a:rPr lang="ru-RU" sz="1600" dirty="0" err="1"/>
              <a:t>декаметровых</a:t>
            </a:r>
            <a:r>
              <a:rPr lang="ru-RU" sz="1600" dirty="0"/>
              <a:t> тел.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 smtClean="0"/>
              <a:t>Предложена классификация кривых блеска, опирающаяся </a:t>
            </a:r>
            <a:r>
              <a:rPr lang="ru-RU" sz="1600" dirty="0"/>
              <a:t>на вариации интенсивности и длительности вспышек, </a:t>
            </a:r>
            <a:r>
              <a:rPr lang="ru-RU" sz="1600" dirty="0" smtClean="0"/>
              <a:t>позволившая выделить три </a:t>
            </a:r>
            <a:r>
              <a:rPr lang="ru-RU" sz="1600" dirty="0"/>
              <a:t>основных типа:  один максимум </a:t>
            </a:r>
            <a:r>
              <a:rPr lang="ru-RU" sz="1600" dirty="0" smtClean="0"/>
              <a:t>(</a:t>
            </a:r>
            <a:r>
              <a:rPr lang="ru-RU" sz="1400" dirty="0" smtClean="0"/>
              <a:t>87 событий, </a:t>
            </a:r>
            <a:r>
              <a:rPr lang="ru-RU" sz="1400" b="1" dirty="0" smtClean="0">
                <a:solidFill>
                  <a:srgbClr val="0070C0"/>
                </a:solidFill>
              </a:rPr>
              <a:t>30</a:t>
            </a:r>
            <a:r>
              <a:rPr lang="ru-RU" sz="1400" b="1" dirty="0">
                <a:solidFill>
                  <a:srgbClr val="0070C0"/>
                </a:solidFill>
              </a:rPr>
              <a:t>%</a:t>
            </a:r>
            <a:r>
              <a:rPr lang="ru-RU" sz="1600" dirty="0"/>
              <a:t>), растянутые кривые </a:t>
            </a:r>
            <a:r>
              <a:rPr lang="ru-RU" sz="1600" dirty="0" smtClean="0"/>
              <a:t>блеска (</a:t>
            </a:r>
            <a:r>
              <a:rPr lang="ru-RU" sz="1400" dirty="0" smtClean="0"/>
              <a:t>77 событий, </a:t>
            </a:r>
            <a:r>
              <a:rPr lang="ru-RU" sz="1400" b="1" dirty="0" smtClean="0">
                <a:solidFill>
                  <a:srgbClr val="0070C0"/>
                </a:solidFill>
              </a:rPr>
              <a:t>26%</a:t>
            </a:r>
            <a:r>
              <a:rPr lang="ru-RU" sz="1600" dirty="0" smtClean="0"/>
              <a:t>), </a:t>
            </a:r>
            <a:r>
              <a:rPr lang="ru-RU" sz="1600" dirty="0"/>
              <a:t>и </a:t>
            </a:r>
            <a:r>
              <a:rPr lang="ru-RU" sz="1600" dirty="0" smtClean="0"/>
              <a:t>дискретная фрагментация (</a:t>
            </a:r>
            <a:r>
              <a:rPr lang="ru-RU" sz="1400" dirty="0" smtClean="0"/>
              <a:t>128 событий, </a:t>
            </a:r>
            <a:r>
              <a:rPr lang="ru-RU" sz="1400" b="1" dirty="0" smtClean="0">
                <a:solidFill>
                  <a:srgbClr val="0070C0"/>
                </a:solidFill>
              </a:rPr>
              <a:t>44%</a:t>
            </a:r>
            <a:r>
              <a:rPr lang="ru-RU" sz="1400" dirty="0" smtClean="0"/>
              <a:t>). </a:t>
            </a:r>
            <a:endParaRPr lang="ru-RU" sz="1600" dirty="0"/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 smtClean="0"/>
              <a:t>Кривые </a:t>
            </a:r>
            <a:r>
              <a:rPr lang="ru-RU" sz="1600" dirty="0"/>
              <a:t>блеска </a:t>
            </a:r>
            <a:r>
              <a:rPr lang="ru-RU" sz="1600" b="1" dirty="0">
                <a:solidFill>
                  <a:srgbClr val="0070C0"/>
                </a:solidFill>
              </a:rPr>
              <a:t>QL</a:t>
            </a:r>
            <a:r>
              <a:rPr lang="ru-RU" sz="1600" dirty="0"/>
              <a:t> болидов похожи на кривые блеска </a:t>
            </a:r>
            <a:r>
              <a:rPr lang="en-US" sz="1600" b="1" dirty="0" smtClean="0">
                <a:solidFill>
                  <a:srgbClr val="0070C0"/>
                </a:solidFill>
              </a:rPr>
              <a:t>SN</a:t>
            </a:r>
            <a:r>
              <a:rPr lang="ru-RU" sz="1600" dirty="0" smtClean="0"/>
              <a:t>,  вспышки</a:t>
            </a:r>
            <a:r>
              <a:rPr lang="en-US" sz="1600" dirty="0" smtClean="0"/>
              <a:t> </a:t>
            </a:r>
            <a:r>
              <a:rPr lang="ru-RU" sz="1600" dirty="0" smtClean="0"/>
              <a:t> соответствую</a:t>
            </a:r>
            <a:r>
              <a:rPr lang="ru-RU" sz="1600" dirty="0"/>
              <a:t>т</a:t>
            </a:r>
            <a:r>
              <a:rPr lang="ru-RU" sz="1600" dirty="0" smtClean="0"/>
              <a:t> </a:t>
            </a:r>
            <a:r>
              <a:rPr lang="ru-RU" sz="1600" dirty="0"/>
              <a:t>моментам интенсивного </a:t>
            </a:r>
            <a:r>
              <a:rPr lang="ru-RU" sz="1600" dirty="0" err="1"/>
              <a:t>энерговыделения</a:t>
            </a:r>
            <a:r>
              <a:rPr lang="ru-RU" sz="1600" dirty="0"/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 smtClean="0"/>
              <a:t>Характерные длительности </a:t>
            </a:r>
            <a:r>
              <a:rPr lang="el-GR" sz="1600" b="1" dirty="0" smtClean="0"/>
              <a:t>τ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SN</a:t>
            </a:r>
            <a:r>
              <a:rPr lang="ru-RU" sz="1600" dirty="0" smtClean="0"/>
              <a:t>  </a:t>
            </a:r>
            <a:r>
              <a:rPr lang="ru-RU" sz="1600" dirty="0"/>
              <a:t>и </a:t>
            </a:r>
            <a:r>
              <a:rPr lang="ru-RU" sz="1600" b="1" dirty="0">
                <a:solidFill>
                  <a:srgbClr val="0070C0"/>
                </a:solidFill>
              </a:rPr>
              <a:t>QL</a:t>
            </a:r>
            <a:r>
              <a:rPr lang="ru-RU" sz="1600" dirty="0"/>
              <a:t> болидов демонстрируют значительный </a:t>
            </a:r>
            <a:r>
              <a:rPr lang="ru-RU" sz="1600" dirty="0" smtClean="0"/>
              <a:t>разброс, для </a:t>
            </a:r>
            <a:r>
              <a:rPr lang="ru-RU" sz="1600" b="1" dirty="0">
                <a:solidFill>
                  <a:srgbClr val="0070C0"/>
                </a:solidFill>
              </a:rPr>
              <a:t>SN</a:t>
            </a:r>
            <a:r>
              <a:rPr lang="ru-RU" sz="1600" dirty="0"/>
              <a:t> болидов этот разброс </a:t>
            </a:r>
            <a:r>
              <a:rPr lang="ru-RU" sz="1600" dirty="0" smtClean="0"/>
              <a:t>больше (большее разнообразие КТ), </a:t>
            </a:r>
            <a:r>
              <a:rPr lang="el-GR" sz="1600" b="1" dirty="0"/>
              <a:t>τ </a:t>
            </a:r>
            <a:r>
              <a:rPr lang="ru-RU" sz="1600" dirty="0" smtClean="0"/>
              <a:t>слабо </a:t>
            </a:r>
            <a:r>
              <a:rPr lang="ru-RU" sz="1600" dirty="0"/>
              <a:t>увеличивается с ростом </a:t>
            </a:r>
            <a:r>
              <a:rPr lang="en-US" sz="1600" b="1" dirty="0" err="1" smtClean="0">
                <a:solidFill>
                  <a:srgbClr val="0070C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0070C0"/>
                </a:solidFill>
              </a:rPr>
              <a:t>kin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 smtClean="0"/>
              <a:t>Оценка прочности</a:t>
            </a:r>
            <a:r>
              <a:rPr lang="en-US" sz="1600" dirty="0" smtClean="0"/>
              <a:t> (</a:t>
            </a:r>
            <a:r>
              <a:rPr lang="ru-RU" sz="1600" dirty="0" smtClean="0"/>
              <a:t>в </a:t>
            </a:r>
            <a:r>
              <a:rPr lang="ru-RU" sz="1600" dirty="0"/>
              <a:t>момент </a:t>
            </a:r>
            <a:r>
              <a:rPr lang="en-US" sz="1600" dirty="0" smtClean="0"/>
              <a:t>Imax) </a:t>
            </a:r>
            <a:r>
              <a:rPr lang="en-US" sz="1600" b="1" dirty="0" smtClean="0">
                <a:solidFill>
                  <a:srgbClr val="0070C0"/>
                </a:solidFill>
              </a:rPr>
              <a:t>SN</a:t>
            </a:r>
            <a:r>
              <a:rPr lang="en-US" sz="1600" dirty="0" smtClean="0"/>
              <a:t>: </a:t>
            </a:r>
            <a:r>
              <a:rPr lang="en-US" sz="1600" b="1" dirty="0" smtClean="0">
                <a:solidFill>
                  <a:srgbClr val="0070C0"/>
                </a:solidFill>
              </a:rPr>
              <a:t>Single</a:t>
            </a:r>
            <a:r>
              <a:rPr lang="en-US" sz="1600" dirty="0" smtClean="0"/>
              <a:t> - </a:t>
            </a:r>
            <a:r>
              <a:rPr lang="ru-RU" sz="1600" dirty="0" smtClean="0"/>
              <a:t> в основном  0,5 </a:t>
            </a:r>
            <a:r>
              <a:rPr lang="ru-RU" sz="1600" dirty="0"/>
              <a:t>– 10 </a:t>
            </a:r>
            <a:r>
              <a:rPr lang="ru-RU" sz="1600" dirty="0" smtClean="0"/>
              <a:t>МПа</a:t>
            </a:r>
            <a:r>
              <a:rPr lang="en-US" sz="1600" dirty="0" smtClean="0"/>
              <a:t>; </a:t>
            </a:r>
            <a:r>
              <a:rPr lang="en-US" sz="1600" b="1" dirty="0" smtClean="0">
                <a:solidFill>
                  <a:srgbClr val="0070C0"/>
                </a:solidFill>
              </a:rPr>
              <a:t>Discrete</a:t>
            </a:r>
            <a:r>
              <a:rPr lang="en-US" sz="1600" dirty="0" smtClean="0"/>
              <a:t> - </a:t>
            </a:r>
            <a:r>
              <a:rPr lang="ru-RU" sz="1600" dirty="0" smtClean="0"/>
              <a:t>наибольший разброс, но более </a:t>
            </a:r>
            <a:r>
              <a:rPr lang="ru-RU" sz="1600" dirty="0"/>
              <a:t>80% </a:t>
            </a:r>
            <a:r>
              <a:rPr lang="en-US" sz="1600" dirty="0"/>
              <a:t>:</a:t>
            </a:r>
            <a:r>
              <a:rPr lang="ru-RU" sz="1600" dirty="0" smtClean="0"/>
              <a:t> </a:t>
            </a:r>
            <a:r>
              <a:rPr lang="ru-RU" sz="1600" dirty="0"/>
              <a:t>0,5 - 15 </a:t>
            </a:r>
            <a:r>
              <a:rPr lang="ru-RU" sz="1600" dirty="0" smtClean="0"/>
              <a:t>МПа; </a:t>
            </a:r>
            <a:r>
              <a:rPr lang="en-US" sz="1600" b="1" dirty="0" smtClean="0">
                <a:solidFill>
                  <a:srgbClr val="0070C0"/>
                </a:solidFill>
              </a:rPr>
              <a:t>Wide –</a:t>
            </a:r>
            <a:r>
              <a:rPr lang="en-US" sz="1600" dirty="0" smtClean="0"/>
              <a:t> 0,2-20 </a:t>
            </a:r>
            <a:r>
              <a:rPr lang="ru-RU" sz="1600" dirty="0"/>
              <a:t>М</a:t>
            </a:r>
            <a:r>
              <a:rPr lang="ru-RU" sz="1600" dirty="0" smtClean="0"/>
              <a:t>Па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b="1" dirty="0" smtClean="0">
                <a:solidFill>
                  <a:srgbClr val="0070C0"/>
                </a:solidFill>
              </a:rPr>
              <a:t>QL</a:t>
            </a:r>
            <a:r>
              <a:rPr lang="ru-RU" sz="1600" dirty="0" smtClean="0"/>
              <a:t>-болиды:  </a:t>
            </a:r>
            <a:r>
              <a:rPr lang="ru-RU" sz="1600" dirty="0"/>
              <a:t>видимая прочность </a:t>
            </a:r>
            <a:r>
              <a:rPr lang="ru-RU" sz="1600" dirty="0" smtClean="0"/>
              <a:t>выше</a:t>
            </a:r>
            <a:r>
              <a:rPr lang="en-US" sz="1600" dirty="0" smtClean="0"/>
              <a:t>, </a:t>
            </a:r>
            <a:r>
              <a:rPr lang="ru-RU" sz="1600" dirty="0" smtClean="0"/>
              <a:t>возрастает </a:t>
            </a:r>
            <a:r>
              <a:rPr lang="ru-RU" sz="1600" dirty="0"/>
              <a:t>с </a:t>
            </a:r>
            <a:r>
              <a:rPr lang="en-US" sz="1600" b="1" dirty="0" err="1" smtClean="0">
                <a:solidFill>
                  <a:srgbClr val="0070C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0070C0"/>
                </a:solidFill>
              </a:rPr>
              <a:t>kin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не </a:t>
            </a:r>
            <a:r>
              <a:rPr lang="ru-RU" sz="1400" dirty="0"/>
              <a:t>наблюдается для </a:t>
            </a:r>
            <a:r>
              <a:rPr lang="ru-RU" sz="1400" dirty="0" smtClean="0"/>
              <a:t>SN</a:t>
            </a:r>
            <a:r>
              <a:rPr lang="en-US" sz="1400" dirty="0" smtClean="0"/>
              <a:t>)</a:t>
            </a:r>
            <a:r>
              <a:rPr lang="ru-RU" sz="1600" dirty="0" smtClean="0"/>
              <a:t>; </a:t>
            </a:r>
            <a:r>
              <a:rPr lang="ru-RU" sz="1600" dirty="0"/>
              <a:t>оценки прочности свидетельствуют </a:t>
            </a:r>
            <a:r>
              <a:rPr lang="ru-RU" sz="1600" dirty="0" smtClean="0"/>
              <a:t>о </a:t>
            </a:r>
            <a:r>
              <a:rPr lang="ru-RU" sz="1600" dirty="0"/>
              <a:t>сложном </a:t>
            </a:r>
            <a:r>
              <a:rPr lang="ru-RU" sz="1600" dirty="0" smtClean="0"/>
              <a:t>поступательном характере </a:t>
            </a:r>
            <a:r>
              <a:rPr lang="ru-RU" sz="1600" dirty="0"/>
              <a:t>передачи энергии от </a:t>
            </a:r>
            <a:r>
              <a:rPr lang="ru-RU" sz="1600" dirty="0" smtClean="0"/>
              <a:t>КТ </a:t>
            </a:r>
            <a:r>
              <a:rPr lang="ru-RU" sz="1600" dirty="0"/>
              <a:t>атмосфере. </a:t>
            </a:r>
            <a:endParaRPr lang="ru-RU" sz="1600" dirty="0" smtClean="0"/>
          </a:p>
          <a:p>
            <a:pPr algn="just"/>
            <a:r>
              <a:rPr lang="ru-RU" sz="1600" dirty="0" smtClean="0"/>
              <a:t>       Для </a:t>
            </a:r>
            <a:r>
              <a:rPr lang="ru-RU" sz="1600" b="1" dirty="0">
                <a:solidFill>
                  <a:srgbClr val="0070C0"/>
                </a:solidFill>
              </a:rPr>
              <a:t>SN</a:t>
            </a:r>
            <a:r>
              <a:rPr lang="ru-RU" sz="1600" dirty="0"/>
              <a:t> </a:t>
            </a:r>
            <a:r>
              <a:rPr lang="ru-RU" sz="1600" dirty="0" smtClean="0"/>
              <a:t>болидов (меньшие </a:t>
            </a:r>
            <a:r>
              <a:rPr lang="en-US" sz="1600" b="1" dirty="0" err="1" smtClean="0">
                <a:solidFill>
                  <a:srgbClr val="0070C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0070C0"/>
                </a:solidFill>
              </a:rPr>
              <a:t>kin</a:t>
            </a:r>
            <a:r>
              <a:rPr lang="ru-RU" sz="1600" dirty="0" smtClean="0"/>
              <a:t>): передача </a:t>
            </a:r>
            <a:r>
              <a:rPr lang="ru-RU" sz="1600" dirty="0"/>
              <a:t>энергии от </a:t>
            </a:r>
            <a:r>
              <a:rPr lang="ru-RU" sz="1600" dirty="0" err="1"/>
              <a:t>метеороида</a:t>
            </a:r>
            <a:r>
              <a:rPr lang="ru-RU" sz="1600" dirty="0"/>
              <a:t> атмосфере происходит </a:t>
            </a:r>
            <a:r>
              <a:rPr lang="ru-RU" sz="1600" dirty="0" smtClean="0"/>
              <a:t>гораздо</a:t>
            </a:r>
          </a:p>
          <a:p>
            <a:pPr algn="just"/>
            <a:r>
              <a:rPr lang="ru-RU" sz="1600" dirty="0" smtClean="0"/>
              <a:t>       быстрее</a:t>
            </a:r>
            <a:r>
              <a:rPr lang="ru-RU" sz="1600" dirty="0"/>
              <a:t>, и оценка прочности по высоте максимальной яркости является более оправданной.</a:t>
            </a:r>
          </a:p>
        </p:txBody>
      </p:sp>
    </p:spTree>
    <p:extLst>
      <p:ext uri="{BB962C8B-B14F-4D97-AF65-F5344CB8AC3E}">
        <p14:creationId xmlns:p14="http://schemas.microsoft.com/office/powerpoint/2010/main" val="598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68325"/>
            <a:ext cx="7208837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7250"/>
            <a:ext cx="4102846" cy="37650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75" y="2211710"/>
            <a:ext cx="27168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-1"/>
            <a:ext cx="6570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Частота падений и методы наблюдений 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5737" y="-8785225"/>
            <a:ext cx="5923759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98" y="4359471"/>
            <a:ext cx="4549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Распределение частоты входов КТ по данным спутниковых наблюдений и по трем моделям  популяции NEO </a:t>
            </a:r>
            <a:r>
              <a:rPr lang="ru-RU" sz="1200" dirty="0"/>
              <a:t>(5 телескопических обзоров; </a:t>
            </a:r>
            <a:r>
              <a:rPr lang="el-GR" sz="1200" dirty="0"/>
              <a:t>ρ</a:t>
            </a:r>
            <a:r>
              <a:rPr lang="en-US" sz="1200" baseline="-25000" dirty="0"/>
              <a:t>imp</a:t>
            </a:r>
            <a:r>
              <a:rPr lang="en-US" sz="1200" dirty="0"/>
              <a:t>~1500  kg/m</a:t>
            </a:r>
            <a:r>
              <a:rPr lang="en-US" sz="1200" baseline="30000" dirty="0"/>
              <a:t>3</a:t>
            </a:r>
            <a:r>
              <a:rPr lang="en-US" sz="1200" dirty="0"/>
              <a:t>).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915566"/>
            <a:ext cx="1397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Chow&amp;Brown</a:t>
            </a:r>
            <a:r>
              <a:rPr lang="en-US" sz="1200" dirty="0"/>
              <a:t> 2025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653956"/>
            <a:ext cx="4788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Болиды</a:t>
            </a:r>
            <a:r>
              <a:rPr lang="ru-RU" sz="1600" dirty="0"/>
              <a:t>:  частота падений КТ</a:t>
            </a:r>
            <a:r>
              <a:rPr lang="en-US" sz="1600" dirty="0"/>
              <a:t>~</a:t>
            </a:r>
            <a:r>
              <a:rPr lang="ru-RU" sz="1600" dirty="0"/>
              <a:t>10</a:t>
            </a:r>
            <a:r>
              <a:rPr lang="en-US" sz="1600" dirty="0"/>
              <a:t> </a:t>
            </a:r>
            <a:r>
              <a:rPr lang="ru-RU" sz="1600" dirty="0"/>
              <a:t>м  -  примерно один раз в 2–3 года.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NEO</a:t>
            </a:r>
            <a:r>
              <a:rPr lang="en-US" sz="1600" dirty="0"/>
              <a:t>: </a:t>
            </a:r>
            <a:r>
              <a:rPr lang="ru-RU" sz="1600" dirty="0"/>
              <a:t>частота падений 1 раз в  20–40 лет</a:t>
            </a:r>
            <a:endParaRPr lang="en-US" sz="1600" dirty="0"/>
          </a:p>
          <a:p>
            <a:r>
              <a:rPr lang="ru-RU" sz="1600" dirty="0"/>
              <a:t>Причина разброса - неясна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7575" y="2543589"/>
            <a:ext cx="2088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2023 год: </a:t>
            </a:r>
          </a:p>
          <a:p>
            <a:r>
              <a:rPr lang="ru-RU" sz="1600" dirty="0"/>
              <a:t>обнародуются  ранее засекреченные данные спутниковых датчиков правительства США (USG) о болидах</a:t>
            </a:r>
          </a:p>
          <a:p>
            <a:r>
              <a:rPr lang="ru-RU" sz="1600" dirty="0"/>
              <a:t>(</a:t>
            </a:r>
            <a:r>
              <a:rPr lang="en-US" sz="1600" b="1" dirty="0">
                <a:solidFill>
                  <a:srgbClr val="0070C0"/>
                </a:solidFill>
              </a:rPr>
              <a:t>SN </a:t>
            </a:r>
            <a:r>
              <a:rPr lang="ru-RU" sz="1600" b="1" dirty="0">
                <a:solidFill>
                  <a:srgbClr val="0070C0"/>
                </a:solidFill>
              </a:rPr>
              <a:t>болиды</a:t>
            </a:r>
            <a:r>
              <a:rPr lang="ru-RU" sz="1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2440" y="2521530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+IS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96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620713"/>
            <a:ext cx="39465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" y="1057373"/>
            <a:ext cx="4484268" cy="31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4" y="982812"/>
            <a:ext cx="4104307" cy="31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3518"/>
            <a:ext cx="6732240" cy="2420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73794"/>
            <a:ext cx="7524328" cy="1711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91630"/>
            <a:ext cx="6768752" cy="24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3518"/>
            <a:ext cx="6732240" cy="2420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73794"/>
            <a:ext cx="7524328" cy="17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 _WIN7\ANATOLY\Downloads\cneos_fireballs_plot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2378"/>
          <a:stretch/>
        </p:blipFill>
        <p:spPr bwMode="auto">
          <a:xfrm>
            <a:off x="3877146" y="2067694"/>
            <a:ext cx="5266854" cy="30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3361" r="2826" b="2926"/>
          <a:stretch/>
        </p:blipFill>
        <p:spPr bwMode="auto">
          <a:xfrm>
            <a:off x="122830" y="2170604"/>
            <a:ext cx="3369049" cy="283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4461" y="11241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Спутниковые наблюдения болидов</a:t>
            </a:r>
            <a:r>
              <a:rPr lang="en-US" sz="2400" b="1" dirty="0">
                <a:solidFill>
                  <a:srgbClr val="FF3399"/>
                </a:solidFill>
              </a:rPr>
              <a:t> (SN</a:t>
            </a:r>
            <a:r>
              <a:rPr lang="en-US" sz="2400" b="1" dirty="0" smtClean="0">
                <a:solidFill>
                  <a:srgbClr val="FF3399"/>
                </a:solidFill>
              </a:rPr>
              <a:t>)</a:t>
            </a:r>
            <a:r>
              <a:rPr lang="ru-RU" sz="2400" b="1" dirty="0" smtClean="0">
                <a:solidFill>
                  <a:srgbClr val="FF3399"/>
                </a:solidFill>
              </a:rPr>
              <a:t> - история </a:t>
            </a:r>
            <a:endParaRPr lang="ru-RU" sz="2400" b="1" dirty="0">
              <a:solidFill>
                <a:srgbClr val="FF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94" y="771550"/>
            <a:ext cx="9000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Первые наблюдения: 1988-1997 </a:t>
            </a:r>
            <a:r>
              <a:rPr lang="en-US" dirty="0"/>
              <a:t>: </a:t>
            </a:r>
            <a:r>
              <a:rPr lang="ru-RU" dirty="0"/>
              <a:t>(</a:t>
            </a:r>
            <a:r>
              <a:rPr lang="ru-RU" dirty="0" err="1"/>
              <a:t>φ,λ</a:t>
            </a:r>
            <a:r>
              <a:rPr lang="ru-RU" dirty="0"/>
              <a:t>); </a:t>
            </a:r>
            <a:r>
              <a:rPr lang="ru-RU" dirty="0" err="1"/>
              <a:t>E</a:t>
            </a:r>
            <a:r>
              <a:rPr lang="ru-RU" baseline="-25000" dirty="0" err="1"/>
              <a:t>rad</a:t>
            </a:r>
            <a:r>
              <a:rPr lang="ru-RU" dirty="0"/>
              <a:t> + </a:t>
            </a:r>
            <a:r>
              <a:rPr lang="ru-RU" dirty="0" err="1"/>
              <a:t>H</a:t>
            </a:r>
            <a:r>
              <a:rPr lang="ru-RU" baseline="-25000" dirty="0" err="1"/>
              <a:t>max</a:t>
            </a:r>
            <a:r>
              <a:rPr lang="ru-RU" dirty="0"/>
              <a:t>; несколько событий с </a:t>
            </a:r>
            <a:r>
              <a:rPr lang="ru-RU" b="1" dirty="0">
                <a:solidFill>
                  <a:srgbClr val="0070C0"/>
                </a:solidFill>
              </a:rPr>
              <a:t>I(t)</a:t>
            </a:r>
            <a:r>
              <a:rPr lang="ru-RU" dirty="0"/>
              <a:t> </a:t>
            </a:r>
            <a:endParaRPr lang="ru-RU" sz="2000" dirty="0"/>
          </a:p>
          <a:p>
            <a:r>
              <a:rPr lang="ru-RU" sz="2000" dirty="0"/>
              <a:t>Отдельные события:  2000- 2013 </a:t>
            </a:r>
            <a:r>
              <a:rPr lang="en-US" dirty="0"/>
              <a:t>: </a:t>
            </a:r>
            <a:r>
              <a:rPr lang="ru-RU" dirty="0"/>
              <a:t>(</a:t>
            </a:r>
            <a:r>
              <a:rPr lang="ru-RU" dirty="0" err="1"/>
              <a:t>φ,λ</a:t>
            </a:r>
            <a:r>
              <a:rPr lang="ru-RU" dirty="0"/>
              <a:t>); </a:t>
            </a:r>
            <a:r>
              <a:rPr lang="ru-RU" dirty="0" err="1"/>
              <a:t>E</a:t>
            </a:r>
            <a:r>
              <a:rPr lang="ru-RU" baseline="-25000" dirty="0" err="1"/>
              <a:t>rad</a:t>
            </a:r>
            <a:r>
              <a:rPr lang="ru-RU" dirty="0"/>
              <a:t> + </a:t>
            </a:r>
            <a:r>
              <a:rPr lang="ru-RU" dirty="0" err="1"/>
              <a:t>H</a:t>
            </a:r>
            <a:r>
              <a:rPr lang="ru-RU" baseline="-25000" dirty="0" err="1"/>
              <a:t>max</a:t>
            </a:r>
            <a:r>
              <a:rPr lang="ru-RU" dirty="0"/>
              <a:t>, редко –</a:t>
            </a:r>
            <a:r>
              <a:rPr lang="ru-RU" b="1" dirty="0">
                <a:solidFill>
                  <a:srgbClr val="0070C0"/>
                </a:solidFill>
              </a:rPr>
              <a:t>V</a:t>
            </a:r>
            <a:r>
              <a:rPr lang="ru-RU" dirty="0"/>
              <a:t>, несколько событий с </a:t>
            </a:r>
            <a:r>
              <a:rPr lang="ru-RU" b="1" dirty="0">
                <a:solidFill>
                  <a:srgbClr val="0070C0"/>
                </a:solidFill>
              </a:rPr>
              <a:t>I(t)</a:t>
            </a:r>
            <a:endParaRPr lang="ru-RU" dirty="0"/>
          </a:p>
          <a:p>
            <a:r>
              <a:rPr lang="ru-RU" sz="2000" dirty="0"/>
              <a:t>Ограниченная информация: 2013-2023 </a:t>
            </a:r>
            <a:r>
              <a:rPr lang="en-US" sz="2000" dirty="0"/>
              <a:t>: </a:t>
            </a:r>
            <a:r>
              <a:rPr lang="ru-RU" sz="2000" dirty="0"/>
              <a:t>(</a:t>
            </a:r>
            <a:r>
              <a:rPr lang="ru-RU" dirty="0" err="1"/>
              <a:t>φ,λ</a:t>
            </a:r>
            <a:r>
              <a:rPr lang="ru-RU" dirty="0"/>
              <a:t>); </a:t>
            </a:r>
            <a:r>
              <a:rPr lang="ru-RU" dirty="0" err="1"/>
              <a:t>E</a:t>
            </a:r>
            <a:r>
              <a:rPr lang="ru-RU" baseline="-25000" dirty="0" err="1"/>
              <a:t>rad</a:t>
            </a:r>
            <a:r>
              <a:rPr lang="ru-RU" dirty="0"/>
              <a:t> + </a:t>
            </a:r>
            <a:r>
              <a:rPr lang="ru-RU" dirty="0" err="1"/>
              <a:t>H</a:t>
            </a:r>
            <a:r>
              <a:rPr lang="ru-RU" baseline="-25000" dirty="0" err="1"/>
              <a:t>max</a:t>
            </a:r>
            <a:r>
              <a:rPr lang="ru-RU" baseline="-25000" dirty="0"/>
              <a:t> </a:t>
            </a:r>
            <a:r>
              <a:rPr lang="ru-RU" dirty="0"/>
              <a:t>, иногда </a:t>
            </a:r>
            <a:r>
              <a:rPr lang="ru-RU" b="1" dirty="0">
                <a:solidFill>
                  <a:srgbClr val="0070C0"/>
                </a:solidFill>
              </a:rPr>
              <a:t>V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73" y="217060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N~</a:t>
            </a:r>
            <a:r>
              <a:rPr lang="ru-RU" b="1" dirty="0" smtClean="0">
                <a:solidFill>
                  <a:srgbClr val="0070C0"/>
                </a:solidFill>
              </a:rPr>
              <a:t>56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2170604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N~1055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C751AE-6778-45A5-A0CB-492E3284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48" y="3023520"/>
            <a:ext cx="2461508" cy="20871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/>
          <a:stretch/>
        </p:blipFill>
        <p:spPr bwMode="auto">
          <a:xfrm>
            <a:off x="1365880" y="3165816"/>
            <a:ext cx="2307784" cy="19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964"/>
            <a:ext cx="1998222" cy="224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446" y="1635646"/>
            <a:ext cx="14983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Nemtchinov</a:t>
            </a:r>
            <a:r>
              <a:rPr lang="en-US" sz="1200" dirty="0"/>
              <a:t> </a:t>
            </a:r>
            <a:r>
              <a:rPr lang="ru-RU" sz="1200" dirty="0"/>
              <a:t>+ (</a:t>
            </a:r>
            <a:r>
              <a:rPr lang="en-US" sz="1200" dirty="0"/>
              <a:t>1997)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4158" y="699542"/>
            <a:ext cx="1144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Brown</a:t>
            </a:r>
            <a:r>
              <a:rPr lang="ru-RU" sz="1200" dirty="0"/>
              <a:t>+</a:t>
            </a:r>
            <a:r>
              <a:rPr lang="en-US" sz="1200" dirty="0"/>
              <a:t> ( 2002)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024" y="2480796"/>
            <a:ext cx="36962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prstClr val="black"/>
                </a:solidFill>
              </a:rPr>
              <a:t>интегральная эффективность высвета  в зависимости от </a:t>
            </a:r>
            <a:r>
              <a:rPr lang="en-US" sz="1050" dirty="0"/>
              <a:t>E</a:t>
            </a:r>
            <a:r>
              <a:rPr lang="en-US" sz="1050" baseline="-25000" dirty="0"/>
              <a:t>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6805" y="420877"/>
            <a:ext cx="632719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dirty="0">
                <a:solidFill>
                  <a:prstClr val="black"/>
                </a:solidFill>
              </a:rPr>
              <a:t>В результате применения</a:t>
            </a:r>
            <a:r>
              <a:rPr lang="en-US" sz="1350" dirty="0">
                <a:solidFill>
                  <a:prstClr val="black"/>
                </a:solidFill>
              </a:rPr>
              <a:t> (</a:t>
            </a:r>
            <a:r>
              <a:rPr lang="en-US" sz="1350" dirty="0" err="1">
                <a:solidFill>
                  <a:prstClr val="black"/>
                </a:solidFill>
              </a:rPr>
              <a:t>Nemtchinov</a:t>
            </a:r>
            <a:r>
              <a:rPr lang="en-US" sz="1350" dirty="0">
                <a:solidFill>
                  <a:prstClr val="black"/>
                </a:solidFill>
              </a:rPr>
              <a:t>+ 1997)</a:t>
            </a:r>
            <a:endParaRPr lang="ru-RU" sz="1350" dirty="0">
              <a:solidFill>
                <a:prstClr val="black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</a:rPr>
              <a:t>Модели фрагментации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</a:rPr>
              <a:t>ГД модели взаимодействия КТ с атмосферой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</a:rPr>
              <a:t>Тестирования на данных болидных сетей </a:t>
            </a:r>
          </a:p>
          <a:p>
            <a:pPr lvl="0"/>
            <a:endParaRPr lang="ru-RU" sz="600" dirty="0">
              <a:solidFill>
                <a:prstClr val="black"/>
              </a:solidFill>
            </a:endParaRPr>
          </a:p>
          <a:p>
            <a:pPr lvl="0"/>
            <a:r>
              <a:rPr lang="ru-RU" sz="1350" dirty="0">
                <a:solidFill>
                  <a:prstClr val="black"/>
                </a:solidFill>
              </a:rPr>
              <a:t> интегральная эффективность высвета </a:t>
            </a:r>
            <a:r>
              <a:rPr lang="en-US" altLang="ru-RU" sz="1350" b="1" dirty="0">
                <a:sym typeface="Symbol" pitchFamily="18" charset="2"/>
              </a:rPr>
              <a:t>= </a:t>
            </a:r>
            <a:r>
              <a:rPr lang="en-US" altLang="ru-RU" sz="1350" b="1" dirty="0" err="1"/>
              <a:t>E</a:t>
            </a:r>
            <a:r>
              <a:rPr lang="en-US" altLang="ru-RU" sz="1350" b="1" baseline="-25000" dirty="0" err="1"/>
              <a:t>rad</a:t>
            </a:r>
            <a:r>
              <a:rPr lang="en-US" altLang="ru-RU" sz="1350" b="1" dirty="0"/>
              <a:t>/ </a:t>
            </a:r>
            <a:r>
              <a:rPr lang="en-US" altLang="ru-RU" sz="1350" b="1" dirty="0" err="1"/>
              <a:t>E</a:t>
            </a:r>
            <a:r>
              <a:rPr lang="en-US" altLang="ru-RU" sz="1350" b="1" baseline="-25000" dirty="0" err="1"/>
              <a:t>k</a:t>
            </a:r>
            <a:r>
              <a:rPr lang="ru-RU" altLang="ru-RU" sz="1350" b="1" baseline="-25000" dirty="0"/>
              <a:t>        </a:t>
            </a:r>
            <a:r>
              <a:rPr lang="en-US" altLang="ru-RU" sz="1350" b="1" kern="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=0.021 lg </a:t>
            </a:r>
            <a:r>
              <a:rPr lang="en-US" altLang="ru-RU" sz="1350" b="1" kern="0" dirty="0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en-US" altLang="ru-RU" sz="1350" b="1" kern="0" baseline="-25000" dirty="0">
                <a:solidFill>
                  <a:srgbClr val="000000"/>
                </a:solidFill>
                <a:latin typeface="Arial" pitchFamily="34" charset="0"/>
              </a:rPr>
              <a:t>rad</a:t>
            </a:r>
            <a:r>
              <a:rPr lang="en-US" altLang="ru-RU" sz="1350" b="1" kern="0" dirty="0">
                <a:solidFill>
                  <a:srgbClr val="000000"/>
                </a:solidFill>
                <a:latin typeface="Arial" pitchFamily="34" charset="0"/>
              </a:rPr>
              <a:t>+0.13</a:t>
            </a:r>
            <a:endParaRPr lang="ru-RU" altLang="ru-RU" sz="600" i="1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ru-RU" sz="1200" dirty="0"/>
              <a:t>дающая возможность оценить энергию КТ по световой вспышке</a:t>
            </a:r>
            <a:endParaRPr lang="en-US" sz="1200" dirty="0"/>
          </a:p>
          <a:p>
            <a:pPr algn="just"/>
            <a:endParaRPr lang="en-US" sz="1200" b="1" baseline="-25000" dirty="0">
              <a:solidFill>
                <a:prstClr val="black"/>
              </a:solidFill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Независимая оценка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endParaRPr lang="ru-RU" sz="1400" dirty="0">
              <a:solidFill>
                <a:prstClr val="black"/>
              </a:solidFill>
            </a:endParaRPr>
          </a:p>
          <a:p>
            <a:pPr algn="just"/>
            <a:r>
              <a:rPr lang="en-US" sz="1400" dirty="0">
                <a:solidFill>
                  <a:prstClr val="black"/>
                </a:solidFill>
              </a:rPr>
              <a:t>Brown</a:t>
            </a:r>
            <a:r>
              <a:rPr lang="ru-RU" sz="1400" dirty="0">
                <a:solidFill>
                  <a:prstClr val="black"/>
                </a:solidFill>
              </a:rPr>
              <a:t>+ 2002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по </a:t>
            </a:r>
            <a:r>
              <a:rPr lang="en-US" sz="1400" dirty="0">
                <a:solidFill>
                  <a:prstClr val="black"/>
                </a:solidFill>
              </a:rPr>
              <a:t>SN </a:t>
            </a:r>
            <a:r>
              <a:rPr lang="ru-RU" sz="1400" dirty="0">
                <a:solidFill>
                  <a:prstClr val="black"/>
                </a:solidFill>
              </a:rPr>
              <a:t>болидам, для которых есть </a:t>
            </a:r>
            <a:r>
              <a:rPr lang="en-US" sz="1400" dirty="0">
                <a:solidFill>
                  <a:prstClr val="black"/>
                </a:solidFill>
              </a:rPr>
              <a:t>IS </a:t>
            </a:r>
            <a:r>
              <a:rPr lang="ru-RU" sz="1400" dirty="0">
                <a:solidFill>
                  <a:prstClr val="black"/>
                </a:solidFill>
              </a:rPr>
              <a:t>сигнал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5810" y="4031601"/>
            <a:ext cx="675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0070C0"/>
                </a:solidFill>
              </a:rPr>
              <a:t>2003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8174" y="3219822"/>
            <a:ext cx="675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solidFill>
                  <a:srgbClr val="0070C0"/>
                </a:solidFill>
              </a:rPr>
              <a:t>2025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03834-4A8E-497A-B2A1-9E3A751BED1C}"/>
              </a:ext>
            </a:extLst>
          </p:cNvPr>
          <p:cNvSpPr txBox="1"/>
          <p:nvPr/>
        </p:nvSpPr>
        <p:spPr>
          <a:xfrm>
            <a:off x="1466654" y="2708518"/>
            <a:ext cx="5907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Распределение зарегистрированных КТ по кинетической энергии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1E020361-0575-4CEB-A87B-DEC9C3BA9E41}"/>
              </a:ext>
            </a:extLst>
          </p:cNvPr>
          <p:cNvSpPr/>
          <p:nvPr/>
        </p:nvSpPr>
        <p:spPr>
          <a:xfrm>
            <a:off x="1619672" y="11241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Оценка кинетической энергии </a:t>
            </a:r>
            <a:r>
              <a:rPr lang="en-US" sz="2400" b="1" dirty="0" smtClean="0">
                <a:solidFill>
                  <a:srgbClr val="FF3399"/>
                </a:solidFill>
              </a:rPr>
              <a:t>SN </a:t>
            </a:r>
            <a:r>
              <a:rPr lang="ru-RU" sz="2400" b="1" dirty="0" smtClean="0">
                <a:solidFill>
                  <a:srgbClr val="FF3399"/>
                </a:solidFill>
              </a:rPr>
              <a:t>болидов</a:t>
            </a:r>
            <a:endParaRPr lang="ru-RU" sz="2400" b="1" dirty="0">
              <a:solidFill>
                <a:srgbClr val="FF33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4A010-F7D8-4780-A7B8-002C7A068E7A}"/>
              </a:ext>
            </a:extLst>
          </p:cNvPr>
          <p:cNvSpPr txBox="1"/>
          <p:nvPr/>
        </p:nvSpPr>
        <p:spPr>
          <a:xfrm>
            <a:off x="870632" y="313421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N~64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5">
            <a:extLst>
              <a:ext uri="{FF2B5EF4-FFF2-40B4-BE49-F238E27FC236}">
                <a16:creationId xmlns:a16="http://schemas.microsoft.com/office/drawing/2014/main" id="{235836DC-D737-4732-A03C-AA5C554976D4}"/>
              </a:ext>
            </a:extLst>
          </p:cNvPr>
          <p:cNvSpPr/>
          <p:nvPr/>
        </p:nvSpPr>
        <p:spPr>
          <a:xfrm>
            <a:off x="6747899" y="3786594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N~1055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33E30-1FC9-4626-B24D-566AD9F1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6" y="1031323"/>
            <a:ext cx="3801805" cy="3229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1872" y="4289535"/>
            <a:ext cx="59170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/>
                <a:cs typeface="Arial"/>
              </a:rPr>
              <a:t>Кривые блеска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/>
                <a:cs typeface="Arial"/>
              </a:rPr>
              <a:t>I(t) </a:t>
            </a:r>
            <a:r>
              <a:rPr lang="ru-RU" sz="1600" dirty="0">
                <a:latin typeface="Arial"/>
                <a:cs typeface="Arial"/>
              </a:rPr>
              <a:t>для части болидов</a:t>
            </a:r>
            <a:r>
              <a:rPr lang="en-US" sz="1600" dirty="0">
                <a:latin typeface="Arial"/>
                <a:cs typeface="Arial"/>
              </a:rPr>
              <a:t>:</a:t>
            </a:r>
            <a:r>
              <a:rPr lang="ru-RU" sz="1600" dirty="0">
                <a:latin typeface="Arial"/>
                <a:cs typeface="Arial"/>
              </a:rPr>
              <a:t>  2023 - </a:t>
            </a:r>
            <a:r>
              <a:rPr lang="ru-RU" sz="1600" dirty="0" err="1">
                <a:latin typeface="Arial"/>
                <a:cs typeface="Arial"/>
              </a:rPr>
              <a:t>наст.время</a:t>
            </a:r>
            <a:endParaRPr lang="ru-RU" sz="1600" dirty="0">
              <a:latin typeface="Arial"/>
              <a:cs typeface="Arial"/>
            </a:endParaRPr>
          </a:p>
          <a:p>
            <a:pPr algn="r"/>
            <a:r>
              <a:rPr lang="ru-RU" sz="1400" dirty="0">
                <a:latin typeface="Arial"/>
                <a:cs typeface="Arial"/>
              </a:rPr>
              <a:t>Неполнота данных,  неточности, отсутствие торможения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820542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Всего: 1045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4240" y="320927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ЧМ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63888" y="3483199"/>
            <a:ext cx="171442" cy="1620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3848" y="820542"/>
            <a:ext cx="5896997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Кинетическая энергия болидов – </a:t>
            </a:r>
            <a:r>
              <a:rPr lang="ru-RU" sz="2000" b="1" dirty="0">
                <a:solidFill>
                  <a:srgbClr val="0070C0"/>
                </a:solidFill>
              </a:rPr>
              <a:t>0.05 – 440 </a:t>
            </a:r>
            <a:r>
              <a:rPr lang="ru-RU" sz="2000" dirty="0" err="1"/>
              <a:t>кт</a:t>
            </a:r>
            <a:r>
              <a:rPr lang="ru-RU" sz="2000" dirty="0"/>
              <a:t> ТНТ</a:t>
            </a:r>
            <a:endParaRPr lang="en-US" sz="2000" dirty="0"/>
          </a:p>
          <a:p>
            <a:endParaRPr lang="ru-RU" sz="1000" dirty="0"/>
          </a:p>
          <a:p>
            <a:r>
              <a:rPr lang="en-US" sz="2000" dirty="0" err="1"/>
              <a:t>H</a:t>
            </a:r>
            <a:r>
              <a:rPr lang="en-US" sz="2000" baseline="-25000" dirty="0" err="1"/>
              <a:t>max</a:t>
            </a:r>
            <a:r>
              <a:rPr lang="en-US" sz="2000" baseline="-25000" dirty="0"/>
              <a:t> </a:t>
            </a:r>
            <a:r>
              <a:rPr lang="en-US" sz="2000" dirty="0"/>
              <a:t>~ </a:t>
            </a:r>
            <a:r>
              <a:rPr lang="en-US" sz="2000" b="1" dirty="0">
                <a:solidFill>
                  <a:srgbClr val="0070C0"/>
                </a:solidFill>
              </a:rPr>
              <a:t>30-45</a:t>
            </a:r>
            <a:r>
              <a:rPr lang="en-US" sz="2000" dirty="0"/>
              <a:t> km, V~</a:t>
            </a:r>
            <a:r>
              <a:rPr lang="en-US" sz="2000" b="1" dirty="0">
                <a:solidFill>
                  <a:srgbClr val="0070C0"/>
                </a:solidFill>
              </a:rPr>
              <a:t>15-25</a:t>
            </a:r>
            <a:r>
              <a:rPr lang="en-US" sz="2000" dirty="0"/>
              <a:t> km/s</a:t>
            </a:r>
          </a:p>
          <a:p>
            <a:endParaRPr lang="en-US" sz="1000" dirty="0"/>
          </a:p>
          <a:p>
            <a:r>
              <a:rPr lang="ru-RU" sz="2000" dirty="0"/>
              <a:t>Характерный размер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0.6-18</a:t>
            </a:r>
            <a:r>
              <a:rPr lang="ru-RU" sz="2000" dirty="0"/>
              <a:t> м</a:t>
            </a:r>
            <a:endParaRPr lang="en-US" sz="2000" dirty="0"/>
          </a:p>
          <a:p>
            <a:endParaRPr lang="ru-RU" sz="1100" dirty="0"/>
          </a:p>
          <a:p>
            <a:r>
              <a:rPr lang="ru-RU" sz="2000" b="1" dirty="0">
                <a:solidFill>
                  <a:srgbClr val="0070C0"/>
                </a:solidFill>
              </a:rPr>
              <a:t>15-30</a:t>
            </a:r>
            <a:r>
              <a:rPr lang="ru-RU" sz="2000" dirty="0"/>
              <a:t> болидов в год</a:t>
            </a:r>
            <a:endParaRPr lang="en-US" sz="2000" dirty="0"/>
          </a:p>
          <a:p>
            <a:endParaRPr lang="ru-RU" sz="1050" dirty="0"/>
          </a:p>
          <a:p>
            <a:r>
              <a:rPr lang="ru-RU" sz="2000" dirty="0"/>
              <a:t>Наибольшее событие в год (2015-2025): </a:t>
            </a:r>
            <a:r>
              <a:rPr lang="ru-RU" sz="2000" b="1" dirty="0">
                <a:solidFill>
                  <a:srgbClr val="0070C0"/>
                </a:solidFill>
              </a:rPr>
              <a:t>2.4 – 49 </a:t>
            </a:r>
            <a:r>
              <a:rPr lang="ru-RU" sz="2000" dirty="0" err="1"/>
              <a:t>кт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74129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3399"/>
                </a:solidFill>
              </a:rPr>
              <a:t>Спутниковые наблюдения болидов</a:t>
            </a:r>
            <a:r>
              <a:rPr lang="en-US" sz="2400" b="1" dirty="0">
                <a:solidFill>
                  <a:srgbClr val="FF3399"/>
                </a:solidFill>
              </a:rPr>
              <a:t> (SN</a:t>
            </a:r>
            <a:r>
              <a:rPr lang="en-US" sz="2400" b="1" dirty="0" smtClean="0">
                <a:solidFill>
                  <a:srgbClr val="FF3399"/>
                </a:solidFill>
              </a:rPr>
              <a:t>)</a:t>
            </a:r>
            <a:endParaRPr lang="ru-RU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8407"/>
            <a:ext cx="3240360" cy="32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79712" y="1347614"/>
            <a:ext cx="118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Всего: </a:t>
            </a:r>
            <a:r>
              <a:rPr lang="ru-RU" dirty="0" smtClean="0"/>
              <a:t>574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7368" y="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3399"/>
                </a:solidFill>
              </a:rPr>
              <a:t>Спутниковые наблюдения болидов</a:t>
            </a:r>
            <a:r>
              <a:rPr lang="en-US" sz="2400" b="1" dirty="0">
                <a:solidFill>
                  <a:srgbClr val="FF3399"/>
                </a:solidFill>
              </a:rPr>
              <a:t> (</a:t>
            </a:r>
            <a:r>
              <a:rPr lang="en-US" sz="2400" b="1" dirty="0" smtClean="0">
                <a:solidFill>
                  <a:srgbClr val="FF3399"/>
                </a:solidFill>
              </a:rPr>
              <a:t>SN)</a:t>
            </a:r>
            <a:endParaRPr lang="ru-RU" sz="2400" b="1" dirty="0">
              <a:solidFill>
                <a:srgbClr val="FF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863590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Высота максимальной интенсивности </a:t>
            </a:r>
            <a:r>
              <a:rPr lang="ru-RU" dirty="0" err="1"/>
              <a:t>H</a:t>
            </a:r>
            <a:r>
              <a:rPr lang="ru-RU" baseline="-25000" dirty="0" err="1"/>
              <a:t>max</a:t>
            </a:r>
            <a:r>
              <a:rPr lang="ru-RU" dirty="0"/>
              <a:t>: </a:t>
            </a:r>
          </a:p>
          <a:p>
            <a:r>
              <a:rPr lang="ru-RU" dirty="0"/>
              <a:t>в основном - 14-55 км (</a:t>
            </a:r>
            <a:r>
              <a:rPr lang="en-US" dirty="0"/>
              <a:t>&lt;</a:t>
            </a:r>
            <a:r>
              <a:rPr lang="ru-RU" dirty="0"/>
              <a:t> </a:t>
            </a:r>
            <a:r>
              <a:rPr lang="ru-RU" dirty="0" err="1"/>
              <a:t>H</a:t>
            </a:r>
            <a:r>
              <a:rPr lang="ru-RU" baseline="-25000" dirty="0" err="1"/>
              <a:t>max</a:t>
            </a:r>
            <a:r>
              <a:rPr lang="ru-RU" baseline="-25000" dirty="0"/>
              <a:t> </a:t>
            </a:r>
            <a:r>
              <a:rPr lang="en-US" dirty="0"/>
              <a:t>&gt;~</a:t>
            </a:r>
            <a:r>
              <a:rPr lang="ru-RU" dirty="0"/>
              <a:t>36 км), </a:t>
            </a:r>
            <a:endParaRPr lang="en-US" dirty="0"/>
          </a:p>
          <a:p>
            <a:endParaRPr lang="en-US" dirty="0"/>
          </a:p>
          <a:p>
            <a:r>
              <a:rPr lang="ru-RU" dirty="0"/>
              <a:t>10% событий (45 болидов)  </a:t>
            </a:r>
          </a:p>
          <a:p>
            <a:r>
              <a:rPr lang="ru-RU" dirty="0"/>
              <a:t>	-  второй максимум </a:t>
            </a:r>
            <a:r>
              <a:rPr lang="en-US" dirty="0"/>
              <a:t>&lt;</a:t>
            </a:r>
            <a:r>
              <a:rPr lang="ru-RU" dirty="0"/>
              <a:t> </a:t>
            </a:r>
            <a:r>
              <a:rPr lang="ru-RU" dirty="0" err="1"/>
              <a:t>H</a:t>
            </a:r>
            <a:r>
              <a:rPr lang="ru-RU" baseline="-25000" dirty="0" err="1"/>
              <a:t>max</a:t>
            </a:r>
            <a:r>
              <a:rPr lang="ru-RU" baseline="-25000" dirty="0"/>
              <a:t> </a:t>
            </a:r>
            <a:r>
              <a:rPr lang="en-US" dirty="0"/>
              <a:t>&gt;~</a:t>
            </a:r>
            <a:r>
              <a:rPr lang="ru-RU" dirty="0"/>
              <a:t>63 км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</a:t>
            </a:r>
            <a:r>
              <a:rPr lang="en-US" baseline="-25000" dirty="0" err="1"/>
              <a:t>kin</a:t>
            </a:r>
            <a:r>
              <a:rPr lang="en-US" dirty="0"/>
              <a:t>~</a:t>
            </a:r>
            <a:r>
              <a:rPr lang="ru-RU" dirty="0"/>
              <a:t>0,09 – 4,9 </a:t>
            </a:r>
            <a:r>
              <a:rPr lang="ru-RU" dirty="0" err="1"/>
              <a:t>кт</a:t>
            </a:r>
            <a:r>
              <a:rPr lang="ru-RU" dirty="0"/>
              <a:t> ТНТ</a:t>
            </a:r>
          </a:p>
          <a:p>
            <a:endParaRPr lang="ru-RU" dirty="0"/>
          </a:p>
          <a:p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dirty="0"/>
              <a:t>  - </a:t>
            </a:r>
            <a:r>
              <a:rPr lang="ru-RU" dirty="0"/>
              <a:t>только для 10 болидов,</a:t>
            </a:r>
          </a:p>
          <a:p>
            <a:r>
              <a:rPr lang="ru-RU" dirty="0"/>
              <a:t>		для 6 :  11-18,3 км/c</a:t>
            </a:r>
          </a:p>
          <a:p>
            <a:r>
              <a:rPr lang="ru-RU" dirty="0"/>
              <a:t>		для 4:    39-46 км/c </a:t>
            </a:r>
          </a:p>
          <a:p>
            <a:endParaRPr lang="ru-RU" dirty="0"/>
          </a:p>
          <a:p>
            <a:r>
              <a:rPr lang="ru-RU" dirty="0"/>
              <a:t>Малопрочные космические объекты? Кометные тела?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051720" y="843558"/>
            <a:ext cx="118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Всего: 347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40" y="1277777"/>
            <a:ext cx="2551232" cy="24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44" y="1527319"/>
            <a:ext cx="2526834" cy="198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7368" y="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3399"/>
                </a:solidFill>
              </a:rPr>
              <a:t>Спутниковые наблюдения болидов</a:t>
            </a:r>
            <a:r>
              <a:rPr lang="en-US" sz="2400" b="1" dirty="0">
                <a:solidFill>
                  <a:srgbClr val="FF3399"/>
                </a:solidFill>
              </a:rPr>
              <a:t> (</a:t>
            </a:r>
            <a:r>
              <a:rPr lang="en-US" sz="2400" b="1" dirty="0" smtClean="0">
                <a:solidFill>
                  <a:srgbClr val="FF3399"/>
                </a:solidFill>
              </a:rPr>
              <a:t>SN)</a:t>
            </a:r>
            <a:endParaRPr lang="ru-RU" sz="2400" b="1" dirty="0">
              <a:solidFill>
                <a:srgbClr val="FF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9255"/>
            <a:ext cx="3616424" cy="344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649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Скорость болидов:  от 10 до 49 км/с, большая часть 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r>
              <a:rPr lang="ru-RU" dirty="0"/>
              <a:t>15-25 км/с.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36317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азимут и угол входа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7716" y="4220170"/>
            <a:ext cx="8890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Независимые наблюдения: различие в оценках </a:t>
            </a:r>
            <a:r>
              <a:rPr lang="en-US" b="1" dirty="0">
                <a:solidFill>
                  <a:srgbClr val="0070C0"/>
                </a:solidFill>
              </a:rPr>
              <a:t>V </a:t>
            </a:r>
            <a:r>
              <a:rPr lang="ru-RU" dirty="0"/>
              <a:t> от 0,1 до 7,9 км/с, растет с ростом </a:t>
            </a:r>
            <a:r>
              <a:rPr lang="en-US" b="1" dirty="0">
                <a:solidFill>
                  <a:srgbClr val="0070C0"/>
                </a:solidFill>
              </a:rPr>
              <a:t>V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1470"/>
            <a:ext cx="5358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Кривые блеска спутниковых болидов</a:t>
            </a:r>
            <a:r>
              <a:rPr lang="en-US" sz="2400" b="1" dirty="0">
                <a:solidFill>
                  <a:srgbClr val="FF3399"/>
                </a:solidFill>
              </a:rPr>
              <a:t> </a:t>
            </a:r>
            <a:endParaRPr lang="ru-RU" sz="2400" b="1" dirty="0">
              <a:solidFill>
                <a:srgbClr val="FF33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9882"/>
            <a:ext cx="3779911" cy="188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605483"/>
            <a:ext cx="3771212" cy="19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571750"/>
            <a:ext cx="3783756" cy="189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73847"/>
            <a:ext cx="48235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Кривые блеска</a:t>
            </a:r>
            <a:r>
              <a:rPr lang="en-US" dirty="0"/>
              <a:t> </a:t>
            </a:r>
            <a:r>
              <a:rPr lang="ru-RU" dirty="0"/>
              <a:t>болидов </a:t>
            </a:r>
            <a:r>
              <a:rPr lang="en-US" b="1" dirty="0">
                <a:solidFill>
                  <a:srgbClr val="0070C0"/>
                </a:solidFill>
              </a:rPr>
              <a:t>I(t)</a:t>
            </a:r>
            <a:r>
              <a:rPr lang="en-US" dirty="0"/>
              <a:t>:</a:t>
            </a:r>
            <a:endParaRPr lang="ru-RU" dirty="0"/>
          </a:p>
          <a:p>
            <a:pPr algn="just"/>
            <a:r>
              <a:rPr lang="ru-RU" dirty="0"/>
              <a:t>   - </a:t>
            </a:r>
            <a:r>
              <a:rPr lang="en-US" dirty="0"/>
              <a:t> </a:t>
            </a:r>
            <a:r>
              <a:rPr lang="ru-RU" dirty="0"/>
              <a:t>большое разнообразие свойств КТ </a:t>
            </a:r>
            <a:endParaRPr lang="en-US" dirty="0"/>
          </a:p>
          <a:p>
            <a:pPr algn="just"/>
            <a:r>
              <a:rPr lang="ru-RU" dirty="0"/>
              <a:t>Для больших </a:t>
            </a:r>
            <a:r>
              <a:rPr lang="en-US" dirty="0" err="1"/>
              <a:t>E</a:t>
            </a:r>
            <a:r>
              <a:rPr lang="en-US" baseline="-25000" dirty="0" err="1"/>
              <a:t>kin</a:t>
            </a:r>
            <a:r>
              <a:rPr lang="en-US" dirty="0"/>
              <a:t> </a:t>
            </a:r>
            <a:r>
              <a:rPr lang="ru-RU" dirty="0"/>
              <a:t> кривая блеска хорошо выделяется;  с</a:t>
            </a:r>
            <a:r>
              <a:rPr lang="en-US" dirty="0"/>
              <a:t> </a:t>
            </a:r>
            <a:r>
              <a:rPr lang="ru-RU" dirty="0"/>
              <a:t> уменьшением </a:t>
            </a:r>
            <a:r>
              <a:rPr lang="en-US" dirty="0" err="1"/>
              <a:t>E</a:t>
            </a:r>
            <a:r>
              <a:rPr lang="en-US" baseline="-25000" dirty="0" err="1"/>
              <a:t>kin</a:t>
            </a:r>
            <a:r>
              <a:rPr lang="ru-RU" dirty="0"/>
              <a:t> </a:t>
            </a:r>
            <a:r>
              <a:rPr lang="en-US" dirty="0"/>
              <a:t> - </a:t>
            </a:r>
            <a:r>
              <a:rPr lang="ru-RU" dirty="0"/>
              <a:t>высокий уровень шума. </a:t>
            </a:r>
          </a:p>
          <a:p>
            <a:pPr algn="ctr"/>
            <a:r>
              <a:rPr lang="en-US" dirty="0"/>
              <a:t> - </a:t>
            </a:r>
            <a:r>
              <a:rPr lang="ru-RU" dirty="0"/>
              <a:t>фильтр низких частот </a:t>
            </a:r>
            <a:endParaRPr lang="en-US" dirty="0"/>
          </a:p>
          <a:p>
            <a:pPr algn="just"/>
            <a:r>
              <a:rPr lang="ru-RU" sz="1600" dirty="0"/>
              <a:t>(полоса пропускания </a:t>
            </a:r>
            <a:r>
              <a:rPr lang="en-US" sz="1600" dirty="0"/>
              <a:t>~f(</a:t>
            </a:r>
            <a:r>
              <a:rPr lang="ru-RU" sz="1600" dirty="0"/>
              <a:t>уровня шума</a:t>
            </a:r>
            <a:r>
              <a:rPr lang="en-US" sz="1600" dirty="0"/>
              <a:t>); </a:t>
            </a:r>
            <a:r>
              <a:rPr lang="ru-RU" sz="1600" dirty="0"/>
              <a:t>контролировались соотношение сигнал-шум и потери энергии сигнала)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4568168"/>
            <a:ext cx="2188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29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болида </a:t>
            </a:r>
            <a:r>
              <a:rPr lang="ru-RU" dirty="0"/>
              <a:t>(</a:t>
            </a:r>
            <a:r>
              <a:rPr lang="en-US" dirty="0"/>
              <a:t>V, </a:t>
            </a:r>
            <a:r>
              <a:rPr lang="en-US" dirty="0" err="1"/>
              <a:t>H</a:t>
            </a:r>
            <a:r>
              <a:rPr lang="en-US" baseline="-25000" dirty="0" err="1"/>
              <a:t>max</a:t>
            </a:r>
            <a:r>
              <a:rPr lang="en-US" dirty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>
                <a:latin typeface="Inherited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24332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44668"/>
            <a:ext cx="4036118" cy="152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3218" y="536772"/>
            <a:ext cx="4690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Излученная энергия – 0.01 – 90  </a:t>
            </a:r>
            <a:r>
              <a:rPr lang="ru-RU" dirty="0" err="1"/>
              <a:t>кт</a:t>
            </a:r>
            <a:r>
              <a:rPr lang="ru-RU" dirty="0"/>
              <a:t> ТНТ</a:t>
            </a:r>
          </a:p>
          <a:p>
            <a:r>
              <a:rPr lang="ru-RU" dirty="0"/>
              <a:t>Длительность болидов – </a:t>
            </a:r>
            <a:r>
              <a:rPr lang="en-US" dirty="0" smtClean="0"/>
              <a:t>0.</a:t>
            </a:r>
            <a:r>
              <a:rPr lang="ru-RU" dirty="0" smtClean="0"/>
              <a:t>3-</a:t>
            </a:r>
            <a:r>
              <a:rPr lang="en-US" dirty="0" smtClean="0"/>
              <a:t>0.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с</a:t>
            </a:r>
          </a:p>
          <a:p>
            <a:r>
              <a:rPr lang="ru-RU" dirty="0"/>
              <a:t>Разнообразие кривых </a:t>
            </a:r>
            <a:r>
              <a:rPr lang="ru-RU" dirty="0" smtClean="0"/>
              <a:t>блеска:</a:t>
            </a:r>
          </a:p>
          <a:p>
            <a:r>
              <a:rPr lang="ru-RU" dirty="0" smtClean="0"/>
              <a:t>число вспышек </a:t>
            </a:r>
            <a:r>
              <a:rPr lang="ru-RU" sz="1600" dirty="0"/>
              <a:t>(стадий существенной фрагментации)</a:t>
            </a:r>
            <a:endParaRPr lang="ru-RU" dirty="0"/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1098"/>
            <a:ext cx="4317984" cy="20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48128E-0D69-3ACE-3468-38E915E36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1721"/>
            <a:ext cx="4114800" cy="1612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E8DE91-9866-4103-8A2A-82AAF675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" y="2054079"/>
            <a:ext cx="4114800" cy="15893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739375-B292-D014-15FE-02E7EFFA0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98978"/>
            <a:ext cx="4114800" cy="1612489"/>
          </a:xfrm>
          <a:prstGeom prst="rect">
            <a:avLst/>
          </a:prstGeom>
        </p:spPr>
      </p:pic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23DF7E08-D880-4F21-ACC3-51EAA67F94BE}"/>
              </a:ext>
            </a:extLst>
          </p:cNvPr>
          <p:cNvSpPr/>
          <p:nvPr/>
        </p:nvSpPr>
        <p:spPr>
          <a:xfrm>
            <a:off x="2123728" y="51470"/>
            <a:ext cx="411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99"/>
                </a:solidFill>
              </a:rPr>
              <a:t>Разнообразие кривых блеска</a:t>
            </a:r>
          </a:p>
        </p:txBody>
      </p:sp>
    </p:spTree>
    <p:extLst>
      <p:ext uri="{BB962C8B-B14F-4D97-AF65-F5344CB8AC3E}">
        <p14:creationId xmlns:p14="http://schemas.microsoft.com/office/powerpoint/2010/main" val="3461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1301</Words>
  <Application>Microsoft Office PowerPoint</Application>
  <PresentationFormat>Экран (16:9)</PresentationFormat>
  <Paragraphs>182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Inherited</vt:lpstr>
      <vt:lpstr>Symbol</vt:lpstr>
      <vt:lpstr>Times New Roman</vt:lpstr>
      <vt:lpstr>Wingdings</vt:lpstr>
      <vt:lpstr>Тема Office</vt:lpstr>
      <vt:lpstr>КЛАССИФИКАЦИЯ СПУТНИКОВЫХ БОЛИДОВ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KasperA</cp:lastModifiedBy>
  <cp:revision>135</cp:revision>
  <dcterms:created xsi:type="dcterms:W3CDTF">2026-05-17T19:57:14Z</dcterms:created>
  <dcterms:modified xsi:type="dcterms:W3CDTF">2026-05-21T07:22:45Z</dcterms:modified>
</cp:coreProperties>
</file>