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68" r:id="rId13"/>
    <p:sldId id="274" r:id="rId14"/>
    <p:sldId id="269" r:id="rId15"/>
    <p:sldId id="272" r:id="rId16"/>
    <p:sldId id="276" r:id="rId17"/>
    <p:sldId id="273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35E87-6735-43E5-3FF7-020C07DFE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C211FB-87CA-EF31-F5AD-9DD25BE13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1D8FB-97E8-367F-55C2-E8BAC3C7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04494-675E-B1F4-4A69-AF882D4E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F0DF6-81BE-873E-AFFD-6AF0BDF2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9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340B3-258B-A6A5-58CA-7FCC9227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15627C-9F3C-A42E-ECFC-4A35FF454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51F16-4684-7768-C389-719BCD9E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3364-6576-0F7C-28B0-E2F98F90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E8D65-14CA-8883-5C8A-D5DBD3E9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9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5AF5D2-555E-E3E9-B041-EE70B1037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C601E-295D-B2D0-D9FD-E101F1669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6A2D5-A50C-5583-0ADD-1795DE54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04C53-B04B-BE56-9513-D231D689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7F29E0-1868-831E-139F-CC55F664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9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559AF-E65D-6470-6833-DBEC5ECB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8D6CB-5E9E-63FE-5B44-70F5101D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F377-7729-2AA5-C0C3-3F9560E9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29552-05EF-3D48-FAAF-63C40782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9DA9B2-CD9A-6B45-F118-C2EBF296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4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7DC72-5150-A47C-4B85-2502675C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D1D75C-2F1E-5564-270A-B4588404F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32451-4A9E-6255-CE41-E42566D5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F063D-8820-F263-4865-EEF2E41E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AD429-C110-C7BA-D70B-E1526180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1ECAF-AEE3-1C26-BD49-3C439C98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3EDC26-818D-902D-246E-B2DC1836C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1D1E8-C7FA-865B-F93B-1CC1D9CA6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A7F18-F136-156A-108F-5EE672DF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ECB562-D9C1-8D82-5288-5FDD4079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F5452A-C6FC-C902-BF50-4672B20E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66B78-DD16-3E1D-50F3-E90B4C42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CDF33C-20B7-D32B-599C-0A15ECFC5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A9257F-163D-1EFD-AA2E-D457C0D96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A1B17A-4B78-D5B8-3ACA-06C51D607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384555-FC9C-A087-7581-B5343196C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968C3C-DC46-FE98-7E5E-D341728B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4AB62E-9DD2-3F91-6125-F652BE3B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2374EF-7FE1-9536-29D1-AFA402C4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9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C5C61-BB26-B806-60DB-BED19CFD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129B52-0E44-FC73-BD9B-F78DD5DF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4EB286-F802-452E-1FC9-5033BDF2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4EEFA5-F645-02AB-BF59-BE822A81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769AC3-F4AD-8E84-6616-89EA091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15F22C-B202-948E-003B-AA43A0D7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C44DFD-80DA-F2C2-FF87-B09E7D6D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9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55ADB-3697-BF0A-EA93-74BEAE91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7FB5F-A49F-AE1C-3DE8-79166F13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F5897E-39C0-E811-D169-089578535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029D6A-2B0C-948B-05D0-8E60B2BF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6B96B-5723-7186-0C08-60D91806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3F91F-D89A-4DD5-F9F0-D6ADE6F5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6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1BD4-3F18-70A8-7DE9-63FCF9EF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7B9B59-7F8F-263A-5297-C10329493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BF015D-B831-EFBD-4912-D693C22DD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C27766-54EB-1C6C-6415-0904EAC2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257FD1-B1F3-E956-F63F-D8F3AB41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160A9-893C-8AF6-9CE7-5371BA89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5BC3F-24BA-9E66-C081-C54BC2BB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987627-05E8-914C-6BCF-2168390FB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24D0E-A716-B37E-0AA7-D4BC5C74A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E6F3-28CB-4C7C-9D64-9ABF60F67442}" type="datetimeFigureOut">
              <a:rPr lang="ru-RU" smtClean="0"/>
              <a:t>20.05.2026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52ADDB-296F-D42D-9CEC-3D3EAE769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D2B14-034C-FB17-096E-919DA4709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3A69-BE4C-4EAD-A90C-E6AA41536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7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8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24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D584B7-BA93-F478-879F-C00B54E29C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80C1E-B9F9-F8B1-9AE3-00E230052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Изменение поля напряжений в результате смещений по пересекающимся разломам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B93005-B619-A72A-C93B-79A433D15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20" y="4079875"/>
            <a:ext cx="9144000" cy="492125"/>
          </a:xfrm>
        </p:spPr>
        <p:txBody>
          <a:bodyPr/>
          <a:lstStyle/>
          <a:p>
            <a:r>
              <a:rPr lang="ru-RU" dirty="0"/>
              <a:t>Лермонтова А.С.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0496D-60E9-1D97-AE72-F176DAF2D1AF}"/>
              </a:ext>
            </a:extLst>
          </p:cNvPr>
          <p:cNvSpPr txBox="1"/>
          <p:nvPr/>
        </p:nvSpPr>
        <p:spPr>
          <a:xfrm>
            <a:off x="218440" y="6136957"/>
            <a:ext cx="1175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8</a:t>
            </a:r>
            <a:r>
              <a:rPr lang="ru-RU" baseline="30000" dirty="0"/>
              <a:t>я</a:t>
            </a:r>
            <a:r>
              <a:rPr lang="ru-RU" dirty="0"/>
              <a:t> Международная конференция </a:t>
            </a:r>
            <a:r>
              <a:rPr lang="ru-RU" b="1" dirty="0"/>
              <a:t>«Триггерные эффекты в геосистемах - 2026»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22D50-5FD9-191B-AB31-63CF7FDBB917}"/>
              </a:ext>
            </a:extLst>
          </p:cNvPr>
          <p:cNvSpPr txBox="1"/>
          <p:nvPr/>
        </p:nvSpPr>
        <p:spPr>
          <a:xfrm>
            <a:off x="2783840" y="64447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18  – 22 мая 2026, г. Коломна </a:t>
            </a:r>
          </a:p>
        </p:txBody>
      </p:sp>
      <p:pic>
        <p:nvPicPr>
          <p:cNvPr id="8" name="Picture 7" descr="logotip TPH">
            <a:extLst>
              <a:ext uri="{FF2B5EF4-FFF2-40B4-BE49-F238E27FC236}">
                <a16:creationId xmlns:a16="http://schemas.microsoft.com/office/drawing/2014/main" id="{386BCD8C-53DC-9DCD-A944-A5095526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26" y="339636"/>
            <a:ext cx="3586480" cy="171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fz_logo">
            <a:extLst>
              <a:ext uri="{FF2B5EF4-FFF2-40B4-BE49-F238E27FC236}">
                <a16:creationId xmlns:a16="http://schemas.microsoft.com/office/drawing/2014/main" id="{0AEAE03C-DA3A-B7C7-E848-99FFAB7ED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88913"/>
            <a:ext cx="2004571" cy="19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24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AB0284-0201-733E-F1E2-CF30FF141A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85A4A5-2B93-A4F9-CFD9-A2507D3B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66108" flipH="1">
            <a:off x="1086590" y="751789"/>
            <a:ext cx="3552772" cy="37189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547EFE-3D68-EFBA-A50C-2A4B9C3F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5362">
            <a:off x="7776187" y="911333"/>
            <a:ext cx="3867718" cy="37954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99C51E-BC99-4409-7A20-E1C5C582C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0280">
            <a:off x="4874623" y="4162505"/>
            <a:ext cx="1720940" cy="2234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E65F1-050F-55FB-90F0-D4EDFDD2DD10}"/>
              </a:ext>
            </a:extLst>
          </p:cNvPr>
          <p:cNvSpPr txBox="1"/>
          <p:nvPr/>
        </p:nvSpPr>
        <p:spPr>
          <a:xfrm>
            <a:off x="3614046" y="884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</a:rPr>
              <a:t>Вклад каждого разлома в поле напряжений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5">
                <a:extLst>
                  <a:ext uri="{FF2B5EF4-FFF2-40B4-BE49-F238E27FC236}">
                    <a16:creationId xmlns:a16="http://schemas.microsoft.com/office/drawing/2014/main" id="{C0E0E19A-3F7B-61BD-CF92-664C4D1DCD53}"/>
                  </a:ext>
                </a:extLst>
              </p:cNvPr>
              <p:cNvSpPr txBox="1"/>
              <p:nvPr/>
            </p:nvSpPr>
            <p:spPr bwMode="auto">
              <a:xfrm>
                <a:off x="355204" y="4277360"/>
                <a:ext cx="2253932" cy="509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Object 35">
                <a:extLst>
                  <a:ext uri="{FF2B5EF4-FFF2-40B4-BE49-F238E27FC236}">
                    <a16:creationId xmlns:a16="http://schemas.microsoft.com/office/drawing/2014/main" id="{C0E0E19A-3F7B-61BD-CF92-664C4D1DC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204" y="4277360"/>
                <a:ext cx="2253932" cy="509588"/>
              </a:xfrm>
              <a:prstGeom prst="rect">
                <a:avLst/>
              </a:prstGeom>
              <a:blipFill>
                <a:blip r:embed="rId5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45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BA457B-495C-4EE4-603E-9B4307FA2E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1D74E-5124-E47F-5D3F-DD90A4C4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0473">
            <a:off x="4419047" y="3458145"/>
            <a:ext cx="3073547" cy="29581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4D9D3C-6D1E-B093-F893-CCB831641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29033" flipH="1">
            <a:off x="1300301" y="389821"/>
            <a:ext cx="2780334" cy="2910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B22D72-7F1C-0395-2D8B-DC72A6AB7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1729">
            <a:off x="8106727" y="364861"/>
            <a:ext cx="3026805" cy="2970229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543659F-EE57-3DDD-A6C3-5C4C1ECAAD59}"/>
              </a:ext>
            </a:extLst>
          </p:cNvPr>
          <p:cNvCxnSpPr>
            <a:cxnSpLocks/>
          </p:cNvCxnSpPr>
          <p:nvPr/>
        </p:nvCxnSpPr>
        <p:spPr>
          <a:xfrm flipV="1">
            <a:off x="3373120" y="5669280"/>
            <a:ext cx="627854" cy="203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FF51208-18ED-E2CB-20EE-8414F34FDDD4}"/>
              </a:ext>
            </a:extLst>
          </p:cNvPr>
          <p:cNvCxnSpPr>
            <a:cxnSpLocks/>
          </p:cNvCxnSpPr>
          <p:nvPr/>
        </p:nvCxnSpPr>
        <p:spPr>
          <a:xfrm flipH="1">
            <a:off x="7559040" y="4074160"/>
            <a:ext cx="579120" cy="2438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578C9F7-6DB3-FA7E-663C-19D8A3B1D51B}"/>
              </a:ext>
            </a:extLst>
          </p:cNvPr>
          <p:cNvCxnSpPr>
            <a:cxnSpLocks/>
          </p:cNvCxnSpPr>
          <p:nvPr/>
        </p:nvCxnSpPr>
        <p:spPr>
          <a:xfrm flipH="1" flipV="1">
            <a:off x="5198122" y="2722880"/>
            <a:ext cx="198898" cy="49675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DCC7808-6951-DF77-899D-5831D3165763}"/>
              </a:ext>
            </a:extLst>
          </p:cNvPr>
          <p:cNvCxnSpPr>
            <a:cxnSpLocks/>
          </p:cNvCxnSpPr>
          <p:nvPr/>
        </p:nvCxnSpPr>
        <p:spPr>
          <a:xfrm>
            <a:off x="6604000" y="6360160"/>
            <a:ext cx="223520" cy="49784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4C7E63-DB49-B357-D792-405137692942}"/>
              </a:ext>
            </a:extLst>
          </p:cNvPr>
          <p:cNvSpPr txBox="1"/>
          <p:nvPr/>
        </p:nvSpPr>
        <p:spPr>
          <a:xfrm>
            <a:off x="8431725" y="4937218"/>
            <a:ext cx="35773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Расчёт поля напряжений выполнен приближённым аналитическим методом </a:t>
            </a:r>
            <a:r>
              <a:rPr lang="en-US" dirty="0"/>
              <a:t>[</a:t>
            </a:r>
            <a:r>
              <a:rPr lang="ru-RU" dirty="0"/>
              <a:t>Лермонтова, Ребецкий, 2012</a:t>
            </a:r>
            <a:r>
              <a:rPr lang="en-US" dirty="0"/>
              <a:t>]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5">
                <a:extLst>
                  <a:ext uri="{FF2B5EF4-FFF2-40B4-BE49-F238E27FC236}">
                    <a16:creationId xmlns:a16="http://schemas.microsoft.com/office/drawing/2014/main" id="{BF92AB19-98F5-06A4-EB34-02E0B6D5E126}"/>
                  </a:ext>
                </a:extLst>
              </p:cNvPr>
              <p:cNvSpPr txBox="1"/>
              <p:nvPr/>
            </p:nvSpPr>
            <p:spPr bwMode="auto">
              <a:xfrm>
                <a:off x="359547" y="4490691"/>
                <a:ext cx="2253932" cy="509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Object 35">
                <a:extLst>
                  <a:ext uri="{FF2B5EF4-FFF2-40B4-BE49-F238E27FC236}">
                    <a16:creationId xmlns:a16="http://schemas.microsoft.com/office/drawing/2014/main" id="{BF92AB19-98F5-06A4-EB34-02E0B6D5E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547" y="4490691"/>
                <a:ext cx="2253932" cy="509588"/>
              </a:xfrm>
              <a:prstGeom prst="rect">
                <a:avLst/>
              </a:prstGeom>
              <a:blipFill>
                <a:blip r:embed="rId5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90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FC421D-1E02-27DA-7638-7F0D03215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1C1A76-9433-0805-3673-CF6B1ED0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42" t="30815" r="24905" b="31555"/>
          <a:stretch>
            <a:fillRect/>
          </a:stretch>
        </p:blipFill>
        <p:spPr>
          <a:xfrm>
            <a:off x="6096000" y="503881"/>
            <a:ext cx="4356001" cy="3352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88F228-BB84-1770-C3CD-C905DAEF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60293"/>
            <a:ext cx="2263966" cy="19499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A537C-F4BF-A3C5-ECD6-27BB87A3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86" t="23851" r="16208" b="27259"/>
          <a:stretch>
            <a:fillRect/>
          </a:stretch>
        </p:blipFill>
        <p:spPr>
          <a:xfrm>
            <a:off x="411478" y="503881"/>
            <a:ext cx="4582161" cy="33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B04FB8-2A26-9684-CEA2-6BB6A5E6B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0" y="4576650"/>
            <a:ext cx="1698399" cy="1533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B8922-D6FC-0DAD-4010-504FB4F6D693}"/>
              </a:ext>
            </a:extLst>
          </p:cNvPr>
          <p:cNvSpPr txBox="1"/>
          <p:nvPr/>
        </p:nvSpPr>
        <p:spPr>
          <a:xfrm>
            <a:off x="2699919" y="4420134"/>
            <a:ext cx="2189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Два пересекающихся </a:t>
            </a:r>
          </a:p>
          <a:p>
            <a:r>
              <a:rPr lang="ru-RU" dirty="0"/>
              <a:t>разлома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FE2CAB-F599-D09E-8120-7DC0DA6953BA}"/>
              </a:ext>
            </a:extLst>
          </p:cNvPr>
          <p:cNvSpPr txBox="1"/>
          <p:nvPr/>
        </p:nvSpPr>
        <p:spPr>
          <a:xfrm>
            <a:off x="8950958" y="4189302"/>
            <a:ext cx="31989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Структурно - два пересекающихся </a:t>
            </a:r>
          </a:p>
          <a:p>
            <a:r>
              <a:rPr lang="ru-RU" dirty="0"/>
              <a:t>разлома;</a:t>
            </a:r>
          </a:p>
          <a:p>
            <a:r>
              <a:rPr lang="ru-RU" dirty="0"/>
              <a:t>по вкладу в поле напряжений – четыре разлома.</a:t>
            </a:r>
          </a:p>
          <a:p>
            <a:r>
              <a:rPr lang="ru-RU" dirty="0"/>
              <a:t>Посередине «запертый» участок</a:t>
            </a:r>
          </a:p>
        </p:txBody>
      </p:sp>
      <p:pic>
        <p:nvPicPr>
          <p:cNvPr id="8" name="Picture 93">
            <a:extLst>
              <a:ext uri="{FF2B5EF4-FFF2-40B4-BE49-F238E27FC236}">
                <a16:creationId xmlns:a16="http://schemas.microsoft.com/office/drawing/2014/main" id="{740CF640-3F85-8D60-F0D9-CB50996D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9159" y="5437833"/>
            <a:ext cx="1588722" cy="9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5">
                <a:extLst>
                  <a:ext uri="{FF2B5EF4-FFF2-40B4-BE49-F238E27FC236}">
                    <a16:creationId xmlns:a16="http://schemas.microsoft.com/office/drawing/2014/main" id="{65369469-FC50-FD1A-3BDA-EA3FA5253D7A}"/>
                  </a:ext>
                </a:extLst>
              </p:cNvPr>
              <p:cNvSpPr txBox="1"/>
              <p:nvPr/>
            </p:nvSpPr>
            <p:spPr bwMode="auto">
              <a:xfrm>
                <a:off x="411478" y="0"/>
                <a:ext cx="2253932" cy="509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Object 35">
                <a:extLst>
                  <a:ext uri="{FF2B5EF4-FFF2-40B4-BE49-F238E27FC236}">
                    <a16:creationId xmlns:a16="http://schemas.microsoft.com/office/drawing/2014/main" id="{65369469-FC50-FD1A-3BDA-EA3FA525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78" y="0"/>
                <a:ext cx="2253932" cy="509588"/>
              </a:xfrm>
              <a:prstGeom prst="rect">
                <a:avLst/>
              </a:prstGeom>
              <a:blipFill>
                <a:blip r:embed="rId7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07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E4486E-5527-F071-79B4-DD908CA2DD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0731F-979F-858B-6EFE-4D068BD13909}"/>
              </a:ext>
            </a:extLst>
          </p:cNvPr>
          <p:cNvSpPr txBox="1"/>
          <p:nvPr/>
        </p:nvSpPr>
        <p:spPr>
          <a:xfrm>
            <a:off x="995680" y="297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Активные сегменты встречаются под разными углами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4AF57C-60DF-4A65-D599-66A6EB94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41" y="1980110"/>
            <a:ext cx="4487580" cy="4319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304F63-B7F2-BBFB-75B0-144F366C2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3" y="1980110"/>
            <a:ext cx="4324767" cy="41623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4DC464-5D38-EB39-AB3D-EB0AB9BB6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092" y="213360"/>
            <a:ext cx="1543094" cy="1294128"/>
          </a:xfrm>
          <a:prstGeom prst="rect">
            <a:avLst/>
          </a:prstGeom>
        </p:spPr>
      </p:pic>
      <p:pic>
        <p:nvPicPr>
          <p:cNvPr id="7" name="Picture 93">
            <a:extLst>
              <a:ext uri="{FF2B5EF4-FFF2-40B4-BE49-F238E27FC236}">
                <a16:creationId xmlns:a16="http://schemas.microsoft.com/office/drawing/2014/main" id="{B569D558-64F6-2CB2-E1B8-651DF4D8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49839" y="213360"/>
            <a:ext cx="1588722" cy="9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5">
                <a:extLst>
                  <a:ext uri="{FF2B5EF4-FFF2-40B4-BE49-F238E27FC236}">
                    <a16:creationId xmlns:a16="http://schemas.microsoft.com/office/drawing/2014/main" id="{8F2DC314-00CF-8B11-F7E4-913A388FC023}"/>
                  </a:ext>
                </a:extLst>
              </p:cNvPr>
              <p:cNvSpPr txBox="1"/>
              <p:nvPr/>
            </p:nvSpPr>
            <p:spPr bwMode="auto">
              <a:xfrm>
                <a:off x="4595855" y="6262234"/>
                <a:ext cx="2253932" cy="509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Object 35">
                <a:extLst>
                  <a:ext uri="{FF2B5EF4-FFF2-40B4-BE49-F238E27FC236}">
                    <a16:creationId xmlns:a16="http://schemas.microsoft.com/office/drawing/2014/main" id="{8F2DC314-00CF-8B11-F7E4-913A388F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5855" y="6262234"/>
                <a:ext cx="2253932" cy="509588"/>
              </a:xfrm>
              <a:prstGeom prst="rect">
                <a:avLst/>
              </a:prstGeom>
              <a:blipFill>
                <a:blip r:embed="rId6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85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D3B139E-101F-633E-54D0-9307AFC6D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0A4A1-CD80-AF1D-D87D-68EDA4DC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708400"/>
            <a:ext cx="3507028" cy="2941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B3DB3-76D9-1A7F-CE68-EFCAF013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96" y="57872"/>
            <a:ext cx="7065404" cy="6800128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44D48A7-9786-F1E2-B54D-F45D9C960974}"/>
              </a:ext>
            </a:extLst>
          </p:cNvPr>
          <p:cNvCxnSpPr>
            <a:cxnSpLocks/>
          </p:cNvCxnSpPr>
          <p:nvPr/>
        </p:nvCxnSpPr>
        <p:spPr>
          <a:xfrm flipH="1">
            <a:off x="9068904" y="3213653"/>
            <a:ext cx="163885" cy="6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CA7503D-24D5-3B9A-2BA0-8D6EF9C95E9C}"/>
              </a:ext>
            </a:extLst>
          </p:cNvPr>
          <p:cNvCxnSpPr>
            <a:cxnSpLocks/>
          </p:cNvCxnSpPr>
          <p:nvPr/>
        </p:nvCxnSpPr>
        <p:spPr>
          <a:xfrm>
            <a:off x="9068904" y="3282564"/>
            <a:ext cx="2897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E5545AC-9D30-9ED9-B941-18B510BFB63A}"/>
              </a:ext>
            </a:extLst>
          </p:cNvPr>
          <p:cNvCxnSpPr>
            <a:cxnSpLocks/>
          </p:cNvCxnSpPr>
          <p:nvPr/>
        </p:nvCxnSpPr>
        <p:spPr>
          <a:xfrm flipH="1">
            <a:off x="8210163" y="3213653"/>
            <a:ext cx="163885" cy="6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728C074-468A-560A-59C2-769580F0F577}"/>
              </a:ext>
            </a:extLst>
          </p:cNvPr>
          <p:cNvCxnSpPr>
            <a:cxnSpLocks/>
          </p:cNvCxnSpPr>
          <p:nvPr/>
        </p:nvCxnSpPr>
        <p:spPr>
          <a:xfrm>
            <a:off x="8210163" y="3282564"/>
            <a:ext cx="31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AC5743F-845E-660B-E385-3B9652EA64E0}"/>
              </a:ext>
            </a:extLst>
          </p:cNvPr>
          <p:cNvCxnSpPr>
            <a:cxnSpLocks/>
          </p:cNvCxnSpPr>
          <p:nvPr/>
        </p:nvCxnSpPr>
        <p:spPr>
          <a:xfrm flipH="1">
            <a:off x="7502497" y="3213653"/>
            <a:ext cx="163885" cy="6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580D6773-6F3C-9552-7006-842316984FC0}"/>
              </a:ext>
            </a:extLst>
          </p:cNvPr>
          <p:cNvCxnSpPr>
            <a:cxnSpLocks/>
          </p:cNvCxnSpPr>
          <p:nvPr/>
        </p:nvCxnSpPr>
        <p:spPr>
          <a:xfrm>
            <a:off x="7502497" y="3282564"/>
            <a:ext cx="314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810EFDEA-67DA-C6F3-D150-3393D2702CD2}"/>
              </a:ext>
            </a:extLst>
          </p:cNvPr>
          <p:cNvCxnSpPr>
            <a:cxnSpLocks/>
          </p:cNvCxnSpPr>
          <p:nvPr/>
        </p:nvCxnSpPr>
        <p:spPr>
          <a:xfrm>
            <a:off x="9094525" y="3429000"/>
            <a:ext cx="290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A41EE15-D036-163A-DDC8-27CE281E9CDD}"/>
              </a:ext>
            </a:extLst>
          </p:cNvPr>
          <p:cNvCxnSpPr>
            <a:cxnSpLocks/>
          </p:cNvCxnSpPr>
          <p:nvPr/>
        </p:nvCxnSpPr>
        <p:spPr>
          <a:xfrm flipH="1">
            <a:off x="9232789" y="3429000"/>
            <a:ext cx="152400" cy="56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A0B8BB0C-20C4-EE71-F12A-271218852C9C}"/>
              </a:ext>
            </a:extLst>
          </p:cNvPr>
          <p:cNvCxnSpPr>
            <a:cxnSpLocks/>
          </p:cNvCxnSpPr>
          <p:nvPr/>
        </p:nvCxnSpPr>
        <p:spPr>
          <a:xfrm>
            <a:off x="8270682" y="3454178"/>
            <a:ext cx="290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A1F60F0-1F17-BB36-D1F7-265B625BD6D8}"/>
              </a:ext>
            </a:extLst>
          </p:cNvPr>
          <p:cNvCxnSpPr>
            <a:cxnSpLocks/>
          </p:cNvCxnSpPr>
          <p:nvPr/>
        </p:nvCxnSpPr>
        <p:spPr>
          <a:xfrm flipH="1">
            <a:off x="8408946" y="3454178"/>
            <a:ext cx="152400" cy="56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82D26E-2AB3-8E58-A5B9-F397AB9E4D30}"/>
              </a:ext>
            </a:extLst>
          </p:cNvPr>
          <p:cNvCxnSpPr>
            <a:cxnSpLocks/>
          </p:cNvCxnSpPr>
          <p:nvPr/>
        </p:nvCxnSpPr>
        <p:spPr>
          <a:xfrm>
            <a:off x="7504851" y="3429000"/>
            <a:ext cx="290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D3ED5585-F993-409D-734B-B8877DF8FCC4}"/>
              </a:ext>
            </a:extLst>
          </p:cNvPr>
          <p:cNvCxnSpPr>
            <a:cxnSpLocks/>
          </p:cNvCxnSpPr>
          <p:nvPr/>
        </p:nvCxnSpPr>
        <p:spPr>
          <a:xfrm flipH="1">
            <a:off x="7643115" y="3429000"/>
            <a:ext cx="152400" cy="56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A887B3F-F41E-37C6-7C8A-4EB316DFD07A}"/>
              </a:ext>
            </a:extLst>
          </p:cNvPr>
          <p:cNvSpPr txBox="1"/>
          <p:nvPr/>
        </p:nvSpPr>
        <p:spPr>
          <a:xfrm>
            <a:off x="799557" y="930870"/>
            <a:ext cx="21894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Изменение всестороннего давления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35">
                <a:extLst>
                  <a:ext uri="{FF2B5EF4-FFF2-40B4-BE49-F238E27FC236}">
                    <a16:creationId xmlns:a16="http://schemas.microsoft.com/office/drawing/2014/main" id="{34C79EEA-9604-7E7D-64E6-BDCFB4392F05}"/>
                  </a:ext>
                </a:extLst>
              </p:cNvPr>
              <p:cNvSpPr txBox="1"/>
              <p:nvPr/>
            </p:nvSpPr>
            <p:spPr bwMode="auto">
              <a:xfrm>
                <a:off x="799557" y="1854200"/>
                <a:ext cx="2253932" cy="509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Object 35">
                <a:extLst>
                  <a:ext uri="{FF2B5EF4-FFF2-40B4-BE49-F238E27FC236}">
                    <a16:creationId xmlns:a16="http://schemas.microsoft.com/office/drawing/2014/main" id="{34C79EEA-9604-7E7D-64E6-BDCFB439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57" y="1854200"/>
                <a:ext cx="2253932" cy="509588"/>
              </a:xfrm>
              <a:prstGeom prst="rect">
                <a:avLst/>
              </a:prstGeom>
              <a:blipFill>
                <a:blip r:embed="rId4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1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FDE479-6D8C-E94E-DBCD-D749D8291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774C0-10F4-4F4F-ED17-5A00374E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11" y="3429000"/>
            <a:ext cx="3106542" cy="31192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6EB080-B1AA-EAAF-84B6-23F7255B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1190887"/>
            <a:ext cx="4791075" cy="5286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9490CE-8BBB-A5E7-D198-D3955F1C3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11" y="123731"/>
            <a:ext cx="3425718" cy="2709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BB82DD-2BBD-C99A-46FD-7DC7F0CFE408}"/>
              </a:ext>
            </a:extLst>
          </p:cNvPr>
          <p:cNvSpPr txBox="1"/>
          <p:nvPr/>
        </p:nvSpPr>
        <p:spPr>
          <a:xfrm>
            <a:off x="541020" y="2772024"/>
            <a:ext cx="5189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Амплитуды горизонтальных смещений по простиранию активных разломов </a:t>
            </a:r>
            <a:r>
              <a:rPr lang="en-US" sz="1600" dirty="0"/>
              <a:t>[Kim, Choi, 2007]</a:t>
            </a:r>
            <a:r>
              <a:rPr lang="ru-RU" sz="1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3BBD6-6C3A-B7FB-D9BE-0BDFD1A9E924}"/>
              </a:ext>
            </a:extLst>
          </p:cNvPr>
          <p:cNvSpPr txBox="1"/>
          <p:nvPr/>
        </p:nvSpPr>
        <p:spPr>
          <a:xfrm>
            <a:off x="541020" y="6488668"/>
            <a:ext cx="415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Подобранная функция скачка смещений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850CD-BC99-14D6-00DB-53953B7B67A9}"/>
              </a:ext>
            </a:extLst>
          </p:cNvPr>
          <p:cNvSpPr txBox="1"/>
          <p:nvPr/>
        </p:nvSpPr>
        <p:spPr>
          <a:xfrm>
            <a:off x="5508674" y="272278"/>
            <a:ext cx="4155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Изменение всестороннего давления для функции скачка смещений, отличной от</a:t>
            </a:r>
          </a:p>
        </p:txBody>
      </p:sp>
      <p:pic>
        <p:nvPicPr>
          <p:cNvPr id="12" name="Picture 93">
            <a:extLst>
              <a:ext uri="{FF2B5EF4-FFF2-40B4-BE49-F238E27FC236}">
                <a16:creationId xmlns:a16="http://schemas.microsoft.com/office/drawing/2014/main" id="{F5636AEA-BDB3-0A5D-C46D-9813F9B6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4113" y="156803"/>
            <a:ext cx="1588722" cy="9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130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2DF2E8-A04E-CB0F-E51D-269F1DDE26A9}"/>
              </a:ext>
            </a:extLst>
          </p:cNvPr>
          <p:cNvSpPr txBox="1"/>
          <p:nvPr/>
        </p:nvSpPr>
        <p:spPr>
          <a:xfrm>
            <a:off x="3616961" y="90424"/>
            <a:ext cx="848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Численное моделирование сплошного массива с крестообразным надрезом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1B9DE-1721-D468-E1E3-DAC5961D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21" y="502976"/>
            <a:ext cx="7863840" cy="6347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A03DF-A263-F0EE-40BC-5E255E61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16" y="1427333"/>
            <a:ext cx="1189822" cy="1949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66D96-E68E-9727-B260-C9CB41BE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41" t="32000" r="32430" b="34370"/>
          <a:stretch>
            <a:fillRect/>
          </a:stretch>
        </p:blipFill>
        <p:spPr>
          <a:xfrm>
            <a:off x="1303009" y="3377319"/>
            <a:ext cx="2933712" cy="2740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99BD0-4E92-FC2C-0015-418B10D4715E}"/>
              </a:ext>
            </a:extLst>
          </p:cNvPr>
          <p:cNvSpPr txBox="1"/>
          <p:nvPr/>
        </p:nvSpPr>
        <p:spPr>
          <a:xfrm>
            <a:off x="1474937" y="5420371"/>
            <a:ext cx="1954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Начальная стадия: 100 шагов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DB4F7-4884-BCC4-4523-310894D316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042" t="30815" r="24905" b="31555"/>
          <a:stretch>
            <a:fillRect/>
          </a:stretch>
        </p:blipFill>
        <p:spPr>
          <a:xfrm>
            <a:off x="307658" y="3806815"/>
            <a:ext cx="2992292" cy="23031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AC821E-250E-7B34-89B6-03EFF22DD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8517" y="47203"/>
            <a:ext cx="1062044" cy="1359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083FF2-D4FD-4688-5F27-0C0100F1D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38" y="-12285"/>
            <a:ext cx="1454139" cy="1318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FC1B5D-E007-1A96-ECCF-54FC3474F92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486" t="23851" r="16208" b="27259"/>
          <a:stretch>
            <a:fillRect/>
          </a:stretch>
        </p:blipFill>
        <p:spPr>
          <a:xfrm>
            <a:off x="366238" y="1406304"/>
            <a:ext cx="2933712" cy="21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6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C2C86B-22BB-BE71-14CF-A61298B91C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E36BC-3165-4F4D-25F4-2B7A6FC22C9E}"/>
              </a:ext>
            </a:extLst>
          </p:cNvPr>
          <p:cNvSpPr txBox="1"/>
          <p:nvPr/>
        </p:nvSpPr>
        <p:spPr>
          <a:xfrm>
            <a:off x="1274196" y="477886"/>
            <a:ext cx="85138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ывод: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того, чтобы определить, как поле напряжений в зоне пересечения отличается от поля напряжений более высокого ранга, необходимо учитывать характер смещений на каждом из разломов на последнем этапе деформирования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901B7-10D3-A3C4-BB49-82B4D76967EC}"/>
              </a:ext>
            </a:extLst>
          </p:cNvPr>
          <p:cNvSpPr txBox="1"/>
          <p:nvPr/>
        </p:nvSpPr>
        <p:spPr>
          <a:xfrm>
            <a:off x="2745189" y="3044279"/>
            <a:ext cx="6094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093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A1EE3B-3381-54CC-36E8-5C6266A0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88" y="2326640"/>
            <a:ext cx="3946870" cy="38372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8E002-224E-6E08-9F6F-00F46F6F5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42" y="2326640"/>
            <a:ext cx="4708131" cy="45313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BBB02B-EFBE-EA9F-A80F-A9BA43F5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96" y="3292998"/>
            <a:ext cx="3946870" cy="37986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D982CE-628A-75A3-6581-CB0F640B0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78" y="0"/>
            <a:ext cx="3507028" cy="2941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F8599-8854-44C8-28D0-9714D3D2B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140" y="-408234"/>
            <a:ext cx="3986926" cy="38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7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58C00B-4D81-7104-D5F6-B27AEF63D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35305-8604-BFED-36D3-6E491A13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840" y="212725"/>
            <a:ext cx="7614920" cy="364559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Как принято рассматривать зону пересечения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D1394-50C7-6BEA-7414-1150FFE3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88" r="20716" b="42327"/>
          <a:stretch>
            <a:fillRect/>
          </a:stretch>
        </p:blipFill>
        <p:spPr>
          <a:xfrm>
            <a:off x="934720" y="810964"/>
            <a:ext cx="3575572" cy="32225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DD87FF-9151-4318-4F58-CCDB9B06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80" y="1460500"/>
            <a:ext cx="5909118" cy="28676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D3726E-AD12-81E9-D854-FF8325B03658}"/>
              </a:ext>
            </a:extLst>
          </p:cNvPr>
          <p:cNvSpPr txBox="1"/>
          <p:nvPr/>
        </p:nvSpPr>
        <p:spPr>
          <a:xfrm>
            <a:off x="558800" y="4328160"/>
            <a:ext cx="528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Участок схемы новейшей геодинамики запада Туранской плиты из работы </a:t>
            </a:r>
            <a:r>
              <a:rPr lang="en-US" dirty="0"/>
              <a:t>[</a:t>
            </a:r>
            <a:r>
              <a:rPr lang="ru-RU" dirty="0"/>
              <a:t>Сим и др., 2019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CA974-F77A-AA88-6971-A5454CC7FEAE}"/>
              </a:ext>
            </a:extLst>
          </p:cNvPr>
          <p:cNvSpPr txBox="1"/>
          <p:nvPr/>
        </p:nvSpPr>
        <p:spPr>
          <a:xfrm>
            <a:off x="6096000" y="44666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Схема определения секторов сжатия и растяжения по направлениям главных осей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67650A-E8C4-7E74-FB36-D5A6F26173F5}"/>
                  </a:ext>
                </a:extLst>
              </p:cNvPr>
              <p:cNvSpPr txBox="1"/>
              <p:nvPr/>
            </p:nvSpPr>
            <p:spPr>
              <a:xfrm>
                <a:off x="3577150" y="4323507"/>
                <a:ext cx="3790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67650A-E8C4-7E74-FB36-D5A6F2617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50" y="4323507"/>
                <a:ext cx="37903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94CF2-3CF7-09A5-676E-56A2C9CF3096}"/>
                  </a:ext>
                </a:extLst>
              </p:cNvPr>
              <p:cNvSpPr txBox="1"/>
              <p:nvPr/>
            </p:nvSpPr>
            <p:spPr>
              <a:xfrm>
                <a:off x="11039919" y="2422242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694CF2-3CF7-09A5-676E-56A2C9CF3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919" y="2422242"/>
                <a:ext cx="64007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FD18C-A8DC-0071-13DC-99E98EDFEA29}"/>
                  </a:ext>
                </a:extLst>
              </p:cNvPr>
              <p:cNvSpPr txBox="1"/>
              <p:nvPr/>
            </p:nvSpPr>
            <p:spPr>
              <a:xfrm>
                <a:off x="5842000" y="2983279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7FD18C-A8DC-0071-13DC-99E98EDF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2983279"/>
                <a:ext cx="64007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47777E-7317-B266-9382-01604A7E6C56}"/>
                  </a:ext>
                </a:extLst>
              </p:cNvPr>
              <p:cNvSpPr txBox="1"/>
              <p:nvPr/>
            </p:nvSpPr>
            <p:spPr>
              <a:xfrm>
                <a:off x="8468360" y="1322001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47777E-7317-B266-9382-01604A7E6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60" y="1322001"/>
                <a:ext cx="6400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E549C4-850A-20A8-99FC-84CB6E6FE01A}"/>
                  </a:ext>
                </a:extLst>
              </p:cNvPr>
              <p:cNvSpPr txBox="1"/>
              <p:nvPr/>
            </p:nvSpPr>
            <p:spPr>
              <a:xfrm>
                <a:off x="8503921" y="3704912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E549C4-850A-20A8-99FC-84CB6E6FE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921" y="3704912"/>
                <a:ext cx="640079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DFBAC2-C3F8-B6CF-D77A-DA4E3AE13E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157" y="5473670"/>
            <a:ext cx="1247775" cy="647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612A0D-F6EA-66B9-F077-89F0128896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716" y="5492720"/>
            <a:ext cx="1228725" cy="628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5099F-B6D2-F7FE-3EA4-D8308105E511}"/>
              </a:ext>
            </a:extLst>
          </p:cNvPr>
          <p:cNvSpPr txBox="1"/>
          <p:nvPr/>
        </p:nvSpPr>
        <p:spPr>
          <a:xfrm>
            <a:off x="2019932" y="5576055"/>
            <a:ext cx="2074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сектора сжатия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4675F-339E-5A0A-C92C-6DF5A55052A6}"/>
              </a:ext>
            </a:extLst>
          </p:cNvPr>
          <p:cNvSpPr txBox="1"/>
          <p:nvPr/>
        </p:nvSpPr>
        <p:spPr>
          <a:xfrm>
            <a:off x="7096440" y="5564663"/>
            <a:ext cx="2230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сектора растяжения </a:t>
            </a:r>
          </a:p>
        </p:txBody>
      </p:sp>
    </p:spTree>
    <p:extLst>
      <p:ext uri="{BB962C8B-B14F-4D97-AF65-F5344CB8AC3E}">
        <p14:creationId xmlns:p14="http://schemas.microsoft.com/office/powerpoint/2010/main" val="250773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620737-67A4-BB76-2F12-CBD5F2632F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08791-403A-293F-B72D-24331425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0" y="846590"/>
            <a:ext cx="6454140" cy="516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6980A-EBD9-AA20-4137-4BF606CE380A}"/>
              </a:ext>
            </a:extLst>
          </p:cNvPr>
          <p:cNvSpPr txBox="1"/>
          <p:nvPr/>
        </p:nvSpPr>
        <p:spPr>
          <a:xfrm>
            <a:off x="6096000" y="60114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Ориентация сколов по отношению к главным осям напряжений по М.В. </a:t>
            </a:r>
            <a:r>
              <a:rPr lang="ru-RU" dirty="0" err="1"/>
              <a:t>Гзовскому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6B584E-8331-3F96-FF64-3A94D9F3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3360" y="1949131"/>
            <a:ext cx="5076825" cy="262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260A2-635C-AA00-B43B-011F76743D19}"/>
                  </a:ext>
                </a:extLst>
              </p:cNvPr>
              <p:cNvSpPr txBox="1"/>
              <p:nvPr/>
            </p:nvSpPr>
            <p:spPr>
              <a:xfrm>
                <a:off x="1153160" y="2520881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260A2-635C-AA00-B43B-011F76743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160" y="2520881"/>
                <a:ext cx="640079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70A924-F0DB-8619-1D76-581793BE3588}"/>
                  </a:ext>
                </a:extLst>
              </p:cNvPr>
              <p:cNvSpPr txBox="1"/>
              <p:nvPr/>
            </p:nvSpPr>
            <p:spPr>
              <a:xfrm>
                <a:off x="2999424" y="3110161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70A924-F0DB-8619-1D76-581793BE3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424" y="3110161"/>
                <a:ext cx="640079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34545-45E5-D0B4-23EA-938A7984387C}"/>
                  </a:ext>
                </a:extLst>
              </p:cNvPr>
              <p:cNvSpPr txBox="1"/>
              <p:nvPr/>
            </p:nvSpPr>
            <p:spPr>
              <a:xfrm>
                <a:off x="2088959" y="825173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34545-45E5-D0B4-23EA-938A7984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59" y="825173"/>
                <a:ext cx="640079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7E978D-8DCF-61CB-8C45-529FA7770D0F}"/>
                  </a:ext>
                </a:extLst>
              </p:cNvPr>
              <p:cNvSpPr txBox="1"/>
              <p:nvPr/>
            </p:nvSpPr>
            <p:spPr>
              <a:xfrm>
                <a:off x="2210879" y="5074002"/>
                <a:ext cx="6400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7E978D-8DCF-61CB-8C45-529FA7770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79" y="5074002"/>
                <a:ext cx="640079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5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8BAAA9-2496-7196-2ED5-FEC6B9CCBF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A849B-E5BF-D924-110C-EAE3142A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Варианты развития системы двух сдвигов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Picture 93">
            <a:extLst>
              <a:ext uri="{FF2B5EF4-FFF2-40B4-BE49-F238E27FC236}">
                <a16:creationId xmlns:a16="http://schemas.microsoft.com/office/drawing/2014/main" id="{679AF8B0-524A-2BE7-FCF1-8F8A68D1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190" y="328567"/>
            <a:ext cx="2649611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12DB9E3-6A2E-F942-C260-BF9E2C8A2C38}"/>
              </a:ext>
            </a:extLst>
          </p:cNvPr>
          <p:cNvCxnSpPr/>
          <p:nvPr/>
        </p:nvCxnSpPr>
        <p:spPr>
          <a:xfrm>
            <a:off x="8382000" y="1564640"/>
            <a:ext cx="157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45709F-6220-091E-FF16-03E127D3D4FB}"/>
              </a:ext>
            </a:extLst>
          </p:cNvPr>
          <p:cNvSpPr txBox="1"/>
          <p:nvPr/>
        </p:nvSpPr>
        <p:spPr>
          <a:xfrm>
            <a:off x="8148320" y="1929765"/>
            <a:ext cx="2783840" cy="3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Функция скачка смещений</a:t>
            </a:r>
          </a:p>
        </p:txBody>
      </p:sp>
      <p:graphicFrame>
        <p:nvGraphicFramePr>
          <p:cNvPr id="4" name="Object 90">
            <a:extLst>
              <a:ext uri="{FF2B5EF4-FFF2-40B4-BE49-F238E27FC236}">
                <a16:creationId xmlns:a16="http://schemas.microsoft.com/office/drawing/2014/main" id="{65672F3A-2DCA-9875-CA78-7CD57F11B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27239"/>
              </p:ext>
            </p:extLst>
          </p:nvPr>
        </p:nvGraphicFramePr>
        <p:xfrm>
          <a:off x="8148320" y="2221774"/>
          <a:ext cx="2285714" cy="48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266400" progId="Equation.3">
                  <p:embed/>
                </p:oleObj>
              </mc:Choice>
              <mc:Fallback>
                <p:oleObj name="Equation" r:id="rId3" imgW="1244520" imgH="266400" progId="Equation.3">
                  <p:embed/>
                  <p:pic>
                    <p:nvPicPr>
                      <p:cNvPr id="34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320" y="2221774"/>
                        <a:ext cx="2285714" cy="487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CF2977-BD5F-DE30-C417-7E5C3562AA5A}"/>
              </a:ext>
            </a:extLst>
          </p:cNvPr>
          <p:cNvSpPr txBox="1"/>
          <p:nvPr/>
        </p:nvSpPr>
        <p:spPr>
          <a:xfrm>
            <a:off x="8069190" y="2708803"/>
            <a:ext cx="2801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ru-RU" dirty="0"/>
              <a:t>Осокина, Фридман, 1987</a:t>
            </a:r>
            <a:r>
              <a:rPr lang="en-US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93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DBABC2-B738-0B33-EE06-917228960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93">
            <a:extLst>
              <a:ext uri="{FF2B5EF4-FFF2-40B4-BE49-F238E27FC236}">
                <a16:creationId xmlns:a16="http://schemas.microsoft.com/office/drawing/2014/main" id="{A5EA5595-ABD3-24CE-0C9E-42227FE4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190" y="328567"/>
            <a:ext cx="2649611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624B189-6DB0-B98F-DC6D-418D35F6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Варианты развития системы двух сдвигов</a:t>
            </a:r>
            <a:br>
              <a:rPr lang="ru-RU" sz="2800" dirty="0"/>
            </a:br>
            <a:r>
              <a:rPr lang="ru-RU" sz="2000" dirty="0"/>
              <a:t>1. Строго последовательно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1305C-83B7-FE16-9A50-9D468D73ABBC}"/>
              </a:ext>
            </a:extLst>
          </p:cNvPr>
          <p:cNvSpPr txBox="1"/>
          <p:nvPr/>
        </p:nvSpPr>
        <p:spPr>
          <a:xfrm>
            <a:off x="8148320" y="1929765"/>
            <a:ext cx="2783840" cy="3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Функция скачка смещений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E9A61E0-0888-5D01-C36F-71EFB035B02A}"/>
              </a:ext>
            </a:extLst>
          </p:cNvPr>
          <p:cNvCxnSpPr/>
          <p:nvPr/>
        </p:nvCxnSpPr>
        <p:spPr>
          <a:xfrm>
            <a:off x="8382000" y="1564640"/>
            <a:ext cx="157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91BF06-8B8A-1F66-5948-F81E08BB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70" y="2037437"/>
            <a:ext cx="2959729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5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96F5B7-05A6-26A8-C8F3-7ED31EF876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953E7-4D3C-62F7-6F0C-EDCCB23BFE89}"/>
              </a:ext>
            </a:extLst>
          </p:cNvPr>
          <p:cNvSpPr txBox="1">
            <a:spLocks/>
          </p:cNvSpPr>
          <p:nvPr/>
        </p:nvSpPr>
        <p:spPr>
          <a:xfrm>
            <a:off x="0" y="253866"/>
            <a:ext cx="7345680" cy="12498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Варианты развития системы двух сдвигов</a:t>
            </a:r>
            <a:br>
              <a:rPr lang="ru-RU" sz="2800" dirty="0"/>
            </a:br>
            <a:r>
              <a:rPr lang="ru-RU" sz="2000" dirty="0"/>
              <a:t>2. Разломы возникли ранее. Но смещение целиком только по одному; по второму -  как два коротких разлома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73EA35-6D67-2D27-E58E-2714DBDC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79" y="2509520"/>
            <a:ext cx="2546481" cy="33593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3380B-3195-1A29-D16E-BB0AD8F0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979" y="2509520"/>
            <a:ext cx="2565532" cy="3283119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3A8AC03-C37B-03E8-B09B-DFF2A8935BDA}"/>
              </a:ext>
            </a:extLst>
          </p:cNvPr>
          <p:cNvSpPr/>
          <p:nvPr/>
        </p:nvSpPr>
        <p:spPr>
          <a:xfrm>
            <a:off x="4811344" y="3359673"/>
            <a:ext cx="2075217" cy="407499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93">
            <a:extLst>
              <a:ext uri="{FF2B5EF4-FFF2-40B4-BE49-F238E27FC236}">
                <a16:creationId xmlns:a16="http://schemas.microsoft.com/office/drawing/2014/main" id="{B04C65D6-A654-7D08-A6A6-AA86465E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9190" y="328567"/>
            <a:ext cx="2649611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1EE453-2C4F-F71D-468D-C47AC88719F8}"/>
              </a:ext>
            </a:extLst>
          </p:cNvPr>
          <p:cNvSpPr txBox="1"/>
          <p:nvPr/>
        </p:nvSpPr>
        <p:spPr>
          <a:xfrm>
            <a:off x="8148320" y="1929765"/>
            <a:ext cx="2783840" cy="3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Функция скачка смещений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5266DA6-6D1B-1CB8-1E2B-B9594285CA5F}"/>
              </a:ext>
            </a:extLst>
          </p:cNvPr>
          <p:cNvCxnSpPr/>
          <p:nvPr/>
        </p:nvCxnSpPr>
        <p:spPr>
          <a:xfrm>
            <a:off x="8382000" y="1564640"/>
            <a:ext cx="1574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06DBC2-F170-F0C9-F35A-1804DF709B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BFFE4-9C4E-6B48-818E-D6069F131FB4}"/>
              </a:ext>
            </a:extLst>
          </p:cNvPr>
          <p:cNvSpPr txBox="1"/>
          <p:nvPr/>
        </p:nvSpPr>
        <p:spPr>
          <a:xfrm>
            <a:off x="304799" y="291813"/>
            <a:ext cx="106394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Варианты смещений системы двух сдвигов</a:t>
            </a:r>
            <a:br>
              <a:rPr lang="ru-RU" sz="1800" dirty="0"/>
            </a:br>
            <a:r>
              <a:rPr lang="ru-RU" dirty="0"/>
              <a:t>3. </a:t>
            </a:r>
            <a:r>
              <a:rPr lang="ru-RU" sz="2000" dirty="0"/>
              <a:t>Самостоятельные сегменты второго разлома объединяются за счёт разрушения, поэтому смещение происходит вдоль всего второго разлома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2804DB-ED4D-5FB9-F83A-2A5B13D9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08" y="1983653"/>
            <a:ext cx="2584583" cy="3378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6C843-7568-4A88-280E-DF77D99F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19" y="2002704"/>
            <a:ext cx="2546481" cy="33593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1DAAE8-E5F2-B069-E5A9-B0EA974BB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88" y="2078908"/>
            <a:ext cx="2565532" cy="3283119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AE33A7F-69EA-B070-C349-09E7D81E53C2}"/>
              </a:ext>
            </a:extLst>
          </p:cNvPr>
          <p:cNvSpPr/>
          <p:nvPr/>
        </p:nvSpPr>
        <p:spPr>
          <a:xfrm>
            <a:off x="3390863" y="3516717"/>
            <a:ext cx="1160818" cy="407499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7BB18A0-085B-0796-E0FF-13BD27121FCC}"/>
              </a:ext>
            </a:extLst>
          </p:cNvPr>
          <p:cNvSpPr/>
          <p:nvPr/>
        </p:nvSpPr>
        <p:spPr>
          <a:xfrm>
            <a:off x="7556463" y="3469090"/>
            <a:ext cx="1160818" cy="407499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204C9E-ACDA-3C20-77AA-B64DC2C5D4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D9F8C-9838-536D-F853-F24EA5EB8FFC}"/>
              </a:ext>
            </a:extLst>
          </p:cNvPr>
          <p:cNvSpPr txBox="1"/>
          <p:nvPr/>
        </p:nvSpPr>
        <p:spPr>
          <a:xfrm>
            <a:off x="162560" y="2410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Варианты </a:t>
            </a:r>
            <a:r>
              <a:rPr lang="ru-RU" dirty="0"/>
              <a:t>развития смещений</a:t>
            </a:r>
            <a:r>
              <a:rPr lang="ru-RU" sz="1800" dirty="0"/>
              <a:t> системы двух сдвигов</a:t>
            </a:r>
            <a:br>
              <a:rPr lang="ru-RU" sz="1800" dirty="0"/>
            </a:br>
            <a:r>
              <a:rPr lang="ru-RU" sz="1400" dirty="0"/>
              <a:t>4. одновременное срабатывание за счёт толщины разлома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D424A-B051-895D-9E88-742AEA2A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31" y="1263109"/>
            <a:ext cx="4230477" cy="3172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634E3-4670-977F-CE71-7D34A7E9E451}"/>
              </a:ext>
            </a:extLst>
          </p:cNvPr>
          <p:cNvSpPr txBox="1"/>
          <p:nvPr/>
        </p:nvSpPr>
        <p:spPr>
          <a:xfrm>
            <a:off x="3980761" y="54578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Из книги Гладков и др., 2008 Тектонофизические исследования при </a:t>
            </a:r>
            <a:r>
              <a:rPr lang="ru-RU" dirty="0" err="1"/>
              <a:t>алмазопоисковых</a:t>
            </a:r>
            <a:r>
              <a:rPr lang="ru-RU" dirty="0"/>
              <a:t> работах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F3C74-4F14-409C-954A-63C10F75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7350"/>
            <a:ext cx="5210175" cy="4524375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714FED01-8C7A-00CD-66B2-1CBAB920840E}"/>
              </a:ext>
            </a:extLst>
          </p:cNvPr>
          <p:cNvSpPr/>
          <p:nvPr/>
        </p:nvSpPr>
        <p:spPr>
          <a:xfrm rot="2067632">
            <a:off x="7537837" y="1892411"/>
            <a:ext cx="699715" cy="44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B779683-2A3F-11C8-0093-15C334DAF83D}"/>
              </a:ext>
            </a:extLst>
          </p:cNvPr>
          <p:cNvSpPr/>
          <p:nvPr/>
        </p:nvSpPr>
        <p:spPr>
          <a:xfrm rot="13109389">
            <a:off x="9081715" y="3277263"/>
            <a:ext cx="699715" cy="44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0AA15F2-29CF-5443-341A-C2E2C15F127B}"/>
              </a:ext>
            </a:extLst>
          </p:cNvPr>
          <p:cNvSpPr/>
          <p:nvPr/>
        </p:nvSpPr>
        <p:spPr>
          <a:xfrm rot="8706640">
            <a:off x="7207727" y="3476045"/>
            <a:ext cx="699715" cy="44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F2B8304-A8BB-4603-969C-7689E9AA1D59}"/>
              </a:ext>
            </a:extLst>
          </p:cNvPr>
          <p:cNvSpPr/>
          <p:nvPr/>
        </p:nvSpPr>
        <p:spPr>
          <a:xfrm rot="19456568">
            <a:off x="9454296" y="1768671"/>
            <a:ext cx="699715" cy="445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5FB2E-8423-AC05-BC1C-E2FBC2EAC20F}"/>
              </a:ext>
            </a:extLst>
          </p:cNvPr>
          <p:cNvSpPr txBox="1"/>
          <p:nvPr/>
        </p:nvSpPr>
        <p:spPr>
          <a:xfrm>
            <a:off x="752531" y="450395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Из книги </a:t>
            </a:r>
            <a:r>
              <a:rPr lang="en-US" dirty="0"/>
              <a:t>[</a:t>
            </a:r>
            <a:r>
              <a:rPr lang="ru-RU" dirty="0"/>
              <a:t>Гладков</a:t>
            </a:r>
            <a:r>
              <a:rPr lang="en-US" dirty="0"/>
              <a:t> </a:t>
            </a:r>
            <a:r>
              <a:rPr lang="ru-RU" dirty="0"/>
              <a:t>и др., 2008</a:t>
            </a:r>
            <a:r>
              <a:rPr lang="en-US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8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8E9397-12D2-46E5-C5B6-A6B20EACF2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40763E-570B-5918-F997-41CA5396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8" y="548640"/>
            <a:ext cx="5491282" cy="4605307"/>
          </a:xfrm>
          <a:prstGeom prst="rect">
            <a:avLst/>
          </a:prstGeom>
        </p:spPr>
      </p:pic>
      <p:pic>
        <p:nvPicPr>
          <p:cNvPr id="3" name="Picture 93">
            <a:extLst>
              <a:ext uri="{FF2B5EF4-FFF2-40B4-BE49-F238E27FC236}">
                <a16:creationId xmlns:a16="http://schemas.microsoft.com/office/drawing/2014/main" id="{32794029-7CAE-C02A-9009-892CDFBB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9190" y="338726"/>
            <a:ext cx="3830937" cy="22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57AFB-A735-EEF4-B28B-FA16C96D19D9}"/>
              </a:ext>
            </a:extLst>
          </p:cNvPr>
          <p:cNvSpPr txBox="1"/>
          <p:nvPr/>
        </p:nvSpPr>
        <p:spPr>
          <a:xfrm>
            <a:off x="8069190" y="2937887"/>
            <a:ext cx="2783840" cy="3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Функция скачка смещений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579151D-FE3A-978A-7295-C87ECDA1ADFB}"/>
              </a:ext>
            </a:extLst>
          </p:cNvPr>
          <p:cNvCxnSpPr>
            <a:cxnSpLocks/>
          </p:cNvCxnSpPr>
          <p:nvPr/>
        </p:nvCxnSpPr>
        <p:spPr>
          <a:xfrm>
            <a:off x="8514080" y="2143760"/>
            <a:ext cx="22384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B3EE77-EA74-982D-AAA3-BCE020CAB7DC}"/>
              </a:ext>
            </a:extLst>
          </p:cNvPr>
          <p:cNvSpPr txBox="1"/>
          <p:nvPr/>
        </p:nvSpPr>
        <p:spPr>
          <a:xfrm>
            <a:off x="818078" y="5286494"/>
            <a:ext cx="6253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Изменение поля всестороннего давления в окрестности одиночной сдвиговой трещины по </a:t>
            </a:r>
            <a:r>
              <a:rPr lang="en-US" dirty="0"/>
              <a:t>[</a:t>
            </a:r>
            <a:r>
              <a:rPr lang="ru-RU" dirty="0"/>
              <a:t>Осокина, Фридман, 1987</a:t>
            </a:r>
            <a:r>
              <a:rPr lang="en-US" dirty="0"/>
              <a:t>]</a:t>
            </a:r>
            <a:r>
              <a:rPr lang="ru-RU" dirty="0"/>
              <a:t>,</a:t>
            </a:r>
          </a:p>
          <a:p>
            <a:r>
              <a:rPr lang="ru-RU" dirty="0"/>
              <a:t>задача двумерной теории упругости (плоская деформация)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35">
                <a:extLst>
                  <a:ext uri="{FF2B5EF4-FFF2-40B4-BE49-F238E27FC236}">
                    <a16:creationId xmlns:a16="http://schemas.microsoft.com/office/drawing/2014/main" id="{38B8F1BB-D82C-A6FD-7B6D-91E6EF042B8A}"/>
                  </a:ext>
                </a:extLst>
              </p:cNvPr>
              <p:cNvSpPr txBox="1"/>
              <p:nvPr/>
            </p:nvSpPr>
            <p:spPr bwMode="auto">
              <a:xfrm>
                <a:off x="1139508" y="548640"/>
                <a:ext cx="2253932" cy="50958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𝑦𝑦</m:t>
                            </m:r>
                          </m:sub>
                        </m:sSub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Object 35">
                <a:extLst>
                  <a:ext uri="{FF2B5EF4-FFF2-40B4-BE49-F238E27FC236}">
                    <a16:creationId xmlns:a16="http://schemas.microsoft.com/office/drawing/2014/main" id="{38B8F1BB-D82C-A6FD-7B6D-91E6EF042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9508" y="548640"/>
                <a:ext cx="2253932" cy="509588"/>
              </a:xfrm>
              <a:prstGeom prst="rect">
                <a:avLst/>
              </a:prstGeom>
              <a:blipFill>
                <a:blip r:embed="rId4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646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9665</TotalTime>
  <Words>400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Тема Office</vt:lpstr>
      <vt:lpstr>Equation</vt:lpstr>
      <vt:lpstr>Изменение поля напряжений в результате смещений по пересекающимся разломам </vt:lpstr>
      <vt:lpstr>Как принято рассматривать зону пересечения</vt:lpstr>
      <vt:lpstr>Презентация PowerPoint</vt:lpstr>
      <vt:lpstr>Варианты развития системы двух сдвигов </vt:lpstr>
      <vt:lpstr>Варианты развития системы двух сдвигов 1. Строго последовательно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Lermontova</dc:creator>
  <cp:lastModifiedBy>Anastasia Lermontova</cp:lastModifiedBy>
  <cp:revision>38</cp:revision>
  <dcterms:created xsi:type="dcterms:W3CDTF">2026-05-13T08:18:22Z</dcterms:created>
  <dcterms:modified xsi:type="dcterms:W3CDTF">2026-05-20T10:05:11Z</dcterms:modified>
</cp:coreProperties>
</file>