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4"/>
  </p:notesMasterIdLst>
  <p:handoutMasterIdLst>
    <p:handoutMasterId r:id="rId25"/>
  </p:handoutMasterIdLst>
  <p:sldIdLst>
    <p:sldId id="496" r:id="rId5"/>
    <p:sldId id="519" r:id="rId6"/>
    <p:sldId id="521" r:id="rId7"/>
    <p:sldId id="507" r:id="rId8"/>
    <p:sldId id="529" r:id="rId9"/>
    <p:sldId id="513" r:id="rId10"/>
    <p:sldId id="530" r:id="rId11"/>
    <p:sldId id="525" r:id="rId12"/>
    <p:sldId id="527" r:id="rId13"/>
    <p:sldId id="522" r:id="rId14"/>
    <p:sldId id="509" r:id="rId15"/>
    <p:sldId id="510" r:id="rId16"/>
    <p:sldId id="514" r:id="rId17"/>
    <p:sldId id="515" r:id="rId18"/>
    <p:sldId id="512" r:id="rId19"/>
    <p:sldId id="516" r:id="rId20"/>
    <p:sldId id="528" r:id="rId21"/>
    <p:sldId id="517" r:id="rId22"/>
    <p:sldId id="506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360" y="48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B76A3A-CC9C-4C7E-8881-0E6A57C91D0B}" type="datetime1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0A9D76-5E71-430B-99D5-CCC88A8393F6}" type="datetime1">
              <a:rPr lang="ru-RU" noProof="0" smtClean="0"/>
              <a:t>21.05.2026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140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6270F-DAD0-FFE0-98AC-BE8E4B4E7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874574-9C32-C579-ED10-47A5CDCF0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C41629-F583-C0FE-591D-FF0BDEBE3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98F34-A3F5-D3C5-34B9-E1400E5BC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958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A1CA1-B733-8CE8-345D-7857AA3D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295543A-AA2B-0EB9-2EF9-40D98CF9F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963CD2-8068-4F96-ABEF-11A51D898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8FC8AF-1259-D87B-DFEF-68EA64CBB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932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7C0C-B288-25EC-9857-4A917BFE2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4A2AC83-561E-ADDE-79E6-D10031FAE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993964-81A7-C235-0DD9-77B49FE21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E4CD2-7FC5-2F04-00BD-C02C850FE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566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C548-34D9-43D2-5E23-876847F7E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D426F59-252E-B3FB-5F07-4AEC9EF8B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1251CCA-DF8F-EAA7-A4B5-45D8DE67E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9436BB-CCAB-10A3-E8EB-03BB7EEF5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548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CC700-E8C1-CACF-D5E1-4064EEFBC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E8206B-5D6F-87DE-59F0-22EE67549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951DD0-3F02-CC4D-B985-D171A3BA6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9F8F93-0480-4CE7-DBB4-083D04FC5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12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0838-9E04-ABE0-3F42-08CEB8147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975B12-FA16-4F82-9428-0C2289D7E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B6C31B-1E2B-A0FA-C608-063FBE2B2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6222A-1537-4980-6A0C-9A2E02D50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13867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CEEAF-00E4-29C7-38D5-A74EDE139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E81DB6-02DA-7C77-7685-FEC493D16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C9B745-3C54-534E-AE83-5B3AB007C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4F27D2-DDBC-6671-9978-54D977B80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67804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773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EF8DE-F1B3-687E-2371-89C559731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AE35AB-B6AD-EDFA-9B9E-EBDDE0145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22ADC76-E65E-D3F3-1F74-980E0A212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D9E28D-B265-48B2-7DA1-E2144A052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4676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18342-9239-7F23-D1B9-363EC8E8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52117C-0BD9-7BBE-7F6E-AE8035421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E49B9A-A752-52A5-FE9F-24AD41C43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AAFD4-2BEB-0C73-A8A4-362D739E2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5431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8AB46-0B83-0054-7238-64E7952B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3D66A5-30E1-300D-A08B-18C4D722B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14AA94-9F9A-7454-B2F1-A806DF475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D54634-57C1-9773-2950-2552FF06D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512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CCBC6-760E-8E9B-F1C9-E90F55E4A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4875C08-7857-74F6-FC03-42A8BBF04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7F6B30-D000-326C-7843-FF9331F4C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D1C37-5433-8DC8-389F-B0E8ADF0F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392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FC366-9CB5-9DA6-5B13-4E4D3092A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840C49-88F9-14BD-EA79-A67E52B09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EC1482-19B2-D57F-FCBB-F4C664F83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C61945-7F59-473A-209C-BED93B788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47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F0B4-F8E3-94DE-FE1C-5C800B78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CED7ABB-1C29-2E4D-5EE8-7B9065156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4AB9D7-7167-5D23-18B1-FF68C6A24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615CD-D813-B23C-EBD0-DD42141F7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034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3FD25-309A-FC1C-36AB-6735D4571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F2DD3F-69FE-B138-ED4C-C0C1F169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FEAE9C-F75E-C483-72FD-BF1C8F1CD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88804-AF8D-C922-C23B-8F0D7991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912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03614-6FB1-B2D9-A105-3FE396BBC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649EB1E-9FAC-B265-5CBB-8036C7156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A5C206-3C87-7A0A-26EF-5594C304D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9995F6-3620-95A4-8F99-D03F53A0B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139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рафический объект 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endParaRPr lang="ru-RU" noProof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endParaRPr lang="ru-RU" noProof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sX0" fmla="*/ 0 w 3877056"/>
              <a:gd name="csY0" fmla="*/ 0 h 27432"/>
              <a:gd name="csX1" fmla="*/ 723717 w 3877056"/>
              <a:gd name="csY1" fmla="*/ 0 h 27432"/>
              <a:gd name="csX2" fmla="*/ 1408664 w 3877056"/>
              <a:gd name="csY2" fmla="*/ 0 h 27432"/>
              <a:gd name="csX3" fmla="*/ 2093610 w 3877056"/>
              <a:gd name="csY3" fmla="*/ 0 h 27432"/>
              <a:gd name="csX4" fmla="*/ 2623475 w 3877056"/>
              <a:gd name="csY4" fmla="*/ 0 h 27432"/>
              <a:gd name="csX5" fmla="*/ 3192109 w 3877056"/>
              <a:gd name="csY5" fmla="*/ 0 h 27432"/>
              <a:gd name="csX6" fmla="*/ 3877056 w 3877056"/>
              <a:gd name="csY6" fmla="*/ 0 h 27432"/>
              <a:gd name="csX7" fmla="*/ 3877056 w 3877056"/>
              <a:gd name="csY7" fmla="*/ 27432 h 27432"/>
              <a:gd name="csX8" fmla="*/ 3230880 w 3877056"/>
              <a:gd name="csY8" fmla="*/ 27432 h 27432"/>
              <a:gd name="csX9" fmla="*/ 2701016 w 3877056"/>
              <a:gd name="csY9" fmla="*/ 27432 h 27432"/>
              <a:gd name="csX10" fmla="*/ 2171151 w 3877056"/>
              <a:gd name="csY10" fmla="*/ 27432 h 27432"/>
              <a:gd name="csX11" fmla="*/ 1486205 w 3877056"/>
              <a:gd name="csY11" fmla="*/ 27432 h 27432"/>
              <a:gd name="csX12" fmla="*/ 917570 w 3877056"/>
              <a:gd name="csY12" fmla="*/ 27432 h 27432"/>
              <a:gd name="csX13" fmla="*/ 0 w 3877056"/>
              <a:gd name="csY13" fmla="*/ 27432 h 27432"/>
              <a:gd name="csX14" fmla="*/ 0 w 3877056"/>
              <a:gd name="csY14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81453" y="3471186"/>
            <a:ext cx="730800" cy="73080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endParaRPr lang="ru-RU" noProof="0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7262" y="3471186"/>
            <a:ext cx="730800" cy="73080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2098" y="3471186"/>
            <a:ext cx="730800" cy="73080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endParaRPr lang="ru-RU" noProof="0" dirty="0"/>
          </a:p>
        </p:txBody>
      </p:sp>
      <p:sp>
        <p:nvSpPr>
          <p:cNvPr id="13" name="Текст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 докладчика</a:t>
            </a:r>
          </a:p>
        </p:txBody>
      </p:sp>
      <p:sp>
        <p:nvSpPr>
          <p:cNvPr id="14" name="Текст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Название презентации</a:t>
            </a:r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552069 w 10515600"/>
              <a:gd name="csY1" fmla="*/ 0 h 27432"/>
              <a:gd name="csX2" fmla="*/ 893826 w 10515600"/>
              <a:gd name="csY2" fmla="*/ 0 h 27432"/>
              <a:gd name="csX3" fmla="*/ 1761363 w 10515600"/>
              <a:gd name="csY3" fmla="*/ 0 h 27432"/>
              <a:gd name="csX4" fmla="*/ 2313432 w 10515600"/>
              <a:gd name="csY4" fmla="*/ 0 h 27432"/>
              <a:gd name="csX5" fmla="*/ 2865501 w 10515600"/>
              <a:gd name="csY5" fmla="*/ 0 h 27432"/>
              <a:gd name="csX6" fmla="*/ 3733038 w 10515600"/>
              <a:gd name="csY6" fmla="*/ 0 h 27432"/>
              <a:gd name="csX7" fmla="*/ 4179951 w 10515600"/>
              <a:gd name="csY7" fmla="*/ 0 h 27432"/>
              <a:gd name="csX8" fmla="*/ 5047488 w 10515600"/>
              <a:gd name="csY8" fmla="*/ 0 h 27432"/>
              <a:gd name="csX9" fmla="*/ 5915025 w 10515600"/>
              <a:gd name="csY9" fmla="*/ 0 h 27432"/>
              <a:gd name="csX10" fmla="*/ 6572250 w 10515600"/>
              <a:gd name="csY10" fmla="*/ 0 h 27432"/>
              <a:gd name="csX11" fmla="*/ 7439787 w 10515600"/>
              <a:gd name="csY11" fmla="*/ 0 h 27432"/>
              <a:gd name="csX12" fmla="*/ 7991856 w 10515600"/>
              <a:gd name="csY12" fmla="*/ 0 h 27432"/>
              <a:gd name="csX13" fmla="*/ 8543925 w 10515600"/>
              <a:gd name="csY13" fmla="*/ 0 h 27432"/>
              <a:gd name="csX14" fmla="*/ 9306306 w 10515600"/>
              <a:gd name="csY14" fmla="*/ 0 h 27432"/>
              <a:gd name="csX15" fmla="*/ 9858375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9753219 w 10515600"/>
              <a:gd name="csY18" fmla="*/ 27432 h 27432"/>
              <a:gd name="csX19" fmla="*/ 9411462 w 10515600"/>
              <a:gd name="csY19" fmla="*/ 27432 h 27432"/>
              <a:gd name="csX20" fmla="*/ 8964549 w 10515600"/>
              <a:gd name="csY20" fmla="*/ 27432 h 27432"/>
              <a:gd name="csX21" fmla="*/ 8097012 w 10515600"/>
              <a:gd name="csY21" fmla="*/ 27432 h 27432"/>
              <a:gd name="csX22" fmla="*/ 7439787 w 10515600"/>
              <a:gd name="csY22" fmla="*/ 27432 h 27432"/>
              <a:gd name="csX23" fmla="*/ 6992874 w 10515600"/>
              <a:gd name="csY23" fmla="*/ 27432 h 27432"/>
              <a:gd name="csX24" fmla="*/ 6335649 w 10515600"/>
              <a:gd name="csY24" fmla="*/ 27432 h 27432"/>
              <a:gd name="csX25" fmla="*/ 5993892 w 10515600"/>
              <a:gd name="csY25" fmla="*/ 27432 h 27432"/>
              <a:gd name="csX26" fmla="*/ 5652135 w 10515600"/>
              <a:gd name="csY26" fmla="*/ 27432 h 27432"/>
              <a:gd name="csX27" fmla="*/ 4994910 w 10515600"/>
              <a:gd name="csY27" fmla="*/ 27432 h 27432"/>
              <a:gd name="csX28" fmla="*/ 4547997 w 10515600"/>
              <a:gd name="csY28" fmla="*/ 27432 h 27432"/>
              <a:gd name="csX29" fmla="*/ 3785616 w 10515600"/>
              <a:gd name="csY29" fmla="*/ 27432 h 27432"/>
              <a:gd name="csX30" fmla="*/ 3338703 w 10515600"/>
              <a:gd name="csY30" fmla="*/ 27432 h 27432"/>
              <a:gd name="csX31" fmla="*/ 2576322 w 10515600"/>
              <a:gd name="csY31" fmla="*/ 27432 h 27432"/>
              <a:gd name="csX32" fmla="*/ 2234565 w 10515600"/>
              <a:gd name="csY32" fmla="*/ 27432 h 27432"/>
              <a:gd name="csX33" fmla="*/ 1472184 w 10515600"/>
              <a:gd name="csY33" fmla="*/ 27432 h 27432"/>
              <a:gd name="csX34" fmla="*/ 1025271 w 10515600"/>
              <a:gd name="csY34" fmla="*/ 27432 h 27432"/>
              <a:gd name="csX35" fmla="*/ 683514 w 10515600"/>
              <a:gd name="csY35" fmla="*/ 27432 h 27432"/>
              <a:gd name="csX36" fmla="*/ 0 w 10515600"/>
              <a:gd name="csY36" fmla="*/ 27432 h 27432"/>
              <a:gd name="csX37" fmla="*/ 0 w 10515600"/>
              <a:gd name="csY37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9" name="Прямоугольник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4" name="Текст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5" name="Текст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6" name="Текст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7" name="Текст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ентральный заголовок названия 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>
                <a:latin typeface="Calibri" panose="020F0502020204030204" pitchFamily="34" charset="0"/>
                <a:cs typeface="Calibri" panose="020F0502020204030204" pitchFamily="34" charset="0"/>
              </a:rPr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>
                <a:latin typeface="Calibri" panose="020F0502020204030204" pitchFamily="34" charset="0"/>
                <a:cs typeface="Calibri" panose="020F0502020204030204" pitchFamily="34" charset="0"/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625" y="960120"/>
            <a:ext cx="8216749" cy="2898648"/>
          </a:xfrm>
        </p:spPr>
        <p:txBody>
          <a:bodyPr rtlCol="0"/>
          <a:lstStyle/>
          <a:p>
            <a:pPr rtl="0"/>
            <a:r>
              <a:rPr lang="ru-RU" sz="48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Альфвеновские</a:t>
            </a:r>
            <a:r>
              <a:rPr lang="ru-RU" sz="4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резонансы </a:t>
            </a:r>
            <a:br>
              <a:rPr lang="ru-RU" sz="4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 базе ГФО «Михнево»</a:t>
            </a:r>
            <a:endParaRPr lang="ru-RU" sz="4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5223510"/>
            <a:ext cx="6931152" cy="857250"/>
          </a:xfrm>
        </p:spPr>
        <p:txBody>
          <a:bodyPr rtlCol="0"/>
          <a:lstStyle/>
          <a:p>
            <a:pPr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Горбовская Екатерина Сергеевна</a:t>
            </a:r>
            <a:endParaRPr lang="ru-RU" sz="3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FFF0-1EFD-51CC-CE2D-827463CD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56E8-6B2B-5250-7704-B07179FA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Пример регистрации ИАР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9915871-1DEA-D83A-A232-EBEF7E5E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10</a:t>
            </a:fld>
            <a:endParaRPr lang="ru-RU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AA45284-6980-6ED2-7FDD-8F9CC2766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0800" y="2006432"/>
            <a:ext cx="5810192" cy="43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C412-F592-2558-682F-6C7936E2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FE445-43FA-990F-8D25-86BF0ED5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Параметры сравнения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C7435B8-A67E-E1AA-4C26-E35ACF51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11</a:t>
            </a:fld>
            <a:endParaRPr lang="ru-RU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81C52773-D4C0-2EF2-7E68-D4FA470C97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Электронная концентрация ионосферы с данных ионозонда </a:t>
                </a:r>
                <a:r>
                  <a:rPr lang="en-US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MO155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Расположен на 100 км к Северо-Западу</a:t>
                </a:r>
              </a:p>
              <a:p>
                <a:pPr marL="0" indent="0">
                  <a:buNone/>
                </a:pPr>
                <a:endParaRPr lang="ru-RU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ⅇ</m:t>
                    </m:r>
                  </m:oMath>
                </a14:m>
                <a:r>
                  <a:rPr lang="en-US" sz="3200" b="1" i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=</a:t>
                </a:r>
                <a:r>
                  <a:rPr lang="ru-RU" sz="3200" b="1" i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𝟖𝟎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3200" b="1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:endParaRPr lang="ru-RU" sz="3200" b="1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ⅇ</m:t>
                    </m:r>
                  </m:oMath>
                </a14:m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– электронная концентрация ионосферы</a:t>
                </a:r>
                <a:r>
                  <a:rPr lang="en-US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</a:t>
                </a:r>
                <a:endParaRPr lang="ru-RU" sz="24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– критическая </a:t>
                </a:r>
                <a:r>
                  <a:rPr lang="ru-RU" sz="24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частотая</a:t>
                </a:r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слоя </a:t>
                </a:r>
                <a:r>
                  <a:rPr lang="en-US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F2.</a:t>
                </a:r>
                <a:endParaRPr lang="ru-RU" sz="24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81C52773-D4C0-2EF2-7E68-D4FA470C9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743" b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64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89B30-1A3B-93B2-4B65-42A2A3C8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7993-164D-54CE-B475-E2200031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Пример сопоставления показателей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D2AF841-A45B-40BE-2ECE-78C07B60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12</a:t>
            </a:fld>
            <a:endParaRPr lang="ru-RU" noProof="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97D234D-5216-7AAF-5EE4-6462B08ED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9150" y="2076450"/>
            <a:ext cx="5473700" cy="4105275"/>
          </a:xfrm>
        </p:spPr>
      </p:pic>
    </p:spTree>
    <p:extLst>
      <p:ext uri="{BB962C8B-B14F-4D97-AF65-F5344CB8AC3E}">
        <p14:creationId xmlns:p14="http://schemas.microsoft.com/office/powerpoint/2010/main" val="125403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54E10-E4BB-0B97-06EF-12D089D8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EBC68-FA5B-705E-485F-BB270D4D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Пример сопоставления показателей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F33E4EB-44CC-A105-18D9-9ECE6D1C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13</a:t>
            </a:fld>
            <a:endParaRPr lang="ru-RU" noProof="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611DB7-4A42-1A4C-E513-C2A8764A3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9150" y="2076450"/>
            <a:ext cx="5473700" cy="4105275"/>
          </a:xfrm>
        </p:spPr>
      </p:pic>
    </p:spTree>
    <p:extLst>
      <p:ext uri="{BB962C8B-B14F-4D97-AF65-F5344CB8AC3E}">
        <p14:creationId xmlns:p14="http://schemas.microsoft.com/office/powerpoint/2010/main" val="390780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9213D-78E5-7BCD-5E9C-CEB07466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9D773-55AD-23BC-9EE9-42A89662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Пример сопоставления показателей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23D2295-20C7-500B-C477-098B7334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14</a:t>
            </a:fld>
            <a:endParaRPr lang="ru-RU" noProof="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D73DF99-D21F-0ACE-7E36-28DB06745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9150" y="2076450"/>
            <a:ext cx="5473700" cy="4105275"/>
          </a:xfrm>
        </p:spPr>
      </p:pic>
    </p:spTree>
    <p:extLst>
      <p:ext uri="{BB962C8B-B14F-4D97-AF65-F5344CB8AC3E}">
        <p14:creationId xmlns:p14="http://schemas.microsoft.com/office/powerpoint/2010/main" val="328849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DBEE3-B3F7-876D-97BA-B1C4A81DA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0749A-A4E6-2B70-3FDC-D6A29E75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Результаты и дальнейшие оценки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90AA7F2-B092-4039-9B5B-F59F587D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15</a:t>
            </a:fld>
            <a:endParaRPr lang="ru-RU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71BC3A8C-FE0E-897A-93DD-C3AC4B31A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Среднее расхождение в показателях: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ru-RU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ru-RU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ⅇ</m:t>
                    </m:r>
                  </m:oMath>
                </a14:m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=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ru-RU" sz="32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0,6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sz="32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:endParaRPr lang="en-US" sz="3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И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1">
                          <a:latin typeface="Cambria Math" panose="02040503050406030204" pitchFamily="18" charset="0"/>
                        </a:rPr>
                        <m:t>𝟑𝟕𝟓</m:t>
                      </m:r>
                      <m:sSup>
                        <m:sSup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</m:d>
                        </m:e>
                        <m:sup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∕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b="1" i="1" dirty="0">
                  <a:latin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3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Формула из статьи, выведена экспериментально на среднеширотной обсерватории Монды</a:t>
                </a:r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71BC3A8C-FE0E-897A-93DD-C3AC4B31A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1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10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FCBC-6B76-2700-32EB-7E384577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03A7E-C2D3-F945-5980-2AA40A85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5" y="361379"/>
            <a:ext cx="11980190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Выведенная </a:t>
            </a:r>
            <a:r>
              <a:rPr lang="ru-RU" sz="4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зафисимость</a:t>
            </a:r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для ГФО «Михнево»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26E711CD-5B6F-9D07-5774-1FBC01B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16</a:t>
            </a:fld>
            <a:endParaRPr lang="ru-RU" noProof="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1CE8EDF-2625-2D46-6CDE-B966DADF5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9723" y="2076450"/>
            <a:ext cx="7352553" cy="4105275"/>
          </a:xfrm>
        </p:spPr>
      </p:pic>
    </p:spTree>
    <p:extLst>
      <p:ext uri="{BB962C8B-B14F-4D97-AF65-F5344CB8AC3E}">
        <p14:creationId xmlns:p14="http://schemas.microsoft.com/office/powerpoint/2010/main" val="31369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A8D4-C309-CA8E-00DD-6A010798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6CB73-03DB-FB5C-75FF-D2FF9DD3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Результаты и дальнейшие оценки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EE68D63-BB7C-9D9B-29A7-9BA109C5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17</a:t>
            </a:fld>
            <a:endParaRPr lang="ru-RU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1F2D72E1-2FB4-A0E6-8541-B5D052F84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И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1" smtClean="0">
                          <a:latin typeface="Cambria Math" panose="02040503050406030204" pitchFamily="18" charset="0"/>
                        </a:rPr>
                        <m:t>𝟗𝟓𝟔</m:t>
                      </m:r>
                      <m:sSup>
                        <m:sSup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</m:d>
                        </m:e>
                        <m:sup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∕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:endParaRPr lang="ru-RU" sz="3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непрерывное изменение магнитного поля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𝑖𝑒𝑓𝑓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ru-RU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эффективной массы ионов </a:t>
                </a:r>
                <a:endParaRPr lang="en-US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— расстояние вдоль продольной оси резонатора. </a:t>
                </a:r>
              </a:p>
              <a:p>
                <a:pPr marL="0" indent="0" algn="ctr">
                  <a:buNone/>
                </a:pPr>
                <a:endParaRPr lang="ru-RU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1F2D72E1-2FB4-A0E6-8541-B5D052F84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5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1C611-3A8C-24C2-9611-1A2E9596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CFA2B-7068-3CE2-60D1-49383A56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Источники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3F06BE3-36A7-F20B-DAAA-E113573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18</a:t>
            </a:fld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A03A7-5433-1936-DDDB-FF4AAA4E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dirty="0"/>
              <a:t>1. Беляев П.П., Поляков С.В., Рапопорт В.О., </a:t>
            </a:r>
            <a:r>
              <a:rPr lang="ru-RU" sz="2300" dirty="0" err="1"/>
              <a:t>Трахтенгерц</a:t>
            </a:r>
            <a:r>
              <a:rPr lang="ru-RU" sz="2300" dirty="0"/>
              <a:t> В.Ю. Обнаружение резонансной структуры спектра атмосферного электромагнитного шумового фона в диапазоне короткопериодных геомагнитных пульсаций // Доклады АН СССР. 1987. Т. 297, № 3. С. 840–843.</a:t>
            </a:r>
          </a:p>
          <a:p>
            <a:r>
              <a:rPr lang="ru-RU" sz="2300" dirty="0"/>
              <a:t>2. Довбня Б.В., </a:t>
            </a:r>
            <a:r>
              <a:rPr lang="ru-RU" sz="2300" dirty="0" err="1"/>
              <a:t>Гульельми</a:t>
            </a:r>
            <a:r>
              <a:rPr lang="ru-RU" sz="2300" dirty="0"/>
              <a:t> А.В., Потапов А.С., Рахматулин Р.А. Дополнительный резонатор для ультранизкочастотных волн // Геофизические исследования. 2013б. Т. 14, № 2. С. 49–58.</a:t>
            </a:r>
          </a:p>
          <a:p>
            <a:r>
              <a:rPr lang="ru-RU" sz="2300" dirty="0"/>
              <a:t>3. Поляков С.В., Рапопорт В.О. Ионосферный </a:t>
            </a:r>
            <a:r>
              <a:rPr lang="ru-RU" sz="2300" dirty="0" err="1"/>
              <a:t>альвеновский</a:t>
            </a:r>
            <a:r>
              <a:rPr lang="ru-RU" sz="2300" dirty="0"/>
              <a:t> резонатор // Геомагнетизм и аэрономия. 1981. Т. 21. С. 610–614.</a:t>
            </a:r>
          </a:p>
          <a:p>
            <a:r>
              <a:rPr lang="ru-RU" sz="2300" dirty="0"/>
              <a:t>4. Потапов А.С., Полюшкина Т.Н., </a:t>
            </a:r>
            <a:r>
              <a:rPr lang="ru-RU" sz="2300" dirty="0" err="1"/>
              <a:t>Цэгмэд</a:t>
            </a:r>
            <a:r>
              <a:rPr lang="ru-RU" sz="2300" dirty="0"/>
              <a:t> Б. Морфология и диагностический потенциал ионосферного </a:t>
            </a:r>
            <a:r>
              <a:rPr lang="ru-RU" sz="2300" dirty="0" err="1"/>
              <a:t>альвеновского</a:t>
            </a:r>
            <a:r>
              <a:rPr lang="ru-RU" sz="2300" dirty="0"/>
              <a:t> резонатора // Солнечно-земная физика. </a:t>
            </a:r>
            <a:r>
              <a:rPr lang="en-US" sz="2300" dirty="0"/>
              <a:t>2021. Т. 7, № 2. С. 39–56. DOI:10.12737/szf-73202104.</a:t>
            </a:r>
            <a:endParaRPr lang="ru-RU" sz="2300" dirty="0"/>
          </a:p>
          <a:p>
            <a:r>
              <a:rPr lang="ru-RU" sz="2300" dirty="0"/>
              <a:t>5</a:t>
            </a:r>
            <a:r>
              <a:rPr lang="en-US" sz="2300" dirty="0"/>
              <a:t>. Nose M., Tsugawa T., Shiokawa K., Saito S., Saka O., Manaka T. et al. Simultaneous observations of the ionospheric Alfven resonance at multiple stations in Japan // Journal of Geophysical Research: Space Physics. 2017.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38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Спасибо за внимание</a:t>
            </a:r>
          </a:p>
        </p:txBody>
      </p:sp>
      <p:pic>
        <p:nvPicPr>
          <p:cNvPr id="23" name="Место для изображения из Интернета 23" descr="Пользователь">
            <a:extLst>
              <a:ext uri="{FF2B5EF4-FFF2-40B4-BE49-F238E27FC236}">
                <a16:creationId xmlns:a16="http://schemas.microsoft.com/office/drawing/2014/main" id="{B4D6CBD8-BAE2-4829-AC80-ACEA4658DD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14299" y="3429000"/>
            <a:ext cx="730800" cy="7308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41690B51-B7AB-4D15-951F-60CB62BB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4234496"/>
            <a:ext cx="3682999" cy="1119632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ru-RU" sz="5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Екатерина Сергеевна</a:t>
            </a:r>
          </a:p>
          <a:p>
            <a:pPr rtl="0"/>
            <a:r>
              <a:rPr lang="ru-RU" sz="5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Горбовская</a:t>
            </a:r>
          </a:p>
          <a:p>
            <a:pPr rtl="0"/>
            <a:endParaRPr lang="ru-RU" dirty="0"/>
          </a:p>
        </p:txBody>
      </p:sp>
      <p:pic>
        <p:nvPicPr>
          <p:cNvPr id="25" name="Место для изображения из Интернета 27" descr="Конверт">
            <a:extLst>
              <a:ext uri="{FF2B5EF4-FFF2-40B4-BE49-F238E27FC236}">
                <a16:creationId xmlns:a16="http://schemas.microsoft.com/office/drawing/2014/main" id="{329FB706-264C-44A5-B17E-0D396F61A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31000" y="3429000"/>
            <a:ext cx="730800" cy="730800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53C6B086-BC3B-4FE1-A23D-D1396E627E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9001" y="4273782"/>
            <a:ext cx="4114799" cy="1119632"/>
          </a:xfrm>
        </p:spPr>
        <p:txBody>
          <a:bodyPr rtlCol="0">
            <a:noAutofit/>
          </a:bodyPr>
          <a:lstStyle/>
          <a:p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e-gorbovskaya.98@mail.ru</a:t>
            </a:r>
            <a:endParaRPr lang="ru-RU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81CF48-4DAE-4B57-A92C-298D6494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CA8CA9-77A8-B14D-405A-DE011B3D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18C1E5-FB55-42F5-BD6D-9CC153FCDBE6}" type="slidenum">
              <a:rPr lang="ru-RU" noProof="0" smtClean="0"/>
              <a:pPr/>
              <a:t>2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50CB71-9AEF-F2AF-CEDE-C38F65A52C7E}"/>
              </a:ext>
            </a:extLst>
          </p:cNvPr>
          <p:cNvSpPr/>
          <p:nvPr/>
        </p:nvSpPr>
        <p:spPr>
          <a:xfrm>
            <a:off x="0" y="0"/>
            <a:ext cx="12192000" cy="125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Ионосферный </a:t>
            </a:r>
            <a:r>
              <a:rPr lang="ru-RU" sz="4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альфвеновский</a:t>
            </a:r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резонанс (ИАР)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981BF-9C4D-55D9-01C1-AD68870E7DDD}"/>
              </a:ext>
            </a:extLst>
          </p:cNvPr>
          <p:cNvSpPr txBox="1"/>
          <p:nvPr/>
        </p:nvSpPr>
        <p:spPr>
          <a:xfrm>
            <a:off x="487680" y="1259174"/>
            <a:ext cx="11216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ИАР - это результат формирования стоячих волн в ионосферном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альфвеновском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резонаторе под воздействием двух основных источников: грозовой активности и возмущений солнечного ветра.</a:t>
            </a:r>
          </a:p>
        </p:txBody>
      </p:sp>
      <p:pic>
        <p:nvPicPr>
          <p:cNvPr id="9" name="Объект 11">
            <a:extLst>
              <a:ext uri="{FF2B5EF4-FFF2-40B4-BE49-F238E27FC236}">
                <a16:creationId xmlns:a16="http://schemas.microsoft.com/office/drawing/2014/main" id="{26DD3B50-69B9-4B21-FB4B-518A4219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25" y="2031956"/>
            <a:ext cx="7206750" cy="45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9D850-F3C5-EB3A-4CAD-A7EAD3EB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A7123C-4B9F-4A1E-CF43-5916FDF2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ru-RU" noProof="0" smtClean="0"/>
              <a:pPr/>
              <a:t>3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FD726D-CA36-C668-E5FF-307291D27323}"/>
              </a:ext>
            </a:extLst>
          </p:cNvPr>
          <p:cNvSpPr/>
          <p:nvPr/>
        </p:nvSpPr>
        <p:spPr>
          <a:xfrm>
            <a:off x="0" y="0"/>
            <a:ext cx="12192000" cy="125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Приборы регистрации в ГФО «Михнево»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7844-F55D-97EA-44EA-27EFCD30D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0180"/>
            <a:ext cx="5157787" cy="346329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dirty="0"/>
              <a:t>Регистратор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Metronix</a:t>
            </a:r>
            <a:r>
              <a:rPr lang="ru-RU" dirty="0"/>
              <a:t> ADU-07 </a:t>
            </a:r>
          </a:p>
          <a:p>
            <a:r>
              <a:rPr lang="ru-RU" dirty="0"/>
              <a:t>10-канальном 24-разрядном регистраторе </a:t>
            </a:r>
            <a:r>
              <a:rPr lang="ru-RU" dirty="0" err="1"/>
              <a:t>Metronix</a:t>
            </a:r>
            <a:r>
              <a:rPr lang="ru-RU" dirty="0"/>
              <a:t> ADU-07 с частотой оцифровки 256Гц</a:t>
            </a:r>
          </a:p>
          <a:p>
            <a:r>
              <a:rPr lang="ru-RU" dirty="0"/>
              <a:t>100 км к югу от Москвы (54.96 N, 37.76 E)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1A6D5A0-458A-A5DB-FE87-FA1593FAC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0180"/>
            <a:ext cx="5183188" cy="346329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dirty="0"/>
              <a:t>Индукционные магнитометры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Metronix</a:t>
            </a:r>
            <a:r>
              <a:rPr lang="ru-RU" dirty="0"/>
              <a:t> MFS-06</a:t>
            </a:r>
          </a:p>
          <a:p>
            <a:r>
              <a:rPr lang="ru-RU" dirty="0"/>
              <a:t>в диапазоне частот ELF/VLF</a:t>
            </a:r>
          </a:p>
          <a:p>
            <a:r>
              <a:rPr lang="ru-RU" dirty="0"/>
              <a:t>ориентированные в направлении магнитного поля Север-Юг и Запад-Восток</a:t>
            </a:r>
          </a:p>
          <a:p>
            <a:r>
              <a:rPr lang="ru-RU" dirty="0"/>
              <a:t>местное магнитное склонение составляет  9 градусов</a:t>
            </a:r>
          </a:p>
        </p:txBody>
      </p:sp>
    </p:spTree>
    <p:extLst>
      <p:ext uri="{BB962C8B-B14F-4D97-AF65-F5344CB8AC3E}">
        <p14:creationId xmlns:p14="http://schemas.microsoft.com/office/powerpoint/2010/main" val="25992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F988-66DE-AAA0-F863-3B62A880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8ADFB-9C5D-120D-E15E-EB3A8B33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Пример регистрации ИАР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B0AFFD1-EFC3-0DCC-A049-91E63231F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7231" y="1788477"/>
            <a:ext cx="6577330" cy="4932998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1B862AC-C1B5-33C4-16BD-22B180D1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880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668C-6526-BF34-EFBC-0BCE08506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0452D-10D5-990A-22F4-49892693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381"/>
            <a:ext cx="10515600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5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Пример регистрации ИАР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4BE6E20-66DB-7F73-9FC1-CB6A63963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796" y="2092944"/>
            <a:ext cx="5866575" cy="4399931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0E89FAF-6A8D-6CD3-03AB-361047C437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02909" y="2092944"/>
            <a:ext cx="5866575" cy="4399931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D11E659-2AFC-0CA6-E997-B77C3BD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201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53B5-E3B7-E373-673A-3FDB2971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C202E-F0A7-B52C-07AD-EEDE9E82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2811"/>
            <a:ext cx="10515600" cy="134112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5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Сезонная вариация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E83EC97-7A1F-EDD3-21BC-6C6FCB534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3211" y="2976812"/>
            <a:ext cx="4207001" cy="2629376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8096A5D9-7991-063B-4AE7-2CDC6E6679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962898" y="2952206"/>
            <a:ext cx="4207001" cy="2629376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57750E-4611-05BB-1C0B-61BDAAFE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6</a:t>
            </a:fld>
            <a:endParaRPr lang="ru-RU" noProof="0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D81327AB-62D8-9105-391F-F7E9649EBAD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7803061" y="2952206"/>
            <a:ext cx="4207001" cy="2629376"/>
          </a:xfrm>
        </p:spPr>
      </p:pic>
    </p:spTree>
    <p:extLst>
      <p:ext uri="{BB962C8B-B14F-4D97-AF65-F5344CB8AC3E}">
        <p14:creationId xmlns:p14="http://schemas.microsoft.com/office/powerpoint/2010/main" val="287068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0088-B699-F82C-F9AB-12806602F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C82E9-8204-5225-F964-01A01E22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2811"/>
            <a:ext cx="10515600" cy="134112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5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Сезонная вариация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025FB2D-25C1-B64D-A521-037F206F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7</a:t>
            </a:fld>
            <a:endParaRPr lang="ru-RU" noProof="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E9A8EC6-276D-05D4-608A-335325AC04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3861" y="3177912"/>
            <a:ext cx="4131817" cy="2582385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B72CA6B-310F-2070-F75A-5D47FDAD19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063548" y="3153306"/>
            <a:ext cx="4131817" cy="2582385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A9595626-ECA8-FC2E-057F-DBCF25270B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7903711" y="3153306"/>
            <a:ext cx="4131817" cy="2582385"/>
          </a:xfrm>
        </p:spPr>
      </p:pic>
    </p:spTree>
    <p:extLst>
      <p:ext uri="{BB962C8B-B14F-4D97-AF65-F5344CB8AC3E}">
        <p14:creationId xmlns:p14="http://schemas.microsoft.com/office/powerpoint/2010/main" val="405181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1DB4-C327-488F-61A1-85A7A6FD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DDC4C-D865-BFC0-AA85-3969CF7A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5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Сезонная вариация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7F3FBAF-D972-E0CF-7A93-F11DB6B6C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301" y="3097458"/>
            <a:ext cx="3922497" cy="2627443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67EA038-DD9D-C2B3-EAF2-209EBEF0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8</a:t>
            </a:fld>
            <a:endParaRPr lang="ru-RU" noProof="0" dirty="0"/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2F6A4A9A-4CE9-899C-3A55-E287F8CF7D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778955" y="3126362"/>
            <a:ext cx="4157662" cy="2598539"/>
          </a:xfrm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6329E555-495E-E7C2-75AF-6F38A64E18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3938792" y="3126362"/>
            <a:ext cx="4157662" cy="2598539"/>
          </a:xfrm>
        </p:spPr>
      </p:pic>
    </p:spTree>
    <p:extLst>
      <p:ext uri="{BB962C8B-B14F-4D97-AF65-F5344CB8AC3E}">
        <p14:creationId xmlns:p14="http://schemas.microsoft.com/office/powerpoint/2010/main" val="38787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977B-6253-677E-61FF-38C9365E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B529BD-1FA2-ABF2-A29B-2D6D8AC2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18C1E5-FB55-42F5-BD6D-9CC153FCDBE6}" type="slidenum">
              <a:rPr lang="ru-RU" noProof="0" smtClean="0"/>
              <a:pPr/>
              <a:t>9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F71F1C-3E3B-47EE-F03E-A7F425121108}"/>
              </a:ext>
            </a:extLst>
          </p:cNvPr>
          <p:cNvSpPr/>
          <p:nvPr/>
        </p:nvSpPr>
        <p:spPr>
          <a:xfrm>
            <a:off x="0" y="0"/>
            <a:ext cx="12192000" cy="125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Ионосферный </a:t>
            </a:r>
            <a:r>
              <a:rPr lang="ru-RU" sz="4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альфвеновский</a:t>
            </a:r>
            <a:r>
              <a:rPr lang="ru-RU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резонанс (ИАР)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A7257E-D7D3-2124-62DF-A7C2D365EA2B}"/>
                  </a:ext>
                </a:extLst>
              </p:cNvPr>
              <p:cNvSpPr txBox="1"/>
              <p:nvPr/>
            </p:nvSpPr>
            <p:spPr>
              <a:xfrm>
                <a:off x="487680" y="3459492"/>
                <a:ext cx="11216640" cy="3188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И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</m:sSub>
                    <m:r>
                      <a:rPr lang="ru-RU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𝟑𝟕𝟓</m:t>
                    </m:r>
                    <m:sSup>
                      <m:sSup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ru-RU" sz="3200" b="1" i="1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</m:d>
                      </m:e>
                      <m:sup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∕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r>
                  <a:rPr lang="ru-RU" sz="3200" b="1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*</a:t>
                </a:r>
              </a:p>
              <a:p>
                <a:endParaRPr lang="ru-RU" sz="2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ⅇ</m:t>
                    </m:r>
                  </m:oMath>
                </a14:m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– электронная концентрация ионосферы,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И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24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– разницы частот мод ИАР.</a:t>
                </a:r>
              </a:p>
              <a:p>
                <a:endParaRPr lang="ru-RU" sz="2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ru-RU" sz="2000" dirty="0">
                  <a:solidFill>
                    <a:srgbClr val="0070C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*</a:t>
                </a:r>
                <a:r>
                  <a:rPr lang="ru-RU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Потапов А.С., Полюшкина Т.Н., </a:t>
                </a:r>
                <a:r>
                  <a:rPr lang="ru-RU" sz="2000" dirty="0" err="1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Цэгмэд</a:t>
                </a:r>
                <a:r>
                  <a:rPr lang="ru-RU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Б. Морфология и </a:t>
                </a:r>
                <a:r>
                  <a:rPr lang="ru-RU" sz="2000" dirty="0" err="1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диа</a:t>
                </a:r>
                <a:r>
                  <a:rPr lang="ru-RU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-гностический потенциал ионосферного </a:t>
                </a:r>
                <a:r>
                  <a:rPr lang="ru-RU" sz="2000" dirty="0" err="1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альвеновского</a:t>
                </a:r>
                <a:r>
                  <a:rPr lang="ru-RU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резонатора. </a:t>
                </a:r>
                <a:r>
                  <a:rPr lang="ru-RU" sz="2000" i="1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Солнечно-земная физика</a:t>
                </a:r>
                <a:r>
                  <a:rPr lang="ru-RU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. 2021. Т. 7, № 2. С. 39–56. 		</a:t>
                </a:r>
              </a:p>
              <a:p>
                <a:r>
                  <a:rPr lang="ru-RU" sz="2000" dirty="0">
                    <a:solidFill>
                      <a:srgbClr val="0070C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DOI: 10.12737/szf-73202104.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A7257E-D7D3-2124-62DF-A7C2D365E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3459492"/>
                <a:ext cx="11216640" cy="3188565"/>
              </a:xfrm>
              <a:prstGeom prst="rect">
                <a:avLst/>
              </a:prstGeom>
              <a:blipFill>
                <a:blip r:embed="rId2"/>
                <a:stretch>
                  <a:fillRect l="-815" t="-1721" b="-2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493CB2B-BAF4-3654-7855-AC0CAD838A33}"/>
              </a:ext>
            </a:extLst>
          </p:cNvPr>
          <p:cNvSpPr txBox="1"/>
          <p:nvPr/>
        </p:nvSpPr>
        <p:spPr>
          <a:xfrm>
            <a:off x="7038702" y="1825770"/>
            <a:ext cx="3143795" cy="120032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Электронная концентрация </a:t>
            </a:r>
          </a:p>
          <a:p>
            <a:pPr marL="0" indent="0">
              <a:buNone/>
            </a:pP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ионосферы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E94DA-FD64-82DB-F92E-469DF3E39024}"/>
              </a:ext>
            </a:extLst>
          </p:cNvPr>
          <p:cNvSpPr txBox="1"/>
          <p:nvPr/>
        </p:nvSpPr>
        <p:spPr>
          <a:xfrm>
            <a:off x="2009503" y="1825770"/>
            <a:ext cx="3143795" cy="120032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Частота ионосферного</a:t>
            </a: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Альфвеновского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резонанса </a:t>
            </a:r>
            <a:endParaRPr lang="ru-RU" sz="2400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0AB5717-B2BF-3798-3D27-27EA106E128A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>
            <a:off x="5153298" y="2425935"/>
            <a:ext cx="188540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7034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D9EFA-E074-4C2F-8F25-BF862B8AB6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A49B05-820E-4F16-BCC1-12B2E1300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A595FF-F2D2-434C-A89B-B6A4364C4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TM00621257</Template>
  <TotalTime>1114</TotalTime>
  <Words>577</Words>
  <Application>Microsoft Office PowerPoint</Application>
  <PresentationFormat>Широкоэкранный</PresentationFormat>
  <Paragraphs>108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SketchyVTI</vt:lpstr>
      <vt:lpstr>Альфвеновские резонансы  на базе ГФО «Михнево»</vt:lpstr>
      <vt:lpstr>Презентация PowerPoint</vt:lpstr>
      <vt:lpstr>Презентация PowerPoint</vt:lpstr>
      <vt:lpstr>Пример регистрации ИАР</vt:lpstr>
      <vt:lpstr>Пример регистрации ИАР</vt:lpstr>
      <vt:lpstr>Сезонная вариация</vt:lpstr>
      <vt:lpstr>Сезонная вариация</vt:lpstr>
      <vt:lpstr>Сезонная вариация</vt:lpstr>
      <vt:lpstr>Презентация PowerPoint</vt:lpstr>
      <vt:lpstr>Пример регистрации ИАР</vt:lpstr>
      <vt:lpstr>Параметры сравнения</vt:lpstr>
      <vt:lpstr>Пример сопоставления показателей</vt:lpstr>
      <vt:lpstr>Пример сопоставления показателей</vt:lpstr>
      <vt:lpstr>Пример сопоставления показателей</vt:lpstr>
      <vt:lpstr>Результаты и дальнейшие оценки</vt:lpstr>
      <vt:lpstr>Выведенная зафисимость для ГФО «Михнево»</vt:lpstr>
      <vt:lpstr>Результаты и дальнейшие оценки</vt:lpstr>
      <vt:lpstr>Источники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Горбовская Екатерина</dc:creator>
  <cp:lastModifiedBy>Горбовская Екатерина</cp:lastModifiedBy>
  <cp:revision>10</cp:revision>
  <dcterms:created xsi:type="dcterms:W3CDTF">2026-04-01T13:31:12Z</dcterms:created>
  <dcterms:modified xsi:type="dcterms:W3CDTF">2026-05-21T08:28:10Z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