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1" r:id="rId2"/>
    <p:sldId id="402" r:id="rId3"/>
    <p:sldId id="436" r:id="rId4"/>
    <p:sldId id="463" r:id="rId5"/>
    <p:sldId id="442" r:id="rId6"/>
    <p:sldId id="449" r:id="rId7"/>
    <p:sldId id="448" r:id="rId8"/>
    <p:sldId id="432" r:id="rId9"/>
    <p:sldId id="437" r:id="rId10"/>
    <p:sldId id="417" r:id="rId11"/>
    <p:sldId id="426" r:id="rId12"/>
    <p:sldId id="450" r:id="rId13"/>
    <p:sldId id="451" r:id="rId14"/>
    <p:sldId id="458" r:id="rId15"/>
    <p:sldId id="461" r:id="rId16"/>
    <p:sldId id="457" r:id="rId17"/>
    <p:sldId id="460" r:id="rId18"/>
    <p:sldId id="440" r:id="rId19"/>
    <p:sldId id="453" r:id="rId20"/>
    <p:sldId id="462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FF00"/>
    <a:srgbClr val="FF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40" autoAdjust="0"/>
  </p:normalViewPr>
  <p:slideViewPr>
    <p:cSldViewPr>
      <p:cViewPr varScale="1">
        <p:scale>
          <a:sx n="59" d="100"/>
          <a:sy n="59" d="100"/>
        </p:scale>
        <p:origin x="-14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AB332D-BC49-4360-8AFF-53E053F2F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111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4649DD-A5AF-4DEB-9792-825799017BC5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203ABE-02F1-4BBD-BF78-03599BE24B0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A217E6-0C43-44EB-9A31-DFC844F04F1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35D551-3C94-4C6F-8DBB-80A9D39AF4D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E99544-8413-4E2D-88BE-68E2BB54B1D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174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ED0596-2E71-48CF-B4B8-A9D21E007C4E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E7216E-D810-48BE-B0DB-895101D53C15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06E9FC-7AE9-4576-A252-9E942ACD0F28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B332D-BC49-4360-8AFF-53E053F2FF6E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64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A32C-08E1-42FA-B2FE-C29CA5C20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98E0-C2E5-4F4C-996D-962DBD3DCC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ACD38-569E-4751-BE21-CFD5BDA79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BB8F5-AD0B-44B2-9F63-D9AD49273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577D-C94C-4B45-980C-4A9ED3FC2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0BD5-D58E-4EE8-81D4-8E32004F4D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0E4E-9AAB-426D-9C5F-015F9829D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042B4-A7F3-49AF-BE36-F78883E7FC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533D-2965-4ADA-BC6F-07FF01D3D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8C76-750D-419C-A92C-2AA66B690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9004-DC18-4240-AB8E-62FB26247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A1BE-2E3F-4C7D-8592-57E3ACC3BA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E891A3-6C03-4264-900E-0546BC450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144463"/>
            <a:ext cx="86423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7019925" y="144463"/>
            <a:ext cx="194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FFFFFF"/>
                </a:solidFill>
              </a:rPr>
              <a:t>ИДГ РАН</a:t>
            </a:r>
            <a:endParaRPr lang="ru-RU" altLang="ru-RU" sz="2400" b="1" i="1">
              <a:solidFill>
                <a:srgbClr val="FFFFFF"/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76250" y="6296025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/>
              <a:t>20 мая 2026 г.</a:t>
            </a:r>
          </a:p>
        </p:txBody>
      </p:sp>
      <p:sp>
        <p:nvSpPr>
          <p:cNvPr id="3077" name="Заголовок 1"/>
          <p:cNvSpPr>
            <a:spLocks noGrp="1"/>
          </p:cNvSpPr>
          <p:nvPr>
            <p:ph type="ctrTitle"/>
          </p:nvPr>
        </p:nvSpPr>
        <p:spPr>
          <a:xfrm>
            <a:off x="106363" y="3024188"/>
            <a:ext cx="8775700" cy="16557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b="1" dirty="0" smtClean="0">
                <a:solidFill>
                  <a:schemeClr val="tx1"/>
                </a:solidFill>
              </a:rPr>
              <a:t>Размеры зон </a:t>
            </a:r>
            <a:r>
              <a:rPr lang="ru-RU" sz="3100" b="1" dirty="0" err="1" smtClean="0">
                <a:solidFill>
                  <a:schemeClr val="tx1"/>
                </a:solidFill>
              </a:rPr>
              <a:t>асперити</a:t>
            </a:r>
            <a:r>
              <a:rPr lang="ru-RU" sz="3100" b="1" dirty="0" smtClean="0">
                <a:solidFill>
                  <a:schemeClr val="tx1"/>
                </a:solidFill>
              </a:rPr>
              <a:t> и их связь с процессом подготовки землетрясения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Г.Г. Кочарян, С.Б.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Кишкина</a:t>
            </a:r>
            <a:endParaRPr lang="ru-RU" sz="3300" i="1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55892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Проект РНФ </a:t>
            </a:r>
            <a:r>
              <a:rPr lang="ru-RU" i="1" dirty="0"/>
              <a:t>22-17-00204-П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84313"/>
            <a:ext cx="28495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CB9DF4-58F2-4FB2-B878-7930D802E9C8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311626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0" y="4076700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11.11.2022 </a:t>
            </a:r>
            <a:r>
              <a:rPr lang="en-US"/>
              <a:t>Mw</a:t>
            </a:r>
            <a:r>
              <a:rPr lang="ru-RU"/>
              <a:t>7.3 Тонга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4859338" y="1557338"/>
            <a:ext cx="1728787" cy="368300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50000">
                <a:srgbClr val="D6D6D6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Xu et al/, 2025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4716463" y="1125538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25</a:t>
            </a:r>
            <a:r>
              <a:rPr lang="ru-RU"/>
              <a:t>.</a:t>
            </a:r>
            <a:r>
              <a:rPr lang="en-US"/>
              <a:t>07</a:t>
            </a:r>
            <a:r>
              <a:rPr lang="ru-RU"/>
              <a:t>.202</a:t>
            </a:r>
            <a:r>
              <a:rPr lang="en-US"/>
              <a:t>5</a:t>
            </a:r>
            <a:r>
              <a:rPr lang="ru-RU"/>
              <a:t> </a:t>
            </a:r>
            <a:r>
              <a:rPr lang="en-US"/>
              <a:t>Mw8.8 </a:t>
            </a:r>
            <a:r>
              <a:rPr lang="ru-RU"/>
              <a:t>Камчатка </a:t>
            </a:r>
          </a:p>
        </p:txBody>
      </p:sp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365625"/>
            <a:ext cx="29654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6"/>
          <p:cNvSpPr txBox="1">
            <a:spLocks noChangeArrowheads="1"/>
          </p:cNvSpPr>
          <p:nvPr/>
        </p:nvSpPr>
        <p:spPr bwMode="auto">
          <a:xfrm>
            <a:off x="250825" y="1125538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17.12.2024 </a:t>
            </a:r>
            <a:r>
              <a:rPr lang="en-US"/>
              <a:t>Mw</a:t>
            </a:r>
            <a:r>
              <a:rPr lang="ru-RU"/>
              <a:t>7.3 Вануату</a:t>
            </a:r>
          </a:p>
        </p:txBody>
      </p:sp>
      <p:pic>
        <p:nvPicPr>
          <p:cNvPr id="1229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964113"/>
            <a:ext cx="3671888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22"/>
          <p:cNvSpPr txBox="1">
            <a:spLocks noChangeArrowheads="1"/>
          </p:cNvSpPr>
          <p:nvPr/>
        </p:nvSpPr>
        <p:spPr bwMode="auto">
          <a:xfrm>
            <a:off x="6207125" y="4775200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11.</a:t>
            </a:r>
            <a:r>
              <a:rPr lang="en-US"/>
              <a:t>0</a:t>
            </a:r>
            <a:r>
              <a:rPr lang="ru-RU"/>
              <a:t>3.2011 </a:t>
            </a:r>
            <a:r>
              <a:rPr lang="en-US"/>
              <a:t>Mw9.1 </a:t>
            </a:r>
            <a:r>
              <a:rPr lang="ru-RU"/>
              <a:t>Тохоку </a:t>
            </a:r>
          </a:p>
        </p:txBody>
      </p:sp>
      <p:sp>
        <p:nvSpPr>
          <p:cNvPr id="13" name="Text 0"/>
          <p:cNvSpPr txBox="1"/>
          <p:nvPr/>
        </p:nvSpPr>
        <p:spPr>
          <a:xfrm>
            <a:off x="58738" y="138113"/>
            <a:ext cx="9024937" cy="842962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b="1" cap="all" dirty="0" smtClean="0">
                <a:solidFill>
                  <a:srgbClr val="000000"/>
                </a:solidFill>
              </a:rPr>
              <a:t>ПОЛОЖЕНИЕ </a:t>
            </a:r>
            <a:r>
              <a:rPr lang="ru-RU" sz="2400" b="1" cap="all" dirty="0" err="1" smtClean="0">
                <a:solidFill>
                  <a:srgbClr val="000000"/>
                </a:solidFill>
              </a:rPr>
              <a:t>ГипоцентрА</a:t>
            </a:r>
            <a:r>
              <a:rPr lang="en-US" sz="2400" b="1" cap="all" dirty="0" smtClean="0">
                <a:solidFill>
                  <a:srgbClr val="000000"/>
                </a:solidFill>
              </a:rPr>
              <a:t>
</a:t>
            </a:r>
            <a:endParaRPr lang="en-US" sz="2400" cap="all" dirty="0" smtClean="0"/>
          </a:p>
        </p:txBody>
      </p:sp>
      <p:sp>
        <p:nvSpPr>
          <p:cNvPr id="12301" name="TextBox 2"/>
          <p:cNvSpPr txBox="1">
            <a:spLocks noChangeArrowheads="1"/>
          </p:cNvSpPr>
          <p:nvPr/>
        </p:nvSpPr>
        <p:spPr bwMode="auto">
          <a:xfrm>
            <a:off x="684213" y="560388"/>
            <a:ext cx="8928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FF0000"/>
                </a:solidFill>
              </a:rPr>
              <a:t>Вероятное место инициирования (ГТ)  – край пятна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1"/>
          <p:cNvSpPr txBox="1">
            <a:spLocks noChangeArrowheads="1"/>
          </p:cNvSpPr>
          <p:nvPr/>
        </p:nvSpPr>
        <p:spPr bwMode="auto">
          <a:xfrm>
            <a:off x="3635375" y="1412875"/>
            <a:ext cx="105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FF0000"/>
                </a:solidFill>
              </a:rPr>
              <a:t>65</a:t>
            </a:r>
            <a:r>
              <a:rPr lang="en-US" altLang="ru-RU" sz="2800">
                <a:solidFill>
                  <a:srgbClr val="FF0000"/>
                </a:solidFill>
              </a:rPr>
              <a:t>%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3635375" y="3049588"/>
            <a:ext cx="113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FF0000"/>
                </a:solidFill>
              </a:rPr>
              <a:t>15</a:t>
            </a:r>
            <a:r>
              <a:rPr lang="en-US" altLang="ru-RU" sz="2800">
                <a:solidFill>
                  <a:srgbClr val="FF0000"/>
                </a:solidFill>
              </a:rPr>
              <a:t>%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3316" name="TextBox 14"/>
          <p:cNvSpPr txBox="1">
            <a:spLocks noChangeArrowheads="1"/>
          </p:cNvSpPr>
          <p:nvPr/>
        </p:nvSpPr>
        <p:spPr bwMode="auto">
          <a:xfrm>
            <a:off x="3635375" y="4494213"/>
            <a:ext cx="1036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>
                <a:solidFill>
                  <a:srgbClr val="FF0000"/>
                </a:solidFill>
              </a:rPr>
              <a:t>20%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4529138" y="1412875"/>
            <a:ext cx="105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>
                <a:solidFill>
                  <a:srgbClr val="FF0000"/>
                </a:solidFill>
              </a:rPr>
              <a:t>76%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4592638" y="3049588"/>
            <a:ext cx="1131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800">
                <a:solidFill>
                  <a:srgbClr val="FF0000"/>
                </a:solidFill>
              </a:rPr>
              <a:t>24%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1836738" y="138113"/>
            <a:ext cx="253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ЧИСЛО ПЯТЕН</a:t>
            </a:r>
          </a:p>
        </p:txBody>
      </p:sp>
      <p:sp>
        <p:nvSpPr>
          <p:cNvPr id="13320" name="TextBox 29"/>
          <p:cNvSpPr txBox="1">
            <a:spLocks noChangeArrowheads="1"/>
          </p:cNvSpPr>
          <p:nvPr/>
        </p:nvSpPr>
        <p:spPr bwMode="auto">
          <a:xfrm>
            <a:off x="4932363" y="138113"/>
            <a:ext cx="3887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РАСПОЛОЖЕНИЕ ГТ</a:t>
            </a:r>
          </a:p>
        </p:txBody>
      </p:sp>
      <p:pic>
        <p:nvPicPr>
          <p:cNvPr id="1332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4494213"/>
            <a:ext cx="28019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" y="660400"/>
            <a:ext cx="281146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2473325"/>
            <a:ext cx="27701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3688" y="596900"/>
            <a:ext cx="30861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2900" y="2663825"/>
            <a:ext cx="30734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775" y="2035175"/>
            <a:ext cx="28067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836613"/>
            <a:ext cx="50403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BFA0C3-8A27-4ACD-ADEB-3736CD2F20B4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4" name="Text 0"/>
          <p:cNvSpPr txBox="1"/>
          <p:nvPr/>
        </p:nvSpPr>
        <p:spPr>
          <a:xfrm>
            <a:off x="58738" y="138113"/>
            <a:ext cx="9024937" cy="842962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b="1" cap="all" dirty="0" smtClean="0">
                <a:solidFill>
                  <a:srgbClr val="000000"/>
                </a:solidFill>
              </a:rPr>
              <a:t>Характерные  </a:t>
            </a:r>
            <a:r>
              <a:rPr lang="ru-RU" sz="2400" b="1" cap="all" dirty="0" err="1" smtClean="0">
                <a:solidFill>
                  <a:srgbClr val="000000"/>
                </a:solidFill>
              </a:rPr>
              <a:t>РАЗМЕРы</a:t>
            </a:r>
            <a:r>
              <a:rPr lang="ru-RU" sz="2400" b="1" cap="all" dirty="0" smtClean="0">
                <a:solidFill>
                  <a:srgbClr val="000000"/>
                </a:solidFill>
              </a:rPr>
              <a:t>  зон  АСПЕРИТИ</a:t>
            </a:r>
            <a:r>
              <a:rPr lang="en-US" sz="2400" b="1" cap="all" dirty="0" smtClean="0">
                <a:solidFill>
                  <a:srgbClr val="000000"/>
                </a:solidFill>
              </a:rPr>
              <a:t>
</a:t>
            </a:r>
            <a:endParaRPr lang="en-US" sz="2400" cap="all" dirty="0" smtClean="0"/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4787900" y="836613"/>
            <a:ext cx="45735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Полученная зависимость размера зон </a:t>
            </a:r>
            <a:r>
              <a:rPr lang="ru-RU" sz="2000" dirty="0" err="1" smtClean="0"/>
              <a:t>асперити</a:t>
            </a:r>
            <a:r>
              <a:rPr lang="ru-RU" sz="2000" dirty="0" smtClean="0"/>
              <a:t> от </a:t>
            </a:r>
            <a:r>
              <a:rPr lang="ru-RU" sz="2000" dirty="0"/>
              <a:t>масштаба землетрясения характеризуется соотношением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4806950" y="2636838"/>
            <a:ext cx="4337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Размеры asperitis получены с помощью: </a:t>
            </a:r>
            <a:endParaRPr lang="en-US"/>
          </a:p>
          <a:p>
            <a:r>
              <a:rPr lang="ru-RU"/>
              <a:t>1 – сейсмических данных; </a:t>
            </a:r>
            <a:endParaRPr lang="en-US"/>
          </a:p>
          <a:p>
            <a:r>
              <a:rPr lang="ru-RU"/>
              <a:t>2 – геодезических данных; </a:t>
            </a:r>
            <a:endParaRPr lang="en-US"/>
          </a:p>
          <a:p>
            <a:r>
              <a:rPr lang="ru-RU"/>
              <a:t>3 – сейсмических данных (по каталогу USGS)</a:t>
            </a:r>
            <a:r>
              <a:rPr lang="en-US"/>
              <a:t>.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806950" y="4508500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 – </a:t>
            </a:r>
            <a:r>
              <a:rPr lang="en-US" i="1"/>
              <a:t>B=0.31</a:t>
            </a:r>
            <a:r>
              <a:rPr lang="ru-RU"/>
              <a:t>; 5 – </a:t>
            </a:r>
            <a:r>
              <a:rPr lang="en-US" i="1"/>
              <a:t>B=0.34</a:t>
            </a:r>
            <a:r>
              <a:rPr lang="ru-RU"/>
              <a:t>; </a:t>
            </a:r>
            <a:endParaRPr lang="en-US"/>
          </a:p>
          <a:p>
            <a:endParaRPr lang="en-US"/>
          </a:p>
          <a:p>
            <a:r>
              <a:rPr lang="ru-RU"/>
              <a:t>6–8 – соотношения между сейсмическим моментом и длиной разрыва для разных событий (по [Кочарян, 2016]</a:t>
            </a:r>
            <a:r>
              <a:rPr lang="en-US"/>
              <a:t>)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775" y="2035175"/>
            <a:ext cx="28067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836613"/>
            <a:ext cx="50403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014280-9766-45D7-BFEE-7CA0D7F57071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4" name="Text 0"/>
          <p:cNvSpPr txBox="1"/>
          <p:nvPr/>
        </p:nvSpPr>
        <p:spPr>
          <a:xfrm>
            <a:off x="58738" y="138113"/>
            <a:ext cx="9024937" cy="842962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b="1" cap="all" dirty="0" smtClean="0">
                <a:solidFill>
                  <a:srgbClr val="000000"/>
                </a:solidFill>
              </a:rPr>
              <a:t>Характерные  размеры  зон  </a:t>
            </a:r>
            <a:r>
              <a:rPr lang="ru-RU" sz="2400" b="1" cap="all" dirty="0" err="1" smtClean="0">
                <a:solidFill>
                  <a:srgbClr val="000000"/>
                </a:solidFill>
              </a:rPr>
              <a:t>асперити</a:t>
            </a:r>
            <a:r>
              <a:rPr lang="en-US" sz="2400" b="1" cap="all" dirty="0" smtClean="0">
                <a:solidFill>
                  <a:srgbClr val="000000"/>
                </a:solidFill>
              </a:rPr>
              <a:t>
</a:t>
            </a:r>
            <a:endParaRPr lang="en-US" sz="2400" cap="all" dirty="0" smtClean="0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4787900" y="836613"/>
            <a:ext cx="45735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Линейный параметр областей </a:t>
            </a:r>
            <a:r>
              <a:rPr lang="ru-RU" sz="2000" b="1"/>
              <a:t>асперити </a:t>
            </a:r>
            <a:r>
              <a:rPr lang="ru-RU" sz="2000"/>
              <a:t>в среднем </a:t>
            </a:r>
          </a:p>
          <a:p>
            <a:pPr algn="ctr"/>
            <a:r>
              <a:rPr lang="ru-RU" sz="2000" b="1"/>
              <a:t>в 1.5–3 раза меньше длины разрыва</a:t>
            </a:r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</p:txBody>
      </p:sp>
      <p:sp>
        <p:nvSpPr>
          <p:cNvPr id="15367" name="TextBox 5"/>
          <p:cNvSpPr txBox="1">
            <a:spLocks noChangeArrowheads="1"/>
          </p:cNvSpPr>
          <p:nvPr/>
        </p:nvSpPr>
        <p:spPr bwMode="auto">
          <a:xfrm>
            <a:off x="4806950" y="2636838"/>
            <a:ext cx="4337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Размеры asperitis получены с помощью: </a:t>
            </a:r>
            <a:endParaRPr lang="en-US"/>
          </a:p>
          <a:p>
            <a:r>
              <a:rPr lang="ru-RU"/>
              <a:t>1 – сейсмических данных; </a:t>
            </a:r>
            <a:endParaRPr lang="en-US"/>
          </a:p>
          <a:p>
            <a:r>
              <a:rPr lang="ru-RU"/>
              <a:t>2 – геодезических данных; </a:t>
            </a:r>
            <a:endParaRPr lang="en-US"/>
          </a:p>
          <a:p>
            <a:r>
              <a:rPr lang="ru-RU"/>
              <a:t>3 – сейсмических данных (по каталогу USGS)</a:t>
            </a:r>
            <a:r>
              <a:rPr lang="en-US"/>
              <a:t>.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806950" y="4508500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 – </a:t>
            </a:r>
            <a:r>
              <a:rPr lang="en-US" i="1"/>
              <a:t>B=0.31</a:t>
            </a:r>
            <a:r>
              <a:rPr lang="ru-RU"/>
              <a:t>; 5 – </a:t>
            </a:r>
            <a:r>
              <a:rPr lang="en-US" i="1"/>
              <a:t>B=0.34</a:t>
            </a:r>
            <a:r>
              <a:rPr lang="ru-RU"/>
              <a:t>; </a:t>
            </a:r>
            <a:endParaRPr lang="en-US"/>
          </a:p>
          <a:p>
            <a:endParaRPr lang="en-US"/>
          </a:p>
          <a:p>
            <a:r>
              <a:rPr lang="ru-RU"/>
              <a:t>6–8 – соотношения между сейсмическим моментом и длиной разрыва для разных событий (по [Кочарян, 2016]</a:t>
            </a:r>
            <a:r>
              <a:rPr lang="en-US"/>
              <a:t>)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1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ECDC44-55EF-4BB1-8C27-908B1EF45A07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042988" y="1125538"/>
            <a:ext cx="7561262" cy="144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ЮГО-ЗАПАДНАЯ  ЧАСТЬ  ОКЕАНИИ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Номер слайда 1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FE78D0-6F01-4D03-B20A-2E1060C5D0D1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Номер слайда 1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9ED087-53C6-47C7-8B01-D202104FAF80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92163" y="620713"/>
            <a:ext cx="7559675" cy="769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ЯПОНИЯ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Номер слайда 1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B6B816-866A-470C-915C-FCAC2EC621E1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585813-9987-4CBC-8308-2B0FED6B27F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5A1423-1F79-4F35-81E3-E01D1809BF9E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pic>
        <p:nvPicPr>
          <p:cNvPr id="21507" name="Рисунок 8" descr="http://geoscope.ipgp.fr/seismes/events/2025/us7000pn9s/ca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3192463"/>
            <a:ext cx="18446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9" descr="Slip distribution map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2870200"/>
            <a:ext cx="966788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0"/>
          <p:cNvSpPr txBox="1"/>
          <p:nvPr/>
        </p:nvSpPr>
        <p:spPr>
          <a:xfrm>
            <a:off x="1258888" y="127000"/>
            <a:ext cx="9024937" cy="422275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400" b="1" cap="all" dirty="0" smtClean="0">
                <a:solidFill>
                  <a:srgbClr val="000000"/>
                </a:solidFill>
              </a:rPr>
              <a:t>МЕХАНИЗМ ОЧАГА и </a:t>
            </a:r>
            <a:r>
              <a:rPr lang="ru-RU" sz="2400" b="1" cap="all" dirty="0" err="1" smtClean="0">
                <a:solidFill>
                  <a:srgbClr val="000000"/>
                </a:solidFill>
              </a:rPr>
              <a:t>асперити</a:t>
            </a:r>
            <a:r>
              <a:rPr lang="en-US" sz="2400" b="1" cap="all" dirty="0" smtClean="0">
                <a:solidFill>
                  <a:srgbClr val="000000"/>
                </a:solidFill>
              </a:rPr>
              <a:t>
</a:t>
            </a:r>
            <a:endParaRPr lang="en-US" sz="2400" cap="all" dirty="0" smtClean="0"/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116013" y="6164263"/>
            <a:ext cx="6661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Для крупных сдвигов – вытянутая форма разрыва  (?)</a:t>
            </a:r>
          </a:p>
          <a:p>
            <a:r>
              <a:rPr lang="ru-RU" sz="2000"/>
              <a:t>Для надвигов форма ближе к изометричной (в 2 </a:t>
            </a:r>
            <a:r>
              <a:rPr lang="en-US" sz="2000"/>
              <a:t>D</a:t>
            </a:r>
            <a:r>
              <a:rPr lang="ru-RU" sz="2000"/>
              <a:t>) </a:t>
            </a:r>
          </a:p>
        </p:txBody>
      </p:sp>
      <p:pic>
        <p:nvPicPr>
          <p:cNvPr id="21511" name="Рисунок 12" descr="http://geoscope.ipgp.fr/seismes/events/2023/us7000l9h2/car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8" y="-34925"/>
            <a:ext cx="2020887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8" y="692150"/>
            <a:ext cx="138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8" descr="http://geoscope.ipgp.fr/seismes/events/2016/us10005c88/car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4275" y="606425"/>
            <a:ext cx="16954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20" descr="http://geoscope.ipgp.fr/seismes/events/2016/us20005j32/car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673100"/>
            <a:ext cx="15970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8475" y="606425"/>
            <a:ext cx="1371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682625"/>
            <a:ext cx="1503363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94475" y="3373438"/>
            <a:ext cx="19240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1863" y="3302000"/>
            <a:ext cx="10144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Рисунок 19" descr="http://geoscope.ipgp.fr/seismes/events/2023/us7000j553/cart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300" y="3511550"/>
            <a:ext cx="15859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3392488"/>
            <a:ext cx="14636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79B43E-B1CE-43C2-8CB7-02BE063F5E76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-107950" y="188913"/>
            <a:ext cx="9251950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600" b="1" cap="all" dirty="0" smtClean="0"/>
              <a:t>Контактные пятна в зоне скольжения тектонического  разлома</a:t>
            </a:r>
            <a:r>
              <a:rPr lang="en-US" altLang="ru-RU" sz="2600" b="1" cap="all" dirty="0" smtClean="0"/>
              <a:t>.</a:t>
            </a:r>
            <a:r>
              <a:rPr lang="ru-RU" altLang="ru-RU" sz="2600" b="1" cap="all" dirty="0" smtClean="0"/>
              <a:t> </a:t>
            </a:r>
            <a:r>
              <a:rPr lang="ru-RU" altLang="ru-RU" sz="2600" b="1" cap="all" dirty="0" err="1" smtClean="0"/>
              <a:t>асперити</a:t>
            </a:r>
            <a:r>
              <a:rPr lang="ru-RU" altLang="ru-RU" sz="2600" b="1" cap="all" dirty="0" smtClean="0"/>
              <a:t>/</a:t>
            </a:r>
            <a:r>
              <a:rPr lang="en-US" altLang="ru-RU" sz="2600" i="1" cap="all" dirty="0" smtClean="0"/>
              <a:t>asperities</a:t>
            </a:r>
            <a:endParaRPr lang="ru-RU" altLang="ru-RU" sz="2600" i="1" cap="all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01788" y="3919538"/>
          <a:ext cx="6530975" cy="2752725"/>
        </p:xfrm>
        <a:graphic>
          <a:graphicData uri="http://schemas.openxmlformats.org/drawingml/2006/table">
            <a:tbl>
              <a:tblPr/>
              <a:tblGrid>
                <a:gridCol w="3506787"/>
                <a:gridCol w="3024188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Контактное пятно/асперити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Вмещающий массив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1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участки концентрации напряжений;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зоны с преимущественным содержанием кварцесодержащих пород;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iii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обладают свойством разупрочнения;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(iv)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самоподдерживающийся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разрыв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зоны пониженных напряжений;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зоны с повышенным содержанием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филлосиликатов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iii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обладают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постоянным уровнем сопротивления сдвигу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iv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 разрыв тормозится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1" name="Прямоугольник 10"/>
          <p:cNvSpPr>
            <a:spLocks noChangeArrowheads="1"/>
          </p:cNvSpPr>
          <p:nvPr/>
        </p:nvSpPr>
        <p:spPr bwMode="auto">
          <a:xfrm>
            <a:off x="3851275" y="2852738"/>
            <a:ext cx="203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FFFFFF"/>
                </a:solidFill>
              </a:rPr>
              <a:t>Volpe et al., 2022 </a:t>
            </a: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12" name="TextBox 1"/>
          <p:cNvSpPr txBox="1">
            <a:spLocks noChangeArrowheads="1"/>
          </p:cNvSpPr>
          <p:nvPr/>
        </p:nvSpPr>
        <p:spPr bwMode="auto">
          <a:xfrm>
            <a:off x="3851275" y="1081088"/>
            <a:ext cx="5400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АСПЕРИТИ (</a:t>
            </a:r>
            <a:r>
              <a:rPr lang="en-US"/>
              <a:t>a</a:t>
            </a:r>
            <a:r>
              <a:rPr lang="ru-RU"/>
              <a:t>sperit</a:t>
            </a:r>
            <a:r>
              <a:rPr lang="en-US"/>
              <a:t>y</a:t>
            </a:r>
            <a:r>
              <a:rPr lang="ru-RU"/>
              <a:t> — неровность) —  это особые участки на плоскости разлома, </a:t>
            </a:r>
          </a:p>
          <a:p>
            <a:r>
              <a:rPr lang="ru-RU"/>
              <a:t>представляющие собой </a:t>
            </a:r>
            <a:r>
              <a:rPr lang="ru-RU" b="1"/>
              <a:t>«напряжённые пятна»</a:t>
            </a:r>
            <a:r>
              <a:rPr lang="ru-RU"/>
              <a:t>, </a:t>
            </a:r>
          </a:p>
          <a:p>
            <a:r>
              <a:rPr lang="ru-RU"/>
              <a:t>окружённые областями, где напряжение </a:t>
            </a:r>
          </a:p>
          <a:p>
            <a:r>
              <a:rPr lang="ru-RU"/>
              <a:t>частично сбрасывается в межсейсмический </a:t>
            </a:r>
          </a:p>
          <a:p>
            <a:r>
              <a:rPr lang="ru-RU"/>
              <a:t>период</a:t>
            </a:r>
          </a:p>
        </p:txBody>
      </p:sp>
      <p:pic>
        <p:nvPicPr>
          <p:cNvPr id="41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081088"/>
            <a:ext cx="37814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Прямоугольник 10"/>
          <p:cNvSpPr>
            <a:spLocks noChangeArrowheads="1"/>
          </p:cNvSpPr>
          <p:nvPr/>
        </p:nvSpPr>
        <p:spPr bwMode="auto">
          <a:xfrm>
            <a:off x="1403350" y="3221038"/>
            <a:ext cx="1827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>
                <a:solidFill>
                  <a:srgbClr val="FFFFFF"/>
                </a:solidFill>
              </a:rPr>
              <a:t>Volpe et al., 2022 </a:t>
            </a:r>
            <a:endParaRPr lang="ru-RU" alt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CF778F-CECB-4312-B37E-CEC4AA8F9F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07950" y="-100013"/>
            <a:ext cx="460851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800" b="1" cap="all" dirty="0"/>
              <a:t>Связь с процессом подготовки</a:t>
            </a:r>
            <a:r>
              <a:rPr lang="ru-RU" sz="2800" b="1" dirty="0"/>
              <a:t>: 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Абсолютное большинство гипоцентров расположено </a:t>
            </a:r>
            <a:r>
              <a:rPr lang="ru-RU" sz="2000" b="1" dirty="0"/>
              <a:t>на </a:t>
            </a:r>
            <a:r>
              <a:rPr lang="ru-RU" sz="2000" b="1" dirty="0" smtClean="0"/>
              <a:t>периферии </a:t>
            </a:r>
            <a:r>
              <a:rPr lang="ru-RU" sz="2000" b="1" dirty="0"/>
              <a:t>пятна или внутри него</a:t>
            </a:r>
            <a:r>
              <a:rPr lang="ru-RU" sz="2000" dirty="0"/>
              <a:t>. 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Вероятно, старт связан с воздействием на эту переходную зоны – изменением ее свойств – скорее всего </a:t>
            </a:r>
            <a:r>
              <a:rPr lang="ru-RU" sz="2000" dirty="0" smtClean="0"/>
              <a:t>проницаемости/</a:t>
            </a:r>
            <a:r>
              <a:rPr lang="ru-RU" sz="2000" dirty="0" err="1" smtClean="0"/>
              <a:t>пъезопроводности</a:t>
            </a:r>
            <a:r>
              <a:rPr lang="ru-RU" sz="2000" dirty="0"/>
              <a:t>. Следовательно, и порового давления.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Эти изменения могут быть вызваны разными причинами – статика, динамика, медленное скольжение.</a:t>
            </a: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-152400"/>
            <a:ext cx="7451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429000"/>
            <a:ext cx="738028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EFE495-C280-4884-9878-5475D4FC2823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77788" y="1125538"/>
            <a:ext cx="4883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Коэффициент сейсмической эффективности χ или сейсмическое сцепление (англ. термин seismic coupling) [Scholz, 2019]:</a:t>
            </a:r>
          </a:p>
        </p:txBody>
      </p:sp>
      <p:grpSp>
        <p:nvGrpSpPr>
          <p:cNvPr id="5124" name="Группа 3"/>
          <p:cNvGrpSpPr>
            <a:grpSpLocks/>
          </p:cNvGrpSpPr>
          <p:nvPr/>
        </p:nvGrpSpPr>
        <p:grpSpPr bwMode="auto">
          <a:xfrm>
            <a:off x="192088" y="2894013"/>
            <a:ext cx="5329237" cy="2190750"/>
            <a:chOff x="395536" y="2333761"/>
            <a:chExt cx="5328592" cy="2190477"/>
          </a:xfrm>
        </p:grpSpPr>
        <p:pic>
          <p:nvPicPr>
            <p:cNvPr id="5130" name="Рисунок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333761"/>
              <a:ext cx="4992330" cy="2190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003490" y="2421062"/>
              <a:ext cx="720638" cy="5031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219700" y="1122363"/>
            <a:ext cx="3924300" cy="5324475"/>
          </a:xfrm>
          <a:prstGeom prst="rect">
            <a:avLst/>
          </a:prstGeom>
          <a:noFill/>
          <a:ln w="9525" cmpd="dbl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Для крупных землетрясений модель разрыва строится, исходя из имеющихся данных о параметрах сильных движений в ближней зоне, результатов регистрации сейсмических волн на региональных и телесейсмических расстояниях и/или геодезических данных (радарной спутниковой интерферометрии. </a:t>
            </a:r>
          </a:p>
          <a:p>
            <a:endParaRPr lang="ru-RU" sz="2000"/>
          </a:p>
          <a:p>
            <a:r>
              <a:rPr lang="ru-RU" sz="2000"/>
              <a:t>По результатам геодезических измерений определяется коэффициент сейсмической эффективности.</a:t>
            </a:r>
          </a:p>
        </p:txBody>
      </p:sp>
      <p:pic>
        <p:nvPicPr>
          <p:cNvPr id="5126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088" y="5095875"/>
            <a:ext cx="29464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107950" y="188913"/>
            <a:ext cx="9251950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600" b="1" cap="all" dirty="0" smtClean="0"/>
              <a:t>Контактные пятна в зоне скольжения тектонического  разлома</a:t>
            </a:r>
            <a:r>
              <a:rPr lang="en-US" altLang="ru-RU" sz="2600" b="1" cap="all" dirty="0" smtClean="0"/>
              <a:t>.</a:t>
            </a:r>
            <a:r>
              <a:rPr lang="ru-RU" altLang="ru-RU" sz="2600" b="1" cap="all" dirty="0" smtClean="0"/>
              <a:t> </a:t>
            </a:r>
            <a:r>
              <a:rPr lang="ru-RU" altLang="ru-RU" sz="2600" b="1" cap="all" dirty="0" err="1" smtClean="0"/>
              <a:t>асперити</a:t>
            </a:r>
            <a:r>
              <a:rPr lang="ru-RU" altLang="ru-RU" sz="2600" b="1" cap="all" dirty="0" smtClean="0"/>
              <a:t>/</a:t>
            </a:r>
            <a:r>
              <a:rPr lang="en-US" altLang="ru-RU" sz="2600" i="1" cap="all" dirty="0" smtClean="0"/>
              <a:t>asperities</a:t>
            </a:r>
            <a:endParaRPr lang="ru-RU" altLang="ru-RU" sz="2600" i="1" cap="all" dirty="0" smtClean="0"/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2570163" y="5849938"/>
            <a:ext cx="264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Наиболее информативны в зонах субдукции</a:t>
            </a:r>
          </a:p>
        </p:txBody>
      </p:sp>
      <p:sp>
        <p:nvSpPr>
          <p:cNvPr id="4" name="Стрелка вправо 3"/>
          <p:cNvSpPr/>
          <p:nvPr/>
        </p:nvSpPr>
        <p:spPr>
          <a:xfrm flipH="1">
            <a:off x="4332288" y="5832475"/>
            <a:ext cx="9366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2F0AD6-49A7-4532-9E6D-E127A1D432EC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77788" y="1125538"/>
            <a:ext cx="48831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По результатам анализа определяется коэффициент сейсмической эффективности χ или сейсмическое сцепление (англ. термин seismic coupling) [Scholz, 2019]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219700" y="1122363"/>
            <a:ext cx="3765550" cy="5354637"/>
          </a:xfrm>
          <a:prstGeom prst="rect">
            <a:avLst/>
          </a:prstGeom>
          <a:noFill/>
          <a:ln w="9525" cmpd="dbl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 районе asperities</a:t>
            </a:r>
            <a:r>
              <a:rPr lang="ru-RU"/>
              <a:t>, где разлом заперт в межсейсмический период, </a:t>
            </a:r>
          </a:p>
          <a:p>
            <a:r>
              <a:rPr lang="ru-RU" b="1"/>
              <a:t>χ ≈ 1</a:t>
            </a:r>
            <a:r>
              <a:rPr lang="ru-RU"/>
              <a:t> (перемещение набирается за счет подвижки при землетрясении). </a:t>
            </a:r>
          </a:p>
          <a:p>
            <a:r>
              <a:rPr lang="ru-RU"/>
              <a:t>В окружающей области скольжение условно стабильно (</a:t>
            </a:r>
            <a:r>
              <a:rPr lang="ru-RU" i="1"/>
              <a:t>скольжение стабильно при квазистатической нагрузке, но может стать нестабильным при динамической нагрузке выше определенной величины</a:t>
            </a:r>
            <a:r>
              <a:rPr lang="ru-RU"/>
              <a:t>), а коэффициент сейсмической эффективности 0 &lt; χ &lt; 1. </a:t>
            </a:r>
          </a:p>
          <a:p>
            <a:r>
              <a:rPr lang="ru-RU" b="1"/>
              <a:t>На участках крипа, где крупных землетрясений нет, величина коэффициента χ невелика</a:t>
            </a:r>
            <a:r>
              <a:rPr lang="ru-RU"/>
              <a:t>. 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107950" y="188913"/>
            <a:ext cx="9251950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600" b="1" cap="all" dirty="0" smtClean="0"/>
              <a:t>Контактные пятна в зоне скольжения тектонического  разлома</a:t>
            </a:r>
            <a:r>
              <a:rPr lang="en-US" altLang="ru-RU" sz="2600" b="1" cap="all" dirty="0" smtClean="0"/>
              <a:t>.</a:t>
            </a:r>
            <a:r>
              <a:rPr lang="ru-RU" altLang="ru-RU" sz="2600" b="1" cap="all" dirty="0" smtClean="0"/>
              <a:t> </a:t>
            </a:r>
            <a:r>
              <a:rPr lang="ru-RU" altLang="ru-RU" sz="2600" b="1" cap="all" dirty="0" err="1" smtClean="0"/>
              <a:t>асперити</a:t>
            </a:r>
            <a:r>
              <a:rPr lang="ru-RU" altLang="ru-RU" sz="2600" b="1" cap="all" dirty="0" smtClean="0"/>
              <a:t>/</a:t>
            </a:r>
            <a:r>
              <a:rPr lang="en-US" altLang="ru-RU" sz="2600" i="1" cap="all" dirty="0" smtClean="0"/>
              <a:t>asperities</a:t>
            </a:r>
            <a:endParaRPr lang="ru-RU" altLang="ru-RU" sz="2600" i="1" cap="all" dirty="0" smtClean="0"/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77788" y="2852738"/>
            <a:ext cx="5141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ПОНЧИК МОГИ пытаются связывать с высоким коэффициентом сейсмической эффективности, иными словами, с прочной областью, контактным пятном. Сейсмологические проявления «пончика» - сильно изрезанная функция скорости изменения сейсмического момента для таких землетрясений</a:t>
            </a:r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4868863"/>
            <a:ext cx="2157412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77788" y="5276850"/>
            <a:ext cx="22621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solidFill>
                  <a:srgbClr val="FF0000"/>
                </a:solidFill>
              </a:rPr>
              <a:t>Суматра</a:t>
            </a:r>
            <a:r>
              <a:rPr lang="en-US" altLang="ru-RU" sz="1600">
                <a:solidFill>
                  <a:srgbClr val="FF0000"/>
                </a:solidFill>
              </a:rPr>
              <a:t> </a:t>
            </a:r>
            <a:r>
              <a:rPr lang="ru-RU" altLang="ru-RU" sz="1600">
                <a:solidFill>
                  <a:srgbClr val="FF0000"/>
                </a:solidFill>
              </a:rPr>
              <a:t>2007  </a:t>
            </a:r>
            <a:r>
              <a:rPr lang="en-US" altLang="ru-RU" sz="1600">
                <a:solidFill>
                  <a:srgbClr val="FF0000"/>
                </a:solidFill>
              </a:rPr>
              <a:t>Mw8.4</a:t>
            </a:r>
            <a:endParaRPr lang="ru-RU" altLang="ru-RU" sz="1600"/>
          </a:p>
          <a:p>
            <a:endParaRPr lang="en-US" altLang="ru-RU" sz="1600"/>
          </a:p>
          <a:p>
            <a:r>
              <a:rPr lang="ru-RU" altLang="ru-RU" sz="1600" b="1"/>
              <a:t>Тишина</a:t>
            </a:r>
            <a:r>
              <a:rPr lang="ru-RU" altLang="ru-RU" sz="1600"/>
              <a:t> (</a:t>
            </a:r>
            <a:r>
              <a:rPr lang="en-US" altLang="ru-RU" sz="1600"/>
              <a:t>M&gt;4.9</a:t>
            </a:r>
            <a:r>
              <a:rPr lang="ru-RU" altLang="ru-RU" sz="1600"/>
              <a:t>)</a:t>
            </a:r>
          </a:p>
          <a:p>
            <a:r>
              <a:rPr lang="en-US" altLang="ru-RU" sz="1600" b="1"/>
              <a:t>1 </a:t>
            </a:r>
            <a:r>
              <a:rPr lang="ru-RU" altLang="ru-RU" sz="1600" b="1"/>
              <a:t>год  </a:t>
            </a:r>
            <a:r>
              <a:rPr lang="ru-RU" altLang="ru-RU" sz="1600"/>
              <a:t>до события,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3" descr="preencod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1679575"/>
            <a:ext cx="23749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1"/>
          <p:cNvSpPr txBox="1"/>
          <p:nvPr/>
        </p:nvSpPr>
        <p:spPr>
          <a:xfrm>
            <a:off x="8755063" y="6427788"/>
            <a:ext cx="328612" cy="35242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172" name="Text 2"/>
          <p:cNvSpPr txBox="1">
            <a:spLocks noChangeArrowheads="1"/>
          </p:cNvSpPr>
          <p:nvPr/>
        </p:nvSpPr>
        <p:spPr bwMode="auto">
          <a:xfrm>
            <a:off x="800100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Геодезия</a:t>
            </a:r>
            <a:r>
              <a:rPr lang="ru-RU" sz="2400"/>
              <a:t> </a:t>
            </a:r>
          </a:p>
          <a:p>
            <a:r>
              <a:rPr lang="ru-RU" sz="2000"/>
              <a:t>статическая деформация </a:t>
            </a:r>
          </a:p>
          <a:p>
            <a:r>
              <a:rPr lang="ru-RU" sz="2000"/>
              <a:t>и кинематика землетрясения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" y="1679575"/>
            <a:ext cx="23955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643063"/>
            <a:ext cx="237172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2"/>
          <p:cNvSpPr txBox="1">
            <a:spLocks noChangeArrowheads="1"/>
          </p:cNvSpPr>
          <p:nvPr/>
        </p:nvSpPr>
        <p:spPr bwMode="auto">
          <a:xfrm>
            <a:off x="3384550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Сейсмика</a:t>
            </a:r>
            <a:r>
              <a:rPr lang="ru-RU" sz="2400"/>
              <a:t> </a:t>
            </a:r>
          </a:p>
          <a:p>
            <a:r>
              <a:rPr lang="ru-RU" sz="2000"/>
              <a:t>Инверсия телесейсмических данных, оценка смещения и тензора момента</a:t>
            </a:r>
          </a:p>
          <a:p>
            <a:pPr algn="ctr"/>
            <a:r>
              <a:rPr lang="ru-RU" sz="2400"/>
              <a:t>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sp>
        <p:nvSpPr>
          <p:cNvPr id="7176" name="Text 2"/>
          <p:cNvSpPr txBox="1">
            <a:spLocks noChangeArrowheads="1"/>
          </p:cNvSpPr>
          <p:nvPr/>
        </p:nvSpPr>
        <p:spPr bwMode="auto">
          <a:xfrm>
            <a:off x="6084888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Ближняя зона</a:t>
            </a:r>
            <a:r>
              <a:rPr lang="ru-RU" sz="2400"/>
              <a:t> </a:t>
            </a:r>
          </a:p>
          <a:p>
            <a:r>
              <a:rPr lang="ru-RU" sz="2000"/>
              <a:t>Более надежная оценка структуры очага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sp>
        <p:nvSpPr>
          <p:cNvPr id="15" name="Text 0"/>
          <p:cNvSpPr txBox="1"/>
          <p:nvPr/>
        </p:nvSpPr>
        <p:spPr>
          <a:xfrm>
            <a:off x="58738" y="138113"/>
            <a:ext cx="9024937" cy="842962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b="1" cap="all" dirty="0" err="1" smtClean="0">
                <a:solidFill>
                  <a:srgbClr val="000000"/>
                </a:solidFill>
              </a:rPr>
              <a:t>Наблюдения</a:t>
            </a:r>
            <a:r>
              <a:rPr lang="en-US" sz="2400" b="1" cap="all" dirty="0" smtClean="0">
                <a:solidFill>
                  <a:srgbClr val="000000"/>
                </a:solidFill>
              </a:rPr>
              <a:t>, </a:t>
            </a:r>
            <a:r>
              <a:rPr lang="ru-RU" sz="2400" b="1" cap="all" dirty="0" smtClean="0">
                <a:solidFill>
                  <a:srgbClr val="000000"/>
                </a:solidFill>
              </a:rPr>
              <a:t>на основании 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которы</a:t>
            </a:r>
            <a:r>
              <a:rPr lang="ru-RU" sz="2400" b="1" cap="all" dirty="0" smtClean="0">
                <a:solidFill>
                  <a:srgbClr val="000000"/>
                </a:solidFill>
              </a:rPr>
              <a:t>х 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собира</a:t>
            </a:r>
            <a:r>
              <a:rPr lang="ru-RU" sz="2400" b="1" cap="all" dirty="0" smtClean="0">
                <a:solidFill>
                  <a:srgbClr val="000000"/>
                </a:solidFill>
              </a:rPr>
              <a:t>ю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тся</a:t>
            </a:r>
            <a:r>
              <a:rPr lang="ru-RU" sz="2400" b="1" cap="all" dirty="0" smtClean="0">
                <a:solidFill>
                  <a:srgbClr val="000000"/>
                </a:solidFill>
              </a:rPr>
              <a:t> данные об очаге землетрясения</a:t>
            </a:r>
            <a:r>
              <a:rPr lang="en-US" sz="2400" b="1" cap="all" dirty="0" smtClean="0">
                <a:solidFill>
                  <a:srgbClr val="000000"/>
                </a:solidFill>
              </a:rPr>
              <a:t>
</a:t>
            </a:r>
            <a:endParaRPr lang="en-US" sz="2400" cap="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/>
          <p:cNvSpPr txBox="1"/>
          <p:nvPr/>
        </p:nvSpPr>
        <p:spPr>
          <a:xfrm>
            <a:off x="8755063" y="6427788"/>
            <a:ext cx="328612" cy="35242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195" name="Text 2"/>
          <p:cNvSpPr txBox="1">
            <a:spLocks noChangeArrowheads="1"/>
          </p:cNvSpPr>
          <p:nvPr/>
        </p:nvSpPr>
        <p:spPr bwMode="auto">
          <a:xfrm>
            <a:off x="800100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Геодезия</a:t>
            </a:r>
            <a:r>
              <a:rPr lang="ru-RU" sz="2400"/>
              <a:t> </a:t>
            </a:r>
          </a:p>
          <a:p>
            <a:r>
              <a:rPr lang="ru-RU" sz="2000"/>
              <a:t>статическая деформация </a:t>
            </a:r>
          </a:p>
          <a:p>
            <a:r>
              <a:rPr lang="ru-RU" sz="2000"/>
              <a:t>и кинематика землетрясения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1679575"/>
            <a:ext cx="23955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2"/>
          <p:cNvSpPr txBox="1">
            <a:spLocks noChangeArrowheads="1"/>
          </p:cNvSpPr>
          <p:nvPr/>
        </p:nvSpPr>
        <p:spPr bwMode="auto">
          <a:xfrm>
            <a:off x="3384550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Сейсмика</a:t>
            </a:r>
            <a:r>
              <a:rPr lang="ru-RU" sz="2400"/>
              <a:t> </a:t>
            </a:r>
          </a:p>
          <a:p>
            <a:r>
              <a:rPr lang="ru-RU" sz="2000"/>
              <a:t>Инверсия телесейсмических данных, оценка смещения и тензора момента</a:t>
            </a:r>
          </a:p>
          <a:p>
            <a:pPr algn="ctr"/>
            <a:r>
              <a:rPr lang="ru-RU" sz="2400"/>
              <a:t>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sp>
        <p:nvSpPr>
          <p:cNvPr id="8198" name="Text 2"/>
          <p:cNvSpPr txBox="1">
            <a:spLocks noChangeArrowheads="1"/>
          </p:cNvSpPr>
          <p:nvPr/>
        </p:nvSpPr>
        <p:spPr bwMode="auto">
          <a:xfrm>
            <a:off x="6084888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Ближняя зона</a:t>
            </a:r>
            <a:r>
              <a:rPr lang="ru-RU" sz="2400"/>
              <a:t> </a:t>
            </a:r>
          </a:p>
          <a:p>
            <a:r>
              <a:rPr lang="ru-RU" sz="2000"/>
              <a:t>Более надежная оценка структуры очага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79575"/>
            <a:ext cx="259238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500000">
            <a:off x="2690019" y="1915319"/>
            <a:ext cx="36639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1116013" y="1328738"/>
            <a:ext cx="3132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M8.8 - 2010 Мауле (ЧИЛИ)</a:t>
            </a:r>
            <a:endParaRPr lang="ru-RU"/>
          </a:p>
        </p:txBody>
      </p:sp>
      <p:sp>
        <p:nvSpPr>
          <p:cNvPr id="8202" name="TextBox 3"/>
          <p:cNvSpPr txBox="1">
            <a:spLocks noChangeArrowheads="1"/>
          </p:cNvSpPr>
          <p:nvPr/>
        </p:nvSpPr>
        <p:spPr bwMode="auto">
          <a:xfrm rot="-5400000">
            <a:off x="-993775" y="2843213"/>
            <a:ext cx="2566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Из </a:t>
            </a:r>
            <a:r>
              <a:rPr lang="en-US" sz="1200"/>
              <a:t>C. Vigny et al. Science 332, 1417 (2011)</a:t>
            </a:r>
            <a:endParaRPr lang="ru-RU" sz="1200"/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 rot="-5400000">
            <a:off x="2127250" y="2935288"/>
            <a:ext cx="25669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 </a:t>
            </a:r>
            <a:r>
              <a:rPr lang="en-US" sz="1200"/>
              <a:t>USGS</a:t>
            </a:r>
            <a:endParaRPr lang="ru-RU" sz="1200"/>
          </a:p>
        </p:txBody>
      </p:sp>
      <p:sp>
        <p:nvSpPr>
          <p:cNvPr id="8204" name="TextBox 17"/>
          <p:cNvSpPr txBox="1">
            <a:spLocks noChangeArrowheads="1"/>
          </p:cNvSpPr>
          <p:nvPr/>
        </p:nvSpPr>
        <p:spPr bwMode="auto">
          <a:xfrm>
            <a:off x="6167438" y="1309688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M7.8 - 2016 НовЗеландия</a:t>
            </a:r>
            <a:endParaRPr lang="ru-RU"/>
          </a:p>
        </p:txBody>
      </p:sp>
      <p:sp>
        <p:nvSpPr>
          <p:cNvPr id="8205" name="TextBox 18"/>
          <p:cNvSpPr txBox="1">
            <a:spLocks noChangeArrowheads="1"/>
          </p:cNvSpPr>
          <p:nvPr/>
        </p:nvSpPr>
        <p:spPr bwMode="auto">
          <a:xfrm rot="-5400000">
            <a:off x="4786313" y="2843212"/>
            <a:ext cx="2566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Из </a:t>
            </a:r>
            <a:r>
              <a:rPr lang="en-US" sz="1200"/>
              <a:t>Liu et al, </a:t>
            </a:r>
            <a:r>
              <a:rPr lang="en-US" sz="1200" i="1"/>
              <a:t>Nat Commun</a:t>
            </a:r>
            <a:r>
              <a:rPr lang="en-US" sz="1200"/>
              <a:t> </a:t>
            </a:r>
            <a:r>
              <a:rPr lang="ru-RU" sz="1200"/>
              <a:t>16</a:t>
            </a:r>
            <a:r>
              <a:rPr lang="en-US" sz="1200"/>
              <a:t>, 1286 (2025)</a:t>
            </a:r>
            <a:endParaRPr lang="ru-RU" sz="1200"/>
          </a:p>
        </p:txBody>
      </p:sp>
      <p:sp>
        <p:nvSpPr>
          <p:cNvPr id="17" name="Text 0"/>
          <p:cNvSpPr txBox="1"/>
          <p:nvPr/>
        </p:nvSpPr>
        <p:spPr>
          <a:xfrm>
            <a:off x="58738" y="138113"/>
            <a:ext cx="9024937" cy="842962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b="1" cap="all" dirty="0" err="1" smtClean="0">
                <a:solidFill>
                  <a:srgbClr val="000000"/>
                </a:solidFill>
              </a:rPr>
              <a:t>Наблюдения</a:t>
            </a:r>
            <a:r>
              <a:rPr lang="en-US" sz="2400" b="1" cap="all" dirty="0" smtClean="0">
                <a:solidFill>
                  <a:srgbClr val="000000"/>
                </a:solidFill>
              </a:rPr>
              <a:t>, </a:t>
            </a:r>
            <a:r>
              <a:rPr lang="ru-RU" sz="2400" b="1" cap="all" dirty="0" smtClean="0">
                <a:solidFill>
                  <a:srgbClr val="000000"/>
                </a:solidFill>
              </a:rPr>
              <a:t>на основании 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которы</a:t>
            </a:r>
            <a:r>
              <a:rPr lang="ru-RU" sz="2400" b="1" cap="all" dirty="0" smtClean="0">
                <a:solidFill>
                  <a:srgbClr val="000000"/>
                </a:solidFill>
              </a:rPr>
              <a:t>х 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собира</a:t>
            </a:r>
            <a:r>
              <a:rPr lang="ru-RU" sz="2400" b="1" cap="all" dirty="0" smtClean="0">
                <a:solidFill>
                  <a:srgbClr val="000000"/>
                </a:solidFill>
              </a:rPr>
              <a:t>ю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тся</a:t>
            </a:r>
            <a:r>
              <a:rPr lang="ru-RU" sz="2400" b="1" cap="all" dirty="0" smtClean="0">
                <a:solidFill>
                  <a:srgbClr val="000000"/>
                </a:solidFill>
              </a:rPr>
              <a:t> данные об очаге землетрясения</a:t>
            </a:r>
            <a:r>
              <a:rPr lang="en-US" sz="2400" b="1" cap="all" dirty="0" smtClean="0">
                <a:solidFill>
                  <a:srgbClr val="000000"/>
                </a:solidFill>
              </a:rPr>
              <a:t>
</a:t>
            </a:r>
            <a:endParaRPr lang="en-US" sz="2400" cap="all" dirty="0" smtClean="0"/>
          </a:p>
        </p:txBody>
      </p:sp>
      <p:pic>
        <p:nvPicPr>
          <p:cNvPr id="820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5225" y="1698625"/>
            <a:ext cx="28321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/>
          <p:cNvSpPr txBox="1"/>
          <p:nvPr/>
        </p:nvSpPr>
        <p:spPr>
          <a:xfrm>
            <a:off x="8755063" y="6427788"/>
            <a:ext cx="328612" cy="35242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9219" name="Text 2"/>
          <p:cNvSpPr txBox="1">
            <a:spLocks noChangeArrowheads="1"/>
          </p:cNvSpPr>
          <p:nvPr/>
        </p:nvSpPr>
        <p:spPr bwMode="auto">
          <a:xfrm>
            <a:off x="800100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Геодезия</a:t>
            </a:r>
            <a:r>
              <a:rPr lang="ru-RU" sz="2400"/>
              <a:t> </a:t>
            </a:r>
          </a:p>
          <a:p>
            <a:r>
              <a:rPr lang="ru-RU" sz="2000"/>
              <a:t>статическая деформация </a:t>
            </a:r>
          </a:p>
          <a:p>
            <a:r>
              <a:rPr lang="ru-RU" sz="2000"/>
              <a:t>и кинематика землетрясения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1679575"/>
            <a:ext cx="23955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2"/>
          <p:cNvSpPr txBox="1">
            <a:spLocks noChangeArrowheads="1"/>
          </p:cNvSpPr>
          <p:nvPr/>
        </p:nvSpPr>
        <p:spPr bwMode="auto">
          <a:xfrm>
            <a:off x="3384550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Сейсмика</a:t>
            </a:r>
            <a:r>
              <a:rPr lang="ru-RU" sz="2400"/>
              <a:t> </a:t>
            </a:r>
          </a:p>
          <a:p>
            <a:r>
              <a:rPr lang="ru-RU" sz="2000"/>
              <a:t>Инверсия телесейсмических данных, оценка смещения и тензора момента</a:t>
            </a:r>
          </a:p>
          <a:p>
            <a:pPr algn="ctr"/>
            <a:r>
              <a:rPr lang="ru-RU" sz="2400"/>
              <a:t>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sp>
        <p:nvSpPr>
          <p:cNvPr id="9222" name="Text 2"/>
          <p:cNvSpPr txBox="1">
            <a:spLocks noChangeArrowheads="1"/>
          </p:cNvSpPr>
          <p:nvPr/>
        </p:nvSpPr>
        <p:spPr bwMode="auto">
          <a:xfrm>
            <a:off x="6084888" y="4883150"/>
            <a:ext cx="23749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/>
              <a:t>Ближняя зона</a:t>
            </a:r>
            <a:r>
              <a:rPr lang="ru-RU" sz="2400"/>
              <a:t> </a:t>
            </a:r>
          </a:p>
          <a:p>
            <a:r>
              <a:rPr lang="ru-RU" sz="2000"/>
              <a:t>Более надежная оценка структуры очага </a:t>
            </a:r>
          </a:p>
          <a:p>
            <a:pPr algn="ctr"/>
            <a:r>
              <a:rPr lang="en-US" sz="800">
                <a:solidFill>
                  <a:srgbClr val="000000"/>
                </a:solidFill>
              </a:rPr>
              <a:t>
</a:t>
            </a:r>
            <a:endParaRPr lang="en-US" sz="100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79575"/>
            <a:ext cx="259238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500000">
            <a:off x="2690019" y="1915319"/>
            <a:ext cx="36639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1116013" y="1328738"/>
            <a:ext cx="3132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M8.8 - 2010 Мауле (ЧИЛИ)</a:t>
            </a:r>
            <a:endParaRPr lang="ru-RU"/>
          </a:p>
        </p:txBody>
      </p:sp>
      <p:sp>
        <p:nvSpPr>
          <p:cNvPr id="9226" name="TextBox 3"/>
          <p:cNvSpPr txBox="1">
            <a:spLocks noChangeArrowheads="1"/>
          </p:cNvSpPr>
          <p:nvPr/>
        </p:nvSpPr>
        <p:spPr bwMode="auto">
          <a:xfrm rot="-5400000">
            <a:off x="-993775" y="2843213"/>
            <a:ext cx="2566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Из </a:t>
            </a:r>
            <a:r>
              <a:rPr lang="en-US" sz="1200"/>
              <a:t>C. Vigny et al. Science 332, 1417 (2011)</a:t>
            </a:r>
            <a:endParaRPr lang="ru-RU" sz="1200"/>
          </a:p>
        </p:txBody>
      </p:sp>
      <p:sp>
        <p:nvSpPr>
          <p:cNvPr id="9227" name="TextBox 15"/>
          <p:cNvSpPr txBox="1">
            <a:spLocks noChangeArrowheads="1"/>
          </p:cNvSpPr>
          <p:nvPr/>
        </p:nvSpPr>
        <p:spPr bwMode="auto">
          <a:xfrm rot="-5400000">
            <a:off x="2127250" y="2935288"/>
            <a:ext cx="25669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 </a:t>
            </a:r>
            <a:r>
              <a:rPr lang="en-US" sz="1200"/>
              <a:t>USGS</a:t>
            </a:r>
            <a:endParaRPr lang="ru-RU" sz="1200"/>
          </a:p>
        </p:txBody>
      </p:sp>
      <p:sp>
        <p:nvSpPr>
          <p:cNvPr id="9228" name="TextBox 17"/>
          <p:cNvSpPr txBox="1">
            <a:spLocks noChangeArrowheads="1"/>
          </p:cNvSpPr>
          <p:nvPr/>
        </p:nvSpPr>
        <p:spPr bwMode="auto">
          <a:xfrm>
            <a:off x="6167438" y="1309688"/>
            <a:ext cx="302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M7.8 - 2016 НовЗеландия</a:t>
            </a:r>
            <a:endParaRPr lang="ru-RU"/>
          </a:p>
        </p:txBody>
      </p:sp>
      <p:sp>
        <p:nvSpPr>
          <p:cNvPr id="9229" name="TextBox 18"/>
          <p:cNvSpPr txBox="1">
            <a:spLocks noChangeArrowheads="1"/>
          </p:cNvSpPr>
          <p:nvPr/>
        </p:nvSpPr>
        <p:spPr bwMode="auto">
          <a:xfrm rot="-5400000">
            <a:off x="4786313" y="2843212"/>
            <a:ext cx="2566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Из </a:t>
            </a:r>
            <a:r>
              <a:rPr lang="en-US" sz="1200"/>
              <a:t>Liu et al, </a:t>
            </a:r>
            <a:r>
              <a:rPr lang="en-US" sz="1200" i="1"/>
              <a:t>Nat Commun</a:t>
            </a:r>
            <a:r>
              <a:rPr lang="en-US" sz="1200"/>
              <a:t> </a:t>
            </a:r>
            <a:r>
              <a:rPr lang="ru-RU" sz="1200"/>
              <a:t>16</a:t>
            </a:r>
            <a:r>
              <a:rPr lang="en-US" sz="1200"/>
              <a:t>, 1286 (2025)</a:t>
            </a:r>
            <a:endParaRPr lang="ru-RU" sz="1200"/>
          </a:p>
        </p:txBody>
      </p:sp>
      <p:sp>
        <p:nvSpPr>
          <p:cNvPr id="17" name="Text 0"/>
          <p:cNvSpPr txBox="1"/>
          <p:nvPr/>
        </p:nvSpPr>
        <p:spPr>
          <a:xfrm>
            <a:off x="58738" y="138113"/>
            <a:ext cx="9024937" cy="842962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b="1" cap="all" dirty="0" err="1" smtClean="0">
                <a:solidFill>
                  <a:srgbClr val="000000"/>
                </a:solidFill>
              </a:rPr>
              <a:t>Наблюдения</a:t>
            </a:r>
            <a:r>
              <a:rPr lang="en-US" sz="2400" b="1" cap="all" dirty="0" smtClean="0">
                <a:solidFill>
                  <a:srgbClr val="000000"/>
                </a:solidFill>
              </a:rPr>
              <a:t>, </a:t>
            </a:r>
            <a:r>
              <a:rPr lang="ru-RU" sz="2400" b="1" cap="all" dirty="0" smtClean="0">
                <a:solidFill>
                  <a:srgbClr val="000000"/>
                </a:solidFill>
              </a:rPr>
              <a:t>на основании 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которы</a:t>
            </a:r>
            <a:r>
              <a:rPr lang="ru-RU" sz="2400" b="1" cap="all" dirty="0" smtClean="0">
                <a:solidFill>
                  <a:srgbClr val="000000"/>
                </a:solidFill>
              </a:rPr>
              <a:t>х 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собира</a:t>
            </a:r>
            <a:r>
              <a:rPr lang="ru-RU" sz="2400" b="1" cap="all" dirty="0" smtClean="0">
                <a:solidFill>
                  <a:srgbClr val="000000"/>
                </a:solidFill>
              </a:rPr>
              <a:t>ю</a:t>
            </a:r>
            <a:r>
              <a:rPr lang="en-US" sz="2400" b="1" cap="all" dirty="0" err="1" smtClean="0">
                <a:solidFill>
                  <a:srgbClr val="000000"/>
                </a:solidFill>
              </a:rPr>
              <a:t>тся</a:t>
            </a:r>
            <a:r>
              <a:rPr lang="ru-RU" sz="2400" b="1" cap="all" dirty="0" smtClean="0">
                <a:solidFill>
                  <a:srgbClr val="000000"/>
                </a:solidFill>
              </a:rPr>
              <a:t> данные об очаге землетрясения</a:t>
            </a:r>
            <a:r>
              <a:rPr lang="en-US" sz="2400" b="1" cap="all" dirty="0" smtClean="0">
                <a:solidFill>
                  <a:srgbClr val="000000"/>
                </a:solidFill>
              </a:rPr>
              <a:t>
</a:t>
            </a:r>
            <a:endParaRPr lang="en-US" sz="2400" cap="all" dirty="0" smtClean="0"/>
          </a:p>
        </p:txBody>
      </p:sp>
      <p:pic>
        <p:nvPicPr>
          <p:cNvPr id="9231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5225" y="1698625"/>
            <a:ext cx="28321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2675" y="2297113"/>
            <a:ext cx="6172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915C5D-2581-4075-974B-2A0C594657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" name="Text 0"/>
          <p:cNvSpPr txBox="1"/>
          <p:nvPr/>
        </p:nvSpPr>
        <p:spPr>
          <a:xfrm>
            <a:off x="58738" y="138113"/>
            <a:ext cx="9024937" cy="842962"/>
          </a:xfrm>
          <a:prstGeom prst="rect">
            <a:avLst/>
          </a:prstGeom>
          <a:solidFill>
            <a:srgbClr val="FFFFFF"/>
          </a:solidFill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b="1" cap="all" dirty="0" err="1" smtClean="0">
                <a:solidFill>
                  <a:srgbClr val="000000"/>
                </a:solidFill>
              </a:rPr>
              <a:t>собра</a:t>
            </a:r>
            <a:r>
              <a:rPr lang="ru-RU" sz="2400" b="1" cap="all" dirty="0" err="1" smtClean="0">
                <a:solidFill>
                  <a:srgbClr val="000000"/>
                </a:solidFill>
              </a:rPr>
              <a:t>нные</a:t>
            </a:r>
            <a:r>
              <a:rPr lang="ru-RU" sz="2400" b="1" cap="all" dirty="0" smtClean="0">
                <a:solidFill>
                  <a:srgbClr val="000000"/>
                </a:solidFill>
              </a:rPr>
              <a:t> данные об очаге землетрясения</a:t>
            </a:r>
            <a:r>
              <a:rPr lang="en-US" sz="2400" b="1" cap="all" dirty="0" smtClean="0">
                <a:solidFill>
                  <a:srgbClr val="000000"/>
                </a:solidFill>
              </a:rPr>
              <a:t>
</a:t>
            </a:r>
            <a:endParaRPr lang="en-US" sz="2400" cap="all" dirty="0" smtClean="0"/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620838"/>
            <a:ext cx="3651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12725" y="692150"/>
            <a:ext cx="5438775" cy="532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dirty="0" smtClean="0"/>
              <a:t>Около 150 землетрясений, для которых имеются опубликованные параметры пространственно-временного распределения </a:t>
            </a:r>
            <a:r>
              <a:rPr lang="ru-RU" sz="2000" dirty="0" err="1" smtClean="0"/>
              <a:t>косейсмического</a:t>
            </a:r>
            <a:r>
              <a:rPr lang="ru-RU" sz="2000" dirty="0" smtClean="0"/>
              <a:t> скольжения, моделирующие процесс разрыва земной коры во время землетрясения. 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ru-RU" sz="2000" dirty="0" smtClean="0"/>
              <a:t>Такие данные позволили </a:t>
            </a:r>
          </a:p>
          <a:p>
            <a:pPr>
              <a:defRPr/>
            </a:pPr>
            <a:endParaRPr lang="en-US" sz="2000" dirty="0" smtClean="0"/>
          </a:p>
          <a:p>
            <a:pPr marL="342900" indent="-342900">
              <a:buFontTx/>
              <a:buChar char="-"/>
              <a:defRPr/>
            </a:pPr>
            <a:r>
              <a:rPr lang="ru-RU" sz="2000" dirty="0" smtClean="0"/>
              <a:t>оценить размеры зон скольжения</a:t>
            </a:r>
            <a:r>
              <a:rPr lang="en-US" sz="2000" dirty="0" smtClean="0"/>
              <a:t>,</a:t>
            </a:r>
            <a:r>
              <a:rPr lang="ru-RU" sz="2000" dirty="0" smtClean="0"/>
              <a:t> и амплитуды смещения вдоль разлома, </a:t>
            </a:r>
          </a:p>
          <a:p>
            <a:pPr>
              <a:defRPr/>
            </a:pPr>
            <a:endParaRPr lang="ru-RU" sz="2000" dirty="0" smtClean="0"/>
          </a:p>
          <a:p>
            <a:pPr marL="342900" indent="-342900">
              <a:buFontTx/>
              <a:buChar char="-"/>
              <a:defRPr/>
            </a:pPr>
            <a:r>
              <a:rPr lang="ru-RU" sz="2000" dirty="0" smtClean="0"/>
              <a:t>оценить положение гипоцентра,</a:t>
            </a:r>
          </a:p>
          <a:p>
            <a:pPr>
              <a:defRPr/>
            </a:pPr>
            <a:endParaRPr lang="en-US" sz="2000" dirty="0" smtClean="0"/>
          </a:p>
          <a:p>
            <a:pPr marL="342900" indent="-342900">
              <a:buFontTx/>
              <a:buChar char="-"/>
              <a:defRPr/>
            </a:pPr>
            <a:r>
              <a:rPr lang="ru-RU" sz="2000" dirty="0" smtClean="0"/>
              <a:t>получить зависимость размеров </a:t>
            </a:r>
            <a:r>
              <a:rPr lang="ru-RU" sz="2000" dirty="0" err="1" smtClean="0"/>
              <a:t>асперити</a:t>
            </a:r>
            <a:r>
              <a:rPr lang="ru-RU" sz="2000" dirty="0" smtClean="0"/>
              <a:t> от масштаба землетрясения</a:t>
            </a:r>
            <a:endParaRPr lang="ru-RU" altLang="ru-RU" sz="20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789363"/>
            <a:ext cx="33020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A1DDA4-B3FA-4C5C-94B4-1B7DB599B870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288"/>
            <a:ext cx="7451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95650"/>
            <a:ext cx="738028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6732588" y="4149725"/>
            <a:ext cx="24114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Новая Зеландия  04.03.2021 Mw 8.1</a:t>
            </a:r>
          </a:p>
          <a:p>
            <a:endParaRPr lang="ru-RU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732588" y="549275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Греция </a:t>
            </a:r>
          </a:p>
          <a:p>
            <a:r>
              <a:rPr lang="ru-RU"/>
              <a:t>30.10.2020 Mw 7.0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8099</TotalTime>
  <Words>879</Words>
  <Application>Microsoft Office PowerPoint</Application>
  <PresentationFormat>Экран (4:3)</PresentationFormat>
  <Paragraphs>175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Размеры зон асперити и их связь с процессом подготовки землетрясения Г.Г. Кочарян, С.Б. Кишкина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 РАЗВИТИЕ ПРОЦЕССОВ СКОЛЬЖЕНИЯ В ЗОНАХ КОНТИНЕНТАЛЬНЫХ РАЗЛОМОВ ПОД ДЕЙСТВИЕМ ПРИРОДНЫХ И ТЕХНОГЕННЫХ ФАКТОРОВ. ОБЗОР СОВРЕМЕННОГО СОСТОЯНИЯ ВОПРОСА</dc:title>
  <dc:creator>Pavlov</dc:creator>
  <cp:lastModifiedBy>СК</cp:lastModifiedBy>
  <cp:revision>345</cp:revision>
  <dcterms:created xsi:type="dcterms:W3CDTF">2021-03-16T17:04:54Z</dcterms:created>
  <dcterms:modified xsi:type="dcterms:W3CDTF">2026-06-02T20:03:16Z</dcterms:modified>
</cp:coreProperties>
</file>