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16"/>
  </p:notesMasterIdLst>
  <p:sldIdLst>
    <p:sldId id="256" r:id="rId2"/>
    <p:sldId id="270" r:id="rId3"/>
    <p:sldId id="275" r:id="rId4"/>
    <p:sldId id="276" r:id="rId5"/>
    <p:sldId id="261" r:id="rId6"/>
    <p:sldId id="257" r:id="rId7"/>
    <p:sldId id="273" r:id="rId8"/>
    <p:sldId id="272" r:id="rId9"/>
    <p:sldId id="267" r:id="rId10"/>
    <p:sldId id="268" r:id="rId11"/>
    <p:sldId id="259" r:id="rId12"/>
    <p:sldId id="271" r:id="rId13"/>
    <p:sldId id="274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76" autoAdjust="0"/>
  </p:normalViewPr>
  <p:slideViewPr>
    <p:cSldViewPr snapToGrid="0">
      <p:cViewPr>
        <p:scale>
          <a:sx n="47" d="100"/>
          <a:sy n="47" d="100"/>
        </p:scale>
        <p:origin x="85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doughnutChart>
        <c:varyColors val="1"/>
        <c:ser>
          <c:idx val="1"/>
          <c:order val="0"/>
          <c:explosion val="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930-44DD-B4CD-CB9C5C2F93F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2930-44DD-B4CD-CB9C5C2F93F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2930-44DD-B4CD-CB9C5C2F93F2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2930-44DD-B4CD-CB9C5C2F93F2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4-2930-44DD-B4CD-CB9C5C2F93F2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2930-44DD-B4CD-CB9C5C2F93F2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6-2930-44DD-B4CD-CB9C5C2F93F2}"/>
              </c:ext>
            </c:extLst>
          </c:dPt>
          <c:val>
            <c:numRef>
              <c:f>Лист1!$B$2:$B$8</c:f>
              <c:numCache>
                <c:formatCode>General</c:formatCode>
                <c:ptCount val="7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30-44DD-B4CD-CB9C5C2F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3720-101A-45A0-B16C-E4EED56D73E0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3D79-792D-45FD-B53A-90D08705B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показаны последствия сильнейшего техногенного землетрясения в </a:t>
            </a:r>
            <a:r>
              <a:rPr lang="ru-RU" dirty="0" err="1"/>
              <a:t>Хибинском</a:t>
            </a:r>
            <a:r>
              <a:rPr lang="ru-RU" dirty="0"/>
              <a:t> массиве (интрузия центрального типа). Первоначально механизм данного землетрясения был определен как сдвиг. Результаты проведенных мной исследований разлома показали, что механизм данного события сдвиг-скольжение по разлому. Поскольку разлом представляет собой эшелонированную структуру.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04556-CD7E-44C5-979C-08B269AB2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5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 example of the destruction of underground workings as a result of a magnitude 4,5 mining-induced earthquake at the </a:t>
            </a:r>
            <a:r>
              <a:rPr lang="en-US" sz="1200" dirty="0"/>
              <a:t>Lovozersky deposit developed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Umbozersky mine.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deposit is located inside an intrusion of ring morphology.</a:t>
            </a:r>
          </a:p>
          <a:p>
            <a:r>
              <a:rPr lang="en-US" sz="1200" dirty="0"/>
              <a:t>The earthquake source mechanism is </a:t>
            </a:r>
            <a:r>
              <a:rPr lang="en-US" dirty="0"/>
              <a:t>right shift</a:t>
            </a:r>
            <a:r>
              <a:rPr lang="en-US" sz="1200" dirty="0"/>
              <a:t> type.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area of the underground workings destruction was six hundred and fifty thousand square meters.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 of the movement along the faults, three horizons collapsed after the destruction of the interblock pillars.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most of the mineral reserves were lost, the mine was closed three years after the earthquake.</a:t>
            </a:r>
            <a:r>
              <a:rPr lang="en-US" dirty="0"/>
              <a:t> right shift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04556-CD7E-44C5-979C-08B269AB2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0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04556-CD7E-44C5-979C-08B269AB2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3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56116-66F1-4C51-B01B-909C5074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CF3DB7-10AC-429D-86B9-6084D03C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4521F-A118-4A24-BD23-56153371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6334E-C152-4302-908C-34F5C060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51988-F02E-4587-ACEC-7FFCFF08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058AC-3688-489D-8978-7DACC9AC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DC3BAD-E573-443C-9EA8-5CCFD45B1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214E6-68B5-48A0-B312-88180BF8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5C8B9-4291-4F63-86CA-0F31E49D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2DE82-7114-40C7-B694-4921A85C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1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1AF8EA-6692-43F4-B9EA-608486E8B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DC6BE9-720B-4E3C-8E96-2B5CC622B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955D7-8842-4E9F-98DC-45503E8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9284-49B2-4B22-A713-F548FB25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439B7-6C9C-493D-978B-04F90196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15FF5-29D9-4ECF-B318-5D9C4C94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C313B-FFFB-48A3-8B22-A09BB061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133F7-DBEB-4654-AFBB-95B4861B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1AD38-56CE-412D-AB4E-4E29D6C9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7F013-1A9C-4B47-B7CD-32DB4D3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9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6630-3905-4781-B1EB-9989DFA2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E3702-F3DF-4481-8933-C9EEBBEA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C3A95-0A73-460F-A44F-4D7865A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FB33C-8FEF-45D3-BA75-2DAB3C6A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DFA3E-E7C0-4E60-96BB-F6280C8D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47646-2D5F-48D7-9DAD-E3198C6A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6150F-D308-4644-9180-744B6BCA6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848F65-DA29-4607-9AF2-2E6225010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3E9C9-D3AD-420F-A634-A9429CA9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DBFE1-5242-4538-BBAB-0C4875BD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D609C-C19C-4DE1-9C5C-B247D5E4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A6C3-EF7F-4152-980C-45E83EEB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4384BE-3D65-4703-B63F-F23251D43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D56667-4138-49A5-96DB-5E677974C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35A547-AB54-4AD1-A914-E0F7FF2D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05E2AC-0378-4318-A0F8-F719768FE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F9DB03-766F-4E5E-A1E3-976D6BC1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87DADF-DF26-4F70-8348-2E93FCAB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8A5DE8-4FA5-4067-AFFD-DD8DCB48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9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08708-7E74-43C1-9D33-9A6F3E37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331B5-022C-4D04-963B-458C7241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5D3FE5-A04F-4D57-8021-A4B14DFF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6027F-6626-4D40-A157-28B62AEA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7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DB6D9-165A-4138-A906-B85A7F51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4E73C6-3D01-4ECC-B8D9-2BACA7FC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281B0-CD4F-4E90-BDD2-454FBE48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D7234-9BE7-49B8-BC21-DF44010C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F484E-7A54-4E0D-BE9B-98F3FBED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CB5DC-3E63-4069-97A5-2AC49CFDF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B5826-AB70-4CB3-92FD-B8FCFB53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BF39B-ACC2-4653-82F7-1039EF13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5964F-3FF0-472A-863B-6F56D810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3218-4C28-4ED9-AC39-AB118165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A94E8-4D96-41C3-A4EF-077C07197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F19D3-B983-4776-AEB7-8725FD138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40D35-21AB-4670-B740-F9FA07C1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5A606-D2EA-4C46-9101-6E472F0F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74CF20-A04F-4E36-AD54-45547C1B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017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BCAA8-9834-4A42-8803-E5FACF9F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4FEB5-CCCA-462B-A701-6FE5C8F66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D57E3-63CF-4DF0-98C9-AF0BF9D63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FDFA-DE0F-49A6-9128-ED02E9612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9ABC6-C842-46C4-ABE0-72A31A48F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6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83511-CA7B-45DE-B8A1-97DD78F98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593" y="599090"/>
            <a:ext cx="11470874" cy="2569778"/>
          </a:xfrm>
        </p:spPr>
        <p:txBody>
          <a:bodyPr/>
          <a:lstStyle/>
          <a:p>
            <a:r>
              <a:rPr lang="ru-RU" sz="4800" b="1" dirty="0">
                <a:solidFill>
                  <a:srgbClr val="0000FF"/>
                </a:solidFill>
              </a:rPr>
              <a:t>Факторы, приводящие к возникновению горно-тектонических ударов </a:t>
            </a:r>
            <a:br>
              <a:rPr lang="ru-RU" sz="4800" b="1" dirty="0">
                <a:solidFill>
                  <a:srgbClr val="0000FF"/>
                </a:solidFill>
              </a:rPr>
            </a:br>
            <a:r>
              <a:rPr lang="ru-RU" sz="4800" b="1" dirty="0">
                <a:solidFill>
                  <a:srgbClr val="0000FF"/>
                </a:solidFill>
              </a:rPr>
              <a:t>при разработке рудных месторождений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6BEDE-727E-4213-95BD-8288D0229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31" y="3689132"/>
            <a:ext cx="10909738" cy="1915801"/>
          </a:xfrm>
        </p:spPr>
        <p:txBody>
          <a:bodyPr>
            <a:noAutofit/>
          </a:bodyPr>
          <a:lstStyle/>
          <a:p>
            <a:r>
              <a:rPr lang="ru-RU" sz="2800" b="1" dirty="0"/>
              <a:t>Федотова Ю.В.</a:t>
            </a:r>
            <a:r>
              <a:rPr lang="ru-RU" sz="2800" b="1" baseline="30000" dirty="0"/>
              <a:t>1</a:t>
            </a:r>
            <a:r>
              <a:rPr lang="ru-RU" sz="2800" b="1" dirty="0"/>
              <a:t>, Рассказов И.Ю.</a:t>
            </a:r>
            <a:r>
              <a:rPr lang="ru-RU" sz="2800" b="1" baseline="30000" dirty="0"/>
              <a:t>2</a:t>
            </a:r>
            <a:r>
              <a:rPr lang="ru-RU" sz="2800" b="1" dirty="0"/>
              <a:t>, </a:t>
            </a:r>
            <a:r>
              <a:rPr lang="ru-RU" sz="2800" b="1" dirty="0" err="1"/>
              <a:t>Потапчук</a:t>
            </a:r>
            <a:r>
              <a:rPr lang="ru-RU" sz="2800" b="1" dirty="0"/>
              <a:t> М.И.</a:t>
            </a:r>
            <a:r>
              <a:rPr lang="ru-RU" sz="2800" b="1" baseline="30000" dirty="0"/>
              <a:t>1</a:t>
            </a:r>
            <a:endParaRPr lang="ru-RU" sz="2800" b="1" dirty="0"/>
          </a:p>
          <a:p>
            <a:r>
              <a:rPr lang="ru-RU" sz="2800" baseline="30000" dirty="0"/>
              <a:t>1</a:t>
            </a:r>
            <a:r>
              <a:rPr lang="ru-RU" sz="2800" dirty="0"/>
              <a:t> Институт горного дела ДВО РАН, Хабаровск</a:t>
            </a:r>
          </a:p>
          <a:p>
            <a:r>
              <a:rPr lang="ru-RU" sz="2800" baseline="30000" dirty="0"/>
              <a:t>2</a:t>
            </a:r>
            <a:r>
              <a:rPr lang="ru-RU" sz="2800" dirty="0"/>
              <a:t> Хабаровский федеральный исследовательский центр ДВО РАН</a:t>
            </a:r>
          </a:p>
        </p:txBody>
      </p:sp>
    </p:spTree>
    <p:extLst>
      <p:ext uri="{BB962C8B-B14F-4D97-AF65-F5344CB8AC3E}">
        <p14:creationId xmlns:p14="http://schemas.microsoft.com/office/powerpoint/2010/main" val="239396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1P">
            <a:extLst>
              <a:ext uri="{FF2B5EF4-FFF2-40B4-BE49-F238E27FC236}">
                <a16:creationId xmlns:a16="http://schemas.microsoft.com/office/drawing/2014/main" id="{223E8254-D047-45CE-A551-307C4D3E1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8904" b="6500"/>
          <a:stretch/>
        </p:blipFill>
        <p:spPr bwMode="auto">
          <a:xfrm>
            <a:off x="3789825" y="2959768"/>
            <a:ext cx="4612350" cy="32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avblbl4">
            <a:extLst>
              <a:ext uri="{FF2B5EF4-FFF2-40B4-BE49-F238E27FC236}">
                <a16:creationId xmlns:a16="http://schemas.microsoft.com/office/drawing/2014/main" id="{8B98A001-F016-4BE0-BEDD-28FE60C4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2" y="376480"/>
            <a:ext cx="3747502" cy="305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LOK7_2">
            <a:extLst>
              <a:ext uri="{FF2B5EF4-FFF2-40B4-BE49-F238E27FC236}">
                <a16:creationId xmlns:a16="http://schemas.microsoft.com/office/drawing/2014/main" id="{9F3C1E1E-EACC-4F0A-9D1B-6ABBF8D3D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2" y="3429000"/>
            <a:ext cx="3747502" cy="282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1494A0-E225-4E7B-B1CD-431C4FBE0FBB}"/>
              </a:ext>
            </a:extLst>
          </p:cNvPr>
          <p:cNvSpPr/>
          <p:nvPr/>
        </p:nvSpPr>
        <p:spPr>
          <a:xfrm>
            <a:off x="4427621" y="0"/>
            <a:ext cx="7764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Диаграмма последовательности движения и разрушения блоков в </a:t>
            </a:r>
            <a:r>
              <a:rPr lang="ru-RU" sz="2800" b="1" dirty="0" err="1">
                <a:latin typeface="+mj-lt"/>
              </a:rPr>
              <a:t>Ловозерском</a:t>
            </a:r>
            <a:r>
              <a:rPr lang="ru-RU" sz="2800" b="1" dirty="0">
                <a:latin typeface="+mj-lt"/>
              </a:rPr>
              <a:t> массиве в процессе горно-тектонического удара 08.17.1999</a:t>
            </a:r>
          </a:p>
        </p:txBody>
      </p:sp>
      <p:pic>
        <p:nvPicPr>
          <p:cNvPr id="7" name="Picture 4" descr="eartLov1">
            <a:extLst>
              <a:ext uri="{FF2B5EF4-FFF2-40B4-BE49-F238E27FC236}">
                <a16:creationId xmlns:a16="http://schemas.microsoft.com/office/drawing/2014/main" id="{B28CDD1A-2C62-4A9B-8F51-67C50DF46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r="26550"/>
          <a:stretch/>
        </p:blipFill>
        <p:spPr bwMode="auto">
          <a:xfrm>
            <a:off x="8402175" y="1392153"/>
            <a:ext cx="3513221" cy="48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F469ED-5496-473E-B8DE-51112C9E88EF}"/>
              </a:ext>
            </a:extLst>
          </p:cNvPr>
          <p:cNvSpPr txBox="1"/>
          <p:nvPr/>
        </p:nvSpPr>
        <p:spPr>
          <a:xfrm>
            <a:off x="11655973" y="6273225"/>
            <a:ext cx="5360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715CD-EA4A-410B-8A17-47120F76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" y="3698378"/>
            <a:ext cx="2691305" cy="2944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CB75-BFBF-4D85-8306-107C34ECB200}"/>
              </a:ext>
            </a:extLst>
          </p:cNvPr>
          <p:cNvSpPr/>
          <p:nvPr/>
        </p:nvSpPr>
        <p:spPr>
          <a:xfrm>
            <a:off x="5017252" y="215443"/>
            <a:ext cx="7064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</a:rPr>
              <a:t>Эшелонированные разрывные структуры</a:t>
            </a:r>
            <a:r>
              <a:rPr lang="ru-RU" sz="2400" dirty="0">
                <a:solidFill>
                  <a:srgbClr val="333333"/>
                </a:solidFill>
              </a:rPr>
              <a:t> — линейные зоны, </a:t>
            </a:r>
            <a:r>
              <a:rPr lang="ru-RU" sz="2400" dirty="0" err="1">
                <a:solidFill>
                  <a:srgbClr val="333333"/>
                </a:solidFill>
              </a:rPr>
              <a:t>кулисообразно</a:t>
            </a:r>
            <a:r>
              <a:rPr lang="ru-RU" sz="2400" dirty="0">
                <a:solidFill>
                  <a:srgbClr val="333333"/>
                </a:solidFill>
              </a:rPr>
              <a:t> расположенных разрывных нарушений, которые могут быть выполнены жильным субстратом. Они формируются в условиях тектонических деформаций, часто связанных со сдвиговыми процессами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A0CF7-736E-4A3F-BAA0-896FBDE1E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" y="138297"/>
            <a:ext cx="4540398" cy="3405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C72E2B-336A-4D61-8140-48B65350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61" y="3777506"/>
            <a:ext cx="2563878" cy="24307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3320FB-6565-48C1-82EA-96FF5F8CA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52" y="2732574"/>
            <a:ext cx="6638721" cy="3540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38267-A3C7-4298-8A98-2F3D620BE5D3}"/>
              </a:ext>
            </a:extLst>
          </p:cNvPr>
          <p:cNvSpPr txBox="1"/>
          <p:nvPr/>
        </p:nvSpPr>
        <p:spPr>
          <a:xfrm>
            <a:off x="4984536" y="6273225"/>
            <a:ext cx="667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Стадии развития эшелонированных структур в процессе сдвигов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3B7EE-4FF8-4497-A356-EE85AC92B7E9}"/>
              </a:ext>
            </a:extLst>
          </p:cNvPr>
          <p:cNvSpPr txBox="1"/>
          <p:nvPr/>
        </p:nvSpPr>
        <p:spPr>
          <a:xfrm>
            <a:off x="11655973" y="6273225"/>
            <a:ext cx="5360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3180966E-E966-4271-B51D-AB66DCEF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0" y="877535"/>
            <a:ext cx="5756626" cy="435030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43BA4CA-2F2F-49EF-83DC-ACDDADD0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53" y="685350"/>
            <a:ext cx="5432018" cy="47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042B884-9614-4D97-AEAF-AD90A4965ABC}"/>
              </a:ext>
            </a:extLst>
          </p:cNvPr>
          <p:cNvGrpSpPr/>
          <p:nvPr/>
        </p:nvGrpSpPr>
        <p:grpSpPr>
          <a:xfrm>
            <a:off x="2768600" y="995876"/>
            <a:ext cx="6654800" cy="4866248"/>
            <a:chOff x="1260678" y="-66838"/>
            <a:chExt cx="10160853" cy="652662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EDF10F8-D62C-49FE-8F6D-D8D6F11037DD}"/>
                </a:ext>
              </a:extLst>
            </p:cNvPr>
            <p:cNvGrpSpPr/>
            <p:nvPr/>
          </p:nvGrpSpPr>
          <p:grpSpPr>
            <a:xfrm>
              <a:off x="1260678" y="-66838"/>
              <a:ext cx="8399269" cy="6526623"/>
              <a:chOff x="1118372" y="0"/>
              <a:chExt cx="8399269" cy="6526623"/>
            </a:xfrm>
          </p:grpSpPr>
          <p:sp>
            <p:nvSpPr>
              <p:cNvPr id="5" name="Полилиния: фигура 4">
                <a:extLst>
                  <a:ext uri="{FF2B5EF4-FFF2-40B4-BE49-F238E27FC236}">
                    <a16:creationId xmlns:a16="http://schemas.microsoft.com/office/drawing/2014/main" id="{E5202F86-E036-4367-B4A5-8723CC9F43CC}"/>
                  </a:ext>
                </a:extLst>
              </p:cNvPr>
              <p:cNvSpPr/>
              <p:nvPr/>
            </p:nvSpPr>
            <p:spPr>
              <a:xfrm flipV="1">
                <a:off x="3560944" y="2682049"/>
                <a:ext cx="4983171" cy="107093"/>
              </a:xfrm>
              <a:custGeom>
                <a:avLst/>
                <a:gdLst>
                  <a:gd name="connsiteX0" fmla="*/ 0 w 4076700"/>
                  <a:gd name="connsiteY0" fmla="*/ 0 h 177800"/>
                  <a:gd name="connsiteX1" fmla="*/ 1574800 w 4076700"/>
                  <a:gd name="connsiteY1" fmla="*/ 114300 h 177800"/>
                  <a:gd name="connsiteX2" fmla="*/ 2832100 w 4076700"/>
                  <a:gd name="connsiteY2" fmla="*/ 101600 h 177800"/>
                  <a:gd name="connsiteX3" fmla="*/ 4076700 w 4076700"/>
                  <a:gd name="connsiteY3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6700" h="177800">
                    <a:moveTo>
                      <a:pt x="0" y="0"/>
                    </a:moveTo>
                    <a:cubicBezTo>
                      <a:pt x="551391" y="48683"/>
                      <a:pt x="1102783" y="97367"/>
                      <a:pt x="1574800" y="114300"/>
                    </a:cubicBezTo>
                    <a:cubicBezTo>
                      <a:pt x="2046817" y="131233"/>
                      <a:pt x="2415117" y="91017"/>
                      <a:pt x="2832100" y="101600"/>
                    </a:cubicBezTo>
                    <a:cubicBezTo>
                      <a:pt x="3249083" y="112183"/>
                      <a:pt x="3662891" y="144991"/>
                      <a:pt x="4076700" y="1778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A4415665-7CD8-4FFF-B159-52EF3AC73046}"/>
                  </a:ext>
                </a:extLst>
              </p:cNvPr>
              <p:cNvGrpSpPr/>
              <p:nvPr/>
            </p:nvGrpSpPr>
            <p:grpSpPr>
              <a:xfrm>
                <a:off x="3864383" y="1428584"/>
                <a:ext cx="4527078" cy="4067940"/>
                <a:chOff x="3560644" y="2000794"/>
                <a:chExt cx="4547387" cy="3680694"/>
              </a:xfrm>
            </p:grpSpPr>
            <p:sp>
              <p:nvSpPr>
                <p:cNvPr id="51" name="Полилиния: фигура 50">
                  <a:extLst>
                    <a:ext uri="{FF2B5EF4-FFF2-40B4-BE49-F238E27FC236}">
                      <a16:creationId xmlns:a16="http://schemas.microsoft.com/office/drawing/2014/main" id="{B7493C08-3DB0-498A-A2B6-24F79B5D4F08}"/>
                    </a:ext>
                  </a:extLst>
                </p:cNvPr>
                <p:cNvSpPr/>
                <p:nvPr/>
              </p:nvSpPr>
              <p:spPr>
                <a:xfrm>
                  <a:off x="4380138" y="2000794"/>
                  <a:ext cx="3727893" cy="3680694"/>
                </a:xfrm>
                <a:custGeom>
                  <a:avLst/>
                  <a:gdLst>
                    <a:gd name="connsiteX0" fmla="*/ 2946400 w 2946400"/>
                    <a:gd name="connsiteY0" fmla="*/ 0 h 2882900"/>
                    <a:gd name="connsiteX1" fmla="*/ 2438400 w 2946400"/>
                    <a:gd name="connsiteY1" fmla="*/ 381000 h 2882900"/>
                    <a:gd name="connsiteX2" fmla="*/ 1905000 w 2946400"/>
                    <a:gd name="connsiteY2" fmla="*/ 736600 h 2882900"/>
                    <a:gd name="connsiteX3" fmla="*/ 1714500 w 2946400"/>
                    <a:gd name="connsiteY3" fmla="*/ 838200 h 2882900"/>
                    <a:gd name="connsiteX4" fmla="*/ 1397000 w 2946400"/>
                    <a:gd name="connsiteY4" fmla="*/ 1219200 h 2882900"/>
                    <a:gd name="connsiteX5" fmla="*/ 1104900 w 2946400"/>
                    <a:gd name="connsiteY5" fmla="*/ 1473200 h 2882900"/>
                    <a:gd name="connsiteX6" fmla="*/ 736600 w 2946400"/>
                    <a:gd name="connsiteY6" fmla="*/ 2032000 h 2882900"/>
                    <a:gd name="connsiteX7" fmla="*/ 317500 w 2946400"/>
                    <a:gd name="connsiteY7" fmla="*/ 2590800 h 2882900"/>
                    <a:gd name="connsiteX8" fmla="*/ 0 w 2946400"/>
                    <a:gd name="connsiteY8" fmla="*/ 2882900 h 288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0" h="2882900">
                      <a:moveTo>
                        <a:pt x="2946400" y="0"/>
                      </a:moveTo>
                      <a:cubicBezTo>
                        <a:pt x="2779183" y="129116"/>
                        <a:pt x="2611967" y="258233"/>
                        <a:pt x="2438400" y="381000"/>
                      </a:cubicBezTo>
                      <a:cubicBezTo>
                        <a:pt x="2264833" y="503767"/>
                        <a:pt x="2025650" y="660400"/>
                        <a:pt x="1905000" y="736600"/>
                      </a:cubicBezTo>
                      <a:cubicBezTo>
                        <a:pt x="1784350" y="812800"/>
                        <a:pt x="1799167" y="757767"/>
                        <a:pt x="1714500" y="838200"/>
                      </a:cubicBezTo>
                      <a:cubicBezTo>
                        <a:pt x="1629833" y="918633"/>
                        <a:pt x="1498600" y="1113367"/>
                        <a:pt x="1397000" y="1219200"/>
                      </a:cubicBezTo>
                      <a:cubicBezTo>
                        <a:pt x="1295400" y="1325033"/>
                        <a:pt x="1214967" y="1337733"/>
                        <a:pt x="1104900" y="1473200"/>
                      </a:cubicBezTo>
                      <a:cubicBezTo>
                        <a:pt x="994833" y="1608667"/>
                        <a:pt x="867833" y="1845733"/>
                        <a:pt x="736600" y="2032000"/>
                      </a:cubicBezTo>
                      <a:cubicBezTo>
                        <a:pt x="605367" y="2218267"/>
                        <a:pt x="440267" y="2448983"/>
                        <a:pt x="317500" y="2590800"/>
                      </a:cubicBezTo>
                      <a:cubicBezTo>
                        <a:pt x="194733" y="2732617"/>
                        <a:pt x="48683" y="2838450"/>
                        <a:pt x="0" y="288290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375EB6E8-59F9-49F1-BAB6-75D4BE37A95F}"/>
                    </a:ext>
                  </a:extLst>
                </p:cNvPr>
                <p:cNvSpPr/>
                <p:nvPr/>
              </p:nvSpPr>
              <p:spPr>
                <a:xfrm>
                  <a:off x="3560644" y="2179154"/>
                  <a:ext cx="4306360" cy="3391731"/>
                </a:xfrm>
                <a:custGeom>
                  <a:avLst/>
                  <a:gdLst>
                    <a:gd name="connsiteX0" fmla="*/ 0 w 3403600"/>
                    <a:gd name="connsiteY0" fmla="*/ 0 h 2656570"/>
                    <a:gd name="connsiteX1" fmla="*/ 457200 w 3403600"/>
                    <a:gd name="connsiteY1" fmla="*/ 368300 h 2656570"/>
                    <a:gd name="connsiteX2" fmla="*/ 952500 w 3403600"/>
                    <a:gd name="connsiteY2" fmla="*/ 723900 h 2656570"/>
                    <a:gd name="connsiteX3" fmla="*/ 1562100 w 3403600"/>
                    <a:gd name="connsiteY3" fmla="*/ 1257300 h 2656570"/>
                    <a:gd name="connsiteX4" fmla="*/ 2120900 w 3403600"/>
                    <a:gd name="connsiteY4" fmla="*/ 1638300 h 2656570"/>
                    <a:gd name="connsiteX5" fmla="*/ 2705100 w 3403600"/>
                    <a:gd name="connsiteY5" fmla="*/ 2120900 h 2656570"/>
                    <a:gd name="connsiteX6" fmla="*/ 3200400 w 3403600"/>
                    <a:gd name="connsiteY6" fmla="*/ 2501900 h 2656570"/>
                    <a:gd name="connsiteX7" fmla="*/ 3403600 w 3403600"/>
                    <a:gd name="connsiteY7" fmla="*/ 2654300 h 2656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03600" h="2656570">
                      <a:moveTo>
                        <a:pt x="0" y="0"/>
                      </a:moveTo>
                      <a:cubicBezTo>
                        <a:pt x="149225" y="123825"/>
                        <a:pt x="298450" y="247650"/>
                        <a:pt x="457200" y="368300"/>
                      </a:cubicBezTo>
                      <a:cubicBezTo>
                        <a:pt x="615950" y="488950"/>
                        <a:pt x="768350" y="575733"/>
                        <a:pt x="952500" y="723900"/>
                      </a:cubicBezTo>
                      <a:cubicBezTo>
                        <a:pt x="1136650" y="872067"/>
                        <a:pt x="1367367" y="1104900"/>
                        <a:pt x="1562100" y="1257300"/>
                      </a:cubicBezTo>
                      <a:cubicBezTo>
                        <a:pt x="1756833" y="1409700"/>
                        <a:pt x="1930400" y="1494367"/>
                        <a:pt x="2120900" y="1638300"/>
                      </a:cubicBezTo>
                      <a:cubicBezTo>
                        <a:pt x="2311400" y="1782233"/>
                        <a:pt x="2525183" y="1976967"/>
                        <a:pt x="2705100" y="2120900"/>
                      </a:cubicBezTo>
                      <a:cubicBezTo>
                        <a:pt x="2885017" y="2264833"/>
                        <a:pt x="3083983" y="2413000"/>
                        <a:pt x="3200400" y="2501900"/>
                      </a:cubicBezTo>
                      <a:cubicBezTo>
                        <a:pt x="3316817" y="2590800"/>
                        <a:pt x="3367617" y="2671233"/>
                        <a:pt x="3403600" y="265430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8394D4E8-00D2-4806-9C70-6ED7E2FF53E9}"/>
                  </a:ext>
                </a:extLst>
              </p:cNvPr>
              <p:cNvGrpSpPr/>
              <p:nvPr/>
            </p:nvGrpSpPr>
            <p:grpSpPr>
              <a:xfrm>
                <a:off x="3253564" y="0"/>
                <a:ext cx="6264077" cy="6526623"/>
                <a:chOff x="3416028" y="881993"/>
                <a:chExt cx="5286538" cy="5577792"/>
              </a:xfrm>
            </p:grpSpPr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8E41E7C6-271F-4775-8D9F-572827C86FEB}"/>
                    </a:ext>
                  </a:extLst>
                </p:cNvPr>
                <p:cNvSpPr/>
                <p:nvPr/>
              </p:nvSpPr>
              <p:spPr>
                <a:xfrm>
                  <a:off x="5472796" y="881993"/>
                  <a:ext cx="964110" cy="5577792"/>
                </a:xfrm>
                <a:custGeom>
                  <a:avLst/>
                  <a:gdLst>
                    <a:gd name="connsiteX0" fmla="*/ 0 w 762000"/>
                    <a:gd name="connsiteY0" fmla="*/ 0 h 4368800"/>
                    <a:gd name="connsiteX1" fmla="*/ 76200 w 762000"/>
                    <a:gd name="connsiteY1" fmla="*/ 584200 h 4368800"/>
                    <a:gd name="connsiteX2" fmla="*/ 88900 w 762000"/>
                    <a:gd name="connsiteY2" fmla="*/ 787400 h 4368800"/>
                    <a:gd name="connsiteX3" fmla="*/ 254000 w 762000"/>
                    <a:gd name="connsiteY3" fmla="*/ 1079500 h 4368800"/>
                    <a:gd name="connsiteX4" fmla="*/ 330200 w 762000"/>
                    <a:gd name="connsiteY4" fmla="*/ 1473200 h 4368800"/>
                    <a:gd name="connsiteX5" fmla="*/ 393700 w 762000"/>
                    <a:gd name="connsiteY5" fmla="*/ 1955800 h 4368800"/>
                    <a:gd name="connsiteX6" fmla="*/ 469900 w 762000"/>
                    <a:gd name="connsiteY6" fmla="*/ 2476500 h 4368800"/>
                    <a:gd name="connsiteX7" fmla="*/ 571500 w 762000"/>
                    <a:gd name="connsiteY7" fmla="*/ 3149600 h 4368800"/>
                    <a:gd name="connsiteX8" fmla="*/ 660400 w 762000"/>
                    <a:gd name="connsiteY8" fmla="*/ 3746500 h 4368800"/>
                    <a:gd name="connsiteX9" fmla="*/ 762000 w 762000"/>
                    <a:gd name="connsiteY9" fmla="*/ 4368800 h 436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4368800">
                      <a:moveTo>
                        <a:pt x="0" y="0"/>
                      </a:moveTo>
                      <a:cubicBezTo>
                        <a:pt x="30691" y="226483"/>
                        <a:pt x="61383" y="452967"/>
                        <a:pt x="76200" y="584200"/>
                      </a:cubicBezTo>
                      <a:cubicBezTo>
                        <a:pt x="91017" y="715433"/>
                        <a:pt x="59267" y="704850"/>
                        <a:pt x="88900" y="787400"/>
                      </a:cubicBezTo>
                      <a:cubicBezTo>
                        <a:pt x="118533" y="869950"/>
                        <a:pt x="213783" y="965200"/>
                        <a:pt x="254000" y="1079500"/>
                      </a:cubicBezTo>
                      <a:cubicBezTo>
                        <a:pt x="294217" y="1193800"/>
                        <a:pt x="306917" y="1327150"/>
                        <a:pt x="330200" y="1473200"/>
                      </a:cubicBezTo>
                      <a:cubicBezTo>
                        <a:pt x="353483" y="1619250"/>
                        <a:pt x="370417" y="1788583"/>
                        <a:pt x="393700" y="1955800"/>
                      </a:cubicBezTo>
                      <a:cubicBezTo>
                        <a:pt x="416983" y="2123017"/>
                        <a:pt x="440267" y="2277533"/>
                        <a:pt x="469900" y="2476500"/>
                      </a:cubicBezTo>
                      <a:cubicBezTo>
                        <a:pt x="499533" y="2675467"/>
                        <a:pt x="539750" y="2937933"/>
                        <a:pt x="571500" y="3149600"/>
                      </a:cubicBezTo>
                      <a:cubicBezTo>
                        <a:pt x="603250" y="3361267"/>
                        <a:pt x="628650" y="3543300"/>
                        <a:pt x="660400" y="3746500"/>
                      </a:cubicBezTo>
                      <a:cubicBezTo>
                        <a:pt x="692150" y="3949700"/>
                        <a:pt x="747183" y="4271433"/>
                        <a:pt x="762000" y="436880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50" name="Полилиния: фигура 49">
                  <a:extLst>
                    <a:ext uri="{FF2B5EF4-FFF2-40B4-BE49-F238E27FC236}">
                      <a16:creationId xmlns:a16="http://schemas.microsoft.com/office/drawing/2014/main" id="{68F06FF4-51B8-436F-8977-982E934576FB}"/>
                    </a:ext>
                  </a:extLst>
                </p:cNvPr>
                <p:cNvSpPr/>
                <p:nvPr/>
              </p:nvSpPr>
              <p:spPr>
                <a:xfrm>
                  <a:off x="3416028" y="3687104"/>
                  <a:ext cx="5286538" cy="197047"/>
                </a:xfrm>
                <a:custGeom>
                  <a:avLst/>
                  <a:gdLst>
                    <a:gd name="connsiteX0" fmla="*/ 0 w 4178300"/>
                    <a:gd name="connsiteY0" fmla="*/ 50800 h 154337"/>
                    <a:gd name="connsiteX1" fmla="*/ 419100 w 4178300"/>
                    <a:gd name="connsiteY1" fmla="*/ 101600 h 154337"/>
                    <a:gd name="connsiteX2" fmla="*/ 1016000 w 4178300"/>
                    <a:gd name="connsiteY2" fmla="*/ 152400 h 154337"/>
                    <a:gd name="connsiteX3" fmla="*/ 1790700 w 4178300"/>
                    <a:gd name="connsiteY3" fmla="*/ 139700 h 154337"/>
                    <a:gd name="connsiteX4" fmla="*/ 2349500 w 4178300"/>
                    <a:gd name="connsiteY4" fmla="*/ 101600 h 154337"/>
                    <a:gd name="connsiteX5" fmla="*/ 2933700 w 4178300"/>
                    <a:gd name="connsiteY5" fmla="*/ 63500 h 154337"/>
                    <a:gd name="connsiteX6" fmla="*/ 3251200 w 4178300"/>
                    <a:gd name="connsiteY6" fmla="*/ 0 h 154337"/>
                    <a:gd name="connsiteX7" fmla="*/ 3771900 w 4178300"/>
                    <a:gd name="connsiteY7" fmla="*/ 63500 h 154337"/>
                    <a:gd name="connsiteX8" fmla="*/ 4178300 w 4178300"/>
                    <a:gd name="connsiteY8" fmla="*/ 101600 h 15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78300" h="154337">
                      <a:moveTo>
                        <a:pt x="0" y="50800"/>
                      </a:moveTo>
                      <a:cubicBezTo>
                        <a:pt x="160866" y="68791"/>
                        <a:pt x="249767" y="84667"/>
                        <a:pt x="419100" y="101600"/>
                      </a:cubicBezTo>
                      <a:cubicBezTo>
                        <a:pt x="588433" y="118533"/>
                        <a:pt x="787400" y="146050"/>
                        <a:pt x="1016000" y="152400"/>
                      </a:cubicBezTo>
                      <a:cubicBezTo>
                        <a:pt x="1244600" y="158750"/>
                        <a:pt x="1568450" y="148167"/>
                        <a:pt x="1790700" y="139700"/>
                      </a:cubicBezTo>
                      <a:cubicBezTo>
                        <a:pt x="2012950" y="131233"/>
                        <a:pt x="2349500" y="101600"/>
                        <a:pt x="2349500" y="101600"/>
                      </a:cubicBezTo>
                      <a:cubicBezTo>
                        <a:pt x="2540000" y="88900"/>
                        <a:pt x="2783417" y="80433"/>
                        <a:pt x="2933700" y="63500"/>
                      </a:cubicBezTo>
                      <a:cubicBezTo>
                        <a:pt x="3083983" y="46567"/>
                        <a:pt x="3111500" y="0"/>
                        <a:pt x="3251200" y="0"/>
                      </a:cubicBezTo>
                      <a:cubicBezTo>
                        <a:pt x="3390900" y="0"/>
                        <a:pt x="3617383" y="46567"/>
                        <a:pt x="3771900" y="63500"/>
                      </a:cubicBezTo>
                      <a:cubicBezTo>
                        <a:pt x="3926417" y="80433"/>
                        <a:pt x="4178300" y="101600"/>
                        <a:pt x="4178300" y="10160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sp>
            <p:nvSpPr>
              <p:cNvPr id="8" name="Стрелка: вправо с вырезом 7">
                <a:extLst>
                  <a:ext uri="{FF2B5EF4-FFF2-40B4-BE49-F238E27FC236}">
                    <a16:creationId xmlns:a16="http://schemas.microsoft.com/office/drawing/2014/main" id="{D9B600C6-0A1D-41E3-94C6-A87B21D9E3B9}"/>
                  </a:ext>
                </a:extLst>
              </p:cNvPr>
              <p:cNvSpPr/>
              <p:nvPr/>
            </p:nvSpPr>
            <p:spPr>
              <a:xfrm rot="9395115">
                <a:off x="5357417" y="1100331"/>
                <a:ext cx="414652" cy="40451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9" name="Стрелка: вправо с вырезом 8">
                <a:extLst>
                  <a:ext uri="{FF2B5EF4-FFF2-40B4-BE49-F238E27FC236}">
                    <a16:creationId xmlns:a16="http://schemas.microsoft.com/office/drawing/2014/main" id="{092528EE-4027-4EA4-80F6-BF1CEFE493F2}"/>
                  </a:ext>
                </a:extLst>
              </p:cNvPr>
              <p:cNvSpPr/>
              <p:nvPr/>
            </p:nvSpPr>
            <p:spPr>
              <a:xfrm rot="21080090">
                <a:off x="5865654" y="518767"/>
                <a:ext cx="490765" cy="36035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0" name="Стрелка: вправо с вырезом 9">
                <a:extLst>
                  <a:ext uri="{FF2B5EF4-FFF2-40B4-BE49-F238E27FC236}">
                    <a16:creationId xmlns:a16="http://schemas.microsoft.com/office/drawing/2014/main" id="{5A53E8D1-316C-406D-AD89-A707B60D390C}"/>
                  </a:ext>
                </a:extLst>
              </p:cNvPr>
              <p:cNvSpPr/>
              <p:nvPr/>
            </p:nvSpPr>
            <p:spPr>
              <a:xfrm rot="5400000">
                <a:off x="4291146" y="3562360"/>
                <a:ext cx="350131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1" name="Стрелка: вправо с вырезом 10">
                <a:extLst>
                  <a:ext uri="{FF2B5EF4-FFF2-40B4-BE49-F238E27FC236}">
                    <a16:creationId xmlns:a16="http://schemas.microsoft.com/office/drawing/2014/main" id="{71264F0B-C646-4C47-BFAD-ABA2142AAB2D}"/>
                  </a:ext>
                </a:extLst>
              </p:cNvPr>
              <p:cNvSpPr/>
              <p:nvPr/>
            </p:nvSpPr>
            <p:spPr>
              <a:xfrm rot="15464361">
                <a:off x="6553881" y="3082118"/>
                <a:ext cx="351585" cy="480735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2" name="Стрелка: вправо с вырезом 11">
                <a:extLst>
                  <a:ext uri="{FF2B5EF4-FFF2-40B4-BE49-F238E27FC236}">
                    <a16:creationId xmlns:a16="http://schemas.microsoft.com/office/drawing/2014/main" id="{1E0C7E39-4E02-488B-A839-B522A8390586}"/>
                  </a:ext>
                </a:extLst>
              </p:cNvPr>
              <p:cNvSpPr/>
              <p:nvPr/>
            </p:nvSpPr>
            <p:spPr>
              <a:xfrm rot="7607560">
                <a:off x="7014476" y="499035"/>
                <a:ext cx="420579" cy="546721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" name="Стрелка: вправо с вырезом 12">
                <a:extLst>
                  <a:ext uri="{FF2B5EF4-FFF2-40B4-BE49-F238E27FC236}">
                    <a16:creationId xmlns:a16="http://schemas.microsoft.com/office/drawing/2014/main" id="{A5C06C90-3768-4D99-9CC0-236EF49EA41D}"/>
                  </a:ext>
                </a:extLst>
              </p:cNvPr>
              <p:cNvSpPr/>
              <p:nvPr/>
            </p:nvSpPr>
            <p:spPr>
              <a:xfrm rot="20032313">
                <a:off x="3694425" y="4649498"/>
                <a:ext cx="482778" cy="452653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1FCB1331-074E-4365-BB52-0A31218DBCB5}"/>
                  </a:ext>
                </a:extLst>
              </p:cNvPr>
              <p:cNvSpPr/>
              <p:nvPr/>
            </p:nvSpPr>
            <p:spPr>
              <a:xfrm>
                <a:off x="3279364" y="148857"/>
                <a:ext cx="5488006" cy="5988518"/>
              </a:xfrm>
              <a:custGeom>
                <a:avLst/>
                <a:gdLst>
                  <a:gd name="connsiteX0" fmla="*/ 1638844 w 3507586"/>
                  <a:gd name="connsiteY0" fmla="*/ 9590 h 3846029"/>
                  <a:gd name="connsiteX1" fmla="*/ 1397544 w 3507586"/>
                  <a:gd name="connsiteY1" fmla="*/ 9590 h 3846029"/>
                  <a:gd name="connsiteX2" fmla="*/ 1054644 w 3507586"/>
                  <a:gd name="connsiteY2" fmla="*/ 98490 h 3846029"/>
                  <a:gd name="connsiteX3" fmla="*/ 724444 w 3507586"/>
                  <a:gd name="connsiteY3" fmla="*/ 301690 h 3846029"/>
                  <a:gd name="connsiteX4" fmla="*/ 470444 w 3507586"/>
                  <a:gd name="connsiteY4" fmla="*/ 657290 h 3846029"/>
                  <a:gd name="connsiteX5" fmla="*/ 292644 w 3507586"/>
                  <a:gd name="connsiteY5" fmla="*/ 923990 h 3846029"/>
                  <a:gd name="connsiteX6" fmla="*/ 127544 w 3507586"/>
                  <a:gd name="connsiteY6" fmla="*/ 1190690 h 3846029"/>
                  <a:gd name="connsiteX7" fmla="*/ 38644 w 3507586"/>
                  <a:gd name="connsiteY7" fmla="*/ 1533590 h 3846029"/>
                  <a:gd name="connsiteX8" fmla="*/ 544 w 3507586"/>
                  <a:gd name="connsiteY8" fmla="*/ 2016190 h 3846029"/>
                  <a:gd name="connsiteX9" fmla="*/ 64044 w 3507586"/>
                  <a:gd name="connsiteY9" fmla="*/ 2511490 h 3846029"/>
                  <a:gd name="connsiteX10" fmla="*/ 254544 w 3507586"/>
                  <a:gd name="connsiteY10" fmla="*/ 3070290 h 3846029"/>
                  <a:gd name="connsiteX11" fmla="*/ 559344 w 3507586"/>
                  <a:gd name="connsiteY11" fmla="*/ 3451290 h 3846029"/>
                  <a:gd name="connsiteX12" fmla="*/ 1003844 w 3507586"/>
                  <a:gd name="connsiteY12" fmla="*/ 3717990 h 3846029"/>
                  <a:gd name="connsiteX13" fmla="*/ 1651544 w 3507586"/>
                  <a:gd name="connsiteY13" fmla="*/ 3832290 h 3846029"/>
                  <a:gd name="connsiteX14" fmla="*/ 2197644 w 3507586"/>
                  <a:gd name="connsiteY14" fmla="*/ 3794190 h 3846029"/>
                  <a:gd name="connsiteX15" fmla="*/ 2896144 w 3507586"/>
                  <a:gd name="connsiteY15" fmla="*/ 3387790 h 3846029"/>
                  <a:gd name="connsiteX16" fmla="*/ 3327944 w 3507586"/>
                  <a:gd name="connsiteY16" fmla="*/ 2828990 h 3846029"/>
                  <a:gd name="connsiteX17" fmla="*/ 3505744 w 3507586"/>
                  <a:gd name="connsiteY17" fmla="*/ 2333690 h 3846029"/>
                  <a:gd name="connsiteX18" fmla="*/ 3404144 w 3507586"/>
                  <a:gd name="connsiteY18" fmla="*/ 1660590 h 3846029"/>
                  <a:gd name="connsiteX19" fmla="*/ 3150144 w 3507586"/>
                  <a:gd name="connsiteY19" fmla="*/ 1114490 h 3846029"/>
                  <a:gd name="connsiteX20" fmla="*/ 2972344 w 3507586"/>
                  <a:gd name="connsiteY20" fmla="*/ 619190 h 3846029"/>
                  <a:gd name="connsiteX21" fmla="*/ 2540544 w 3507586"/>
                  <a:gd name="connsiteY21" fmla="*/ 225490 h 3846029"/>
                  <a:gd name="connsiteX22" fmla="*/ 2146844 w 3507586"/>
                  <a:gd name="connsiteY22" fmla="*/ 73090 h 3846029"/>
                  <a:gd name="connsiteX23" fmla="*/ 1638844 w 3507586"/>
                  <a:gd name="connsiteY23" fmla="*/ 9590 h 38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07586" h="3846029">
                    <a:moveTo>
                      <a:pt x="1638844" y="9590"/>
                    </a:moveTo>
                    <a:cubicBezTo>
                      <a:pt x="1513961" y="-993"/>
                      <a:pt x="1494911" y="-5227"/>
                      <a:pt x="1397544" y="9590"/>
                    </a:cubicBezTo>
                    <a:cubicBezTo>
                      <a:pt x="1300177" y="24407"/>
                      <a:pt x="1166827" y="49807"/>
                      <a:pt x="1054644" y="98490"/>
                    </a:cubicBezTo>
                    <a:cubicBezTo>
                      <a:pt x="942461" y="147173"/>
                      <a:pt x="821811" y="208557"/>
                      <a:pt x="724444" y="301690"/>
                    </a:cubicBezTo>
                    <a:cubicBezTo>
                      <a:pt x="627077" y="394823"/>
                      <a:pt x="542411" y="553573"/>
                      <a:pt x="470444" y="657290"/>
                    </a:cubicBezTo>
                    <a:cubicBezTo>
                      <a:pt x="398477" y="761007"/>
                      <a:pt x="349794" y="835090"/>
                      <a:pt x="292644" y="923990"/>
                    </a:cubicBezTo>
                    <a:cubicBezTo>
                      <a:pt x="235494" y="1012890"/>
                      <a:pt x="169877" y="1089090"/>
                      <a:pt x="127544" y="1190690"/>
                    </a:cubicBezTo>
                    <a:cubicBezTo>
                      <a:pt x="85211" y="1292290"/>
                      <a:pt x="59811" y="1396007"/>
                      <a:pt x="38644" y="1533590"/>
                    </a:cubicBezTo>
                    <a:cubicBezTo>
                      <a:pt x="17477" y="1671173"/>
                      <a:pt x="-3689" y="1853207"/>
                      <a:pt x="544" y="2016190"/>
                    </a:cubicBezTo>
                    <a:cubicBezTo>
                      <a:pt x="4777" y="2179173"/>
                      <a:pt x="21711" y="2335807"/>
                      <a:pt x="64044" y="2511490"/>
                    </a:cubicBezTo>
                    <a:cubicBezTo>
                      <a:pt x="106377" y="2687173"/>
                      <a:pt x="171994" y="2913657"/>
                      <a:pt x="254544" y="3070290"/>
                    </a:cubicBezTo>
                    <a:cubicBezTo>
                      <a:pt x="337094" y="3226923"/>
                      <a:pt x="434461" y="3343340"/>
                      <a:pt x="559344" y="3451290"/>
                    </a:cubicBezTo>
                    <a:cubicBezTo>
                      <a:pt x="684227" y="3559240"/>
                      <a:pt x="821811" y="3654490"/>
                      <a:pt x="1003844" y="3717990"/>
                    </a:cubicBezTo>
                    <a:cubicBezTo>
                      <a:pt x="1185877" y="3781490"/>
                      <a:pt x="1452577" y="3819590"/>
                      <a:pt x="1651544" y="3832290"/>
                    </a:cubicBezTo>
                    <a:cubicBezTo>
                      <a:pt x="1850511" y="3844990"/>
                      <a:pt x="1990211" y="3868273"/>
                      <a:pt x="2197644" y="3794190"/>
                    </a:cubicBezTo>
                    <a:cubicBezTo>
                      <a:pt x="2405077" y="3720107"/>
                      <a:pt x="2707761" y="3548657"/>
                      <a:pt x="2896144" y="3387790"/>
                    </a:cubicBezTo>
                    <a:cubicBezTo>
                      <a:pt x="3084527" y="3226923"/>
                      <a:pt x="3226344" y="3004673"/>
                      <a:pt x="3327944" y="2828990"/>
                    </a:cubicBezTo>
                    <a:cubicBezTo>
                      <a:pt x="3429544" y="2653307"/>
                      <a:pt x="3493044" y="2528423"/>
                      <a:pt x="3505744" y="2333690"/>
                    </a:cubicBezTo>
                    <a:cubicBezTo>
                      <a:pt x="3518444" y="2138957"/>
                      <a:pt x="3463411" y="1863790"/>
                      <a:pt x="3404144" y="1660590"/>
                    </a:cubicBezTo>
                    <a:cubicBezTo>
                      <a:pt x="3344877" y="1457390"/>
                      <a:pt x="3222111" y="1288057"/>
                      <a:pt x="3150144" y="1114490"/>
                    </a:cubicBezTo>
                    <a:cubicBezTo>
                      <a:pt x="3078177" y="940923"/>
                      <a:pt x="3073944" y="767357"/>
                      <a:pt x="2972344" y="619190"/>
                    </a:cubicBezTo>
                    <a:cubicBezTo>
                      <a:pt x="2870744" y="471023"/>
                      <a:pt x="2678127" y="316507"/>
                      <a:pt x="2540544" y="225490"/>
                    </a:cubicBezTo>
                    <a:cubicBezTo>
                      <a:pt x="2402961" y="134473"/>
                      <a:pt x="2303477" y="109073"/>
                      <a:pt x="2146844" y="73090"/>
                    </a:cubicBezTo>
                    <a:cubicBezTo>
                      <a:pt x="1990211" y="37107"/>
                      <a:pt x="1763727" y="20173"/>
                      <a:pt x="1638844" y="9590"/>
                    </a:cubicBezTo>
                    <a:close/>
                  </a:path>
                </a:pathLst>
              </a:custGeom>
              <a:noFill/>
              <a:ln w="57150">
                <a:solidFill>
                  <a:srgbClr val="C00000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5" name="Стрелка: вправо с вырезом 14">
                <a:extLst>
                  <a:ext uri="{FF2B5EF4-FFF2-40B4-BE49-F238E27FC236}">
                    <a16:creationId xmlns:a16="http://schemas.microsoft.com/office/drawing/2014/main" id="{5E6F1921-A218-40AD-8DE8-2021C12F683F}"/>
                  </a:ext>
                </a:extLst>
              </p:cNvPr>
              <p:cNvSpPr/>
              <p:nvPr/>
            </p:nvSpPr>
            <p:spPr>
              <a:xfrm rot="8872338">
                <a:off x="7853951" y="1966022"/>
                <a:ext cx="428654" cy="503558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6" name="Стрелка: вправо с вырезом 15">
                <a:extLst>
                  <a:ext uri="{FF2B5EF4-FFF2-40B4-BE49-F238E27FC236}">
                    <a16:creationId xmlns:a16="http://schemas.microsoft.com/office/drawing/2014/main" id="{C3843E5E-64D2-4CB5-A6A8-C17588AE8D7A}"/>
                  </a:ext>
                </a:extLst>
              </p:cNvPr>
              <p:cNvSpPr/>
              <p:nvPr/>
            </p:nvSpPr>
            <p:spPr>
              <a:xfrm rot="12122146">
                <a:off x="7971122" y="3954177"/>
                <a:ext cx="644730" cy="564776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7" name="Стрелка: вправо с вырезом 16">
                <a:extLst>
                  <a:ext uri="{FF2B5EF4-FFF2-40B4-BE49-F238E27FC236}">
                    <a16:creationId xmlns:a16="http://schemas.microsoft.com/office/drawing/2014/main" id="{4A60F245-9AB2-468F-985D-651E9B695CBB}"/>
                  </a:ext>
                </a:extLst>
              </p:cNvPr>
              <p:cNvSpPr/>
              <p:nvPr/>
            </p:nvSpPr>
            <p:spPr>
              <a:xfrm rot="17033436">
                <a:off x="5200151" y="5337587"/>
                <a:ext cx="602851" cy="832703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8" name="Стрелка: вправо с вырезом 17">
                <a:extLst>
                  <a:ext uri="{FF2B5EF4-FFF2-40B4-BE49-F238E27FC236}">
                    <a16:creationId xmlns:a16="http://schemas.microsoft.com/office/drawing/2014/main" id="{1354FAC2-C7CB-4BB2-83CC-656B8FB4DE10}"/>
                  </a:ext>
                </a:extLst>
              </p:cNvPr>
              <p:cNvSpPr/>
              <p:nvPr/>
            </p:nvSpPr>
            <p:spPr>
              <a:xfrm rot="2438250">
                <a:off x="5429385" y="4410650"/>
                <a:ext cx="350130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9" name="Стрелка: вправо с вырезом 18">
                <a:extLst>
                  <a:ext uri="{FF2B5EF4-FFF2-40B4-BE49-F238E27FC236}">
                    <a16:creationId xmlns:a16="http://schemas.microsoft.com/office/drawing/2014/main" id="{A1D67783-1FDD-4E80-8841-4D029F36039C}"/>
                  </a:ext>
                </a:extLst>
              </p:cNvPr>
              <p:cNvSpPr/>
              <p:nvPr/>
            </p:nvSpPr>
            <p:spPr>
              <a:xfrm rot="8442030">
                <a:off x="4999032" y="2935496"/>
                <a:ext cx="350129" cy="469237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0" name="Стрелка: вправо с вырезом 19">
                <a:extLst>
                  <a:ext uri="{FF2B5EF4-FFF2-40B4-BE49-F238E27FC236}">
                    <a16:creationId xmlns:a16="http://schemas.microsoft.com/office/drawing/2014/main" id="{9B7A8810-A9AD-4D21-97CD-8952D423F131}"/>
                  </a:ext>
                </a:extLst>
              </p:cNvPr>
              <p:cNvSpPr/>
              <p:nvPr/>
            </p:nvSpPr>
            <p:spPr>
              <a:xfrm rot="16200000">
                <a:off x="4144379" y="2969832"/>
                <a:ext cx="350129" cy="469240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1" name="Стрелка: вправо с вырезом 20">
                <a:extLst>
                  <a:ext uri="{FF2B5EF4-FFF2-40B4-BE49-F238E27FC236}">
                    <a16:creationId xmlns:a16="http://schemas.microsoft.com/office/drawing/2014/main" id="{D06CC4BD-6D67-4154-A189-DA51E3F01FB1}"/>
                  </a:ext>
                </a:extLst>
              </p:cNvPr>
              <p:cNvSpPr/>
              <p:nvPr/>
            </p:nvSpPr>
            <p:spPr>
              <a:xfrm rot="18776347">
                <a:off x="4470344" y="1684339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2" name="Стрелка: вправо с вырезом 21">
                <a:extLst>
                  <a:ext uri="{FF2B5EF4-FFF2-40B4-BE49-F238E27FC236}">
                    <a16:creationId xmlns:a16="http://schemas.microsoft.com/office/drawing/2014/main" id="{B2E474CA-175F-43D7-85AF-13BF8B41BFF8}"/>
                  </a:ext>
                </a:extLst>
              </p:cNvPr>
              <p:cNvSpPr/>
              <p:nvPr/>
            </p:nvSpPr>
            <p:spPr>
              <a:xfrm rot="13205380">
                <a:off x="4669146" y="4669521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3" name="Стрелка: вправо с вырезом 22">
                <a:extLst>
                  <a:ext uri="{FF2B5EF4-FFF2-40B4-BE49-F238E27FC236}">
                    <a16:creationId xmlns:a16="http://schemas.microsoft.com/office/drawing/2014/main" id="{EEDC7FFB-3A50-4DAB-9F35-D2911CBDD56F}"/>
                  </a:ext>
                </a:extLst>
              </p:cNvPr>
              <p:cNvSpPr/>
              <p:nvPr/>
            </p:nvSpPr>
            <p:spPr>
              <a:xfrm rot="21080090">
                <a:off x="6758229" y="5405913"/>
                <a:ext cx="335949" cy="324379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4" name="Стрелка: вправо с вырезом 23">
                <a:extLst>
                  <a:ext uri="{FF2B5EF4-FFF2-40B4-BE49-F238E27FC236}">
                    <a16:creationId xmlns:a16="http://schemas.microsoft.com/office/drawing/2014/main" id="{E41EE1EF-519A-41C7-A1BF-A182679F0D70}"/>
                  </a:ext>
                </a:extLst>
              </p:cNvPr>
              <p:cNvSpPr/>
              <p:nvPr/>
            </p:nvSpPr>
            <p:spPr>
              <a:xfrm rot="10513585">
                <a:off x="6111054" y="5045038"/>
                <a:ext cx="414652" cy="404512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5" name="Стрелка: вправо с вырезом 24">
                <a:extLst>
                  <a:ext uri="{FF2B5EF4-FFF2-40B4-BE49-F238E27FC236}">
                    <a16:creationId xmlns:a16="http://schemas.microsoft.com/office/drawing/2014/main" id="{E2D58763-0329-4E9A-9940-BC704D5EE7B6}"/>
                  </a:ext>
                </a:extLst>
              </p:cNvPr>
              <p:cNvSpPr/>
              <p:nvPr/>
            </p:nvSpPr>
            <p:spPr>
              <a:xfrm rot="19467912">
                <a:off x="7315823" y="4156229"/>
                <a:ext cx="490765" cy="36035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6" name="Стрелка: вправо с вырезом 25">
                <a:extLst>
                  <a:ext uri="{FF2B5EF4-FFF2-40B4-BE49-F238E27FC236}">
                    <a16:creationId xmlns:a16="http://schemas.microsoft.com/office/drawing/2014/main" id="{B36281B6-603B-4392-86D8-87A4487956E8}"/>
                  </a:ext>
                </a:extLst>
              </p:cNvPr>
              <p:cNvSpPr/>
              <p:nvPr/>
            </p:nvSpPr>
            <p:spPr>
              <a:xfrm rot="8015195">
                <a:off x="6691537" y="4492264"/>
                <a:ext cx="483384" cy="365855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7" name="Стрелка: вправо с вырезом 26">
                <a:extLst>
                  <a:ext uri="{FF2B5EF4-FFF2-40B4-BE49-F238E27FC236}">
                    <a16:creationId xmlns:a16="http://schemas.microsoft.com/office/drawing/2014/main" id="{72D50CEF-A1F9-4C97-A433-40D64E46C606}"/>
                  </a:ext>
                </a:extLst>
              </p:cNvPr>
              <p:cNvSpPr/>
              <p:nvPr/>
            </p:nvSpPr>
            <p:spPr>
              <a:xfrm rot="4298769">
                <a:off x="7641839" y="3361543"/>
                <a:ext cx="351584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8" name="Стрелка: вправо с вырезом 27">
                <a:extLst>
                  <a:ext uri="{FF2B5EF4-FFF2-40B4-BE49-F238E27FC236}">
                    <a16:creationId xmlns:a16="http://schemas.microsoft.com/office/drawing/2014/main" id="{2CE6FFD9-124D-4D03-96D9-E553DFFACDD2}"/>
                  </a:ext>
                </a:extLst>
              </p:cNvPr>
              <p:cNvSpPr/>
              <p:nvPr/>
            </p:nvSpPr>
            <p:spPr>
              <a:xfrm rot="4298769">
                <a:off x="7156448" y="2643605"/>
                <a:ext cx="351584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9" name="Стрелка: вправо с вырезом 28">
                <a:extLst>
                  <a:ext uri="{FF2B5EF4-FFF2-40B4-BE49-F238E27FC236}">
                    <a16:creationId xmlns:a16="http://schemas.microsoft.com/office/drawing/2014/main" id="{CB21D861-9E2D-4078-8281-9EBD5132A121}"/>
                  </a:ext>
                </a:extLst>
              </p:cNvPr>
              <p:cNvSpPr/>
              <p:nvPr/>
            </p:nvSpPr>
            <p:spPr>
              <a:xfrm rot="13624139">
                <a:off x="7018322" y="1810694"/>
                <a:ext cx="351585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0" name="Стрелка: вправо с вырезом 29">
                <a:extLst>
                  <a:ext uri="{FF2B5EF4-FFF2-40B4-BE49-F238E27FC236}">
                    <a16:creationId xmlns:a16="http://schemas.microsoft.com/office/drawing/2014/main" id="{58B31781-D9AC-4317-A670-4BFF6508A54B}"/>
                  </a:ext>
                </a:extLst>
              </p:cNvPr>
              <p:cNvSpPr/>
              <p:nvPr/>
            </p:nvSpPr>
            <p:spPr>
              <a:xfrm rot="13686810">
                <a:off x="6989831" y="5016798"/>
                <a:ext cx="635033" cy="573398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1" name="Стрелка: вправо с вырезом 30">
                <a:extLst>
                  <a:ext uri="{FF2B5EF4-FFF2-40B4-BE49-F238E27FC236}">
                    <a16:creationId xmlns:a16="http://schemas.microsoft.com/office/drawing/2014/main" id="{00ED2CF3-5CE5-4AB0-A805-8D0E632C466E}"/>
                  </a:ext>
                </a:extLst>
              </p:cNvPr>
              <p:cNvSpPr/>
              <p:nvPr/>
            </p:nvSpPr>
            <p:spPr>
              <a:xfrm rot="948172">
                <a:off x="3496226" y="2068480"/>
                <a:ext cx="534339" cy="516618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2" name="Стрелка: вправо с вырезом 31">
                <a:extLst>
                  <a:ext uri="{FF2B5EF4-FFF2-40B4-BE49-F238E27FC236}">
                    <a16:creationId xmlns:a16="http://schemas.microsoft.com/office/drawing/2014/main" id="{B18B1D8F-BB41-45C6-99B0-2C6DA34640CB}"/>
                  </a:ext>
                </a:extLst>
              </p:cNvPr>
              <p:cNvSpPr/>
              <p:nvPr/>
            </p:nvSpPr>
            <p:spPr>
              <a:xfrm rot="2951162">
                <a:off x="4352436" y="772037"/>
                <a:ext cx="525430" cy="450665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3" name="Стрелка: вправо с вырезом 32">
                <a:extLst>
                  <a:ext uri="{FF2B5EF4-FFF2-40B4-BE49-F238E27FC236}">
                    <a16:creationId xmlns:a16="http://schemas.microsoft.com/office/drawing/2014/main" id="{A60ACAD9-BFDA-4062-8CD0-7401A80637E8}"/>
                  </a:ext>
                </a:extLst>
              </p:cNvPr>
              <p:cNvSpPr/>
              <p:nvPr/>
            </p:nvSpPr>
            <p:spPr>
              <a:xfrm>
                <a:off x="6486779" y="3513418"/>
                <a:ext cx="257903" cy="340440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4" name="Стрелка: вправо с вырезом 33">
                <a:extLst>
                  <a:ext uri="{FF2B5EF4-FFF2-40B4-BE49-F238E27FC236}">
                    <a16:creationId xmlns:a16="http://schemas.microsoft.com/office/drawing/2014/main" id="{0DC48EA4-F442-44D1-9BAC-46B4C0AA9F48}"/>
                  </a:ext>
                </a:extLst>
              </p:cNvPr>
              <p:cNvSpPr/>
              <p:nvPr/>
            </p:nvSpPr>
            <p:spPr>
              <a:xfrm rot="672559">
                <a:off x="3389436" y="2901200"/>
                <a:ext cx="534339" cy="516618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5" name="Стрелка: вправо с вырезом 34">
                <a:extLst>
                  <a:ext uri="{FF2B5EF4-FFF2-40B4-BE49-F238E27FC236}">
                    <a16:creationId xmlns:a16="http://schemas.microsoft.com/office/drawing/2014/main" id="{02A06DA6-A394-4006-89C2-3AA527E81AEA}"/>
                  </a:ext>
                </a:extLst>
              </p:cNvPr>
              <p:cNvSpPr/>
              <p:nvPr/>
            </p:nvSpPr>
            <p:spPr>
              <a:xfrm rot="9717207">
                <a:off x="7990475" y="2770365"/>
                <a:ext cx="428654" cy="503558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6" name="Стрелка: вправо с вырезом 35">
                <a:extLst>
                  <a:ext uri="{FF2B5EF4-FFF2-40B4-BE49-F238E27FC236}">
                    <a16:creationId xmlns:a16="http://schemas.microsoft.com/office/drawing/2014/main" id="{1979D3DF-6ACA-4489-BE7F-B4E76E31D992}"/>
                  </a:ext>
                </a:extLst>
              </p:cNvPr>
              <p:cNvSpPr/>
              <p:nvPr/>
            </p:nvSpPr>
            <p:spPr>
              <a:xfrm rot="2999968">
                <a:off x="7365500" y="2219557"/>
                <a:ext cx="351585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7" name="Стрелка: вправо с вырезом 36">
                <a:extLst>
                  <a:ext uri="{FF2B5EF4-FFF2-40B4-BE49-F238E27FC236}">
                    <a16:creationId xmlns:a16="http://schemas.microsoft.com/office/drawing/2014/main" id="{99F71539-CA46-4101-8862-7C480CCAE668}"/>
                  </a:ext>
                </a:extLst>
              </p:cNvPr>
              <p:cNvSpPr/>
              <p:nvPr/>
            </p:nvSpPr>
            <p:spPr>
              <a:xfrm rot="15897427">
                <a:off x="7957774" y="2303437"/>
                <a:ext cx="351585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8" name="Стрелка: вправо с вырезом 37">
                <a:extLst>
                  <a:ext uri="{FF2B5EF4-FFF2-40B4-BE49-F238E27FC236}">
                    <a16:creationId xmlns:a16="http://schemas.microsoft.com/office/drawing/2014/main" id="{6634F273-96A8-4930-8A6B-C3DF85915567}"/>
                  </a:ext>
                </a:extLst>
              </p:cNvPr>
              <p:cNvSpPr/>
              <p:nvPr/>
            </p:nvSpPr>
            <p:spPr>
              <a:xfrm rot="16200000">
                <a:off x="4027234" y="2329170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9" name="Стрелка: вправо с вырезом 38">
                <a:extLst>
                  <a:ext uri="{FF2B5EF4-FFF2-40B4-BE49-F238E27FC236}">
                    <a16:creationId xmlns:a16="http://schemas.microsoft.com/office/drawing/2014/main" id="{61D9B98C-22F1-4470-A39D-4891DCB48FD9}"/>
                  </a:ext>
                </a:extLst>
              </p:cNvPr>
              <p:cNvSpPr/>
              <p:nvPr/>
            </p:nvSpPr>
            <p:spPr>
              <a:xfrm rot="7771547">
                <a:off x="3682587" y="1664173"/>
                <a:ext cx="350129" cy="469237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0" name="Стрелка: вправо с вырезом 39">
                <a:extLst>
                  <a:ext uri="{FF2B5EF4-FFF2-40B4-BE49-F238E27FC236}">
                    <a16:creationId xmlns:a16="http://schemas.microsoft.com/office/drawing/2014/main" id="{2471F5F2-25EA-41A7-99A9-D41128EB2A0D}"/>
                  </a:ext>
                </a:extLst>
              </p:cNvPr>
              <p:cNvSpPr/>
              <p:nvPr/>
            </p:nvSpPr>
            <p:spPr>
              <a:xfrm rot="16200000">
                <a:off x="5496359" y="2205533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1" name="Стрелка: вправо с вырезом 40">
                <a:extLst>
                  <a:ext uri="{FF2B5EF4-FFF2-40B4-BE49-F238E27FC236}">
                    <a16:creationId xmlns:a16="http://schemas.microsoft.com/office/drawing/2014/main" id="{90F0A7AD-209A-4168-9762-20D06140B992}"/>
                  </a:ext>
                </a:extLst>
              </p:cNvPr>
              <p:cNvSpPr/>
              <p:nvPr/>
            </p:nvSpPr>
            <p:spPr>
              <a:xfrm rot="16200000">
                <a:off x="6390215" y="2226168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2" name="Стрелка: вправо с вырезом 41">
                <a:extLst>
                  <a:ext uri="{FF2B5EF4-FFF2-40B4-BE49-F238E27FC236}">
                    <a16:creationId xmlns:a16="http://schemas.microsoft.com/office/drawing/2014/main" id="{BE6955CB-5E5C-41F9-A22B-6FCEB99BBCC2}"/>
                  </a:ext>
                </a:extLst>
              </p:cNvPr>
              <p:cNvSpPr/>
              <p:nvPr/>
            </p:nvSpPr>
            <p:spPr>
              <a:xfrm rot="7900705">
                <a:off x="5926620" y="3685681"/>
                <a:ext cx="350129" cy="469237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3" name="Стрелка: вправо с вырезом 42">
                <a:extLst>
                  <a:ext uri="{FF2B5EF4-FFF2-40B4-BE49-F238E27FC236}">
                    <a16:creationId xmlns:a16="http://schemas.microsoft.com/office/drawing/2014/main" id="{EB566D68-8D0F-45B6-95C7-DC41E5182BB2}"/>
                  </a:ext>
                </a:extLst>
              </p:cNvPr>
              <p:cNvSpPr/>
              <p:nvPr/>
            </p:nvSpPr>
            <p:spPr>
              <a:xfrm rot="18776347">
                <a:off x="5688629" y="3028427"/>
                <a:ext cx="350129" cy="469238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4" name="Стрелка: вправо с вырезом 43">
                <a:extLst>
                  <a:ext uri="{FF2B5EF4-FFF2-40B4-BE49-F238E27FC236}">
                    <a16:creationId xmlns:a16="http://schemas.microsoft.com/office/drawing/2014/main" id="{3DDA19AA-F648-4A0D-9572-8BB669300DD4}"/>
                  </a:ext>
                </a:extLst>
              </p:cNvPr>
              <p:cNvSpPr/>
              <p:nvPr/>
            </p:nvSpPr>
            <p:spPr>
              <a:xfrm rot="10513585">
                <a:off x="5925792" y="2855208"/>
                <a:ext cx="414652" cy="404512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5" name="Стрелка: вправо с вырезом 44">
                <a:extLst>
                  <a:ext uri="{FF2B5EF4-FFF2-40B4-BE49-F238E27FC236}">
                    <a16:creationId xmlns:a16="http://schemas.microsoft.com/office/drawing/2014/main" id="{59655992-E5E2-4724-9007-F2DD24DDE12C}"/>
                  </a:ext>
                </a:extLst>
              </p:cNvPr>
              <p:cNvSpPr/>
              <p:nvPr/>
            </p:nvSpPr>
            <p:spPr>
              <a:xfrm rot="4298769">
                <a:off x="5606286" y="2603308"/>
                <a:ext cx="351584" cy="480733"/>
              </a:xfrm>
              <a:prstGeom prst="notch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D7E8C7D6-580C-458C-BC95-2434B9D2017E}"/>
                  </a:ext>
                </a:extLst>
              </p:cNvPr>
              <p:cNvGrpSpPr/>
              <p:nvPr/>
            </p:nvGrpSpPr>
            <p:grpSpPr>
              <a:xfrm>
                <a:off x="1118372" y="681381"/>
                <a:ext cx="1432748" cy="1205185"/>
                <a:chOff x="1118372" y="681381"/>
                <a:chExt cx="1432748" cy="1205185"/>
              </a:xfrm>
            </p:grpSpPr>
            <p:sp>
              <p:nvSpPr>
                <p:cNvPr id="47" name="Стрелка: влево 46">
                  <a:extLst>
                    <a:ext uri="{FF2B5EF4-FFF2-40B4-BE49-F238E27FC236}">
                      <a16:creationId xmlns:a16="http://schemas.microsoft.com/office/drawing/2014/main" id="{4E7973B1-706D-41AC-89E2-86BDA03BF7D1}"/>
                    </a:ext>
                  </a:extLst>
                </p:cNvPr>
                <p:cNvSpPr/>
                <p:nvPr/>
              </p:nvSpPr>
              <p:spPr>
                <a:xfrm rot="13131822">
                  <a:off x="1645806" y="681381"/>
                  <a:ext cx="905314" cy="680484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48" name="Стрелка: влево 47">
                  <a:extLst>
                    <a:ext uri="{FF2B5EF4-FFF2-40B4-BE49-F238E27FC236}">
                      <a16:creationId xmlns:a16="http://schemas.microsoft.com/office/drawing/2014/main" id="{F5495B8B-16C5-42F1-B153-B3B4162BD958}"/>
                    </a:ext>
                  </a:extLst>
                </p:cNvPr>
                <p:cNvSpPr/>
                <p:nvPr/>
              </p:nvSpPr>
              <p:spPr>
                <a:xfrm rot="13131822">
                  <a:off x="1118372" y="1206082"/>
                  <a:ext cx="905314" cy="680484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</p:grpSp>
        <p:sp>
          <p:nvSpPr>
            <p:cNvPr id="4" name="Стрелка: влево 3">
              <a:extLst>
                <a:ext uri="{FF2B5EF4-FFF2-40B4-BE49-F238E27FC236}">
                  <a16:creationId xmlns:a16="http://schemas.microsoft.com/office/drawing/2014/main" id="{11F78C85-52A4-428B-AE80-1E8B69F10BC4}"/>
                </a:ext>
              </a:extLst>
            </p:cNvPr>
            <p:cNvSpPr/>
            <p:nvPr/>
          </p:nvSpPr>
          <p:spPr>
            <a:xfrm rot="2194034">
              <a:off x="10516217" y="5011565"/>
              <a:ext cx="905314" cy="68048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95008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9D477B-6D5A-4E42-9922-FFC85A4A5ACD}"/>
              </a:ext>
            </a:extLst>
          </p:cNvPr>
          <p:cNvSpPr/>
          <p:nvPr/>
        </p:nvSpPr>
        <p:spPr>
          <a:xfrm>
            <a:off x="313266" y="982176"/>
            <a:ext cx="115654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Результаты проведенного анализа разломов удароопасных месторождений показали, что наиболее опасные по риску реализации горно-тектонических ударов из них представляют собой эшелонированные разрывные структуры, а самые сильные техногенные землетрясения, произошедшие как в интрузиях кольцевой морфологии, так и в сводах складок связаны с подвижками именно </a:t>
            </a:r>
            <a:r>
              <a:rPr lang="ru-RU" sz="2400" dirty="0">
                <a:solidFill>
                  <a:srgbClr val="FF0000"/>
                </a:solidFill>
              </a:rPr>
              <a:t>по эшелонированным структурам. </a:t>
            </a:r>
          </a:p>
          <a:p>
            <a:r>
              <a:rPr lang="ru-RU" sz="2400" dirty="0"/>
              <a:t>Причем чем больше суммарное количество открытого очистного пространства в подземных выработках, а, следовательно, зон концентрации напряжений (целиков), тем больше энергия событий и длительность афтершоков, сопровождающих не только их разрушение, но и обрушение кровли выработок на нескольких горизонтах. </a:t>
            </a:r>
          </a:p>
          <a:p>
            <a:r>
              <a:rPr lang="ru-RU" sz="2400" dirty="0"/>
              <a:t>То есть чем больше энергия основного толчка, тем масштабнее разрушения, вплоть до заполнения пустого пространства обрушающимися породами, приводящего к потере значительного количества выработок. А это приводит как к потере запасов полезного ископаемого, так и впоследствии к банкротству горнодобывающего предприятия.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345619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43ED34-2366-4834-90FD-84DAFF08D05F}"/>
              </a:ext>
            </a:extLst>
          </p:cNvPr>
          <p:cNvSpPr/>
          <p:nvPr/>
        </p:nvSpPr>
        <p:spPr>
          <a:xfrm>
            <a:off x="310055" y="165895"/>
            <a:ext cx="11571890" cy="65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800" b="1" dirty="0">
                <a:solidFill>
                  <a:srgbClr val="0000FF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Горно-тектонический удар </a:t>
            </a:r>
            <a:r>
              <a:rPr lang="ru-RU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– динамическое проявление горного давления в виде мгновенной подвижки блоковых структур по геологическим разрывам, нарушениям и разломам. Горно-тектонический удар сопровождается сотрясением массива, резким звуком, образованием пыли и воздушной волной, </a:t>
            </a:r>
            <a:r>
              <a:rPr lang="ru-RU" sz="28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площадным разрушением выработок на разных горизонтах</a:t>
            </a:r>
            <a:r>
              <a:rPr lang="ru-RU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ru-RU" sz="28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значительным</a:t>
            </a:r>
            <a:r>
              <a:rPr lang="ru-RU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 нарушением технологического процесса на руднике. Координаты ударов можно определить только с помощью сейсмостанции, специально построенной на месторождении.</a:t>
            </a:r>
          </a:p>
          <a:p>
            <a:pPr indent="450215" algn="just">
              <a:lnSpc>
                <a:spcPct val="107000"/>
              </a:lnSpc>
            </a:pPr>
            <a:endParaRPr lang="ru-RU" sz="28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800" b="1" dirty="0">
                <a:solidFill>
                  <a:srgbClr val="0000FF"/>
                </a:solidFill>
              </a:rPr>
              <a:t>Техногенные землетрясения</a:t>
            </a:r>
            <a:r>
              <a:rPr lang="ru-RU" sz="2800" dirty="0"/>
              <a:t> </a:t>
            </a:r>
            <a:r>
              <a:rPr lang="ru-RU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ru-RU" sz="2800" dirty="0"/>
              <a:t> подземные толчки и колебания земной поверхности, вызванные деятельностью человека. Их механизмы связаны с изменением напряжённого состояния горных пород, деформацией массива и другими антропогенными воздействиями.</a:t>
            </a:r>
            <a:endParaRPr lang="ru-RU" sz="28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0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36076"/>
              </p:ext>
            </p:extLst>
          </p:nvPr>
        </p:nvGraphicFramePr>
        <p:xfrm>
          <a:off x="-618510" y="532536"/>
          <a:ext cx="12810510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0451" y="601904"/>
            <a:ext cx="265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rial" pitchFamily="34" charset="0"/>
              </a:rPr>
              <a:t>антропогенные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2167" y="685380"/>
            <a:ext cx="275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Arial" pitchFamily="34" charset="0"/>
              </a:rPr>
              <a:t>космические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7827" y="5265420"/>
            <a:ext cx="341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Arial" pitchFamily="34" charset="0"/>
              </a:rPr>
              <a:t>геодинамические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479" y="2614788"/>
            <a:ext cx="260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rial" pitchFamily="34" charset="0"/>
              </a:rPr>
              <a:t>геофизические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8940" y="6396335"/>
            <a:ext cx="265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rial" pitchFamily="34" charset="0"/>
              </a:rPr>
              <a:t>геохимические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229" y="2580621"/>
            <a:ext cx="280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rial" pitchFamily="34" charset="0"/>
              </a:rPr>
              <a:t>гидрологические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229" y="5281880"/>
            <a:ext cx="3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rial" pitchFamily="34" charset="0"/>
              </a:rPr>
              <a:t>метеорологические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6613" y="-17555"/>
            <a:ext cx="251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ФАКТОРЫ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4768" y="3088049"/>
            <a:ext cx="321829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деформации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и 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перемещения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ятиугольник 92"/>
          <p:cNvSpPr/>
          <p:nvPr/>
        </p:nvSpPr>
        <p:spPr>
          <a:xfrm>
            <a:off x="1011673" y="404664"/>
            <a:ext cx="9451471" cy="4491316"/>
          </a:xfrm>
          <a:prstGeom prst="homePlate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Двойная стрелка вверх/вниз 72"/>
          <p:cNvSpPr/>
          <p:nvPr/>
        </p:nvSpPr>
        <p:spPr>
          <a:xfrm>
            <a:off x="132430" y="-3112"/>
            <a:ext cx="911208" cy="6816488"/>
          </a:xfrm>
          <a:prstGeom prst="upDownArrow">
            <a:avLst/>
          </a:prstGeom>
          <a:gradFill flip="none" rotWithShape="1">
            <a:gsLst>
              <a:gs pos="0">
                <a:srgbClr val="0000CC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4555" y="24248"/>
            <a:ext cx="1652449" cy="6841877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>
            <a:off x="8517753" y="4558600"/>
            <a:ext cx="1803034" cy="994903"/>
          </a:xfrm>
          <a:prstGeom prst="homePlate">
            <a:avLst/>
          </a:prstGeom>
          <a:solidFill>
            <a:srgbClr val="0000CC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8504029" y="5638719"/>
            <a:ext cx="1813925" cy="1008113"/>
          </a:xfrm>
          <a:prstGeom prst="homePlate">
            <a:avLst/>
          </a:prstGeom>
          <a:solidFill>
            <a:srgbClr val="7030A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7867" y="105893"/>
            <a:ext cx="165244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ФАКТОРЫ</a:t>
            </a: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1187908" y="5911155"/>
            <a:ext cx="1990223" cy="634261"/>
          </a:xfrm>
          <a:prstGeom prst="rightArrow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3285019" y="5816823"/>
            <a:ext cx="2046561" cy="829056"/>
          </a:xfrm>
          <a:prstGeom prst="notchedRightArrow">
            <a:avLst/>
          </a:prstGeom>
          <a:solidFill>
            <a:srgbClr val="7030A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>
            <a:off x="5557807" y="5661248"/>
            <a:ext cx="2664296" cy="1152128"/>
          </a:xfrm>
          <a:prstGeom prst="stripedRightArrow">
            <a:avLst/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9462" y="6036784"/>
            <a:ext cx="22978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антропогенные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930" y="588817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Перераспределение 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зон сжатия и растяжения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Раскрытие и закрытие трещин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5626" y="608429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пустот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17753" y="5638720"/>
            <a:ext cx="138187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Концентрация напряжений на границах блоков и деформация участка массива</a:t>
            </a:r>
          </a:p>
        </p:txBody>
      </p:sp>
      <p:sp>
        <p:nvSpPr>
          <p:cNvPr id="60" name="Выноска со стрелкой вправо 59"/>
          <p:cNvSpPr/>
          <p:nvPr/>
        </p:nvSpPr>
        <p:spPr>
          <a:xfrm>
            <a:off x="1179282" y="4055975"/>
            <a:ext cx="2298197" cy="634261"/>
          </a:xfrm>
          <a:prstGeom prst="rightArrowCallou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3426038" y="3492004"/>
            <a:ext cx="2043559" cy="1656184"/>
          </a:xfrm>
          <a:prstGeom prst="notchedRightArrow">
            <a:avLst/>
          </a:prstGeom>
          <a:solidFill>
            <a:srgbClr val="00FF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5629816" y="3717032"/>
            <a:ext cx="2558509" cy="1008112"/>
          </a:xfrm>
          <a:prstGeom prst="stripedRightArrow">
            <a:avLst/>
          </a:prstGeom>
          <a:solidFill>
            <a:srgbClr val="00FFFF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1848" y="4224413"/>
            <a:ext cx="23591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itchFamily="34" charset="0"/>
                <a:cs typeface="Arial" pitchFamily="34" charset="0"/>
              </a:rPr>
              <a:t>метеорологические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05444" y="3911929"/>
            <a:ext cx="172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Интенсивное снеготаяние, обильные осадки. Промерзание обводненных трещин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73831" y="4005065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Увеличение давления в порах и трещинах</a:t>
            </a:r>
          </a:p>
        </p:txBody>
      </p:sp>
      <p:sp>
        <p:nvSpPr>
          <p:cNvPr id="59" name="Выноска со стрелкой вправо 58"/>
          <p:cNvSpPr/>
          <p:nvPr/>
        </p:nvSpPr>
        <p:spPr>
          <a:xfrm>
            <a:off x="1191161" y="4975051"/>
            <a:ext cx="2032917" cy="634261"/>
          </a:xfrm>
          <a:prstGeom prst="rightArrowCallou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3304542" y="4849988"/>
            <a:ext cx="2025301" cy="892107"/>
          </a:xfrm>
          <a:prstGeom prst="notchedRightArrow">
            <a:avLst/>
          </a:prstGeom>
          <a:solidFill>
            <a:srgbClr val="0000CC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Штриховая стрелка вправо 66"/>
          <p:cNvSpPr/>
          <p:nvPr/>
        </p:nvSpPr>
        <p:spPr>
          <a:xfrm>
            <a:off x="5557807" y="4869160"/>
            <a:ext cx="2664296" cy="792088"/>
          </a:xfrm>
          <a:prstGeom prst="stripedRightArrow">
            <a:avLst/>
          </a:prstGeom>
          <a:solidFill>
            <a:srgbClr val="0000C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7789" y="5122904"/>
            <a:ext cx="23482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гидрологические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0086" y="513658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Arial" pitchFamily="34" charset="0"/>
                <a:cs typeface="Arial" pitchFamily="34" charset="0"/>
              </a:rPr>
              <a:t>Обводненность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массива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29642" y="5076181"/>
            <a:ext cx="157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Заполнение пустот и трещин водой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17376" y="4558599"/>
            <a:ext cx="138903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Уменьшение сцепления и трения пород в зоне разрывных нарушений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90272" y="404664"/>
            <a:ext cx="923330" cy="6314504"/>
          </a:xfrm>
          <a:prstGeom prst="rect">
            <a:avLst/>
          </a:prstGeom>
          <a:gradFill>
            <a:gsLst>
              <a:gs pos="0">
                <a:srgbClr val="FF3399">
                  <a:alpha val="75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ИЗМЕНЕНИЕ ПРОЦЕССА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ТРЕЩИНООБРАЗОВАНИЯ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МАССИВЕ ГОРНЫХ ПОРОД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6608" y="1403409"/>
            <a:ext cx="430887" cy="28176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СТЕПЕНЬ ВЛИЯНИЯ</a:t>
            </a:r>
          </a:p>
        </p:txBody>
      </p:sp>
      <p:sp>
        <p:nvSpPr>
          <p:cNvPr id="41" name="Выноска со стрелкой вправо 40"/>
          <p:cNvSpPr/>
          <p:nvPr/>
        </p:nvSpPr>
        <p:spPr>
          <a:xfrm>
            <a:off x="1178084" y="3068087"/>
            <a:ext cx="2014381" cy="634261"/>
          </a:xfrm>
          <a:prstGeom prst="rightArrowCallou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3313618" y="2987948"/>
            <a:ext cx="1996062" cy="792088"/>
          </a:xfrm>
          <a:prstGeom prst="notchedRightArrow">
            <a:avLst/>
          </a:prstGeom>
          <a:solidFill>
            <a:srgbClr val="00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Штриховая стрелка вправо 42"/>
          <p:cNvSpPr/>
          <p:nvPr/>
        </p:nvSpPr>
        <p:spPr>
          <a:xfrm>
            <a:off x="5537645" y="2992190"/>
            <a:ext cx="2684458" cy="809461"/>
          </a:xfrm>
          <a:prstGeom prst="stripedRightArrow">
            <a:avLst/>
          </a:prstGeom>
          <a:solidFill>
            <a:srgbClr val="00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31848" y="3234645"/>
            <a:ext cx="23591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геохимические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84396" y="3229490"/>
            <a:ext cx="152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Эманация газов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74126" y="326428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Изменение полей напряжений</a:t>
            </a:r>
          </a:p>
        </p:txBody>
      </p:sp>
      <p:sp>
        <p:nvSpPr>
          <p:cNvPr id="65" name="Штриховая стрелка вправо 64"/>
          <p:cNvSpPr/>
          <p:nvPr/>
        </p:nvSpPr>
        <p:spPr>
          <a:xfrm>
            <a:off x="5519578" y="2150611"/>
            <a:ext cx="2657877" cy="859333"/>
          </a:xfrm>
          <a:prstGeom prst="stripedRightArrow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право с вырезом 68"/>
          <p:cNvSpPr/>
          <p:nvPr/>
        </p:nvSpPr>
        <p:spPr>
          <a:xfrm>
            <a:off x="3268945" y="2110463"/>
            <a:ext cx="2014858" cy="936104"/>
          </a:xfrm>
          <a:prstGeom prst="notchedRightArrow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Выноска со стрелкой вправо 76"/>
          <p:cNvSpPr/>
          <p:nvPr/>
        </p:nvSpPr>
        <p:spPr>
          <a:xfrm>
            <a:off x="1189713" y="2261113"/>
            <a:ext cx="2000333" cy="634261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38521" y="2427905"/>
            <a:ext cx="208730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itchFamily="34" charset="0"/>
                <a:cs typeface="Arial" pitchFamily="34" charset="0"/>
              </a:rPr>
              <a:t>геодинамические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9480" y="233511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Тектонические процессы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01823" y="2420889"/>
            <a:ext cx="23762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Движения блоков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1178084" y="1411903"/>
            <a:ext cx="1951761" cy="634261"/>
          </a:xfrm>
          <a:prstGeom prst="rightArrowCallou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Стрелка вправо с вырезом 86"/>
          <p:cNvSpPr/>
          <p:nvPr/>
        </p:nvSpPr>
        <p:spPr>
          <a:xfrm>
            <a:off x="3169602" y="1187749"/>
            <a:ext cx="2088232" cy="1075357"/>
          </a:xfrm>
          <a:prstGeom prst="notchedRightArrow">
            <a:avLst/>
          </a:prstGeom>
          <a:solidFill>
            <a:srgbClr val="FF66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Штриховая стрелка вправо 87"/>
          <p:cNvSpPr/>
          <p:nvPr/>
        </p:nvSpPr>
        <p:spPr>
          <a:xfrm>
            <a:off x="5485800" y="1268760"/>
            <a:ext cx="2691993" cy="864096"/>
          </a:xfrm>
          <a:prstGeom prst="stripedRightArrow">
            <a:avLst/>
          </a:prstGeom>
          <a:solidFill>
            <a:srgbClr val="FF66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6468" y="1586999"/>
            <a:ext cx="23591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геофизические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85626" y="14757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Электромагнитные и гравитационные поля</a:t>
            </a:r>
          </a:p>
        </p:txBody>
      </p:sp>
      <p:sp>
        <p:nvSpPr>
          <p:cNvPr id="94" name="Выноска со стрелкой вправо 93"/>
          <p:cNvSpPr/>
          <p:nvPr/>
        </p:nvSpPr>
        <p:spPr>
          <a:xfrm>
            <a:off x="1187910" y="435938"/>
            <a:ext cx="2026864" cy="63426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трелка вправо с вырезом 94"/>
          <p:cNvSpPr/>
          <p:nvPr/>
        </p:nvSpPr>
        <p:spPr>
          <a:xfrm>
            <a:off x="3236297" y="167714"/>
            <a:ext cx="2037827" cy="1251520"/>
          </a:xfrm>
          <a:prstGeom prst="notchedRightArrow">
            <a:avLst/>
          </a:pr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Штриховая стрелка вправо 95"/>
          <p:cNvSpPr/>
          <p:nvPr/>
        </p:nvSpPr>
        <p:spPr>
          <a:xfrm>
            <a:off x="5413792" y="188641"/>
            <a:ext cx="2692081" cy="1124877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46380" y="618482"/>
            <a:ext cx="17470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космические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601650" y="61168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Солнце, Луна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545457" y="433228"/>
            <a:ext cx="23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Собственная частота Земли, гравитация, приливы и отливы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56146" y="1570874"/>
            <a:ext cx="241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Изменение полей напряжений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31240" y="2318037"/>
            <a:ext cx="15867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Структурные изменения массива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id="{AF1F0D86-4B48-457F-A0BC-28639C8D7054}"/>
              </a:ext>
            </a:extLst>
          </p:cNvPr>
          <p:cNvSpPr txBox="1">
            <a:spLocks/>
          </p:cNvSpPr>
          <p:nvPr/>
        </p:nvSpPr>
        <p:spPr>
          <a:xfrm>
            <a:off x="331076" y="882869"/>
            <a:ext cx="4926721" cy="44493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Генезис (формы и мощность месторождений полезных ископаемых)</a:t>
            </a:r>
          </a:p>
          <a:p>
            <a:r>
              <a:rPr lang="ru-RU" sz="2200" dirty="0"/>
              <a:t>неравномерность рельефа поверхности</a:t>
            </a:r>
          </a:p>
          <a:p>
            <a:r>
              <a:rPr lang="ru-RU" sz="2200" dirty="0"/>
              <a:t>неравномерность действующих в массиве напряжений</a:t>
            </a:r>
          </a:p>
          <a:p>
            <a:r>
              <a:rPr lang="ru-RU" sz="2200" dirty="0" err="1"/>
              <a:t>блочность</a:t>
            </a:r>
            <a:r>
              <a:rPr lang="ru-RU" sz="2200" dirty="0"/>
              <a:t> массива</a:t>
            </a:r>
          </a:p>
          <a:p>
            <a:r>
              <a:rPr lang="ru-RU" sz="2200" dirty="0">
                <a:solidFill>
                  <a:srgbClr val="0000FF"/>
                </a:solidFill>
              </a:rPr>
              <a:t>характеристики разрывных нарушений</a:t>
            </a:r>
          </a:p>
        </p:txBody>
      </p:sp>
      <p:sp>
        <p:nvSpPr>
          <p:cNvPr id="4" name="Объект 7">
            <a:extLst>
              <a:ext uri="{FF2B5EF4-FFF2-40B4-BE49-F238E27FC236}">
                <a16:creationId xmlns:a16="http://schemas.microsoft.com/office/drawing/2014/main" id="{15B11BEF-536A-4DEA-A112-4759363AB222}"/>
              </a:ext>
            </a:extLst>
          </p:cNvPr>
          <p:cNvSpPr txBox="1">
            <a:spLocks/>
          </p:cNvSpPr>
          <p:nvPr/>
        </p:nvSpPr>
        <p:spPr>
          <a:xfrm>
            <a:off x="6900234" y="868529"/>
            <a:ext cx="4926721" cy="4463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различие способов разработки месторождений</a:t>
            </a:r>
          </a:p>
          <a:p>
            <a:r>
              <a:rPr lang="ru-RU" sz="2200" dirty="0"/>
              <a:t>различие систем разработки  месторождений</a:t>
            </a:r>
          </a:p>
          <a:p>
            <a:r>
              <a:rPr lang="ru-RU" sz="2200" dirty="0"/>
              <a:t>количество применяемых взрывчатых веществ</a:t>
            </a:r>
          </a:p>
          <a:p>
            <a:r>
              <a:rPr lang="ru-RU" sz="2200" dirty="0"/>
              <a:t>качество мероприятий, обеспечивающих устойчивость выработок</a:t>
            </a:r>
          </a:p>
          <a:p>
            <a:r>
              <a:rPr lang="ru-RU" sz="2200" dirty="0">
                <a:solidFill>
                  <a:srgbClr val="0000FF"/>
                </a:solidFill>
              </a:rPr>
              <a:t>интенсивность проходки</a:t>
            </a:r>
            <a:endParaRPr lang="ru-RU" sz="2200" dirty="0"/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1ECABA87-5AB6-4013-90EE-EEC6AA79BDF9}"/>
              </a:ext>
            </a:extLst>
          </p:cNvPr>
          <p:cNvSpPr/>
          <p:nvPr/>
        </p:nvSpPr>
        <p:spPr>
          <a:xfrm>
            <a:off x="5631045" y="784288"/>
            <a:ext cx="1030067" cy="5820037"/>
          </a:xfrm>
          <a:prstGeom prst="stripedRightArrow">
            <a:avLst>
              <a:gd name="adj1" fmla="val 50000"/>
              <a:gd name="adj2" fmla="val 5232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B2EC1-6D83-4987-8222-CCDFC4E84FE2}"/>
              </a:ext>
            </a:extLst>
          </p:cNvPr>
          <p:cNvSpPr txBox="1"/>
          <p:nvPr/>
        </p:nvSpPr>
        <p:spPr>
          <a:xfrm>
            <a:off x="331076" y="5914079"/>
            <a:ext cx="4904542" cy="7862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современная сейсмическая активность региона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8D0AA-52E2-4E9C-A27C-D256B38AE401}"/>
              </a:ext>
            </a:extLst>
          </p:cNvPr>
          <p:cNvSpPr txBox="1"/>
          <p:nvPr/>
        </p:nvSpPr>
        <p:spPr>
          <a:xfrm>
            <a:off x="6922413" y="5914079"/>
            <a:ext cx="4904542" cy="7862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постоянное изменение геомеханических условий</a:t>
            </a: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48CE5B16-121F-4001-9245-876CA32EE846}"/>
              </a:ext>
            </a:extLst>
          </p:cNvPr>
          <p:cNvSpPr/>
          <p:nvPr/>
        </p:nvSpPr>
        <p:spPr>
          <a:xfrm rot="5400000">
            <a:off x="9152667" y="3988472"/>
            <a:ext cx="421853" cy="32608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EE677366-C236-4A8B-8D49-AEF43424329E}"/>
              </a:ext>
            </a:extLst>
          </p:cNvPr>
          <p:cNvSpPr/>
          <p:nvPr/>
        </p:nvSpPr>
        <p:spPr>
          <a:xfrm rot="5400000">
            <a:off x="2583509" y="3988472"/>
            <a:ext cx="421853" cy="32608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C3679-5A30-4638-BF27-5149890CEF11}"/>
              </a:ext>
            </a:extLst>
          </p:cNvPr>
          <p:cNvSpPr txBox="1"/>
          <p:nvPr/>
        </p:nvSpPr>
        <p:spPr>
          <a:xfrm>
            <a:off x="331076" y="268014"/>
            <a:ext cx="492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ПРИРОДНЫЕ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26409-0792-40D2-9576-5CF34FED8416}"/>
              </a:ext>
            </a:extLst>
          </p:cNvPr>
          <p:cNvSpPr txBox="1"/>
          <p:nvPr/>
        </p:nvSpPr>
        <p:spPr>
          <a:xfrm>
            <a:off x="6900232" y="268013"/>
            <a:ext cx="492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ТЕХНОГЕННЫЕ</a:t>
            </a:r>
          </a:p>
        </p:txBody>
      </p:sp>
    </p:spTree>
    <p:extLst>
      <p:ext uri="{BB962C8B-B14F-4D97-AF65-F5344CB8AC3E}">
        <p14:creationId xmlns:p14="http://schemas.microsoft.com/office/powerpoint/2010/main" val="35839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8C1301A-FD98-4FE8-87CF-B37296E56C22}"/>
              </a:ext>
            </a:extLst>
          </p:cNvPr>
          <p:cNvGrpSpPr/>
          <p:nvPr/>
        </p:nvGrpSpPr>
        <p:grpSpPr>
          <a:xfrm>
            <a:off x="502159" y="643438"/>
            <a:ext cx="10762969" cy="5571123"/>
            <a:chOff x="1179492" y="1153456"/>
            <a:chExt cx="10762969" cy="557112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624464D-CB3D-44C3-A009-6387B6C3E639}"/>
                </a:ext>
              </a:extLst>
            </p:cNvPr>
            <p:cNvSpPr/>
            <p:nvPr/>
          </p:nvSpPr>
          <p:spPr>
            <a:xfrm>
              <a:off x="4928767" y="1815555"/>
              <a:ext cx="3752194" cy="3563007"/>
            </a:xfrm>
            <a:prstGeom prst="ellipse">
              <a:avLst/>
            </a:prstGeom>
            <a:noFill/>
            <a:ln w="762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88D02B9-7D1E-4BCB-A8A3-3EF3B1171983}"/>
                </a:ext>
              </a:extLst>
            </p:cNvPr>
            <p:cNvSpPr/>
            <p:nvPr/>
          </p:nvSpPr>
          <p:spPr>
            <a:xfrm>
              <a:off x="4814616" y="1880180"/>
              <a:ext cx="964230" cy="873777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93000">
                  <a:srgbClr val="0000FF"/>
                </a:gs>
                <a:gs pos="97000">
                  <a:srgbClr val="0000FF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CDC8C4D-7EB5-4D35-B401-A188D7F43F44}"/>
                </a:ext>
              </a:extLst>
            </p:cNvPr>
            <p:cNvSpPr/>
            <p:nvPr/>
          </p:nvSpPr>
          <p:spPr>
            <a:xfrm>
              <a:off x="7790011" y="1579435"/>
              <a:ext cx="2079693" cy="193211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3000">
                  <a:srgbClr val="FF0000"/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8D6D5E34-9A34-47BE-A658-7CC2A810AD45}"/>
                </a:ext>
              </a:extLst>
            </p:cNvPr>
            <p:cNvSpPr/>
            <p:nvPr/>
          </p:nvSpPr>
          <p:spPr>
            <a:xfrm>
              <a:off x="4928767" y="4504785"/>
              <a:ext cx="2313444" cy="221979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07E81FD-83E6-4306-B97A-A6A32C35AD9A}"/>
                </a:ext>
              </a:extLst>
            </p:cNvPr>
            <p:cNvSpPr/>
            <p:nvPr/>
          </p:nvSpPr>
          <p:spPr>
            <a:xfrm>
              <a:off x="1179492" y="1153456"/>
              <a:ext cx="3552020" cy="956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ea typeface="DengXian" panose="02010600030101010101" pitchFamily="2" charset="-122"/>
                  <a:cs typeface="Times New Roman" panose="02020603050405020304" pitchFamily="18" charset="0"/>
                </a:rPr>
                <a:t>преимущественно природные 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7DE2F40-8283-4257-96AD-2FAC6F5C6973}"/>
                </a:ext>
              </a:extLst>
            </p:cNvPr>
            <p:cNvSpPr/>
            <p:nvPr/>
          </p:nvSpPr>
          <p:spPr>
            <a:xfrm>
              <a:off x="8795112" y="3629371"/>
              <a:ext cx="31473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ea typeface="DengXian" panose="02010600030101010101" pitchFamily="2" charset="-122"/>
                  <a:cs typeface="Times New Roman" panose="02020603050405020304" pitchFamily="18" charset="0"/>
                </a:rPr>
                <a:t>преимущественно техногенные</a:t>
              </a:r>
              <a:endParaRPr lang="ru-RU" sz="2800" b="1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E865ED7-FED5-42B4-BE55-5CC369CD18F0}"/>
                </a:ext>
              </a:extLst>
            </p:cNvPr>
            <p:cNvSpPr/>
            <p:nvPr/>
          </p:nvSpPr>
          <p:spPr>
            <a:xfrm>
              <a:off x="2663986" y="5210922"/>
              <a:ext cx="2064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2800" b="1" dirty="0">
                  <a:ea typeface="DengXian" panose="02010600030101010101" pitchFamily="2" charset="-122"/>
                  <a:cs typeface="Times New Roman" panose="02020603050405020304" pitchFamily="18" charset="0"/>
                </a:rPr>
                <a:t>совместные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A833E2-1138-4514-9DCE-0ABCB5800D38}"/>
                </a:ext>
              </a:extLst>
            </p:cNvPr>
            <p:cNvSpPr txBox="1"/>
            <p:nvPr/>
          </p:nvSpPr>
          <p:spPr>
            <a:xfrm>
              <a:off x="5077664" y="3275428"/>
              <a:ext cx="3454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/>
                <a:t>ФАКТОРЫ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1B922-FF73-4795-9636-784ED891967F}"/>
                </a:ext>
              </a:extLst>
            </p:cNvPr>
            <p:cNvSpPr txBox="1"/>
            <p:nvPr/>
          </p:nvSpPr>
          <p:spPr>
            <a:xfrm>
              <a:off x="3225471" y="2321289"/>
              <a:ext cx="17380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/>
                <a:t>10%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ACF523-4E1C-4C60-9CD4-FAD15E50D9BF}"/>
                </a:ext>
              </a:extLst>
            </p:cNvPr>
            <p:cNvSpPr txBox="1"/>
            <p:nvPr/>
          </p:nvSpPr>
          <p:spPr>
            <a:xfrm>
              <a:off x="8680961" y="4363246"/>
              <a:ext cx="17380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/>
                <a:t>40%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453E4E-0892-4596-9B1F-66809ADE1045}"/>
                </a:ext>
              </a:extLst>
            </p:cNvPr>
            <p:cNvSpPr txBox="1"/>
            <p:nvPr/>
          </p:nvSpPr>
          <p:spPr>
            <a:xfrm>
              <a:off x="3339622" y="5616522"/>
              <a:ext cx="17380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/>
                <a:t>60%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85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59431-196A-4005-95E9-A45203D72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r="15688" b="38272"/>
          <a:stretch/>
        </p:blipFill>
        <p:spPr>
          <a:xfrm>
            <a:off x="350572" y="642664"/>
            <a:ext cx="5491427" cy="5513480"/>
          </a:xfrm>
          <a:prstGeom prst="rect">
            <a:avLst/>
          </a:prstGeom>
        </p:spPr>
      </p:pic>
      <p:pic>
        <p:nvPicPr>
          <p:cNvPr id="3" name="Рисунок 7" descr="fig 4.bmp">
            <a:extLst>
              <a:ext uri="{FF2B5EF4-FFF2-40B4-BE49-F238E27FC236}">
                <a16:creationId xmlns:a16="http://schemas.microsoft.com/office/drawing/2014/main" id="{391FFEA9-B0B6-4B47-97FD-62DF52860B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999" y="642664"/>
            <a:ext cx="5845019" cy="50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74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atity_RS3_Sx">
            <a:extLst>
              <a:ext uri="{FF2B5EF4-FFF2-40B4-BE49-F238E27FC236}">
                <a16:creationId xmlns:a16="http://schemas.microsoft.com/office/drawing/2014/main" id="{F5DE0A4C-553D-4478-8816-0963FB94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38" y="25640"/>
            <a:ext cx="9373617" cy="683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F68074-558A-4E8E-8D8E-37647613195F}"/>
              </a:ext>
            </a:extLst>
          </p:cNvPr>
          <p:cNvGrpSpPr/>
          <p:nvPr/>
        </p:nvGrpSpPr>
        <p:grpSpPr>
          <a:xfrm>
            <a:off x="1769535" y="0"/>
            <a:ext cx="8644465" cy="6375400"/>
            <a:chOff x="1210735" y="171690"/>
            <a:chExt cx="9433580" cy="6675476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E0A60BC1-436D-486A-951D-1EE64DD31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793" y="3110945"/>
              <a:ext cx="262759" cy="2435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83D6E00-63D8-4F3A-A3EC-D76C1875A4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8028" y="5721876"/>
              <a:ext cx="329154" cy="1045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44274E4-9D4C-481B-A141-ACBF1E92BC1E}"/>
                </a:ext>
              </a:extLst>
            </p:cNvPr>
            <p:cNvGrpSpPr/>
            <p:nvPr/>
          </p:nvGrpSpPr>
          <p:grpSpPr>
            <a:xfrm>
              <a:off x="1210735" y="171690"/>
              <a:ext cx="9433580" cy="6675476"/>
              <a:chOff x="1292377" y="-151740"/>
              <a:chExt cx="9433580" cy="6675476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E7E1A512-F4EE-46B5-9D3C-83061CF708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7756" y="2576460"/>
                <a:ext cx="210207" cy="2028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D044B3D6-2118-45A5-81D2-55FB3A821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5880" y="577416"/>
                <a:ext cx="1003491" cy="10089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7A9C5FC9-C6A3-45B7-B12B-3FB3EA018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9301" y="1846795"/>
                <a:ext cx="126124" cy="4861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3DA5A0FC-989D-4588-904D-A7783D30EC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7963" y="2332899"/>
                <a:ext cx="409903" cy="2435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F415C5A7-EDF8-4191-9F49-A114FC147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866" y="2332899"/>
                <a:ext cx="441435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9F6C0BEA-5719-466D-B2B3-F2BC410AE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4512" y="56669"/>
                <a:ext cx="573061" cy="5360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4F946A46-F446-4F92-99F6-290146598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5425" y="-151740"/>
                <a:ext cx="704439" cy="6513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654F8F30-AC08-4A22-9342-9A8BEC03D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0891" y="1086873"/>
                <a:ext cx="804534" cy="9203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7C226061-B131-4C72-9CE1-850C9753A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5539" y="56668"/>
                <a:ext cx="810188" cy="106296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252D8E7A-CAED-4FC5-8A56-3DE1456CAC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6860" y="1839142"/>
                <a:ext cx="451944" cy="2507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9AC23135-6170-42E6-84FD-BE5C1B17A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5425" y="1839141"/>
                <a:ext cx="409903" cy="765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F839A758-9533-4B33-9671-90F6AF5B6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3222" y="3022894"/>
                <a:ext cx="533646" cy="124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E4B7EAD1-B573-4C26-8848-805AD98B55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7709" y="3147194"/>
                <a:ext cx="1477895" cy="121394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5E47AE95-8971-4B36-AEAE-CE82700A0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498" y="2332900"/>
                <a:ext cx="1246811" cy="21956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8305840F-C44A-49B6-AB12-DD7EF5DE1C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82051" y="2002372"/>
                <a:ext cx="215115" cy="7721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C2C911B1-52A1-4BC5-9526-983D00209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5425" y="4528524"/>
                <a:ext cx="703946" cy="10465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880DFA53-A9EF-415B-8B9F-44022A32A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489" y="5321998"/>
                <a:ext cx="732009" cy="11041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07F3CFF0-5DBB-40F5-BDB5-BA8496454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23571" y="5576271"/>
                <a:ext cx="36160" cy="8476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F4234068-6D56-4EF4-BFC6-23B902DE01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74220" y="3065074"/>
                <a:ext cx="601574" cy="7312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8B61A6E2-74DF-4A3D-A16D-E229A0636A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86657" y="3796349"/>
                <a:ext cx="770105" cy="5645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3F951244-CE46-4D3E-80BB-E839FCEA63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50901" y="4360859"/>
                <a:ext cx="408271" cy="473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E88CC0B3-C10E-4BCF-B677-7B7ECA8377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62067" y="4793599"/>
                <a:ext cx="275896" cy="5283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799E53AB-CFA5-4EAD-AF01-0C6CF76DC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47866" y="5516523"/>
                <a:ext cx="567559" cy="1194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A71D27AA-67EB-4867-B08A-2B3C299176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72033" y="5613942"/>
                <a:ext cx="1006240" cy="495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9C4F0F20-EA77-4FA1-A410-D287B26374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7405" y="5631651"/>
                <a:ext cx="567559" cy="1194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A0301824-9775-443B-9D2F-D4D4F3773B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8218" y="5779303"/>
                <a:ext cx="381355" cy="1450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76C7E5A5-0611-4187-96B6-11D020BE0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02004" y="5779303"/>
                <a:ext cx="846080" cy="741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12376A7F-BD39-4AE6-B766-E34AFCBE05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9247" y="4328738"/>
                <a:ext cx="773843" cy="7546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730CAF64-A47E-482B-AE0F-C7EF6FDA16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3904" y="4025533"/>
                <a:ext cx="474281" cy="3032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79653558-8CC7-4B18-8447-AB4B95980A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78185" y="4025533"/>
                <a:ext cx="5477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C9A319F6-4B8C-4987-9603-C1D9781CD2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51757" y="4102646"/>
                <a:ext cx="423040" cy="98077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8944017E-AAD6-4C64-BF38-5F05BC2DBE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31008" y="5083416"/>
                <a:ext cx="151043" cy="4595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FC64F634-FAE7-4AD9-A86C-440CA634EB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57757" y="5503018"/>
                <a:ext cx="24294" cy="4616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FDA87F20-601A-458C-971C-E022B66729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82051" y="5964680"/>
                <a:ext cx="215115" cy="55905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8560B339-AD13-46A8-AA76-608C5DEA3C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78243" y="152259"/>
                <a:ext cx="639776" cy="218063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D2129F00-88C4-43AE-97F3-BB4AFD5982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2377" y="2576460"/>
                <a:ext cx="383093" cy="57073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31B90CA0-D049-4421-B72A-EB57DC411E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3214" y="660240"/>
                <a:ext cx="565953" cy="2777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29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CBC17-80C6-4F8D-8AB7-19C000FE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4" y="47403"/>
            <a:ext cx="6982929" cy="6574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F92B08-1201-4955-B0DD-0968E6886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51" y="-228600"/>
            <a:ext cx="4157092" cy="39844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8EDCBE-BEDE-4BEA-A245-3C57E457EA09}"/>
              </a:ext>
            </a:extLst>
          </p:cNvPr>
          <p:cNvSpPr/>
          <p:nvPr/>
        </p:nvSpPr>
        <p:spPr>
          <a:xfrm>
            <a:off x="6831797" y="3755833"/>
            <a:ext cx="53602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Схема подвижки блоков при техногенном землетрясении в Хибинах 16 апреля 1989 года: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1 – разломы, проявляющиеся в рельефе; 2,3 – соответственно разломы II и V рангов, задокументированные в горных выработках; 4 – разлом V ранга, по которому произошел надвиг; 5 – граница бровки обрушенных пород на поверхности; 6 – рельеф дневной поверхности до начала очистных работ; 7- обрушенные породы висячего бока и существующий рельеф дневной поверхности; 8 – разломы, по которым произошло смещение при землетрясении; 9 – направление главных горизонтальных напряжений </a:t>
            </a:r>
            <a:r>
              <a:rPr lang="ru-RU" sz="1600" dirty="0"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6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6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23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730</Words>
  <Application>Microsoft Office PowerPoint</Application>
  <PresentationFormat>Широкоэкранный</PresentationFormat>
  <Paragraphs>90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Тема Office</vt:lpstr>
      <vt:lpstr>Факторы, приводящие к возникновению горно-тектонических ударов  при разработке рудных месторождений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приводящие к возникновению горно-тектонических ударов при разработке рудных месторождений</dc:title>
  <dc:creator>Лось</dc:creator>
  <cp:lastModifiedBy>Лось</cp:lastModifiedBy>
  <cp:revision>43</cp:revision>
  <dcterms:created xsi:type="dcterms:W3CDTF">2026-05-19T09:58:57Z</dcterms:created>
  <dcterms:modified xsi:type="dcterms:W3CDTF">2026-05-20T10:57:32Z</dcterms:modified>
</cp:coreProperties>
</file>