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6" r:id="rId4"/>
    <p:sldId id="274" r:id="rId5"/>
    <p:sldId id="281" r:id="rId6"/>
    <p:sldId id="267" r:id="rId7"/>
    <p:sldId id="282" r:id="rId8"/>
    <p:sldId id="283" r:id="rId9"/>
    <p:sldId id="269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114"/>
    <a:srgbClr val="FF7C8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19" autoAdjust="0"/>
  </p:normalViewPr>
  <p:slideViewPr>
    <p:cSldViewPr>
      <p:cViewPr varScale="1">
        <p:scale>
          <a:sx n="63" d="100"/>
          <a:sy n="63" d="100"/>
        </p:scale>
        <p:origin x="-187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19.05.2026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ras.ru/" TargetMode="External"/><Relationship Id="rId2" Type="http://schemas.openxmlformats.org/officeDocument/2006/relationships/hyperlink" Target="https://sn-geography.cfuv.ru/arhi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800" y="263691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</a:rPr>
              <a:t>Динамические параметры землетрясений Крымско-Черноморского региона. Распределение сброса напряжений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112" y="4903420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Снс лаборатории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фундаментальных и 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прикладных проблем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тектонофизики ИФЗ РАН</a:t>
            </a:r>
          </a:p>
          <a:p>
            <a:pPr algn="r"/>
            <a:r>
              <a:rPr lang="ru-RU" sz="2400" dirty="0" smtClean="0">
                <a:solidFill>
                  <a:srgbClr val="FFFF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latin typeface="Cambria" pitchFamily="18" charset="0"/>
                <a:ea typeface="Cambria" pitchFamily="18" charset="0"/>
              </a:rPr>
              <a:t>Сычева Н.А.</a:t>
            </a:r>
            <a:endParaRPr lang="ru-RU" sz="2800" dirty="0">
              <a:solidFill>
                <a:srgbClr val="FFFFFF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65" y="5517232"/>
            <a:ext cx="90154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Эпицентры землетрясений Крымско-Черноморского региона (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261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событие, 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1990–2022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гг.), для которых опубликованы динамические параметры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Севастопольский;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Ялтинский;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Алуштинский;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Судакско-Феодосийский;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Керченско-Анапский;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Степной Крым;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7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Азово-Кубанский;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8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Северо-Западный; 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9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Черноморская впадина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9188" y="7985"/>
            <a:ext cx="912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Эпицентры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землетрясений для которых опубликованы ДП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0" y="638285"/>
            <a:ext cx="7782999" cy="48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87" y="580526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Количественное распределение рассматриваемых землетрясений (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261</a:t>
            </a:r>
            <a:r>
              <a:rPr lang="ru-RU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событие): а – по количеству компонент (компоненты сейсмической станции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W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Z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), по которым определены ДП;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магнитуде; в–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 годам;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 по глубине.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3235" y="0"/>
            <a:ext cx="930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Количественное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распределение землетрясений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8" y="661764"/>
            <a:ext cx="603504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489684"/>
            <a:ext cx="1685718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омпоненты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1-2  - 40%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3-5 - 35%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6-12 - 25%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агнитуда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0.3≤M≤5.4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M=1.5-4.0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Период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1990-2022 гг.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После 2008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Глубина.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H=5-35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км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924528" cy="90872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Распределение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скалярного сейсмического момента 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энергии образования дислокации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очаге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" y="1268760"/>
            <a:ext cx="9057568" cy="4028126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5517232"/>
            <a:ext cx="88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Распределение логарифма скалярного сейсмического момента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 от магнитуды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пересчитанной из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(а), и логарифма энергии образования дислокации в очаге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Е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от логарифма скалярного сейсмического момента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0709" y="1772816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b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b="1" i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b="1" baseline="-25000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b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ru-RU" b="1" i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= </a:t>
            </a:r>
            <a:r>
              <a:rPr lang="ru-RU" b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0.87</a:t>
            </a:r>
            <a:r>
              <a:rPr lang="ru-RU" b="1" i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М </a:t>
            </a:r>
            <a:r>
              <a:rPr lang="ru-RU" b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+ 11.43.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76" y="5013176"/>
            <a:ext cx="228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9.0‧10</a:t>
            </a:r>
            <a:r>
              <a:rPr lang="ru-RU" baseline="30000" dirty="0">
                <a:solidFill>
                  <a:schemeClr val="accent4">
                    <a:lumMod val="75000"/>
                  </a:schemeClr>
                </a:solidFill>
              </a:rPr>
              <a:t>11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 1.9‧10</a:t>
            </a:r>
            <a:r>
              <a:rPr lang="ru-RU" baseline="30000" dirty="0">
                <a:solidFill>
                  <a:schemeClr val="accent4">
                    <a:lumMod val="75000"/>
                  </a:schemeClr>
                </a:solidFill>
              </a:rPr>
              <a:t>17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Н‧м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8987" y="4221088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2014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" y="1340769"/>
            <a:ext cx="9048424" cy="3960440"/>
          </a:xfrm>
        </p:spPr>
      </p:pic>
      <p:sp>
        <p:nvSpPr>
          <p:cNvPr id="5" name="Прямоугольник 4"/>
          <p:cNvSpPr/>
          <p:nvPr/>
        </p:nvSpPr>
        <p:spPr>
          <a:xfrm>
            <a:off x="30685" y="5373216"/>
            <a:ext cx="911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Распределение радиуса очага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(а) и сброса напряжений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 от логарифма скалярного сейсмического момента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76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Радиуса очага </a:t>
            </a:r>
            <a:r>
              <a:rPr lang="en-US" sz="3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сброс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напряжений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endParaRPr lang="ru-RU"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213" y="601954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r=2</a:t>
            </a:r>
            <a:r>
              <a:rPr lang="ru-RU" dirty="0" smtClean="0">
                <a:solidFill>
                  <a:srgbClr val="00B050"/>
                </a:solidFill>
              </a:rPr>
              <a:t>650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м, 09.11.2002, Кп=13.0, Керченско-Анапский р-н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6021288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sym typeface="Symbol"/>
              </a:rPr>
              <a:t>=31 МПа, </a:t>
            </a:r>
            <a:r>
              <a:rPr lang="ru-RU" dirty="0" smtClean="0">
                <a:solidFill>
                  <a:srgbClr val="00B050"/>
                </a:solidFill>
              </a:rPr>
              <a:t>06.06.1997, Кп=11.7, Черноморская впадина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860793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r=60-2650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9867" y="1891571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0.01-31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МПа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0752" y="2348880"/>
            <a:ext cx="220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(M0)≤ 15 (Mw≤~4)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5910"/>
            <a:ext cx="8229600" cy="3638513"/>
          </a:xfrm>
        </p:spPr>
      </p:pic>
      <p:sp>
        <p:nvSpPr>
          <p:cNvPr id="11" name="TextBox 10"/>
          <p:cNvSpPr txBox="1"/>
          <p:nvPr/>
        </p:nvSpPr>
        <p:spPr>
          <a:xfrm>
            <a:off x="-72533" y="5425339"/>
            <a:ext cx="928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8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Распределение средней подвижки по разрыву (или величина дислокации) в логарифмическом масштабе и логарифм величины деформации сдвига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 от логарифма скалярного сейсмического момента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105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Средняя подвижка по разрыву и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величина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деформации сдвига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9754" y="2060848"/>
            <a:ext cx="1960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(0.01–34.13)</a:t>
            </a:r>
            <a:r>
              <a:rPr lang="ru-RU" sz="1600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‧10</a:t>
            </a:r>
            <a:r>
              <a:rPr lang="ru-RU" sz="1600" baseline="30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–2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100391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от 0.09</a:t>
            </a:r>
            <a:r>
              <a:rPr lang="ru-RU" sz="1600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‧10</a:t>
            </a:r>
            <a:r>
              <a:rPr lang="ru-RU" sz="1600" baseline="30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–6</a:t>
            </a:r>
            <a:r>
              <a:rPr lang="ru-RU" sz="1600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до ~1000</a:t>
            </a:r>
            <a:r>
              <a:rPr lang="ru-RU" sz="1600" baseline="-25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‧10</a:t>
            </a:r>
            <a:r>
              <a:rPr lang="ru-RU" sz="1600" baseline="300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–6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08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" y="1484784"/>
            <a:ext cx="9062141" cy="4009838"/>
          </a:xfrm>
        </p:spPr>
      </p:pic>
      <p:sp>
        <p:nvSpPr>
          <p:cNvPr id="5" name="Прямоугольник 4"/>
          <p:cNvSpPr/>
          <p:nvPr/>
        </p:nvSpPr>
        <p:spPr>
          <a:xfrm>
            <a:off x="37728" y="5949280"/>
            <a:ext cx="9106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9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Распределение кажущегося напряжение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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(МПа) (а) и величины радиационного трения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(МПа)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b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 от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9" y="0"/>
            <a:ext cx="9141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Кажущееся напряжение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Symbol"/>
              </a:rPr>
              <a:t>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(МПа) и величина радиационного трения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(МПа)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028564"/>
            <a:ext cx="1830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0.005 до 2.05 МПа</a:t>
            </a:r>
          </a:p>
        </p:txBody>
      </p:sp>
    </p:spTree>
    <p:extLst>
      <p:ext uri="{BB962C8B-B14F-4D97-AF65-F5344CB8AC3E}">
        <p14:creationId xmlns:p14="http://schemas.microsoft.com/office/powerpoint/2010/main" val="12101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46" y="589004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10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Эпицентральное положение исследуемых землетрясений на фоне распределения интенсивности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СТД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[</a:t>
            </a:r>
            <a:r>
              <a:rPr lang="ru-RU" sz="1600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Лукк, Юнга, 1979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]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Цвет кружка зависит от величины сброшенного напряжения, а размер – от энергетической характеристики.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4" y="0"/>
            <a:ext cx="8847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Сброшенные напряжения и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интенсивность СТД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2" y="4869160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0.01 до 31 МПа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166" y="4365104"/>
            <a:ext cx="111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aseline="30000" dirty="0">
                <a:solidFill>
                  <a:schemeClr val="accent4">
                    <a:lumMod val="75000"/>
                  </a:schemeClr>
                </a:solidFill>
              </a:rPr>
              <a:t>–10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год</a:t>
            </a:r>
            <a:r>
              <a:rPr lang="ru-RU" baseline="30000" dirty="0">
                <a:solidFill>
                  <a:schemeClr val="accent4">
                    <a:lumMod val="75000"/>
                  </a:schemeClr>
                </a:solidFill>
              </a:rPr>
              <a:t>–1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48314"/>
            <a:ext cx="7772775" cy="52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6" y="-675456"/>
            <a:ext cx="91440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Средневзвешенное значение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Symbol"/>
              </a:rPr>
              <a:t>AW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6" y="573615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 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Распределение значений логарифма средневзвешенного значения сброшенных напряжений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AW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Квадраты – ячейки 0.5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× 0.5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в каждой из которых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рассчитывалось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en-US" sz="1600" baseline="-25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AW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ru-RU" sz="1600" dirty="0" smtClean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Сычева, Богомолов, 2025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]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Эллипсами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показаны ячейки, для которых получены значения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en-US" sz="1600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AW</a:t>
            </a:r>
            <a:r>
              <a:rPr lang="ru-RU" sz="1600" baseline="-25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Звездочка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положение землетрясения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сентября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1927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. 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93" y="751307"/>
            <a:ext cx="7205611" cy="490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684" y="2071066"/>
            <a:ext cx="2105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Голубой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-0.05 МПа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Зленый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- 0.16 МПа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Cambria" pitchFamily="18" charset="0"/>
                <a:ea typeface="Cambria" pitchFamily="18" charset="0"/>
              </a:rPr>
              <a:t>Желтый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- 2.1 МПа</a:t>
            </a:r>
          </a:p>
          <a:p>
            <a:r>
              <a:rPr lang="ru-RU" sz="1600" dirty="0" smtClean="0">
                <a:solidFill>
                  <a:srgbClr val="EC6114"/>
                </a:solidFill>
                <a:latin typeface="Cambria" pitchFamily="18" charset="0"/>
                <a:ea typeface="Cambria" pitchFamily="18" charset="0"/>
              </a:rPr>
              <a:t>Красно-оранжевый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-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2.3 МПа</a:t>
            </a:r>
          </a:p>
          <a:p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605464" cy="5472608"/>
          </a:xfrm>
        </p:spPr>
        <p:txBody>
          <a:bodyPr>
            <a:noAutofit/>
          </a:bodyPr>
          <a:lstStyle/>
          <a:p>
            <a:pPr marL="0" indent="444500" algn="just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Из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различных источников собраны данные о динамических параметрах землетрясений слабой и умеренной силы 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261 событие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= 5.2–13.1), которые произошли в Крымско-Черноморском регионе с 1990 по 2022 г. В рассматриваемых источниках расчет динамических параметров землетрясений Крымско-Черноморского региона выполнен на основе модели Брюна. Динамические параметры включают: скалярный сейсмический момент, радиус очага, сброс касательных напряжений, кажущееся напряжение,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деформацию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сдвига и др.</a:t>
            </a:r>
          </a:p>
          <a:p>
            <a:pPr marL="0" indent="444500" algn="just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В работе проведен анализ собранных данных: построены распределения динамических параметров от магнитуды и скалярного сейсмического момента, выполнена аппроксимация распределений линейной функцией, а для некоторых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распределений -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линейной степенной функцией, рассчитан коэффициент детерминации. Определена зависимость логарифма скалярного сейсмического момента от магнитуды для Крымско-Черноморского региона, которая имеет вид: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lg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 = 0.87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+ 11.43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Коэффициент детерминации составляет 0.84.</a:t>
            </a:r>
          </a:p>
          <a:p>
            <a:pPr marL="0" indent="444500" algn="just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Проведено сравнение сброса напряжений с интенсивностью сейсмотектонической деформации земной коры. Основной сброс напряжений происходит в областях, где среднегодовая скорость СТД составляет 10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-10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год</a:t>
            </a:r>
            <a:r>
              <a:rPr lang="ru-RU" sz="1600" baseline="30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-1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отдельные ячейки Севастопольского, Ялтинского, Алуштинского и Анапско-Керченского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районов.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Суммарный сброс напряжений в Южнобережной части Крыма (Ялтинский, Алуштинский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районы)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составляет ~64 МПа, в Анапско-Керченском районе – ~28 МПа.</a:t>
            </a:r>
          </a:p>
          <a:p>
            <a:pPr marL="0" indent="444500" algn="just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Для Крымско-Черноморского региона построено распределение средневзвешенного значения сброшенного напряжения и определены зоны максимального и минимального сброса напряжений.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948"/>
            <a:ext cx="2337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3636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Относительные движения плит в восточном Средиземноморье. Пронумерованные стрелки показывают направление движения и скорость (мм/год) согласно данным GPS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en-US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McClusky </a:t>
            </a:r>
            <a:r>
              <a:rPr lang="en-US" dirty="0" smtClean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 et al., 2000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].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Серым прямоугольником отмечены условные границы Крымско-Черноморского региона.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7384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Относительные движения плит в восточном Средиземноморье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0" y="965305"/>
            <a:ext cx="6860572" cy="469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4" y="6896"/>
            <a:ext cx="8229600" cy="5417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ГНСС-наблюдения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66" y="5796083"/>
            <a:ext cx="864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Скорости горизонтальных смещений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пунктов ГНСС-наблюдений из различных работ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1999-2022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.) по исследованию ГНСС-наблюдений Черноморского региона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4" y="620688"/>
            <a:ext cx="8169749" cy="5058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43608" y="1039926"/>
            <a:ext cx="2841227" cy="4219610"/>
            <a:chOff x="847397" y="1484784"/>
            <a:chExt cx="2841227" cy="421961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47397" y="1484784"/>
              <a:ext cx="241970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[Милюков и др.,2022]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47397" y="2254840"/>
              <a:ext cx="284122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[Шестопалов  и др., 2021]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47397" y="3024896"/>
              <a:ext cx="245086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[Глазырин и др., 2018]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47397" y="3794952"/>
              <a:ext cx="211128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 smtClean="0"/>
                <a:t>[</a:t>
              </a:r>
              <a:r>
                <a:rPr lang="ru-RU" dirty="0"/>
                <a:t>Юбко и др., 2016]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47397" y="4179980"/>
              <a:ext cx="240450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[Миронов и др., 2015]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47397" y="4565008"/>
              <a:ext cx="243412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[Милюков и др., 2015]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47397" y="4950036"/>
              <a:ext cx="245355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[Милюков и др., 2010]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47397" y="5335062"/>
              <a:ext cx="229306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</a:t>
              </a:r>
              <a:r>
                <a:rPr lang="en-US" dirty="0"/>
                <a:t>Masson et al</a:t>
              </a:r>
              <a:r>
                <a:rPr lang="ru-RU" dirty="0"/>
                <a:t>., 2006].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47397" y="1869812"/>
              <a:ext cx="18639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</a:t>
              </a:r>
              <a:r>
                <a:rPr lang="en-US" dirty="0"/>
                <a:t>Tari et al</a:t>
              </a:r>
              <a:r>
                <a:rPr lang="ru-RU" dirty="0"/>
                <a:t>., 2000]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47397" y="2639868"/>
              <a:ext cx="245150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</a:t>
              </a:r>
              <a:r>
                <a:rPr lang="en-US" dirty="0"/>
                <a:t>McClusky et al</a:t>
              </a:r>
              <a:r>
                <a:rPr lang="ru-RU" dirty="0"/>
                <a:t>., 2000]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47397" y="3409924"/>
              <a:ext cx="258910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dirty="0"/>
                <a:t>[Шевченко и др., 1999].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7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7308120" cy="50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" y="0"/>
            <a:ext cx="9143782" cy="548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Сейсмичность Крымско-Черноморского региона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47" y="5762150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Рис. </a:t>
            </a: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Эпицентральное положение землетрясений с </a:t>
            </a:r>
            <a:r>
              <a:rPr lang="ru-RU" sz="15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1927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</a:t>
            </a:r>
            <a:r>
              <a:rPr lang="ru-RU" sz="15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2022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год. Звездочка- эпицентральное положение землетрясения 27 сентября 1927 года с </a:t>
            </a:r>
            <a:r>
              <a:rPr lang="ru-RU" sz="1500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= 6.8.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Севастопольский;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 Ялтинский;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Алуштинский;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Судакско-Феодосийский;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Керченско-Анапский;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Степной Крым;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7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– Азово-Кубанский;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8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Северо-Западный; </a:t>
            </a:r>
            <a:r>
              <a:rPr lang="ru-RU" sz="1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9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– Черноморская впадина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sz="15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7318525" cy="5047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65" y="3177916"/>
            <a:ext cx="4471991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ru-RU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Пустовитенко и др., 1989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]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 спектрам записи волны (станция "Пулково",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= 780 км) с применением модели Брюна 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Brune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, 1970] рассчитаны динамические параметры очага: </a:t>
            </a:r>
          </a:p>
          <a:p>
            <a:pPr algn="just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</a:t>
            </a:r>
            <a:r>
              <a:rPr lang="ru-RU" baseline="-250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=3,5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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10</a:t>
            </a:r>
            <a:r>
              <a:rPr lang="ru-RU" baseline="300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18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Радиус круговой дислокации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</a:t>
            </a:r>
            <a:r>
              <a:rPr lang="ru-RU" baseline="-25000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=  10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брошенное напряжение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=17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10</a:t>
            </a:r>
            <a:r>
              <a:rPr lang="ru-RU" baseline="30000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Па.</a:t>
            </a:r>
          </a:p>
          <a:p>
            <a:pPr algn="just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редняя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подвижка по разрыву ~40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см.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Сбор данных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 динамических параметрах (ДП) землетрясений слабой и умеренной силы Крымско-Черноморского региона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из различных источников.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нализ ДП землетрясений:  построение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распределений динамических параметров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в зависимости от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энергетической характеристики (магнитуда, класс) и скалярного сейсмического момента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Особый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интерес представляют данные о сброшенных напряжениях. Эти данные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могут быть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использованы для расчета и построения средневзвешенного значения сброшенного напряжения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для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территории Крымско-Черноморского региона, а также для определения связи между интенсивностью сейсмотектонической деформации и уровнем сброса напряжений.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651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13308" cy="4968552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Ученые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записки Крымского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федерального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университета им. В. И.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Вернадского.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География. Геология, за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2014-2022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гг. (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hlinkClick r:id="rId2"/>
              </a:rPr>
              <a:t>https://sn-geography.cfuv.ru/arhiv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Ежегодник «Землетрясения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Северной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Евразии» Выпуск: 1990-2020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гг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.; ФИЦ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ЕГС РАН (Федеральный исследовательский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центр. «Единая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геофизическая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служба» (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hlinkClick r:id="rId3"/>
              </a:rPr>
              <a:t>http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hlinkClick r:id="rId3"/>
              </a:rPr>
              <a:t>://www.gsras.ru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).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/>
            <a:endParaRPr lang="ru-RU" sz="22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5"/>
            <a:ext cx="90783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Источники данных по очаговым параметрам</a:t>
            </a:r>
          </a:p>
        </p:txBody>
      </p:sp>
    </p:spTree>
    <p:extLst>
      <p:ext uri="{BB962C8B-B14F-4D97-AF65-F5344CB8AC3E}">
        <p14:creationId xmlns:p14="http://schemas.microsoft.com/office/powerpoint/2010/main" val="34957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Благодарность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586931"/>
            <a:ext cx="4392488" cy="56454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Отдел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сейсмологии Института геофизики им. С.И. Субботина Национальной академии наук Украины (в настоящее время это Институт сейсмологии и геодинамики - структурное подразделение «Крымского федерального университета имени В.И. Вернадского»)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Сотрудники: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Б.Г</a:t>
            </a:r>
            <a:r>
              <a:rPr lang="ru-RU" sz="2400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ru-RU" sz="2400" b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Пустовитенко, Т.А. Пантелеева,</a:t>
            </a:r>
            <a:r>
              <a:rPr lang="ru-RU" sz="2400" i="1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smtClean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Э.Э</a:t>
            </a:r>
            <a:r>
              <a:rPr lang="ru-RU" sz="2400" dirty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. Эреджепов, М.Н. Бондарь, И.В. Калинюк, А.А. Пустовитенко, Е.А. Мержей, Е.И. Поречнова, З.Н. Сыкчина, В.А Свидлова и др.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6" y="759387"/>
            <a:ext cx="4216957" cy="5489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7597" y="6295052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1955-1987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=6-14 (350 событий)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20" y="692696"/>
            <a:ext cx="8496944" cy="44158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Для сложного и неоднородного в сейсмотектоническом плане Крымско-Черноморского региона ежегодное пополнение банка данных о параметрах (динамических и кинематических) очагов местных землетрясений является крайне необходимой и актуальной задачей.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Это необходимо в целях изучения и общего познания протекающих геодинамических процессов в глубинной среде, где зарождаются очаги землетрясений, и возможного прогноза параметров сильных сейсмических воздействий на поверхности Земли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ru-RU" sz="2800" dirty="0" smtClean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Пустовитенко и др., 2023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].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5" y="-28654"/>
            <a:ext cx="913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1490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Методика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33" y="646331"/>
            <a:ext cx="88204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начальный период очаговые параметры землетрясений Крыма были определены только с использованием </a:t>
            </a:r>
            <a:r>
              <a:rPr lang="ru-RU" sz="2000" i="1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аналоговых сейсмограмм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помощью аналоговых сейсмостанций получены количественные параметры очагов практически всех представительных землетрясений Крыма за период 1955-2006 гг., установлены их пространственно-временные закономерности, получены корреляционные зависимости от энергетического уровня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землетрясений.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Методика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оцифровки и расчета спектральных и очаговых параметров при работе с аналоговыми сейсмограммами описана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ru-RU" sz="2000" dirty="0" smtClean="0">
                <a:solidFill>
                  <a:srgbClr val="FF7C80"/>
                </a:solidFill>
                <a:latin typeface="Cambria" pitchFamily="18" charset="0"/>
                <a:ea typeface="Cambria" pitchFamily="18" charset="0"/>
              </a:rPr>
              <a:t>Аптекман и др, 1989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].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С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2000 г. в Крыму была начата реорганизация системы наблюдений путем постепенной замены </a:t>
            </a:r>
            <a:r>
              <a:rPr lang="ru-RU" sz="2000" i="1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аналогового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способа регистрации сейсмических колебаний на </a:t>
            </a:r>
            <a:r>
              <a:rPr lang="ru-RU" sz="2000" i="1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цифровой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Во всех статьях, в которых публикуются данные об очаговых параметрах, частично или полностью описываются источники, на основе которых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выполнен расчет динамических параметров.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    По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ДП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публикуются такие параметры как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: скалярный сейсмический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момент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ru-RU" sz="2000" baseline="-25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; радиус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очага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; сброс касательных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напряжений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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; деформация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сдвига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sym typeface="Symbol"/>
              </a:rPr>
              <a:t>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и средняя подвижка по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разрыву и др. 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13602</TotalTime>
  <Words>1447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Динамические параметры землетрясений Крымско-Черноморского региона. Распределение сброса напряжений. </vt:lpstr>
      <vt:lpstr>Презентация PowerPoint</vt:lpstr>
      <vt:lpstr>ГНСС-наблюдения</vt:lpstr>
      <vt:lpstr>Сейсмичность Крымско-Черноморского региона</vt:lpstr>
      <vt:lpstr>Презентация PowerPoint</vt:lpstr>
      <vt:lpstr>Презентация PowerPoint</vt:lpstr>
      <vt:lpstr>Благодарность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скалярного сейсмического момента и энергии образования дислокации в очаге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Средневзвешенное значение AW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динамических параметров землетрясений Крымско- Черноморского региона. Распределение сброса напряжений.</dc:title>
  <dc:creator>User</dc:creator>
  <cp:lastModifiedBy>*</cp:lastModifiedBy>
  <cp:revision>86</cp:revision>
  <dcterms:created xsi:type="dcterms:W3CDTF">2026-01-25T17:38:15Z</dcterms:created>
  <dcterms:modified xsi:type="dcterms:W3CDTF">2026-05-20T04:57:47Z</dcterms:modified>
</cp:coreProperties>
</file>