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67" r:id="rId4"/>
    <p:sldId id="268" r:id="rId5"/>
    <p:sldId id="270" r:id="rId6"/>
    <p:sldId id="269" r:id="rId7"/>
    <p:sldId id="272" r:id="rId8"/>
    <p:sldId id="266" r:id="rId9"/>
    <p:sldId id="271" r:id="rId10"/>
    <p:sldId id="273" r:id="rId11"/>
    <p:sldId id="274" r:id="rId12"/>
    <p:sldId id="275" r:id="rId13"/>
    <p:sldId id="261" r:id="rId14"/>
    <p:sldId id="265" r:id="rId15"/>
    <p:sldId id="259" r:id="rId16"/>
    <p:sldId id="260" r:id="rId17"/>
    <p:sldId id="263" r:id="rId18"/>
    <p:sldId id="264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6" autoAdjust="0"/>
    <p:restoredTop sz="94660"/>
  </p:normalViewPr>
  <p:slideViewPr>
    <p:cSldViewPr snapToGrid="0">
      <p:cViewPr>
        <p:scale>
          <a:sx n="50" d="100"/>
          <a:sy n="50" d="100"/>
        </p:scale>
        <p:origin x="137" y="59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E6615D-4E77-432D-94FE-28C1A7768321}" type="datetimeFigureOut">
              <a:rPr lang="ru-RU" smtClean="0"/>
              <a:t>20.05.2026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5D17F2-EFDF-419B-AA49-4EE67524D1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363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Слева – ударный кратер (</a:t>
            </a:r>
            <a:r>
              <a:rPr lang="en-US" dirty="0"/>
              <a:t>Kovaleva 2019)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5D17F2-EFDF-419B-AA49-4EE67524D15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8836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Цель исследования – посмотреть на динамику разрушения зерна циркона в трещине при интенсивном сдвиге бортов трещины. Выбран метод </a:t>
            </a:r>
            <a:r>
              <a:rPr lang="ru-RU" dirty="0" err="1"/>
              <a:t>лагранжева</a:t>
            </a:r>
            <a:r>
              <a:rPr lang="ru-RU" dirty="0"/>
              <a:t> моделирования с помощью программы SALE в плоской постановке (2D). Для пробных расчетов предполагалась комнатная температура и внешнее давление от 0.5 до1 ГПа. Были также проведены расчеты сжатия кристалла циркона между </a:t>
            </a:r>
            <a:r>
              <a:rPr lang="ru-RU" dirty="0" err="1"/>
              <a:t>пуассонами</a:t>
            </a:r>
            <a:r>
              <a:rPr lang="ru-RU" dirty="0"/>
              <a:t> без боковой поддержки. Здесь было воспроизведено хрупкое разрушения несколькими (одной-двумя) магистральными трещинами с последующим измельчением.</a:t>
            </a:r>
          </a:p>
          <a:p>
            <a:r>
              <a:rPr lang="ru-RU" dirty="0"/>
              <a:t>В основных расчетах предполагалось, что объем сдвиговой зоны заполнен материалом со свойствами гранита или кварца, изначально целого или разрушенного. </a:t>
            </a:r>
          </a:p>
          <a:p>
            <a:r>
              <a:rPr lang="ru-RU" dirty="0"/>
              <a:t>Прикидочные расчеты продемонстрировали как кристалл циркона «выживает» при значительном сдвиге окружающего материала. Подмечена очевидная тенденция повышения «выживаемости» по мере уменьшения отношения размера кристалла к ширине сдвиговой полосы. </a:t>
            </a:r>
          </a:p>
          <a:p>
            <a:r>
              <a:rPr lang="ru-RU" dirty="0"/>
              <a:t>В дальнейшем предполагается изучить влияние температуры среды на «выживаемость» кристалла циркона.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BC62BF-EC29-4672-9405-CC7F4D14CCCB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758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A9524E-98FA-A93A-1E95-4C8D60E89B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D77CE38-AB5A-C2AB-D50E-F0D8242417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D0F78E-9164-EE01-5520-1A3A32329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1D275-E979-4A67-AABA-026CD9FA8B83}" type="datetime1">
              <a:rPr lang="ru-RU" smtClean="0"/>
              <a:t>20.05.2026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39F731-641A-A530-D156-6B857C0DC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8я Международная конференция «Триггерные эффекты в геосистемах»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FE2448-84B4-5CB4-CE85-03ACBFFE1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35403-F191-41B5-ADCE-FD9D8F9F56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14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4F6CFB-CE43-2D07-A3B8-FBD3EF223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799E336-5989-7F56-DE92-9269CB118B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B0D293-EA7C-AB6C-D1BA-4E4E8D745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AE8EB-61A1-40FF-A82C-57B038C26DA4}" type="datetime1">
              <a:rPr lang="ru-RU" smtClean="0"/>
              <a:t>20.05.2026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41EFAF-942C-B381-691F-FA0B34119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8я Международная конференция «Триггерные эффекты в геосистемах»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4FA6CD-4B36-DE21-3FC5-00B69F621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35403-F191-41B5-ADCE-FD9D8F9F56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978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F7C0C44-64F3-8F14-E6A5-5DBA9E761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11CA35-EB44-7AB6-A5B9-96EC463B20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B416A1-FFA7-F9D0-22BF-954B56172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F3A94-7496-4B7E-8D56-26F0B8490558}" type="datetime1">
              <a:rPr lang="ru-RU" smtClean="0"/>
              <a:t>20.05.2026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337B28-FB2C-0159-A231-4E75709CE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8я Международная конференция «Триггерные эффекты в геосистемах»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125374-1FAC-CF04-A21F-4E9136B4D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35403-F191-41B5-ADCE-FD9D8F9F56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002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FCCBCE-C108-4B86-20B1-72DF91C89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06AC4D-7CFA-E0E7-5140-B9C3E1A677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631698-E9C6-AA71-74A4-9C8CACF7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7E579-44DF-47C5-9E82-ACF32CC6034E}" type="datetime1">
              <a:rPr lang="ru-RU" smtClean="0"/>
              <a:t>20.05.2026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CA7FBC-C31A-FD4E-2906-8918F3029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8я Международная конференция «Триггерные эффекты в геосистемах»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A5F56C-F226-2263-DFB5-420AFAED6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35403-F191-41B5-ADCE-FD9D8F9F56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747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CC4633-F95A-801C-793E-B023AC4B8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D0C0F5A-7D72-386F-3B90-42C1FAA0A4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074941-5602-66AF-757C-9A427E204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C169A-0F08-47EE-A4C4-0C0DEBA6A263}" type="datetime1">
              <a:rPr lang="ru-RU" smtClean="0"/>
              <a:t>20.05.2026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C477C1-5298-EC79-9589-5F05D072B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8я Международная конференция «Триггерные эффекты в геосистемах»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6A329F-3EFE-1C04-E671-BBA5E0A68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35403-F191-41B5-ADCE-FD9D8F9F56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832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DFA2AF-E422-A8C7-7156-C20D3C1E4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D5A382-B950-8214-27B5-DCEFAB8A15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842865D-277E-5BA5-D4D1-F17FA93CE9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6FB1073-CE0A-FBB2-83AE-2B65C4452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C5A8E-08ED-45D0-9597-0C8C15039764}" type="datetime1">
              <a:rPr lang="ru-RU" smtClean="0"/>
              <a:t>20.05.2026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11D42D8-CA96-2188-92F2-1D3F74B67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8я Международная конференция «Триггерные эффекты в геосистемах»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A4EF6A7-D501-150F-CA55-B34090846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35403-F191-41B5-ADCE-FD9D8F9F56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8141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6863F3-C442-7634-4837-6900FD377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6A2517-5CA0-3213-D358-3C98C3C6F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49A6EFD-79C6-AE86-C7F6-4B6AE3DA3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BCD395-77C9-7C8A-7E11-5C7615FC99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D1338E9-88F6-379D-06BA-C5B7B7A5F3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F4EB570-BA05-A5A4-1E2F-B4BCB1151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1A05F-2FC2-4A28-B38B-D5ADBB362869}" type="datetime1">
              <a:rPr lang="ru-RU" smtClean="0"/>
              <a:t>20.05.2026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CA142EE-F072-FB1E-4B2C-EA14AF6C0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8я Международная конференция «Триггерные эффекты в геосистемах»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F6523F2-9F3A-36A5-B1F7-D272F7B55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35403-F191-41B5-ADCE-FD9D8F9F56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222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A46917-9554-9A73-0EE2-E574E2CB6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C0002A4-89BD-6379-41DA-A60E89339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2E6A-1B36-4703-91BA-02C7CB2141CC}" type="datetime1">
              <a:rPr lang="ru-RU" smtClean="0"/>
              <a:t>20.05.2026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70ABF63-8AE1-7759-FC0F-D3147F628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8я Международная конференция «Триггерные эффекты в геосистемах»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58C747E-5D7A-ACB3-4A40-36317937A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35403-F191-41B5-ADCE-FD9D8F9F56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525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1AB563E-44EC-4CD5-5B01-A2683FA15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17928-B047-4F77-9D77-3C4E59074D9B}" type="datetime1">
              <a:rPr lang="ru-RU" smtClean="0"/>
              <a:t>20.05.2026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3E3A714-6B30-E607-C869-18BD65502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8я Международная конференция «Триггерные эффекты в геосистемах»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D8A4C02-CFD5-5EA0-40F0-E2746B2BA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35403-F191-41B5-ADCE-FD9D8F9F56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389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2A8A3C-06F8-2FDA-3A70-0ED8420DC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89E020-DF45-B491-E362-B8DD3D2300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55A156-9AD1-1792-A787-C8A62C5052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1CB4FE-3A70-BCB2-16A0-53BEC81FF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297CF-660A-41A1-9B9F-A9CECF4489CB}" type="datetime1">
              <a:rPr lang="ru-RU" smtClean="0"/>
              <a:t>20.05.2026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429C42-BD3D-DA13-455D-E94E013E5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8я Международная конференция «Триггерные эффекты в геосистемах»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943945-489B-258E-D6E3-E81717DE9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35403-F191-41B5-ADCE-FD9D8F9F56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1096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B502A5-54E5-7A5B-D570-589D60782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5263553-B7D4-6F8B-1CF5-5B8DC29451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741209A-15E6-583B-6A95-19B266E9D8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209763-8026-ACF2-641D-F99330243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7D0F8-5E8D-4142-A70D-047D29CCDC0A}" type="datetime1">
              <a:rPr lang="ru-RU" smtClean="0"/>
              <a:t>20.05.2026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E696BE-A57B-36EB-2A9C-6D6B0CD67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8я Международная конференция «Триггерные эффекты в геосистемах»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94CBA3D-F06F-6BF9-D4F2-BE68BF6F2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35403-F191-41B5-ADCE-FD9D8F9F56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4605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34DD9C-1F06-9A7C-8DC2-86DA63EA8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81CB3E-9FAB-E5A8-AA3E-5C5DE13BB6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0D0E41-A253-8C0E-DD55-7984B12F61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1ACDC-F451-421F-ABAA-DF6496AA4F7C}" type="datetime1">
              <a:rPr lang="ru-RU" smtClean="0"/>
              <a:t>20.05.2026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F69164-92CF-FDFE-A9B9-EE648193A1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8я Международная конференция «Триггерные эффекты в геосистемах»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A82642-5469-39E3-62E3-1A4252A71C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C35403-F191-41B5-ADCE-FD9D8F9F56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645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github.com/isale-code/isale-wiki/wiki/About-iSALE" TargetMode="Externa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07B22C-E08E-4470-AA47-8EFBC1075F3C}"/>
              </a:ext>
            </a:extLst>
          </p:cNvPr>
          <p:cNvSpPr txBox="1"/>
          <p:nvPr/>
        </p:nvSpPr>
        <p:spPr>
          <a:xfrm>
            <a:off x="1630017" y="101642"/>
            <a:ext cx="79115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Численное моделирование деформации зерна циркона в сдвиговой полосе - предварительные результаты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66D6AD-5CE9-C763-F8B0-C68ADD5809C3}"/>
              </a:ext>
            </a:extLst>
          </p:cNvPr>
          <p:cNvSpPr txBox="1"/>
          <p:nvPr/>
        </p:nvSpPr>
        <p:spPr>
          <a:xfrm>
            <a:off x="1815547" y="1630109"/>
            <a:ext cx="8080513" cy="1928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  <a:buNone/>
            </a:pPr>
            <a:r>
              <a:rPr lang="ru-RU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Б. А. Иванов, А. 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ru-RU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Остапчук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Федеральное государственное бюджетное учреждение науки Институт динамики геосфер имени академика М.А. Садовского РАН, г. Москва, Россия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de-DE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E-mail: ostapchuk.aa@idg.ras.ru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CA2FDE5-400C-299A-184A-F89D8D887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72069" y="6376228"/>
            <a:ext cx="4946374" cy="365125"/>
          </a:xfrm>
        </p:spPr>
        <p:txBody>
          <a:bodyPr/>
          <a:lstStyle/>
          <a:p>
            <a:r>
              <a:rPr lang="ru-RU" dirty="0"/>
              <a:t>8я Международная конференция «Триггерные эффекты в геосистемах»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2E06963-DA61-5C90-0159-726468FA4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3521" y="3677397"/>
            <a:ext cx="2687911" cy="283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56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F04BCD-BE01-257D-D732-B82A265DB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378A6278-2C5F-0A4E-DDDF-4169BA5E8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5304183" cy="365125"/>
          </a:xfrm>
        </p:spPr>
        <p:txBody>
          <a:bodyPr/>
          <a:lstStyle/>
          <a:p>
            <a:r>
              <a:rPr lang="ru-RU"/>
              <a:t>8я Международная конференция «Триггерные эффекты в геосистемах»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8C3F63-45ED-8069-ED09-3E9DFBA739E7}"/>
              </a:ext>
            </a:extLst>
          </p:cNvPr>
          <p:cNvSpPr txBox="1"/>
          <p:nvPr/>
        </p:nvSpPr>
        <p:spPr>
          <a:xfrm>
            <a:off x="434340" y="524347"/>
            <a:ext cx="109880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Зависимость температуры при землетрясении от глубины, планки погрешностей соответствуют 95% доверительному интервалу (</a:t>
            </a:r>
            <a:r>
              <a:rPr lang="en-US" dirty="0"/>
              <a:t>Coffey et al</a:t>
            </a:r>
            <a:r>
              <a:rPr lang="ru-RU" dirty="0"/>
              <a:t>., 2023)</a:t>
            </a:r>
          </a:p>
        </p:txBody>
      </p:sp>
      <p:pic>
        <p:nvPicPr>
          <p:cNvPr id="3" name="Рисунок 2" descr="Изображение выглядит как текст, диаграмма, линия, снимок экра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0B10935-61DD-03A6-D9D3-172AFC91A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240" y="1319043"/>
            <a:ext cx="8326755" cy="316977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FFE153-A5E1-3C95-0A83-F0DCABAA23B7}"/>
              </a:ext>
            </a:extLst>
          </p:cNvPr>
          <p:cNvSpPr txBox="1"/>
          <p:nvPr/>
        </p:nvSpPr>
        <p:spPr>
          <a:xfrm>
            <a:off x="1463040" y="4637180"/>
            <a:ext cx="84886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а) Превышение температуры при землетрясении относительно фонового значения  на исследуемой глубине</a:t>
            </a:r>
          </a:p>
          <a:p>
            <a:pPr algn="ctr">
              <a:buNone/>
            </a:pPr>
            <a:r>
              <a:rPr lang="ru-RU" sz="1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б) Максимальная температура при землетрясении на исследуемой глубине</a:t>
            </a:r>
          </a:p>
          <a:p>
            <a:pPr algn="ctr">
              <a:buNone/>
            </a:pPr>
            <a:endParaRPr lang="ru-RU" sz="1800" i="1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997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8DDFFE-2A17-F150-B52D-57269DD7A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EEBABE15-14BA-C557-F58D-6E8D11FDA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5304183" cy="365125"/>
          </a:xfrm>
        </p:spPr>
        <p:txBody>
          <a:bodyPr/>
          <a:lstStyle/>
          <a:p>
            <a:r>
              <a:rPr lang="ru-RU"/>
              <a:t>8я Международная конференция «Триггерные эффекты в геосистемах»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14D94F-76B4-5B3F-D8A0-DD69E6BA9051}"/>
              </a:ext>
            </a:extLst>
          </p:cNvPr>
          <p:cNvSpPr txBox="1"/>
          <p:nvPr/>
        </p:nvSpPr>
        <p:spPr>
          <a:xfrm>
            <a:off x="434340" y="524347"/>
            <a:ext cx="109880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Зависимость температуры при землетрясении от глубины, планки погрешностей соответствуют 95% доверительному интервалу (</a:t>
            </a:r>
            <a:r>
              <a:rPr lang="en-US" dirty="0"/>
              <a:t>Coffey et al</a:t>
            </a:r>
            <a:r>
              <a:rPr lang="ru-RU" dirty="0"/>
              <a:t>., 2023)</a:t>
            </a:r>
          </a:p>
        </p:txBody>
      </p:sp>
      <p:pic>
        <p:nvPicPr>
          <p:cNvPr id="3" name="Рисунок 2" descr="Изображение выглядит как текст, диаграмма, линия, снимок экра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DFB43AD-3BB0-CA6D-815E-3199FD8176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240" y="1319043"/>
            <a:ext cx="8326755" cy="316977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D2F8F9-9F15-8C8C-0A6C-79C93118B315}"/>
              </a:ext>
            </a:extLst>
          </p:cNvPr>
          <p:cNvSpPr txBox="1"/>
          <p:nvPr/>
        </p:nvSpPr>
        <p:spPr>
          <a:xfrm>
            <a:off x="1463040" y="4637180"/>
            <a:ext cx="84886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а) Превышение температуры при землетрясении относительно фонового значения  на исследуемой глубине</a:t>
            </a:r>
          </a:p>
          <a:p>
            <a:pPr algn="ctr">
              <a:buNone/>
            </a:pPr>
            <a:r>
              <a:rPr lang="ru-RU" sz="1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б) Максимальная температура при землетрясении на исследуемой глубине</a:t>
            </a:r>
          </a:p>
          <a:p>
            <a:pPr algn="ctr">
              <a:buNone/>
            </a:pPr>
            <a:endParaRPr lang="ru-RU" sz="1800" i="1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999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8EFF40-4748-1374-E7B5-4E4579731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5186C649-E163-2250-0A0A-DDFBA8790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5304183" cy="365125"/>
          </a:xfrm>
        </p:spPr>
        <p:txBody>
          <a:bodyPr/>
          <a:lstStyle/>
          <a:p>
            <a:r>
              <a:rPr lang="ru-RU"/>
              <a:t>8я Международная конференция «Триггерные эффекты в геосистемах»</a:t>
            </a:r>
            <a:endParaRPr lang="ru-RU" dirty="0"/>
          </a:p>
        </p:txBody>
      </p:sp>
      <p:grpSp>
        <p:nvGrpSpPr>
          <p:cNvPr id="4" name="Группа 8">
            <a:extLst>
              <a:ext uri="{FF2B5EF4-FFF2-40B4-BE49-F238E27FC236}">
                <a16:creationId xmlns:a16="http://schemas.microsoft.com/office/drawing/2014/main" id="{BF17010A-8A13-8B2E-5EEB-92858B7142E3}"/>
              </a:ext>
            </a:extLst>
          </p:cNvPr>
          <p:cNvGrpSpPr>
            <a:grpSpLocks/>
          </p:cNvGrpSpPr>
          <p:nvPr/>
        </p:nvGrpSpPr>
        <p:grpSpPr bwMode="auto">
          <a:xfrm>
            <a:off x="1480684" y="262890"/>
            <a:ext cx="9412183" cy="1436370"/>
            <a:chOff x="611188" y="152375"/>
            <a:chExt cx="8027987" cy="1298575"/>
          </a:xfrm>
        </p:grpSpPr>
        <p:pic>
          <p:nvPicPr>
            <p:cNvPr id="8" name="Picture 2" descr="p-1-5-1">
              <a:extLst>
                <a:ext uri="{FF2B5EF4-FFF2-40B4-BE49-F238E27FC236}">
                  <a16:creationId xmlns:a16="http://schemas.microsoft.com/office/drawing/2014/main" id="{74AC11A1-9743-D420-47C1-71EE05C0DA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5000" y="168250"/>
              <a:ext cx="1654175" cy="1243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" descr="p-1-5-2">
              <a:extLst>
                <a:ext uri="{FF2B5EF4-FFF2-40B4-BE49-F238E27FC236}">
                  <a16:creationId xmlns:a16="http://schemas.microsoft.com/office/drawing/2014/main" id="{75E9F1CB-D0EB-5B8A-1508-41437F56D5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bright="20000"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9700" y="152375"/>
              <a:ext cx="1652588" cy="1241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" descr="p-4-8-4">
              <a:extLst>
                <a:ext uri="{FF2B5EF4-FFF2-40B4-BE49-F238E27FC236}">
                  <a16:creationId xmlns:a16="http://schemas.microsoft.com/office/drawing/2014/main" id="{BDE6389E-7EEA-8C03-E3D9-9460755C35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20000"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4588" y="152375"/>
              <a:ext cx="1727200" cy="1298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5" descr="p-3-7-2">
              <a:extLst>
                <a:ext uri="{FF2B5EF4-FFF2-40B4-BE49-F238E27FC236}">
                  <a16:creationId xmlns:a16="http://schemas.microsoft.com/office/drawing/2014/main" id="{46126D59-85B7-B9A2-42EA-44B3EF7BC8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20000"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188" y="153963"/>
              <a:ext cx="1727200" cy="1296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205DE4E-2844-1547-F958-3DC8A5CCEB87}"/>
              </a:ext>
            </a:extLst>
          </p:cNvPr>
          <p:cNvSpPr txBox="1"/>
          <p:nvPr/>
        </p:nvSpPr>
        <p:spPr>
          <a:xfrm>
            <a:off x="1463040" y="2031140"/>
            <a:ext cx="95402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МОГУТ ЛИ КОРОТКОПЕРИОДНЫЕ СЕЙСМОГЕННЫЕ ПОДВИЖКИ ВЫЗЫВАТЬ РАЗРУШЕНИЕ</a:t>
            </a:r>
            <a:r>
              <a:rPr lang="en-US" sz="1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/</a:t>
            </a:r>
            <a:r>
              <a:rPr lang="en-US" sz="1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ПЛАВЛЕНИЕ ЦИРКОНОВ</a:t>
            </a:r>
            <a:r>
              <a:rPr lang="en-US" i="1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?</a:t>
            </a:r>
            <a:r>
              <a:rPr lang="ru-RU" sz="1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1B5FFF-5E89-A103-4698-0F252E8854DC}"/>
              </a:ext>
            </a:extLst>
          </p:cNvPr>
          <p:cNvSpPr txBox="1"/>
          <p:nvPr/>
        </p:nvSpPr>
        <p:spPr>
          <a:xfrm>
            <a:off x="800100" y="2677471"/>
            <a:ext cx="10866120" cy="878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Б. А. Иванов, А. </a:t>
            </a:r>
            <a:r>
              <a:rPr lang="en-US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A</a:t>
            </a: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. Остапчук.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Деформация цирконов в зонах </a:t>
            </a:r>
            <a:r>
              <a:rPr lang="ru-RU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сейсмогенных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подвижек. Предварительные результаты численных экспериментов // Динамические процессы в геосферах. 2026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B998AA-CA67-0732-C398-82F8C2486914}"/>
              </a:ext>
            </a:extLst>
          </p:cNvPr>
          <p:cNvSpPr txBox="1"/>
          <p:nvPr/>
        </p:nvSpPr>
        <p:spPr>
          <a:xfrm>
            <a:off x="441960" y="4202697"/>
            <a:ext cx="11361420" cy="2125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Численное моделирование выполнялось с использованием программы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SALEB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Collins et al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., 2004] в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лагранжевом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варианте. Программа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SALE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была разработана первоначально для расчетов движения жидкостей и газов и впоследствии была дополнена описанием упругих материалов с прочностью, их пластического деформирования, плавления и испарения. Детали программы и полезные ссылки приведены в описании последнего варианта кода на сайте </a:t>
            </a:r>
            <a:r>
              <a:rPr lang="ru-RU" sz="18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https://github.com/isale-code/isale-wiki/wiki/About-iSALE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0170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30ABB276-116F-3EA8-D9A2-F7FE282FE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5254487" cy="365125"/>
          </a:xfrm>
        </p:spPr>
        <p:txBody>
          <a:bodyPr/>
          <a:lstStyle/>
          <a:p>
            <a:r>
              <a:rPr lang="ru-RU"/>
              <a:t>8я Международная конференция «Триггерные эффекты в геосистемах»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9B1C8E-63C5-C2B7-AE33-35B925F1150F}"/>
              </a:ext>
            </a:extLst>
          </p:cNvPr>
          <p:cNvSpPr txBox="1"/>
          <p:nvPr/>
        </p:nvSpPr>
        <p:spPr>
          <a:xfrm>
            <a:off x="1922203" y="20499"/>
            <a:ext cx="34637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Одноосное сжатие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94BBF1-B31C-98D4-ABA0-D46186654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056" y="963616"/>
            <a:ext cx="1598293" cy="29302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50B11F-D1AA-7966-6051-106E395EFBFE}"/>
              </a:ext>
            </a:extLst>
          </p:cNvPr>
          <p:cNvSpPr txBox="1"/>
          <p:nvPr/>
        </p:nvSpPr>
        <p:spPr>
          <a:xfrm>
            <a:off x="300952" y="4115002"/>
            <a:ext cx="41491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He, Z., Wu, G., Zhu, J. 2024. Mechanical properties of rock under uniaxial compression tests of different control modes and loading rates // Scientific Reports. V. 14, #1. P. 2164.  10.1038/s41598-024-52631-1</a:t>
            </a:r>
            <a:endParaRPr lang="ru-RU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2E031E-49B4-179F-D683-DB75C2080E83}"/>
              </a:ext>
            </a:extLst>
          </p:cNvPr>
          <p:cNvSpPr txBox="1"/>
          <p:nvPr/>
        </p:nvSpPr>
        <p:spPr>
          <a:xfrm>
            <a:off x="866146" y="525704"/>
            <a:ext cx="838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Гранит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2AB186-4F30-0838-5C4C-3EBCB63231E2}"/>
              </a:ext>
            </a:extLst>
          </p:cNvPr>
          <p:cNvSpPr txBox="1"/>
          <p:nvPr/>
        </p:nvSpPr>
        <p:spPr>
          <a:xfrm>
            <a:off x="5439312" y="4107381"/>
            <a:ext cx="6752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Плоская модель одноосного (нормального) сжатия кристалла циркона (в скобках дана осевая деформация образца): </a:t>
            </a:r>
            <a:r>
              <a:rPr lang="en-US" sz="1400" dirty="0"/>
              <a:t>a </a:t>
            </a:r>
            <a:r>
              <a:rPr lang="ru-RU" sz="1400" dirty="0"/>
              <a:t>(0.021%), б (0.021%), в (0.022%) – образец квадратного сечения, г (0.036%), д (0.037%), е (0.038%) – образец с прямоугольным сечением с высотой вдвое больше ширины.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99282D-8F70-71A6-A3EC-AF574A2D3C53}"/>
              </a:ext>
            </a:extLst>
          </p:cNvPr>
          <p:cNvSpPr txBox="1"/>
          <p:nvPr/>
        </p:nvSpPr>
        <p:spPr>
          <a:xfrm>
            <a:off x="9293086" y="107600"/>
            <a:ext cx="263643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/>
              <a:t>пластическая деформация при смещении по бортам возникающих трещин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F5F28F-3C60-12D1-D425-D367967F2F5D}"/>
              </a:ext>
            </a:extLst>
          </p:cNvPr>
          <p:cNvSpPr txBox="1"/>
          <p:nvPr/>
        </p:nvSpPr>
        <p:spPr>
          <a:xfrm>
            <a:off x="5511359" y="57633"/>
            <a:ext cx="11544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S1 - S3</a:t>
            </a:r>
            <a:endParaRPr lang="ru-RU" sz="2800" dirty="0"/>
          </a:p>
        </p:txBody>
      </p:sp>
      <p:pic>
        <p:nvPicPr>
          <p:cNvPr id="6" name="Рисунок 5" descr="Изображение выглядит как текст, снимок экрана, зарисовка, черно-белы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4C9F30D-EDF0-B636-20E6-B1A12B9BD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080" y="840326"/>
            <a:ext cx="4521979" cy="302122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95C7492-C0E1-7EE2-3D8D-77D732ED4EE1}"/>
              </a:ext>
            </a:extLst>
          </p:cNvPr>
          <p:cNvSpPr txBox="1"/>
          <p:nvPr/>
        </p:nvSpPr>
        <p:spPr>
          <a:xfrm>
            <a:off x="220978" y="5071103"/>
            <a:ext cx="1197102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  <a:buNone/>
            </a:pPr>
            <a:r>
              <a:rPr lang="ru-RU" sz="1600" dirty="0"/>
              <a:t>Расчеты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/>
              <a:t>проводились в двумерной постановке (плоской деформации). Расчеты были проведены для области прямоугольного сечения. Образцы, размером 100×100 ячеек (1×1 м) или 200×400 (2×1 м), без бокового подпора стояли на жестком основании и нагружались верхним жестким «поршнем». Трение на верхней и нижней площадках предполагалось нулевым. Скорость деформации составляла 20</a:t>
            </a:r>
            <a:r>
              <a:rPr lang="en-US" sz="1600" dirty="0"/>
              <a:t> 1/</a:t>
            </a:r>
            <a:r>
              <a:rPr lang="ru-RU" sz="1600" dirty="0"/>
              <a:t>с, что соответствует диапазону динамических подвижек.</a:t>
            </a:r>
            <a:r>
              <a:rPr lang="en-US" sz="1600" dirty="0"/>
              <a:t> </a:t>
            </a:r>
            <a:r>
              <a:rPr lang="ru-RU" sz="1600" dirty="0"/>
              <a:t>В программе не было предусмотрено замедление нагружения при разрушении, поэтому образец продолжал разрушаться.</a:t>
            </a:r>
          </a:p>
        </p:txBody>
      </p:sp>
    </p:spTree>
    <p:extLst>
      <p:ext uri="{BB962C8B-B14F-4D97-AF65-F5344CB8AC3E}">
        <p14:creationId xmlns:p14="http://schemas.microsoft.com/office/powerpoint/2010/main" val="19893760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6A911B-A994-39F4-5D35-BAA3D89AC6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57265B1E-BBA9-5182-0B7C-75EFB7A94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5125278" cy="365125"/>
          </a:xfrm>
        </p:spPr>
        <p:txBody>
          <a:bodyPr/>
          <a:lstStyle/>
          <a:p>
            <a:r>
              <a:rPr lang="ru-RU"/>
              <a:t>8я Международная конференция «Триггерные эффекты в геосистемах»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A28581-9C4F-4C07-92A6-F8C367506D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" y="1326316"/>
            <a:ext cx="4968240" cy="44384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C6F510-D2CD-AE0A-FE85-022A34EFEC59}"/>
              </a:ext>
            </a:extLst>
          </p:cNvPr>
          <p:cNvSpPr txBox="1"/>
          <p:nvPr/>
        </p:nvSpPr>
        <p:spPr>
          <a:xfrm>
            <a:off x="5750560" y="1918858"/>
            <a:ext cx="58420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Подробная запись разрушения ячейки с координатами x = -49.25 см, y = 97.75 см при одноосном нагружении образца, показанном на рис. 2г, д, и е. Показаны величины прочности на сдвиг </a:t>
            </a:r>
            <a:r>
              <a:rPr lang="ru-RU" b="1" i="1" dirty="0" err="1"/>
              <a:t>Y</a:t>
            </a:r>
            <a:r>
              <a:rPr lang="ru-RU" b="1" i="1" baseline="-8000" dirty="0" err="1"/>
              <a:t>int</a:t>
            </a:r>
            <a:r>
              <a:rPr lang="ru-RU" dirty="0"/>
              <a:t> (5), интенсивность сдвиговых напряжений </a:t>
            </a:r>
            <a:r>
              <a:rPr lang="ru-RU" b="1" i="1" dirty="0" err="1"/>
              <a:t>T</a:t>
            </a:r>
            <a:r>
              <a:rPr lang="ru-RU" b="1" i="1" baseline="-10000" dirty="0" err="1"/>
              <a:t>s</a:t>
            </a:r>
            <a:r>
              <a:rPr lang="ru-RU" dirty="0"/>
              <a:t> (3, 4), давления </a:t>
            </a:r>
            <a:r>
              <a:rPr lang="ru-RU" b="1" i="1" dirty="0"/>
              <a:t>p</a:t>
            </a:r>
            <a:r>
              <a:rPr lang="ru-RU" dirty="0"/>
              <a:t> и максимального (по модулю) растягивающего напряжения </a:t>
            </a:r>
            <a:r>
              <a:rPr lang="en-US" dirty="0"/>
              <a:t>              </a:t>
            </a:r>
            <a:r>
              <a:rPr lang="ru-RU" dirty="0"/>
              <a:t>. Вертикальными стрелками отмечены моменты предварительного разрушения (поврежденность </a:t>
            </a:r>
            <a:r>
              <a:rPr lang="ru-RU" b="1" dirty="0"/>
              <a:t>DAM</a:t>
            </a:r>
            <a:r>
              <a:rPr lang="ru-RU" dirty="0"/>
              <a:t> возрастает от 0 до 0.0137) и основного разрушения (DAM=1). Видны осцилляции, связанные с разрушением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6C2F8A-E481-D13F-0551-2C81EE36051E}"/>
              </a:ext>
            </a:extLst>
          </p:cNvPr>
          <p:cNvSpPr txBox="1"/>
          <p:nvPr/>
        </p:nvSpPr>
        <p:spPr>
          <a:xfrm>
            <a:off x="853440" y="416560"/>
            <a:ext cx="7995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Одноосное сжатие</a:t>
            </a:r>
            <a:r>
              <a:rPr lang="en-US" sz="2400" dirty="0"/>
              <a:t> -  </a:t>
            </a:r>
            <a:r>
              <a:rPr lang="ru-RU" sz="2400" dirty="0"/>
              <a:t>запись разрушения одной из ячеек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E9D98B2-6F56-AFCB-29F8-E825C2CF9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1132" y="3647149"/>
            <a:ext cx="751975" cy="29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8751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65ADFB-33D7-A1AD-F7A7-19C37C0F5B43}"/>
              </a:ext>
            </a:extLst>
          </p:cNvPr>
          <p:cNvSpPr txBox="1"/>
          <p:nvPr/>
        </p:nvSpPr>
        <p:spPr>
          <a:xfrm>
            <a:off x="393700" y="203200"/>
            <a:ext cx="8496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Разрушение кристалла циркона в сдвиговой полосе – численное моделирование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D4A31B-C5E7-D7B5-1506-27C5161B3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00" y="572532"/>
            <a:ext cx="1762433" cy="132648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C0928D-C9EC-07E1-F6B1-C4E839A757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6800" y="572532"/>
            <a:ext cx="1854200" cy="1371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984E06-BAF2-0521-FD61-3DF1C800C235}"/>
              </a:ext>
            </a:extLst>
          </p:cNvPr>
          <p:cNvSpPr txBox="1"/>
          <p:nvPr/>
        </p:nvSpPr>
        <p:spPr>
          <a:xfrm>
            <a:off x="399548" y="1944132"/>
            <a:ext cx="3715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Байкал – разлом      Ударный кратер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781E868-9B01-F5EE-62D3-A671FC3D20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0700" y="572532"/>
            <a:ext cx="4921752" cy="45050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F7A7A2-C464-A3DD-4FF3-A9A7A91ABFBD}"/>
              </a:ext>
            </a:extLst>
          </p:cNvPr>
          <p:cNvSpPr txBox="1"/>
          <p:nvPr/>
        </p:nvSpPr>
        <p:spPr>
          <a:xfrm>
            <a:off x="4242230" y="612001"/>
            <a:ext cx="2755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SALEB</a:t>
            </a:r>
            <a:r>
              <a:rPr lang="ru-RU" dirty="0"/>
              <a:t>, </a:t>
            </a:r>
            <a:r>
              <a:rPr lang="ru-RU" dirty="0" err="1"/>
              <a:t>Лагранжева</a:t>
            </a:r>
            <a:r>
              <a:rPr lang="ru-RU" dirty="0"/>
              <a:t> мода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234C70-2453-59DD-26FD-E1D7E80733E6}"/>
              </a:ext>
            </a:extLst>
          </p:cNvPr>
          <p:cNvSpPr txBox="1"/>
          <p:nvPr/>
        </p:nvSpPr>
        <p:spPr>
          <a:xfrm>
            <a:off x="7226300" y="1375794"/>
            <a:ext cx="857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ymbol" panose="05050102010706020507" pitchFamily="18" charset="2"/>
              </a:rPr>
              <a:t>g</a:t>
            </a:r>
            <a:r>
              <a:rPr lang="en-US" sz="2800" dirty="0"/>
              <a:t> = 0</a:t>
            </a:r>
            <a:endParaRPr lang="ru-RU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AE8FA6-5F21-38F6-AB81-C1C25FECAF36}"/>
              </a:ext>
            </a:extLst>
          </p:cNvPr>
          <p:cNvSpPr txBox="1"/>
          <p:nvPr/>
        </p:nvSpPr>
        <p:spPr>
          <a:xfrm>
            <a:off x="7512727" y="3026655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ymbol" panose="05050102010706020507" pitchFamily="18" charset="2"/>
              </a:rPr>
              <a:t>g</a:t>
            </a:r>
            <a:r>
              <a:rPr lang="en-US" sz="2400" dirty="0"/>
              <a:t> = 0.4</a:t>
            </a:r>
            <a:endParaRPr lang="ru-RU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1CCC3B-BBBB-BB35-2F40-52BD1237F5DE}"/>
              </a:ext>
            </a:extLst>
          </p:cNvPr>
          <p:cNvSpPr txBox="1"/>
          <p:nvPr/>
        </p:nvSpPr>
        <p:spPr>
          <a:xfrm>
            <a:off x="7655263" y="4353137"/>
            <a:ext cx="1146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panose="05050102010706020507" pitchFamily="18" charset="2"/>
              </a:rPr>
              <a:t>g</a:t>
            </a:r>
            <a:r>
              <a:rPr lang="en-US" sz="2400" dirty="0"/>
              <a:t> = 0.65</a:t>
            </a:r>
            <a:endParaRPr lang="ru-RU" sz="240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D3247C6-D54F-1B30-0CDE-D547CE5BB1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1667" y="1802683"/>
            <a:ext cx="2364404" cy="145480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3BB7C07-1C3D-F39B-EE84-43ED9CEE91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700" y="2594159"/>
            <a:ext cx="3782735" cy="241355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53BD1F5-D023-2A61-E066-3F09CA792E09}"/>
              </a:ext>
            </a:extLst>
          </p:cNvPr>
          <p:cNvSpPr txBox="1"/>
          <p:nvPr/>
        </p:nvSpPr>
        <p:spPr>
          <a:xfrm>
            <a:off x="3530600" y="2544384"/>
            <a:ext cx="203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Symbol" panose="05050102010706020507" pitchFamily="18" charset="2"/>
              </a:rPr>
              <a:t>r</a:t>
            </a:r>
            <a:endParaRPr lang="ru-RU" sz="2000" dirty="0"/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4F75D45D-7BE0-784F-A696-D7A2797F5DFC}"/>
              </a:ext>
            </a:extLst>
          </p:cNvPr>
          <p:cNvCxnSpPr>
            <a:cxnSpLocks/>
          </p:cNvCxnSpPr>
          <p:nvPr/>
        </p:nvCxnSpPr>
        <p:spPr>
          <a:xfrm>
            <a:off x="3263900" y="3026655"/>
            <a:ext cx="58325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BFE35FA6-3E31-4142-D75A-4E49B502BF1B}"/>
              </a:ext>
            </a:extLst>
          </p:cNvPr>
          <p:cNvCxnSpPr/>
          <p:nvPr/>
        </p:nvCxnSpPr>
        <p:spPr>
          <a:xfrm flipH="1" flipV="1">
            <a:off x="2692400" y="4673600"/>
            <a:ext cx="139700" cy="4040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D424C059-4F11-A125-D043-36BAD7E498D8}"/>
              </a:ext>
            </a:extLst>
          </p:cNvPr>
          <p:cNvCxnSpPr/>
          <p:nvPr/>
        </p:nvCxnSpPr>
        <p:spPr>
          <a:xfrm flipH="1" flipV="1">
            <a:off x="3231217" y="4685848"/>
            <a:ext cx="139700" cy="4040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49F68DF-F2E9-BD08-6A99-DF2F0538E730}"/>
              </a:ext>
            </a:extLst>
          </p:cNvPr>
          <p:cNvSpPr txBox="1"/>
          <p:nvPr/>
        </p:nvSpPr>
        <p:spPr>
          <a:xfrm>
            <a:off x="2779632" y="4872823"/>
            <a:ext cx="96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D1     D2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BD8809-0900-85B6-292E-952A7B27914D}"/>
              </a:ext>
            </a:extLst>
          </p:cNvPr>
          <p:cNvSpPr txBox="1"/>
          <p:nvPr/>
        </p:nvSpPr>
        <p:spPr>
          <a:xfrm>
            <a:off x="393700" y="5346700"/>
            <a:ext cx="1000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Предварительное численное моделирование разрушения кристалла циркона в сдвиговой полосе. Сначала – гидростатическая нагрузка до 0.5 или 1 Гпа, потом сдвиг с постоянной скоростью. Циркон окружен материалом со свойствами гранита (разрушенного или изначально неразрушенного). Предлагается в дальнейшем изучить влияние температуры на «выживаемость» зерна циркона.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6C3233A-B640-2EE2-5B6C-51BC268E1B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3156" y="4583969"/>
            <a:ext cx="2520822" cy="836844"/>
          </a:xfrm>
          <a:prstGeom prst="rect">
            <a:avLst/>
          </a:prstGeom>
        </p:spPr>
      </p:pic>
      <p:sp>
        <p:nvSpPr>
          <p:cNvPr id="4" name="Стрелка: вправо 3">
            <a:extLst>
              <a:ext uri="{FF2B5EF4-FFF2-40B4-BE49-F238E27FC236}">
                <a16:creationId xmlns:a16="http://schemas.microsoft.com/office/drawing/2014/main" id="{0397A83C-2F5E-B3DF-B9B1-A95DE8DAD759}"/>
              </a:ext>
            </a:extLst>
          </p:cNvPr>
          <p:cNvSpPr/>
          <p:nvPr/>
        </p:nvSpPr>
        <p:spPr>
          <a:xfrm>
            <a:off x="10048460" y="712184"/>
            <a:ext cx="934278" cy="16896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7563AF3D-A422-509B-86E4-96784534C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70917" y="6469011"/>
            <a:ext cx="5850835" cy="365125"/>
          </a:xfrm>
        </p:spPr>
        <p:txBody>
          <a:bodyPr/>
          <a:lstStyle/>
          <a:p>
            <a:r>
              <a:rPr lang="ru-RU" dirty="0"/>
              <a:t>8я Международная конференция «Триггерные эффекты в геосистемах»</a:t>
            </a:r>
          </a:p>
        </p:txBody>
      </p:sp>
    </p:spTree>
    <p:extLst>
      <p:ext uri="{BB962C8B-B14F-4D97-AF65-F5344CB8AC3E}">
        <p14:creationId xmlns:p14="http://schemas.microsoft.com/office/powerpoint/2010/main" val="3782456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2256FF2-78EF-04E9-A14F-2C5DCE8B2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00" y="3317972"/>
            <a:ext cx="4128466" cy="30828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3202B5-C780-E278-17FE-B6873F2F0979}"/>
              </a:ext>
            </a:extLst>
          </p:cNvPr>
          <p:cNvSpPr txBox="1"/>
          <p:nvPr/>
        </p:nvSpPr>
        <p:spPr>
          <a:xfrm>
            <a:off x="330200" y="457200"/>
            <a:ext cx="3937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/>
              <a:t>Вокруг зерна циркона  образуются полосы сдвига, где сосредотачивается нагрев материала, заполняющего  полосу сдвига. В среднем при сдвиговой деформации материал нагревается примерно на 200K. Из-за наличия включения заполнитель нагревается неравномерно.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6450DF-F9C0-1317-5354-1BD8465E7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6631" y="457200"/>
            <a:ext cx="7561670" cy="6045200"/>
          </a:xfrm>
          <a:prstGeom prst="rect">
            <a:avLst/>
          </a:prstGeom>
        </p:spPr>
      </p:pic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2D5C661A-5EEE-776D-CF21-137E4C99A130}"/>
              </a:ext>
            </a:extLst>
          </p:cNvPr>
          <p:cNvCxnSpPr>
            <a:cxnSpLocks/>
          </p:cNvCxnSpPr>
          <p:nvPr/>
        </p:nvCxnSpPr>
        <p:spPr>
          <a:xfrm flipV="1">
            <a:off x="3848100" y="3022600"/>
            <a:ext cx="4189976" cy="959589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2A12F2AA-E5D7-EBE8-A3C8-976CA614C8A8}"/>
              </a:ext>
            </a:extLst>
          </p:cNvPr>
          <p:cNvCxnSpPr>
            <a:cxnSpLocks/>
          </p:cNvCxnSpPr>
          <p:nvPr/>
        </p:nvCxnSpPr>
        <p:spPr>
          <a:xfrm flipV="1">
            <a:off x="3848100" y="3502394"/>
            <a:ext cx="4025900" cy="625106"/>
          </a:xfrm>
          <a:prstGeom prst="straightConnector1">
            <a:avLst/>
          </a:prstGeom>
          <a:ln w="381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FBA9801-17F7-A640-E914-9BD944794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8я Международная конференция «Триггерные эффекты в геосистемах»</a:t>
            </a:r>
          </a:p>
        </p:txBody>
      </p:sp>
    </p:spTree>
    <p:extLst>
      <p:ext uri="{BB962C8B-B14F-4D97-AF65-F5344CB8AC3E}">
        <p14:creationId xmlns:p14="http://schemas.microsoft.com/office/powerpoint/2010/main" val="1456569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6F8B0214-F3FC-ABA8-59BE-BF80FD81A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8я Международная конференция «Триггерные эффекты в геосистемах»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D95D7B-18AB-9C87-540B-6CA934C2F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491" y="1759226"/>
            <a:ext cx="5681784" cy="39367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81904E-5713-E5E2-0542-6E696098B60E}"/>
              </a:ext>
            </a:extLst>
          </p:cNvPr>
          <p:cNvSpPr txBox="1"/>
          <p:nvPr/>
        </p:nvSpPr>
        <p:spPr>
          <a:xfrm>
            <a:off x="7434470" y="1461052"/>
            <a:ext cx="42241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Постепенное разрушение модельного циркона в зависимости от величины среднего сдвига в полосе. Номера кривых соответствуют вариантам в Таблице.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D938FA7-CC3A-40D8-5E31-56FD3AEE2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460" y="3283572"/>
            <a:ext cx="6530417" cy="13600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F923BE9-E056-5032-DB79-21C7C2A46FE1}"/>
              </a:ext>
            </a:extLst>
          </p:cNvPr>
          <p:cNvSpPr txBox="1"/>
          <p:nvPr/>
        </p:nvSpPr>
        <p:spPr>
          <a:xfrm>
            <a:off x="7771355" y="4710933"/>
            <a:ext cx="39781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* Начальное состояние заполнителя: 0 – неразрушенный, 1 – разрушенный.</a:t>
            </a:r>
          </a:p>
          <a:p>
            <a:r>
              <a:rPr lang="ru-RU" dirty="0"/>
              <a:t>** Скорость смещения верхней границы.</a:t>
            </a:r>
          </a:p>
        </p:txBody>
      </p:sp>
      <p:cxnSp>
        <p:nvCxnSpPr>
          <p:cNvPr id="25" name="Соединитель: уступ 24">
            <a:extLst>
              <a:ext uri="{FF2B5EF4-FFF2-40B4-BE49-F238E27FC236}">
                <a16:creationId xmlns:a16="http://schemas.microsoft.com/office/drawing/2014/main" id="{C3841E03-9744-A216-43E6-934292946241}"/>
              </a:ext>
            </a:extLst>
          </p:cNvPr>
          <p:cNvCxnSpPr/>
          <p:nvPr/>
        </p:nvCxnSpPr>
        <p:spPr>
          <a:xfrm rot="5400000" flipH="1" flipV="1">
            <a:off x="10853531" y="4661453"/>
            <a:ext cx="983975" cy="626164"/>
          </a:xfrm>
          <a:prstGeom prst="bentConnector3">
            <a:avLst>
              <a:gd name="adj1" fmla="val 12626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9066D60A-D605-98C1-33D9-237346899C57}"/>
              </a:ext>
            </a:extLst>
          </p:cNvPr>
          <p:cNvCxnSpPr>
            <a:cxnSpLocks/>
          </p:cNvCxnSpPr>
          <p:nvPr/>
        </p:nvCxnSpPr>
        <p:spPr>
          <a:xfrm flipV="1">
            <a:off x="8706678" y="4373217"/>
            <a:ext cx="2248403" cy="40469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36828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A3A048BD-1C6E-0A8E-E156-F5C87DF4E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8я Международная конференция «Триггерные эффекты в геосистемах»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ACA89A-7FE2-1F0A-0E1D-09C5D8BFFD51}"/>
              </a:ext>
            </a:extLst>
          </p:cNvPr>
          <p:cNvSpPr txBox="1"/>
          <p:nvPr/>
        </p:nvSpPr>
        <p:spPr>
          <a:xfrm>
            <a:off x="1639957" y="427383"/>
            <a:ext cx="852777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Заключение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/>
              <a:t>Проведено численное моделирование поведения зерна циркона в сдвиговой полосе, заполненной модельным материалом со свойствами гранита (гранитной крошки).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/>
              <a:t>В плоской (двумерной) постановке показано, что зерно циркона при больших литостатических давлениях в полосе сдвига может сохранится частично неразрушенным при сдвиге одного борта относительно другого борта до величин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/>
              <a:t> </a:t>
            </a:r>
            <a:r>
              <a:rPr lang="en-US" dirty="0"/>
              <a:t>                                                             </a:t>
            </a:r>
            <a:r>
              <a:rPr lang="ru-RU" dirty="0"/>
              <a:t>x/h ~ 0.2 – 0.4. 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/>
              <a:t>Это говорит о возможности сохранения целостности фрагментов циркона в условиях высоких деформаций вмещающей породы и качественно объясняет находку фрагментированных кристаллов циркона на эксгумированных участках тектонических разломов [</a:t>
            </a:r>
            <a:r>
              <a:rPr lang="ru-RU" dirty="0" err="1"/>
              <a:t>Чинкин</a:t>
            </a:r>
            <a:r>
              <a:rPr lang="ru-RU" dirty="0"/>
              <a:t>, Остапчук, 2024; </a:t>
            </a:r>
            <a:r>
              <a:rPr lang="ru-RU" dirty="0" err="1"/>
              <a:t>Kovaleva</a:t>
            </a:r>
            <a:r>
              <a:rPr lang="ru-RU" dirty="0"/>
              <a:t> </a:t>
            </a:r>
            <a:r>
              <a:rPr lang="ru-RU" dirty="0" err="1"/>
              <a:t>et</a:t>
            </a:r>
            <a:r>
              <a:rPr lang="ru-RU" dirty="0"/>
              <a:t> </a:t>
            </a:r>
            <a:r>
              <a:rPr lang="ru-RU" dirty="0" err="1"/>
              <a:t>al</a:t>
            </a:r>
            <a:r>
              <a:rPr lang="ru-RU" dirty="0"/>
              <a:t>., 2019]</a:t>
            </a:r>
            <a:r>
              <a:rPr lang="en-US" dirty="0"/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dirty="0"/>
              <a:t>В дальнейшем предполагается продолжить моделирование с учетом повышенных температур, соответствующих </a:t>
            </a:r>
            <a:r>
              <a:rPr lang="ru-RU" dirty="0" err="1"/>
              <a:t>геотерме</a:t>
            </a:r>
            <a:r>
              <a:rPr lang="ru-RU" dirty="0"/>
              <a:t> в зоне разлома. Плохо пока понятна зависимость степени сохранности циркона при сдвиге и соотношения размеров зерна и ширины зоны сдвига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925534-816C-B845-50AB-FD86A99CADF0}"/>
              </a:ext>
            </a:extLst>
          </p:cNvPr>
          <p:cNvSpPr txBox="1"/>
          <p:nvPr/>
        </p:nvSpPr>
        <p:spPr>
          <a:xfrm>
            <a:off x="4982291" y="2643374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</a:rPr>
              <a:t>D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6163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57FA472B-92B8-CC5E-CF01-DB78E61EA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5304183" cy="365125"/>
          </a:xfrm>
        </p:spPr>
        <p:txBody>
          <a:bodyPr/>
          <a:lstStyle/>
          <a:p>
            <a:r>
              <a:rPr lang="ru-RU"/>
              <a:t>8я Международная конференция «Триггерные эффекты в геосистемах»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AC9F61-98F1-720C-B6DF-A77287ED199B}"/>
              </a:ext>
            </a:extLst>
          </p:cNvPr>
          <p:cNvSpPr txBox="1"/>
          <p:nvPr/>
        </p:nvSpPr>
        <p:spPr>
          <a:xfrm>
            <a:off x="256095" y="5667792"/>
            <a:ext cx="11679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                   СТРУКТУРА ОСЕВОЙ ЗОНЫ РАЗЛОМА                                       ВЗАИМОДЕЙСТВИЕ СЕГМЕНТОВ РАЗЛОМОВ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448A65C-4073-54D4-2AFE-E5C15C5DB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80" y="591383"/>
            <a:ext cx="4140200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731DDB98-7906-BAD2-AD3E-D600701EE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30"/>
          <a:stretch>
            <a:fillRect/>
          </a:stretch>
        </p:blipFill>
        <p:spPr bwMode="auto">
          <a:xfrm>
            <a:off x="1046917" y="3669545"/>
            <a:ext cx="3889375" cy="201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402C4AB-0032-272C-37FA-CA075ED48E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26"/>
          <a:stretch>
            <a:fillRect/>
          </a:stretch>
        </p:blipFill>
        <p:spPr>
          <a:xfrm>
            <a:off x="6101080" y="2503045"/>
            <a:ext cx="5648960" cy="14141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75AC97-50EE-A42B-091E-C12F6FCD8A95}"/>
              </a:ext>
            </a:extLst>
          </p:cNvPr>
          <p:cNvSpPr txBox="1"/>
          <p:nvPr/>
        </p:nvSpPr>
        <p:spPr>
          <a:xfrm>
            <a:off x="3245998" y="84932"/>
            <a:ext cx="60967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Структура разломных зон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902FDF9C-C073-86C4-0BB2-828463022BFA}"/>
              </a:ext>
            </a:extLst>
          </p:cNvPr>
          <p:cNvCxnSpPr/>
          <p:nvPr/>
        </p:nvCxnSpPr>
        <p:spPr>
          <a:xfrm>
            <a:off x="5775960" y="782320"/>
            <a:ext cx="55880" cy="512064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9484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8429B3-7455-4F7B-2A6F-A69C6B59B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A5D671AD-073D-B589-7DC2-77B3D03ED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5304183" cy="365125"/>
          </a:xfrm>
        </p:spPr>
        <p:txBody>
          <a:bodyPr/>
          <a:lstStyle/>
          <a:p>
            <a:r>
              <a:rPr lang="ru-RU"/>
              <a:t>8я Международная конференция «Триггерные эффекты в геосистемах»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247188-248F-000D-B927-6FADD83A76BF}"/>
              </a:ext>
            </a:extLst>
          </p:cNvPr>
          <p:cNvSpPr txBox="1"/>
          <p:nvPr/>
        </p:nvSpPr>
        <p:spPr>
          <a:xfrm>
            <a:off x="3245998" y="84932"/>
            <a:ext cx="60967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Структура разломных зон</a:t>
            </a:r>
          </a:p>
        </p:txBody>
      </p:sp>
      <p:pic>
        <p:nvPicPr>
          <p:cNvPr id="5" name="Рисунок 2" descr="Изображение выглядит как текст, рисунок, зарисовка,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ECF21FFA-95ED-6846-9403-F17B690DA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53" y="776922"/>
            <a:ext cx="4810893" cy="5304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778E875-5065-318A-FF3A-D881F33631FF}"/>
              </a:ext>
            </a:extLst>
          </p:cNvPr>
          <p:cNvSpPr txBox="1"/>
          <p:nvPr/>
        </p:nvSpPr>
        <p:spPr>
          <a:xfrm>
            <a:off x="5882640" y="1084490"/>
            <a:ext cx="5974080" cy="49059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/>
            </a:pPr>
            <a:r>
              <a:rPr lang="ru-RU" sz="1800" dirty="0">
                <a:latin typeface="Franklin Gothic Book" panose="020B0503020102020204" pitchFamily="34" charset="0"/>
              </a:rPr>
              <a:t>Ядро разлома характеризуется наличием измененных минералов, наличием катаклазитов, </a:t>
            </a:r>
            <a:r>
              <a:rPr lang="ru-RU" sz="1800" dirty="0" err="1">
                <a:latin typeface="Franklin Gothic Book" panose="020B0503020102020204" pitchFamily="34" charset="0"/>
              </a:rPr>
              <a:t>ультракатаклазитов</a:t>
            </a:r>
            <a:r>
              <a:rPr lang="ru-RU" sz="1800" dirty="0">
                <a:latin typeface="Franklin Gothic Book" panose="020B0503020102020204" pitchFamily="34" charset="0"/>
              </a:rPr>
              <a:t>, брекчии. В плоскости ядра разлома выделяются области с различными фрикционными свойствами. Участки со свойством скоростного разупрочнения – асперити – являются динамически нестабильными. В окрестности зон локализации асперити наблюдается сильная локализация деформаций (</a:t>
            </a:r>
            <a:r>
              <a:rPr lang="en-US" sz="1800" dirty="0">
                <a:latin typeface="Franklin Gothic Book" panose="020B0503020102020204" pitchFamily="34" charset="0"/>
              </a:rPr>
              <a:t>II</a:t>
            </a:r>
            <a:r>
              <a:rPr lang="ru-RU" sz="1800" dirty="0">
                <a:latin typeface="Franklin Gothic Book" panose="020B0503020102020204" pitchFamily="34" charset="0"/>
              </a:rPr>
              <a:t>а). В сейсмических данных асперити проявляются в виде топологически плотных кластеров гипоцентров фоновой сейсмичности.</a:t>
            </a:r>
          </a:p>
          <a:p>
            <a:pPr defTabSz="9144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defRPr/>
            </a:pPr>
            <a:r>
              <a:rPr lang="ru-RU" sz="1800" dirty="0">
                <a:latin typeface="Franklin Gothic Book" panose="020B0503020102020204" pitchFamily="34" charset="0"/>
              </a:rPr>
              <a:t>Участки разлома со свойством скоростного упрочнения характеризуются более низким сопротивлением сдвигу и распределенными деформациями вкрест ядра (</a:t>
            </a:r>
            <a:r>
              <a:rPr lang="ru-RU" sz="1800" dirty="0" err="1">
                <a:latin typeface="Franklin Gothic Book" panose="020B0503020102020204" pitchFamily="34" charset="0"/>
              </a:rPr>
              <a:t>IIб</a:t>
            </a:r>
            <a:r>
              <a:rPr lang="ru-RU" sz="1800" dirty="0">
                <a:latin typeface="Franklin Gothic Book" panose="020B0503020102020204" pitchFamily="34" charset="0"/>
              </a:rPr>
              <a:t>). Для участков со скоростным упрочнением характерна случайно распределенная сейсмичность. В упрочняющихся зонах распределенная деформация происходит вдоль взаимосвязанных сетей трещин, богатых </a:t>
            </a:r>
            <a:r>
              <a:rPr lang="ru-RU" sz="1800" dirty="0" err="1">
                <a:latin typeface="Franklin Gothic Book" panose="020B0503020102020204" pitchFamily="34" charset="0"/>
              </a:rPr>
              <a:t>филлосиликатами</a:t>
            </a:r>
            <a:r>
              <a:rPr lang="ru-RU" sz="1800" dirty="0">
                <a:latin typeface="Franklin Gothic Book" panose="020B0503020102020204" pitchFamily="34" charset="0"/>
              </a:rPr>
              <a:t>, коэффициент трению - 0,1…0,3 и очень низким скоростям залечивания.</a:t>
            </a:r>
          </a:p>
        </p:txBody>
      </p:sp>
    </p:spTree>
    <p:extLst>
      <p:ext uri="{BB962C8B-B14F-4D97-AF65-F5344CB8AC3E}">
        <p14:creationId xmlns:p14="http://schemas.microsoft.com/office/powerpoint/2010/main" val="822368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211A45-0B00-88FB-C4A3-38CA0E881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578B9C1C-8F0A-E1D6-5D8C-16E9805F2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5304183" cy="365125"/>
          </a:xfrm>
        </p:spPr>
        <p:txBody>
          <a:bodyPr/>
          <a:lstStyle/>
          <a:p>
            <a:r>
              <a:rPr lang="ru-RU"/>
              <a:t>8я Международная конференция «Триггерные эффекты в геосистемах»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1E729D-C40E-0F00-2B2E-04C2DD6413A0}"/>
              </a:ext>
            </a:extLst>
          </p:cNvPr>
          <p:cNvSpPr txBox="1"/>
          <p:nvPr/>
        </p:nvSpPr>
        <p:spPr>
          <a:xfrm>
            <a:off x="1965960" y="84932"/>
            <a:ext cx="81889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ПРИМОРСКИЙ РАЗЛОМ БАЙКАЛЬСКОЙ РИФТОВОЙ ЗОНЫ</a:t>
            </a:r>
          </a:p>
        </p:txBody>
      </p:sp>
      <p:pic>
        <p:nvPicPr>
          <p:cNvPr id="3" name="Рисунок 7">
            <a:extLst>
              <a:ext uri="{FF2B5EF4-FFF2-40B4-BE49-F238E27FC236}">
                <a16:creationId xmlns:a16="http://schemas.microsoft.com/office/drawing/2014/main" id="{42695587-4567-1DC1-455A-A39DAC0CD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3" y="546597"/>
            <a:ext cx="5085410" cy="4605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2">
            <a:extLst>
              <a:ext uri="{FF2B5EF4-FFF2-40B4-BE49-F238E27FC236}">
                <a16:creationId xmlns:a16="http://schemas.microsoft.com/office/drawing/2014/main" id="{83812A11-387E-DC4F-D0B2-05CF47BC0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208" y="5152570"/>
            <a:ext cx="6737032" cy="122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ru-RU" altLang="ru-RU" sz="1050" dirty="0">
                <a:latin typeface="Franklin Gothic Book" panose="020B0503020102020204" pitchFamily="34" charset="0"/>
              </a:rPr>
              <a:t>1 – пляжно-озерные отложения оз. Байкал и аллювий террас речных долин; 2 – аллювий </a:t>
            </a:r>
            <a:r>
              <a:rPr lang="ru-RU" altLang="ru-RU" sz="1050" dirty="0" err="1">
                <a:latin typeface="Franklin Gothic Book" panose="020B0503020102020204" pitchFamily="34" charset="0"/>
              </a:rPr>
              <a:t>Манзурской</a:t>
            </a:r>
            <a:r>
              <a:rPr lang="ru-RU" altLang="ru-RU" sz="1050" dirty="0">
                <a:latin typeface="Franklin Gothic Book" panose="020B0503020102020204" pitchFamily="34" charset="0"/>
              </a:rPr>
              <a:t> свиты; 3 – аллювий </a:t>
            </a:r>
            <a:r>
              <a:rPr lang="ru-RU" altLang="ru-RU" sz="1050" dirty="0" err="1">
                <a:latin typeface="Franklin Gothic Book" panose="020B0503020102020204" pitchFamily="34" charset="0"/>
              </a:rPr>
              <a:t>Голуметской</a:t>
            </a:r>
            <a:r>
              <a:rPr lang="ru-RU" altLang="ru-RU" sz="1050" dirty="0">
                <a:latin typeface="Franklin Gothic Book" panose="020B0503020102020204" pitchFamily="34" charset="0"/>
              </a:rPr>
              <a:t> свиты; 4 – аллювий </a:t>
            </a:r>
            <a:r>
              <a:rPr lang="ru-RU" altLang="ru-RU" sz="1050" dirty="0" err="1">
                <a:latin typeface="Franklin Gothic Book" panose="020B0503020102020204" pitchFamily="34" charset="0"/>
              </a:rPr>
              <a:t>Баяндайской</a:t>
            </a:r>
            <a:r>
              <a:rPr lang="ru-RU" altLang="ru-RU" sz="1050" dirty="0">
                <a:latin typeface="Franklin Gothic Book" panose="020B0503020102020204" pitchFamily="34" charset="0"/>
              </a:rPr>
              <a:t> свиты; 5 –нижне- и среднекембрийские отложения Сибирского кратона; 6 – </a:t>
            </a:r>
            <a:r>
              <a:rPr lang="ru-RU" altLang="ru-RU" sz="1050" dirty="0" err="1">
                <a:latin typeface="Franklin Gothic Book" panose="020B0503020102020204" pitchFamily="34" charset="0"/>
              </a:rPr>
              <a:t>Атарханский</a:t>
            </a:r>
            <a:r>
              <a:rPr lang="ru-RU" altLang="ru-RU" sz="1050" dirty="0">
                <a:latin typeface="Franklin Gothic Book" panose="020B0503020102020204" pitchFamily="34" charset="0"/>
              </a:rPr>
              <a:t> перидотит-</a:t>
            </a:r>
            <a:r>
              <a:rPr lang="ru-RU" altLang="ru-RU" sz="1050" dirty="0" err="1">
                <a:latin typeface="Franklin Gothic Book" panose="020B0503020102020204" pitchFamily="34" charset="0"/>
              </a:rPr>
              <a:t>габбровый</a:t>
            </a:r>
            <a:r>
              <a:rPr lang="ru-RU" altLang="ru-RU" sz="1050" dirty="0">
                <a:latin typeface="Franklin Gothic Book" panose="020B0503020102020204" pitchFamily="34" charset="0"/>
              </a:rPr>
              <a:t> комплекс; 7 – Озёрский габбро-диоритовый комплекс; 8 – Ольхонский мигматит-гранитный комплекс; 9 – раннепалеозойские метаморфические комплексы Ольхонского </a:t>
            </a:r>
            <a:r>
              <a:rPr lang="ru-RU" altLang="ru-RU" sz="1050" dirty="0" err="1">
                <a:latin typeface="Franklin Gothic Book" panose="020B0503020102020204" pitchFamily="34" charset="0"/>
              </a:rPr>
              <a:t>террейна</a:t>
            </a:r>
            <a:r>
              <a:rPr lang="ru-RU" altLang="ru-RU" sz="1050" dirty="0">
                <a:latin typeface="Franklin Gothic Book" panose="020B0503020102020204" pitchFamily="34" charset="0"/>
              </a:rPr>
              <a:t>; 10 – отложения верхнего протерозоя (байкальская серия); 11 – Приморский гранитный комплекс; 12 – фундамент раннепротерозойского кратона; 13 – основные разломы; 14 – </a:t>
            </a:r>
            <a:r>
              <a:rPr lang="ru-RU" altLang="ru-RU" sz="1050" dirty="0" err="1">
                <a:latin typeface="Franklin Gothic Book" panose="020B0503020102020204" pitchFamily="34" charset="0"/>
              </a:rPr>
              <a:t>бластомилониты</a:t>
            </a:r>
            <a:r>
              <a:rPr lang="ru-RU" altLang="ru-RU" sz="1050" dirty="0">
                <a:latin typeface="Franklin Gothic Book" panose="020B0503020102020204" pitchFamily="34" charset="0"/>
              </a:rPr>
              <a:t> краевого шва Сибирского кратона; 15 – Приморский разлом; 16 – точки отбора образцов (вне масштаба).</a:t>
            </a:r>
            <a:endParaRPr lang="ru-RU" altLang="ru-RU" sz="1050" dirty="0"/>
          </a:p>
        </p:txBody>
      </p:sp>
      <p:pic>
        <p:nvPicPr>
          <p:cNvPr id="13" name="Рисунок 9">
            <a:extLst>
              <a:ext uri="{FF2B5EF4-FFF2-40B4-BE49-F238E27FC236}">
                <a16:creationId xmlns:a16="http://schemas.microsoft.com/office/drawing/2014/main" id="{5E66D459-6AED-A931-5264-5EBCC4BD8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198" y="789841"/>
            <a:ext cx="4330482" cy="4037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7280422-5CC6-3D7B-7A7E-B7755D68D5F9}"/>
              </a:ext>
            </a:extLst>
          </p:cNvPr>
          <p:cNvSpPr txBox="1"/>
          <p:nvPr/>
        </p:nvSpPr>
        <p:spPr>
          <a:xfrm>
            <a:off x="10561320" y="3429000"/>
            <a:ext cx="1498600" cy="5238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динамические</a:t>
            </a:r>
            <a:br>
              <a:rPr lang="ru-RU" sz="1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срывы</a:t>
            </a:r>
            <a:endParaRPr lang="ru-RU" sz="1400" dirty="0"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ABC367D-9047-BF9B-8AD1-3DA0B1BE7BFB}"/>
              </a:ext>
            </a:extLst>
          </p:cNvPr>
          <p:cNvSpPr txBox="1"/>
          <p:nvPr/>
        </p:nvSpPr>
        <p:spPr>
          <a:xfrm>
            <a:off x="10454640" y="3931716"/>
            <a:ext cx="1828641" cy="5238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события медленного скольжения</a:t>
            </a:r>
            <a:endParaRPr lang="ru-RU" sz="1400" dirty="0"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144E7AB-1279-533A-D841-404B436795ED}"/>
              </a:ext>
            </a:extLst>
          </p:cNvPr>
          <p:cNvSpPr txBox="1"/>
          <p:nvPr/>
        </p:nvSpPr>
        <p:spPr>
          <a:xfrm>
            <a:off x="10366058" y="4434432"/>
            <a:ext cx="1595437" cy="5238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асейсмический крип</a:t>
            </a:r>
            <a:endParaRPr lang="ru-RU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84669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191769-B199-009E-62E7-ED4BAC68F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AAC094ED-20DB-813D-CAE2-4C23036AE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5304183" cy="365125"/>
          </a:xfrm>
        </p:spPr>
        <p:txBody>
          <a:bodyPr/>
          <a:lstStyle/>
          <a:p>
            <a:r>
              <a:rPr lang="ru-RU"/>
              <a:t>8я Международная конференция «Триггерные эффекты в геосистемах»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A80EAB-28D5-319B-F5DE-E884BDFB0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322" y="661532"/>
            <a:ext cx="6056368" cy="55798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B4BFC9-BD3E-0299-2C36-D01567BA09A9}"/>
              </a:ext>
            </a:extLst>
          </p:cNvPr>
          <p:cNvSpPr txBox="1"/>
          <p:nvPr/>
        </p:nvSpPr>
        <p:spPr>
          <a:xfrm>
            <a:off x="7078980" y="1943100"/>
            <a:ext cx="505968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0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Осевой зона эксгумированного сегмента тектонического разлома в пределах </a:t>
            </a:r>
            <a:r>
              <a:rPr lang="ru-RU" sz="20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Бугульдейского</a:t>
            </a:r>
            <a:r>
              <a:rPr lang="ru-RU" sz="20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дизъюнктивного узла.</a:t>
            </a:r>
          </a:p>
          <a:p>
            <a:pPr algn="ctr">
              <a:buNone/>
            </a:pPr>
            <a:r>
              <a:rPr lang="ru-RU" sz="20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Сверху – расположение объекта исследования: 1 – расположение активных разломов, 2 – положение Приморского и Морского разломов, 3 – точки отбора образцов горных пород, 4 – профиль электротомографии.</a:t>
            </a:r>
          </a:p>
          <a:p>
            <a:pPr algn="ctr">
              <a:buNone/>
            </a:pPr>
            <a:r>
              <a:rPr lang="ru-RU" sz="2000" i="1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(б) – панорама исследуемого эксгумированного сегмента разлома</a:t>
            </a:r>
            <a:endParaRPr lang="ru-RU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83C164-CBDB-9A13-6950-CD65380D4BF9}"/>
              </a:ext>
            </a:extLst>
          </p:cNvPr>
          <p:cNvSpPr txBox="1"/>
          <p:nvPr/>
        </p:nvSpPr>
        <p:spPr>
          <a:xfrm>
            <a:off x="1965960" y="84932"/>
            <a:ext cx="81889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ПРИМОРСКИЙ РАЗЛОМ БАЙКАЛЬСКОЙ РИФТОВОЙ ЗОНЫ</a:t>
            </a:r>
          </a:p>
        </p:txBody>
      </p:sp>
    </p:spTree>
    <p:extLst>
      <p:ext uri="{BB962C8B-B14F-4D97-AF65-F5344CB8AC3E}">
        <p14:creationId xmlns:p14="http://schemas.microsoft.com/office/powerpoint/2010/main" val="3373751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21193-553F-2C2C-032D-E336B02676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37AB9E22-7D0E-9C45-BF9C-746F43D66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5304183" cy="365125"/>
          </a:xfrm>
        </p:spPr>
        <p:txBody>
          <a:bodyPr/>
          <a:lstStyle/>
          <a:p>
            <a:r>
              <a:rPr lang="ru-RU"/>
              <a:t>8я Международная конференция «Триггерные эффекты в геосистемах»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942332-59B6-E4A0-0918-1A0270988DDB}"/>
              </a:ext>
            </a:extLst>
          </p:cNvPr>
          <p:cNvSpPr txBox="1"/>
          <p:nvPr/>
        </p:nvSpPr>
        <p:spPr>
          <a:xfrm>
            <a:off x="3245998" y="84932"/>
            <a:ext cx="60967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Структура разломных зон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EF87BD2-54BC-0439-BE80-F07F1394DF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666"/>
          <a:stretch>
            <a:fillRect/>
          </a:stretch>
        </p:blipFill>
        <p:spPr>
          <a:xfrm>
            <a:off x="0" y="861060"/>
            <a:ext cx="12192000" cy="560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847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04B83-5B83-CB4D-BC2C-A7200757D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BF0C2AD6-C396-EF71-9B73-54B20F9D6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5304183" cy="365125"/>
          </a:xfrm>
        </p:spPr>
        <p:txBody>
          <a:bodyPr/>
          <a:lstStyle/>
          <a:p>
            <a:r>
              <a:rPr lang="ru-RU"/>
              <a:t>8я Международная конференция «Триггерные эффекты в геосистемах»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DB6571-1EEC-CF44-D3CB-957A92A4A7F8}"/>
              </a:ext>
            </a:extLst>
          </p:cNvPr>
          <p:cNvSpPr txBox="1"/>
          <p:nvPr/>
        </p:nvSpPr>
        <p:spPr>
          <a:xfrm>
            <a:off x="3245998" y="84932"/>
            <a:ext cx="60967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Структура разломных зон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C07B7C9-450A-3A16-2032-7A0317DC1E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8176"/>
          <a:stretch>
            <a:fillRect/>
          </a:stretch>
        </p:blipFill>
        <p:spPr>
          <a:xfrm>
            <a:off x="655320" y="1660463"/>
            <a:ext cx="11422380" cy="31934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B89AF1-8016-7A47-E135-81A23374BDB1}"/>
              </a:ext>
            </a:extLst>
          </p:cNvPr>
          <p:cNvSpPr txBox="1"/>
          <p:nvPr/>
        </p:nvSpPr>
        <p:spPr>
          <a:xfrm>
            <a:off x="358140" y="685800"/>
            <a:ext cx="117195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effectLst/>
              </a:rPr>
              <a:t>Внутренняя структура ядра разлома сильно неоднородна. Тектонические сдвиги локализованы в узкой зоне и могут сопровождаться высокотемпературной </a:t>
            </a:r>
            <a:r>
              <a:rPr lang="ru-RU" dirty="0" err="1">
                <a:effectLst/>
              </a:rPr>
              <a:t>графитизацией</a:t>
            </a:r>
            <a:r>
              <a:rPr lang="ru-RU" dirty="0">
                <a:effectLst/>
              </a:rPr>
              <a:t> горных пород (по данным одновременного термического анализа T=850-1050C).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9082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6FBA0-3F6B-7547-155E-B1E1CDAB5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9E50BBB9-DDB6-E3B9-6F09-BE45EC833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5304183" cy="365125"/>
          </a:xfrm>
        </p:spPr>
        <p:txBody>
          <a:bodyPr/>
          <a:lstStyle/>
          <a:p>
            <a:r>
              <a:rPr lang="ru-RU"/>
              <a:t>8я Международная конференция «Триггерные эффекты в геосистемах»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31EDF9-E02C-D612-38AC-54491D7D7081}"/>
              </a:ext>
            </a:extLst>
          </p:cNvPr>
          <p:cNvSpPr txBox="1"/>
          <p:nvPr/>
        </p:nvSpPr>
        <p:spPr>
          <a:xfrm>
            <a:off x="1371600" y="954156"/>
            <a:ext cx="92732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При изучении эксгумированных на дневную поверхность горных пород осевой зоны Приморского разлома Байкальской рифтовой зоны показано, что деформация этих пород проходила на глубинах 30 – 40 км при температурах 700-900 K [Григорьева и др., 2023]. Зерна цирконов, локализованные в зонах </a:t>
            </a:r>
            <a:r>
              <a:rPr lang="ru-RU" dirty="0" err="1"/>
              <a:t>сейсмогенных</a:t>
            </a:r>
            <a:r>
              <a:rPr lang="ru-RU" dirty="0"/>
              <a:t> подвижек, во многих случаях содержат трещины, образованные при сейсмических событиях [</a:t>
            </a:r>
            <a:r>
              <a:rPr lang="ru-RU" dirty="0" err="1"/>
              <a:t>Kovaleva</a:t>
            </a:r>
            <a:r>
              <a:rPr lang="ru-RU" dirty="0"/>
              <a:t> </a:t>
            </a:r>
            <a:r>
              <a:rPr lang="ru-RU" dirty="0" err="1"/>
              <a:t>et</a:t>
            </a:r>
            <a:r>
              <a:rPr lang="ru-RU" dirty="0"/>
              <a:t> </a:t>
            </a:r>
            <a:r>
              <a:rPr lang="ru-RU" dirty="0" err="1"/>
              <a:t>al</a:t>
            </a:r>
            <a:r>
              <a:rPr lang="ru-RU" dirty="0"/>
              <a:t>., 2019; </a:t>
            </a:r>
            <a:r>
              <a:rPr lang="ru-RU" dirty="0" err="1"/>
              <a:t>Garde</a:t>
            </a:r>
            <a:r>
              <a:rPr lang="ru-RU" dirty="0"/>
              <a:t> </a:t>
            </a:r>
            <a:r>
              <a:rPr lang="ru-RU" dirty="0" err="1"/>
              <a:t>et</a:t>
            </a:r>
            <a:r>
              <a:rPr lang="ru-RU" dirty="0"/>
              <a:t> </a:t>
            </a:r>
            <a:r>
              <a:rPr lang="ru-RU" dirty="0" err="1"/>
              <a:t>al</a:t>
            </a:r>
            <a:r>
              <a:rPr lang="ru-RU" dirty="0"/>
              <a:t>., 2023].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72F213-0195-B130-1E0B-31412EF2B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090" y="3125890"/>
            <a:ext cx="7790114" cy="19185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D64C22-2972-9C8A-CA50-EB81E57465BB}"/>
              </a:ext>
            </a:extLst>
          </p:cNvPr>
          <p:cNvSpPr txBox="1"/>
          <p:nvPr/>
        </p:nvSpPr>
        <p:spPr>
          <a:xfrm>
            <a:off x="281940" y="5272902"/>
            <a:ext cx="117424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0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Фото цирконов, полученные на сканирующем электронном микроскопе.</a:t>
            </a:r>
            <a:br>
              <a:rPr lang="ru-RU" sz="20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ru-RU" sz="20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а – цирконы, отобранные из ядра разлома; б – цирконы, отобранные на удалении 100 м от ядра разлома.</a:t>
            </a:r>
          </a:p>
        </p:txBody>
      </p:sp>
    </p:spTree>
    <p:extLst>
      <p:ext uri="{BB962C8B-B14F-4D97-AF65-F5344CB8AC3E}">
        <p14:creationId xmlns:p14="http://schemas.microsoft.com/office/powerpoint/2010/main" val="839732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3100E3-83A2-AB0D-B4AC-98053E261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73617C62-4C4A-96F0-EC71-3E35041C6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5304183" cy="365125"/>
          </a:xfrm>
        </p:spPr>
        <p:txBody>
          <a:bodyPr/>
          <a:lstStyle/>
          <a:p>
            <a:r>
              <a:rPr lang="ru-RU"/>
              <a:t>8я Международная конференция «Триггерные эффекты в геосистемах»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DEC6FC-DE58-55BE-2C24-0F133389F292}"/>
              </a:ext>
            </a:extLst>
          </p:cNvPr>
          <p:cNvSpPr txBox="1"/>
          <p:nvPr/>
        </p:nvSpPr>
        <p:spPr>
          <a:xfrm>
            <a:off x="434340" y="524347"/>
            <a:ext cx="10988040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Упрощенная схема баланса энергии при фрикционном проскальзывании</a:t>
            </a:r>
          </a:p>
          <a:p>
            <a:pPr algn="ctr"/>
            <a:endParaRPr lang="ru-RU" sz="2400" dirty="0"/>
          </a:p>
          <a:p>
            <a:pPr algn="ctr"/>
            <a:endParaRPr lang="ru-RU" sz="2400" dirty="0"/>
          </a:p>
          <a:p>
            <a:pPr algn="ctr"/>
            <a:endParaRPr lang="ru-RU" sz="2400" dirty="0"/>
          </a:p>
          <a:p>
            <a:pPr algn="ctr"/>
            <a:endParaRPr lang="ru-RU" sz="2400" dirty="0"/>
          </a:p>
          <a:p>
            <a:pPr algn="ctr"/>
            <a:endParaRPr lang="ru-RU" sz="2400" dirty="0"/>
          </a:p>
          <a:p>
            <a:pPr algn="ctr"/>
            <a:endParaRPr lang="ru-RU" sz="2400" dirty="0"/>
          </a:p>
          <a:p>
            <a:pPr algn="ctr"/>
            <a:endParaRPr lang="ru-RU" sz="2400" dirty="0"/>
          </a:p>
          <a:p>
            <a:pPr algn="ctr"/>
            <a:endParaRPr lang="ru-RU" sz="2400" dirty="0"/>
          </a:p>
          <a:p>
            <a:pPr algn="ctr"/>
            <a:endParaRPr lang="ru-RU" sz="2400" dirty="0"/>
          </a:p>
          <a:p>
            <a:pPr algn="ctr"/>
            <a:r>
              <a:rPr lang="ru-RU" dirty="0"/>
              <a:t>(</a:t>
            </a:r>
            <a:r>
              <a:rPr lang="en-US" dirty="0"/>
              <a:t>E</a:t>
            </a:r>
            <a:r>
              <a:rPr lang="en-US" baseline="-25000" dirty="0"/>
              <a:t>S</a:t>
            </a:r>
            <a:r>
              <a:rPr lang="ru-RU" dirty="0"/>
              <a:t> – излученная энергия, </a:t>
            </a:r>
            <a:r>
              <a:rPr lang="en-US" dirty="0"/>
              <a:t>E</a:t>
            </a:r>
            <a:r>
              <a:rPr lang="en-US" baseline="-25000" dirty="0"/>
              <a:t>G</a:t>
            </a:r>
            <a:r>
              <a:rPr lang="ru-RU" dirty="0"/>
              <a:t> – энергия разрушения, </a:t>
            </a:r>
            <a:r>
              <a:rPr lang="en-US" dirty="0"/>
              <a:t>E</a:t>
            </a:r>
            <a:r>
              <a:rPr lang="en-US" baseline="-25000" dirty="0"/>
              <a:t>F</a:t>
            </a:r>
            <a:r>
              <a:rPr lang="ru-RU" dirty="0"/>
              <a:t> –работа, совершенная на плоскости скольжения разлома против сил трения)</a:t>
            </a:r>
            <a:endParaRPr lang="ru-RU" sz="24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F545525-3EB9-2B71-82B2-23B6D60552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1" t="-318" r="-6" b="-968"/>
          <a:stretch>
            <a:fillRect/>
          </a:stretch>
        </p:blipFill>
        <p:spPr bwMode="auto">
          <a:xfrm>
            <a:off x="4217035" y="950838"/>
            <a:ext cx="3757930" cy="2971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F6F3032-A547-0CA1-258A-9DA689B33A83}"/>
                  </a:ext>
                </a:extLst>
              </p:cNvPr>
              <p:cNvSpPr txBox="1"/>
              <p:nvPr/>
            </p:nvSpPr>
            <p:spPr>
              <a:xfrm>
                <a:off x="4708524" y="4752579"/>
                <a:ext cx="2171700" cy="6577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mtClean="0">
                          <a:latin typeface="Cambria Math" panose="02040503050406030204" pitchFamily="18" charset="0"/>
                        </a:rPr>
                        <m:t>∆</m:t>
                      </m:r>
                      <m:r>
                        <a:rPr lang="ru-RU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ru-RU" i="0">
                          <a:latin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 ∙</m:t>
                          </m:r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𝑒𝑣𝑒𝑛𝑡</m:t>
                              </m:r>
                            </m:sub>
                          </m:sSub>
                        </m:num>
                        <m:den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∙</m:t>
                          </m:r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𝑐𝑜𝑟𝑒</m:t>
                              </m:r>
                            </m:sub>
                          </m:sSub>
                        </m:den>
                      </m:f>
                      <m:r>
                        <a:rPr lang="ru-RU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F6F3032-A547-0CA1-258A-9DA689B33A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8524" y="4752579"/>
                <a:ext cx="2171700" cy="65774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FA94285D-DFCC-CC49-72E2-618699012931}"/>
              </a:ext>
            </a:extLst>
          </p:cNvPr>
          <p:cNvSpPr txBox="1"/>
          <p:nvPr/>
        </p:nvSpPr>
        <p:spPr>
          <a:xfrm>
            <a:off x="1566240" y="5433020"/>
            <a:ext cx="102489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</a:t>
            </a:r>
            <a:r>
              <a:rPr lang="ru-RU" sz="1800" baseline="-25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0</a:t>
            </a:r>
            <a:r>
              <a:rPr lang="ru-RU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– остаточное сдвиговое напряжение (за вычетом порового давления), </a:t>
            </a:r>
            <a:r>
              <a:rPr lang="ru-RU" sz="1800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ρ</a:t>
            </a:r>
            <a:r>
              <a:rPr lang="ru-RU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– плотность, </a:t>
            </a:r>
            <a:r>
              <a:rPr lang="ru-RU" sz="1800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</a:t>
            </a:r>
            <a:r>
              <a:rPr lang="ru-RU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– теплоемкость, </a:t>
            </a:r>
            <a:r>
              <a:rPr lang="en-US" sz="1800" i="1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</a:t>
            </a:r>
            <a:r>
              <a:rPr lang="en-US" sz="1800" i="1" baseline="-250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event</a:t>
            </a:r>
            <a:r>
              <a:rPr lang="ru-RU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– время подвижки, </a:t>
            </a:r>
            <a:r>
              <a:rPr lang="en-US" sz="1800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</a:t>
            </a:r>
            <a:r>
              <a:rPr lang="ru-RU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– скорость относительного скольжения берегов разлома, </a:t>
            </a:r>
            <a:r>
              <a:rPr lang="en-US" sz="1800" i="1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</a:t>
            </a:r>
            <a:r>
              <a:rPr lang="en-US" sz="1800" i="1" baseline="-250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core</a:t>
            </a:r>
            <a:r>
              <a:rPr lang="ru-RU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– ширина зоны локализации </a:t>
            </a:r>
            <a:r>
              <a:rPr lang="ru-RU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косейсмических</a:t>
            </a:r>
            <a:r>
              <a:rPr lang="ru-RU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деформаций.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87551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1689</Words>
  <Application>Microsoft Office PowerPoint</Application>
  <PresentationFormat>Широкоэкранный</PresentationFormat>
  <Paragraphs>99</Paragraphs>
  <Slides>18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8" baseType="lpstr">
      <vt:lpstr>Aptos</vt:lpstr>
      <vt:lpstr>Arial</vt:lpstr>
      <vt:lpstr>Calibri</vt:lpstr>
      <vt:lpstr>Calibri Light</vt:lpstr>
      <vt:lpstr>Cambria Math</vt:lpstr>
      <vt:lpstr>Franklin Gothic Book</vt:lpstr>
      <vt:lpstr>Symbol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Boris Ivanov</dc:creator>
  <cp:lastModifiedBy>Alexey Ostapchuk</cp:lastModifiedBy>
  <cp:revision>13</cp:revision>
  <dcterms:created xsi:type="dcterms:W3CDTF">2026-05-13T09:41:58Z</dcterms:created>
  <dcterms:modified xsi:type="dcterms:W3CDTF">2026-05-20T09:32:15Z</dcterms:modified>
</cp:coreProperties>
</file>