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2" r:id="rId2"/>
    <p:sldId id="339" r:id="rId3"/>
    <p:sldId id="319" r:id="rId4"/>
    <p:sldId id="341" r:id="rId5"/>
    <p:sldId id="343" r:id="rId6"/>
    <p:sldId id="344" r:id="rId7"/>
    <p:sldId id="345" r:id="rId8"/>
    <p:sldId id="346" r:id="rId9"/>
    <p:sldId id="348" r:id="rId10"/>
    <p:sldId id="347" r:id="rId11"/>
    <p:sldId id="306" r:id="rId12"/>
    <p:sldId id="362" r:id="rId13"/>
    <p:sldId id="349" r:id="rId14"/>
    <p:sldId id="351" r:id="rId15"/>
    <p:sldId id="363" r:id="rId16"/>
    <p:sldId id="303" r:id="rId17"/>
    <p:sldId id="355" r:id="rId18"/>
    <p:sldId id="357" r:id="rId19"/>
    <p:sldId id="358" r:id="rId20"/>
    <p:sldId id="359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DA1"/>
    <a:srgbClr val="0CA1A5"/>
    <a:srgbClr val="FFFF00"/>
    <a:srgbClr val="404040"/>
    <a:srgbClr val="E6E6E6"/>
    <a:srgbClr val="D9D9D9"/>
    <a:srgbClr val="22222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9" autoAdjust="0"/>
    <p:restoredTop sz="94660"/>
  </p:normalViewPr>
  <p:slideViewPr>
    <p:cSldViewPr snapToGrid="0">
      <p:cViewPr varScale="1">
        <p:scale>
          <a:sx n="90" d="100"/>
          <a:sy n="90" d="100"/>
        </p:scale>
        <p:origin x="92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4052A-D5CE-4BC1-9396-E7C13E820D2E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D881C-C649-4270-8089-241848F4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88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CDEAB-FA57-4913-8837-67BC985D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72A682-F82D-428C-A049-712596129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9C407-BFCD-4BD1-A3D8-0B685841E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F9785-F8D5-40C6-A0F0-B4BBCF46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CA9AE-196E-4180-A15A-7F76AA23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01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FC1E8-B512-4957-B85E-5B541FC7B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21DF58-25BE-4449-AD4C-F35076D2E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80CBE9-9196-416D-B2A9-15A14980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25D5F-DB6E-4E20-A31C-E33DEE267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FEF861-13AD-4F30-98B0-47EF5407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63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A377F0-DC2A-4FAB-AFA4-D20AC5106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6DE019-5690-4DEA-814F-B2AB1E0B9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543C09-4B66-419A-AA65-D06DEDF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A80FF5-4976-45FD-B333-461AB6723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9FEE86-C6A6-467F-B425-9C580291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125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BFD4DC-B235-2F97-866E-65F5CEB7F4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7774" y="1630530"/>
            <a:ext cx="4698261" cy="4350197"/>
          </a:xfrm>
          <a:prstGeom prst="roundRect">
            <a:avLst>
              <a:gd name="adj" fmla="val 5631"/>
            </a:avLst>
          </a:prstGeom>
          <a:blipFill>
            <a:blip r:embed="rId2"/>
            <a:tile tx="0" ty="0" sx="50000" sy="50000" flip="none" algn="tl"/>
          </a:blipFill>
        </p:spPr>
        <p:txBody>
          <a:bodyPr/>
          <a:lstStyle/>
          <a:p>
            <a:r>
              <a:rPr lang="en-US" dirty="0"/>
              <a:t>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2997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41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912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EED1FC-5C25-7B02-C86D-B1E4854725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1603279"/>
            <a:ext cx="3993407" cy="4445541"/>
          </a:xfrm>
          <a:prstGeom prst="roundRect">
            <a:avLst>
              <a:gd name="adj" fmla="val 5118"/>
            </a:avLst>
          </a:prstGeom>
          <a:blipFill>
            <a:blip r:embed="rId2"/>
            <a:tile tx="0" ty="0" sx="50000" sy="50000" flip="none" algn="tl"/>
          </a:blipFill>
        </p:spPr>
        <p:txBody>
          <a:bodyPr/>
          <a:lstStyle/>
          <a:p>
            <a:r>
              <a:rPr lang="en-US" dirty="0"/>
              <a:t>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6949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9D434-00B4-42A7-AEC8-8B9E3A6E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DDAED3-B092-4E7A-AC08-1205B4016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63E44A-0EC9-4F1A-9F80-D97A1583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A39B88-F78B-408E-A15A-A9D854C38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C57A0-60F2-4F42-8B54-7C25979D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2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B4DB1-74A9-468E-8F11-02E49413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BFCC57-80EB-4C41-8B30-F5EC8C43D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253F2E-7D58-4AA8-A468-A972B1030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EAFE15-BAAF-4F57-B1B7-3E19CF7F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5121A8-396B-4EDD-A4E0-9983D97E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60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04C55-A71E-4F7A-9982-7923E328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A6D1F-D481-4446-8FF2-C2E353760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811B9-72BB-42CD-983F-41EA91294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894B7A-0C39-4EEC-9142-30D4B23B3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3CCC59-9422-438B-856F-26666911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F2F37B-908A-4620-BE31-BC37B654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79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B4563-42E4-46D9-AA00-78987925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D12BB0-1FC4-4265-A60C-C8D5E6099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3657AA-3C85-4BE2-AB00-953C5BBE9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0D266F-8B36-4428-9D24-00878E39D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C8FEB9-F920-493A-B6B5-C1B3CB3BD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5CCD8B-827E-4237-AC76-20F6714ED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204DBA-2D4D-4776-9399-51F2DD878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49FF66-9C53-469B-A5D7-53E4F8A0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98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8D392-7AE4-4FD4-B200-6DA54B50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4817DE-026C-48FE-B2F6-710A0744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9593D2-60A9-4886-8BCD-A9CC6571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0784CC-FFD4-4888-A971-DB59C003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5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B4204A-2367-469C-93D4-22C422CE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AA2E86-7D6E-4BB1-8EAC-FDF9F5BB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A869EE-095D-4C61-B758-13101B0F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331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419CF-D17D-4969-90E0-36868184F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BCA51-07C8-492E-A4C8-1C7B01090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3777C6-BB20-4A9F-911D-DFA67B3F5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744EE4-685B-4B4D-9F9A-BFB6F1E4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83B98A-E0F7-438B-B35F-BB9D4AFD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6DCF1E-247C-4497-BBAF-652C83C2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8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FA7F7-A709-453B-8A2A-7030CC10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728B20-1F86-43BB-BB56-E087CE2A4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5551F1-2380-44AF-AE89-9388FD1D6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D1AE08-1009-49ED-B637-F052E5388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28EF0D-B6D9-45A1-9B3D-71A47303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04232-0C4B-42E4-8621-6033FFFF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29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C9DFB-4F13-40A2-99A1-E6F7C8FD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BC88E-18F5-4FC1-9592-45CBA3AEE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CC661E-18BC-4B09-96B1-79922B944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FC19F-4701-418E-9D69-E3060C7EAAA0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AA4C65-8F7E-49CB-9524-AD9CEADEA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0488FD-19CB-4322-81B6-C17FB4739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A284D-F943-49C4-9DEB-508BD6BA2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77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9D143-54D1-D12F-3E22-B9040B7C31D4}"/>
              </a:ext>
            </a:extLst>
          </p:cNvPr>
          <p:cNvSpPr txBox="1"/>
          <p:nvPr/>
        </p:nvSpPr>
        <p:spPr>
          <a:xfrm>
            <a:off x="1608972" y="2293957"/>
            <a:ext cx="8653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Особенности исследования сейсмического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потенциала морских регионов в разных геодинамических обстановках</a:t>
            </a:r>
            <a:endParaRPr lang="en-ID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5582A-4B88-5E9F-AF9E-A30E326F93EC}"/>
              </a:ext>
            </a:extLst>
          </p:cNvPr>
          <p:cNvSpPr txBox="1"/>
          <p:nvPr/>
        </p:nvSpPr>
        <p:spPr>
          <a:xfrm>
            <a:off x="2294840" y="4864894"/>
            <a:ext cx="7602315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Авторы</a:t>
            </a:r>
            <a:r>
              <a:rPr lang="en-US" sz="16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6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Клоков Илья Анатольевич, </a:t>
            </a:r>
          </a:p>
          <a:p>
            <a:pPr algn="ctr">
              <a:lnSpc>
                <a:spcPct val="150000"/>
              </a:lnSpc>
            </a:pPr>
            <a:r>
              <a:rPr lang="ru-RU" sz="16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к.ф</a:t>
            </a:r>
            <a:r>
              <a:rPr lang="ru-RU" sz="16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-м н. Крылов Артем Александрович,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Новиков Михаил Андреевич,  </a:t>
            </a:r>
          </a:p>
          <a:p>
            <a:pPr algn="ctr">
              <a:lnSpc>
                <a:spcPct val="150000"/>
              </a:lnSpc>
            </a:pPr>
            <a:r>
              <a:rPr lang="ru-RU" sz="16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к.г-м.н</a:t>
            </a:r>
            <a:r>
              <a:rPr lang="ru-RU" sz="16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Горбатов Евгений Сергеевич</a:t>
            </a:r>
          </a:p>
        </p:txBody>
      </p:sp>
      <p:cxnSp>
        <p:nvCxnSpPr>
          <p:cNvPr id="6" name="Straight Connector 29">
            <a:extLst>
              <a:ext uri="{FF2B5EF4-FFF2-40B4-BE49-F238E27FC236}">
                <a16:creationId xmlns:a16="http://schemas.microsoft.com/office/drawing/2014/main" id="{59601595-646D-C973-5E6D-1CC02C9FA073}"/>
              </a:ext>
            </a:extLst>
          </p:cNvPr>
          <p:cNvCxnSpPr>
            <a:cxnSpLocks/>
          </p:cNvCxnSpPr>
          <p:nvPr/>
        </p:nvCxnSpPr>
        <p:spPr>
          <a:xfrm>
            <a:off x="4241006" y="4942866"/>
            <a:ext cx="37099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88" y="553639"/>
            <a:ext cx="1187620" cy="15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B2894-DEE9-4D10-91B4-D6A5F8AB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226" y="-55441"/>
            <a:ext cx="855923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  <a:cs typeface="Times New Roman" panose="02020603050405020304" pitchFamily="18" charset="0"/>
              </a:rPr>
              <a:t>Распределение исторических землетрясений в Кандалакшском районе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E486E5-BDFD-4C5C-9F51-58A6AA32A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" y="117141"/>
            <a:ext cx="1990549" cy="609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23426A-3AA8-438C-B77F-1C1F82020911}"/>
              </a:ext>
            </a:extLst>
          </p:cNvPr>
          <p:cNvSpPr txBox="1"/>
          <p:nvPr/>
        </p:nvSpPr>
        <p:spPr>
          <a:xfrm>
            <a:off x="7160918" y="1065282"/>
            <a:ext cx="45897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Карта современных, землетрясений Кандалакшского  региона</a:t>
            </a:r>
            <a:endParaRPr lang="ru-RU" sz="2000" b="1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Некоторые условные обозначения: </a:t>
            </a:r>
          </a:p>
          <a:p>
            <a:pPr algn="ctr"/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Белая пунктирная линия-ареалы концентраций землетрясений: </a:t>
            </a:r>
          </a:p>
          <a:p>
            <a:pPr algn="ctr"/>
            <a:endParaRPr lang="ru-RU" sz="14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152D9E8-A061-4CA4-9687-C70369928E22}"/>
              </a:ext>
            </a:extLst>
          </p:cNvPr>
          <p:cNvSpPr/>
          <p:nvPr/>
        </p:nvSpPr>
        <p:spPr>
          <a:xfrm>
            <a:off x="7236011" y="2964566"/>
            <a:ext cx="4439534" cy="53835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1. Кандалакшский грабен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E3572BC-B11E-4103-B122-DE058C751DF4}"/>
              </a:ext>
            </a:extLst>
          </p:cNvPr>
          <p:cNvSpPr/>
          <p:nvPr/>
        </p:nvSpPr>
        <p:spPr>
          <a:xfrm>
            <a:off x="7246718" y="4067476"/>
            <a:ext cx="4503920" cy="509656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2. </a:t>
            </a:r>
            <a:r>
              <a:rPr lang="ru-RU" b="1" dirty="0" err="1"/>
              <a:t>Колвицкий</a:t>
            </a:r>
            <a:r>
              <a:rPr lang="ru-RU" b="1" dirty="0"/>
              <a:t> грабен </a:t>
            </a:r>
          </a:p>
          <a:p>
            <a:pPr algn="ctr"/>
            <a:r>
              <a:rPr lang="ru-RU" dirty="0"/>
              <a:t>с узлом сочленения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2C31FA4-357A-46C5-BE85-953B87653CE4}"/>
              </a:ext>
            </a:extLst>
          </p:cNvPr>
          <p:cNvSpPr/>
          <p:nvPr/>
        </p:nvSpPr>
        <p:spPr>
          <a:xfrm>
            <a:off x="7246718" y="4712905"/>
            <a:ext cx="4473213" cy="51831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3. Территория севернее </a:t>
            </a:r>
            <a:r>
              <a:rPr lang="ru-RU" b="1" dirty="0" err="1"/>
              <a:t>Колвицкого</a:t>
            </a:r>
            <a:r>
              <a:rPr lang="ru-RU" b="1" dirty="0"/>
              <a:t> грабена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D40B641-3708-41E1-A7CA-0BF05CE63885}"/>
              </a:ext>
            </a:extLst>
          </p:cNvPr>
          <p:cNvSpPr/>
          <p:nvPr/>
        </p:nvSpPr>
        <p:spPr>
          <a:xfrm>
            <a:off x="7236011" y="5861707"/>
            <a:ext cx="4482483" cy="53835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4. Район к </a:t>
            </a:r>
            <a:r>
              <a:rPr lang="ru-RU" b="1" dirty="0" err="1"/>
              <a:t>Имандра-Варзугской</a:t>
            </a:r>
            <a:r>
              <a:rPr lang="ru-RU" b="1" dirty="0"/>
              <a:t> зоне </a:t>
            </a:r>
          </a:p>
          <a:p>
            <a:pPr algn="ctr"/>
            <a:r>
              <a:rPr lang="ru-RU" dirty="0"/>
              <a:t>сочленение крупных структур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03A3C-2415-417D-8E47-3CF46152402F}"/>
              </a:ext>
            </a:extLst>
          </p:cNvPr>
          <p:cNvSpPr txBox="1"/>
          <p:nvPr/>
        </p:nvSpPr>
        <p:spPr>
          <a:xfrm>
            <a:off x="8275933" y="3491307"/>
            <a:ext cx="2445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    1. </a:t>
            </a:r>
            <a:r>
              <a:rPr lang="ru-RU" sz="1600" dirty="0">
                <a:solidFill>
                  <a:srgbClr val="FF0000"/>
                </a:solidFill>
              </a:rPr>
              <a:t>1542 г с М5±0,7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</a:rPr>
              <a:t>2.  </a:t>
            </a:r>
            <a:r>
              <a:rPr lang="ru-RU" sz="1600" dirty="0">
                <a:solidFill>
                  <a:srgbClr val="FF0000"/>
                </a:solidFill>
              </a:rPr>
              <a:t>1627 г с М6.5</a:t>
            </a:r>
          </a:p>
          <a:p>
            <a:pPr algn="ctr"/>
            <a:endParaRPr lang="ru-RU" sz="1600" dirty="0">
              <a:solidFill>
                <a:srgbClr val="FF0000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C49E1-EFFD-4A10-9B03-598B09EB4BF1}"/>
              </a:ext>
            </a:extLst>
          </p:cNvPr>
          <p:cNvSpPr txBox="1"/>
          <p:nvPr/>
        </p:nvSpPr>
        <p:spPr>
          <a:xfrm>
            <a:off x="8469389" y="5340932"/>
            <a:ext cx="20585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Montserrat" panose="00000500000000000000" pitchFamily="2" charset="-52"/>
              </a:rPr>
              <a:t>1. 1758 г с М5.5±0.5</a:t>
            </a:r>
          </a:p>
          <a:p>
            <a:endParaRPr lang="ru-RU" dirty="0"/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687ADE1B-BD70-428E-966F-9CA501D799D6}"/>
              </a:ext>
            </a:extLst>
          </p:cNvPr>
          <p:cNvSpPr/>
          <p:nvPr/>
        </p:nvSpPr>
        <p:spPr>
          <a:xfrm>
            <a:off x="11606666" y="6447779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2D85E2-1D04-46A7-9EB5-3810C1A6E59E}"/>
              </a:ext>
            </a:extLst>
          </p:cNvPr>
          <p:cNvSpPr txBox="1"/>
          <p:nvPr/>
        </p:nvSpPr>
        <p:spPr>
          <a:xfrm>
            <a:off x="11499488" y="6396335"/>
            <a:ext cx="692512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10</a:t>
            </a:r>
            <a:endParaRPr lang="en-ID" sz="16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D6735F-7310-4015-95D5-9EFD36D4C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4" y="1065282"/>
            <a:ext cx="6879527" cy="55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22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: Rounded Corners 2">
            <a:extLst>
              <a:ext uri="{FF2B5EF4-FFF2-40B4-BE49-F238E27FC236}">
                <a16:creationId xmlns:a16="http://schemas.microsoft.com/office/drawing/2014/main" id="{574CCE02-2AF1-2448-E009-01541A67168C}"/>
              </a:ext>
            </a:extLst>
          </p:cNvPr>
          <p:cNvSpPr/>
          <p:nvPr/>
        </p:nvSpPr>
        <p:spPr>
          <a:xfrm>
            <a:off x="11383870" y="1258897"/>
            <a:ext cx="478155" cy="358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5232F-979C-70D4-0150-D07340DFE8AE}"/>
              </a:ext>
            </a:extLst>
          </p:cNvPr>
          <p:cNvSpPr txBox="1"/>
          <p:nvPr/>
        </p:nvSpPr>
        <p:spPr>
          <a:xfrm>
            <a:off x="2322689" y="80084"/>
            <a:ext cx="10051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Методическая концепция формирования  </a:t>
            </a:r>
            <a:r>
              <a:rPr lang="ru-RU" sz="2600" b="1" dirty="0">
                <a:solidFill>
                  <a:srgbClr val="000000"/>
                </a:solidFill>
              </a:rPr>
              <a:t>каталога  </a:t>
            </a:r>
            <a:r>
              <a:rPr lang="ru-RU" sz="2600" b="1" dirty="0" err="1">
                <a:solidFill>
                  <a:srgbClr val="000000"/>
                </a:solidFill>
              </a:rPr>
              <a:t>палеоземлетрясений</a:t>
            </a:r>
            <a:r>
              <a:rPr lang="ru-RU" sz="2600" b="1" dirty="0">
                <a:solidFill>
                  <a:srgbClr val="000000"/>
                </a:solidFill>
              </a:rPr>
              <a:t> по литературным данным </a:t>
            </a:r>
            <a:endParaRPr lang="en-ID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: Rounded Corners 12">
            <a:extLst>
              <a:ext uri="{FF2B5EF4-FFF2-40B4-BE49-F238E27FC236}">
                <a16:creationId xmlns:a16="http://schemas.microsoft.com/office/drawing/2014/main" id="{32CF7956-A8E5-4E1A-9C19-FD0A37E35F82}"/>
              </a:ext>
            </a:extLst>
          </p:cNvPr>
          <p:cNvSpPr/>
          <p:nvPr/>
        </p:nvSpPr>
        <p:spPr>
          <a:xfrm>
            <a:off x="2466222" y="1008311"/>
            <a:ext cx="5885401" cy="547809"/>
          </a:xfrm>
          <a:prstGeom prst="roundRect">
            <a:avLst>
              <a:gd name="adj" fmla="val 9470"/>
            </a:avLst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Классификация и критерии </a:t>
            </a:r>
            <a:r>
              <a:rPr lang="ru-RU" b="1" dirty="0" err="1"/>
              <a:t>сейсмодеформаций</a:t>
            </a:r>
            <a:endParaRPr lang="en-ID" b="1" dirty="0"/>
          </a:p>
        </p:txBody>
      </p:sp>
      <p:sp>
        <p:nvSpPr>
          <p:cNvPr id="49" name="Rectangle: Rounded Corners 12">
            <a:extLst>
              <a:ext uri="{FF2B5EF4-FFF2-40B4-BE49-F238E27FC236}">
                <a16:creationId xmlns:a16="http://schemas.microsoft.com/office/drawing/2014/main" id="{F7E1705A-331D-4587-BA25-4B5465658A40}"/>
              </a:ext>
            </a:extLst>
          </p:cNvPr>
          <p:cNvSpPr/>
          <p:nvPr/>
        </p:nvSpPr>
        <p:spPr>
          <a:xfrm>
            <a:off x="1045662" y="1925240"/>
            <a:ext cx="8768317" cy="707886"/>
          </a:xfrm>
          <a:prstGeom prst="roundRect">
            <a:avLst>
              <a:gd name="adj" fmla="val 9470"/>
            </a:avLst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Поиск и каталогизация потенциальных </a:t>
            </a:r>
            <a:r>
              <a:rPr lang="ru-RU" b="1" dirty="0" err="1"/>
              <a:t>сейсмодеформаций</a:t>
            </a:r>
            <a:r>
              <a:rPr lang="ru-RU" b="1" dirty="0"/>
              <a:t> (в рельефе и в рыхлых отложениях) по литературным данным</a:t>
            </a:r>
            <a:endParaRPr lang="en-ID" b="1" dirty="0"/>
          </a:p>
        </p:txBody>
      </p:sp>
      <p:sp>
        <p:nvSpPr>
          <p:cNvPr id="52" name="Rectangle: Rounded Corners 12">
            <a:extLst>
              <a:ext uri="{FF2B5EF4-FFF2-40B4-BE49-F238E27FC236}">
                <a16:creationId xmlns:a16="http://schemas.microsoft.com/office/drawing/2014/main" id="{AF1D291D-C49C-41ED-8FD2-79FB4D6AB8E0}"/>
              </a:ext>
            </a:extLst>
          </p:cNvPr>
          <p:cNvSpPr/>
          <p:nvPr/>
        </p:nvSpPr>
        <p:spPr>
          <a:xfrm>
            <a:off x="2460327" y="2985751"/>
            <a:ext cx="5413861" cy="405503"/>
          </a:xfrm>
          <a:prstGeom prst="roundRect">
            <a:avLst>
              <a:gd name="adj" fmla="val 9470"/>
            </a:avLst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Проверка соответствия критериям</a:t>
            </a:r>
            <a:endParaRPr lang="en-ID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64694-06DA-445B-8368-04FF37F8B02B}"/>
              </a:ext>
            </a:extLst>
          </p:cNvPr>
          <p:cNvSpPr txBox="1"/>
          <p:nvPr/>
        </p:nvSpPr>
        <p:spPr>
          <a:xfrm>
            <a:off x="7839390" y="3027180"/>
            <a:ext cx="780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&lt;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5" name="Стрелка: вниз 54">
            <a:extLst>
              <a:ext uri="{FF2B5EF4-FFF2-40B4-BE49-F238E27FC236}">
                <a16:creationId xmlns:a16="http://schemas.microsoft.com/office/drawing/2014/main" id="{8E78FF5D-9E75-4897-AF45-C3FF689C84B6}"/>
              </a:ext>
            </a:extLst>
          </p:cNvPr>
          <p:cNvSpPr/>
          <p:nvPr/>
        </p:nvSpPr>
        <p:spPr>
          <a:xfrm rot="16200000">
            <a:off x="8564893" y="3040150"/>
            <a:ext cx="361507" cy="34871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Rectangle: Rounded Corners 11">
            <a:extLst>
              <a:ext uri="{FF2B5EF4-FFF2-40B4-BE49-F238E27FC236}">
                <a16:creationId xmlns:a16="http://schemas.microsoft.com/office/drawing/2014/main" id="{90DD3364-1CC4-46F8-945B-A34BA9D40750}"/>
              </a:ext>
            </a:extLst>
          </p:cNvPr>
          <p:cNvSpPr/>
          <p:nvPr/>
        </p:nvSpPr>
        <p:spPr>
          <a:xfrm>
            <a:off x="8990835" y="2962304"/>
            <a:ext cx="3099386" cy="626451"/>
          </a:xfrm>
          <a:prstGeom prst="roundRect">
            <a:avLst>
              <a:gd name="adj" fmla="val 947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Сейсмическая природа не обоснована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6BF94F-05E3-4F43-83F6-FD714B117149}"/>
              </a:ext>
            </a:extLst>
          </p:cNvPr>
          <p:cNvSpPr txBox="1"/>
          <p:nvPr/>
        </p:nvSpPr>
        <p:spPr>
          <a:xfrm>
            <a:off x="4987587" y="3340290"/>
            <a:ext cx="77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≥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8" name="Стрелка: вниз 57">
            <a:extLst>
              <a:ext uri="{FF2B5EF4-FFF2-40B4-BE49-F238E27FC236}">
                <a16:creationId xmlns:a16="http://schemas.microsoft.com/office/drawing/2014/main" id="{BCAD5EE6-1EDE-4788-8DA1-4F8F81DB9048}"/>
              </a:ext>
            </a:extLst>
          </p:cNvPr>
          <p:cNvSpPr/>
          <p:nvPr/>
        </p:nvSpPr>
        <p:spPr>
          <a:xfrm>
            <a:off x="5137301" y="3700485"/>
            <a:ext cx="361507" cy="34871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низ 59">
            <a:extLst>
              <a:ext uri="{FF2B5EF4-FFF2-40B4-BE49-F238E27FC236}">
                <a16:creationId xmlns:a16="http://schemas.microsoft.com/office/drawing/2014/main" id="{0A188CBD-7E9D-4BE8-A889-FBA20D8AB98A}"/>
              </a:ext>
            </a:extLst>
          </p:cNvPr>
          <p:cNvSpPr/>
          <p:nvPr/>
        </p:nvSpPr>
        <p:spPr>
          <a:xfrm>
            <a:off x="5137300" y="4708798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: вниз 65">
            <a:extLst>
              <a:ext uri="{FF2B5EF4-FFF2-40B4-BE49-F238E27FC236}">
                <a16:creationId xmlns:a16="http://schemas.microsoft.com/office/drawing/2014/main" id="{1FF51ABA-ED8F-4E20-B5EF-BBEE871FBCAB}"/>
              </a:ext>
            </a:extLst>
          </p:cNvPr>
          <p:cNvSpPr/>
          <p:nvPr/>
        </p:nvSpPr>
        <p:spPr>
          <a:xfrm>
            <a:off x="5137300" y="1583784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0C6B27-6E62-44FE-A33F-D52ED61BE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" y="117141"/>
            <a:ext cx="1990549" cy="609515"/>
          </a:xfrm>
          <a:prstGeom prst="rect">
            <a:avLst/>
          </a:prstGeom>
        </p:spPr>
      </p:pic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id="{593D9028-55C2-48A5-936B-21F93C7D6DCF}"/>
              </a:ext>
            </a:extLst>
          </p:cNvPr>
          <p:cNvSpPr/>
          <p:nvPr/>
        </p:nvSpPr>
        <p:spPr>
          <a:xfrm>
            <a:off x="5137300" y="2643010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C9C559B2-7D5A-4F56-A3F2-1C4981E5D239}"/>
              </a:ext>
            </a:extLst>
          </p:cNvPr>
          <p:cNvSpPr/>
          <p:nvPr/>
        </p:nvSpPr>
        <p:spPr>
          <a:xfrm>
            <a:off x="1103303" y="4069967"/>
            <a:ext cx="9151088" cy="58427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Формирование каталога </a:t>
            </a:r>
            <a:r>
              <a:rPr lang="ru-RU" b="1" dirty="0" err="1">
                <a:solidFill>
                  <a:schemeClr val="bg1"/>
                </a:solidFill>
                <a:cs typeface="Arial" panose="020B0604020202020204" pitchFamily="34" charset="0"/>
              </a:rPr>
              <a:t>сейсмодеформаций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  в рельефе и в рыхлых отложениях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5B3B79E8-69C3-4D4D-9C91-E478C8AB8F72}"/>
              </a:ext>
            </a:extLst>
          </p:cNvPr>
          <p:cNvSpPr/>
          <p:nvPr/>
        </p:nvSpPr>
        <p:spPr>
          <a:xfrm>
            <a:off x="1045662" y="5110352"/>
            <a:ext cx="9151088" cy="58427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Фиксация значений интенсивности, магнитуды, локализации землетрясения из источника</a:t>
            </a:r>
          </a:p>
        </p:txBody>
      </p:sp>
      <p:sp>
        <p:nvSpPr>
          <p:cNvPr id="39" name="Стрелка: вниз 38">
            <a:extLst>
              <a:ext uri="{FF2B5EF4-FFF2-40B4-BE49-F238E27FC236}">
                <a16:creationId xmlns:a16="http://schemas.microsoft.com/office/drawing/2014/main" id="{BA0DF358-EB47-4182-A2B3-E024D6AE0CFC}"/>
              </a:ext>
            </a:extLst>
          </p:cNvPr>
          <p:cNvSpPr/>
          <p:nvPr/>
        </p:nvSpPr>
        <p:spPr>
          <a:xfrm>
            <a:off x="5167257" y="5749086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Rectangle: Rounded Corners 11">
            <a:extLst>
              <a:ext uri="{FF2B5EF4-FFF2-40B4-BE49-F238E27FC236}">
                <a16:creationId xmlns:a16="http://schemas.microsoft.com/office/drawing/2014/main" id="{FF8D4115-353C-4ED0-925A-B7909EACBEF6}"/>
              </a:ext>
            </a:extLst>
          </p:cNvPr>
          <p:cNvSpPr/>
          <p:nvPr/>
        </p:nvSpPr>
        <p:spPr>
          <a:xfrm>
            <a:off x="894880" y="6155993"/>
            <a:ext cx="9452651" cy="626451"/>
          </a:xfrm>
          <a:prstGeom prst="roundRect">
            <a:avLst>
              <a:gd name="adj" fmla="val 9470"/>
            </a:avLst>
          </a:prstGeom>
          <a:noFill/>
          <a:ln w="76200">
            <a:solidFill>
              <a:srgbClr val="0CA1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ФОРМИРОВАНИЕ КАТАЛОГА ПАЛЕОЗЕМЛЕТРЯСЕНИЙ</a:t>
            </a:r>
          </a:p>
        </p:txBody>
      </p:sp>
      <p:sp>
        <p:nvSpPr>
          <p:cNvPr id="41" name="Rectangle: Rounded Corners 2">
            <a:extLst>
              <a:ext uri="{FF2B5EF4-FFF2-40B4-BE49-F238E27FC236}">
                <a16:creationId xmlns:a16="http://schemas.microsoft.com/office/drawing/2014/main" id="{7F15EFE4-6824-4E52-A4FA-BF560FA3E691}"/>
              </a:ext>
            </a:extLst>
          </p:cNvPr>
          <p:cNvSpPr/>
          <p:nvPr/>
        </p:nvSpPr>
        <p:spPr>
          <a:xfrm>
            <a:off x="11467915" y="6357935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CD3F0A-870D-481D-A429-2B2931066018}"/>
              </a:ext>
            </a:extLst>
          </p:cNvPr>
          <p:cNvSpPr txBox="1"/>
          <p:nvPr/>
        </p:nvSpPr>
        <p:spPr>
          <a:xfrm>
            <a:off x="11353816" y="6293261"/>
            <a:ext cx="706351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11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3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C5807-097C-4D06-8019-6129BAA9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060" y="89536"/>
            <a:ext cx="10916092" cy="1325563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Общие </a:t>
            </a:r>
            <a:r>
              <a:rPr lang="ru-RU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внерегиональные</a:t>
            </a: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критерии</a:t>
            </a:r>
            <a:b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сейсмодеформаций</a:t>
            </a:r>
            <a:endParaRPr lang="en-ID" sz="2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31AFFB-B7D8-4148-B100-624B856AA6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1" y="403389"/>
            <a:ext cx="1990549" cy="60951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7FC89FC-DD0E-4F0C-A426-CA97BE218EC2}"/>
              </a:ext>
            </a:extLst>
          </p:cNvPr>
          <p:cNvSpPr/>
          <p:nvPr/>
        </p:nvSpPr>
        <p:spPr>
          <a:xfrm>
            <a:off x="243201" y="3168839"/>
            <a:ext cx="5243206" cy="187380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Приуроченность </a:t>
            </a:r>
            <a:r>
              <a:rPr lang="ru-RU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сейсмодеформаций</a:t>
            </a:r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к </a:t>
            </a:r>
            <a:r>
              <a:rPr lang="ru-RU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активному тектоническому разлому</a:t>
            </a:r>
            <a:endParaRPr lang="en-ID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2A7F1F1-E64A-4F9B-BC90-2515FA4C690F}"/>
              </a:ext>
            </a:extLst>
          </p:cNvPr>
          <p:cNvSpPr/>
          <p:nvPr/>
        </p:nvSpPr>
        <p:spPr>
          <a:xfrm>
            <a:off x="6369674" y="3168839"/>
            <a:ext cx="5179198" cy="187380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Высокая плотность и разнообразие дислокаций на небольшой территории</a:t>
            </a:r>
            <a:endParaRPr lang="en-ID" b="1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B67C3399-6E55-45B8-A215-40C1BD5B2660}"/>
              </a:ext>
            </a:extLst>
          </p:cNvPr>
          <p:cNvSpPr/>
          <p:nvPr/>
        </p:nvSpPr>
        <p:spPr>
          <a:xfrm>
            <a:off x="11435129" y="6230277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6EB42-32AE-4707-8F88-0B18C9437D72}"/>
              </a:ext>
            </a:extLst>
          </p:cNvPr>
          <p:cNvSpPr txBox="1"/>
          <p:nvPr/>
        </p:nvSpPr>
        <p:spPr>
          <a:xfrm>
            <a:off x="11364575" y="6178404"/>
            <a:ext cx="638854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12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14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F5820-3F87-42F3-B4CE-F21BE84C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383" y="-187735"/>
            <a:ext cx="10860200" cy="1155405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latin typeface="+mn-lt"/>
                <a:cs typeface="Times New Roman" panose="02020603050405020304" pitchFamily="18" charset="0"/>
              </a:rPr>
              <a:t>Классификация, критерии, методы параметризации </a:t>
            </a:r>
            <a:r>
              <a:rPr lang="ru-RU" sz="2600" b="1" dirty="0" err="1">
                <a:latin typeface="+mn-lt"/>
                <a:cs typeface="Times New Roman" panose="02020603050405020304" pitchFamily="18" charset="0"/>
              </a:rPr>
              <a:t>палеосейсмодислокаций</a:t>
            </a:r>
            <a:r>
              <a:rPr lang="ru-RU" sz="2600" b="1" dirty="0">
                <a:latin typeface="+mn-lt"/>
                <a:cs typeface="Times New Roman" panose="02020603050405020304" pitchFamily="18" charset="0"/>
              </a:rPr>
              <a:t> Восточного Причерноморья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AD07E5-2A19-4A9C-8B28-DF64679B4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0" y="1533528"/>
            <a:ext cx="4518832" cy="203431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D7ECC-9577-4F52-B3FD-834C8524AF42}"/>
              </a:ext>
            </a:extLst>
          </p:cNvPr>
          <p:cNvSpPr txBox="1"/>
          <p:nvPr/>
        </p:nvSpPr>
        <p:spPr>
          <a:xfrm>
            <a:off x="1402858" y="3640956"/>
            <a:ext cx="2284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Овсюченко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2006 </a:t>
            </a:r>
            <a:endParaRPr lang="en-ID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CE6EB-904F-4951-BDF8-40181EF1223C}"/>
              </a:ext>
            </a:extLst>
          </p:cNvPr>
          <p:cNvSpPr txBox="1"/>
          <p:nvPr/>
        </p:nvSpPr>
        <p:spPr>
          <a:xfrm>
            <a:off x="255139" y="3805826"/>
            <a:ext cx="50803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-25" dirty="0">
                <a:effectLst/>
                <a:ea typeface="Calibri" panose="020F0502020204030204" pitchFamily="34" charset="0"/>
              </a:rPr>
              <a:t>1.Единая вертикальная подвижка (сброс, взброс)</a:t>
            </a:r>
          </a:p>
          <a:p>
            <a:r>
              <a:rPr lang="ru-RU" sz="1600" spc="-25" dirty="0">
                <a:ea typeface="Calibri" panose="020F0502020204030204" pitchFamily="34" charset="0"/>
              </a:rPr>
              <a:t>2.</a:t>
            </a:r>
            <a:r>
              <a:rPr lang="ru-RU" sz="1600" dirty="0">
                <a:effectLst/>
                <a:ea typeface="Calibri" panose="020F0502020204030204" pitchFamily="34" charset="0"/>
              </a:rPr>
              <a:t>Возможно </a:t>
            </a:r>
            <a:r>
              <a:rPr lang="ru-RU" sz="1600" spc="-25" dirty="0">
                <a:effectLst/>
                <a:ea typeface="Calibri" panose="020F0502020204030204" pitchFamily="34" charset="0"/>
              </a:rPr>
              <a:t>синхронное смещение на разных участках</a:t>
            </a:r>
          </a:p>
          <a:p>
            <a:r>
              <a:rPr lang="ru-RU" sz="1600" spc="-25" dirty="0">
                <a:ea typeface="Calibri" panose="020F0502020204030204" pitchFamily="34" charset="0"/>
              </a:rPr>
              <a:t>3.</a:t>
            </a:r>
            <a:r>
              <a:rPr lang="ru-RU" sz="1600" spc="-25" dirty="0">
                <a:effectLst/>
                <a:ea typeface="Calibri" panose="020F0502020204030204" pitchFamily="34" charset="0"/>
              </a:rPr>
              <a:t> Наличие зоны дробления, коллювиальные клинья, </a:t>
            </a:r>
          </a:p>
          <a:p>
            <a:r>
              <a:rPr lang="ru-RU" sz="1600" spc="-25" dirty="0" err="1">
                <a:effectLst/>
                <a:ea typeface="Calibri" panose="020F0502020204030204" pitchFamily="34" charset="0"/>
              </a:rPr>
              <a:t>брекчирование</a:t>
            </a:r>
            <a:r>
              <a:rPr lang="ru-RU" sz="1600" spc="-25" dirty="0">
                <a:effectLst/>
                <a:ea typeface="Calibri" panose="020F0502020204030204" pitchFamily="34" charset="0"/>
              </a:rPr>
              <a:t>, глинки трения</a:t>
            </a:r>
          </a:p>
          <a:p>
            <a:r>
              <a:rPr lang="ru-RU" sz="1600" spc="-25" dirty="0">
                <a:ea typeface="Calibri" panose="020F0502020204030204" pitchFamily="34" charset="0"/>
              </a:rPr>
              <a:t>4.</a:t>
            </a:r>
            <a:r>
              <a:rPr lang="ru-RU" sz="1600" spc="-25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Наличие захороненного слоя с приподнятого крыла разрыва</a:t>
            </a:r>
          </a:p>
          <a:p>
            <a:r>
              <a:rPr lang="ru-RU" sz="1600" spc="-25" dirty="0"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ru-RU" sz="1600" spc="-25" dirty="0">
                <a:effectLst/>
                <a:ea typeface="Calibri" panose="020F0502020204030204" pitchFamily="34" charset="0"/>
              </a:rPr>
              <a:t> Совпадение датировок </a:t>
            </a:r>
            <a:r>
              <a:rPr lang="ru-RU" sz="1600" dirty="0">
                <a:effectLst/>
                <a:ea typeface="Calibri" panose="020F0502020204030204" pitchFamily="34" charset="0"/>
              </a:rPr>
              <a:t>захороненных слоев </a:t>
            </a:r>
            <a:r>
              <a:rPr lang="ru-RU" sz="1600" spc="-25" dirty="0">
                <a:effectLst/>
                <a:ea typeface="Calibri" panose="020F0502020204030204" pitchFamily="34" charset="0"/>
              </a:rPr>
              <a:t>слоёв с известными землетрясениями</a:t>
            </a:r>
            <a:endParaRPr lang="ru-RU" sz="1600" dirty="0"/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66F89-C79C-4DCA-93AE-BC4CD9CBC6F6}"/>
              </a:ext>
            </a:extLst>
          </p:cNvPr>
          <p:cNvSpPr txBox="1"/>
          <p:nvPr/>
        </p:nvSpPr>
        <p:spPr>
          <a:xfrm>
            <a:off x="245933" y="5736580"/>
            <a:ext cx="5580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spc="-25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6.Избирательная деформация отдельных слоёв</a:t>
            </a:r>
            <a:r>
              <a:rPr lang="ru-RU" sz="1600" b="1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ru-RU" sz="1600" b="1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или горизонтов</a:t>
            </a:r>
            <a:r>
              <a:rPr lang="ru-RU" sz="1600" b="1" spc="-25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 </a:t>
            </a:r>
            <a:endParaRPr lang="ru-RU" sz="1600" b="1" dirty="0">
              <a:solidFill>
                <a:srgbClr val="019DA1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BF83E55-272E-4EB3-AF3A-DA687B2662F3}"/>
              </a:ext>
            </a:extLst>
          </p:cNvPr>
          <p:cNvSpPr/>
          <p:nvPr/>
        </p:nvSpPr>
        <p:spPr>
          <a:xfrm>
            <a:off x="116105" y="6279767"/>
            <a:ext cx="4987665" cy="495082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Параметризация</a:t>
            </a:r>
            <a:r>
              <a:rPr lang="en-US" sz="1600" b="1" dirty="0"/>
              <a:t>:</a:t>
            </a:r>
            <a:endParaRPr lang="ru-RU" sz="1600" b="1" dirty="0"/>
          </a:p>
          <a:p>
            <a:pPr algn="ctr"/>
            <a:r>
              <a:rPr lang="ru-RU" sz="1600" dirty="0"/>
              <a:t>Магнитуда по </a:t>
            </a:r>
            <a:r>
              <a:rPr lang="en-US" sz="1600" dirty="0"/>
              <a:t>Wells, Coppersmith (1994)</a:t>
            </a:r>
            <a:endParaRPr lang="ru-RU" sz="1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42A133-CEAA-483B-9827-B6605C90580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20815" y="1257675"/>
            <a:ext cx="3103434" cy="200966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BC8434-939B-4380-9195-34F75FFF32BC}"/>
              </a:ext>
            </a:extLst>
          </p:cNvPr>
          <p:cNvSpPr txBox="1"/>
          <p:nvPr/>
        </p:nvSpPr>
        <p:spPr>
          <a:xfrm>
            <a:off x="8569949" y="1785300"/>
            <a:ext cx="33191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spc="-25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1)одновременность образования оползня с подвижкой по близлежащему активному разлому</a:t>
            </a:r>
          </a:p>
          <a:p>
            <a:pPr algn="ctr"/>
            <a:r>
              <a:rPr lang="ru-RU" sz="1400" b="1" spc="-25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1400" b="1" spc="-25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ru-RU" sz="1400" b="1" spc="-25" dirty="0">
                <a:solidFill>
                  <a:srgbClr val="019DA1"/>
                </a:solidFill>
                <a:ea typeface="Calibri" panose="020F0502020204030204" pitchFamily="34" charset="0"/>
              </a:rPr>
              <a:t>) </a:t>
            </a:r>
            <a:r>
              <a:rPr lang="ru-RU" sz="1400" b="1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непосредственное совпадение стенки  оползня с активным разломом</a:t>
            </a:r>
          </a:p>
          <a:p>
            <a:pPr algn="ctr"/>
            <a:r>
              <a:rPr lang="ru-RU" sz="1400" b="1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3) одновременность с  другими</a:t>
            </a:r>
          </a:p>
          <a:p>
            <a:pPr algn="ctr"/>
            <a:r>
              <a:rPr lang="ru-RU" sz="1400" b="1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 близрасположенными оползнями</a:t>
            </a:r>
            <a:endParaRPr lang="ru-RU" sz="1400" b="1" dirty="0">
              <a:solidFill>
                <a:srgbClr val="019DA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A1B0BA-6DD4-4F60-BFC2-E6336950CF2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582561" y="4516609"/>
            <a:ext cx="2743477" cy="1831935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84B61CD-8684-4E1E-98E4-A094A0D5A7A2}"/>
              </a:ext>
            </a:extLst>
          </p:cNvPr>
          <p:cNvSpPr txBox="1"/>
          <p:nvPr/>
        </p:nvSpPr>
        <p:spPr>
          <a:xfrm>
            <a:off x="5567017" y="6405403"/>
            <a:ext cx="2680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Фото из </a:t>
            </a:r>
            <a:r>
              <a:rPr lang="ru-RU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Овсюченко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и др., 2013 </a:t>
            </a:r>
            <a:endParaRPr lang="en-ID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862765E-85F3-4900-A732-963CCDE70073}"/>
              </a:ext>
            </a:extLst>
          </p:cNvPr>
          <p:cNvCxnSpPr>
            <a:cxnSpLocks/>
          </p:cNvCxnSpPr>
          <p:nvPr/>
        </p:nvCxnSpPr>
        <p:spPr>
          <a:xfrm>
            <a:off x="5268894" y="836428"/>
            <a:ext cx="17992" cy="6021572"/>
          </a:xfrm>
          <a:prstGeom prst="line">
            <a:avLst/>
          </a:prstGeom>
          <a:ln w="76200">
            <a:solidFill>
              <a:srgbClr val="0CA1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71F5679D-5CF5-423D-B61B-681C4B6B1402}"/>
              </a:ext>
            </a:extLst>
          </p:cNvPr>
          <p:cNvCxnSpPr/>
          <p:nvPr/>
        </p:nvCxnSpPr>
        <p:spPr>
          <a:xfrm>
            <a:off x="5248577" y="3771761"/>
            <a:ext cx="6943423" cy="0"/>
          </a:xfrm>
          <a:prstGeom prst="line">
            <a:avLst/>
          </a:prstGeom>
          <a:ln w="76200">
            <a:solidFill>
              <a:srgbClr val="0CA1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6FFA4CC-D605-4F56-A42F-C051FB1593CC}"/>
              </a:ext>
            </a:extLst>
          </p:cNvPr>
          <p:cNvSpPr txBox="1"/>
          <p:nvPr/>
        </p:nvSpPr>
        <p:spPr>
          <a:xfrm>
            <a:off x="3882829" y="3415618"/>
            <a:ext cx="63133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Фото из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Овсюченко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и др., 2013 </a:t>
            </a:r>
            <a:endParaRPr lang="en-ID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697E234-85EA-49F6-A8C8-9930F99061DC}"/>
              </a:ext>
            </a:extLst>
          </p:cNvPr>
          <p:cNvSpPr/>
          <p:nvPr/>
        </p:nvSpPr>
        <p:spPr>
          <a:xfrm>
            <a:off x="8859382" y="975683"/>
            <a:ext cx="2588806" cy="58427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ru-RU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Сейсмооползни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F7BDB37C-F6AA-4AB6-9219-5F777ED06C22}"/>
              </a:ext>
            </a:extLst>
          </p:cNvPr>
          <p:cNvSpPr/>
          <p:nvPr/>
        </p:nvSpPr>
        <p:spPr>
          <a:xfrm>
            <a:off x="5514169" y="3963693"/>
            <a:ext cx="2889538" cy="4579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ru-RU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Сейсмообвалы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96AC68B-CA9E-412C-AEAF-0041CDD0EDDE}"/>
              </a:ext>
            </a:extLst>
          </p:cNvPr>
          <p:cNvCxnSpPr>
            <a:cxnSpLocks/>
          </p:cNvCxnSpPr>
          <p:nvPr/>
        </p:nvCxnSpPr>
        <p:spPr>
          <a:xfrm>
            <a:off x="8758597" y="3771761"/>
            <a:ext cx="0" cy="3086239"/>
          </a:xfrm>
          <a:prstGeom prst="line">
            <a:avLst/>
          </a:prstGeom>
          <a:ln w="76200">
            <a:solidFill>
              <a:srgbClr val="019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DECE21E8-E395-43C3-B047-2492938556B4}"/>
              </a:ext>
            </a:extLst>
          </p:cNvPr>
          <p:cNvSpPr/>
          <p:nvPr/>
        </p:nvSpPr>
        <p:spPr>
          <a:xfrm>
            <a:off x="8938209" y="3859712"/>
            <a:ext cx="3180101" cy="4579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4. Разрушения древних построек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6213CF-2715-4C50-9FE1-0E79DEA52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382" y="4383311"/>
            <a:ext cx="1485557" cy="101100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261A78F-FFE4-4D42-9172-0F98B19327B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900943" y="5559318"/>
            <a:ext cx="1482636" cy="1091607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3AC7160-684A-4B8D-AE82-AF53194672B4}"/>
              </a:ext>
            </a:extLst>
          </p:cNvPr>
          <p:cNvSpPr txBox="1"/>
          <p:nvPr/>
        </p:nvSpPr>
        <p:spPr>
          <a:xfrm>
            <a:off x="8801079" y="4343694"/>
            <a:ext cx="53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19DA1"/>
                </a:solidFill>
              </a:rPr>
              <a:t>4.1</a:t>
            </a:r>
            <a:endParaRPr lang="ru-RU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03F6CE-53EF-43AE-8EE7-9AA9A36F49CC}"/>
              </a:ext>
            </a:extLst>
          </p:cNvPr>
          <p:cNvSpPr txBox="1"/>
          <p:nvPr/>
        </p:nvSpPr>
        <p:spPr>
          <a:xfrm>
            <a:off x="8892618" y="5528753"/>
            <a:ext cx="56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19DA1"/>
                </a:solidFill>
              </a:rPr>
              <a:t>4.2</a:t>
            </a:r>
            <a:endParaRPr lang="ru-RU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240C50-7942-495E-AF8B-15D7F45D0C04}"/>
              </a:ext>
            </a:extLst>
          </p:cNvPr>
          <p:cNvSpPr txBox="1"/>
          <p:nvPr/>
        </p:nvSpPr>
        <p:spPr>
          <a:xfrm>
            <a:off x="10413365" y="4602426"/>
            <a:ext cx="1306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19DA1"/>
                </a:solidFill>
              </a:rPr>
              <a:t>4.1. Дольмены</a:t>
            </a:r>
            <a:endParaRPr lang="ru-RU" sz="1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AD6385-AEFA-4BCA-88EC-53C11638594C}"/>
              </a:ext>
            </a:extLst>
          </p:cNvPr>
          <p:cNvSpPr txBox="1"/>
          <p:nvPr/>
        </p:nvSpPr>
        <p:spPr>
          <a:xfrm>
            <a:off x="10470046" y="4804838"/>
            <a:ext cx="10615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Никонов, 2015</a:t>
            </a:r>
            <a:endParaRPr lang="ru-RU" sz="11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3571E72-74DA-48E3-93B8-B215BE4FB450}"/>
              </a:ext>
            </a:extLst>
          </p:cNvPr>
          <p:cNvSpPr txBox="1"/>
          <p:nvPr/>
        </p:nvSpPr>
        <p:spPr>
          <a:xfrm>
            <a:off x="10391904" y="5736580"/>
            <a:ext cx="1618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19DA1"/>
                </a:solidFill>
              </a:rPr>
              <a:t>4.2. </a:t>
            </a:r>
            <a:r>
              <a:rPr lang="ru-RU" sz="1400" dirty="0">
                <a:solidFill>
                  <a:srgbClr val="019DA1"/>
                </a:solidFill>
              </a:rPr>
              <a:t>Разрыв стены </a:t>
            </a:r>
          </a:p>
          <a:p>
            <a:pPr algn="ctr"/>
            <a:r>
              <a:rPr lang="ru-RU" sz="1400" dirty="0">
                <a:solidFill>
                  <a:srgbClr val="019DA1"/>
                </a:solidFill>
              </a:rPr>
              <a:t>усадьбы</a:t>
            </a:r>
            <a:endParaRPr lang="ru-RU" sz="1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CA4D8C-B7EC-49EC-9AC5-B14BDC5F331B}"/>
              </a:ext>
            </a:extLst>
          </p:cNvPr>
          <p:cNvSpPr txBox="1"/>
          <p:nvPr/>
        </p:nvSpPr>
        <p:spPr>
          <a:xfrm>
            <a:off x="10571643" y="6202184"/>
            <a:ext cx="11689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Корженков, 2024</a:t>
            </a:r>
            <a:endParaRPr lang="ru-RU" sz="1050" dirty="0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6BED63C8-0B2A-473D-9062-588A9BCBB2D9}"/>
              </a:ext>
            </a:extLst>
          </p:cNvPr>
          <p:cNvSpPr/>
          <p:nvPr/>
        </p:nvSpPr>
        <p:spPr>
          <a:xfrm>
            <a:off x="354272" y="836428"/>
            <a:ext cx="4614083" cy="63137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ru-RU" sz="1600" b="1" dirty="0">
                <a:solidFill>
                  <a:schemeClr val="bg1"/>
                </a:solidFill>
              </a:rPr>
              <a:t>Деформационные дислокации смещения сейсмотектонического характера 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488E9E9-15B7-4AF2-AA1D-DC74CA2D0A9E}"/>
              </a:ext>
            </a:extLst>
          </p:cNvPr>
          <p:cNvSpPr txBox="1"/>
          <p:nvPr/>
        </p:nvSpPr>
        <p:spPr>
          <a:xfrm>
            <a:off x="9478074" y="1568557"/>
            <a:ext cx="10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по Стром, 2022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B3155DA-0030-41A3-9336-2807D85EA7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" y="175021"/>
            <a:ext cx="1990549" cy="609515"/>
          </a:xfrm>
          <a:prstGeom prst="rect">
            <a:avLst/>
          </a:prstGeom>
        </p:spPr>
      </p:pic>
      <p:sp>
        <p:nvSpPr>
          <p:cNvPr id="59" name="Rectangle: Rounded Corners 2">
            <a:extLst>
              <a:ext uri="{FF2B5EF4-FFF2-40B4-BE49-F238E27FC236}">
                <a16:creationId xmlns:a16="http://schemas.microsoft.com/office/drawing/2014/main" id="{00D3497E-6C9F-4F13-83C3-2D30130B6D32}"/>
              </a:ext>
            </a:extLst>
          </p:cNvPr>
          <p:cNvSpPr/>
          <p:nvPr/>
        </p:nvSpPr>
        <p:spPr>
          <a:xfrm>
            <a:off x="11601025" y="6441329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997815-D861-43B2-81FF-31FBAC39A733}"/>
              </a:ext>
            </a:extLst>
          </p:cNvPr>
          <p:cNvSpPr txBox="1"/>
          <p:nvPr/>
        </p:nvSpPr>
        <p:spPr>
          <a:xfrm>
            <a:off x="11474416" y="6389883"/>
            <a:ext cx="731371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13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0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CD1D9-49BC-45A4-B27E-1F0B748D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811" y="192078"/>
            <a:ext cx="8929314" cy="914091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latin typeface="+mn-lt"/>
                <a:cs typeface="Times New Roman" panose="02020603050405020304" pitchFamily="18" charset="0"/>
              </a:rPr>
              <a:t>Распределение </a:t>
            </a:r>
            <a:r>
              <a:rPr lang="ru-RU" sz="2600" b="1" dirty="0" err="1">
                <a:latin typeface="+mn-lt"/>
                <a:cs typeface="Times New Roman" panose="02020603050405020304" pitchFamily="18" charset="0"/>
              </a:rPr>
              <a:t>палеоземлетрясений</a:t>
            </a:r>
            <a:r>
              <a:rPr lang="ru-RU" sz="2600" b="1" dirty="0">
                <a:latin typeface="+mn-lt"/>
                <a:cs typeface="Times New Roman" panose="02020603050405020304" pitchFamily="18" charset="0"/>
              </a:rPr>
              <a:t> на Восточном Причерноморье</a:t>
            </a:r>
            <a:endParaRPr lang="ru-RU" sz="2600" b="1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14BE1-DABF-4B37-939F-5C2E2174D9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537"/>
            <a:ext cx="8258520" cy="51809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09CE0B-3032-448E-B30E-6206EE429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9" y="367287"/>
            <a:ext cx="1990549" cy="609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31FAF9-0354-45DB-8BCD-DDBB7E765653}"/>
              </a:ext>
            </a:extLst>
          </p:cNvPr>
          <p:cNvSpPr txBox="1"/>
          <p:nvPr/>
        </p:nvSpPr>
        <p:spPr>
          <a:xfrm>
            <a:off x="8014680" y="1371924"/>
            <a:ext cx="363052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Карта современных землетрясений Восточного Причерноморья</a:t>
            </a:r>
            <a:endParaRPr lang="ru-RU" sz="20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Некоторые условные обозначения: </a:t>
            </a:r>
          </a:p>
          <a:p>
            <a:pPr algn="ctr"/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Белая пунктирная линия-ареалы концентраций землетрясений: </a:t>
            </a:r>
          </a:p>
          <a:p>
            <a:pPr algn="just"/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625B630-A396-4EA7-AAF9-FDABD93E519D}"/>
              </a:ext>
            </a:extLst>
          </p:cNvPr>
          <p:cNvSpPr/>
          <p:nvPr/>
        </p:nvSpPr>
        <p:spPr>
          <a:xfrm>
            <a:off x="8446975" y="3601353"/>
            <a:ext cx="2902569" cy="424366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1.Анапский </a:t>
            </a:r>
            <a:r>
              <a:rPr lang="ru-RU" b="1" dirty="0" err="1"/>
              <a:t>геоблок</a:t>
            </a:r>
            <a:r>
              <a:rPr lang="ru-RU" b="1" dirty="0"/>
              <a:t>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94B77E8-E674-4E77-9C30-E5EA7D2AC5E3}"/>
              </a:ext>
            </a:extLst>
          </p:cNvPr>
          <p:cNvSpPr/>
          <p:nvPr/>
        </p:nvSpPr>
        <p:spPr>
          <a:xfrm>
            <a:off x="8446975" y="5069660"/>
            <a:ext cx="2975721" cy="424366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2.Сочинский </a:t>
            </a:r>
            <a:r>
              <a:rPr lang="ru-RU" b="1" dirty="0" err="1"/>
              <a:t>геоблок</a:t>
            </a:r>
            <a:r>
              <a:rPr lang="ru-RU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CC18C-ECB5-4A48-A354-FDCE45A857AD}"/>
              </a:ext>
            </a:extLst>
          </p:cNvPr>
          <p:cNvSpPr txBox="1"/>
          <p:nvPr/>
        </p:nvSpPr>
        <p:spPr>
          <a:xfrm>
            <a:off x="8412043" y="4101345"/>
            <a:ext cx="28526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1.</a:t>
            </a:r>
            <a:r>
              <a:rPr lang="ru-RU" sz="1600" dirty="0">
                <a:solidFill>
                  <a:srgbClr val="FF0000"/>
                </a:solidFill>
              </a:rPr>
              <a:t> II–I вв. до </a:t>
            </a:r>
            <a:r>
              <a:rPr lang="ru-RU" sz="1600" dirty="0" err="1">
                <a:solidFill>
                  <a:srgbClr val="FF0000"/>
                </a:solidFill>
              </a:rPr>
              <a:t>н.э</a:t>
            </a:r>
            <a:r>
              <a:rPr lang="ru-RU" sz="1600" dirty="0">
                <a:solidFill>
                  <a:srgbClr val="FF0000"/>
                </a:solidFill>
              </a:rPr>
              <a:t> с М6.8-7.2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</a:rPr>
              <a:t>2. </a:t>
            </a:r>
            <a:r>
              <a:rPr lang="ru-RU" sz="1600" dirty="0">
                <a:solidFill>
                  <a:srgbClr val="FF0000"/>
                </a:solidFill>
              </a:rPr>
              <a:t>середина I в. </a:t>
            </a:r>
            <a:r>
              <a:rPr lang="ru-RU" sz="1600" dirty="0" err="1">
                <a:solidFill>
                  <a:srgbClr val="FF0000"/>
                </a:solidFill>
              </a:rPr>
              <a:t>н.э</a:t>
            </a:r>
            <a:r>
              <a:rPr lang="ru-RU" sz="1600" dirty="0">
                <a:solidFill>
                  <a:srgbClr val="FF0000"/>
                </a:solidFill>
              </a:rPr>
              <a:t> с М6.8-7.2</a:t>
            </a:r>
          </a:p>
          <a:p>
            <a:pPr algn="ctr"/>
            <a:r>
              <a:rPr lang="ru-RU" sz="1600" dirty="0">
                <a:solidFill>
                  <a:srgbClr val="FF0000"/>
                </a:solidFill>
              </a:rPr>
              <a:t>(</a:t>
            </a:r>
            <a:r>
              <a:rPr lang="ru-RU" sz="1600" dirty="0" err="1">
                <a:solidFill>
                  <a:srgbClr val="FF0000"/>
                </a:solidFill>
              </a:rPr>
              <a:t>Освюченко</a:t>
            </a:r>
            <a:r>
              <a:rPr lang="ru-RU" sz="1600" dirty="0">
                <a:solidFill>
                  <a:srgbClr val="FF0000"/>
                </a:solidFill>
              </a:rPr>
              <a:t>, 2023)</a:t>
            </a:r>
          </a:p>
          <a:p>
            <a:pPr algn="just"/>
            <a:endParaRPr lang="ru-RU" sz="1600" dirty="0">
              <a:solidFill>
                <a:srgbClr val="FF0000"/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2504F-BCC6-4408-9F2C-A7F0E3E54832}"/>
              </a:ext>
            </a:extLst>
          </p:cNvPr>
          <p:cNvSpPr txBox="1"/>
          <p:nvPr/>
        </p:nvSpPr>
        <p:spPr>
          <a:xfrm>
            <a:off x="8196297" y="5535168"/>
            <a:ext cx="325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1.</a:t>
            </a:r>
            <a:r>
              <a:rPr lang="ru-RU" sz="1600" dirty="0">
                <a:solidFill>
                  <a:srgbClr val="FF0000"/>
                </a:solidFill>
              </a:rPr>
              <a:t>Краснополянский разлом </a:t>
            </a:r>
            <a:r>
              <a:rPr lang="ru-RU" sz="1600" dirty="0" err="1">
                <a:solidFill>
                  <a:srgbClr val="FF0000"/>
                </a:solidFill>
              </a:rPr>
              <a:t>вспоролся</a:t>
            </a:r>
            <a:r>
              <a:rPr lang="ru-RU" sz="1600" dirty="0">
                <a:solidFill>
                  <a:srgbClr val="FF0000"/>
                </a:solidFill>
              </a:rPr>
              <a:t> с М7.0-7.3 </a:t>
            </a:r>
          </a:p>
          <a:p>
            <a:pPr algn="ctr"/>
            <a:r>
              <a:rPr lang="ru-RU" sz="1600" dirty="0">
                <a:solidFill>
                  <a:srgbClr val="FF0000"/>
                </a:solidFill>
              </a:rPr>
              <a:t>(</a:t>
            </a:r>
            <a:r>
              <a:rPr lang="ru-RU" sz="1600" dirty="0" err="1">
                <a:solidFill>
                  <a:srgbClr val="FF0000"/>
                </a:solidFill>
              </a:rPr>
              <a:t>Освюченко</a:t>
            </a:r>
            <a:r>
              <a:rPr lang="ru-RU" sz="1600" dirty="0">
                <a:solidFill>
                  <a:srgbClr val="FF0000"/>
                </a:solidFill>
              </a:rPr>
              <a:t>, 2013)</a:t>
            </a: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2CA4440D-998D-46C8-B3C4-400C13557A4A}"/>
              </a:ext>
            </a:extLst>
          </p:cNvPr>
          <p:cNvSpPr/>
          <p:nvPr/>
        </p:nvSpPr>
        <p:spPr>
          <a:xfrm>
            <a:off x="11502829" y="6350418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3059A-0AE4-438A-A5C1-A7C01ED764DF}"/>
              </a:ext>
            </a:extLst>
          </p:cNvPr>
          <p:cNvSpPr txBox="1"/>
          <p:nvPr/>
        </p:nvSpPr>
        <p:spPr>
          <a:xfrm>
            <a:off x="11418205" y="6261105"/>
            <a:ext cx="647402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14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91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raphic 15" descr="Magnifying glass with solid fill">
            <a:extLst>
              <a:ext uri="{FF2B5EF4-FFF2-40B4-BE49-F238E27FC236}">
                <a16:creationId xmlns:a16="http://schemas.microsoft.com/office/drawing/2014/main" id="{18BF9B21-11A9-8FC7-E476-46A6781D5D47}"/>
              </a:ext>
            </a:extLst>
          </p:cNvPr>
          <p:cNvSpPr/>
          <p:nvPr/>
        </p:nvSpPr>
        <p:spPr>
          <a:xfrm rot="5400000">
            <a:off x="11190047" y="669670"/>
            <a:ext cx="135100" cy="135206"/>
          </a:xfrm>
          <a:custGeom>
            <a:avLst/>
            <a:gdLst>
              <a:gd name="connsiteX0" fmla="*/ 732473 w 751881"/>
              <a:gd name="connsiteY0" fmla="*/ 638175 h 752474"/>
              <a:gd name="connsiteX1" fmla="*/ 613410 w 751881"/>
              <a:gd name="connsiteY1" fmla="*/ 519112 h 752474"/>
              <a:gd name="connsiteX2" fmla="*/ 554355 w 751881"/>
              <a:gd name="connsiteY2" fmla="*/ 501015 h 752474"/>
              <a:gd name="connsiteX3" fmla="*/ 512445 w 751881"/>
              <a:gd name="connsiteY3" fmla="*/ 459105 h 752474"/>
              <a:gd name="connsiteX4" fmla="*/ 571500 w 751881"/>
              <a:gd name="connsiteY4" fmla="*/ 285750 h 752474"/>
              <a:gd name="connsiteX5" fmla="*/ 285750 w 751881"/>
              <a:gd name="connsiteY5" fmla="*/ 0 h 752474"/>
              <a:gd name="connsiteX6" fmla="*/ 0 w 751881"/>
              <a:gd name="connsiteY6" fmla="*/ 285750 h 752474"/>
              <a:gd name="connsiteX7" fmla="*/ 285750 w 751881"/>
              <a:gd name="connsiteY7" fmla="*/ 571500 h 752474"/>
              <a:gd name="connsiteX8" fmla="*/ 459105 w 751881"/>
              <a:gd name="connsiteY8" fmla="*/ 512445 h 752474"/>
              <a:gd name="connsiteX9" fmla="*/ 501015 w 751881"/>
              <a:gd name="connsiteY9" fmla="*/ 554355 h 752474"/>
              <a:gd name="connsiteX10" fmla="*/ 519112 w 751881"/>
              <a:gd name="connsiteY10" fmla="*/ 613410 h 752474"/>
              <a:gd name="connsiteX11" fmla="*/ 638175 w 751881"/>
              <a:gd name="connsiteY11" fmla="*/ 732473 h 752474"/>
              <a:gd name="connsiteX12" fmla="*/ 685800 w 751881"/>
              <a:gd name="connsiteY12" fmla="*/ 752475 h 752474"/>
              <a:gd name="connsiteX13" fmla="*/ 733425 w 751881"/>
              <a:gd name="connsiteY13" fmla="*/ 732473 h 752474"/>
              <a:gd name="connsiteX14" fmla="*/ 732473 w 751881"/>
              <a:gd name="connsiteY14" fmla="*/ 638175 h 752474"/>
              <a:gd name="connsiteX15" fmla="*/ 284798 w 751881"/>
              <a:gd name="connsiteY15" fmla="*/ 513398 h 752474"/>
              <a:gd name="connsiteX16" fmla="*/ 56197 w 751881"/>
              <a:gd name="connsiteY16" fmla="*/ 284798 h 752474"/>
              <a:gd name="connsiteX17" fmla="*/ 284798 w 751881"/>
              <a:gd name="connsiteY17" fmla="*/ 56197 h 752474"/>
              <a:gd name="connsiteX18" fmla="*/ 513398 w 751881"/>
              <a:gd name="connsiteY18" fmla="*/ 284798 h 752474"/>
              <a:gd name="connsiteX19" fmla="*/ 284798 w 751881"/>
              <a:gd name="connsiteY19" fmla="*/ 513398 h 7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1881" h="752474">
                <a:moveTo>
                  <a:pt x="732473" y="638175"/>
                </a:moveTo>
                <a:lnTo>
                  <a:pt x="613410" y="519112"/>
                </a:lnTo>
                <a:cubicBezTo>
                  <a:pt x="597218" y="502920"/>
                  <a:pt x="575310" y="497205"/>
                  <a:pt x="554355" y="501015"/>
                </a:cubicBezTo>
                <a:lnTo>
                  <a:pt x="512445" y="459105"/>
                </a:lnTo>
                <a:cubicBezTo>
                  <a:pt x="549593" y="411480"/>
                  <a:pt x="571500" y="350520"/>
                  <a:pt x="571500" y="285750"/>
                </a:cubicBezTo>
                <a:cubicBezTo>
                  <a:pt x="571500" y="128588"/>
                  <a:pt x="442912" y="0"/>
                  <a:pt x="285750" y="0"/>
                </a:cubicBezTo>
                <a:cubicBezTo>
                  <a:pt x="128588" y="0"/>
                  <a:pt x="0" y="128588"/>
                  <a:pt x="0" y="285750"/>
                </a:cubicBezTo>
                <a:cubicBezTo>
                  <a:pt x="0" y="442912"/>
                  <a:pt x="128588" y="571500"/>
                  <a:pt x="285750" y="571500"/>
                </a:cubicBezTo>
                <a:cubicBezTo>
                  <a:pt x="350520" y="571500"/>
                  <a:pt x="410528" y="549593"/>
                  <a:pt x="459105" y="512445"/>
                </a:cubicBezTo>
                <a:lnTo>
                  <a:pt x="501015" y="554355"/>
                </a:lnTo>
                <a:cubicBezTo>
                  <a:pt x="497205" y="575310"/>
                  <a:pt x="502920" y="597218"/>
                  <a:pt x="519112" y="613410"/>
                </a:cubicBezTo>
                <a:lnTo>
                  <a:pt x="638175" y="732473"/>
                </a:lnTo>
                <a:cubicBezTo>
                  <a:pt x="651510" y="745808"/>
                  <a:pt x="668655" y="752475"/>
                  <a:pt x="685800" y="752475"/>
                </a:cubicBezTo>
                <a:cubicBezTo>
                  <a:pt x="702945" y="752475"/>
                  <a:pt x="720090" y="745808"/>
                  <a:pt x="733425" y="732473"/>
                </a:cubicBezTo>
                <a:cubicBezTo>
                  <a:pt x="758190" y="705802"/>
                  <a:pt x="758190" y="663893"/>
                  <a:pt x="732473" y="638175"/>
                </a:cubicBezTo>
                <a:close/>
                <a:moveTo>
                  <a:pt x="284798" y="513398"/>
                </a:moveTo>
                <a:cubicBezTo>
                  <a:pt x="159067" y="513398"/>
                  <a:pt x="56197" y="410528"/>
                  <a:pt x="56197" y="284798"/>
                </a:cubicBezTo>
                <a:cubicBezTo>
                  <a:pt x="56197" y="159067"/>
                  <a:pt x="159067" y="56197"/>
                  <a:pt x="284798" y="56197"/>
                </a:cubicBezTo>
                <a:cubicBezTo>
                  <a:pt x="410528" y="56197"/>
                  <a:pt x="513398" y="159067"/>
                  <a:pt x="513398" y="284798"/>
                </a:cubicBezTo>
                <a:cubicBezTo>
                  <a:pt x="513398" y="410528"/>
                  <a:pt x="410528" y="513398"/>
                  <a:pt x="284798" y="5133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>
              <a:latin typeface="Montserrat" pitchFamily="2" charset="-52"/>
            </a:endParaRPr>
          </a:p>
        </p:txBody>
      </p:sp>
      <p:sp>
        <p:nvSpPr>
          <p:cNvPr id="71" name="Graphic 15" descr="Magnifying glass with solid fill">
            <a:extLst>
              <a:ext uri="{FF2B5EF4-FFF2-40B4-BE49-F238E27FC236}">
                <a16:creationId xmlns:a16="http://schemas.microsoft.com/office/drawing/2014/main" id="{18BF9B21-11A9-8FC7-E476-46A6781D5D47}"/>
              </a:ext>
            </a:extLst>
          </p:cNvPr>
          <p:cNvSpPr/>
          <p:nvPr/>
        </p:nvSpPr>
        <p:spPr>
          <a:xfrm rot="5400000">
            <a:off x="11190047" y="669670"/>
            <a:ext cx="135100" cy="135206"/>
          </a:xfrm>
          <a:custGeom>
            <a:avLst/>
            <a:gdLst>
              <a:gd name="connsiteX0" fmla="*/ 732473 w 751881"/>
              <a:gd name="connsiteY0" fmla="*/ 638175 h 752474"/>
              <a:gd name="connsiteX1" fmla="*/ 613410 w 751881"/>
              <a:gd name="connsiteY1" fmla="*/ 519112 h 752474"/>
              <a:gd name="connsiteX2" fmla="*/ 554355 w 751881"/>
              <a:gd name="connsiteY2" fmla="*/ 501015 h 752474"/>
              <a:gd name="connsiteX3" fmla="*/ 512445 w 751881"/>
              <a:gd name="connsiteY3" fmla="*/ 459105 h 752474"/>
              <a:gd name="connsiteX4" fmla="*/ 571500 w 751881"/>
              <a:gd name="connsiteY4" fmla="*/ 285750 h 752474"/>
              <a:gd name="connsiteX5" fmla="*/ 285750 w 751881"/>
              <a:gd name="connsiteY5" fmla="*/ 0 h 752474"/>
              <a:gd name="connsiteX6" fmla="*/ 0 w 751881"/>
              <a:gd name="connsiteY6" fmla="*/ 285750 h 752474"/>
              <a:gd name="connsiteX7" fmla="*/ 285750 w 751881"/>
              <a:gd name="connsiteY7" fmla="*/ 571500 h 752474"/>
              <a:gd name="connsiteX8" fmla="*/ 459105 w 751881"/>
              <a:gd name="connsiteY8" fmla="*/ 512445 h 752474"/>
              <a:gd name="connsiteX9" fmla="*/ 501015 w 751881"/>
              <a:gd name="connsiteY9" fmla="*/ 554355 h 752474"/>
              <a:gd name="connsiteX10" fmla="*/ 519112 w 751881"/>
              <a:gd name="connsiteY10" fmla="*/ 613410 h 752474"/>
              <a:gd name="connsiteX11" fmla="*/ 638175 w 751881"/>
              <a:gd name="connsiteY11" fmla="*/ 732473 h 752474"/>
              <a:gd name="connsiteX12" fmla="*/ 685800 w 751881"/>
              <a:gd name="connsiteY12" fmla="*/ 752475 h 752474"/>
              <a:gd name="connsiteX13" fmla="*/ 733425 w 751881"/>
              <a:gd name="connsiteY13" fmla="*/ 732473 h 752474"/>
              <a:gd name="connsiteX14" fmla="*/ 732473 w 751881"/>
              <a:gd name="connsiteY14" fmla="*/ 638175 h 752474"/>
              <a:gd name="connsiteX15" fmla="*/ 284798 w 751881"/>
              <a:gd name="connsiteY15" fmla="*/ 513398 h 752474"/>
              <a:gd name="connsiteX16" fmla="*/ 56197 w 751881"/>
              <a:gd name="connsiteY16" fmla="*/ 284798 h 752474"/>
              <a:gd name="connsiteX17" fmla="*/ 284798 w 751881"/>
              <a:gd name="connsiteY17" fmla="*/ 56197 h 752474"/>
              <a:gd name="connsiteX18" fmla="*/ 513398 w 751881"/>
              <a:gd name="connsiteY18" fmla="*/ 284798 h 752474"/>
              <a:gd name="connsiteX19" fmla="*/ 284798 w 751881"/>
              <a:gd name="connsiteY19" fmla="*/ 513398 h 7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1881" h="752474">
                <a:moveTo>
                  <a:pt x="732473" y="638175"/>
                </a:moveTo>
                <a:lnTo>
                  <a:pt x="613410" y="519112"/>
                </a:lnTo>
                <a:cubicBezTo>
                  <a:pt x="597218" y="502920"/>
                  <a:pt x="575310" y="497205"/>
                  <a:pt x="554355" y="501015"/>
                </a:cubicBezTo>
                <a:lnTo>
                  <a:pt x="512445" y="459105"/>
                </a:lnTo>
                <a:cubicBezTo>
                  <a:pt x="549593" y="411480"/>
                  <a:pt x="571500" y="350520"/>
                  <a:pt x="571500" y="285750"/>
                </a:cubicBezTo>
                <a:cubicBezTo>
                  <a:pt x="571500" y="128588"/>
                  <a:pt x="442912" y="0"/>
                  <a:pt x="285750" y="0"/>
                </a:cubicBezTo>
                <a:cubicBezTo>
                  <a:pt x="128588" y="0"/>
                  <a:pt x="0" y="128588"/>
                  <a:pt x="0" y="285750"/>
                </a:cubicBezTo>
                <a:cubicBezTo>
                  <a:pt x="0" y="442912"/>
                  <a:pt x="128588" y="571500"/>
                  <a:pt x="285750" y="571500"/>
                </a:cubicBezTo>
                <a:cubicBezTo>
                  <a:pt x="350520" y="571500"/>
                  <a:pt x="410528" y="549593"/>
                  <a:pt x="459105" y="512445"/>
                </a:cubicBezTo>
                <a:lnTo>
                  <a:pt x="501015" y="554355"/>
                </a:lnTo>
                <a:cubicBezTo>
                  <a:pt x="497205" y="575310"/>
                  <a:pt x="502920" y="597218"/>
                  <a:pt x="519112" y="613410"/>
                </a:cubicBezTo>
                <a:lnTo>
                  <a:pt x="638175" y="732473"/>
                </a:lnTo>
                <a:cubicBezTo>
                  <a:pt x="651510" y="745808"/>
                  <a:pt x="668655" y="752475"/>
                  <a:pt x="685800" y="752475"/>
                </a:cubicBezTo>
                <a:cubicBezTo>
                  <a:pt x="702945" y="752475"/>
                  <a:pt x="720090" y="745808"/>
                  <a:pt x="733425" y="732473"/>
                </a:cubicBezTo>
                <a:cubicBezTo>
                  <a:pt x="758190" y="705802"/>
                  <a:pt x="758190" y="663893"/>
                  <a:pt x="732473" y="638175"/>
                </a:cubicBezTo>
                <a:close/>
                <a:moveTo>
                  <a:pt x="284798" y="513398"/>
                </a:moveTo>
                <a:cubicBezTo>
                  <a:pt x="159067" y="513398"/>
                  <a:pt x="56197" y="410528"/>
                  <a:pt x="56197" y="284798"/>
                </a:cubicBezTo>
                <a:cubicBezTo>
                  <a:pt x="56197" y="159067"/>
                  <a:pt x="159067" y="56197"/>
                  <a:pt x="284798" y="56197"/>
                </a:cubicBezTo>
                <a:cubicBezTo>
                  <a:pt x="410528" y="56197"/>
                  <a:pt x="513398" y="159067"/>
                  <a:pt x="513398" y="284798"/>
                </a:cubicBezTo>
                <a:cubicBezTo>
                  <a:pt x="513398" y="410528"/>
                  <a:pt x="410528" y="513398"/>
                  <a:pt x="284798" y="5133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>
              <a:latin typeface="Montserrat" pitchFamily="2" charset="-52"/>
            </a:endParaRPr>
          </a:p>
        </p:txBody>
      </p:sp>
      <p:sp>
        <p:nvSpPr>
          <p:cNvPr id="75" name="Rectangle: Rounded Corners 2">
            <a:extLst>
              <a:ext uri="{FF2B5EF4-FFF2-40B4-BE49-F238E27FC236}">
                <a16:creationId xmlns:a16="http://schemas.microsoft.com/office/drawing/2014/main" id="{574CCE02-2AF1-2448-E009-01541A67168C}"/>
              </a:ext>
            </a:extLst>
          </p:cNvPr>
          <p:cNvSpPr/>
          <p:nvPr/>
        </p:nvSpPr>
        <p:spPr>
          <a:xfrm>
            <a:off x="11383870" y="1258897"/>
            <a:ext cx="478155" cy="358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DFCFE3-8EB3-1242-832A-E41F92B28A4D}"/>
              </a:ext>
            </a:extLst>
          </p:cNvPr>
          <p:cNvSpPr txBox="1"/>
          <p:nvPr/>
        </p:nvSpPr>
        <p:spPr>
          <a:xfrm>
            <a:off x="1664167" y="5452520"/>
            <a:ext cx="1604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19DA1"/>
                </a:solidFill>
                <a:latin typeface="Montserrat" pitchFamily="2" charset="-52"/>
              </a:rPr>
              <a:t>Text</a:t>
            </a:r>
            <a:endParaRPr lang="en-ID" sz="1000" dirty="0">
              <a:solidFill>
                <a:srgbClr val="019DA1"/>
              </a:solidFill>
              <a:latin typeface="Montserrat" pitchFamily="2" charset="-52"/>
            </a:endParaRPr>
          </a:p>
        </p:txBody>
      </p:sp>
      <p:sp>
        <p:nvSpPr>
          <p:cNvPr id="47" name="Rectangle: Rounded Corners 12">
            <a:extLst>
              <a:ext uri="{FF2B5EF4-FFF2-40B4-BE49-F238E27FC236}">
                <a16:creationId xmlns:a16="http://schemas.microsoft.com/office/drawing/2014/main" id="{32CF7956-A8E5-4E1A-9C19-FD0A37E35F82}"/>
              </a:ext>
            </a:extLst>
          </p:cNvPr>
          <p:cNvSpPr/>
          <p:nvPr/>
        </p:nvSpPr>
        <p:spPr>
          <a:xfrm>
            <a:off x="4604312" y="1232439"/>
            <a:ext cx="6560190" cy="2001427"/>
          </a:xfrm>
          <a:prstGeom prst="roundRect">
            <a:avLst>
              <a:gd name="adj" fmla="val 947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Проблема идентификации истинных </a:t>
            </a:r>
            <a:r>
              <a:rPr lang="ru-RU" sz="2000" b="1" dirty="0" err="1">
                <a:cs typeface="Times New Roman" panose="02020603050405020304" pitchFamily="18" charset="0"/>
              </a:rPr>
              <a:t>сейсмодеформаций</a:t>
            </a:r>
            <a:endParaRPr lang="ru-RU" sz="2000" b="1" dirty="0"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Балтийский щит это арена протекания в прошлом </a:t>
            </a:r>
            <a:r>
              <a:rPr lang="ru-RU" dirty="0" err="1">
                <a:cs typeface="Times New Roman" panose="02020603050405020304" pitchFamily="18" charset="0"/>
              </a:rPr>
              <a:t>экзарационных</a:t>
            </a:r>
            <a:r>
              <a:rPr lang="ru-RU" dirty="0">
                <a:cs typeface="Times New Roman" panose="02020603050405020304" pitchFamily="18" charset="0"/>
              </a:rPr>
              <a:t>, морозобойных, гравитационных процессов.  И деформации, что созданы этими процессами, схожи по виду с </a:t>
            </a:r>
            <a:r>
              <a:rPr lang="ru-RU" dirty="0" err="1">
                <a:cs typeface="Times New Roman" panose="02020603050405020304" pitchFamily="18" charset="0"/>
              </a:rPr>
              <a:t>сейсмогенными</a:t>
            </a:r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89AD2-5775-4E10-B361-FAFF7C3AB230}"/>
              </a:ext>
            </a:extLst>
          </p:cNvPr>
          <p:cNvSpPr txBox="1"/>
          <p:nvPr/>
        </p:nvSpPr>
        <p:spPr>
          <a:xfrm>
            <a:off x="2301575" y="236218"/>
            <a:ext cx="98333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cs typeface="Times New Roman" panose="02020603050405020304" pitchFamily="18" charset="0"/>
              </a:rPr>
              <a:t>Основные проблемные вопросы для определения параметров </a:t>
            </a:r>
            <a:r>
              <a:rPr lang="ru-RU" sz="2600" b="1" dirty="0" err="1">
                <a:cs typeface="Times New Roman" panose="02020603050405020304" pitchFamily="18" charset="0"/>
              </a:rPr>
              <a:t>палеоземлетрясений</a:t>
            </a:r>
            <a:r>
              <a:rPr lang="ru-RU" sz="2600" b="1" dirty="0">
                <a:cs typeface="Times New Roman" panose="02020603050405020304" pitchFamily="18" charset="0"/>
              </a:rPr>
              <a:t> на Кандалакшский район</a:t>
            </a:r>
            <a:endParaRPr lang="ru-RU" sz="2600" dirty="0"/>
          </a:p>
          <a:p>
            <a:endParaRPr lang="ru-RU" dirty="0"/>
          </a:p>
        </p:txBody>
      </p:sp>
      <p:sp>
        <p:nvSpPr>
          <p:cNvPr id="36" name="Rectangle: Rounded Corners 12">
            <a:extLst>
              <a:ext uri="{FF2B5EF4-FFF2-40B4-BE49-F238E27FC236}">
                <a16:creationId xmlns:a16="http://schemas.microsoft.com/office/drawing/2014/main" id="{7CA65234-EB24-4599-BD07-94E7278CD95B}"/>
              </a:ext>
            </a:extLst>
          </p:cNvPr>
          <p:cNvSpPr/>
          <p:nvPr/>
        </p:nvSpPr>
        <p:spPr>
          <a:xfrm>
            <a:off x="120506" y="4762007"/>
            <a:ext cx="6560190" cy="2001427"/>
          </a:xfrm>
          <a:prstGeom prst="roundRect">
            <a:avLst>
              <a:gd name="adj" fmla="val 947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Проблема идентификации голоценовых </a:t>
            </a:r>
            <a:r>
              <a:rPr lang="ru-RU" sz="2000" b="1" dirty="0" err="1">
                <a:cs typeface="Times New Roman" panose="02020603050405020304" pitchFamily="18" charset="0"/>
              </a:rPr>
              <a:t>сейсмодеформаций</a:t>
            </a:r>
            <a:r>
              <a:rPr lang="ru-RU" sz="2000" b="1" dirty="0"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dirty="0">
              <a:cs typeface="Times New Roman" panose="02020603050405020304" pitchFamily="18" charset="0"/>
            </a:endParaRPr>
          </a:p>
          <a:p>
            <a:pPr algn="ctr"/>
            <a:r>
              <a:rPr lang="ru-RU" spc="-25" dirty="0">
                <a:effectLst/>
                <a:ea typeface="Times New Roman" panose="02020603050405020304" pitchFamily="18" charset="0"/>
              </a:rPr>
              <a:t>Покровный ледник (экзарация) 10 тыс. лет назад оставил поверхность, лишённую рыхлого чехла как источника датировок землетрясений</a:t>
            </a:r>
            <a:r>
              <a:rPr lang="ru-RU" sz="16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. </a:t>
            </a:r>
            <a:endParaRPr lang="en-ID" sz="1400" dirty="0"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276C0F-3BD8-4A38-A427-E1209A1F3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06" y="1325360"/>
            <a:ext cx="4264438" cy="2560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AutoShape 2" descr="Picture background">
            <a:extLst>
              <a:ext uri="{FF2B5EF4-FFF2-40B4-BE49-F238E27FC236}">
                <a16:creationId xmlns:a16="http://schemas.microsoft.com/office/drawing/2014/main" id="{C94D3882-3AB8-4C4F-B8C6-CA41D721B1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Picture background">
            <a:extLst>
              <a:ext uri="{FF2B5EF4-FFF2-40B4-BE49-F238E27FC236}">
                <a16:creationId xmlns:a16="http://schemas.microsoft.com/office/drawing/2014/main" id="{560CB00A-0D27-48F8-8F87-89E2A05527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Picture background">
            <a:extLst>
              <a:ext uri="{FF2B5EF4-FFF2-40B4-BE49-F238E27FC236}">
                <a16:creationId xmlns:a16="http://schemas.microsoft.com/office/drawing/2014/main" id="{2A0E3B0B-54F1-4192-9508-279BD9C575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71D17C-4447-43E1-9D0C-9B5C283D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680" y="3240548"/>
            <a:ext cx="4294673" cy="2932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27FA53-A635-4828-BDB6-83D2C0CD8D3E}"/>
              </a:ext>
            </a:extLst>
          </p:cNvPr>
          <p:cNvSpPr txBox="1"/>
          <p:nvPr/>
        </p:nvSpPr>
        <p:spPr>
          <a:xfrm>
            <a:off x="358790" y="3915985"/>
            <a:ext cx="4137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Типичные ландшафты региона </a:t>
            </a:r>
            <a:endParaRPr lang="ru-RU" sz="1800" dirty="0">
              <a:latin typeface="Montserrat SemiBold" panose="00000700000000000000" pitchFamily="2" charset="-52"/>
            </a:endParaRP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A5B48-A191-4448-B2B7-12FA016812F0}"/>
              </a:ext>
            </a:extLst>
          </p:cNvPr>
          <p:cNvSpPr txBox="1"/>
          <p:nvPr/>
        </p:nvSpPr>
        <p:spPr>
          <a:xfrm>
            <a:off x="967933" y="3957518"/>
            <a:ext cx="2855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CA1A5"/>
                </a:solidFill>
              </a:rPr>
              <a:t>Типичные ландшафты региона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03DA58-3370-4F16-A4ED-BC19209BA1F7}"/>
              </a:ext>
            </a:extLst>
          </p:cNvPr>
          <p:cNvSpPr txBox="1"/>
          <p:nvPr/>
        </p:nvSpPr>
        <p:spPr>
          <a:xfrm>
            <a:off x="7218263" y="6440269"/>
            <a:ext cx="4007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 panose="00000500000000000000" pitchFamily="2" charset="-52"/>
              </a:rPr>
              <a:t>Типичные ландшафты региона </a:t>
            </a:r>
            <a:endParaRPr lang="ru-RU" sz="1800" dirty="0"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E4CA38-6CD8-4F98-967B-C21368FC9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0" y="268681"/>
            <a:ext cx="1990549" cy="609515"/>
          </a:xfrm>
          <a:prstGeom prst="rect">
            <a:avLst/>
          </a:prstGeom>
        </p:spPr>
      </p:pic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2FDE542F-E5F3-4BEF-B7D2-D5ADDD1057B5}"/>
              </a:ext>
            </a:extLst>
          </p:cNvPr>
          <p:cNvSpPr/>
          <p:nvPr/>
        </p:nvSpPr>
        <p:spPr>
          <a:xfrm>
            <a:off x="11412191" y="6410987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8587AB-D0EC-41F7-8E79-F49AB9F21FE2}"/>
              </a:ext>
            </a:extLst>
          </p:cNvPr>
          <p:cNvSpPr txBox="1"/>
          <p:nvPr/>
        </p:nvSpPr>
        <p:spPr>
          <a:xfrm>
            <a:off x="11396198" y="6343447"/>
            <a:ext cx="586796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15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3CDC6-7561-4851-B0F2-96F6AE8D36DB}"/>
              </a:ext>
            </a:extLst>
          </p:cNvPr>
          <p:cNvSpPr txBox="1"/>
          <p:nvPr/>
        </p:nvSpPr>
        <p:spPr>
          <a:xfrm>
            <a:off x="1257652" y="4239150"/>
            <a:ext cx="219239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фото из открытых источников</a:t>
            </a:r>
            <a:endParaRPr lang="en-ID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73CB20-110F-4F8B-B1B3-1F9FE85A00CF}"/>
              </a:ext>
            </a:extLst>
          </p:cNvPr>
          <p:cNvSpPr txBox="1"/>
          <p:nvPr/>
        </p:nvSpPr>
        <p:spPr>
          <a:xfrm>
            <a:off x="7898400" y="6475065"/>
            <a:ext cx="219239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фото из открытых источников</a:t>
            </a:r>
            <a:endParaRPr lang="en-ID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EA5F10-7C03-494A-B414-CAD6777F7F12}"/>
              </a:ext>
            </a:extLst>
          </p:cNvPr>
          <p:cNvSpPr txBox="1"/>
          <p:nvPr/>
        </p:nvSpPr>
        <p:spPr>
          <a:xfrm>
            <a:off x="7654311" y="6172098"/>
            <a:ext cx="2855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CA1A5"/>
                </a:solidFill>
              </a:rPr>
              <a:t>Типичные ландшафты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3185536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20C9C-CF77-0A23-803C-4FDA68358155}"/>
              </a:ext>
            </a:extLst>
          </p:cNvPr>
          <p:cNvSpPr txBox="1"/>
          <p:nvPr/>
        </p:nvSpPr>
        <p:spPr>
          <a:xfrm>
            <a:off x="2341984" y="2731"/>
            <a:ext cx="98500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Классификация </a:t>
            </a:r>
            <a:r>
              <a:rPr lang="ru-RU" sz="2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палеосейсмодислокаций</a:t>
            </a: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 критерии Кандалакшского района </a:t>
            </a:r>
            <a:endParaRPr lang="en-ID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DAB73-45F5-E482-14C6-40DEDE402D99}"/>
              </a:ext>
            </a:extLst>
          </p:cNvPr>
          <p:cNvSpPr txBox="1"/>
          <p:nvPr/>
        </p:nvSpPr>
        <p:spPr>
          <a:xfrm>
            <a:off x="1079170" y="2691167"/>
            <a:ext cx="2287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-52"/>
              </a:rPr>
              <a:t>Lorem ipsum</a:t>
            </a:r>
            <a:endParaRPr lang="en-ID" sz="16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BD3326-76C0-2111-EE3C-EB34223A2AF9}"/>
              </a:ext>
            </a:extLst>
          </p:cNvPr>
          <p:cNvSpPr txBox="1"/>
          <p:nvPr/>
        </p:nvSpPr>
        <p:spPr>
          <a:xfrm>
            <a:off x="464708" y="3167068"/>
            <a:ext cx="2245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 Black" pitchFamily="2" charset="-52"/>
              </a:rPr>
              <a:t>123k</a:t>
            </a:r>
            <a:endParaRPr lang="en-ID" sz="3200" dirty="0">
              <a:solidFill>
                <a:schemeClr val="bg1"/>
              </a:solidFill>
              <a:latin typeface="Montserrat Black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6A3A5A-88D9-E0C2-F89E-DEF87F4663C7}"/>
              </a:ext>
            </a:extLst>
          </p:cNvPr>
          <p:cNvSpPr txBox="1"/>
          <p:nvPr/>
        </p:nvSpPr>
        <p:spPr>
          <a:xfrm>
            <a:off x="1079171" y="3724488"/>
            <a:ext cx="1779854" cy="29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itchFamily="2" charset="-52"/>
              </a:rPr>
              <a:t>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6DB708-5AD0-53EC-7405-25A48CAC5DA6}"/>
              </a:ext>
            </a:extLst>
          </p:cNvPr>
          <p:cNvSpPr txBox="1"/>
          <p:nvPr/>
        </p:nvSpPr>
        <p:spPr>
          <a:xfrm>
            <a:off x="5090202" y="5174259"/>
            <a:ext cx="111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" pitchFamily="2" charset="-52"/>
              </a:rPr>
              <a:t>Text</a:t>
            </a:r>
            <a:endParaRPr lang="en-ID" sz="1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CE6CAB-C16C-8047-7728-17B10726AC9D}"/>
              </a:ext>
            </a:extLst>
          </p:cNvPr>
          <p:cNvSpPr txBox="1"/>
          <p:nvPr/>
        </p:nvSpPr>
        <p:spPr>
          <a:xfrm>
            <a:off x="8726741" y="5174259"/>
            <a:ext cx="111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" pitchFamily="2" charset="-52"/>
              </a:rPr>
              <a:t>Text</a:t>
            </a:r>
            <a:endParaRPr lang="en-ID" sz="1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EA40C9-319A-2BAD-FC74-B44A8FEDF045}"/>
              </a:ext>
            </a:extLst>
          </p:cNvPr>
          <p:cNvCxnSpPr/>
          <p:nvPr/>
        </p:nvCxnSpPr>
        <p:spPr>
          <a:xfrm>
            <a:off x="3174117" y="5307102"/>
            <a:ext cx="312420" cy="0"/>
          </a:xfrm>
          <a:prstGeom prst="straightConnector1">
            <a:avLst/>
          </a:prstGeom>
          <a:ln w="127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88728A-7789-2697-E723-FEDE19455CE0}"/>
              </a:ext>
            </a:extLst>
          </p:cNvPr>
          <p:cNvCxnSpPr/>
          <p:nvPr/>
        </p:nvCxnSpPr>
        <p:spPr>
          <a:xfrm>
            <a:off x="6829420" y="5307102"/>
            <a:ext cx="312420" cy="0"/>
          </a:xfrm>
          <a:prstGeom prst="straightConnector1">
            <a:avLst/>
          </a:prstGeom>
          <a:ln w="127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EB97BD3-5236-FD8A-296A-B03639E655B3}"/>
              </a:ext>
            </a:extLst>
          </p:cNvPr>
          <p:cNvCxnSpPr/>
          <p:nvPr/>
        </p:nvCxnSpPr>
        <p:spPr>
          <a:xfrm>
            <a:off x="10476115" y="5307102"/>
            <a:ext cx="312420" cy="0"/>
          </a:xfrm>
          <a:prstGeom prst="straightConnector1">
            <a:avLst/>
          </a:prstGeom>
          <a:ln w="127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Graphic 15" descr="Magnifying glass with solid fill">
            <a:extLst>
              <a:ext uri="{FF2B5EF4-FFF2-40B4-BE49-F238E27FC236}">
                <a16:creationId xmlns:a16="http://schemas.microsoft.com/office/drawing/2014/main" id="{18BF9B21-11A9-8FC7-E476-46A6781D5D47}"/>
              </a:ext>
            </a:extLst>
          </p:cNvPr>
          <p:cNvSpPr/>
          <p:nvPr/>
        </p:nvSpPr>
        <p:spPr>
          <a:xfrm rot="5400000">
            <a:off x="11190047" y="669670"/>
            <a:ext cx="135100" cy="135206"/>
          </a:xfrm>
          <a:custGeom>
            <a:avLst/>
            <a:gdLst>
              <a:gd name="connsiteX0" fmla="*/ 732473 w 751881"/>
              <a:gd name="connsiteY0" fmla="*/ 638175 h 752474"/>
              <a:gd name="connsiteX1" fmla="*/ 613410 w 751881"/>
              <a:gd name="connsiteY1" fmla="*/ 519112 h 752474"/>
              <a:gd name="connsiteX2" fmla="*/ 554355 w 751881"/>
              <a:gd name="connsiteY2" fmla="*/ 501015 h 752474"/>
              <a:gd name="connsiteX3" fmla="*/ 512445 w 751881"/>
              <a:gd name="connsiteY3" fmla="*/ 459105 h 752474"/>
              <a:gd name="connsiteX4" fmla="*/ 571500 w 751881"/>
              <a:gd name="connsiteY4" fmla="*/ 285750 h 752474"/>
              <a:gd name="connsiteX5" fmla="*/ 285750 w 751881"/>
              <a:gd name="connsiteY5" fmla="*/ 0 h 752474"/>
              <a:gd name="connsiteX6" fmla="*/ 0 w 751881"/>
              <a:gd name="connsiteY6" fmla="*/ 285750 h 752474"/>
              <a:gd name="connsiteX7" fmla="*/ 285750 w 751881"/>
              <a:gd name="connsiteY7" fmla="*/ 571500 h 752474"/>
              <a:gd name="connsiteX8" fmla="*/ 459105 w 751881"/>
              <a:gd name="connsiteY8" fmla="*/ 512445 h 752474"/>
              <a:gd name="connsiteX9" fmla="*/ 501015 w 751881"/>
              <a:gd name="connsiteY9" fmla="*/ 554355 h 752474"/>
              <a:gd name="connsiteX10" fmla="*/ 519112 w 751881"/>
              <a:gd name="connsiteY10" fmla="*/ 613410 h 752474"/>
              <a:gd name="connsiteX11" fmla="*/ 638175 w 751881"/>
              <a:gd name="connsiteY11" fmla="*/ 732473 h 752474"/>
              <a:gd name="connsiteX12" fmla="*/ 685800 w 751881"/>
              <a:gd name="connsiteY12" fmla="*/ 752475 h 752474"/>
              <a:gd name="connsiteX13" fmla="*/ 733425 w 751881"/>
              <a:gd name="connsiteY13" fmla="*/ 732473 h 752474"/>
              <a:gd name="connsiteX14" fmla="*/ 732473 w 751881"/>
              <a:gd name="connsiteY14" fmla="*/ 638175 h 752474"/>
              <a:gd name="connsiteX15" fmla="*/ 284798 w 751881"/>
              <a:gd name="connsiteY15" fmla="*/ 513398 h 752474"/>
              <a:gd name="connsiteX16" fmla="*/ 56197 w 751881"/>
              <a:gd name="connsiteY16" fmla="*/ 284798 h 752474"/>
              <a:gd name="connsiteX17" fmla="*/ 284798 w 751881"/>
              <a:gd name="connsiteY17" fmla="*/ 56197 h 752474"/>
              <a:gd name="connsiteX18" fmla="*/ 513398 w 751881"/>
              <a:gd name="connsiteY18" fmla="*/ 284798 h 752474"/>
              <a:gd name="connsiteX19" fmla="*/ 284798 w 751881"/>
              <a:gd name="connsiteY19" fmla="*/ 513398 h 7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1881" h="752474">
                <a:moveTo>
                  <a:pt x="732473" y="638175"/>
                </a:moveTo>
                <a:lnTo>
                  <a:pt x="613410" y="519112"/>
                </a:lnTo>
                <a:cubicBezTo>
                  <a:pt x="597218" y="502920"/>
                  <a:pt x="575310" y="497205"/>
                  <a:pt x="554355" y="501015"/>
                </a:cubicBezTo>
                <a:lnTo>
                  <a:pt x="512445" y="459105"/>
                </a:lnTo>
                <a:cubicBezTo>
                  <a:pt x="549593" y="411480"/>
                  <a:pt x="571500" y="350520"/>
                  <a:pt x="571500" y="285750"/>
                </a:cubicBezTo>
                <a:cubicBezTo>
                  <a:pt x="571500" y="128588"/>
                  <a:pt x="442912" y="0"/>
                  <a:pt x="285750" y="0"/>
                </a:cubicBezTo>
                <a:cubicBezTo>
                  <a:pt x="128588" y="0"/>
                  <a:pt x="0" y="128588"/>
                  <a:pt x="0" y="285750"/>
                </a:cubicBezTo>
                <a:cubicBezTo>
                  <a:pt x="0" y="442912"/>
                  <a:pt x="128588" y="571500"/>
                  <a:pt x="285750" y="571500"/>
                </a:cubicBezTo>
                <a:cubicBezTo>
                  <a:pt x="350520" y="571500"/>
                  <a:pt x="410528" y="549593"/>
                  <a:pt x="459105" y="512445"/>
                </a:cubicBezTo>
                <a:lnTo>
                  <a:pt x="501015" y="554355"/>
                </a:lnTo>
                <a:cubicBezTo>
                  <a:pt x="497205" y="575310"/>
                  <a:pt x="502920" y="597218"/>
                  <a:pt x="519112" y="613410"/>
                </a:cubicBezTo>
                <a:lnTo>
                  <a:pt x="638175" y="732473"/>
                </a:lnTo>
                <a:cubicBezTo>
                  <a:pt x="651510" y="745808"/>
                  <a:pt x="668655" y="752475"/>
                  <a:pt x="685800" y="752475"/>
                </a:cubicBezTo>
                <a:cubicBezTo>
                  <a:pt x="702945" y="752475"/>
                  <a:pt x="720090" y="745808"/>
                  <a:pt x="733425" y="732473"/>
                </a:cubicBezTo>
                <a:cubicBezTo>
                  <a:pt x="758190" y="705802"/>
                  <a:pt x="758190" y="663893"/>
                  <a:pt x="732473" y="638175"/>
                </a:cubicBezTo>
                <a:close/>
                <a:moveTo>
                  <a:pt x="284798" y="513398"/>
                </a:moveTo>
                <a:cubicBezTo>
                  <a:pt x="159067" y="513398"/>
                  <a:pt x="56197" y="410528"/>
                  <a:pt x="56197" y="284798"/>
                </a:cubicBezTo>
                <a:cubicBezTo>
                  <a:pt x="56197" y="159067"/>
                  <a:pt x="159067" y="56197"/>
                  <a:pt x="284798" y="56197"/>
                </a:cubicBezTo>
                <a:cubicBezTo>
                  <a:pt x="410528" y="56197"/>
                  <a:pt x="513398" y="159067"/>
                  <a:pt x="513398" y="284798"/>
                </a:cubicBezTo>
                <a:cubicBezTo>
                  <a:pt x="513398" y="410528"/>
                  <a:pt x="410528" y="513398"/>
                  <a:pt x="284798" y="5133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55" name="Rectangle: Rounded Corners 2">
            <a:extLst>
              <a:ext uri="{FF2B5EF4-FFF2-40B4-BE49-F238E27FC236}">
                <a16:creationId xmlns:a16="http://schemas.microsoft.com/office/drawing/2014/main" id="{574CCE02-2AF1-2448-E009-01541A67168C}"/>
              </a:ext>
            </a:extLst>
          </p:cNvPr>
          <p:cNvSpPr/>
          <p:nvPr/>
        </p:nvSpPr>
        <p:spPr>
          <a:xfrm>
            <a:off x="11566454" y="6502642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58211A1-43DC-8F91-D63E-E98E112E77CC}"/>
              </a:ext>
            </a:extLst>
          </p:cNvPr>
          <p:cNvSpPr txBox="1"/>
          <p:nvPr/>
        </p:nvSpPr>
        <p:spPr>
          <a:xfrm>
            <a:off x="11566454" y="6430836"/>
            <a:ext cx="522250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16</a:t>
            </a:r>
            <a:endParaRPr lang="en-ID" sz="1600" dirty="0">
              <a:solidFill>
                <a:schemeClr val="bg1"/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3" y="183400"/>
            <a:ext cx="1990549" cy="60951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92C6CA7-7A0B-4D40-A051-55DD0DAB2AF3}"/>
              </a:ext>
            </a:extLst>
          </p:cNvPr>
          <p:cNvSpPr txBox="1"/>
          <p:nvPr/>
        </p:nvSpPr>
        <p:spPr>
          <a:xfrm>
            <a:off x="9975333" y="1524195"/>
            <a:ext cx="1558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19DA1"/>
                </a:solidFill>
              </a:rPr>
              <a:t>Разрывы</a:t>
            </a:r>
            <a:endParaRPr lang="en-ID" sz="1400" dirty="0">
              <a:solidFill>
                <a:srgbClr val="019DA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6E6409-3044-49DC-894F-476AACF2F1DA}"/>
              </a:ext>
            </a:extLst>
          </p:cNvPr>
          <p:cNvSpPr txBox="1"/>
          <p:nvPr/>
        </p:nvSpPr>
        <p:spPr>
          <a:xfrm>
            <a:off x="9721638" y="1801107"/>
            <a:ext cx="1887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о.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Боршовец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Керетский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архипелаг) </a:t>
            </a:r>
          </a:p>
          <a:p>
            <a:pPr algn="ctr"/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ФотоИ.А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Клокова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ID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90A81BD0-EA13-472E-89D9-17BB20BCF3B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087114" y="966672"/>
            <a:ext cx="2730661" cy="1655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BD46816-AE4C-4F18-A783-23A28D21383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4258" y="832635"/>
            <a:ext cx="2798035" cy="2218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ECC10EC-9F74-4703-9D16-1696C8FC466B}"/>
              </a:ext>
            </a:extLst>
          </p:cNvPr>
          <p:cNvSpPr txBox="1"/>
          <p:nvPr/>
        </p:nvSpPr>
        <p:spPr>
          <a:xfrm>
            <a:off x="1148835" y="3051477"/>
            <a:ext cx="155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solidFill>
                  <a:srgbClr val="019DA1"/>
                </a:solidFill>
              </a:rPr>
              <a:t>Сейсмовыколы</a:t>
            </a:r>
            <a:r>
              <a:rPr lang="ru-RU" sz="1200" dirty="0">
                <a:solidFill>
                  <a:srgbClr val="019DA1"/>
                </a:solidFill>
              </a:rPr>
              <a:t> </a:t>
            </a:r>
            <a:endParaRPr lang="en-ID" sz="1200" dirty="0">
              <a:solidFill>
                <a:srgbClr val="019DA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7613F3-9C0E-4AEE-B3EB-107C48A06B28}"/>
              </a:ext>
            </a:extLst>
          </p:cNvPr>
          <p:cNvSpPr txBox="1"/>
          <p:nvPr/>
        </p:nvSpPr>
        <p:spPr>
          <a:xfrm>
            <a:off x="703443" y="3261027"/>
            <a:ext cx="2284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Nikolaeva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all., 2018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западном борту о.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Имандры</a:t>
            </a:r>
            <a:endParaRPr lang="en-ID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49E31B-6A4E-4E9E-B47E-ADDCBAA00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10" y="3718932"/>
            <a:ext cx="5256626" cy="1015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D785C3C-0424-434E-BD08-859507E0A175}"/>
              </a:ext>
            </a:extLst>
          </p:cNvPr>
          <p:cNvSpPr txBox="1"/>
          <p:nvPr/>
        </p:nvSpPr>
        <p:spPr>
          <a:xfrm>
            <a:off x="2208700" y="4753810"/>
            <a:ext cx="155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19DA1"/>
                </a:solidFill>
              </a:rPr>
              <a:t>Конволюции</a:t>
            </a:r>
            <a:endParaRPr lang="en-ID" sz="1200" dirty="0">
              <a:solidFill>
                <a:srgbClr val="019DA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069230-A01A-40F5-A911-67ACB1F1B8E3}"/>
              </a:ext>
            </a:extLst>
          </p:cNvPr>
          <p:cNvSpPr txBox="1"/>
          <p:nvPr/>
        </p:nvSpPr>
        <p:spPr>
          <a:xfrm>
            <a:off x="360015" y="4941168"/>
            <a:ext cx="5427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(Горбатов, 2020,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коноволюци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в карьере «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Шарваозеро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», северная Карелия)</a:t>
            </a:r>
            <a:endParaRPr lang="en-ID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CEA09-A475-4D5A-BB98-A93144B6CE1D}"/>
              </a:ext>
            </a:extLst>
          </p:cNvPr>
          <p:cNvSpPr txBox="1"/>
          <p:nvPr/>
        </p:nvSpPr>
        <p:spPr>
          <a:xfrm>
            <a:off x="6885301" y="2599855"/>
            <a:ext cx="55735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1.Простирание разрыва совпадает с направлением других </a:t>
            </a:r>
          </a:p>
          <a:p>
            <a:r>
              <a:rPr lang="ru-RU" sz="1300" b="1" dirty="0" err="1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сейсмодислокаций</a:t>
            </a:r>
            <a:r>
              <a:rPr lang="en-US" sz="1300" b="1" dirty="0">
                <a:solidFill>
                  <a:srgbClr val="019DA1"/>
                </a:solidFill>
                <a:effectLst/>
                <a:ea typeface="Calibri" panose="020F0502020204030204" pitchFamily="34" charset="0"/>
              </a:rPr>
              <a:t>;</a:t>
            </a:r>
            <a:endParaRPr lang="ru-RU" sz="1300" b="1" dirty="0">
              <a:solidFill>
                <a:srgbClr val="019DA1"/>
              </a:solidFill>
              <a:effectLst/>
              <a:ea typeface="Calibri" panose="020F0502020204030204" pitchFamily="34" charset="0"/>
            </a:endParaRPr>
          </a:p>
          <a:p>
            <a:pPr algn="just"/>
            <a:r>
              <a:rPr lang="ru-RU" sz="1300" dirty="0"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наблюдаются следы смещения  </a:t>
            </a:r>
            <a:r>
              <a:rPr lang="en-US" sz="13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3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тенок</a:t>
            </a:r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1300" b="1" dirty="0">
                <a:solidFill>
                  <a:srgbClr val="0CA1A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ru-RU" sz="1300" b="1" dirty="0">
                <a:solidFill>
                  <a:srgbClr val="0CA1A5"/>
                </a:solidFill>
                <a:effectLst/>
                <a:ea typeface="Calibri" panose="020F0502020204030204" pitchFamily="34" charset="0"/>
              </a:rPr>
              <a:t>Линейные или угловатые очертания, </a:t>
            </a:r>
            <a:r>
              <a:rPr lang="ru-RU" sz="1300" b="1" dirty="0">
                <a:solidFill>
                  <a:srgbClr val="0CA1A5"/>
                </a:solidFill>
                <a:ea typeface="Calibri" panose="020F0502020204030204" pitchFamily="34" charset="0"/>
              </a:rPr>
              <a:t> </a:t>
            </a:r>
            <a:r>
              <a:rPr lang="ru-RU" sz="1300" b="1" dirty="0">
                <a:solidFill>
                  <a:srgbClr val="0CA1A5"/>
                </a:solidFill>
                <a:effectLst/>
                <a:ea typeface="Calibri" panose="020F0502020204030204" pitchFamily="34" charset="0"/>
              </a:rPr>
              <a:t>выдержанная</a:t>
            </a:r>
            <a:r>
              <a:rPr lang="en-US" sz="1300" b="1" dirty="0">
                <a:solidFill>
                  <a:srgbClr val="0CA1A5"/>
                </a:solidFill>
                <a:ea typeface="Calibri" panose="020F0502020204030204" pitchFamily="34" charset="0"/>
              </a:rPr>
              <a:t> </a:t>
            </a:r>
            <a:r>
              <a:rPr lang="ru-RU" sz="1300" b="1" dirty="0">
                <a:solidFill>
                  <a:srgbClr val="0CA1A5"/>
                </a:solidFill>
                <a:effectLst/>
                <a:ea typeface="Calibri" panose="020F0502020204030204" pitchFamily="34" charset="0"/>
              </a:rPr>
              <a:t>амплитуда смещения</a:t>
            </a:r>
            <a:r>
              <a:rPr lang="en-US" sz="1300" b="1" dirty="0">
                <a:solidFill>
                  <a:srgbClr val="0CA1A5"/>
                </a:solidFill>
                <a:effectLst/>
                <a:ea typeface="Calibri" panose="020F0502020204030204" pitchFamily="34" charset="0"/>
              </a:rPr>
              <a:t>;</a:t>
            </a:r>
            <a:endParaRPr lang="ru-RU" sz="1300" b="1" dirty="0">
              <a:solidFill>
                <a:srgbClr val="0CA1A5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300" b="1" dirty="0">
                <a:solidFill>
                  <a:srgbClr val="0CA1A5"/>
                </a:solidFill>
                <a:effectLst/>
                <a:ea typeface="Calibri" panose="020F0502020204030204" pitchFamily="34" charset="0"/>
              </a:rPr>
              <a:t>4.Разрывы не сужаются с глубиной. </a:t>
            </a:r>
            <a:endParaRPr lang="en-US" sz="1300" b="1" dirty="0">
              <a:solidFill>
                <a:srgbClr val="0CA1A5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ru-RU" sz="1300" b="1" u="sng" dirty="0">
                <a:effectLst/>
                <a:ea typeface="Calibri" panose="020F0502020204030204" pitchFamily="34" charset="0"/>
              </a:rPr>
              <a:t>Отличие от морозобойного выветривания: </a:t>
            </a:r>
            <a:endParaRPr lang="en-US" sz="1300" b="1" u="sng" dirty="0">
              <a:effectLst/>
              <a:ea typeface="Calibri" panose="020F0502020204030204" pitchFamily="34" charset="0"/>
            </a:endParaRPr>
          </a:p>
          <a:p>
            <a:r>
              <a:rPr lang="en-US" sz="1300" b="1" dirty="0">
                <a:solidFill>
                  <a:srgbClr val="0CA1A5"/>
                </a:solidFill>
                <a:cs typeface="Times New Roman" panose="02020603050405020304" pitchFamily="18" charset="0"/>
              </a:rPr>
              <a:t>5.</a:t>
            </a:r>
            <a:r>
              <a:rPr lang="ru-RU" sz="1300" b="1" dirty="0">
                <a:solidFill>
                  <a:srgbClr val="0CA1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Глубина &gt;1–2 м, ширина &gt; 1 м </a:t>
            </a:r>
            <a:endParaRPr lang="ru-RU" sz="1300" b="1" dirty="0">
              <a:solidFill>
                <a:srgbClr val="0CA1A5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AE92C0-557F-4995-97F2-6364AAC9B837}"/>
              </a:ext>
            </a:extLst>
          </p:cNvPr>
          <p:cNvSpPr txBox="1"/>
          <p:nvPr/>
        </p:nvSpPr>
        <p:spPr>
          <a:xfrm>
            <a:off x="3087247" y="865311"/>
            <a:ext cx="3329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0CA1A5"/>
                </a:solidFill>
                <a:effectLst/>
                <a:ea typeface="Calibri" panose="020F0502020204030204" pitchFamily="34" charset="0"/>
              </a:rPr>
              <a:t>1.</a:t>
            </a:r>
            <a:r>
              <a:rPr lang="ru-RU" sz="1200" b="1" spc="-25" dirty="0">
                <a:solidFill>
                  <a:srgbClr val="0CA1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единое направление откалывания с другими скальными блоками</a:t>
            </a:r>
            <a:r>
              <a:rPr lang="en-US" sz="1200" b="1" dirty="0">
                <a:solidFill>
                  <a:srgbClr val="0CA1A5"/>
                </a:solidFill>
                <a:effectLst/>
                <a:ea typeface="Calibri" panose="020F0502020204030204" pitchFamily="34" charset="0"/>
              </a:rPr>
              <a:t>;</a:t>
            </a:r>
            <a:endParaRPr lang="ru-RU" sz="1200" b="1" dirty="0">
              <a:solidFill>
                <a:srgbClr val="0CA1A5"/>
              </a:solidFill>
              <a:effectLst/>
              <a:ea typeface="Calibri" panose="020F0502020204030204" pitchFamily="34" charset="0"/>
            </a:endParaRPr>
          </a:p>
          <a:p>
            <a:pPr algn="just"/>
            <a:endParaRPr lang="ru-RU" sz="1200" b="1" dirty="0">
              <a:solidFill>
                <a:srgbClr val="0CA1A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solidFill>
                  <a:srgbClr val="0CA1A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200" b="1" dirty="0">
                <a:solidFill>
                  <a:srgbClr val="0CA1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spc="-25" dirty="0">
                <a:solidFill>
                  <a:srgbClr val="0CA1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наличие ниши, совпадающей по форме, размеру с гранями отколотого блока</a:t>
            </a:r>
            <a:r>
              <a:rPr lang="en-US" sz="1200" b="1" dirty="0">
                <a:solidFill>
                  <a:srgbClr val="0CA1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200" b="1" u="sng" dirty="0">
              <a:effectLst/>
              <a:ea typeface="Calibri" panose="020F0502020204030204" pitchFamily="34" charset="0"/>
            </a:endParaRPr>
          </a:p>
          <a:p>
            <a:pPr algn="just"/>
            <a:r>
              <a:rPr lang="ru-RU" sz="1200" b="1" u="sng" dirty="0">
                <a:effectLst/>
                <a:ea typeface="Calibri" panose="020F0502020204030204" pitchFamily="34" charset="0"/>
              </a:rPr>
              <a:t>Отличие от экзарации: </a:t>
            </a:r>
            <a:endParaRPr lang="en-US" sz="1200" b="1" u="sng" dirty="0">
              <a:effectLst/>
              <a:ea typeface="Calibri" panose="020F0502020204030204" pitchFamily="34" charset="0"/>
            </a:endParaRPr>
          </a:p>
          <a:p>
            <a:pPr algn="just"/>
            <a:r>
              <a:rPr lang="ru-RU" sz="1200" b="1" dirty="0">
                <a:solidFill>
                  <a:srgbClr val="0CA1A5"/>
                </a:solidFill>
                <a:cs typeface="Times New Roman" panose="02020603050405020304" pitchFamily="18" charset="0"/>
              </a:rPr>
              <a:t>3</a:t>
            </a:r>
            <a:r>
              <a:rPr lang="en-US" sz="1200" b="1" dirty="0">
                <a:solidFill>
                  <a:srgbClr val="0CA1A5"/>
                </a:solidFill>
                <a:cs typeface="Times New Roman" panose="02020603050405020304" pitchFamily="18" charset="0"/>
              </a:rPr>
              <a:t>.</a:t>
            </a:r>
            <a:r>
              <a:rPr lang="ru-RU" sz="1200" b="1" dirty="0" err="1">
                <a:solidFill>
                  <a:srgbClr val="0CA1A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200" b="1" dirty="0" err="1">
                <a:solidFill>
                  <a:srgbClr val="0CA1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убгоризонтальное</a:t>
            </a:r>
            <a:r>
              <a:rPr lang="ru-RU" sz="1200" b="1" dirty="0">
                <a:solidFill>
                  <a:srgbClr val="0CA1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CA1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сейсмовыкалывание</a:t>
            </a:r>
            <a:r>
              <a:rPr lang="ru-RU" sz="1200" b="1" dirty="0">
                <a:solidFill>
                  <a:srgbClr val="0CA1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 биссектрисе или по одной из 2-х систем региональной трещиноватости</a:t>
            </a:r>
            <a:endParaRPr lang="ru-RU" sz="1200" b="1" dirty="0">
              <a:solidFill>
                <a:srgbClr val="0CA1A5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10">
            <a:extLst>
              <a:ext uri="{FF2B5EF4-FFF2-40B4-BE49-F238E27FC236}">
                <a16:creationId xmlns:a16="http://schemas.microsoft.com/office/drawing/2014/main" id="{D716BE25-68E5-4B25-8250-C5D50B61072C}"/>
              </a:ext>
            </a:extLst>
          </p:cNvPr>
          <p:cNvSpPr/>
          <p:nvPr/>
        </p:nvSpPr>
        <p:spPr>
          <a:xfrm>
            <a:off x="3062160" y="2918014"/>
            <a:ext cx="3511219" cy="680151"/>
          </a:xfrm>
          <a:prstGeom prst="roundRect">
            <a:avLst>
              <a:gd name="adj" fmla="val 1027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1) По номограмме </a:t>
            </a: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М.В. </a:t>
            </a:r>
            <a:r>
              <a:rPr lang="ru-RU" sz="1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Родкина</a:t>
            </a:r>
            <a:r>
              <a:rPr lang="ru-RU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(2012),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2) По уравнению макросейсмического поля (</a:t>
            </a:r>
            <a:r>
              <a:rPr lang="ru-RU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Друмя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Шебалин, 1985)</a:t>
            </a:r>
            <a:endParaRPr lang="ru-RU" sz="1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3CF70C-3D42-4530-ABFA-51ABC4D39949}"/>
              </a:ext>
            </a:extLst>
          </p:cNvPr>
          <p:cNvSpPr txBox="1"/>
          <p:nvPr/>
        </p:nvSpPr>
        <p:spPr>
          <a:xfrm>
            <a:off x="-62174" y="5105647"/>
            <a:ext cx="67067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effectLst/>
                <a:ea typeface="Calibri" panose="020F0502020204030204" pitchFamily="34" charset="0"/>
              </a:rPr>
              <a:t>1.Развитие структур в более устойчивых к разжижению отложениях</a:t>
            </a:r>
          </a:p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>Формирование в пачках с ненаклонной слоистостью; </a:t>
            </a:r>
          </a:p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3.Латеральная протяженность горизонтов деформаций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Систематическое повторение форм конволюций по латерали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>Отношение ширины синклинали к антиклинали (</a:t>
            </a:r>
            <a:r>
              <a:rPr lang="ru-RU" sz="1400" dirty="0" err="1">
                <a:effectLst/>
                <a:ea typeface="Times New Roman" panose="02020603050405020304" pitchFamily="18" charset="0"/>
              </a:rPr>
              <a:t>Ks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>) ≤ 1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6515FDC-2071-4780-A67A-3A4639972D74}"/>
              </a:ext>
            </a:extLst>
          </p:cNvPr>
          <p:cNvCxnSpPr>
            <a:cxnSpLocks/>
          </p:cNvCxnSpPr>
          <p:nvPr/>
        </p:nvCxnSpPr>
        <p:spPr>
          <a:xfrm>
            <a:off x="6637173" y="884167"/>
            <a:ext cx="38687" cy="5954138"/>
          </a:xfrm>
          <a:prstGeom prst="line">
            <a:avLst/>
          </a:prstGeom>
          <a:ln w="76200">
            <a:solidFill>
              <a:srgbClr val="019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41AA8E9-7085-4B02-BF9F-502E1D80D717}"/>
              </a:ext>
            </a:extLst>
          </p:cNvPr>
          <p:cNvCxnSpPr>
            <a:cxnSpLocks/>
          </p:cNvCxnSpPr>
          <p:nvPr/>
        </p:nvCxnSpPr>
        <p:spPr>
          <a:xfrm>
            <a:off x="0" y="3641863"/>
            <a:ext cx="6643352" cy="0"/>
          </a:xfrm>
          <a:prstGeom prst="line">
            <a:avLst/>
          </a:prstGeom>
          <a:ln w="76200">
            <a:solidFill>
              <a:srgbClr val="019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10">
            <a:extLst>
              <a:ext uri="{FF2B5EF4-FFF2-40B4-BE49-F238E27FC236}">
                <a16:creationId xmlns:a16="http://schemas.microsoft.com/office/drawing/2014/main" id="{3B87D103-8E81-4F6E-BABD-79E51BF53B9C}"/>
              </a:ext>
            </a:extLst>
          </p:cNvPr>
          <p:cNvSpPr/>
          <p:nvPr/>
        </p:nvSpPr>
        <p:spPr>
          <a:xfrm>
            <a:off x="82950" y="6221118"/>
            <a:ext cx="6490429" cy="617187"/>
          </a:xfrm>
          <a:prstGeom prst="roundRect">
            <a:avLst>
              <a:gd name="adj" fmla="val 1027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1) По уравнению макросейсмического поля (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Друмя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Шебалин, 1985)</a:t>
            </a:r>
            <a:endParaRPr lang="ru-RU" sz="1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2) По зависимость «М, </a:t>
            </a:r>
            <a:r>
              <a:rPr lang="ru-RU" sz="1200" b="1" dirty="0" err="1">
                <a:effectLst/>
                <a:ea typeface="Times New Roman" panose="02020603050405020304" pitchFamily="18" charset="0"/>
              </a:rPr>
              <a:t>Ks</a:t>
            </a:r>
            <a:r>
              <a:rPr lang="ru-RU" sz="1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(Горбатов и др., 2025)</a:t>
            </a:r>
            <a:endParaRPr lang="ru-RU" sz="1200" b="1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3) По экспертной визуализации «М, эпицентральное расстояние» </a:t>
            </a: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(Горбатов и др., 2025)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5009F-01E1-43C8-B42C-6E27A66F3D9D}"/>
              </a:ext>
            </a:extLst>
          </p:cNvPr>
          <p:cNvSpPr txBox="1"/>
          <p:nvPr/>
        </p:nvSpPr>
        <p:spPr>
          <a:xfrm>
            <a:off x="8709625" y="4148859"/>
            <a:ext cx="16097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По Горбатов и др., 2020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2ABC81-FB68-4F4E-A8DC-C7D03A148E3A}"/>
              </a:ext>
            </a:extLst>
          </p:cNvPr>
          <p:cNvSpPr txBox="1"/>
          <p:nvPr/>
        </p:nvSpPr>
        <p:spPr>
          <a:xfrm>
            <a:off x="1672687" y="2717098"/>
            <a:ext cx="61582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-52"/>
              </a:rPr>
              <a:t>По Горбатов и др.,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AED40-3DB5-4D5C-A1EC-4AB20B82E6D0}"/>
              </a:ext>
            </a:extLst>
          </p:cNvPr>
          <p:cNvSpPr txBox="1"/>
          <p:nvPr/>
        </p:nvSpPr>
        <p:spPr>
          <a:xfrm>
            <a:off x="6708323" y="4441792"/>
            <a:ext cx="5469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Почему невозможно определить точную магнитуду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B80EE99-8C87-4198-8E74-371202585ACD}"/>
              </a:ext>
            </a:extLst>
          </p:cNvPr>
          <p:cNvSpPr/>
          <p:nvPr/>
        </p:nvSpPr>
        <p:spPr>
          <a:xfrm>
            <a:off x="6818936" y="4838007"/>
            <a:ext cx="5093961" cy="399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-25" dirty="0">
                <a:solidFill>
                  <a:schemeClr val="bg1"/>
                </a:solidFill>
              </a:rPr>
              <a:t>1. Н</a:t>
            </a:r>
            <a:r>
              <a:rPr lang="ru-RU" sz="1400" spc="-25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евозможно установить количество его обновлений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B6B57410-AEDD-47CB-B6A6-9102B0C39453}"/>
              </a:ext>
            </a:extLst>
          </p:cNvPr>
          <p:cNvSpPr/>
          <p:nvPr/>
        </p:nvSpPr>
        <p:spPr>
          <a:xfrm>
            <a:off x="6837867" y="5387187"/>
            <a:ext cx="5093961" cy="399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2.Неясна р</a:t>
            </a:r>
            <a:r>
              <a:rPr lang="ru-RU" sz="1400" dirty="0">
                <a:solidFill>
                  <a:schemeClr val="bg1"/>
                </a:solidFill>
                <a:effectLst/>
                <a:ea typeface="TimesNewRomanPSMT"/>
              </a:rPr>
              <a:t>оль воздействия ледниковой обработки разрыва до его </a:t>
            </a:r>
            <a:r>
              <a:rPr lang="ru-RU" sz="1400" dirty="0" err="1">
                <a:solidFill>
                  <a:schemeClr val="bg1"/>
                </a:solidFill>
                <a:effectLst/>
                <a:ea typeface="TimesNewRomanPSMT"/>
              </a:rPr>
              <a:t>реактивизации</a:t>
            </a:r>
            <a:endParaRPr lang="ru-RU" sz="1400" dirty="0">
              <a:solidFill>
                <a:schemeClr val="bg1"/>
              </a:solidFill>
              <a:effectLst/>
              <a:ea typeface="TimesNewRomanPSMT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CC865A73-C1F9-4F08-836D-E8AA86E681CA}"/>
              </a:ext>
            </a:extLst>
          </p:cNvPr>
          <p:cNvSpPr/>
          <p:nvPr/>
        </p:nvSpPr>
        <p:spPr>
          <a:xfrm>
            <a:off x="6818936" y="5926410"/>
            <a:ext cx="5093961" cy="399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-25" dirty="0">
                <a:solidFill>
                  <a:schemeClr val="bg1"/>
                </a:solidFill>
              </a:rPr>
              <a:t>3.</a:t>
            </a:r>
            <a:r>
              <a:rPr lang="ru-RU" sz="1400" spc="-25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При </a:t>
            </a:r>
            <a:r>
              <a:rPr lang="ru-RU" sz="1400" spc="-25" dirty="0">
                <a:solidFill>
                  <a:schemeClr val="bg1"/>
                </a:solidFill>
                <a:ea typeface="Times New Roman" panose="02020603050405020304" pitchFamily="18" charset="0"/>
              </a:rPr>
              <a:t>прибрежном расположении сложно определить длину его  </a:t>
            </a:r>
            <a:r>
              <a:rPr lang="ru-RU" sz="1400" spc="-25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подводного продолжения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4E89B91-D3DE-4B49-9095-823E7AAD63AC}"/>
              </a:ext>
            </a:extLst>
          </p:cNvPr>
          <p:cNvSpPr/>
          <p:nvPr/>
        </p:nvSpPr>
        <p:spPr>
          <a:xfrm>
            <a:off x="6718503" y="4432729"/>
            <a:ext cx="5386304" cy="1962204"/>
          </a:xfrm>
          <a:prstGeom prst="roundRect">
            <a:avLst/>
          </a:prstGeom>
          <a:noFill/>
          <a:ln>
            <a:solidFill>
              <a:srgbClr val="019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17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B2894-DEE9-4D10-91B4-D6A5F8AB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0" y="0"/>
            <a:ext cx="10251169" cy="1325563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latin typeface="+mn-lt"/>
                <a:cs typeface="Times New Roman" panose="02020603050405020304" pitchFamily="18" charset="0"/>
              </a:rPr>
              <a:t>Распределение </a:t>
            </a:r>
            <a:r>
              <a:rPr lang="ru-RU" sz="2600" b="1" dirty="0" err="1">
                <a:latin typeface="+mn-lt"/>
                <a:cs typeface="Times New Roman" panose="02020603050405020304" pitchFamily="18" charset="0"/>
              </a:rPr>
              <a:t>палеоземлетрясений</a:t>
            </a:r>
            <a:r>
              <a:rPr lang="ru-RU" sz="2600" b="1" dirty="0">
                <a:latin typeface="+mn-lt"/>
                <a:cs typeface="Times New Roman" panose="02020603050405020304" pitchFamily="18" charset="0"/>
              </a:rPr>
              <a:t> в Кандалакшском районе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F9CA6F-B827-4BE0-BDA9-C5AEB98082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9" y="351385"/>
            <a:ext cx="1990549" cy="609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B075A2-1BB0-4129-8F60-850DA7952715}"/>
              </a:ext>
            </a:extLst>
          </p:cNvPr>
          <p:cNvSpPr txBox="1"/>
          <p:nvPr/>
        </p:nvSpPr>
        <p:spPr>
          <a:xfrm>
            <a:off x="6599098" y="1202578"/>
            <a:ext cx="458972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Карта современных, землетрясений Кандалакшского  региона</a:t>
            </a:r>
            <a:endParaRPr lang="ru-RU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Некоторые условные обозначения: </a:t>
            </a:r>
          </a:p>
          <a:p>
            <a:pPr algn="ctr"/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Белая пунктирная линия-ареалы концентраций землетрясений: </a:t>
            </a:r>
          </a:p>
          <a:p>
            <a:pPr algn="ctr"/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ea typeface="Calibri" panose="020F0502020204030204" pitchFamily="34" charset="0"/>
            </a:endParaRPr>
          </a:p>
          <a:p>
            <a:pPr algn="just"/>
            <a:endParaRPr lang="ru-RU" dirty="0"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ea typeface="Calibri" panose="020F050202020403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25F16EF-30D6-4146-9C4F-9E299500BA32}"/>
              </a:ext>
            </a:extLst>
          </p:cNvPr>
          <p:cNvSpPr/>
          <p:nvPr/>
        </p:nvSpPr>
        <p:spPr>
          <a:xfrm>
            <a:off x="6684898" y="3081999"/>
            <a:ext cx="4439534" cy="53835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1. Кандалакшский грабен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2B54F50-A136-4809-A183-6B030C8E1B73}"/>
              </a:ext>
            </a:extLst>
          </p:cNvPr>
          <p:cNvSpPr/>
          <p:nvPr/>
        </p:nvSpPr>
        <p:spPr>
          <a:xfrm>
            <a:off x="6684898" y="4204772"/>
            <a:ext cx="4503920" cy="509656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2. </a:t>
            </a:r>
            <a:r>
              <a:rPr lang="ru-RU" sz="2000" b="1" dirty="0" err="1"/>
              <a:t>Колвицкий</a:t>
            </a:r>
            <a:r>
              <a:rPr lang="ru-RU" sz="2000" b="1" dirty="0"/>
              <a:t> грабен </a:t>
            </a:r>
          </a:p>
          <a:p>
            <a:pPr algn="ctr"/>
            <a:r>
              <a:rPr lang="ru-RU" dirty="0"/>
              <a:t>с узлом </a:t>
            </a:r>
            <a:r>
              <a:rPr lang="ru-RU" dirty="0" err="1"/>
              <a:t>сосчленения</a:t>
            </a:r>
            <a:endParaRPr lang="ru-RU" sz="20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215D965-B64C-4B1B-B224-8D6E846281FC}"/>
              </a:ext>
            </a:extLst>
          </p:cNvPr>
          <p:cNvSpPr/>
          <p:nvPr/>
        </p:nvSpPr>
        <p:spPr>
          <a:xfrm>
            <a:off x="6684898" y="4769564"/>
            <a:ext cx="4473213" cy="51831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3. Территория севернее </a:t>
            </a:r>
            <a:r>
              <a:rPr lang="ru-RU" b="1" dirty="0" err="1"/>
              <a:t>Колвицкого</a:t>
            </a:r>
            <a:r>
              <a:rPr lang="ru-RU" b="1" dirty="0"/>
              <a:t> грабена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FC5477A-BBC8-4F94-A84A-7D0841F237E6}"/>
              </a:ext>
            </a:extLst>
          </p:cNvPr>
          <p:cNvSpPr/>
          <p:nvPr/>
        </p:nvSpPr>
        <p:spPr>
          <a:xfrm>
            <a:off x="6695616" y="5354061"/>
            <a:ext cx="4482483" cy="53835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4. Район к </a:t>
            </a:r>
            <a:r>
              <a:rPr lang="ru-RU" sz="1600" b="1" dirty="0" err="1"/>
              <a:t>Имандра-Варзугской</a:t>
            </a:r>
            <a:r>
              <a:rPr lang="ru-RU" sz="1600" b="1" dirty="0"/>
              <a:t> зоне </a:t>
            </a:r>
          </a:p>
          <a:p>
            <a:pPr algn="ctr"/>
            <a:r>
              <a:rPr lang="ru-RU" sz="1600" dirty="0"/>
              <a:t>сочленение крупных структур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F9B0B-FC2D-42EA-8501-928A75BDC4E7}"/>
              </a:ext>
            </a:extLst>
          </p:cNvPr>
          <p:cNvSpPr txBox="1"/>
          <p:nvPr/>
        </p:nvSpPr>
        <p:spPr>
          <a:xfrm>
            <a:off x="4452730" y="-5009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C08331-61F7-49CB-B20A-94556F517DEC}"/>
              </a:ext>
            </a:extLst>
          </p:cNvPr>
          <p:cNvSpPr txBox="1"/>
          <p:nvPr/>
        </p:nvSpPr>
        <p:spPr>
          <a:xfrm>
            <a:off x="6071493" y="5892413"/>
            <a:ext cx="578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1. </a:t>
            </a:r>
            <a:r>
              <a:rPr lang="en-US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3 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землетрясения с магнитудой ~6, что были </a:t>
            </a:r>
            <a:r>
              <a:rPr lang="ru-RU" sz="14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параметризованы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по </a:t>
            </a:r>
            <a:r>
              <a:rPr lang="ru-RU" sz="14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выколам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(</a:t>
            </a:r>
            <a:r>
              <a:rPr lang="en-US" sz="14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Nikolaeva</a:t>
            </a:r>
            <a:r>
              <a:rPr lang="en-US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et all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2018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)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FB8080-0788-495A-9411-1760345AEB03}"/>
              </a:ext>
            </a:extLst>
          </p:cNvPr>
          <p:cNvSpPr txBox="1"/>
          <p:nvPr/>
        </p:nvSpPr>
        <p:spPr>
          <a:xfrm>
            <a:off x="6212128" y="6334780"/>
            <a:ext cx="578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2. </a:t>
            </a:r>
            <a:r>
              <a:rPr lang="en-US" sz="1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землетрясения с магнитудой </a:t>
            </a:r>
            <a:r>
              <a:rPr lang="en-US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4.3</a:t>
            </a:r>
            <a:r>
              <a:rPr lang="ru-RU" sz="1400" dirty="0">
                <a:solidFill>
                  <a:srgbClr val="FF0000"/>
                </a:solidFill>
              </a:rPr>
              <a:t>±</a:t>
            </a:r>
            <a:r>
              <a:rPr lang="en-US" sz="1400" dirty="0">
                <a:solidFill>
                  <a:srgbClr val="FF0000"/>
                </a:solidFill>
              </a:rPr>
              <a:t>1.4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>
                <a:solidFill>
                  <a:srgbClr val="FF0000"/>
                </a:solidFill>
                <a:ea typeface="Times New Roman" panose="02020603050405020304" pitchFamily="18" charset="0"/>
              </a:rPr>
              <a:t>,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параметризован</a:t>
            </a:r>
            <a:r>
              <a:rPr lang="ru-RU" sz="1400" dirty="0">
                <a:solidFill>
                  <a:srgbClr val="FF0000"/>
                </a:solidFill>
                <a:ea typeface="Times New Roman" panose="02020603050405020304" pitchFamily="18" charset="0"/>
              </a:rPr>
              <a:t>ные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по конволюциям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31ADCB27-9BF5-4C4F-B0B5-8A75D83E9F8C}"/>
              </a:ext>
            </a:extLst>
          </p:cNvPr>
          <p:cNvSpPr/>
          <p:nvPr/>
        </p:nvSpPr>
        <p:spPr>
          <a:xfrm>
            <a:off x="11474291" y="6318884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33B30-A12A-4D1F-95A3-9D63143CD35F}"/>
              </a:ext>
            </a:extLst>
          </p:cNvPr>
          <p:cNvSpPr txBox="1"/>
          <p:nvPr/>
        </p:nvSpPr>
        <p:spPr>
          <a:xfrm>
            <a:off x="11445893" y="6261656"/>
            <a:ext cx="546457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17</a:t>
            </a:r>
            <a:endParaRPr lang="en-ID" sz="16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E413DE-A26F-4E9C-97B7-3FB013C10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" y="1566530"/>
            <a:ext cx="6509188" cy="52510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63B9EA-F37A-41ED-BEE3-9C4711C24E28}"/>
              </a:ext>
            </a:extLst>
          </p:cNvPr>
          <p:cNvSpPr txBox="1"/>
          <p:nvPr/>
        </p:nvSpPr>
        <p:spPr>
          <a:xfrm>
            <a:off x="6131786" y="3689668"/>
            <a:ext cx="578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4 землетрясения с магнитудой 4,4–5,2, что были </a:t>
            </a:r>
            <a:r>
              <a:rPr lang="ru-RU" sz="14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параметризованы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по </a:t>
            </a:r>
            <a:r>
              <a:rPr lang="ru-RU" sz="14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выколам</a:t>
            </a:r>
            <a:r>
              <a:rPr lang="ru-RU" sz="1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(Горбатов и др., 2017, 2020)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55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FF73D-7046-44FD-8E3E-66BA74B0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720" y="488178"/>
            <a:ext cx="9724446" cy="910782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latin typeface="+mn-lt"/>
                <a:cs typeface="Times New Roman" panose="02020603050405020304" pitchFamily="18" charset="0"/>
              </a:rPr>
              <a:t>Методика </a:t>
            </a:r>
            <a:r>
              <a:rPr lang="ru-RU" sz="2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расчета максимальной интенсивности сейсмических воздействий от содержащихся в каталогах  </a:t>
            </a:r>
            <a:r>
              <a:rPr lang="ru-RU" sz="26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сейсмособытий</a:t>
            </a:r>
            <a:r>
              <a:rPr lang="ru-RU" sz="2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 пределах рассматриваемых регионов</a:t>
            </a:r>
            <a:endParaRPr lang="ru-RU" sz="2600" b="1" dirty="0">
              <a:latin typeface="+mn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33872F-5332-4073-A2B3-F191844B3D55}"/>
                  </a:ext>
                </a:extLst>
              </p:cNvPr>
              <p:cNvSpPr txBox="1"/>
              <p:nvPr/>
            </p:nvSpPr>
            <p:spPr>
              <a:xfrm>
                <a:off x="2949934" y="3940854"/>
                <a:ext cx="6096000" cy="1375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</a:t>
                </a:r>
                <a:r>
                  <a:rPr lang="ru-RU" sz="1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спользовалось уравнение макросейсмического поля в форме Блейка-Шебалина [ГОСТ Р 57546-2017]: </a:t>
                </a:r>
              </a:p>
              <a:p>
                <a:pPr algn="just">
                  <a:tabLst>
                    <a:tab pos="5940425" algn="r"/>
                  </a:tabLst>
                </a:pPr>
                <a14:m>
                  <m:oMath xmlns:m="http://schemas.openxmlformats.org/officeDocument/2006/math">
                    <m:r>
                      <a:rPr lang="ru-RU" sz="1600" i="1">
                        <a:effectLst/>
                        <a:ea typeface="Times New Roman" panose="02020603050405020304" pitchFamily="18" charset="0"/>
                      </a:rPr>
                      <m:t>𝐼</m:t>
                    </m:r>
                    <m:r>
                      <a:rPr lang="ru-RU" sz="1600" i="1">
                        <a:effectLst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effectLst/>
                        <a:ea typeface="Times New Roman" panose="02020603050405020304" pitchFamily="18" charset="0"/>
                      </a:rPr>
                      <m:t>𝑎𝑀</m:t>
                    </m:r>
                    <m:r>
                      <a:rPr lang="ru-RU" sz="1600" i="1">
                        <a:effectLst/>
                        <a:ea typeface="Times New Roman" panose="02020603050405020304" pitchFamily="18" charset="0"/>
                      </a:rPr>
                      <m:t>−</m:t>
                    </m:r>
                    <m:r>
                      <a:rPr lang="ru-RU" sz="1600" i="1">
                        <a:effectLst/>
                        <a:ea typeface="Times New Roman" panose="02020603050405020304" pitchFamily="18" charset="0"/>
                      </a:rPr>
                      <m:t>𝑏</m:t>
                    </m:r>
                    <m:r>
                      <m:rPr>
                        <m:sty m:val="p"/>
                      </m:rPr>
                      <a:rPr lang="ru-RU" sz="1600">
                        <a:effectLst/>
                        <a:ea typeface="Times New Roman" panose="02020603050405020304" pitchFamily="18" charset="0"/>
                      </a:rPr>
                      <m:t>lg</m:t>
                    </m:r>
                    <m:rad>
                      <m:radPr>
                        <m:degHide m:val="on"/>
                        <m:ctrlPr>
                          <a:rPr lang="ru-RU" sz="1600" i="1">
                            <a:effectLst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ru-RU" sz="1600" i="1">
                                <a:effectLst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sz="1600" i="1">
                                    <a:effectLst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1600" i="1">
                                    <a:effectLst/>
                                    <a:ea typeface="Times New Roman" panose="020206030504050203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ru-RU" sz="1600" i="1">
                                    <a:effectLst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1600" i="1">
                                <a:effectLst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ru-RU" sz="1600" i="1">
                                    <a:effectLst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1600" i="1">
                                    <a:effectLst/>
                                    <a:ea typeface="Times New Roman" panose="020206030504050203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ru-RU" sz="1600" i="1">
                                    <a:effectLst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ru-RU" sz="1600" i="1">
                        <a:effectLst/>
                        <a:ea typeface="Times New Roman" panose="02020603050405020304" pitchFamily="18" charset="0"/>
                      </a:rPr>
                      <m:t>+</m:t>
                    </m:r>
                    <m:r>
                      <a:rPr lang="ru-RU" sz="1600" i="1">
                        <a:effectLst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ru-RU" sz="1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	(1)</a:t>
                </a:r>
              </a:p>
              <a:p>
                <a:pPr algn="just"/>
                <a:r>
                  <a:rPr lang="ru-RU" sz="1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:r>
                  <a:rPr lang="en-US" sz="16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ru-RU" sz="1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магнитуда; </a:t>
                </a:r>
                <a:r>
                  <a:rPr lang="en-US" sz="16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1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глубина очага в км; </a:t>
                </a:r>
                <a:r>
                  <a:rPr lang="en-US" sz="16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1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эпицентральное расстояние в км; </a:t>
                </a:r>
                <a:r>
                  <a:rPr lang="en-US" sz="16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16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6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16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6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1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эмпирические коэффициенты.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33872F-5332-4073-A2B3-F191844B3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934" y="3940854"/>
                <a:ext cx="6096000" cy="1375377"/>
              </a:xfrm>
              <a:prstGeom prst="rect">
                <a:avLst/>
              </a:prstGeom>
              <a:blipFill>
                <a:blip r:embed="rId2"/>
                <a:stretch>
                  <a:fillRect l="-600" t="-1327" r="-500" b="-48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27B661B-CF9F-4CE2-AE17-BBE5284A7A34}"/>
              </a:ext>
            </a:extLst>
          </p:cNvPr>
          <p:cNvSpPr/>
          <p:nvPr/>
        </p:nvSpPr>
        <p:spPr>
          <a:xfrm>
            <a:off x="3472496" y="1817174"/>
            <a:ext cx="4791740" cy="772631"/>
          </a:xfrm>
          <a:prstGeom prst="roundRect">
            <a:avLst/>
          </a:prstGeom>
          <a:solidFill>
            <a:srgbClr val="0CA1A5"/>
          </a:solidFill>
          <a:ln>
            <a:solidFill>
              <a:srgbClr val="019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1.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Построили для каждого региона расчетные сетки с шагом 0.05° по широте и долготе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8D8D1B3B-6C21-4C47-850B-55C4CC8B2C8D}"/>
              </a:ext>
            </a:extLst>
          </p:cNvPr>
          <p:cNvSpPr/>
          <p:nvPr/>
        </p:nvSpPr>
        <p:spPr>
          <a:xfrm>
            <a:off x="5524679" y="2589805"/>
            <a:ext cx="559981" cy="4182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B43DAF-D529-4665-9EA4-C5B17E43CD75}"/>
              </a:ext>
            </a:extLst>
          </p:cNvPr>
          <p:cNvSpPr/>
          <p:nvPr/>
        </p:nvSpPr>
        <p:spPr>
          <a:xfrm>
            <a:off x="1001372" y="3008019"/>
            <a:ext cx="9881191" cy="3774319"/>
          </a:xfrm>
          <a:prstGeom prst="roundRect">
            <a:avLst/>
          </a:prstGeom>
          <a:noFill/>
          <a:ln w="76200">
            <a:solidFill>
              <a:srgbClr val="0CA1A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646C3-2ED6-4588-8938-8382845534E5}"/>
              </a:ext>
            </a:extLst>
          </p:cNvPr>
          <p:cNvSpPr txBox="1"/>
          <p:nvPr/>
        </p:nvSpPr>
        <p:spPr>
          <a:xfrm>
            <a:off x="2664520" y="3086315"/>
            <a:ext cx="6840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tserrat" panose="00000500000000000000" pitchFamily="2" charset="-52"/>
                <a:cs typeface="Times New Roman" panose="02020603050405020304" pitchFamily="18" charset="0"/>
              </a:rPr>
              <a:t>2. </a:t>
            </a:r>
            <a:r>
              <a:rPr lang="ru-RU" sz="1600" dirty="0">
                <a:cs typeface="Times New Roman" panose="02020603050405020304" pitchFamily="18" charset="0"/>
              </a:rPr>
              <a:t>В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каждой точке находилось максимальное рассчитанное значение макросейсмической интенсивности от всех событий в каталоге с магнитудами больше 3.3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dirty="0"/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40B71B3D-6D96-4177-85A1-F7392F688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44216"/>
              </p:ext>
            </p:extLst>
          </p:nvPr>
        </p:nvGraphicFramePr>
        <p:xfrm>
          <a:off x="3228357" y="5370326"/>
          <a:ext cx="5539153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4640">
                  <a:extLst>
                    <a:ext uri="{9D8B030D-6E8A-4147-A177-3AD203B41FA5}">
                      <a16:colId xmlns:a16="http://schemas.microsoft.com/office/drawing/2014/main" val="2096267590"/>
                    </a:ext>
                  </a:extLst>
                </a:gridCol>
                <a:gridCol w="1384640">
                  <a:extLst>
                    <a:ext uri="{9D8B030D-6E8A-4147-A177-3AD203B41FA5}">
                      <a16:colId xmlns:a16="http://schemas.microsoft.com/office/drawing/2014/main" val="564587390"/>
                    </a:ext>
                  </a:extLst>
                </a:gridCol>
                <a:gridCol w="1384640">
                  <a:extLst>
                    <a:ext uri="{9D8B030D-6E8A-4147-A177-3AD203B41FA5}">
                      <a16:colId xmlns:a16="http://schemas.microsoft.com/office/drawing/2014/main" val="3827352075"/>
                    </a:ext>
                  </a:extLst>
                </a:gridCol>
                <a:gridCol w="1385233">
                  <a:extLst>
                    <a:ext uri="{9D8B030D-6E8A-4147-A177-3AD203B41FA5}">
                      <a16:colId xmlns:a16="http://schemas.microsoft.com/office/drawing/2014/main" val="3534112741"/>
                    </a:ext>
                  </a:extLst>
                </a:gridCol>
              </a:tblGrid>
              <a:tr h="1965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Регион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extLst>
                  <a:ext uri="{0D108BD9-81ED-4DB2-BD59-A6C34878D82A}">
                    <a16:rowId xmlns:a16="http://schemas.microsoft.com/office/drawing/2014/main" val="618819160"/>
                  </a:ext>
                </a:extLst>
              </a:tr>
              <a:tr h="1965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Северный Кавказ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1.6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3.1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2.2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extLst>
                  <a:ext uri="{0D108BD9-81ED-4DB2-BD59-A6C34878D82A}">
                    <a16:rowId xmlns:a16="http://schemas.microsoft.com/office/drawing/2014/main" val="1577990027"/>
                  </a:ext>
                </a:extLst>
              </a:tr>
              <a:tr h="4731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Калининградская область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2.7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3.4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52" marR="86252" marT="0" marB="0"/>
                </a:tc>
                <a:extLst>
                  <a:ext uri="{0D108BD9-81ED-4DB2-BD59-A6C34878D82A}">
                    <a16:rowId xmlns:a16="http://schemas.microsoft.com/office/drawing/2014/main" val="2105684703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230F89-480E-4A62-9BDD-3E09ED725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4" y="200751"/>
            <a:ext cx="1990549" cy="609515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41C824BA-689B-4C7B-A244-5828809CF16C}"/>
              </a:ext>
            </a:extLst>
          </p:cNvPr>
          <p:cNvSpPr/>
          <p:nvPr/>
        </p:nvSpPr>
        <p:spPr>
          <a:xfrm>
            <a:off x="11190628" y="6268730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88D95-8204-4D0A-9C4A-D67960DE3BFA}"/>
              </a:ext>
            </a:extLst>
          </p:cNvPr>
          <p:cNvSpPr txBox="1"/>
          <p:nvPr/>
        </p:nvSpPr>
        <p:spPr>
          <a:xfrm>
            <a:off x="11111899" y="6207518"/>
            <a:ext cx="6356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1</a:t>
            </a:r>
            <a:r>
              <a:rPr lang="en-US" sz="1600" i="0" dirty="0">
                <a:solidFill>
                  <a:schemeClr val="bg1"/>
                </a:solidFill>
                <a:effectLst/>
              </a:rPr>
              <a:t>8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5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20C9C-CF77-0A23-803C-4FDA68358155}"/>
              </a:ext>
            </a:extLst>
          </p:cNvPr>
          <p:cNvSpPr txBox="1"/>
          <p:nvPr/>
        </p:nvSpPr>
        <p:spPr>
          <a:xfrm>
            <a:off x="2427251" y="110914"/>
            <a:ext cx="9729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Карты распределения максимальной макросейсмической интенсивности </a:t>
            </a:r>
            <a:endParaRPr lang="en-ID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DAB73-45F5-E482-14C6-40DEDE402D99}"/>
              </a:ext>
            </a:extLst>
          </p:cNvPr>
          <p:cNvSpPr txBox="1"/>
          <p:nvPr/>
        </p:nvSpPr>
        <p:spPr>
          <a:xfrm>
            <a:off x="1079170" y="2691167"/>
            <a:ext cx="2287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-52"/>
              </a:rPr>
              <a:t>Lorem ipsum</a:t>
            </a:r>
            <a:endParaRPr lang="en-ID" sz="16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BD3326-76C0-2111-EE3C-EB34223A2AF9}"/>
              </a:ext>
            </a:extLst>
          </p:cNvPr>
          <p:cNvSpPr txBox="1"/>
          <p:nvPr/>
        </p:nvSpPr>
        <p:spPr>
          <a:xfrm>
            <a:off x="1079171" y="3217298"/>
            <a:ext cx="2245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 Black" pitchFamily="2" charset="-52"/>
              </a:rPr>
              <a:t>123k</a:t>
            </a:r>
            <a:endParaRPr lang="en-ID" sz="3200" dirty="0">
              <a:solidFill>
                <a:schemeClr val="bg1"/>
              </a:solidFill>
              <a:latin typeface="Montserrat Black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6A3A5A-88D9-E0C2-F89E-DEF87F4663C7}"/>
              </a:ext>
            </a:extLst>
          </p:cNvPr>
          <p:cNvSpPr txBox="1"/>
          <p:nvPr/>
        </p:nvSpPr>
        <p:spPr>
          <a:xfrm>
            <a:off x="1079171" y="3724488"/>
            <a:ext cx="1779854" cy="29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itchFamily="2" charset="-52"/>
              </a:rPr>
              <a:t>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6DB708-5AD0-53EC-7405-25A48CAC5DA6}"/>
              </a:ext>
            </a:extLst>
          </p:cNvPr>
          <p:cNvSpPr txBox="1"/>
          <p:nvPr/>
        </p:nvSpPr>
        <p:spPr>
          <a:xfrm>
            <a:off x="5090202" y="5174259"/>
            <a:ext cx="111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" pitchFamily="2" charset="-52"/>
              </a:rPr>
              <a:t>Text</a:t>
            </a:r>
            <a:endParaRPr lang="en-ID" sz="1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CE6CAB-C16C-8047-7728-17B10726AC9D}"/>
              </a:ext>
            </a:extLst>
          </p:cNvPr>
          <p:cNvSpPr txBox="1"/>
          <p:nvPr/>
        </p:nvSpPr>
        <p:spPr>
          <a:xfrm>
            <a:off x="8726741" y="5174259"/>
            <a:ext cx="111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" pitchFamily="2" charset="-52"/>
              </a:rPr>
              <a:t>Text</a:t>
            </a:r>
            <a:endParaRPr lang="en-ID" sz="1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EA40C9-319A-2BAD-FC74-B44A8FEDF045}"/>
              </a:ext>
            </a:extLst>
          </p:cNvPr>
          <p:cNvCxnSpPr/>
          <p:nvPr/>
        </p:nvCxnSpPr>
        <p:spPr>
          <a:xfrm>
            <a:off x="3174117" y="5307102"/>
            <a:ext cx="312420" cy="0"/>
          </a:xfrm>
          <a:prstGeom prst="straightConnector1">
            <a:avLst/>
          </a:prstGeom>
          <a:ln w="127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88728A-7789-2697-E723-FEDE19455CE0}"/>
              </a:ext>
            </a:extLst>
          </p:cNvPr>
          <p:cNvCxnSpPr/>
          <p:nvPr/>
        </p:nvCxnSpPr>
        <p:spPr>
          <a:xfrm>
            <a:off x="6829420" y="5307102"/>
            <a:ext cx="312420" cy="0"/>
          </a:xfrm>
          <a:prstGeom prst="straightConnector1">
            <a:avLst/>
          </a:prstGeom>
          <a:ln w="127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EB97BD3-5236-FD8A-296A-B03639E655B3}"/>
              </a:ext>
            </a:extLst>
          </p:cNvPr>
          <p:cNvCxnSpPr/>
          <p:nvPr/>
        </p:nvCxnSpPr>
        <p:spPr>
          <a:xfrm>
            <a:off x="10476115" y="5307102"/>
            <a:ext cx="312420" cy="0"/>
          </a:xfrm>
          <a:prstGeom prst="straightConnector1">
            <a:avLst/>
          </a:prstGeom>
          <a:ln w="127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Graphic 15" descr="Magnifying glass with solid fill">
            <a:extLst>
              <a:ext uri="{FF2B5EF4-FFF2-40B4-BE49-F238E27FC236}">
                <a16:creationId xmlns:a16="http://schemas.microsoft.com/office/drawing/2014/main" id="{18BF9B21-11A9-8FC7-E476-46A6781D5D47}"/>
              </a:ext>
            </a:extLst>
          </p:cNvPr>
          <p:cNvSpPr/>
          <p:nvPr/>
        </p:nvSpPr>
        <p:spPr>
          <a:xfrm rot="5400000">
            <a:off x="11190047" y="669670"/>
            <a:ext cx="135100" cy="135206"/>
          </a:xfrm>
          <a:custGeom>
            <a:avLst/>
            <a:gdLst>
              <a:gd name="connsiteX0" fmla="*/ 732473 w 751881"/>
              <a:gd name="connsiteY0" fmla="*/ 638175 h 752474"/>
              <a:gd name="connsiteX1" fmla="*/ 613410 w 751881"/>
              <a:gd name="connsiteY1" fmla="*/ 519112 h 752474"/>
              <a:gd name="connsiteX2" fmla="*/ 554355 w 751881"/>
              <a:gd name="connsiteY2" fmla="*/ 501015 h 752474"/>
              <a:gd name="connsiteX3" fmla="*/ 512445 w 751881"/>
              <a:gd name="connsiteY3" fmla="*/ 459105 h 752474"/>
              <a:gd name="connsiteX4" fmla="*/ 571500 w 751881"/>
              <a:gd name="connsiteY4" fmla="*/ 285750 h 752474"/>
              <a:gd name="connsiteX5" fmla="*/ 285750 w 751881"/>
              <a:gd name="connsiteY5" fmla="*/ 0 h 752474"/>
              <a:gd name="connsiteX6" fmla="*/ 0 w 751881"/>
              <a:gd name="connsiteY6" fmla="*/ 285750 h 752474"/>
              <a:gd name="connsiteX7" fmla="*/ 285750 w 751881"/>
              <a:gd name="connsiteY7" fmla="*/ 571500 h 752474"/>
              <a:gd name="connsiteX8" fmla="*/ 459105 w 751881"/>
              <a:gd name="connsiteY8" fmla="*/ 512445 h 752474"/>
              <a:gd name="connsiteX9" fmla="*/ 501015 w 751881"/>
              <a:gd name="connsiteY9" fmla="*/ 554355 h 752474"/>
              <a:gd name="connsiteX10" fmla="*/ 519112 w 751881"/>
              <a:gd name="connsiteY10" fmla="*/ 613410 h 752474"/>
              <a:gd name="connsiteX11" fmla="*/ 638175 w 751881"/>
              <a:gd name="connsiteY11" fmla="*/ 732473 h 752474"/>
              <a:gd name="connsiteX12" fmla="*/ 685800 w 751881"/>
              <a:gd name="connsiteY12" fmla="*/ 752475 h 752474"/>
              <a:gd name="connsiteX13" fmla="*/ 733425 w 751881"/>
              <a:gd name="connsiteY13" fmla="*/ 732473 h 752474"/>
              <a:gd name="connsiteX14" fmla="*/ 732473 w 751881"/>
              <a:gd name="connsiteY14" fmla="*/ 638175 h 752474"/>
              <a:gd name="connsiteX15" fmla="*/ 284798 w 751881"/>
              <a:gd name="connsiteY15" fmla="*/ 513398 h 752474"/>
              <a:gd name="connsiteX16" fmla="*/ 56197 w 751881"/>
              <a:gd name="connsiteY16" fmla="*/ 284798 h 752474"/>
              <a:gd name="connsiteX17" fmla="*/ 284798 w 751881"/>
              <a:gd name="connsiteY17" fmla="*/ 56197 h 752474"/>
              <a:gd name="connsiteX18" fmla="*/ 513398 w 751881"/>
              <a:gd name="connsiteY18" fmla="*/ 284798 h 752474"/>
              <a:gd name="connsiteX19" fmla="*/ 284798 w 751881"/>
              <a:gd name="connsiteY19" fmla="*/ 513398 h 7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1881" h="752474">
                <a:moveTo>
                  <a:pt x="732473" y="638175"/>
                </a:moveTo>
                <a:lnTo>
                  <a:pt x="613410" y="519112"/>
                </a:lnTo>
                <a:cubicBezTo>
                  <a:pt x="597218" y="502920"/>
                  <a:pt x="575310" y="497205"/>
                  <a:pt x="554355" y="501015"/>
                </a:cubicBezTo>
                <a:lnTo>
                  <a:pt x="512445" y="459105"/>
                </a:lnTo>
                <a:cubicBezTo>
                  <a:pt x="549593" y="411480"/>
                  <a:pt x="571500" y="350520"/>
                  <a:pt x="571500" y="285750"/>
                </a:cubicBezTo>
                <a:cubicBezTo>
                  <a:pt x="571500" y="128588"/>
                  <a:pt x="442912" y="0"/>
                  <a:pt x="285750" y="0"/>
                </a:cubicBezTo>
                <a:cubicBezTo>
                  <a:pt x="128588" y="0"/>
                  <a:pt x="0" y="128588"/>
                  <a:pt x="0" y="285750"/>
                </a:cubicBezTo>
                <a:cubicBezTo>
                  <a:pt x="0" y="442912"/>
                  <a:pt x="128588" y="571500"/>
                  <a:pt x="285750" y="571500"/>
                </a:cubicBezTo>
                <a:cubicBezTo>
                  <a:pt x="350520" y="571500"/>
                  <a:pt x="410528" y="549593"/>
                  <a:pt x="459105" y="512445"/>
                </a:cubicBezTo>
                <a:lnTo>
                  <a:pt x="501015" y="554355"/>
                </a:lnTo>
                <a:cubicBezTo>
                  <a:pt x="497205" y="575310"/>
                  <a:pt x="502920" y="597218"/>
                  <a:pt x="519112" y="613410"/>
                </a:cubicBezTo>
                <a:lnTo>
                  <a:pt x="638175" y="732473"/>
                </a:lnTo>
                <a:cubicBezTo>
                  <a:pt x="651510" y="745808"/>
                  <a:pt x="668655" y="752475"/>
                  <a:pt x="685800" y="752475"/>
                </a:cubicBezTo>
                <a:cubicBezTo>
                  <a:pt x="702945" y="752475"/>
                  <a:pt x="720090" y="745808"/>
                  <a:pt x="733425" y="732473"/>
                </a:cubicBezTo>
                <a:cubicBezTo>
                  <a:pt x="758190" y="705802"/>
                  <a:pt x="758190" y="663893"/>
                  <a:pt x="732473" y="638175"/>
                </a:cubicBezTo>
                <a:close/>
                <a:moveTo>
                  <a:pt x="284798" y="513398"/>
                </a:moveTo>
                <a:cubicBezTo>
                  <a:pt x="159067" y="513398"/>
                  <a:pt x="56197" y="410528"/>
                  <a:pt x="56197" y="284798"/>
                </a:cubicBezTo>
                <a:cubicBezTo>
                  <a:pt x="56197" y="159067"/>
                  <a:pt x="159067" y="56197"/>
                  <a:pt x="284798" y="56197"/>
                </a:cubicBezTo>
                <a:cubicBezTo>
                  <a:pt x="410528" y="56197"/>
                  <a:pt x="513398" y="159067"/>
                  <a:pt x="513398" y="284798"/>
                </a:cubicBezTo>
                <a:cubicBezTo>
                  <a:pt x="513398" y="410528"/>
                  <a:pt x="410528" y="513398"/>
                  <a:pt x="284798" y="5133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3" y="183400"/>
            <a:ext cx="1990549" cy="609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2B75307-B1F9-4EE4-A8A1-D3C6C62386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3" y="1850128"/>
            <a:ext cx="5495204" cy="329286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: Rounded Corners 18">
            <a:extLst>
              <a:ext uri="{FF2B5EF4-FFF2-40B4-BE49-F238E27FC236}">
                <a16:creationId xmlns:a16="http://schemas.microsoft.com/office/drawing/2014/main" id="{3EE32EB6-681D-489F-B413-347E2E6DFF21}"/>
              </a:ext>
            </a:extLst>
          </p:cNvPr>
          <p:cNvSpPr/>
          <p:nvPr/>
        </p:nvSpPr>
        <p:spPr>
          <a:xfrm>
            <a:off x="1119768" y="1038904"/>
            <a:ext cx="3639774" cy="561755"/>
          </a:xfrm>
          <a:prstGeom prst="roundRect">
            <a:avLst>
              <a:gd name="adj" fmla="val 10277"/>
            </a:avLst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9BCEB4-975A-4292-981D-FBE68A193253}"/>
              </a:ext>
            </a:extLst>
          </p:cNvPr>
          <p:cNvSpPr txBox="1"/>
          <p:nvPr/>
        </p:nvSpPr>
        <p:spPr>
          <a:xfrm>
            <a:off x="1333356" y="1150356"/>
            <a:ext cx="3639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Восточное Причерноморье</a:t>
            </a:r>
            <a:endParaRPr lang="en-ID" sz="2000" b="1" dirty="0">
              <a:solidFill>
                <a:schemeClr val="bg1"/>
              </a:solidFill>
            </a:endParaRPr>
          </a:p>
        </p:txBody>
      </p:sp>
      <p:sp>
        <p:nvSpPr>
          <p:cNvPr id="39" name="Oval 30">
            <a:extLst>
              <a:ext uri="{FF2B5EF4-FFF2-40B4-BE49-F238E27FC236}">
                <a16:creationId xmlns:a16="http://schemas.microsoft.com/office/drawing/2014/main" id="{1F18A62B-8BC1-4B6A-8822-C9B5083AEAB5}"/>
              </a:ext>
            </a:extLst>
          </p:cNvPr>
          <p:cNvSpPr/>
          <p:nvPr/>
        </p:nvSpPr>
        <p:spPr>
          <a:xfrm>
            <a:off x="1138317" y="1116844"/>
            <a:ext cx="427175" cy="42717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C5D6DA-AACC-4781-A131-9B4BDE000A0A}"/>
              </a:ext>
            </a:extLst>
          </p:cNvPr>
          <p:cNvSpPr txBox="1"/>
          <p:nvPr/>
        </p:nvSpPr>
        <p:spPr>
          <a:xfrm>
            <a:off x="1220382" y="1156435"/>
            <a:ext cx="363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</a:t>
            </a:r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9ED6652-86D3-43CD-9B24-306A24A564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670" y="1887178"/>
            <a:ext cx="5541251" cy="339789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: Rounded Corners 18">
            <a:extLst>
              <a:ext uri="{FF2B5EF4-FFF2-40B4-BE49-F238E27FC236}">
                <a16:creationId xmlns:a16="http://schemas.microsoft.com/office/drawing/2014/main" id="{50B10184-03F8-4181-99DB-36093B86FDD8}"/>
              </a:ext>
            </a:extLst>
          </p:cNvPr>
          <p:cNvSpPr/>
          <p:nvPr/>
        </p:nvSpPr>
        <p:spPr>
          <a:xfrm>
            <a:off x="7432458" y="1014726"/>
            <a:ext cx="3639774" cy="561755"/>
          </a:xfrm>
          <a:prstGeom prst="roundRect">
            <a:avLst>
              <a:gd name="adj" fmla="val 10277"/>
            </a:avLst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0E8CA8-091A-4B45-B6A2-349827ACBD06}"/>
              </a:ext>
            </a:extLst>
          </p:cNvPr>
          <p:cNvSpPr txBox="1"/>
          <p:nvPr/>
        </p:nvSpPr>
        <p:spPr>
          <a:xfrm>
            <a:off x="7823304" y="1127838"/>
            <a:ext cx="319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Кандалакшский район </a:t>
            </a:r>
            <a:endParaRPr lang="en-ID" sz="2000" b="1" dirty="0">
              <a:solidFill>
                <a:schemeClr val="bg1"/>
              </a:solidFill>
            </a:endParaRPr>
          </a:p>
        </p:txBody>
      </p:sp>
      <p:sp>
        <p:nvSpPr>
          <p:cNvPr id="52" name="Oval 30">
            <a:extLst>
              <a:ext uri="{FF2B5EF4-FFF2-40B4-BE49-F238E27FC236}">
                <a16:creationId xmlns:a16="http://schemas.microsoft.com/office/drawing/2014/main" id="{84A2A6B6-D96D-48B1-B014-B4FD994E2244}"/>
              </a:ext>
            </a:extLst>
          </p:cNvPr>
          <p:cNvSpPr/>
          <p:nvPr/>
        </p:nvSpPr>
        <p:spPr>
          <a:xfrm>
            <a:off x="7546523" y="1075795"/>
            <a:ext cx="427175" cy="42717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CDA7F82-380E-4D16-8428-546615BB6919}"/>
              </a:ext>
            </a:extLst>
          </p:cNvPr>
          <p:cNvSpPr txBox="1"/>
          <p:nvPr/>
        </p:nvSpPr>
        <p:spPr>
          <a:xfrm>
            <a:off x="7626667" y="1109884"/>
            <a:ext cx="27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E7685-6213-4784-A201-567EEDE5281C}"/>
              </a:ext>
            </a:extLst>
          </p:cNvPr>
          <p:cNvSpPr txBox="1"/>
          <p:nvPr/>
        </p:nvSpPr>
        <p:spPr>
          <a:xfrm>
            <a:off x="399725" y="5250531"/>
            <a:ext cx="1116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19DA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а) ОСР-2015-С; </a:t>
            </a:r>
          </a:p>
          <a:p>
            <a:pPr algn="ctr"/>
            <a:r>
              <a:rPr lang="ru-RU" sz="1400" b="1" dirty="0">
                <a:solidFill>
                  <a:srgbClr val="019DA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б) результаты моделирования эффекта от событий из каталога за инструментальный период;</a:t>
            </a:r>
          </a:p>
          <a:p>
            <a:pPr algn="ctr"/>
            <a:r>
              <a:rPr lang="ru-RU" sz="1400" b="1" dirty="0">
                <a:solidFill>
                  <a:srgbClr val="019DA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в) результаты моделирования эффекта от событий из каталога исторических землетрясений; </a:t>
            </a:r>
          </a:p>
          <a:p>
            <a:pPr algn="ctr"/>
            <a:r>
              <a:rPr lang="ru-RU" sz="1400" b="1" dirty="0">
                <a:solidFill>
                  <a:srgbClr val="019DA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г) результаты моделирования эффекта от событий из каталога </a:t>
            </a:r>
            <a:r>
              <a:rPr lang="ru-RU" sz="1400" b="1" dirty="0" err="1">
                <a:solidFill>
                  <a:srgbClr val="019DA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палеоземлетрясений</a:t>
            </a:r>
            <a:endParaRPr lang="ru-RU" sz="1400" b="1" dirty="0">
              <a:solidFill>
                <a:srgbClr val="019DA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7CC04-7D43-48A1-8AD0-7584A365036F}"/>
              </a:ext>
            </a:extLst>
          </p:cNvPr>
          <p:cNvSpPr txBox="1"/>
          <p:nvPr/>
        </p:nvSpPr>
        <p:spPr>
          <a:xfrm flipH="1">
            <a:off x="2603392" y="6188888"/>
            <a:ext cx="6759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Полыми окружностями обозначены эпицентры рассматриваемых землетрясений с М ≥ 3.3</a:t>
            </a:r>
            <a:endParaRPr lang="ru-RU" sz="1200" dirty="0"/>
          </a:p>
        </p:txBody>
      </p:sp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60515065-E73B-414B-906C-4D0B58AB3EB9}"/>
              </a:ext>
            </a:extLst>
          </p:cNvPr>
          <p:cNvSpPr/>
          <p:nvPr/>
        </p:nvSpPr>
        <p:spPr>
          <a:xfrm>
            <a:off x="11131646" y="6188277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923454-18FE-4864-8C15-F7D4555F9FDB}"/>
              </a:ext>
            </a:extLst>
          </p:cNvPr>
          <p:cNvSpPr txBox="1"/>
          <p:nvPr/>
        </p:nvSpPr>
        <p:spPr>
          <a:xfrm>
            <a:off x="11085620" y="6152222"/>
            <a:ext cx="570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0" dirty="0">
                <a:solidFill>
                  <a:schemeClr val="bg1"/>
                </a:solidFill>
                <a:effectLst/>
              </a:rPr>
              <a:t>19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89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F1327-572E-4455-BAB4-26C0102BB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10" y="937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latin typeface="+mn-lt"/>
              </a:rPr>
              <a:t>Терминология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9A95E5-CEC2-4775-BA67-C961BAE2F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23" y="1285038"/>
            <a:ext cx="11664950" cy="52625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cs typeface="Times New Roman" panose="02020603050405020304" pitchFamily="18" charset="0"/>
              </a:rPr>
              <a:t>Сейсмический потенциал </a:t>
            </a:r>
            <a:r>
              <a:rPr lang="ru-RU" sz="2000" i="1" dirty="0">
                <a:cs typeface="Times New Roman" panose="02020603050405020304" pitchFamily="18" charset="0"/>
              </a:rPr>
              <a:t>(</a:t>
            </a:r>
            <a:r>
              <a:rPr lang="ru-RU" sz="2000" i="1" dirty="0" err="1">
                <a:cs typeface="Times New Roman" panose="02020603050405020304" pitchFamily="18" charset="0"/>
              </a:rPr>
              <a:t>согл</a:t>
            </a:r>
            <a:r>
              <a:rPr lang="ru-RU" sz="2000" i="1" dirty="0">
                <a:cs typeface="Times New Roman" panose="02020603050405020304" pitchFamily="18" charset="0"/>
              </a:rPr>
              <a:t>. Геологическому словарю ВСЕГЕИ)-</a:t>
            </a:r>
            <a:r>
              <a:rPr lang="ru-RU" sz="2000" dirty="0">
                <a:cs typeface="Times New Roman" panose="02020603050405020304" pitchFamily="18" charset="0"/>
              </a:rPr>
              <a:t>относительный энергетический параметр максимально возможных землетрясений на заданной площади за выбранный (или неограниченный) отрезок времени. </a:t>
            </a: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93446D55-696B-4E35-B39A-0D2B3ACBF049}"/>
              </a:ext>
            </a:extLst>
          </p:cNvPr>
          <p:cNvSpPr/>
          <p:nvPr/>
        </p:nvSpPr>
        <p:spPr>
          <a:xfrm>
            <a:off x="11265310" y="6334233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CC02E-2839-4207-9429-031D964C8F0D}"/>
              </a:ext>
            </a:extLst>
          </p:cNvPr>
          <p:cNvSpPr txBox="1"/>
          <p:nvPr/>
        </p:nvSpPr>
        <p:spPr>
          <a:xfrm>
            <a:off x="11269527" y="6268056"/>
            <a:ext cx="477572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2</a:t>
            </a:r>
            <a:endParaRPr lang="en-ID" sz="16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B9CDDF-74C3-44AE-8E7D-1366F0209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305183"/>
            <a:ext cx="1990549" cy="60951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40945A6-5105-4B76-B109-E15A237CEEA3}"/>
              </a:ext>
            </a:extLst>
          </p:cNvPr>
          <p:cNvSpPr/>
          <p:nvPr/>
        </p:nvSpPr>
        <p:spPr>
          <a:xfrm>
            <a:off x="3395331" y="3530009"/>
            <a:ext cx="4685414" cy="77263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Характеристики сейсмического потенциала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1A6CDFB8-383F-4C1B-B012-3A9727680CE3}"/>
              </a:ext>
            </a:extLst>
          </p:cNvPr>
          <p:cNvSpPr/>
          <p:nvPr/>
        </p:nvSpPr>
        <p:spPr>
          <a:xfrm rot="2967244">
            <a:off x="2881424" y="4422793"/>
            <a:ext cx="659219" cy="602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E2CA8073-45ED-4C87-93C6-4502394D6B0E}"/>
              </a:ext>
            </a:extLst>
          </p:cNvPr>
          <p:cNvSpPr/>
          <p:nvPr/>
        </p:nvSpPr>
        <p:spPr>
          <a:xfrm rot="19051399">
            <a:off x="7918472" y="4424317"/>
            <a:ext cx="659219" cy="602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EA368B1-2CDA-44B2-AEE4-3B890A662602}"/>
              </a:ext>
            </a:extLst>
          </p:cNvPr>
          <p:cNvSpPr/>
          <p:nvPr/>
        </p:nvSpPr>
        <p:spPr>
          <a:xfrm>
            <a:off x="152400" y="5123652"/>
            <a:ext cx="4685414" cy="77263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Максимально возможная магнитуда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9EC55D5-F15E-4696-AFE6-5E4B8669B1DD}"/>
              </a:ext>
            </a:extLst>
          </p:cNvPr>
          <p:cNvSpPr/>
          <p:nvPr/>
        </p:nvSpPr>
        <p:spPr>
          <a:xfrm>
            <a:off x="6769396" y="5123652"/>
            <a:ext cx="4685414" cy="77263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Период (интервал) повторяемости землетрясений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BF9110-87F5-4E85-8FDC-125E8F0DAAF6}"/>
              </a:ext>
            </a:extLst>
          </p:cNvPr>
          <p:cNvSpPr/>
          <p:nvPr/>
        </p:nvSpPr>
        <p:spPr>
          <a:xfrm>
            <a:off x="56707" y="4990214"/>
            <a:ext cx="11546958" cy="11332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930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62785-C654-4CEC-AED9-98AC2B8B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60" y="-212441"/>
            <a:ext cx="10864702" cy="1325563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latin typeface="+mn-lt"/>
              </a:rPr>
              <a:t>Заключение</a:t>
            </a:r>
            <a:r>
              <a:rPr lang="ru-RU" sz="28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E4501-5F7C-4C21-9F2F-12CFD5D6A33B}"/>
              </a:ext>
            </a:extLst>
          </p:cNvPr>
          <p:cNvSpPr txBox="1"/>
          <p:nvPr/>
        </p:nvSpPr>
        <p:spPr>
          <a:xfrm>
            <a:off x="219852" y="1017895"/>
            <a:ext cx="1157369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/>
              <a:t>Особенности сейсмологических исследований в морских регионах заключаются в  недостатке геофизических данных вследствие дороговизны и сложности морских работ, труднодоступности некоторых морских регионов, необходимости учета особой уязвимости морской среды к загрязнениям при повреждениях объектов критической инфраструктуры.</a:t>
            </a:r>
          </a:p>
          <a:p>
            <a:pPr marL="342900" indent="-342900" algn="just">
              <a:buAutoNum type="arabicPeriod"/>
            </a:pPr>
            <a:endParaRPr lang="ru-RU" dirty="0"/>
          </a:p>
          <a:p>
            <a:pPr marL="342900" indent="-342900" algn="just">
              <a:buAutoNum type="arabicPeriod"/>
            </a:pPr>
            <a:r>
              <a:rPr lang="ru-RU" b="1" dirty="0"/>
              <a:t>Был выполнен обзор </a:t>
            </a:r>
            <a:r>
              <a:rPr lang="ru-RU" dirty="0"/>
              <a:t>известных</a:t>
            </a:r>
            <a:r>
              <a:rPr lang="ru-RU" b="1" dirty="0"/>
              <a:t> </a:t>
            </a:r>
            <a:r>
              <a:rPr lang="ru-RU" dirty="0"/>
              <a:t>инструментальных</a:t>
            </a:r>
            <a:r>
              <a:rPr lang="ru-RU" b="1" dirty="0"/>
              <a:t> каталогов </a:t>
            </a:r>
            <a:r>
              <a:rPr lang="ru-RU" dirty="0"/>
              <a:t>и современных данных о исторической и </a:t>
            </a:r>
            <a:r>
              <a:rPr lang="ru-RU" dirty="0" err="1"/>
              <a:t>палеосейсмичности</a:t>
            </a:r>
            <a:r>
              <a:rPr lang="ru-RU" dirty="0"/>
              <a:t>. Обнаружено, что </a:t>
            </a:r>
            <a:r>
              <a:rPr lang="ru-RU" b="1" dirty="0"/>
              <a:t>публикации о </a:t>
            </a:r>
            <a:r>
              <a:rPr lang="ru-RU" b="1" dirty="0" err="1"/>
              <a:t>палеосейсмичности</a:t>
            </a:r>
            <a:r>
              <a:rPr lang="ru-RU" dirty="0"/>
              <a:t>, полученные за последние 10-15 лет, </a:t>
            </a:r>
            <a:r>
              <a:rPr lang="ru-RU" b="1" dirty="0"/>
              <a:t>содержат информацию о событиях с магнитудами, сильно превышающими магнитуды событий, </a:t>
            </a:r>
            <a:r>
              <a:rPr lang="ru-RU" dirty="0"/>
              <a:t>зарегистрированных в рассматриваемых регионах </a:t>
            </a:r>
            <a:r>
              <a:rPr lang="ru-RU" b="1" dirty="0"/>
              <a:t>за</a:t>
            </a:r>
            <a:r>
              <a:rPr lang="ru-RU" dirty="0"/>
              <a:t> </a:t>
            </a:r>
            <a:r>
              <a:rPr lang="ru-RU" b="1" dirty="0"/>
              <a:t>инструментальный период.</a:t>
            </a:r>
          </a:p>
          <a:p>
            <a:pPr marL="342900" indent="-342900" algn="just">
              <a:buAutoNum type="arabicPeriod"/>
            </a:pPr>
            <a:endParaRPr lang="ru-RU" dirty="0"/>
          </a:p>
          <a:p>
            <a:pPr marL="342900" indent="-342900" algn="just">
              <a:buAutoNum type="arabicPeriod"/>
            </a:pPr>
            <a:r>
              <a:rPr lang="ru-RU" dirty="0"/>
              <a:t>Расчет макросейсмических интенсивностей от событий из полученных каталогов </a:t>
            </a:r>
            <a:r>
              <a:rPr lang="ru-RU" b="1" dirty="0"/>
              <a:t>показал, что области максимальных значений часто расположены на шельфе и в береговой зоне вблизи существующих объектов критической инфраструктуры. Необходимо включение этих данных в оценку сейсмической опасности и для территорий, и для акваторий.</a:t>
            </a:r>
          </a:p>
          <a:p>
            <a:pPr marL="342900" indent="-342900" algn="just">
              <a:buAutoNum type="arabicPeriod"/>
            </a:pPr>
            <a:endParaRPr lang="ru-RU" dirty="0"/>
          </a:p>
          <a:p>
            <a:pPr marL="342900" indent="-342900" algn="just">
              <a:buAutoNum type="arabicPeriod"/>
            </a:pPr>
            <a:r>
              <a:rPr lang="ru-RU" b="1" dirty="0"/>
              <a:t>Параметры исторических и </a:t>
            </a:r>
            <a:r>
              <a:rPr lang="ru-RU" b="1" dirty="0" err="1"/>
              <a:t>палеоземлетрясений</a:t>
            </a:r>
            <a:r>
              <a:rPr lang="ru-RU" b="1" dirty="0"/>
              <a:t> определены со значительной неопределенностью </a:t>
            </a:r>
            <a:r>
              <a:rPr lang="ru-RU" dirty="0"/>
              <a:t>(магнитуда, координаты эпицентра, глубина очага), </a:t>
            </a:r>
            <a:r>
              <a:rPr lang="ru-RU" b="1" dirty="0"/>
              <a:t>что затрудняет включение этой информации в расчеты в рамках традиционного вероятностного подхода. Необходим учет значительного разброса входных параметров для расчета макросейсмического поля.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95E221-ADAE-4672-8225-167D5D677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4" y="200751"/>
            <a:ext cx="1990549" cy="609515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21648838-2416-4F0E-A412-A3B7035001F9}"/>
              </a:ext>
            </a:extLst>
          </p:cNvPr>
          <p:cNvSpPr/>
          <p:nvPr/>
        </p:nvSpPr>
        <p:spPr>
          <a:xfrm>
            <a:off x="11493993" y="6263920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3A42B-B3FC-47FC-87A0-F10EA351116B}"/>
              </a:ext>
            </a:extLst>
          </p:cNvPr>
          <p:cNvSpPr txBox="1"/>
          <p:nvPr/>
        </p:nvSpPr>
        <p:spPr>
          <a:xfrm>
            <a:off x="11418901" y="6201686"/>
            <a:ext cx="628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  <a:latin typeface="Montserrat" pitchFamily="2" charset="-52"/>
              </a:rPr>
              <a:t>20</a:t>
            </a:r>
            <a:endParaRPr lang="en-ID" sz="1600" dirty="0">
              <a:solidFill>
                <a:schemeClr val="bg1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44660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B0818C-6E5F-E624-26E6-F815CC75D16A}"/>
              </a:ext>
            </a:extLst>
          </p:cNvPr>
          <p:cNvSpPr txBox="1"/>
          <p:nvPr/>
        </p:nvSpPr>
        <p:spPr>
          <a:xfrm>
            <a:off x="3568666" y="2019732"/>
            <a:ext cx="46185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Спасибо!</a:t>
            </a:r>
            <a:endParaRPr lang="en-ID" sz="8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CFDC229-6310-42F5-CAE9-D099D1F19AD6}"/>
              </a:ext>
            </a:extLst>
          </p:cNvPr>
          <p:cNvSpPr/>
          <p:nvPr/>
        </p:nvSpPr>
        <p:spPr>
          <a:xfrm>
            <a:off x="482010" y="4162150"/>
            <a:ext cx="5699051" cy="228412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Результаты получены при финансовой поддержке исследования, реализуемого в рамках государственной программы федеральной территории </a:t>
            </a:r>
          </a:p>
          <a:p>
            <a:pPr algn="ctr"/>
            <a:r>
              <a:rPr lang="ru-RU" b="1" dirty="0"/>
              <a:t>“Сириус” “Научно-технологическое развитие федеральной территории “Сириус” (Соглашение № 18-03 от 10.09.2024)</a:t>
            </a:r>
          </a:p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6236B6-365B-BEB0-C49B-53A04BB1DB0B}"/>
              </a:ext>
            </a:extLst>
          </p:cNvPr>
          <p:cNvSpPr txBox="1"/>
          <p:nvPr/>
        </p:nvSpPr>
        <p:spPr>
          <a:xfrm>
            <a:off x="6271816" y="5057992"/>
            <a:ext cx="1892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Montserrat" pitchFamily="2" charset="-52"/>
              </a:rPr>
              <a:t>Text</a:t>
            </a:r>
            <a:endParaRPr lang="en-ID" sz="10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4" name="Graphic 15" descr="Magnifying glass with solid fill">
            <a:extLst>
              <a:ext uri="{FF2B5EF4-FFF2-40B4-BE49-F238E27FC236}">
                <a16:creationId xmlns:a16="http://schemas.microsoft.com/office/drawing/2014/main" id="{18BF9B21-11A9-8FC7-E476-46A6781D5D47}"/>
              </a:ext>
            </a:extLst>
          </p:cNvPr>
          <p:cNvSpPr/>
          <p:nvPr/>
        </p:nvSpPr>
        <p:spPr>
          <a:xfrm rot="5400000">
            <a:off x="11190047" y="669670"/>
            <a:ext cx="135100" cy="135206"/>
          </a:xfrm>
          <a:custGeom>
            <a:avLst/>
            <a:gdLst>
              <a:gd name="connsiteX0" fmla="*/ 732473 w 751881"/>
              <a:gd name="connsiteY0" fmla="*/ 638175 h 752474"/>
              <a:gd name="connsiteX1" fmla="*/ 613410 w 751881"/>
              <a:gd name="connsiteY1" fmla="*/ 519112 h 752474"/>
              <a:gd name="connsiteX2" fmla="*/ 554355 w 751881"/>
              <a:gd name="connsiteY2" fmla="*/ 501015 h 752474"/>
              <a:gd name="connsiteX3" fmla="*/ 512445 w 751881"/>
              <a:gd name="connsiteY3" fmla="*/ 459105 h 752474"/>
              <a:gd name="connsiteX4" fmla="*/ 571500 w 751881"/>
              <a:gd name="connsiteY4" fmla="*/ 285750 h 752474"/>
              <a:gd name="connsiteX5" fmla="*/ 285750 w 751881"/>
              <a:gd name="connsiteY5" fmla="*/ 0 h 752474"/>
              <a:gd name="connsiteX6" fmla="*/ 0 w 751881"/>
              <a:gd name="connsiteY6" fmla="*/ 285750 h 752474"/>
              <a:gd name="connsiteX7" fmla="*/ 285750 w 751881"/>
              <a:gd name="connsiteY7" fmla="*/ 571500 h 752474"/>
              <a:gd name="connsiteX8" fmla="*/ 459105 w 751881"/>
              <a:gd name="connsiteY8" fmla="*/ 512445 h 752474"/>
              <a:gd name="connsiteX9" fmla="*/ 501015 w 751881"/>
              <a:gd name="connsiteY9" fmla="*/ 554355 h 752474"/>
              <a:gd name="connsiteX10" fmla="*/ 519112 w 751881"/>
              <a:gd name="connsiteY10" fmla="*/ 613410 h 752474"/>
              <a:gd name="connsiteX11" fmla="*/ 638175 w 751881"/>
              <a:gd name="connsiteY11" fmla="*/ 732473 h 752474"/>
              <a:gd name="connsiteX12" fmla="*/ 685800 w 751881"/>
              <a:gd name="connsiteY12" fmla="*/ 752475 h 752474"/>
              <a:gd name="connsiteX13" fmla="*/ 733425 w 751881"/>
              <a:gd name="connsiteY13" fmla="*/ 732473 h 752474"/>
              <a:gd name="connsiteX14" fmla="*/ 732473 w 751881"/>
              <a:gd name="connsiteY14" fmla="*/ 638175 h 752474"/>
              <a:gd name="connsiteX15" fmla="*/ 284798 w 751881"/>
              <a:gd name="connsiteY15" fmla="*/ 513398 h 752474"/>
              <a:gd name="connsiteX16" fmla="*/ 56197 w 751881"/>
              <a:gd name="connsiteY16" fmla="*/ 284798 h 752474"/>
              <a:gd name="connsiteX17" fmla="*/ 284798 w 751881"/>
              <a:gd name="connsiteY17" fmla="*/ 56197 h 752474"/>
              <a:gd name="connsiteX18" fmla="*/ 513398 w 751881"/>
              <a:gd name="connsiteY18" fmla="*/ 284798 h 752474"/>
              <a:gd name="connsiteX19" fmla="*/ 284798 w 751881"/>
              <a:gd name="connsiteY19" fmla="*/ 513398 h 7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1881" h="752474">
                <a:moveTo>
                  <a:pt x="732473" y="638175"/>
                </a:moveTo>
                <a:lnTo>
                  <a:pt x="613410" y="519112"/>
                </a:lnTo>
                <a:cubicBezTo>
                  <a:pt x="597218" y="502920"/>
                  <a:pt x="575310" y="497205"/>
                  <a:pt x="554355" y="501015"/>
                </a:cubicBezTo>
                <a:lnTo>
                  <a:pt x="512445" y="459105"/>
                </a:lnTo>
                <a:cubicBezTo>
                  <a:pt x="549593" y="411480"/>
                  <a:pt x="571500" y="350520"/>
                  <a:pt x="571500" y="285750"/>
                </a:cubicBezTo>
                <a:cubicBezTo>
                  <a:pt x="571500" y="128588"/>
                  <a:pt x="442912" y="0"/>
                  <a:pt x="285750" y="0"/>
                </a:cubicBezTo>
                <a:cubicBezTo>
                  <a:pt x="128588" y="0"/>
                  <a:pt x="0" y="128588"/>
                  <a:pt x="0" y="285750"/>
                </a:cubicBezTo>
                <a:cubicBezTo>
                  <a:pt x="0" y="442912"/>
                  <a:pt x="128588" y="571500"/>
                  <a:pt x="285750" y="571500"/>
                </a:cubicBezTo>
                <a:cubicBezTo>
                  <a:pt x="350520" y="571500"/>
                  <a:pt x="410528" y="549593"/>
                  <a:pt x="459105" y="512445"/>
                </a:cubicBezTo>
                <a:lnTo>
                  <a:pt x="501015" y="554355"/>
                </a:lnTo>
                <a:cubicBezTo>
                  <a:pt x="497205" y="575310"/>
                  <a:pt x="502920" y="597218"/>
                  <a:pt x="519112" y="613410"/>
                </a:cubicBezTo>
                <a:lnTo>
                  <a:pt x="638175" y="732473"/>
                </a:lnTo>
                <a:cubicBezTo>
                  <a:pt x="651510" y="745808"/>
                  <a:pt x="668655" y="752475"/>
                  <a:pt x="685800" y="752475"/>
                </a:cubicBezTo>
                <a:cubicBezTo>
                  <a:pt x="702945" y="752475"/>
                  <a:pt x="720090" y="745808"/>
                  <a:pt x="733425" y="732473"/>
                </a:cubicBezTo>
                <a:cubicBezTo>
                  <a:pt x="758190" y="705802"/>
                  <a:pt x="758190" y="663893"/>
                  <a:pt x="732473" y="638175"/>
                </a:cubicBezTo>
                <a:close/>
                <a:moveTo>
                  <a:pt x="284798" y="513398"/>
                </a:moveTo>
                <a:cubicBezTo>
                  <a:pt x="159067" y="513398"/>
                  <a:pt x="56197" y="410528"/>
                  <a:pt x="56197" y="284798"/>
                </a:cubicBezTo>
                <a:cubicBezTo>
                  <a:pt x="56197" y="159067"/>
                  <a:pt x="159067" y="56197"/>
                  <a:pt x="284798" y="56197"/>
                </a:cubicBezTo>
                <a:cubicBezTo>
                  <a:pt x="410528" y="56197"/>
                  <a:pt x="513398" y="159067"/>
                  <a:pt x="513398" y="284798"/>
                </a:cubicBezTo>
                <a:cubicBezTo>
                  <a:pt x="513398" y="410528"/>
                  <a:pt x="410528" y="513398"/>
                  <a:pt x="284798" y="5133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4" y="546188"/>
            <a:ext cx="1990549" cy="609515"/>
          </a:xfrm>
          <a:prstGeom prst="rect">
            <a:avLst/>
          </a:prstGeom>
        </p:spPr>
      </p:pic>
      <p:pic>
        <p:nvPicPr>
          <p:cNvPr id="23" name="Picture 4" descr="Picture background">
            <a:extLst>
              <a:ext uri="{FF2B5EF4-FFF2-40B4-BE49-F238E27FC236}">
                <a16:creationId xmlns:a16="http://schemas.microsoft.com/office/drawing/2014/main" id="{91C6BCD6-586B-42C4-91CC-F561386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03" y="3525446"/>
            <a:ext cx="5091017" cy="32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raphic 15" descr="Magnifying glass with solid fill">
            <a:extLst>
              <a:ext uri="{FF2B5EF4-FFF2-40B4-BE49-F238E27FC236}">
                <a16:creationId xmlns:a16="http://schemas.microsoft.com/office/drawing/2014/main" id="{18BF9B21-11A9-8FC7-E476-46A6781D5D47}"/>
              </a:ext>
            </a:extLst>
          </p:cNvPr>
          <p:cNvSpPr/>
          <p:nvPr/>
        </p:nvSpPr>
        <p:spPr>
          <a:xfrm rot="5400000">
            <a:off x="11886733" y="6775019"/>
            <a:ext cx="135100" cy="135206"/>
          </a:xfrm>
          <a:custGeom>
            <a:avLst/>
            <a:gdLst>
              <a:gd name="connsiteX0" fmla="*/ 732473 w 751881"/>
              <a:gd name="connsiteY0" fmla="*/ 638175 h 752474"/>
              <a:gd name="connsiteX1" fmla="*/ 613410 w 751881"/>
              <a:gd name="connsiteY1" fmla="*/ 519112 h 752474"/>
              <a:gd name="connsiteX2" fmla="*/ 554355 w 751881"/>
              <a:gd name="connsiteY2" fmla="*/ 501015 h 752474"/>
              <a:gd name="connsiteX3" fmla="*/ 512445 w 751881"/>
              <a:gd name="connsiteY3" fmla="*/ 459105 h 752474"/>
              <a:gd name="connsiteX4" fmla="*/ 571500 w 751881"/>
              <a:gd name="connsiteY4" fmla="*/ 285750 h 752474"/>
              <a:gd name="connsiteX5" fmla="*/ 285750 w 751881"/>
              <a:gd name="connsiteY5" fmla="*/ 0 h 752474"/>
              <a:gd name="connsiteX6" fmla="*/ 0 w 751881"/>
              <a:gd name="connsiteY6" fmla="*/ 285750 h 752474"/>
              <a:gd name="connsiteX7" fmla="*/ 285750 w 751881"/>
              <a:gd name="connsiteY7" fmla="*/ 571500 h 752474"/>
              <a:gd name="connsiteX8" fmla="*/ 459105 w 751881"/>
              <a:gd name="connsiteY8" fmla="*/ 512445 h 752474"/>
              <a:gd name="connsiteX9" fmla="*/ 501015 w 751881"/>
              <a:gd name="connsiteY9" fmla="*/ 554355 h 752474"/>
              <a:gd name="connsiteX10" fmla="*/ 519112 w 751881"/>
              <a:gd name="connsiteY10" fmla="*/ 613410 h 752474"/>
              <a:gd name="connsiteX11" fmla="*/ 638175 w 751881"/>
              <a:gd name="connsiteY11" fmla="*/ 732473 h 752474"/>
              <a:gd name="connsiteX12" fmla="*/ 685800 w 751881"/>
              <a:gd name="connsiteY12" fmla="*/ 752475 h 752474"/>
              <a:gd name="connsiteX13" fmla="*/ 733425 w 751881"/>
              <a:gd name="connsiteY13" fmla="*/ 732473 h 752474"/>
              <a:gd name="connsiteX14" fmla="*/ 732473 w 751881"/>
              <a:gd name="connsiteY14" fmla="*/ 638175 h 752474"/>
              <a:gd name="connsiteX15" fmla="*/ 284798 w 751881"/>
              <a:gd name="connsiteY15" fmla="*/ 513398 h 752474"/>
              <a:gd name="connsiteX16" fmla="*/ 56197 w 751881"/>
              <a:gd name="connsiteY16" fmla="*/ 284798 h 752474"/>
              <a:gd name="connsiteX17" fmla="*/ 284798 w 751881"/>
              <a:gd name="connsiteY17" fmla="*/ 56197 h 752474"/>
              <a:gd name="connsiteX18" fmla="*/ 513398 w 751881"/>
              <a:gd name="connsiteY18" fmla="*/ 284798 h 752474"/>
              <a:gd name="connsiteX19" fmla="*/ 284798 w 751881"/>
              <a:gd name="connsiteY19" fmla="*/ 513398 h 7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1881" h="752474">
                <a:moveTo>
                  <a:pt x="732473" y="638175"/>
                </a:moveTo>
                <a:lnTo>
                  <a:pt x="613410" y="519112"/>
                </a:lnTo>
                <a:cubicBezTo>
                  <a:pt x="597218" y="502920"/>
                  <a:pt x="575310" y="497205"/>
                  <a:pt x="554355" y="501015"/>
                </a:cubicBezTo>
                <a:lnTo>
                  <a:pt x="512445" y="459105"/>
                </a:lnTo>
                <a:cubicBezTo>
                  <a:pt x="549593" y="411480"/>
                  <a:pt x="571500" y="350520"/>
                  <a:pt x="571500" y="285750"/>
                </a:cubicBezTo>
                <a:cubicBezTo>
                  <a:pt x="571500" y="128588"/>
                  <a:pt x="442912" y="0"/>
                  <a:pt x="285750" y="0"/>
                </a:cubicBezTo>
                <a:cubicBezTo>
                  <a:pt x="128588" y="0"/>
                  <a:pt x="0" y="128588"/>
                  <a:pt x="0" y="285750"/>
                </a:cubicBezTo>
                <a:cubicBezTo>
                  <a:pt x="0" y="442912"/>
                  <a:pt x="128588" y="571500"/>
                  <a:pt x="285750" y="571500"/>
                </a:cubicBezTo>
                <a:cubicBezTo>
                  <a:pt x="350520" y="571500"/>
                  <a:pt x="410528" y="549593"/>
                  <a:pt x="459105" y="512445"/>
                </a:cubicBezTo>
                <a:lnTo>
                  <a:pt x="501015" y="554355"/>
                </a:lnTo>
                <a:cubicBezTo>
                  <a:pt x="497205" y="575310"/>
                  <a:pt x="502920" y="597218"/>
                  <a:pt x="519112" y="613410"/>
                </a:cubicBezTo>
                <a:lnTo>
                  <a:pt x="638175" y="732473"/>
                </a:lnTo>
                <a:cubicBezTo>
                  <a:pt x="651510" y="745808"/>
                  <a:pt x="668655" y="752475"/>
                  <a:pt x="685800" y="752475"/>
                </a:cubicBezTo>
                <a:cubicBezTo>
                  <a:pt x="702945" y="752475"/>
                  <a:pt x="720090" y="745808"/>
                  <a:pt x="733425" y="732473"/>
                </a:cubicBezTo>
                <a:cubicBezTo>
                  <a:pt x="758190" y="705802"/>
                  <a:pt x="758190" y="663893"/>
                  <a:pt x="732473" y="638175"/>
                </a:cubicBezTo>
                <a:close/>
                <a:moveTo>
                  <a:pt x="284798" y="513398"/>
                </a:moveTo>
                <a:cubicBezTo>
                  <a:pt x="159067" y="513398"/>
                  <a:pt x="56197" y="410528"/>
                  <a:pt x="56197" y="284798"/>
                </a:cubicBezTo>
                <a:cubicBezTo>
                  <a:pt x="56197" y="159067"/>
                  <a:pt x="159067" y="56197"/>
                  <a:pt x="284798" y="56197"/>
                </a:cubicBezTo>
                <a:cubicBezTo>
                  <a:pt x="410528" y="56197"/>
                  <a:pt x="513398" y="159067"/>
                  <a:pt x="513398" y="284798"/>
                </a:cubicBezTo>
                <a:cubicBezTo>
                  <a:pt x="513398" y="410528"/>
                  <a:pt x="410528" y="513398"/>
                  <a:pt x="284798" y="5133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>
              <a:latin typeface="Montserrat" pitchFamily="2" charset="-52"/>
            </a:endParaRPr>
          </a:p>
        </p:txBody>
      </p:sp>
      <p:sp>
        <p:nvSpPr>
          <p:cNvPr id="71" name="Graphic 15" descr="Magnifying glass with solid fill">
            <a:extLst>
              <a:ext uri="{FF2B5EF4-FFF2-40B4-BE49-F238E27FC236}">
                <a16:creationId xmlns:a16="http://schemas.microsoft.com/office/drawing/2014/main" id="{18BF9B21-11A9-8FC7-E476-46A6781D5D47}"/>
              </a:ext>
            </a:extLst>
          </p:cNvPr>
          <p:cNvSpPr/>
          <p:nvPr/>
        </p:nvSpPr>
        <p:spPr>
          <a:xfrm rot="5400000">
            <a:off x="11886733" y="6775019"/>
            <a:ext cx="135100" cy="135206"/>
          </a:xfrm>
          <a:custGeom>
            <a:avLst/>
            <a:gdLst>
              <a:gd name="connsiteX0" fmla="*/ 732473 w 751881"/>
              <a:gd name="connsiteY0" fmla="*/ 638175 h 752474"/>
              <a:gd name="connsiteX1" fmla="*/ 613410 w 751881"/>
              <a:gd name="connsiteY1" fmla="*/ 519112 h 752474"/>
              <a:gd name="connsiteX2" fmla="*/ 554355 w 751881"/>
              <a:gd name="connsiteY2" fmla="*/ 501015 h 752474"/>
              <a:gd name="connsiteX3" fmla="*/ 512445 w 751881"/>
              <a:gd name="connsiteY3" fmla="*/ 459105 h 752474"/>
              <a:gd name="connsiteX4" fmla="*/ 571500 w 751881"/>
              <a:gd name="connsiteY4" fmla="*/ 285750 h 752474"/>
              <a:gd name="connsiteX5" fmla="*/ 285750 w 751881"/>
              <a:gd name="connsiteY5" fmla="*/ 0 h 752474"/>
              <a:gd name="connsiteX6" fmla="*/ 0 w 751881"/>
              <a:gd name="connsiteY6" fmla="*/ 285750 h 752474"/>
              <a:gd name="connsiteX7" fmla="*/ 285750 w 751881"/>
              <a:gd name="connsiteY7" fmla="*/ 571500 h 752474"/>
              <a:gd name="connsiteX8" fmla="*/ 459105 w 751881"/>
              <a:gd name="connsiteY8" fmla="*/ 512445 h 752474"/>
              <a:gd name="connsiteX9" fmla="*/ 501015 w 751881"/>
              <a:gd name="connsiteY9" fmla="*/ 554355 h 752474"/>
              <a:gd name="connsiteX10" fmla="*/ 519112 w 751881"/>
              <a:gd name="connsiteY10" fmla="*/ 613410 h 752474"/>
              <a:gd name="connsiteX11" fmla="*/ 638175 w 751881"/>
              <a:gd name="connsiteY11" fmla="*/ 732473 h 752474"/>
              <a:gd name="connsiteX12" fmla="*/ 685800 w 751881"/>
              <a:gd name="connsiteY12" fmla="*/ 752475 h 752474"/>
              <a:gd name="connsiteX13" fmla="*/ 733425 w 751881"/>
              <a:gd name="connsiteY13" fmla="*/ 732473 h 752474"/>
              <a:gd name="connsiteX14" fmla="*/ 732473 w 751881"/>
              <a:gd name="connsiteY14" fmla="*/ 638175 h 752474"/>
              <a:gd name="connsiteX15" fmla="*/ 284798 w 751881"/>
              <a:gd name="connsiteY15" fmla="*/ 513398 h 752474"/>
              <a:gd name="connsiteX16" fmla="*/ 56197 w 751881"/>
              <a:gd name="connsiteY16" fmla="*/ 284798 h 752474"/>
              <a:gd name="connsiteX17" fmla="*/ 284798 w 751881"/>
              <a:gd name="connsiteY17" fmla="*/ 56197 h 752474"/>
              <a:gd name="connsiteX18" fmla="*/ 513398 w 751881"/>
              <a:gd name="connsiteY18" fmla="*/ 284798 h 752474"/>
              <a:gd name="connsiteX19" fmla="*/ 284798 w 751881"/>
              <a:gd name="connsiteY19" fmla="*/ 513398 h 7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1881" h="752474">
                <a:moveTo>
                  <a:pt x="732473" y="638175"/>
                </a:moveTo>
                <a:lnTo>
                  <a:pt x="613410" y="519112"/>
                </a:lnTo>
                <a:cubicBezTo>
                  <a:pt x="597218" y="502920"/>
                  <a:pt x="575310" y="497205"/>
                  <a:pt x="554355" y="501015"/>
                </a:cubicBezTo>
                <a:lnTo>
                  <a:pt x="512445" y="459105"/>
                </a:lnTo>
                <a:cubicBezTo>
                  <a:pt x="549593" y="411480"/>
                  <a:pt x="571500" y="350520"/>
                  <a:pt x="571500" y="285750"/>
                </a:cubicBezTo>
                <a:cubicBezTo>
                  <a:pt x="571500" y="128588"/>
                  <a:pt x="442912" y="0"/>
                  <a:pt x="285750" y="0"/>
                </a:cubicBezTo>
                <a:cubicBezTo>
                  <a:pt x="128588" y="0"/>
                  <a:pt x="0" y="128588"/>
                  <a:pt x="0" y="285750"/>
                </a:cubicBezTo>
                <a:cubicBezTo>
                  <a:pt x="0" y="442912"/>
                  <a:pt x="128588" y="571500"/>
                  <a:pt x="285750" y="571500"/>
                </a:cubicBezTo>
                <a:cubicBezTo>
                  <a:pt x="350520" y="571500"/>
                  <a:pt x="410528" y="549593"/>
                  <a:pt x="459105" y="512445"/>
                </a:cubicBezTo>
                <a:lnTo>
                  <a:pt x="501015" y="554355"/>
                </a:lnTo>
                <a:cubicBezTo>
                  <a:pt x="497205" y="575310"/>
                  <a:pt x="502920" y="597218"/>
                  <a:pt x="519112" y="613410"/>
                </a:cubicBezTo>
                <a:lnTo>
                  <a:pt x="638175" y="732473"/>
                </a:lnTo>
                <a:cubicBezTo>
                  <a:pt x="651510" y="745808"/>
                  <a:pt x="668655" y="752475"/>
                  <a:pt x="685800" y="752475"/>
                </a:cubicBezTo>
                <a:cubicBezTo>
                  <a:pt x="702945" y="752475"/>
                  <a:pt x="720090" y="745808"/>
                  <a:pt x="733425" y="732473"/>
                </a:cubicBezTo>
                <a:cubicBezTo>
                  <a:pt x="758190" y="705802"/>
                  <a:pt x="758190" y="663893"/>
                  <a:pt x="732473" y="638175"/>
                </a:cubicBezTo>
                <a:close/>
                <a:moveTo>
                  <a:pt x="284798" y="513398"/>
                </a:moveTo>
                <a:cubicBezTo>
                  <a:pt x="159067" y="513398"/>
                  <a:pt x="56197" y="410528"/>
                  <a:pt x="56197" y="284798"/>
                </a:cubicBezTo>
                <a:cubicBezTo>
                  <a:pt x="56197" y="159067"/>
                  <a:pt x="159067" y="56197"/>
                  <a:pt x="284798" y="56197"/>
                </a:cubicBezTo>
                <a:cubicBezTo>
                  <a:pt x="410528" y="56197"/>
                  <a:pt x="513398" y="159067"/>
                  <a:pt x="513398" y="284798"/>
                </a:cubicBezTo>
                <a:cubicBezTo>
                  <a:pt x="513398" y="410528"/>
                  <a:pt x="410528" y="513398"/>
                  <a:pt x="284798" y="5133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>
              <a:latin typeface="Montserrat" pitchFamily="2" charset="-52"/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7" y="382994"/>
            <a:ext cx="1988560" cy="609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5232F-979C-70D4-0150-D07340DFE8AE}"/>
              </a:ext>
            </a:extLst>
          </p:cNvPr>
          <p:cNvSpPr txBox="1"/>
          <p:nvPr/>
        </p:nvSpPr>
        <p:spPr>
          <a:xfrm>
            <a:off x="3862943" y="289417"/>
            <a:ext cx="109433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000000"/>
                </a:solidFill>
                <a:effectLst/>
                <a:ea typeface="Amiri" panose="00000500000000000000" pitchFamily="2" charset="-78"/>
                <a:cs typeface="Amiri" panose="00000500000000000000" pitchFamily="2" charset="-78"/>
              </a:rPr>
              <a:t>Актуальность, проблема, цель</a:t>
            </a:r>
            <a:endParaRPr lang="en-ID" sz="2600" b="1" dirty="0">
              <a:solidFill>
                <a:schemeClr val="tx1">
                  <a:lumMod val="75000"/>
                  <a:lumOff val="25000"/>
                </a:schemeClr>
              </a:solidFill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47" name="Rectangle: Rounded Corners 12">
            <a:extLst>
              <a:ext uri="{FF2B5EF4-FFF2-40B4-BE49-F238E27FC236}">
                <a16:creationId xmlns:a16="http://schemas.microsoft.com/office/drawing/2014/main" id="{32CF7956-A8E5-4E1A-9C19-FD0A37E35F82}"/>
              </a:ext>
            </a:extLst>
          </p:cNvPr>
          <p:cNvSpPr/>
          <p:nvPr/>
        </p:nvSpPr>
        <p:spPr>
          <a:xfrm>
            <a:off x="798457" y="5458875"/>
            <a:ext cx="10526743" cy="1142221"/>
          </a:xfrm>
          <a:prstGeom prst="roundRect">
            <a:avLst>
              <a:gd name="adj" fmla="val 947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u="sng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600" b="1" u="sng" dirty="0">
                <a:solidFill>
                  <a:schemeClr val="bg1"/>
                </a:solidFill>
              </a:rPr>
              <a:t>Цель</a:t>
            </a:r>
            <a:r>
              <a:rPr lang="en-US" sz="1600" b="1" dirty="0">
                <a:solidFill>
                  <a:schemeClr val="bg1"/>
                </a:solidFill>
              </a:rPr>
              <a:t>: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effectLst/>
                <a:ea typeface="Calibri" panose="020F0502020204030204" pitchFamily="34" charset="0"/>
              </a:rPr>
              <a:t>Обзор известных инструментальных каталогов и современных данных о исторической и </a:t>
            </a:r>
            <a:r>
              <a:rPr lang="ru-RU" sz="2000" dirty="0" err="1">
                <a:effectLst/>
                <a:ea typeface="Calibri" panose="020F0502020204030204" pitchFamily="34" charset="0"/>
              </a:rPr>
              <a:t>палеосейсмичности</a:t>
            </a:r>
            <a:r>
              <a:rPr lang="ru-RU" sz="2000" dirty="0">
                <a:effectLst/>
                <a:ea typeface="Calibri" panose="020F0502020204030204" pitchFamily="34" charset="0"/>
              </a:rPr>
              <a:t>,  оценка их вклада в решение задачи определения сейсмического потенциала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ru-RU" sz="1800" dirty="0">
              <a:solidFill>
                <a:schemeClr val="bg1"/>
              </a:solidFill>
              <a:effectLst/>
              <a:highlight>
                <a:srgbClr val="FF0000"/>
              </a:highlight>
              <a:latin typeface="Montserrat" panose="000005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08609-3575-4E80-97F9-4007AEE4CB3F}"/>
              </a:ext>
            </a:extLst>
          </p:cNvPr>
          <p:cNvSpPr txBox="1"/>
          <p:nvPr/>
        </p:nvSpPr>
        <p:spPr>
          <a:xfrm>
            <a:off x="978408" y="-310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id="{4E0DE579-D688-4996-A3AB-612FDD3877A9}"/>
              </a:ext>
            </a:extLst>
          </p:cNvPr>
          <p:cNvSpPr/>
          <p:nvPr/>
        </p:nvSpPr>
        <p:spPr>
          <a:xfrm>
            <a:off x="1664167" y="2011627"/>
            <a:ext cx="361507" cy="326829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низ 36">
            <a:extLst>
              <a:ext uri="{FF2B5EF4-FFF2-40B4-BE49-F238E27FC236}">
                <a16:creationId xmlns:a16="http://schemas.microsoft.com/office/drawing/2014/main" id="{B9E27037-1F64-4FE2-B391-03CF5D9DAE72}"/>
              </a:ext>
            </a:extLst>
          </p:cNvPr>
          <p:cNvSpPr/>
          <p:nvPr/>
        </p:nvSpPr>
        <p:spPr>
          <a:xfrm>
            <a:off x="3501436" y="2019870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0FA5FA5A-EAFC-4122-89D6-3065DDAA3AFB}"/>
              </a:ext>
            </a:extLst>
          </p:cNvPr>
          <p:cNvSpPr/>
          <p:nvPr/>
        </p:nvSpPr>
        <p:spPr>
          <a:xfrm>
            <a:off x="5794827" y="2000684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низ 38">
            <a:extLst>
              <a:ext uri="{FF2B5EF4-FFF2-40B4-BE49-F238E27FC236}">
                <a16:creationId xmlns:a16="http://schemas.microsoft.com/office/drawing/2014/main" id="{DA734E6A-B0B5-445C-A3C1-F56B61FE8C72}"/>
              </a:ext>
            </a:extLst>
          </p:cNvPr>
          <p:cNvSpPr/>
          <p:nvPr/>
        </p:nvSpPr>
        <p:spPr>
          <a:xfrm>
            <a:off x="7971469" y="2000684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id="{826BB4D1-D9B6-43E7-8B62-B9C481B0FD22}"/>
              </a:ext>
            </a:extLst>
          </p:cNvPr>
          <p:cNvSpPr/>
          <p:nvPr/>
        </p:nvSpPr>
        <p:spPr>
          <a:xfrm>
            <a:off x="9989492" y="2003017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711F2B0-B522-46F9-A23B-0AE3280221F3}"/>
              </a:ext>
            </a:extLst>
          </p:cNvPr>
          <p:cNvSpPr/>
          <p:nvPr/>
        </p:nvSpPr>
        <p:spPr>
          <a:xfrm>
            <a:off x="567070" y="1159258"/>
            <a:ext cx="10866474" cy="187705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низ 60">
            <a:extLst>
              <a:ext uri="{FF2B5EF4-FFF2-40B4-BE49-F238E27FC236}">
                <a16:creationId xmlns:a16="http://schemas.microsoft.com/office/drawing/2014/main" id="{AB8C9A98-2CD2-49A4-9BD5-3C39A7DD463B}"/>
              </a:ext>
            </a:extLst>
          </p:cNvPr>
          <p:cNvSpPr/>
          <p:nvPr/>
        </p:nvSpPr>
        <p:spPr>
          <a:xfrm>
            <a:off x="5693282" y="3064068"/>
            <a:ext cx="361507" cy="346241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: вниз 77">
            <a:extLst>
              <a:ext uri="{FF2B5EF4-FFF2-40B4-BE49-F238E27FC236}">
                <a16:creationId xmlns:a16="http://schemas.microsoft.com/office/drawing/2014/main" id="{EC75E42B-4824-4F4D-ADE7-5A1BF9F6DFC6}"/>
              </a:ext>
            </a:extLst>
          </p:cNvPr>
          <p:cNvSpPr/>
          <p:nvPr/>
        </p:nvSpPr>
        <p:spPr>
          <a:xfrm rot="5400000">
            <a:off x="3720062" y="3704365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9CF10FF-5B2C-4C63-8AF0-26EA94AF3E10}"/>
              </a:ext>
            </a:extLst>
          </p:cNvPr>
          <p:cNvSpPr/>
          <p:nvPr/>
        </p:nvSpPr>
        <p:spPr>
          <a:xfrm>
            <a:off x="298450" y="3433978"/>
            <a:ext cx="11728087" cy="187705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98E66C2-F2B8-4DEB-AD27-6E4178DDB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305183"/>
            <a:ext cx="1990549" cy="609515"/>
          </a:xfrm>
          <a:prstGeom prst="rect">
            <a:avLst/>
          </a:prstGeom>
        </p:spPr>
      </p:pic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FF8FF07A-2DAC-4B18-A0AD-A1040D3235DF}"/>
              </a:ext>
            </a:extLst>
          </p:cNvPr>
          <p:cNvSpPr/>
          <p:nvPr/>
        </p:nvSpPr>
        <p:spPr>
          <a:xfrm>
            <a:off x="1221971" y="1194424"/>
            <a:ext cx="9536033" cy="798670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Оценка природно-техногенных рисков и обеспечения безопасности путем изучения сейсмического режима для уязвимых экосистем морских регионов, где сосредоточены объекты критической инфраструктуры </a:t>
            </a:r>
            <a:endParaRPr lang="en-ID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517145B7-C406-4F43-8B34-02924565A50B}"/>
              </a:ext>
            </a:extLst>
          </p:cNvPr>
          <p:cNvSpPr/>
          <p:nvPr/>
        </p:nvSpPr>
        <p:spPr>
          <a:xfrm>
            <a:off x="591471" y="2377120"/>
            <a:ext cx="2029802" cy="55026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АЭС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46997029-2A53-420E-AF8D-62EDADDA7665}"/>
              </a:ext>
            </a:extLst>
          </p:cNvPr>
          <p:cNvSpPr/>
          <p:nvPr/>
        </p:nvSpPr>
        <p:spPr>
          <a:xfrm>
            <a:off x="2710952" y="2383174"/>
            <a:ext cx="2029802" cy="55026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ГЭС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BDF2A058-3688-41EC-BCCA-07A210853F05}"/>
              </a:ext>
            </a:extLst>
          </p:cNvPr>
          <p:cNvSpPr/>
          <p:nvPr/>
        </p:nvSpPr>
        <p:spPr>
          <a:xfrm>
            <a:off x="7034198" y="2377120"/>
            <a:ext cx="2026240" cy="55026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Крупные порты</a:t>
            </a: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B9AEABF8-EFBE-47F8-A97E-7F789B75643E}"/>
              </a:ext>
            </a:extLst>
          </p:cNvPr>
          <p:cNvSpPr/>
          <p:nvPr/>
        </p:nvSpPr>
        <p:spPr>
          <a:xfrm>
            <a:off x="4912706" y="2382687"/>
            <a:ext cx="2026240" cy="55026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НПЗ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A98FE773-0599-44E5-9D10-79D46D841823}"/>
              </a:ext>
            </a:extLst>
          </p:cNvPr>
          <p:cNvSpPr/>
          <p:nvPr/>
        </p:nvSpPr>
        <p:spPr>
          <a:xfrm>
            <a:off x="9230379" y="2356328"/>
            <a:ext cx="2026240" cy="55026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Трубопроводы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424D2C53-389D-4AE8-B413-128BB13AB622}"/>
              </a:ext>
            </a:extLst>
          </p:cNvPr>
          <p:cNvSpPr/>
          <p:nvPr/>
        </p:nvSpPr>
        <p:spPr>
          <a:xfrm>
            <a:off x="1081851" y="3574773"/>
            <a:ext cx="2600233" cy="597070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Труднодоступность некоторых морских регионов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E6340918-3FD1-4F91-A5E8-EFEE74AB0381}"/>
              </a:ext>
            </a:extLst>
          </p:cNvPr>
          <p:cNvSpPr/>
          <p:nvPr/>
        </p:nvSpPr>
        <p:spPr>
          <a:xfrm>
            <a:off x="4130240" y="3516499"/>
            <a:ext cx="3624384" cy="724451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Особенности исследований в морских регионах</a:t>
            </a:r>
            <a:endParaRPr lang="en-ID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5944C09D-1939-4389-8C55-8809EA256D94}"/>
              </a:ext>
            </a:extLst>
          </p:cNvPr>
          <p:cNvSpPr/>
          <p:nvPr/>
        </p:nvSpPr>
        <p:spPr>
          <a:xfrm>
            <a:off x="2953333" y="4638613"/>
            <a:ext cx="2920702" cy="559930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Дороговизна и сложность морских исследования</a:t>
            </a:r>
          </a:p>
        </p:txBody>
      </p:sp>
      <p:sp>
        <p:nvSpPr>
          <p:cNvPr id="79" name="Rectangle: Rounded Corners 2">
            <a:extLst>
              <a:ext uri="{FF2B5EF4-FFF2-40B4-BE49-F238E27FC236}">
                <a16:creationId xmlns:a16="http://schemas.microsoft.com/office/drawing/2014/main" id="{3D5EC89A-FFB4-4197-B8FF-1990AE58611B}"/>
              </a:ext>
            </a:extLst>
          </p:cNvPr>
          <p:cNvSpPr/>
          <p:nvPr/>
        </p:nvSpPr>
        <p:spPr>
          <a:xfrm>
            <a:off x="11484798" y="6272929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793F56D-41A5-40C5-8232-133FFC0D0995}"/>
              </a:ext>
            </a:extLst>
          </p:cNvPr>
          <p:cNvSpPr txBox="1"/>
          <p:nvPr/>
        </p:nvSpPr>
        <p:spPr>
          <a:xfrm>
            <a:off x="11485381" y="6242324"/>
            <a:ext cx="477572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3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: скругленные углы 75">
            <a:extLst>
              <a:ext uri="{FF2B5EF4-FFF2-40B4-BE49-F238E27FC236}">
                <a16:creationId xmlns:a16="http://schemas.microsoft.com/office/drawing/2014/main" id="{5944C09D-1939-4389-8C55-8809EA256D94}"/>
              </a:ext>
            </a:extLst>
          </p:cNvPr>
          <p:cNvSpPr/>
          <p:nvPr/>
        </p:nvSpPr>
        <p:spPr>
          <a:xfrm>
            <a:off x="6317967" y="4618348"/>
            <a:ext cx="2600233" cy="600460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Недостаток геофизических данных</a:t>
            </a:r>
          </a:p>
        </p:txBody>
      </p:sp>
      <p:sp>
        <p:nvSpPr>
          <p:cNvPr id="46" name="Прямоугольник: скругленные углы 75">
            <a:extLst>
              <a:ext uri="{FF2B5EF4-FFF2-40B4-BE49-F238E27FC236}">
                <a16:creationId xmlns:a16="http://schemas.microsoft.com/office/drawing/2014/main" id="{5944C09D-1939-4389-8C55-8809EA256D94}"/>
              </a:ext>
            </a:extLst>
          </p:cNvPr>
          <p:cNvSpPr/>
          <p:nvPr/>
        </p:nvSpPr>
        <p:spPr>
          <a:xfrm>
            <a:off x="8187532" y="3571383"/>
            <a:ext cx="2600233" cy="600460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Уязвимость морской среды к негативным последствиям</a:t>
            </a:r>
          </a:p>
        </p:txBody>
      </p:sp>
      <p:sp>
        <p:nvSpPr>
          <p:cNvPr id="48" name="Стрелка: вниз 86">
            <a:extLst>
              <a:ext uri="{FF2B5EF4-FFF2-40B4-BE49-F238E27FC236}">
                <a16:creationId xmlns:a16="http://schemas.microsoft.com/office/drawing/2014/main" id="{A1A60E4D-D5F3-4D35-89D4-B12FC4906683}"/>
              </a:ext>
            </a:extLst>
          </p:cNvPr>
          <p:cNvSpPr/>
          <p:nvPr/>
        </p:nvSpPr>
        <p:spPr>
          <a:xfrm rot="16200000">
            <a:off x="7773982" y="3637971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: вниз 86">
            <a:extLst>
              <a:ext uri="{FF2B5EF4-FFF2-40B4-BE49-F238E27FC236}">
                <a16:creationId xmlns:a16="http://schemas.microsoft.com/office/drawing/2014/main" id="{A1A60E4D-D5F3-4D35-89D4-B12FC4906683}"/>
              </a:ext>
            </a:extLst>
          </p:cNvPr>
          <p:cNvSpPr/>
          <p:nvPr/>
        </p:nvSpPr>
        <p:spPr>
          <a:xfrm>
            <a:off x="4587940" y="4252931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: вниз 86">
            <a:extLst>
              <a:ext uri="{FF2B5EF4-FFF2-40B4-BE49-F238E27FC236}">
                <a16:creationId xmlns:a16="http://schemas.microsoft.com/office/drawing/2014/main" id="{A1A60E4D-D5F3-4D35-89D4-B12FC4906683}"/>
              </a:ext>
            </a:extLst>
          </p:cNvPr>
          <p:cNvSpPr/>
          <p:nvPr/>
        </p:nvSpPr>
        <p:spPr>
          <a:xfrm>
            <a:off x="7061801" y="4260204"/>
            <a:ext cx="361507" cy="34871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56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C01CED4-6A4B-4F4C-8C6A-0948BA85AE14}"/>
              </a:ext>
            </a:extLst>
          </p:cNvPr>
          <p:cNvSpPr/>
          <p:nvPr/>
        </p:nvSpPr>
        <p:spPr>
          <a:xfrm>
            <a:off x="3650856" y="2470547"/>
            <a:ext cx="2396522" cy="800100"/>
          </a:xfrm>
          <a:prstGeom prst="roundRect">
            <a:avLst/>
          </a:prstGeom>
          <a:ln>
            <a:solidFill>
              <a:srgbClr val="03AB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Arial" panose="020B0604020202020204" pitchFamily="34" charset="0"/>
              </a:rPr>
              <a:t>Восточное Причерноморье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3D01729-1008-4AFD-9A95-5F0F5C36A833}"/>
              </a:ext>
            </a:extLst>
          </p:cNvPr>
          <p:cNvSpPr/>
          <p:nvPr/>
        </p:nvSpPr>
        <p:spPr>
          <a:xfrm>
            <a:off x="6148913" y="2479118"/>
            <a:ext cx="2314798" cy="800100"/>
          </a:xfrm>
          <a:prstGeom prst="roundRect">
            <a:avLst/>
          </a:prstGeom>
          <a:ln>
            <a:solidFill>
              <a:srgbClr val="03AB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cs typeface="Arial" panose="020B0604020202020204" pitchFamily="34" charset="0"/>
              </a:rPr>
              <a:t>Кандалакшский район 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8569CE59-07A6-4F88-8C9C-4DBBC86B5358}"/>
              </a:ext>
            </a:extLst>
          </p:cNvPr>
          <p:cNvSpPr/>
          <p:nvPr/>
        </p:nvSpPr>
        <p:spPr>
          <a:xfrm rot="7542851">
            <a:off x="4162427" y="1338303"/>
            <a:ext cx="1602886" cy="381000"/>
          </a:xfrm>
          <a:prstGeom prst="rightArrow">
            <a:avLst/>
          </a:prstGeom>
          <a:solidFill>
            <a:srgbClr val="03AB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8C873BC-FFC4-4EEA-B9B9-B1A8EBDEA88F}"/>
              </a:ext>
            </a:extLst>
          </p:cNvPr>
          <p:cNvSpPr/>
          <p:nvPr/>
        </p:nvSpPr>
        <p:spPr>
          <a:xfrm>
            <a:off x="3549320" y="2385463"/>
            <a:ext cx="5109279" cy="9984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74882C21-D57B-4EA9-8A80-73851E8BE298}"/>
              </a:ext>
            </a:extLst>
          </p:cNvPr>
          <p:cNvSpPr/>
          <p:nvPr/>
        </p:nvSpPr>
        <p:spPr>
          <a:xfrm rot="5400000">
            <a:off x="4639036" y="3415648"/>
            <a:ext cx="409616" cy="381000"/>
          </a:xfrm>
          <a:prstGeom prst="rightArrow">
            <a:avLst/>
          </a:prstGeom>
          <a:solidFill>
            <a:srgbClr val="03AB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A13F3F9-8465-4C7B-B218-0421F7B5110C}"/>
              </a:ext>
            </a:extLst>
          </p:cNvPr>
          <p:cNvSpPr/>
          <p:nvPr/>
        </p:nvSpPr>
        <p:spPr>
          <a:xfrm>
            <a:off x="3517033" y="3836596"/>
            <a:ext cx="2696479" cy="1522027"/>
          </a:xfrm>
          <a:prstGeom prst="roundRect">
            <a:avLst/>
          </a:prstGeom>
          <a:solidFill>
            <a:srgbClr val="FF0000"/>
          </a:solidFill>
          <a:ln>
            <a:solidFill>
              <a:srgbClr val="03AB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cs typeface="Arial" panose="020B0604020202020204" pitchFamily="34" charset="0"/>
              </a:rPr>
              <a:t>Сейсмоактивный  район</a:t>
            </a:r>
          </a:p>
          <a:p>
            <a:pPr algn="ctr"/>
            <a:r>
              <a:rPr lang="ru-RU" sz="1600" dirty="0">
                <a:cs typeface="Arial" panose="020B0604020202020204" pitchFamily="34" charset="0"/>
              </a:rPr>
              <a:t>возможная интенсивность по карте ОСР-2015-С равна 9 баллам 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BBBA852-944C-42EE-8242-B3309AB94B4C}"/>
              </a:ext>
            </a:extLst>
          </p:cNvPr>
          <p:cNvSpPr/>
          <p:nvPr/>
        </p:nvSpPr>
        <p:spPr>
          <a:xfrm>
            <a:off x="6263225" y="3844078"/>
            <a:ext cx="2568888" cy="1522027"/>
          </a:xfrm>
          <a:prstGeom prst="roundRect">
            <a:avLst/>
          </a:prstGeom>
          <a:solidFill>
            <a:srgbClr val="FFFF00"/>
          </a:solidFill>
          <a:ln>
            <a:solidFill>
              <a:srgbClr val="03AB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cs typeface="Arial" panose="020B0604020202020204" pitchFamily="34" charset="0"/>
              </a:rPr>
              <a:t>Относительно стабильный район </a:t>
            </a:r>
          </a:p>
          <a:p>
            <a:pPr algn="ctr"/>
            <a:r>
              <a:rPr lang="ru-RU" sz="1600" dirty="0">
                <a:cs typeface="Arial" panose="020B0604020202020204" pitchFamily="34" charset="0"/>
              </a:rPr>
              <a:t>наибольшая интенсивность по карте ОСР-2015-С равна 8 баллам  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80C4AFD6-17B3-4F78-8274-7C526117D45B}"/>
              </a:ext>
            </a:extLst>
          </p:cNvPr>
          <p:cNvSpPr/>
          <p:nvPr/>
        </p:nvSpPr>
        <p:spPr>
          <a:xfrm rot="5400000">
            <a:off x="7239396" y="3418750"/>
            <a:ext cx="450661" cy="381000"/>
          </a:xfrm>
          <a:prstGeom prst="rightArrow">
            <a:avLst/>
          </a:prstGeom>
          <a:solidFill>
            <a:srgbClr val="03AB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A6C3246-02E8-45F1-A99D-E4A94E2071C2}"/>
              </a:ext>
            </a:extLst>
          </p:cNvPr>
          <p:cNvSpPr/>
          <p:nvPr/>
        </p:nvSpPr>
        <p:spPr>
          <a:xfrm rot="5400000">
            <a:off x="4568562" y="5417406"/>
            <a:ext cx="409616" cy="381000"/>
          </a:xfrm>
          <a:prstGeom prst="rightArrow">
            <a:avLst/>
          </a:prstGeom>
          <a:solidFill>
            <a:srgbClr val="03AB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36D2FAA3-6808-47EB-9E28-666A00847EB3}"/>
              </a:ext>
            </a:extLst>
          </p:cNvPr>
          <p:cNvSpPr/>
          <p:nvPr/>
        </p:nvSpPr>
        <p:spPr>
          <a:xfrm rot="5400000">
            <a:off x="7395502" y="5446969"/>
            <a:ext cx="450661" cy="381000"/>
          </a:xfrm>
          <a:prstGeom prst="rightArrow">
            <a:avLst/>
          </a:prstGeom>
          <a:solidFill>
            <a:srgbClr val="03AB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42550A2-4DBD-4C1D-98BE-BCB4D5A080D8}"/>
              </a:ext>
            </a:extLst>
          </p:cNvPr>
          <p:cNvSpPr/>
          <p:nvPr/>
        </p:nvSpPr>
        <p:spPr>
          <a:xfrm>
            <a:off x="6178924" y="5900035"/>
            <a:ext cx="3264819" cy="6980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cs typeface="Arial" panose="020B0604020202020204" pitchFamily="34" charset="0"/>
              </a:rPr>
              <a:t>Обстановка растяжения</a:t>
            </a:r>
          </a:p>
          <a:p>
            <a:pPr algn="ctr"/>
            <a:r>
              <a:rPr lang="ru-RU" sz="1600" dirty="0">
                <a:cs typeface="Arial" panose="020B0604020202020204" pitchFamily="34" charset="0"/>
              </a:rPr>
              <a:t>литосферы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FE3836D-28F0-4DB4-9139-44947D330246}"/>
              </a:ext>
            </a:extLst>
          </p:cNvPr>
          <p:cNvSpPr/>
          <p:nvPr/>
        </p:nvSpPr>
        <p:spPr>
          <a:xfrm>
            <a:off x="2856904" y="5889366"/>
            <a:ext cx="3239096" cy="6980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cs typeface="Arial" panose="020B0604020202020204" pitchFamily="34" charset="0"/>
              </a:rPr>
              <a:t>Обстановка сжатия </a:t>
            </a:r>
          </a:p>
          <a:p>
            <a:pPr algn="ctr"/>
            <a:r>
              <a:rPr lang="ru-RU" sz="1600" dirty="0">
                <a:cs typeface="Arial" panose="020B0604020202020204" pitchFamily="34" charset="0"/>
              </a:rPr>
              <a:t>литосферы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E6B036-1450-4410-841F-1152D513A20F}"/>
              </a:ext>
            </a:extLst>
          </p:cNvPr>
          <p:cNvSpPr txBox="1"/>
          <p:nvPr/>
        </p:nvSpPr>
        <p:spPr>
          <a:xfrm>
            <a:off x="3549320" y="331224"/>
            <a:ext cx="91300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Морские регионы исследования </a:t>
            </a:r>
            <a:endParaRPr lang="en-ID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08768749-CCA2-4439-8890-8E1FD7EC47D7}"/>
              </a:ext>
            </a:extLst>
          </p:cNvPr>
          <p:cNvSpPr/>
          <p:nvPr/>
        </p:nvSpPr>
        <p:spPr>
          <a:xfrm rot="3340133">
            <a:off x="5824952" y="1330968"/>
            <a:ext cx="1602886" cy="381000"/>
          </a:xfrm>
          <a:prstGeom prst="rightArrow">
            <a:avLst/>
          </a:prstGeom>
          <a:solidFill>
            <a:srgbClr val="03AB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FF620E-A2CE-4C10-A11E-DD7638A2E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5" y="2298680"/>
            <a:ext cx="3476191" cy="2387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DE1EC8-8B13-4787-9559-A97C49AF2EA3}"/>
              </a:ext>
            </a:extLst>
          </p:cNvPr>
          <p:cNvSpPr txBox="1"/>
          <p:nvPr/>
        </p:nvSpPr>
        <p:spPr>
          <a:xfrm>
            <a:off x="389458" y="4762946"/>
            <a:ext cx="2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Восточное Причерноморье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B0E759B-8975-468E-8E79-4F6E958F2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726" y="1953156"/>
            <a:ext cx="3264819" cy="3401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2C6F77C-CA4D-4256-82CF-91CB86D28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305183"/>
            <a:ext cx="1990549" cy="6095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1206EA-EC5C-42A1-8B89-8D24F3291113}"/>
              </a:ext>
            </a:extLst>
          </p:cNvPr>
          <p:cNvSpPr txBox="1"/>
          <p:nvPr/>
        </p:nvSpPr>
        <p:spPr>
          <a:xfrm>
            <a:off x="9489806" y="5399060"/>
            <a:ext cx="244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Кандалакшский район 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10B7BC65-BACA-47F7-B4D6-9986F79B5CDF}"/>
              </a:ext>
            </a:extLst>
          </p:cNvPr>
          <p:cNvSpPr/>
          <p:nvPr/>
        </p:nvSpPr>
        <p:spPr>
          <a:xfrm rot="8471187">
            <a:off x="9423155" y="3476903"/>
            <a:ext cx="589131" cy="365897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624C4D42-2996-4AB6-B80E-D45C41399BD6}"/>
              </a:ext>
            </a:extLst>
          </p:cNvPr>
          <p:cNvSpPr/>
          <p:nvPr/>
        </p:nvSpPr>
        <p:spPr>
          <a:xfrm rot="18934038">
            <a:off x="10419647" y="2696219"/>
            <a:ext cx="589131" cy="365897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A25F0828-BA5A-4EA2-A2A0-89AD37865798}"/>
              </a:ext>
            </a:extLst>
          </p:cNvPr>
          <p:cNvSpPr/>
          <p:nvPr/>
        </p:nvSpPr>
        <p:spPr>
          <a:xfrm rot="19009515">
            <a:off x="1014872" y="3440203"/>
            <a:ext cx="589131" cy="365897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9B693-018C-4FE8-9F02-F9AD4BF9BB80}"/>
              </a:ext>
            </a:extLst>
          </p:cNvPr>
          <p:cNvSpPr txBox="1"/>
          <p:nvPr/>
        </p:nvSpPr>
        <p:spPr>
          <a:xfrm>
            <a:off x="-131055" y="1362550"/>
            <a:ext cx="4041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Основные объекты инфраструктуры</a:t>
            </a:r>
            <a:r>
              <a:rPr lang="en-US" sz="1600" dirty="0"/>
              <a:t>:</a:t>
            </a:r>
            <a:endParaRPr lang="ru-RU" sz="1600" dirty="0"/>
          </a:p>
          <a:p>
            <a:pPr algn="ctr"/>
            <a:r>
              <a:rPr lang="ru-RU" sz="1600" b="1" dirty="0"/>
              <a:t>трубопроводы, порты, НПЗ, хранилища нефти</a:t>
            </a:r>
            <a:endParaRPr lang="en-US" sz="1600" b="1" dirty="0"/>
          </a:p>
          <a:p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7A25B5-4F8C-4F63-ADA3-47293A100EB6}"/>
              </a:ext>
            </a:extLst>
          </p:cNvPr>
          <p:cNvSpPr txBox="1"/>
          <p:nvPr/>
        </p:nvSpPr>
        <p:spPr>
          <a:xfrm>
            <a:off x="7990105" y="1321741"/>
            <a:ext cx="4689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Основные объекты инфраструктуры</a:t>
            </a:r>
            <a:r>
              <a:rPr lang="en-US" sz="1600" dirty="0"/>
              <a:t>:</a:t>
            </a:r>
            <a:endParaRPr lang="ru-RU" sz="1600" dirty="0"/>
          </a:p>
          <a:p>
            <a:pPr algn="ctr"/>
            <a:r>
              <a:rPr lang="ru-RU" sz="1600" b="1" dirty="0"/>
              <a:t>АЭС, ГЭС</a:t>
            </a:r>
            <a:endParaRPr lang="en-US" sz="1600" b="1" dirty="0"/>
          </a:p>
          <a:p>
            <a:endParaRPr lang="ru-RU" dirty="0"/>
          </a:p>
        </p:txBody>
      </p:sp>
      <p:sp>
        <p:nvSpPr>
          <p:cNvPr id="33" name="Rectangle: Rounded Corners 2">
            <a:extLst>
              <a:ext uri="{FF2B5EF4-FFF2-40B4-BE49-F238E27FC236}">
                <a16:creationId xmlns:a16="http://schemas.microsoft.com/office/drawing/2014/main" id="{3EB66DD8-1702-4F46-B86B-FB7125E41748}"/>
              </a:ext>
            </a:extLst>
          </p:cNvPr>
          <p:cNvSpPr/>
          <p:nvPr/>
        </p:nvSpPr>
        <p:spPr>
          <a:xfrm>
            <a:off x="11295843" y="6285314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88FA19-4E81-48BB-B45B-BB790AC45A71}"/>
              </a:ext>
            </a:extLst>
          </p:cNvPr>
          <p:cNvSpPr txBox="1"/>
          <p:nvPr/>
        </p:nvSpPr>
        <p:spPr>
          <a:xfrm>
            <a:off x="11296426" y="6224102"/>
            <a:ext cx="477572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4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30" name="Стрелка: вправо 30">
            <a:extLst>
              <a:ext uri="{FF2B5EF4-FFF2-40B4-BE49-F238E27FC236}">
                <a16:creationId xmlns:a16="http://schemas.microsoft.com/office/drawing/2014/main" id="{A25F0828-BA5A-4EA2-A2A0-89AD37865798}"/>
              </a:ext>
            </a:extLst>
          </p:cNvPr>
          <p:cNvSpPr/>
          <p:nvPr/>
        </p:nvSpPr>
        <p:spPr>
          <a:xfrm rot="8007355">
            <a:off x="1456403" y="2878734"/>
            <a:ext cx="589131" cy="365897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4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C5807-097C-4D06-8019-6129BAA9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84" y="272327"/>
            <a:ext cx="10103410" cy="1325563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Использованные материалы для составления региональных каталогов современных (инструментальных) землетрясений</a:t>
            </a:r>
            <a:endParaRPr lang="ru-RU" sz="2600" b="1" dirty="0">
              <a:latin typeface="+mn-lt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1D9027A-8FE5-41FB-B6D0-5631BC38116C}"/>
              </a:ext>
            </a:extLst>
          </p:cNvPr>
          <p:cNvSpPr/>
          <p:nvPr/>
        </p:nvSpPr>
        <p:spPr>
          <a:xfrm>
            <a:off x="3241396" y="4431382"/>
            <a:ext cx="5179198" cy="187380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Новый каталог сильных землетрясений на территории СССР с древнейших времен до 1975 г (Новый каталог…, 1977)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Для дополнения данными в </a:t>
            </a:r>
            <a:r>
              <a:rPr lang="ru-RU" sz="2000" dirty="0" err="1">
                <a:solidFill>
                  <a:schemeClr val="bg1"/>
                </a:solidFill>
                <a:ea typeface="Calibri" panose="020F0502020204030204" pitchFamily="34" charset="0"/>
              </a:rPr>
              <a:t>осн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. с 1930-х по 1960-е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31AFFB-B7D8-4148-B100-624B856AA6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1" y="403389"/>
            <a:ext cx="1990549" cy="60951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7FC89FC-DD0E-4F0C-A426-CA97BE218EC2}"/>
              </a:ext>
            </a:extLst>
          </p:cNvPr>
          <p:cNvSpPr/>
          <p:nvPr/>
        </p:nvSpPr>
        <p:spPr>
          <a:xfrm>
            <a:off x="243201" y="2182877"/>
            <a:ext cx="5243206" cy="187380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Каталог ЕГС РАН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Данные брались в </a:t>
            </a:r>
            <a:r>
              <a:rPr lang="ru-RU" sz="2000" dirty="0" err="1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осн</a:t>
            </a:r>
            <a:r>
              <a:rPr lang="ru-RU" sz="20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. С 2003 по </a:t>
            </a:r>
            <a:r>
              <a:rPr lang="ru-RU" sz="2000" dirty="0" err="1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н.в</a:t>
            </a:r>
            <a:r>
              <a:rPr lang="ru-RU" sz="20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ID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2A7F1F1-E64A-4F9B-BC90-2515FA4C690F}"/>
              </a:ext>
            </a:extLst>
          </p:cNvPr>
          <p:cNvSpPr/>
          <p:nvPr/>
        </p:nvSpPr>
        <p:spPr>
          <a:xfrm>
            <a:off x="6130597" y="2077734"/>
            <a:ext cx="5179198" cy="1873803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Специализированный каталог землетрясений для задач общего сейсмического районирования территории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ru-RU" sz="2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Уломов</a:t>
            </a:r>
            <a:r>
              <a:rPr lang="ru-R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и Медведева., 2019)</a:t>
            </a:r>
            <a:endParaRPr lang="ru-RU" sz="2000" b="1" dirty="0">
              <a:solidFill>
                <a:schemeClr val="bg1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Данные брались в </a:t>
            </a:r>
            <a:r>
              <a:rPr lang="ru-RU" sz="2000" dirty="0" err="1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осн</a:t>
            </a:r>
            <a:r>
              <a:rPr lang="ru-RU" sz="20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. с 1960 по 2003</a:t>
            </a:r>
            <a:endParaRPr lang="en-ID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B67C3399-6E55-45B8-A215-40C1BD5B2660}"/>
              </a:ext>
            </a:extLst>
          </p:cNvPr>
          <p:cNvSpPr/>
          <p:nvPr/>
        </p:nvSpPr>
        <p:spPr>
          <a:xfrm>
            <a:off x="11359414" y="6226899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4AA6C-BA81-43C5-AAAE-A33B6532E2FD}"/>
              </a:ext>
            </a:extLst>
          </p:cNvPr>
          <p:cNvSpPr txBox="1"/>
          <p:nvPr/>
        </p:nvSpPr>
        <p:spPr>
          <a:xfrm>
            <a:off x="11012525" y="6375680"/>
            <a:ext cx="477572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  <a:latin typeface="Montserrat SemiBold" pitchFamily="2" charset="-52"/>
              </a:rPr>
              <a:t>5</a:t>
            </a:r>
            <a:endParaRPr lang="en-ID" sz="16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6EB42-32AE-4707-8F88-0B18C9437D72}"/>
              </a:ext>
            </a:extLst>
          </p:cNvPr>
          <p:cNvSpPr txBox="1"/>
          <p:nvPr/>
        </p:nvSpPr>
        <p:spPr>
          <a:xfrm>
            <a:off x="11359705" y="6165686"/>
            <a:ext cx="477572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5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69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B2894-DEE9-4D10-91B4-D6A5F8AB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735" y="0"/>
            <a:ext cx="9170985" cy="1325563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latin typeface="+mn-lt"/>
                <a:cs typeface="Times New Roman" panose="02020603050405020304" pitchFamily="18" charset="0"/>
              </a:rPr>
              <a:t>Распределение современных землетрясений на Восточном Причерноморье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C47B0-220A-44DF-AE42-B00EDC8A30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" y="1082028"/>
            <a:ext cx="8696584" cy="5521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2517AA-53B5-4002-9BB9-C48ACC680319}"/>
              </a:ext>
            </a:extLst>
          </p:cNvPr>
          <p:cNvSpPr txBox="1"/>
          <p:nvPr/>
        </p:nvSpPr>
        <p:spPr>
          <a:xfrm>
            <a:off x="8561479" y="1243692"/>
            <a:ext cx="363052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Карта современных землетрясений Восточного Причерноморья</a:t>
            </a:r>
            <a:endParaRPr lang="ru-RU" sz="20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Некоторые условные обозначения: </a:t>
            </a:r>
          </a:p>
          <a:p>
            <a:pPr algn="ctr"/>
            <a:endParaRPr lang="ru-RU" sz="14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Белая пунктирная линия-ареалы концентраций землетрясений: </a:t>
            </a: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 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16E12C-C2EA-496F-A575-766ABDA96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" y="211511"/>
            <a:ext cx="1990549" cy="60951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3F03A48-9ACB-4BEA-9A2C-6FE74E9877DA}"/>
              </a:ext>
            </a:extLst>
          </p:cNvPr>
          <p:cNvSpPr/>
          <p:nvPr/>
        </p:nvSpPr>
        <p:spPr>
          <a:xfrm>
            <a:off x="8993774" y="3717866"/>
            <a:ext cx="2902569" cy="424366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1.Анапский </a:t>
            </a:r>
            <a:r>
              <a:rPr lang="ru-RU" b="1" dirty="0" err="1"/>
              <a:t>геоблок</a:t>
            </a:r>
            <a:r>
              <a:rPr lang="ru-RU" b="1" dirty="0"/>
              <a:t>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19D0F54-F234-4607-8C1A-2137CE53BB11}"/>
              </a:ext>
            </a:extLst>
          </p:cNvPr>
          <p:cNvSpPr/>
          <p:nvPr/>
        </p:nvSpPr>
        <p:spPr>
          <a:xfrm>
            <a:off x="8993774" y="4890541"/>
            <a:ext cx="2975721" cy="424366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2.Сочинский </a:t>
            </a:r>
            <a:r>
              <a:rPr lang="ru-RU" b="1" dirty="0" err="1"/>
              <a:t>геоблок</a:t>
            </a:r>
            <a:r>
              <a:rPr lang="ru-RU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4FC8F-DCAB-4EFF-B086-CFC093E9E63C}"/>
              </a:ext>
            </a:extLst>
          </p:cNvPr>
          <p:cNvSpPr txBox="1"/>
          <p:nvPr/>
        </p:nvSpPr>
        <p:spPr>
          <a:xfrm>
            <a:off x="8993774" y="5380311"/>
            <a:ext cx="3058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>
                <a:solidFill>
                  <a:srgbClr val="FF0000"/>
                </a:solidFill>
              </a:rPr>
              <a:t>03.03.2026 с М4.7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rgbClr val="FF0000"/>
                </a:solidFill>
              </a:rPr>
              <a:t>04.12.1970 с М5.1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rgbClr val="FF0000"/>
                </a:solidFill>
              </a:rPr>
              <a:t>Туапсинский рой 1935-1937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6615C-9909-4672-BBE4-8C89F88FC586}"/>
              </a:ext>
            </a:extLst>
          </p:cNvPr>
          <p:cNvSpPr txBox="1"/>
          <p:nvPr/>
        </p:nvSpPr>
        <p:spPr>
          <a:xfrm>
            <a:off x="8993774" y="4231101"/>
            <a:ext cx="228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1. 12.07.1966 г с М5.3</a:t>
            </a: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15BFB48F-2717-4F8E-A780-99238505107A}"/>
              </a:ext>
            </a:extLst>
          </p:cNvPr>
          <p:cNvSpPr/>
          <p:nvPr/>
        </p:nvSpPr>
        <p:spPr>
          <a:xfrm>
            <a:off x="11543488" y="6401253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1907AC-CA3B-4A8B-825F-1BF0E2AEF0BF}"/>
              </a:ext>
            </a:extLst>
          </p:cNvPr>
          <p:cNvSpPr txBox="1"/>
          <p:nvPr/>
        </p:nvSpPr>
        <p:spPr>
          <a:xfrm>
            <a:off x="11516043" y="6340041"/>
            <a:ext cx="477572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6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99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B2894-DEE9-4D10-91B4-D6A5F8AB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086" y="81310"/>
            <a:ext cx="9445753" cy="1325563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latin typeface="+mn-lt"/>
                <a:cs typeface="Times New Roman" panose="02020603050405020304" pitchFamily="18" charset="0"/>
              </a:rPr>
              <a:t>Распределение современных землетрясений в Кандалакшском районе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A9B75-BC94-4E27-BB77-39F562C37778}"/>
              </a:ext>
            </a:extLst>
          </p:cNvPr>
          <p:cNvSpPr txBox="1"/>
          <p:nvPr/>
        </p:nvSpPr>
        <p:spPr>
          <a:xfrm>
            <a:off x="7308963" y="1213212"/>
            <a:ext cx="458972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Карта современных, землетрясений Кандалакшского  региона</a:t>
            </a:r>
            <a:endParaRPr lang="ru-RU" sz="2000" b="1" dirty="0">
              <a:solidFill>
                <a:srgbClr val="000000"/>
              </a:solidFill>
              <a:effectLst/>
              <a:latin typeface="Montserrat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Некоторые условные обозначения: </a:t>
            </a:r>
          </a:p>
          <a:p>
            <a:pPr algn="ctr"/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Белая пунктирная линия-ареалы концентраций землетрясений: </a:t>
            </a:r>
          </a:p>
          <a:p>
            <a:pPr algn="ctr"/>
            <a:endParaRPr lang="ru-RU" sz="14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8FB0CC-016D-427A-8B3C-6F6C7AA90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7" y="165791"/>
            <a:ext cx="1990549" cy="60951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13DF5B6-6996-43AE-B110-914F4C31EEC9}"/>
              </a:ext>
            </a:extLst>
          </p:cNvPr>
          <p:cNvSpPr/>
          <p:nvPr/>
        </p:nvSpPr>
        <p:spPr>
          <a:xfrm>
            <a:off x="7384056" y="3112496"/>
            <a:ext cx="4439534" cy="53835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1. Кандалакшский грабен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02497-0C27-4C87-A442-30B94604209F}"/>
              </a:ext>
            </a:extLst>
          </p:cNvPr>
          <p:cNvSpPr txBox="1"/>
          <p:nvPr/>
        </p:nvSpPr>
        <p:spPr>
          <a:xfrm>
            <a:off x="7993206" y="6298667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1. </a:t>
            </a:r>
            <a:r>
              <a:rPr lang="ru-RU" dirty="0">
                <a:solidFill>
                  <a:srgbClr val="FF0000"/>
                </a:solidFill>
              </a:rPr>
              <a:t>16.04.1989 с М3.7</a:t>
            </a:r>
          </a:p>
          <a:p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E2137DD-EADC-4473-AF40-FDF0884B3CBF}"/>
              </a:ext>
            </a:extLst>
          </p:cNvPr>
          <p:cNvSpPr/>
          <p:nvPr/>
        </p:nvSpPr>
        <p:spPr>
          <a:xfrm>
            <a:off x="7394763" y="4008632"/>
            <a:ext cx="4503920" cy="509656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2. </a:t>
            </a:r>
            <a:r>
              <a:rPr lang="ru-RU" b="1" dirty="0" err="1"/>
              <a:t>Колвицкий</a:t>
            </a:r>
            <a:r>
              <a:rPr lang="ru-RU" b="1" dirty="0"/>
              <a:t> грабен </a:t>
            </a:r>
          </a:p>
          <a:p>
            <a:pPr algn="ctr"/>
            <a:r>
              <a:rPr lang="ru-RU" sz="1600" dirty="0"/>
              <a:t>с узлом </a:t>
            </a:r>
            <a:r>
              <a:rPr lang="ru-RU" sz="1600" dirty="0" err="1"/>
              <a:t>сосчленения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2961A-74B6-4034-971D-639CF7DAAD6B}"/>
              </a:ext>
            </a:extLst>
          </p:cNvPr>
          <p:cNvSpPr txBox="1"/>
          <p:nvPr/>
        </p:nvSpPr>
        <p:spPr>
          <a:xfrm>
            <a:off x="7880178" y="360191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1. </a:t>
            </a:r>
            <a:r>
              <a:rPr lang="ru-RU" dirty="0">
                <a:solidFill>
                  <a:srgbClr val="FF0000"/>
                </a:solidFill>
              </a:rPr>
              <a:t>22.10.2001 с М3.6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ECF691-BC69-4E87-8F6C-5087C479C288}"/>
              </a:ext>
            </a:extLst>
          </p:cNvPr>
          <p:cNvSpPr txBox="1"/>
          <p:nvPr/>
        </p:nvSpPr>
        <p:spPr>
          <a:xfrm>
            <a:off x="7880178" y="4476449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1. </a:t>
            </a:r>
            <a:r>
              <a:rPr lang="ru-RU" dirty="0">
                <a:solidFill>
                  <a:srgbClr val="FF0000"/>
                </a:solidFill>
              </a:rPr>
              <a:t>22.01.1966 с М3.5</a:t>
            </a:r>
          </a:p>
          <a:p>
            <a:r>
              <a:rPr lang="ru-RU" b="1" dirty="0">
                <a:solidFill>
                  <a:srgbClr val="FF0000"/>
                </a:solidFill>
              </a:rPr>
              <a:t>2. </a:t>
            </a:r>
            <a:r>
              <a:rPr lang="ru-RU" dirty="0">
                <a:solidFill>
                  <a:srgbClr val="FF0000"/>
                </a:solidFill>
              </a:rPr>
              <a:t>20.05.1967 с М3.5</a:t>
            </a:r>
          </a:p>
          <a:p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CA1AF79-CBDE-4555-9F0B-AD4C8729688B}"/>
              </a:ext>
            </a:extLst>
          </p:cNvPr>
          <p:cNvSpPr/>
          <p:nvPr/>
        </p:nvSpPr>
        <p:spPr>
          <a:xfrm>
            <a:off x="7394763" y="5065327"/>
            <a:ext cx="4473213" cy="51831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3. Территория севернее </a:t>
            </a:r>
            <a:r>
              <a:rPr lang="ru-RU" b="1" dirty="0" err="1"/>
              <a:t>Колвицкого</a:t>
            </a:r>
            <a:r>
              <a:rPr lang="ru-RU" b="1" dirty="0"/>
              <a:t> грабена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F9E6BE6-BC62-49D2-AEE6-3F1C4AEDA0B2}"/>
              </a:ext>
            </a:extLst>
          </p:cNvPr>
          <p:cNvSpPr/>
          <p:nvPr/>
        </p:nvSpPr>
        <p:spPr>
          <a:xfrm>
            <a:off x="7394763" y="5757635"/>
            <a:ext cx="4482483" cy="538352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4. Район к </a:t>
            </a:r>
            <a:r>
              <a:rPr lang="ru-RU" b="1" dirty="0" err="1"/>
              <a:t>Имандра-Варзугской</a:t>
            </a:r>
            <a:r>
              <a:rPr lang="ru-RU" b="1" dirty="0"/>
              <a:t> зоне </a:t>
            </a:r>
          </a:p>
          <a:p>
            <a:pPr algn="ctr"/>
            <a:r>
              <a:rPr lang="ru-RU" sz="1600" dirty="0"/>
              <a:t>сочленение крупных структур</a:t>
            </a: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D95CB70D-CB7E-4CC3-9E09-2E1F88646F65}"/>
              </a:ext>
            </a:extLst>
          </p:cNvPr>
          <p:cNvSpPr/>
          <p:nvPr/>
        </p:nvSpPr>
        <p:spPr>
          <a:xfrm>
            <a:off x="11580578" y="6446268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B167C3-2ED5-47E3-8A23-BFC4728123C7}"/>
              </a:ext>
            </a:extLst>
          </p:cNvPr>
          <p:cNvSpPr txBox="1"/>
          <p:nvPr/>
        </p:nvSpPr>
        <p:spPr>
          <a:xfrm>
            <a:off x="11581161" y="6385056"/>
            <a:ext cx="477572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7</a:t>
            </a:r>
            <a:endParaRPr lang="en-ID" sz="1600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21BF42-07B9-4AF9-BDD3-BD2E07B27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7" y="1073257"/>
            <a:ext cx="7061680" cy="573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2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C5807-097C-4D06-8019-6129BAA9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530" y="104261"/>
            <a:ext cx="9623729" cy="1325563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Использованные материалы для составления региональных каталогов исторических землетрясений</a:t>
            </a:r>
            <a:endParaRPr lang="ru-RU" sz="26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420246-09F3-4154-BF7B-6BF2CD2E7A8C}"/>
              </a:ext>
            </a:extLst>
          </p:cNvPr>
          <p:cNvSpPr/>
          <p:nvPr/>
        </p:nvSpPr>
        <p:spPr>
          <a:xfrm>
            <a:off x="1772094" y="1659024"/>
            <a:ext cx="9151088" cy="85505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Специальные исследования отдельных землетрясений</a:t>
            </a:r>
            <a:endParaRPr lang="en-US" sz="2000" b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Напр. </a:t>
            </a:r>
            <a:r>
              <a:rPr lang="ru-RU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Шаров и др., 2004; Никонов и </a:t>
            </a:r>
            <a:r>
              <a:rPr lang="ru-RU" sz="1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Флейфель</a:t>
            </a:r>
            <a:r>
              <a:rPr lang="ru-RU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2020; Нечаев и Никонов., 2017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02B24021-58E7-450E-B908-DEBD1FF64493}"/>
              </a:ext>
            </a:extLst>
          </p:cNvPr>
          <p:cNvSpPr/>
          <p:nvPr/>
        </p:nvSpPr>
        <p:spPr>
          <a:xfrm rot="10800000">
            <a:off x="5891582" y="4026158"/>
            <a:ext cx="567070" cy="595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7E30D575-4E44-49FC-9575-75D0DB82B584}"/>
              </a:ext>
            </a:extLst>
          </p:cNvPr>
          <p:cNvSpPr/>
          <p:nvPr/>
        </p:nvSpPr>
        <p:spPr>
          <a:xfrm rot="10800000">
            <a:off x="5891582" y="2525836"/>
            <a:ext cx="567070" cy="595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58B1F8-62BB-4FEE-987C-7AB54F87A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" y="156898"/>
            <a:ext cx="1990549" cy="609515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A79C9CE-EA98-4BA1-A446-121534F647BE}"/>
              </a:ext>
            </a:extLst>
          </p:cNvPr>
          <p:cNvSpPr/>
          <p:nvPr/>
        </p:nvSpPr>
        <p:spPr>
          <a:xfrm>
            <a:off x="1682066" y="3159346"/>
            <a:ext cx="9151088" cy="855050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Специализированный каталог землетрясений для задач общего сейсмического районирования территории (</a:t>
            </a:r>
            <a:r>
              <a:rPr lang="ru-RU" sz="18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Уломов</a:t>
            </a:r>
            <a:r>
              <a:rPr lang="ru-RU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и Медведева., 2019)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69A8BF5-B1E3-43EC-A10D-A8F3AFC0284E}"/>
              </a:ext>
            </a:extLst>
          </p:cNvPr>
          <p:cNvSpPr/>
          <p:nvPr/>
        </p:nvSpPr>
        <p:spPr>
          <a:xfrm>
            <a:off x="1629191" y="4633519"/>
            <a:ext cx="9151088" cy="86681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Новый каталог сильных землетрясений на территории СССР с древнейших времен до 1975 г (Новый каталог…, 1977)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74701CA4-9CA4-492B-A54B-B7B85C0397C4}"/>
              </a:ext>
            </a:extLst>
          </p:cNvPr>
          <p:cNvSpPr/>
          <p:nvPr/>
        </p:nvSpPr>
        <p:spPr>
          <a:xfrm>
            <a:off x="11395924" y="6169913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145BB-F098-48CD-92BD-7BDFA37286AB}"/>
              </a:ext>
            </a:extLst>
          </p:cNvPr>
          <p:cNvSpPr txBox="1"/>
          <p:nvPr/>
        </p:nvSpPr>
        <p:spPr>
          <a:xfrm>
            <a:off x="11396507" y="6108701"/>
            <a:ext cx="477572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8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3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B2894-DEE9-4D10-91B4-D6A5F8AB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848" y="45194"/>
            <a:ext cx="9379554" cy="1325563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latin typeface="+mn-lt"/>
                <a:cs typeface="Times New Roman" panose="02020603050405020304" pitchFamily="18" charset="0"/>
              </a:rPr>
              <a:t>Распределение исторических землетрясений на Восточном Причерноморье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CC34A6-0EDA-4523-B70B-44C85F278B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0" y="1242896"/>
            <a:ext cx="7565719" cy="47492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BE9D7D-6A2F-4556-B151-EBB16A42C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" y="156898"/>
            <a:ext cx="1990549" cy="609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5C54F-410F-4A53-85E0-FE5F433BDB18}"/>
              </a:ext>
            </a:extLst>
          </p:cNvPr>
          <p:cNvSpPr txBox="1"/>
          <p:nvPr/>
        </p:nvSpPr>
        <p:spPr>
          <a:xfrm>
            <a:off x="7640849" y="1318715"/>
            <a:ext cx="363052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Карта исторических землетрясений Восточного Причерноморья</a:t>
            </a:r>
            <a:endParaRPr lang="ru-RU" sz="20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Некоторые условные обозначения: </a:t>
            </a:r>
          </a:p>
          <a:p>
            <a:pPr algn="ctr"/>
            <a:endParaRPr lang="ru-RU" sz="14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Белая пунктирная линия-ареалы концентраций землетрясений: </a:t>
            </a: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459F7A0-1363-4FE5-97FD-3A1B4D1B53F7}"/>
              </a:ext>
            </a:extLst>
          </p:cNvPr>
          <p:cNvSpPr/>
          <p:nvPr/>
        </p:nvSpPr>
        <p:spPr>
          <a:xfrm>
            <a:off x="8080789" y="3711315"/>
            <a:ext cx="2902569" cy="424366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1.Анапский </a:t>
            </a:r>
            <a:r>
              <a:rPr lang="ru-RU" b="1" dirty="0" err="1"/>
              <a:t>геоблок</a:t>
            </a:r>
            <a:r>
              <a:rPr lang="ru-RU" b="1" dirty="0"/>
              <a:t>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2712E4F-7F56-4713-9BD7-647B90E6C6D4}"/>
              </a:ext>
            </a:extLst>
          </p:cNvPr>
          <p:cNvSpPr/>
          <p:nvPr/>
        </p:nvSpPr>
        <p:spPr>
          <a:xfrm>
            <a:off x="8080789" y="5389547"/>
            <a:ext cx="2975721" cy="424366"/>
          </a:xfrm>
          <a:prstGeom prst="roundRect">
            <a:avLst/>
          </a:prstGeom>
          <a:solidFill>
            <a:srgbClr val="019DA1"/>
          </a:solidFill>
          <a:ln>
            <a:solidFill>
              <a:srgbClr val="0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2.Сочинский </a:t>
            </a:r>
            <a:r>
              <a:rPr lang="ru-RU" b="1" dirty="0" err="1"/>
              <a:t>геоблок</a:t>
            </a:r>
            <a:r>
              <a:rPr lang="ru-RU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AC6EB8-C25F-4881-AB18-0A03DAFD4DF6}"/>
              </a:ext>
            </a:extLst>
          </p:cNvPr>
          <p:cNvSpPr txBox="1"/>
          <p:nvPr/>
        </p:nvSpPr>
        <p:spPr>
          <a:xfrm>
            <a:off x="8193329" y="5819517"/>
            <a:ext cx="2491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1. </a:t>
            </a:r>
            <a:r>
              <a:rPr lang="ru-RU" sz="1600" dirty="0">
                <a:solidFill>
                  <a:srgbClr val="FF0000"/>
                </a:solidFill>
              </a:rPr>
              <a:t>07.07.1870 г с М6.2±0,5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</a:rPr>
              <a:t>2.  </a:t>
            </a:r>
            <a:r>
              <a:rPr lang="ru-RU" sz="1600" dirty="0">
                <a:solidFill>
                  <a:srgbClr val="FF0000"/>
                </a:solidFill>
              </a:rPr>
              <a:t>08.07.1870 г с М5.3±0,5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C28A9D-CC2C-4F7E-8D4F-1A672FCED158}"/>
              </a:ext>
            </a:extLst>
          </p:cNvPr>
          <p:cNvSpPr txBox="1"/>
          <p:nvPr/>
        </p:nvSpPr>
        <p:spPr>
          <a:xfrm>
            <a:off x="8193329" y="4140521"/>
            <a:ext cx="2198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1.    </a:t>
            </a:r>
            <a:r>
              <a:rPr lang="ru-RU" sz="1600" dirty="0">
                <a:solidFill>
                  <a:srgbClr val="FF0000"/>
                </a:solidFill>
              </a:rPr>
              <a:t>20.11.1830 г с М4.8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</a:rPr>
              <a:t>2.    </a:t>
            </a:r>
            <a:r>
              <a:rPr lang="ru-RU" sz="1600" dirty="0">
                <a:solidFill>
                  <a:srgbClr val="FF0000"/>
                </a:solidFill>
              </a:rPr>
              <a:t>20.02.1834 г с М5.5</a:t>
            </a:r>
          </a:p>
          <a:p>
            <a:pPr marL="342900" indent="-342900" algn="just">
              <a:buAutoNum type="arabicPeriod" startAt="3"/>
            </a:pPr>
            <a:r>
              <a:rPr lang="ru-RU" sz="1600" dirty="0">
                <a:solidFill>
                  <a:srgbClr val="FF0000"/>
                </a:solidFill>
              </a:rPr>
              <a:t>04.10.1905 г с М5.1</a:t>
            </a:r>
          </a:p>
          <a:p>
            <a:pPr marL="342900" indent="-342900" algn="just">
              <a:buFontTx/>
              <a:buAutoNum type="arabicPeriod" startAt="3"/>
            </a:pPr>
            <a:r>
              <a:rPr lang="ru-RU" sz="1600" dirty="0">
                <a:solidFill>
                  <a:srgbClr val="FF0000"/>
                </a:solidFill>
              </a:rPr>
              <a:t>1784 г с М6.5</a:t>
            </a:r>
          </a:p>
          <a:p>
            <a:pPr marL="342900" indent="-342900" algn="just">
              <a:buAutoNum type="arabicPeriod" startAt="3"/>
            </a:pP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DB35C0B0-EF7E-4E7D-83A8-10E7739C2D64}"/>
              </a:ext>
            </a:extLst>
          </p:cNvPr>
          <p:cNvSpPr/>
          <p:nvPr/>
        </p:nvSpPr>
        <p:spPr>
          <a:xfrm>
            <a:off x="11566726" y="6404292"/>
            <a:ext cx="478155" cy="358775"/>
          </a:xfrm>
          <a:prstGeom prst="roundRect">
            <a:avLst/>
          </a:prstGeom>
          <a:solidFill>
            <a:srgbClr val="019D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DD71E-9EAA-4B9E-B5BC-C5A4FBE62405}"/>
              </a:ext>
            </a:extLst>
          </p:cNvPr>
          <p:cNvSpPr txBox="1"/>
          <p:nvPr/>
        </p:nvSpPr>
        <p:spPr>
          <a:xfrm>
            <a:off x="11539281" y="6343080"/>
            <a:ext cx="477572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i="0" dirty="0">
                <a:solidFill>
                  <a:schemeClr val="bg1"/>
                </a:solidFill>
                <a:effectLst/>
              </a:rPr>
              <a:t>9</a:t>
            </a:r>
            <a:endParaRPr lang="en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040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14615</TotalTime>
  <Words>1829</Words>
  <Application>Microsoft Office PowerPoint</Application>
  <PresentationFormat>Широкоэкранный</PresentationFormat>
  <Paragraphs>348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Montserrat Black</vt:lpstr>
      <vt:lpstr>Montserrat SemiBold</vt:lpstr>
      <vt:lpstr>Times New Roman</vt:lpstr>
      <vt:lpstr>Тема Office</vt:lpstr>
      <vt:lpstr>Презентация PowerPoint</vt:lpstr>
      <vt:lpstr>Терминология</vt:lpstr>
      <vt:lpstr>Презентация PowerPoint</vt:lpstr>
      <vt:lpstr>Презентация PowerPoint</vt:lpstr>
      <vt:lpstr>Использованные материалы для составления региональных каталогов современных (инструментальных) землетрясений</vt:lpstr>
      <vt:lpstr>Распределение современных землетрясений на Восточном Причерноморье</vt:lpstr>
      <vt:lpstr>Распределение современных землетрясений в Кандалакшском районе </vt:lpstr>
      <vt:lpstr>Использованные материалы для составления региональных каталогов исторических землетрясений</vt:lpstr>
      <vt:lpstr>Распределение исторических землетрясений на Восточном Причерноморье</vt:lpstr>
      <vt:lpstr>Распределение исторических землетрясений в Кандалакшском районе </vt:lpstr>
      <vt:lpstr>Презентация PowerPoint</vt:lpstr>
      <vt:lpstr>Общие внерегиональные критерии сейсмодеформаций</vt:lpstr>
      <vt:lpstr>Классификация, критерии, методы параметризации палеосейсмодислокаций Восточного Причерноморья </vt:lpstr>
      <vt:lpstr>Распределение палеоземлетрясений на Восточном Причерноморье</vt:lpstr>
      <vt:lpstr>Презентация PowerPoint</vt:lpstr>
      <vt:lpstr>Презентация PowerPoint</vt:lpstr>
      <vt:lpstr>Распределение палеоземлетрясений в Кандалакшском районе </vt:lpstr>
      <vt:lpstr>Методика расчета максимальной интенсивности сейсмических воздействий от содержащихся в каталогах  сейсмособытий в пределах рассматриваемых регионов</vt:lpstr>
      <vt:lpstr>Презентация PowerPoint</vt:lpstr>
      <vt:lpstr>Заключение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</dc:creator>
  <cp:lastModifiedBy>0</cp:lastModifiedBy>
  <cp:revision>484</cp:revision>
  <dcterms:created xsi:type="dcterms:W3CDTF">2026-05-03T22:38:32Z</dcterms:created>
  <dcterms:modified xsi:type="dcterms:W3CDTF">2026-05-20T13:13:08Z</dcterms:modified>
</cp:coreProperties>
</file>