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7" r:id="rId2"/>
    <p:sldId id="267" r:id="rId3"/>
    <p:sldId id="266" r:id="rId4"/>
    <p:sldId id="301" r:id="rId5"/>
    <p:sldId id="299" r:id="rId6"/>
    <p:sldId id="260" r:id="rId7"/>
    <p:sldId id="283" r:id="rId8"/>
    <p:sldId id="282" r:id="rId9"/>
    <p:sldId id="294" r:id="rId10"/>
    <p:sldId id="295" r:id="rId11"/>
    <p:sldId id="296" r:id="rId12"/>
    <p:sldId id="269" r:id="rId13"/>
    <p:sldId id="270" r:id="rId14"/>
    <p:sldId id="271" r:id="rId15"/>
    <p:sldId id="272" r:id="rId16"/>
    <p:sldId id="273" r:id="rId17"/>
    <p:sldId id="274" r:id="rId18"/>
    <p:sldId id="298" r:id="rId19"/>
    <p:sldId id="277" r:id="rId20"/>
    <p:sldId id="297" r:id="rId21"/>
    <p:sldId id="290" r:id="rId22"/>
    <p:sldId id="289" r:id="rId23"/>
    <p:sldId id="28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6404" autoAdjust="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YandexDisk\PublicationWork\Article_26_&#1040;&#1085;&#1085;&#1072;\26_05_11\moment11_0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YandexDisk\PublicationWork\Article_26_&#1040;&#1085;&#1085;&#1072;\&#1058;&#1088;&#1080;&#1075;&#1075;&#1077;&#1088;&#1099;2026\tableMo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dirty="0">
                <a:solidFill>
                  <a:sysClr val="windowText" lastClr="000000"/>
                </a:solidFill>
              </a:rPr>
              <a:t>Отклонения</a:t>
            </a:r>
            <a:r>
              <a:rPr lang="ru-RU" baseline="0" dirty="0">
                <a:solidFill>
                  <a:sysClr val="windowText" lastClr="000000"/>
                </a:solidFill>
              </a:rPr>
              <a:t> станционного </a:t>
            </a:r>
            <a:r>
              <a:rPr lang="ru-RU" baseline="0" dirty="0" smtClean="0">
                <a:solidFill>
                  <a:sysClr val="windowText" lastClr="000000"/>
                </a:solidFill>
              </a:rPr>
              <a:t>класса (</a:t>
            </a:r>
            <a:r>
              <a:rPr lang="ru-RU" baseline="0" dirty="0" err="1" smtClean="0">
                <a:solidFill>
                  <a:sysClr val="windowText" lastClr="000000"/>
                </a:solidFill>
              </a:rPr>
              <a:t>Кр</a:t>
            </a:r>
            <a:r>
              <a:rPr lang="ru-RU" baseline="0" dirty="0" smtClean="0">
                <a:solidFill>
                  <a:sysClr val="windowText" lastClr="000000"/>
                </a:solidFill>
              </a:rPr>
              <a:t>) </a:t>
            </a:r>
            <a:r>
              <a:rPr lang="ru-RU" baseline="0" dirty="0">
                <a:solidFill>
                  <a:sysClr val="windowText" lastClr="000000"/>
                </a:solidFill>
              </a:rPr>
              <a:t>от среднего</a:t>
            </a:r>
            <a:endParaRPr lang="ru-RU" dirty="0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cat>
            <c:strRef>
              <c:f>станции!$H$13:$H$161</c:f>
              <c:strCache>
                <c:ptCount val="17"/>
                <c:pt idx="0">
                  <c:v>hrm</c:v>
                </c:pt>
                <c:pt idx="1">
                  <c:v>std</c:v>
                </c:pt>
                <c:pt idx="2">
                  <c:v>kyd</c:v>
                </c:pt>
                <c:pt idx="3">
                  <c:v>dln</c:v>
                </c:pt>
                <c:pt idx="4">
                  <c:v>tly</c:v>
                </c:pt>
                <c:pt idx="5">
                  <c:v>kel</c:v>
                </c:pt>
                <c:pt idx="6">
                  <c:v>tig</c:v>
                </c:pt>
                <c:pt idx="7">
                  <c:v>uud</c:v>
                </c:pt>
                <c:pt idx="8">
                  <c:v>mxm</c:v>
                </c:pt>
                <c:pt idx="9">
                  <c:v>uzr</c:v>
                </c:pt>
                <c:pt idx="10">
                  <c:v>ffn</c:v>
                </c:pt>
                <c:pt idx="11">
                  <c:v>ong</c:v>
                </c:pt>
                <c:pt idx="12">
                  <c:v>bgt</c:v>
                </c:pt>
                <c:pt idx="13">
                  <c:v>lst</c:v>
                </c:pt>
                <c:pt idx="14">
                  <c:v>gor</c:v>
                </c:pt>
                <c:pt idx="15">
                  <c:v>zrh</c:v>
                </c:pt>
                <c:pt idx="16">
                  <c:v>vbr</c:v>
                </c:pt>
              </c:strCache>
            </c:strRef>
          </c:cat>
          <c:val>
            <c:numRef>
              <c:f>станции!$K$13:$K$161</c:f>
              <c:numCache>
                <c:formatCode>0.0</c:formatCode>
                <c:ptCount val="17"/>
                <c:pt idx="0">
                  <c:v>-0.84545452811501431</c:v>
                </c:pt>
                <c:pt idx="1">
                  <c:v>-0.77777777777777524</c:v>
                </c:pt>
                <c:pt idx="2">
                  <c:v>-0.58181811246005166</c:v>
                </c:pt>
                <c:pt idx="3">
                  <c:v>-0.53333323796590337</c:v>
                </c:pt>
                <c:pt idx="4">
                  <c:v>-0.26666666666666689</c:v>
                </c:pt>
                <c:pt idx="5">
                  <c:v>-0.26666658189562775</c:v>
                </c:pt>
                <c:pt idx="6">
                  <c:v>-0.25555557674831397</c:v>
                </c:pt>
                <c:pt idx="7">
                  <c:v>-0.14285697937011957</c:v>
                </c:pt>
                <c:pt idx="8">
                  <c:v>-7.4999904632566006E-2</c:v>
                </c:pt>
                <c:pt idx="9">
                  <c:v>0.11111131244234901</c:v>
                </c:pt>
                <c:pt idx="10">
                  <c:v>0.26363623358987115</c:v>
                </c:pt>
                <c:pt idx="11">
                  <c:v>0.27142872129168466</c:v>
                </c:pt>
                <c:pt idx="12">
                  <c:v>0.39999990463260016</c:v>
                </c:pt>
                <c:pt idx="13">
                  <c:v>0.55000006675720337</c:v>
                </c:pt>
                <c:pt idx="14">
                  <c:v>0.6090908830816093</c:v>
                </c:pt>
                <c:pt idx="15">
                  <c:v>0.72000013351440106</c:v>
                </c:pt>
                <c:pt idx="16">
                  <c:v>1.585714285714283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9-49B4-9F6F-A6795D43544B}"/>
            </c:ext>
          </c:extLst>
        </c:ser>
        <c:ser>
          <c:idx val="0"/>
          <c:order val="1"/>
          <c:spPr>
            <a:solidFill>
              <a:schemeClr val="accent4">
                <a:lumMod val="75000"/>
              </a:schemeClr>
            </a:solidFill>
            <a:ln w="19050">
              <a:noFill/>
            </a:ln>
            <a:effectLst/>
          </c:spPr>
          <c:invertIfNegative val="0"/>
          <c:cat>
            <c:strRef>
              <c:f>станции!$H$2:$H$160</c:f>
              <c:strCache>
                <c:ptCount val="17"/>
                <c:pt idx="0">
                  <c:v>irk</c:v>
                </c:pt>
                <c:pt idx="1">
                  <c:v>hrm</c:v>
                </c:pt>
                <c:pt idx="2">
                  <c:v>std</c:v>
                </c:pt>
                <c:pt idx="3">
                  <c:v>kyd</c:v>
                </c:pt>
                <c:pt idx="4">
                  <c:v>dln</c:v>
                </c:pt>
                <c:pt idx="5">
                  <c:v>tly</c:v>
                </c:pt>
                <c:pt idx="6">
                  <c:v>kel</c:v>
                </c:pt>
                <c:pt idx="7">
                  <c:v>tig</c:v>
                </c:pt>
                <c:pt idx="8">
                  <c:v>uud</c:v>
                </c:pt>
                <c:pt idx="9">
                  <c:v>mxm</c:v>
                </c:pt>
                <c:pt idx="10">
                  <c:v>uzr</c:v>
                </c:pt>
                <c:pt idx="11">
                  <c:v>ffn</c:v>
                </c:pt>
                <c:pt idx="12">
                  <c:v>ong</c:v>
                </c:pt>
                <c:pt idx="13">
                  <c:v>bgt</c:v>
                </c:pt>
                <c:pt idx="14">
                  <c:v>lst</c:v>
                </c:pt>
                <c:pt idx="15">
                  <c:v>gor</c:v>
                </c:pt>
                <c:pt idx="16">
                  <c:v>zrh</c:v>
                </c:pt>
              </c:strCache>
            </c:strRef>
          </c:cat>
          <c:val>
            <c:numRef>
              <c:f>станции!$J$2:$J$160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1-1449-49B4-9F6F-A6795D435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1"/>
        <c:axId val="1446466272"/>
        <c:axId val="1446467936"/>
      </c:barChart>
      <c:catAx>
        <c:axId val="144646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446467936"/>
        <c:crosses val="autoZero"/>
        <c:auto val="0"/>
        <c:lblAlgn val="ctr"/>
        <c:lblOffset val="100"/>
        <c:noMultiLvlLbl val="0"/>
      </c:catAx>
      <c:valAx>
        <c:axId val="144646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44646627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12700">
      <a:noFill/>
    </a:ln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2"/>
          <c:order val="0"/>
          <c:spPr>
            <a:ln>
              <a:noFill/>
            </a:ln>
          </c:spPr>
          <c:marker>
            <c:symbol val="triangle"/>
            <c:size val="5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'Sheet1 (2)'!$K$2:$K$92</c:f>
              <c:numCache>
                <c:formatCode>0.0</c:formatCode>
                <c:ptCount val="91"/>
                <c:pt idx="0">
                  <c:v>13</c:v>
                </c:pt>
                <c:pt idx="1">
                  <c:v>12</c:v>
                </c:pt>
                <c:pt idx="2">
                  <c:v>10.600000381469727</c:v>
                </c:pt>
                <c:pt idx="3">
                  <c:v>10.600000381469727</c:v>
                </c:pt>
                <c:pt idx="4">
                  <c:v>9</c:v>
                </c:pt>
                <c:pt idx="5">
                  <c:v>9.3000001907348633</c:v>
                </c:pt>
                <c:pt idx="6">
                  <c:v>8.1999998092651367</c:v>
                </c:pt>
                <c:pt idx="7">
                  <c:v>7.9000000953674316</c:v>
                </c:pt>
                <c:pt idx="8">
                  <c:v>8.1000003814697266</c:v>
                </c:pt>
                <c:pt idx="9">
                  <c:v>7.9000000953674316</c:v>
                </c:pt>
                <c:pt idx="10">
                  <c:v>7.9000000953674316</c:v>
                </c:pt>
                <c:pt idx="11">
                  <c:v>14.199999809265137</c:v>
                </c:pt>
                <c:pt idx="12">
                  <c:v>12.399999618530273</c:v>
                </c:pt>
                <c:pt idx="13">
                  <c:v>11.899999618530273</c:v>
                </c:pt>
                <c:pt idx="14">
                  <c:v>11.600000381469727</c:v>
                </c:pt>
                <c:pt idx="15">
                  <c:v>10.899999618530273</c:v>
                </c:pt>
                <c:pt idx="16">
                  <c:v>10</c:v>
                </c:pt>
                <c:pt idx="17">
                  <c:v>10</c:v>
                </c:pt>
                <c:pt idx="18">
                  <c:v>9</c:v>
                </c:pt>
                <c:pt idx="19">
                  <c:v>9</c:v>
                </c:pt>
                <c:pt idx="20">
                  <c:v>9.1000003814697266</c:v>
                </c:pt>
                <c:pt idx="21">
                  <c:v>8.6000003814697266</c:v>
                </c:pt>
                <c:pt idx="22">
                  <c:v>13</c:v>
                </c:pt>
                <c:pt idx="23">
                  <c:v>11.800000190734863</c:v>
                </c:pt>
                <c:pt idx="24">
                  <c:v>10.100000381469727</c:v>
                </c:pt>
                <c:pt idx="25">
                  <c:v>9.8999996185302734</c:v>
                </c:pt>
                <c:pt idx="26">
                  <c:v>9.5</c:v>
                </c:pt>
                <c:pt idx="27">
                  <c:v>7.8000001907348633</c:v>
                </c:pt>
                <c:pt idx="28">
                  <c:v>8.1999998092651367</c:v>
                </c:pt>
                <c:pt idx="29">
                  <c:v>8</c:v>
                </c:pt>
                <c:pt idx="30">
                  <c:v>7.8000001907348633</c:v>
                </c:pt>
                <c:pt idx="31">
                  <c:v>7.4000000953674316</c:v>
                </c:pt>
                <c:pt idx="32">
                  <c:v>7.1999998092651367</c:v>
                </c:pt>
                <c:pt idx="34">
                  <c:v>13.600000381469727</c:v>
                </c:pt>
                <c:pt idx="35">
                  <c:v>11.699999809265137</c:v>
                </c:pt>
                <c:pt idx="36">
                  <c:v>11.899999618530273</c:v>
                </c:pt>
                <c:pt idx="37">
                  <c:v>10</c:v>
                </c:pt>
                <c:pt idx="38">
                  <c:v>9.6999998092651367</c:v>
                </c:pt>
                <c:pt idx="39">
                  <c:v>8.6000003814697266</c:v>
                </c:pt>
                <c:pt idx="40">
                  <c:v>9.1999998092651367</c:v>
                </c:pt>
                <c:pt idx="41">
                  <c:v>8.6000003814697266</c:v>
                </c:pt>
                <c:pt idx="42">
                  <c:v>8.6999998092651367</c:v>
                </c:pt>
                <c:pt idx="44">
                  <c:v>12.399999618530273</c:v>
                </c:pt>
                <c:pt idx="45">
                  <c:v>10.899999618530273</c:v>
                </c:pt>
                <c:pt idx="46">
                  <c:v>9.6999998092651367</c:v>
                </c:pt>
                <c:pt idx="47">
                  <c:v>8.8999996185302734</c:v>
                </c:pt>
                <c:pt idx="48">
                  <c:v>8.3999996185302734</c:v>
                </c:pt>
                <c:pt idx="49">
                  <c:v>8.1999998092651367</c:v>
                </c:pt>
                <c:pt idx="50">
                  <c:v>8.1000003814697266</c:v>
                </c:pt>
                <c:pt idx="51">
                  <c:v>7.5999999046325684</c:v>
                </c:pt>
                <c:pt idx="52">
                  <c:v>7.6999998092651367</c:v>
                </c:pt>
                <c:pt idx="53">
                  <c:v>12.300000190734863</c:v>
                </c:pt>
                <c:pt idx="54">
                  <c:v>11.100000381469727</c:v>
                </c:pt>
                <c:pt idx="55">
                  <c:v>9.1999998092651367</c:v>
                </c:pt>
                <c:pt idx="56">
                  <c:v>8.6999998092651367</c:v>
                </c:pt>
                <c:pt idx="57">
                  <c:v>7.9000000953674316</c:v>
                </c:pt>
                <c:pt idx="58">
                  <c:v>7.0999999046325684</c:v>
                </c:pt>
                <c:pt idx="59">
                  <c:v>6.1999998092651367</c:v>
                </c:pt>
                <c:pt idx="60">
                  <c:v>12.300000190734863</c:v>
                </c:pt>
                <c:pt idx="61">
                  <c:v>11.100000381469727</c:v>
                </c:pt>
                <c:pt idx="62">
                  <c:v>9.6999998092651367</c:v>
                </c:pt>
                <c:pt idx="63">
                  <c:v>9.3999996185302734</c:v>
                </c:pt>
                <c:pt idx="64">
                  <c:v>8.3999996185302734</c:v>
                </c:pt>
                <c:pt idx="65">
                  <c:v>7.6999998092651367</c:v>
                </c:pt>
                <c:pt idx="66">
                  <c:v>13.699999809265137</c:v>
                </c:pt>
                <c:pt idx="67">
                  <c:v>12.5</c:v>
                </c:pt>
                <c:pt idx="68">
                  <c:v>10.899999618530273</c:v>
                </c:pt>
                <c:pt idx="69">
                  <c:v>10</c:v>
                </c:pt>
                <c:pt idx="70">
                  <c:v>8.3000001907348633</c:v>
                </c:pt>
                <c:pt idx="71">
                  <c:v>9</c:v>
                </c:pt>
                <c:pt idx="72">
                  <c:v>8.3999996185302734</c:v>
                </c:pt>
                <c:pt idx="73">
                  <c:v>8.5</c:v>
                </c:pt>
                <c:pt idx="74">
                  <c:v>12.699999809265137</c:v>
                </c:pt>
                <c:pt idx="75">
                  <c:v>10.199999809265137</c:v>
                </c:pt>
                <c:pt idx="76">
                  <c:v>10.399999618530273</c:v>
                </c:pt>
                <c:pt idx="77">
                  <c:v>9.3999996185302734</c:v>
                </c:pt>
                <c:pt idx="78">
                  <c:v>8.6000003814697266</c:v>
                </c:pt>
                <c:pt idx="79">
                  <c:v>8.1999998092651367</c:v>
                </c:pt>
                <c:pt idx="80">
                  <c:v>7.5999999046325684</c:v>
                </c:pt>
                <c:pt idx="81">
                  <c:v>13.399999618530273</c:v>
                </c:pt>
                <c:pt idx="82">
                  <c:v>11</c:v>
                </c:pt>
                <c:pt idx="83">
                  <c:v>11</c:v>
                </c:pt>
                <c:pt idx="84">
                  <c:v>9.1999998092651367</c:v>
                </c:pt>
                <c:pt idx="85">
                  <c:v>8.8999996185302734</c:v>
                </c:pt>
                <c:pt idx="86">
                  <c:v>7.5999999046325684</c:v>
                </c:pt>
                <c:pt idx="87">
                  <c:v>7.5</c:v>
                </c:pt>
                <c:pt idx="88">
                  <c:v>8.5</c:v>
                </c:pt>
                <c:pt idx="89">
                  <c:v>7.5999999046325684</c:v>
                </c:pt>
                <c:pt idx="90">
                  <c:v>7.1999998092651367</c:v>
                </c:pt>
              </c:numCache>
            </c:numRef>
          </c:xVal>
          <c:yVal>
            <c:numRef>
              <c:f>'Sheet1 (2)'!$Y$2:$Y$92</c:f>
              <c:numCache>
                <c:formatCode>General</c:formatCode>
                <c:ptCount val="91"/>
                <c:pt idx="0">
                  <c:v>3.7279703742501837</c:v>
                </c:pt>
                <c:pt idx="1">
                  <c:v>3.3613955293809656</c:v>
                </c:pt>
                <c:pt idx="2">
                  <c:v>2.3472201877178502</c:v>
                </c:pt>
                <c:pt idx="3">
                  <c:v>2.5696331489948516</c:v>
                </c:pt>
                <c:pt idx="4">
                  <c:v>2.17034363253374</c:v>
                </c:pt>
                <c:pt idx="5">
                  <c:v>1.6434132050160581</c:v>
                </c:pt>
                <c:pt idx="6">
                  <c:v>1.9062735666891051</c:v>
                </c:pt>
                <c:pt idx="7">
                  <c:v>0.8011446447659285</c:v>
                </c:pt>
                <c:pt idx="8">
                  <c:v>0.98638849665915806</c:v>
                </c:pt>
                <c:pt idx="9">
                  <c:v>0.98621376265955618</c:v>
                </c:pt>
                <c:pt idx="10">
                  <c:v>0.96466674730233315</c:v>
                </c:pt>
                <c:pt idx="11">
                  <c:v>3.7401946277450229</c:v>
                </c:pt>
                <c:pt idx="12">
                  <c:v>3.3707364959958674</c:v>
                </c:pt>
                <c:pt idx="13">
                  <c:v>2.3528406821156427</c:v>
                </c:pt>
                <c:pt idx="14">
                  <c:v>2.1157823063441921</c:v>
                </c:pt>
                <c:pt idx="15">
                  <c:v>1.6954161645034862</c:v>
                </c:pt>
                <c:pt idx="16">
                  <c:v>1.3781149437969287</c:v>
                </c:pt>
                <c:pt idx="17">
                  <c:v>1.291776452595478</c:v>
                </c:pt>
                <c:pt idx="18">
                  <c:v>0.99554816151854375</c:v>
                </c:pt>
                <c:pt idx="19">
                  <c:v>1.2136459848255896</c:v>
                </c:pt>
                <c:pt idx="20">
                  <c:v>1.2441706620590498</c:v>
                </c:pt>
                <c:pt idx="21">
                  <c:v>1.0938704929682856</c:v>
                </c:pt>
                <c:pt idx="22">
                  <c:v>3.2896337213588467</c:v>
                </c:pt>
                <c:pt idx="23">
                  <c:v>3.0854081979015309</c:v>
                </c:pt>
                <c:pt idx="24">
                  <c:v>1.7385343083756517</c:v>
                </c:pt>
                <c:pt idx="26">
                  <c:v>1.3806632204452871</c:v>
                </c:pt>
                <c:pt idx="27">
                  <c:v>0.59885687311349756</c:v>
                </c:pt>
                <c:pt idx="28">
                  <c:v>0.97989410260055543</c:v>
                </c:pt>
                <c:pt idx="29">
                  <c:v>0.6964484047884465</c:v>
                </c:pt>
                <c:pt idx="30">
                  <c:v>0.70957141423905057</c:v>
                </c:pt>
                <c:pt idx="31">
                  <c:v>0.70790123239094527</c:v>
                </c:pt>
                <c:pt idx="32">
                  <c:v>0.43805458706271061</c:v>
                </c:pt>
                <c:pt idx="33">
                  <c:v>4.0622610104593342</c:v>
                </c:pt>
                <c:pt idx="34">
                  <c:v>3.3465570427419067</c:v>
                </c:pt>
                <c:pt idx="35">
                  <c:v>2.4891885367471431</c:v>
                </c:pt>
                <c:pt idx="36">
                  <c:v>2.5092823741958323</c:v>
                </c:pt>
                <c:pt idx="37">
                  <c:v>2.350076574322248</c:v>
                </c:pt>
                <c:pt idx="38">
                  <c:v>1.6749107787703394</c:v>
                </c:pt>
                <c:pt idx="39">
                  <c:v>1.2038798012848648</c:v>
                </c:pt>
                <c:pt idx="40">
                  <c:v>1.3579496088560603</c:v>
                </c:pt>
                <c:pt idx="41">
                  <c:v>0.98069055822803541</c:v>
                </c:pt>
                <c:pt idx="42">
                  <c:v>1.4201961099922897</c:v>
                </c:pt>
                <c:pt idx="43">
                  <c:v>3.6799375565430044</c:v>
                </c:pt>
                <c:pt idx="44">
                  <c:v>2.8910726364122112</c:v>
                </c:pt>
                <c:pt idx="46">
                  <c:v>1.5365008366759501</c:v>
                </c:pt>
                <c:pt idx="47">
                  <c:v>1.5775348290518121</c:v>
                </c:pt>
                <c:pt idx="48">
                  <c:v>1.1148056168089475</c:v>
                </c:pt>
                <c:pt idx="49">
                  <c:v>1.2133963698180761</c:v>
                </c:pt>
                <c:pt idx="50">
                  <c:v>1.1415417713548788</c:v>
                </c:pt>
                <c:pt idx="51">
                  <c:v>1.1106017173330152</c:v>
                </c:pt>
                <c:pt idx="52">
                  <c:v>0.99870586873139366</c:v>
                </c:pt>
                <c:pt idx="53">
                  <c:v>3.0302092176288884</c:v>
                </c:pt>
                <c:pt idx="54">
                  <c:v>2.4885849120465728</c:v>
                </c:pt>
                <c:pt idx="55">
                  <c:v>1.8584866446160913</c:v>
                </c:pt>
                <c:pt idx="56">
                  <c:v>1.4215438990000084</c:v>
                </c:pt>
                <c:pt idx="57">
                  <c:v>0.85392934315605551</c:v>
                </c:pt>
                <c:pt idx="58">
                  <c:v>0.51090714936548665</c:v>
                </c:pt>
                <c:pt idx="59">
                  <c:v>1.0601574576767021</c:v>
                </c:pt>
                <c:pt idx="60">
                  <c:v>3.2526088175580554</c:v>
                </c:pt>
                <c:pt idx="61">
                  <c:v>2.0475843803994582</c:v>
                </c:pt>
                <c:pt idx="62">
                  <c:v>1.4643945028052556</c:v>
                </c:pt>
                <c:pt idx="63">
                  <c:v>1.2513846889852296</c:v>
                </c:pt>
                <c:pt idx="64">
                  <c:v>1.0395139343426898</c:v>
                </c:pt>
                <c:pt idx="65">
                  <c:v>1.0173338466493256</c:v>
                </c:pt>
                <c:pt idx="66">
                  <c:v>3.5829231847803609</c:v>
                </c:pt>
                <c:pt idx="67">
                  <c:v>3.2217037856867599</c:v>
                </c:pt>
                <c:pt idx="68">
                  <c:v>1.9012859976833294</c:v>
                </c:pt>
                <c:pt idx="69">
                  <c:v>1.3581595560897508</c:v>
                </c:pt>
                <c:pt idx="70">
                  <c:v>1.1999910524867126</c:v>
                </c:pt>
                <c:pt idx="71">
                  <c:v>1.2546945360524866</c:v>
                </c:pt>
                <c:pt idx="72">
                  <c:v>0.99060704169144032</c:v>
                </c:pt>
                <c:pt idx="73">
                  <c:v>0.84502762638207152</c:v>
                </c:pt>
                <c:pt idx="74">
                  <c:v>3.2778954001357352</c:v>
                </c:pt>
                <c:pt idx="75">
                  <c:v>2.2833019645001844</c:v>
                </c:pt>
                <c:pt idx="77">
                  <c:v>1.4454227010326992</c:v>
                </c:pt>
                <c:pt idx="78">
                  <c:v>1.6326965652316794</c:v>
                </c:pt>
                <c:pt idx="79">
                  <c:v>0.89995077487783703</c:v>
                </c:pt>
                <c:pt idx="80">
                  <c:v>0.90352500125767143</c:v>
                </c:pt>
                <c:pt idx="81">
                  <c:v>3.3670602231552582</c:v>
                </c:pt>
                <c:pt idx="82">
                  <c:v>2.957328917211381</c:v>
                </c:pt>
                <c:pt idx="83">
                  <c:v>2.4580194288576109</c:v>
                </c:pt>
                <c:pt idx="84">
                  <c:v>1.6375761380930438</c:v>
                </c:pt>
                <c:pt idx="85">
                  <c:v>1.9415472184789344</c:v>
                </c:pt>
                <c:pt idx="86">
                  <c:v>1.333406614992624</c:v>
                </c:pt>
                <c:pt idx="87">
                  <c:v>1.4966877094939104</c:v>
                </c:pt>
                <c:pt idx="88">
                  <c:v>1.4165264127895743</c:v>
                </c:pt>
                <c:pt idx="89">
                  <c:v>1.4049566300689325</c:v>
                </c:pt>
                <c:pt idx="90">
                  <c:v>0.99355953699683219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400-4F1B-B7ED-FD1D588F09FF}"/>
            </c:ext>
          </c:extLst>
        </c:ser>
        <c:ser>
          <c:idx val="0"/>
          <c:order val="1"/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FFFF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Добрынина!$D$2:$D$63</c:f>
              <c:numCache>
                <c:formatCode>General</c:formatCode>
                <c:ptCount val="62"/>
                <c:pt idx="0">
                  <c:v>12.2</c:v>
                </c:pt>
                <c:pt idx="1">
                  <c:v>13</c:v>
                </c:pt>
                <c:pt idx="2">
                  <c:v>14.3</c:v>
                </c:pt>
                <c:pt idx="3">
                  <c:v>13.7</c:v>
                </c:pt>
                <c:pt idx="4">
                  <c:v>11.6</c:v>
                </c:pt>
                <c:pt idx="5">
                  <c:v>11.8</c:v>
                </c:pt>
                <c:pt idx="6">
                  <c:v>9.9</c:v>
                </c:pt>
                <c:pt idx="7">
                  <c:v>9.6999999999999993</c:v>
                </c:pt>
                <c:pt idx="8">
                  <c:v>10</c:v>
                </c:pt>
                <c:pt idx="9">
                  <c:v>9.6999999999999993</c:v>
                </c:pt>
                <c:pt idx="10">
                  <c:v>10.199999999999999</c:v>
                </c:pt>
                <c:pt idx="11">
                  <c:v>11.2</c:v>
                </c:pt>
                <c:pt idx="12">
                  <c:v>12.4</c:v>
                </c:pt>
                <c:pt idx="13">
                  <c:v>12.5</c:v>
                </c:pt>
                <c:pt idx="14">
                  <c:v>11.3</c:v>
                </c:pt>
                <c:pt idx="15">
                  <c:v>13.5</c:v>
                </c:pt>
                <c:pt idx="16">
                  <c:v>11.8</c:v>
                </c:pt>
                <c:pt idx="17">
                  <c:v>11.2</c:v>
                </c:pt>
                <c:pt idx="18">
                  <c:v>13.8</c:v>
                </c:pt>
                <c:pt idx="19">
                  <c:v>13.6</c:v>
                </c:pt>
                <c:pt idx="20">
                  <c:v>12.1</c:v>
                </c:pt>
                <c:pt idx="21">
                  <c:v>9.8000000000000007</c:v>
                </c:pt>
                <c:pt idx="22">
                  <c:v>12.2</c:v>
                </c:pt>
                <c:pt idx="23">
                  <c:v>10</c:v>
                </c:pt>
                <c:pt idx="24">
                  <c:v>12.3</c:v>
                </c:pt>
                <c:pt idx="25">
                  <c:v>15.7</c:v>
                </c:pt>
                <c:pt idx="26">
                  <c:v>9.9</c:v>
                </c:pt>
                <c:pt idx="27">
                  <c:v>9.6</c:v>
                </c:pt>
                <c:pt idx="28">
                  <c:v>9.6</c:v>
                </c:pt>
                <c:pt idx="29">
                  <c:v>14.8</c:v>
                </c:pt>
                <c:pt idx="30">
                  <c:v>11.1</c:v>
                </c:pt>
                <c:pt idx="31">
                  <c:v>10.6</c:v>
                </c:pt>
                <c:pt idx="32">
                  <c:v>13.3</c:v>
                </c:pt>
                <c:pt idx="33">
                  <c:v>9.8000000000000007</c:v>
                </c:pt>
                <c:pt idx="34">
                  <c:v>9.3000000000000007</c:v>
                </c:pt>
                <c:pt idx="35">
                  <c:v>9.8000000000000007</c:v>
                </c:pt>
                <c:pt idx="36">
                  <c:v>10.6</c:v>
                </c:pt>
                <c:pt idx="37">
                  <c:v>9.1</c:v>
                </c:pt>
                <c:pt idx="38">
                  <c:v>10.1</c:v>
                </c:pt>
                <c:pt idx="39">
                  <c:v>13.1</c:v>
                </c:pt>
                <c:pt idx="40">
                  <c:v>10.5</c:v>
                </c:pt>
                <c:pt idx="41">
                  <c:v>9.1999999999999993</c:v>
                </c:pt>
                <c:pt idx="42">
                  <c:v>9.5</c:v>
                </c:pt>
                <c:pt idx="43">
                  <c:v>10.199999999999999</c:v>
                </c:pt>
                <c:pt idx="44">
                  <c:v>9.3000000000000007</c:v>
                </c:pt>
                <c:pt idx="45">
                  <c:v>10</c:v>
                </c:pt>
                <c:pt idx="46">
                  <c:v>10.8</c:v>
                </c:pt>
                <c:pt idx="47">
                  <c:v>12.2</c:v>
                </c:pt>
                <c:pt idx="48">
                  <c:v>12.3</c:v>
                </c:pt>
                <c:pt idx="49">
                  <c:v>11</c:v>
                </c:pt>
                <c:pt idx="50">
                  <c:v>11.8</c:v>
                </c:pt>
                <c:pt idx="51">
                  <c:v>11.2</c:v>
                </c:pt>
                <c:pt idx="52">
                  <c:v>10.7</c:v>
                </c:pt>
                <c:pt idx="53">
                  <c:v>10.6</c:v>
                </c:pt>
                <c:pt idx="54">
                  <c:v>11</c:v>
                </c:pt>
                <c:pt idx="55">
                  <c:v>13.1</c:v>
                </c:pt>
                <c:pt idx="56">
                  <c:v>11.8</c:v>
                </c:pt>
                <c:pt idx="57">
                  <c:v>11.4</c:v>
                </c:pt>
                <c:pt idx="58">
                  <c:v>12.5</c:v>
                </c:pt>
                <c:pt idx="59">
                  <c:v>11.7</c:v>
                </c:pt>
                <c:pt idx="60">
                  <c:v>10.6</c:v>
                </c:pt>
                <c:pt idx="61">
                  <c:v>11.5</c:v>
                </c:pt>
              </c:numCache>
            </c:numRef>
          </c:xVal>
          <c:yVal>
            <c:numRef>
              <c:f>Добрынина!$I$2:$I$63</c:f>
              <c:numCache>
                <c:formatCode>General</c:formatCode>
                <c:ptCount val="62"/>
                <c:pt idx="0">
                  <c:v>4.4000000000000004</c:v>
                </c:pt>
                <c:pt idx="1">
                  <c:v>4.8</c:v>
                </c:pt>
                <c:pt idx="2">
                  <c:v>5.7</c:v>
                </c:pt>
                <c:pt idx="3">
                  <c:v>5.2</c:v>
                </c:pt>
                <c:pt idx="4">
                  <c:v>4.5</c:v>
                </c:pt>
                <c:pt idx="5">
                  <c:v>4.7</c:v>
                </c:pt>
                <c:pt idx="6">
                  <c:v>2.6</c:v>
                </c:pt>
                <c:pt idx="7">
                  <c:v>2.6</c:v>
                </c:pt>
                <c:pt idx="8">
                  <c:v>2.7</c:v>
                </c:pt>
                <c:pt idx="9">
                  <c:v>2.5</c:v>
                </c:pt>
                <c:pt idx="10">
                  <c:v>2.9</c:v>
                </c:pt>
                <c:pt idx="11">
                  <c:v>4.5999999999999996</c:v>
                </c:pt>
                <c:pt idx="12">
                  <c:v>5</c:v>
                </c:pt>
                <c:pt idx="13">
                  <c:v>4.9000000000000004</c:v>
                </c:pt>
                <c:pt idx="14">
                  <c:v>4.9000000000000004</c:v>
                </c:pt>
                <c:pt idx="15">
                  <c:v>5.2</c:v>
                </c:pt>
                <c:pt idx="16">
                  <c:v>4.5999999999999996</c:v>
                </c:pt>
                <c:pt idx="17">
                  <c:v>4.3</c:v>
                </c:pt>
                <c:pt idx="18">
                  <c:v>5.3</c:v>
                </c:pt>
                <c:pt idx="19">
                  <c:v>5.2</c:v>
                </c:pt>
                <c:pt idx="20">
                  <c:v>4.9000000000000004</c:v>
                </c:pt>
                <c:pt idx="21">
                  <c:v>2.6</c:v>
                </c:pt>
                <c:pt idx="22">
                  <c:v>4.9000000000000004</c:v>
                </c:pt>
                <c:pt idx="23">
                  <c:v>2.2999999999999998</c:v>
                </c:pt>
                <c:pt idx="24">
                  <c:v>4.7</c:v>
                </c:pt>
                <c:pt idx="25">
                  <c:v>6.1</c:v>
                </c:pt>
                <c:pt idx="26">
                  <c:v>2.9</c:v>
                </c:pt>
                <c:pt idx="27">
                  <c:v>2.9</c:v>
                </c:pt>
                <c:pt idx="28">
                  <c:v>2.7</c:v>
                </c:pt>
                <c:pt idx="29">
                  <c:v>5.8</c:v>
                </c:pt>
                <c:pt idx="30">
                  <c:v>3.8</c:v>
                </c:pt>
                <c:pt idx="31">
                  <c:v>3.5</c:v>
                </c:pt>
                <c:pt idx="32">
                  <c:v>4.9000000000000004</c:v>
                </c:pt>
                <c:pt idx="33">
                  <c:v>2.2000000000000002</c:v>
                </c:pt>
                <c:pt idx="34">
                  <c:v>1.7</c:v>
                </c:pt>
                <c:pt idx="35">
                  <c:v>3.1</c:v>
                </c:pt>
                <c:pt idx="36">
                  <c:v>3.3</c:v>
                </c:pt>
                <c:pt idx="37">
                  <c:v>1.9</c:v>
                </c:pt>
                <c:pt idx="38">
                  <c:v>2.4</c:v>
                </c:pt>
                <c:pt idx="39">
                  <c:v>5</c:v>
                </c:pt>
                <c:pt idx="40">
                  <c:v>2.8</c:v>
                </c:pt>
                <c:pt idx="41">
                  <c:v>2.4</c:v>
                </c:pt>
                <c:pt idx="42">
                  <c:v>2.8</c:v>
                </c:pt>
                <c:pt idx="43">
                  <c:v>2.4</c:v>
                </c:pt>
                <c:pt idx="44">
                  <c:v>1.7</c:v>
                </c:pt>
                <c:pt idx="45">
                  <c:v>3.2</c:v>
                </c:pt>
                <c:pt idx="46">
                  <c:v>3.4</c:v>
                </c:pt>
                <c:pt idx="47">
                  <c:v>4</c:v>
                </c:pt>
                <c:pt idx="48">
                  <c:v>4.3</c:v>
                </c:pt>
                <c:pt idx="49">
                  <c:v>3.4</c:v>
                </c:pt>
                <c:pt idx="50">
                  <c:v>4.8</c:v>
                </c:pt>
                <c:pt idx="51">
                  <c:v>3.9</c:v>
                </c:pt>
                <c:pt idx="52">
                  <c:v>4.0999999999999996</c:v>
                </c:pt>
                <c:pt idx="53">
                  <c:v>3.9</c:v>
                </c:pt>
                <c:pt idx="54">
                  <c:v>4.0999999999999996</c:v>
                </c:pt>
                <c:pt idx="55">
                  <c:v>4.8</c:v>
                </c:pt>
                <c:pt idx="56">
                  <c:v>4.0999999999999996</c:v>
                </c:pt>
                <c:pt idx="57">
                  <c:v>3.9</c:v>
                </c:pt>
                <c:pt idx="58">
                  <c:v>4.8</c:v>
                </c:pt>
                <c:pt idx="59">
                  <c:v>4.4000000000000004</c:v>
                </c:pt>
                <c:pt idx="60">
                  <c:v>3.3</c:v>
                </c:pt>
                <c:pt idx="61">
                  <c:v>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400-4F1B-B7ED-FD1D588F09FF}"/>
            </c:ext>
          </c:extLst>
        </c:ser>
        <c:ser>
          <c:idx val="1"/>
          <c:order val="2"/>
          <c:spPr>
            <a:ln w="508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Добрынина!$P$2:$P$12</c:f>
              <c:numCache>
                <c:formatCode>General</c:formatCode>
                <c:ptCount val="11"/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</c:numCache>
            </c:numRef>
          </c:xVal>
          <c:yVal>
            <c:numRef>
              <c:f>Добрынина!$Q$2:$Q$12</c:f>
              <c:numCache>
                <c:formatCode>General</c:formatCode>
                <c:ptCount val="11"/>
                <c:pt idx="2" formatCode="0.0">
                  <c:v>1.6666666666666665</c:v>
                </c:pt>
                <c:pt idx="3" formatCode="0.0">
                  <c:v>2.2222222222222223</c:v>
                </c:pt>
                <c:pt idx="4" formatCode="0.0">
                  <c:v>2.7777777777777777</c:v>
                </c:pt>
                <c:pt idx="5" formatCode="0.0">
                  <c:v>3.333333333333333</c:v>
                </c:pt>
                <c:pt idx="6" formatCode="0.0">
                  <c:v>4.4444444444444446</c:v>
                </c:pt>
                <c:pt idx="7" formatCode="0.0">
                  <c:v>5.5555555555555554</c:v>
                </c:pt>
                <c:pt idx="8" formatCode="0.0">
                  <c:v>6.3636363636363633</c:v>
                </c:pt>
                <c:pt idx="9" formatCode="0.0">
                  <c:v>7.2727272727272725</c:v>
                </c:pt>
                <c:pt idx="10" formatCode="0.0">
                  <c:v>8.1818181818181817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400-4F1B-B7ED-FD1D588F0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6123432"/>
        <c:axId val="406121792"/>
      </c:scatterChart>
      <c:valAx>
        <c:axId val="406123432"/>
        <c:scaling>
          <c:orientation val="minMax"/>
          <c:min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600">
                    <a:latin typeface="Arial Narrow" panose="020B0606020202030204" pitchFamily="34" charset="0"/>
                  </a:defRPr>
                </a:pPr>
                <a:r>
                  <a:rPr lang="ru-RU" sz="1600">
                    <a:latin typeface="Arial Narrow" panose="020B0606020202030204" pitchFamily="34" charset="0"/>
                  </a:rPr>
                  <a:t>К р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>
                <a:latin typeface="Arial Narrow" panose="020B0606020202030204" pitchFamily="34" charset="0"/>
              </a:defRPr>
            </a:pPr>
            <a:endParaRPr lang="ru-RU"/>
          </a:p>
        </c:txPr>
        <c:crossAx val="406121792"/>
        <c:crosses val="autoZero"/>
        <c:crossBetween val="midCat"/>
      </c:valAx>
      <c:valAx>
        <c:axId val="40612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latin typeface="Arial Narrow" panose="020B0606020202030204" pitchFamily="34" charset="0"/>
                  </a:defRPr>
                </a:pPr>
                <a:r>
                  <a:rPr lang="en-US" sz="1600">
                    <a:latin typeface="Arial Narrow" panose="020B0606020202030204" pitchFamily="34" charset="0"/>
                  </a:rPr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>
                <a:latin typeface="Arial Narrow" panose="020B0606020202030204" pitchFamily="34" charset="0"/>
              </a:defRPr>
            </a:pPr>
            <a:endParaRPr lang="ru-RU"/>
          </a:p>
        </c:txPr>
        <c:crossAx val="406123432"/>
        <c:crosses val="autoZero"/>
        <c:crossBetween val="midCat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0D298-8A11-4FFC-A4FE-BEB1B8227CD1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0ED08-3C38-4D17-B2A0-36F3C54EF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56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37CB3-01B8-43BE-9EF0-B9B9A819D08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114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FD981-A48B-47B6-8903-0FA17908123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38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FD5CA9-CB74-4E2A-90A2-7A66BE011F90}" type="slidenum">
              <a:rPr lang="ru-RU" altLang="ru-RU"/>
              <a:pPr eaLnBrk="1" hangingPunct="1"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4420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FD5CA9-CB74-4E2A-90A2-7A66BE011F90}" type="slidenum">
              <a:rPr lang="ru-RU" altLang="ru-RU"/>
              <a:pPr eaLnBrk="1" hangingPunct="1"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0778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7DA5-4CD5-40D5-BA18-CF2B30E634C4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27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37CB3-01B8-43BE-9EF0-B9B9A819D08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684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37CB3-01B8-43BE-9EF0-B9B9A819D08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03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исследования масштабные соотношений и характеристик  процесса развития разрыва  – скорости распространения разрыва  и эффективности  источника (отношение излученной сейсмической  энергии к теоретической минимальной сейсмической  энергии, рассчитанной для определенного значения сейсмического  момента и длительности излучения в очаге) необходимо создать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методическую и программную основу для расчетов параметров очага землетрясения. </a:t>
            </a:r>
            <a:endParaRPr lang="ru-RU" sz="1200" dirty="0" smtClean="0">
              <a:effectLst/>
              <a:latin typeface="Times New Roman" panose="02020603050405020304" pitchFamily="18" charset="0"/>
            </a:endParaRPr>
          </a:p>
          <a:p>
            <a:endParaRPr lang="ru-RU" sz="1200" dirty="0" smtClean="0">
              <a:effectLst/>
              <a:latin typeface="Times New Roman" panose="02020603050405020304" pitchFamily="18" charset="0"/>
            </a:endParaRPr>
          </a:p>
          <a:p>
            <a:r>
              <a:rPr lang="ru-RU" sz="1200" dirty="0" smtClean="0">
                <a:effectLst/>
                <a:latin typeface="Times New Roman" panose="02020603050405020304" pitchFamily="18" charset="0"/>
              </a:rPr>
              <a:t>На слайде представлена сейсмограмма землетрясения средней силы (энергетический класс 10.6), произошедшего 20.02.2012г в устье реки Селенга, зарегистрированная на с</a:t>
            </a:r>
            <a:r>
              <a:rPr lang="en-US" sz="1200" dirty="0" smtClean="0">
                <a:effectLst/>
                <a:latin typeface="Times New Roman" panose="02020603050405020304" pitchFamily="18" charset="0"/>
              </a:rPr>
              <a:t>/</a:t>
            </a:r>
            <a:r>
              <a:rPr lang="ru-RU" sz="1200" dirty="0" smtClean="0">
                <a:effectLst/>
                <a:latin typeface="Times New Roman" panose="02020603050405020304" pitchFamily="18" charset="0"/>
              </a:rPr>
              <a:t>с Горячинск. Обозначены вступления продольных и поперечных волн и участок записи использованный для расчета спектра.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Очаговый спектр смещений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 дальней зоне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для «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модели омега-квадрат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»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может быть записан следующим образом:</a:t>
            </a:r>
          </a:p>
          <a:p>
            <a:r>
              <a:rPr lang="ru-RU" sz="1200" dirty="0" smtClean="0">
                <a:effectLst/>
                <a:latin typeface="Times New Roman" panose="02020603050405020304" pitchFamily="18" charset="0"/>
              </a:rPr>
              <a:t>Что соответствует тому, что спектр смещений в простейшем своем представлении состоит из двух прямых – горизонтальной в области низких частот и наклонной в области высоких, пересекающихся в точке, соответствующей угловой частоте. </a:t>
            </a:r>
            <a:endParaRPr lang="ru-RU" dirty="0" smtClean="0">
              <a:effectLst/>
            </a:endParaRPr>
          </a:p>
          <a:p>
            <a:r>
              <a:rPr lang="ru-RU" sz="1200" dirty="0" smtClean="0">
                <a:effectLst/>
                <a:latin typeface="Times New Roman" panose="02020603050405020304" pitchFamily="18" charset="0"/>
              </a:rPr>
              <a:t>Геометрическое расхождение и неупругое затухание вдоль пути распространения сейсмического луча учитывается по формуле </a:t>
            </a:r>
            <a:endParaRPr lang="ru-RU" dirty="0" smtClean="0">
              <a:effectLst/>
            </a:endParaRPr>
          </a:p>
          <a:p>
            <a:r>
              <a:rPr lang="ru-RU" sz="1200" dirty="0" smtClean="0">
                <a:effectLst/>
                <a:latin typeface="Times New Roman" panose="02020603050405020304" pitchFamily="18" charset="0"/>
              </a:rPr>
              <a:t>Здесь, добротность среды, определяющая эффекты рассеяния и поглощения сейсмической волны представлена в виде степенной зависимости от частоты, на основании работ Добрыниной А.А. по изучению добротности в Байкальском регионе</a:t>
            </a:r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DEA9D-E9EE-4867-ACA5-5AB026DEBF96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1136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 smtClean="0">
                <a:solidFill>
                  <a:srgbClr val="0000FF"/>
                </a:solidFill>
              </a:rPr>
              <a:t>Схема развития сейсмического процесса в дельте р. Селенга с 09.12.2020 г. по 10.01.2021 г (</a:t>
            </a:r>
            <a:r>
              <a:rPr lang="ru-RU" altLang="ru-RU" b="1" dirty="0" err="1" smtClean="0">
                <a:solidFill>
                  <a:srgbClr val="0000FF"/>
                </a:solidFill>
              </a:rPr>
              <a:t>Кударинское</a:t>
            </a:r>
            <a:r>
              <a:rPr lang="ru-RU" altLang="ru-RU" b="1" dirty="0" smtClean="0">
                <a:solidFill>
                  <a:srgbClr val="0000FF"/>
                </a:solidFill>
              </a:rPr>
              <a:t> </a:t>
            </a:r>
            <a:r>
              <a:rPr lang="ru-RU" altLang="ru-RU" b="1" dirty="0" err="1" smtClean="0">
                <a:solidFill>
                  <a:srgbClr val="0000FF"/>
                </a:solidFill>
              </a:rPr>
              <a:t>земл</a:t>
            </a:r>
            <a:r>
              <a:rPr lang="en-US" altLang="ru-RU" b="1" dirty="0" smtClean="0">
                <a:solidFill>
                  <a:srgbClr val="0000FF"/>
                </a:solidFill>
              </a:rPr>
              <a:t>.</a:t>
            </a:r>
            <a:r>
              <a:rPr lang="ru-RU" altLang="ru-RU" b="1" dirty="0" smtClean="0">
                <a:solidFill>
                  <a:srgbClr val="0000FF"/>
                </a:solidFill>
              </a:rPr>
              <a:t> </a:t>
            </a:r>
            <a:r>
              <a:rPr lang="en-US" altLang="ru-RU" b="1" dirty="0" smtClean="0">
                <a:solidFill>
                  <a:srgbClr val="0000FF"/>
                </a:solidFill>
              </a:rPr>
              <a:t>Mw 5,5)</a:t>
            </a:r>
            <a:endParaRPr lang="ru-RU" altLang="ru-RU" b="1" dirty="0" smtClean="0">
              <a:solidFill>
                <a:srgbClr val="0000FF"/>
              </a:solidFill>
            </a:endParaRPr>
          </a:p>
          <a:p>
            <a:endParaRPr lang="en-US" altLang="ru-RU" dirty="0" smtClean="0">
              <a:latin typeface="Arial" panose="020B0604020202020204" pitchFamily="34" charset="0"/>
            </a:endParaRPr>
          </a:p>
          <a:p>
            <a:r>
              <a:rPr lang="ru-RU" dirty="0" smtClean="0"/>
              <a:t>Цветом (красный, желтый и зеленый) отражена принадлежность к одной из трех временных групп), </a:t>
            </a:r>
          </a:p>
          <a:p>
            <a:endParaRPr lang="ru-RU" dirty="0" smtClean="0"/>
          </a:p>
          <a:p>
            <a:r>
              <a:rPr lang="ru-RU" dirty="0" smtClean="0"/>
              <a:t>1,2 - </a:t>
            </a:r>
            <a:r>
              <a:rPr lang="ru-RU" dirty="0" err="1" smtClean="0"/>
              <a:t>сейсмоактивизированные</a:t>
            </a:r>
            <a:r>
              <a:rPr lang="ru-RU" dirty="0" smtClean="0"/>
              <a:t> разломы по [Лунина, 2016], </a:t>
            </a:r>
          </a:p>
          <a:p>
            <a:r>
              <a:rPr lang="ru-RU" dirty="0" smtClean="0"/>
              <a:t>3 - границы исследуемой области, </a:t>
            </a:r>
          </a:p>
          <a:p>
            <a:r>
              <a:rPr lang="ru-RU" dirty="0" smtClean="0"/>
              <a:t>4 – землетрясения по данным локальной сети с 2001 по 2014 гг. </a:t>
            </a:r>
          </a:p>
          <a:p>
            <a:r>
              <a:rPr lang="ru-RU" dirty="0" smtClean="0"/>
              <a:t>Врезки: </a:t>
            </a:r>
          </a:p>
          <a:p>
            <a:r>
              <a:rPr lang="ru-RU" dirty="0" smtClean="0"/>
              <a:t>а – сейсмический процесс </a:t>
            </a:r>
            <a:r>
              <a:rPr lang="ru-RU" dirty="0" err="1" smtClean="0"/>
              <a:t>афтершоковой</a:t>
            </a:r>
            <a:r>
              <a:rPr lang="ru-RU" dirty="0" smtClean="0"/>
              <a:t> последовательности (область отмечена красной линией) </a:t>
            </a:r>
            <a:r>
              <a:rPr lang="ru-RU" dirty="0" err="1" smtClean="0"/>
              <a:t>Кударинского</a:t>
            </a:r>
            <a:r>
              <a:rPr lang="ru-RU" dirty="0" smtClean="0"/>
              <a:t> землетрясения во времени, </a:t>
            </a:r>
          </a:p>
          <a:p>
            <a:endParaRPr lang="ru-RU" dirty="0" smtClean="0"/>
          </a:p>
          <a:p>
            <a:r>
              <a:rPr lang="ru-RU" dirty="0" smtClean="0"/>
              <a:t>б – разрез гипоцентров землетрясений, </a:t>
            </a:r>
            <a:r>
              <a:rPr lang="en-US" dirty="0" smtClean="0"/>
              <a:t>I</a:t>
            </a:r>
            <a:r>
              <a:rPr lang="ru-RU" dirty="0" smtClean="0"/>
              <a:t>, </a:t>
            </a:r>
            <a:r>
              <a:rPr lang="en-US" dirty="0" smtClean="0"/>
              <a:t>II</a:t>
            </a:r>
            <a:r>
              <a:rPr lang="ru-RU" dirty="0" smtClean="0"/>
              <a:t>, </a:t>
            </a:r>
            <a:r>
              <a:rPr lang="en-US" dirty="0" smtClean="0"/>
              <a:t>III</a:t>
            </a:r>
            <a:r>
              <a:rPr lang="ru-RU" dirty="0" smtClean="0"/>
              <a:t> – отмечены </a:t>
            </a:r>
            <a:r>
              <a:rPr lang="ru-RU" dirty="0" err="1" smtClean="0"/>
              <a:t>Кударинское</a:t>
            </a:r>
            <a:r>
              <a:rPr lang="ru-RU" dirty="0" smtClean="0"/>
              <a:t> землетрясение и два его главных </a:t>
            </a:r>
            <a:r>
              <a:rPr lang="ru-RU" dirty="0" err="1" smtClean="0"/>
              <a:t>афтершока</a:t>
            </a:r>
            <a:r>
              <a:rPr lang="ru-RU" dirty="0" smtClean="0"/>
              <a:t> 10.12.2021 г. и 16.12.2021 г.</a:t>
            </a:r>
          </a:p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FD5CA9-CB74-4E2A-90A2-7A66BE011F90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1259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dirty="0" smtClean="0"/>
              <a:t>Положение эпицентра </a:t>
            </a:r>
            <a:r>
              <a:rPr lang="ru-RU" sz="1200" dirty="0" err="1" smtClean="0"/>
              <a:t>Кударинского</a:t>
            </a:r>
            <a:r>
              <a:rPr lang="ru-RU" sz="1200" dirty="0" smtClean="0"/>
              <a:t> землетрясения относительно сейсмостанций </a:t>
            </a:r>
            <a:r>
              <a:rPr lang="ru-RU" sz="1200" dirty="0" err="1" smtClean="0"/>
              <a:t>БуФ</a:t>
            </a:r>
            <a:r>
              <a:rPr lang="ru-RU" sz="1200" dirty="0" smtClean="0"/>
              <a:t> ФИЦ ЕГС РАН и ГИН СО РАН (треугольники) и БФ ФИЦ ЕГС РАН (квадраты), данные которых использованы в обработке материалов </a:t>
            </a:r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FD5CA9-CB74-4E2A-90A2-7A66BE011F90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3574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dirty="0" smtClean="0"/>
              <a:t>Положение эпицентра </a:t>
            </a:r>
            <a:r>
              <a:rPr lang="ru-RU" sz="1200" dirty="0" err="1" smtClean="0"/>
              <a:t>Кударинского</a:t>
            </a:r>
            <a:r>
              <a:rPr lang="ru-RU" sz="1200" dirty="0" smtClean="0"/>
              <a:t> землетрясения относительно сейсмостанций </a:t>
            </a:r>
            <a:r>
              <a:rPr lang="ru-RU" sz="1200" dirty="0" err="1" smtClean="0"/>
              <a:t>БуФ</a:t>
            </a:r>
            <a:r>
              <a:rPr lang="ru-RU" sz="1200" dirty="0" smtClean="0"/>
              <a:t> ФИЦ ЕГС РАН и ГИН СО РАН (треугольники) и БФ ФИЦ ЕГС РАН (квадраты), данные которых использованы в обработке материалов </a:t>
            </a:r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FD5CA9-CB74-4E2A-90A2-7A66BE011F90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6872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FD981-A48B-47B6-8903-0FA17908123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44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393B-5F3F-4B7E-B98D-C7A0FA8760EC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EF01-3EE2-49EE-8043-154601772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5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393B-5F3F-4B7E-B98D-C7A0FA8760EC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EF01-3EE2-49EE-8043-154601772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36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393B-5F3F-4B7E-B98D-C7A0FA8760EC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EF01-3EE2-49EE-8043-154601772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01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393B-5F3F-4B7E-B98D-C7A0FA8760EC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EF01-3EE2-49EE-8043-154601772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14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393B-5F3F-4B7E-B98D-C7A0FA8760EC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EF01-3EE2-49EE-8043-154601772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3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393B-5F3F-4B7E-B98D-C7A0FA8760EC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EF01-3EE2-49EE-8043-154601772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35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393B-5F3F-4B7E-B98D-C7A0FA8760EC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EF01-3EE2-49EE-8043-154601772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8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393B-5F3F-4B7E-B98D-C7A0FA8760EC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EF01-3EE2-49EE-8043-154601772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32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393B-5F3F-4B7E-B98D-C7A0FA8760EC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EF01-3EE2-49EE-8043-154601772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1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393B-5F3F-4B7E-B98D-C7A0FA8760EC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EF01-3EE2-49EE-8043-154601772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8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393B-5F3F-4B7E-B98D-C7A0FA8760EC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EF01-3EE2-49EE-8043-154601772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30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6393B-5F3F-4B7E-B98D-C7A0FA8760EC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CEF01-3EE2-49EE-8043-154601772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97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wmf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wmf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wmf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wmf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wmf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wmf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wmf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wmf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0201" y="2000251"/>
            <a:ext cx="8287109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cap="all" dirty="0">
                <a:latin typeface="Arial Narrow" panose="020B0606020202030204" pitchFamily="34" charset="0"/>
              </a:rPr>
              <a:t>Параметры очаговых спектров </a:t>
            </a:r>
            <a:r>
              <a:rPr lang="ru-RU" sz="2400" cap="all" dirty="0" err="1">
                <a:latin typeface="Arial Narrow" panose="020B0606020202030204" pitchFamily="34" charset="0"/>
              </a:rPr>
              <a:t>афтершоков</a:t>
            </a:r>
            <a:r>
              <a:rPr lang="ru-RU" sz="2400" cap="all" dirty="0">
                <a:latin typeface="Arial Narrow" panose="020B0606020202030204" pitchFamily="34" charset="0"/>
              </a:rPr>
              <a:t> </a:t>
            </a:r>
            <a:r>
              <a:rPr lang="ru-RU" sz="2400" cap="all" dirty="0" err="1">
                <a:latin typeface="Arial Narrow" panose="020B0606020202030204" pitchFamily="34" charset="0"/>
              </a:rPr>
              <a:t>Кударинского</a:t>
            </a:r>
            <a:r>
              <a:rPr lang="ru-RU" sz="2400" cap="all" dirty="0">
                <a:latin typeface="Arial Narrow" panose="020B0606020202030204" pitchFamily="34" charset="0"/>
              </a:rPr>
              <a:t> землетрясения (09.12.2020, M</a:t>
            </a:r>
            <a:r>
              <a:rPr lang="en-US" sz="1350" cap="all" dirty="0">
                <a:latin typeface="Arial Narrow" panose="020B0606020202030204" pitchFamily="34" charset="0"/>
              </a:rPr>
              <a:t>w</a:t>
            </a:r>
            <a:r>
              <a:rPr lang="ru-RU" sz="2400" cap="all" dirty="0">
                <a:latin typeface="Arial Narrow" panose="020B0606020202030204" pitchFamily="34" charset="0"/>
              </a:rPr>
              <a:t>=5.5) </a:t>
            </a:r>
          </a:p>
          <a:p>
            <a:pPr algn="ctr"/>
            <a:r>
              <a:rPr lang="ru-RU" sz="2400" cap="all" dirty="0">
                <a:latin typeface="Arial Narrow" panose="020B0606020202030204" pitchFamily="34" charset="0"/>
              </a:rPr>
              <a:t>на Среднем Байкале</a:t>
            </a:r>
            <a:r>
              <a:rPr lang="ru-RU" sz="1350" b="1" cap="all" dirty="0"/>
              <a:t> </a:t>
            </a:r>
          </a:p>
          <a:p>
            <a:pPr algn="ctr"/>
            <a:endParaRPr lang="ru-RU" sz="1350" b="1" cap="all" dirty="0">
              <a:solidFill>
                <a:srgbClr val="2B04BC"/>
              </a:solidFill>
            </a:endParaRPr>
          </a:p>
          <a:p>
            <a:pPr algn="ctr"/>
            <a:endParaRPr lang="ru-RU" sz="1350" b="1" cap="all" dirty="0">
              <a:solidFill>
                <a:srgbClr val="2B04BC"/>
              </a:solidFill>
            </a:endParaRPr>
          </a:p>
          <a:p>
            <a:pPr algn="ctr"/>
            <a:r>
              <a:rPr lang="ru-RU" sz="2100" dirty="0" err="1">
                <a:latin typeface="effra"/>
              </a:rPr>
              <a:t>Тубанов</a:t>
            </a:r>
            <a:r>
              <a:rPr lang="ru-RU" sz="2100" dirty="0">
                <a:latin typeface="effra"/>
              </a:rPr>
              <a:t> Ц.А.</a:t>
            </a:r>
            <a:r>
              <a:rPr lang="ru-RU" sz="2100" baseline="30000" dirty="0">
                <a:latin typeface="effra"/>
              </a:rPr>
              <a:t>1, 2</a:t>
            </a:r>
            <a:r>
              <a:rPr lang="ru-RU" sz="2100" dirty="0">
                <a:latin typeface="effra"/>
              </a:rPr>
              <a:t>, </a:t>
            </a:r>
            <a:r>
              <a:rPr lang="ru-RU" sz="2100" dirty="0" err="1">
                <a:latin typeface="effra"/>
              </a:rPr>
              <a:t>Скоркина</a:t>
            </a:r>
            <a:r>
              <a:rPr lang="ru-RU" sz="2100" dirty="0">
                <a:latin typeface="effra"/>
              </a:rPr>
              <a:t> А.А.</a:t>
            </a:r>
            <a:r>
              <a:rPr lang="ru-RU" sz="2100" baseline="30000" dirty="0">
                <a:latin typeface="effra"/>
              </a:rPr>
              <a:t>3</a:t>
            </a:r>
            <a:r>
              <a:rPr lang="ru-RU" sz="2100" dirty="0">
                <a:latin typeface="effra"/>
              </a:rPr>
              <a:t>, </a:t>
            </a:r>
            <a:r>
              <a:rPr lang="ru-RU" sz="2100" dirty="0" err="1">
                <a:latin typeface="effra"/>
              </a:rPr>
              <a:t>Санжиева</a:t>
            </a:r>
            <a:r>
              <a:rPr lang="ru-RU" sz="2100" dirty="0">
                <a:latin typeface="effra"/>
              </a:rPr>
              <a:t> Д.П.-Д.</a:t>
            </a:r>
            <a:r>
              <a:rPr lang="ru-RU" sz="2100" baseline="30000" dirty="0">
                <a:latin typeface="effra"/>
              </a:rPr>
              <a:t>1, 2</a:t>
            </a:r>
          </a:p>
          <a:p>
            <a:pPr algn="ctr"/>
            <a:endParaRPr lang="ru-RU" sz="2100" dirty="0">
              <a:latin typeface="effra"/>
            </a:endParaRPr>
          </a:p>
          <a:p>
            <a:pPr algn="ctr"/>
            <a:r>
              <a:rPr lang="ru-RU" baseline="30000" dirty="0">
                <a:latin typeface="effra"/>
              </a:rPr>
              <a:t>1 </a:t>
            </a:r>
            <a:r>
              <a:rPr lang="ru-RU" dirty="0" smtClean="0"/>
              <a:t>Геологический институт им. Н.Л. Добрецова СО </a:t>
            </a:r>
            <a:r>
              <a:rPr lang="ru-RU" dirty="0"/>
              <a:t>РАН, </a:t>
            </a:r>
            <a:endParaRPr lang="ru-RU" dirty="0" smtClean="0"/>
          </a:p>
          <a:p>
            <a:pPr algn="ctr"/>
            <a:r>
              <a:rPr lang="ru-RU" baseline="30000" dirty="0" smtClean="0">
                <a:latin typeface="effra"/>
              </a:rPr>
              <a:t>2 </a:t>
            </a:r>
            <a:r>
              <a:rPr lang="ru-RU" dirty="0" smtClean="0"/>
              <a:t>Бурятский филиал ФИЦ</a:t>
            </a:r>
            <a:r>
              <a:rPr lang="ru-RU" dirty="0"/>
              <a:t> ЕГС РАН,</a:t>
            </a:r>
          </a:p>
          <a:p>
            <a:pPr algn="ctr"/>
            <a:r>
              <a:rPr lang="ru-RU" baseline="30000" dirty="0">
                <a:latin typeface="effra"/>
              </a:rPr>
              <a:t>3 </a:t>
            </a:r>
            <a:r>
              <a:rPr lang="ru-RU" dirty="0" smtClean="0"/>
              <a:t>Институт теории прогноза землетрясений и математической геофизики РАН </a:t>
            </a:r>
            <a:endParaRPr lang="ru-RU" dirty="0"/>
          </a:p>
          <a:p>
            <a:pPr algn="ctr"/>
            <a:endParaRPr lang="ru-RU" i="1" dirty="0">
              <a:latin typeface="Arial Narrow" panose="020B0606020202030204" pitchFamily="34" charset="0"/>
            </a:endParaRPr>
          </a:p>
          <a:p>
            <a:pPr algn="ctr"/>
            <a:endParaRPr lang="ru-RU" dirty="0">
              <a:latin typeface="Arial Narrow" panose="020B0606020202030204" pitchFamily="34" charset="0"/>
            </a:endParaRPr>
          </a:p>
          <a:p>
            <a:pPr algn="ctr"/>
            <a:endParaRPr lang="ru-RU" dirty="0">
              <a:latin typeface="Arial Narrow" panose="020B0606020202030204" pitchFamily="34" charset="0"/>
            </a:endParaRPr>
          </a:p>
          <a:p>
            <a:pPr algn="ctr"/>
            <a:endParaRPr lang="ru-RU" dirty="0">
              <a:latin typeface="Arial Narrow" panose="020B0606020202030204" pitchFamily="34" charset="0"/>
            </a:endParaRP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Коломна, 18-22 мая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6258" y="395226"/>
            <a:ext cx="877499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i="1" cap="all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  Международная конференция «Триггерные эффекты в </a:t>
            </a:r>
            <a:r>
              <a:rPr lang="ru-RU" b="1" i="1" cap="all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геосистемах</a:t>
            </a:r>
            <a:r>
              <a:rPr lang="ru-RU" b="1" i="1" cap="all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b="1" i="1" cap="all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 100-летию     со дня рождения профессора В.Н. Родионова</a:t>
            </a:r>
            <a:r>
              <a:rPr lang="ru-RU" sz="1350" dirty="0">
                <a:solidFill>
                  <a:srgbClr val="C00000"/>
                </a:solidFill>
                <a:latin typeface="Arial Narrow" panose="020B0606020202030204" pitchFamily="34" charset="0"/>
              </a:rPr>
              <a:t> </a:t>
            </a:r>
          </a:p>
          <a:p>
            <a:endParaRPr lang="ru-RU" sz="135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3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866125-D06B-40A2-B95F-873C3C09A0C3}"/>
              </a:ext>
            </a:extLst>
          </p:cNvPr>
          <p:cNvSpPr/>
          <p:nvPr/>
        </p:nvSpPr>
        <p:spPr>
          <a:xfrm>
            <a:off x="1812000" y="3730430"/>
            <a:ext cx="432048" cy="274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9CE5D9-D9CE-4EC0-A9D5-C26BC0EE55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836712"/>
            <a:ext cx="8282858" cy="5400000"/>
          </a:xfrm>
          <a:prstGeom prst="rect">
            <a:avLst/>
          </a:prstGeom>
        </p:spPr>
      </p:pic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83360C18-8A64-4C59-B944-9D94D76018F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593588" y="3429000"/>
          <a:ext cx="46996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Уравнение" r:id="rId5" imgW="215640" imgH="228600" progId="Equation.3">
                  <p:embed/>
                </p:oleObj>
              </mc:Choice>
              <mc:Fallback>
                <p:oleObj name="Уравнение" r:id="rId5" imgW="215640" imgH="228600" progId="Equation.3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83360C18-8A64-4C59-B944-9D94D76018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588" y="3429000"/>
                        <a:ext cx="469964" cy="5040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E56EDE7-7D3A-4715-8605-8E9A56B4858C}"/>
              </a:ext>
            </a:extLst>
          </p:cNvPr>
          <p:cNvSpPr txBox="1"/>
          <p:nvPr/>
        </p:nvSpPr>
        <p:spPr>
          <a:xfrm>
            <a:off x="1631504" y="6021288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спектр шума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67831D3-023F-4A26-BD9D-E5805F603752}"/>
              </a:ext>
            </a:extLst>
          </p:cNvPr>
          <p:cNvCxnSpPr>
            <a:cxnSpLocks/>
          </p:cNvCxnSpPr>
          <p:nvPr/>
        </p:nvCxnSpPr>
        <p:spPr>
          <a:xfrm flipV="1">
            <a:off x="2423592" y="5517232"/>
            <a:ext cx="360040" cy="5679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726A72-9CAD-4F1D-B848-220E0D7B7EEB}"/>
              </a:ext>
            </a:extLst>
          </p:cNvPr>
          <p:cNvSpPr txBox="1"/>
          <p:nvPr/>
        </p:nvSpPr>
        <p:spPr>
          <a:xfrm>
            <a:off x="1919537" y="6309320"/>
            <a:ext cx="18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66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наблюденный спектр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B71E965-7BBC-47A5-B1B7-6A08ECBDBB7A}"/>
              </a:ext>
            </a:extLst>
          </p:cNvPr>
          <p:cNvCxnSpPr>
            <a:cxnSpLocks/>
          </p:cNvCxnSpPr>
          <p:nvPr/>
        </p:nvCxnSpPr>
        <p:spPr>
          <a:xfrm flipV="1">
            <a:off x="3215680" y="5661248"/>
            <a:ext cx="432048" cy="648072"/>
          </a:xfrm>
          <a:prstGeom prst="straightConnector1">
            <a:avLst/>
          </a:prstGeom>
          <a:ln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136C11C-D122-4BF8-B065-ABB046C31F58}"/>
              </a:ext>
            </a:extLst>
          </p:cNvPr>
          <p:cNvSpPr txBox="1"/>
          <p:nvPr/>
        </p:nvSpPr>
        <p:spPr>
          <a:xfrm>
            <a:off x="3647232" y="4221089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66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очаговый</a:t>
            </a:r>
          </a:p>
          <a:p>
            <a:r>
              <a:rPr lang="ru-RU" sz="1600" b="1" dirty="0">
                <a:solidFill>
                  <a:srgbClr val="0066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спектр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826426-0A8C-454A-99C8-0ED8CBA605E9}"/>
              </a:ext>
            </a:extLst>
          </p:cNvPr>
          <p:cNvSpPr txBox="1"/>
          <p:nvPr/>
        </p:nvSpPr>
        <p:spPr>
          <a:xfrm>
            <a:off x="3719737" y="2617168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смещение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7FB280-8EE6-499A-B47B-A2ED84081BF6}"/>
              </a:ext>
            </a:extLst>
          </p:cNvPr>
          <p:cNvSpPr txBox="1"/>
          <p:nvPr/>
        </p:nvSpPr>
        <p:spPr>
          <a:xfrm>
            <a:off x="6672065" y="2617168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скорость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0D6FD9-C9E4-42AB-AF81-28E18F4E7E7C}"/>
              </a:ext>
            </a:extLst>
          </p:cNvPr>
          <p:cNvSpPr txBox="1"/>
          <p:nvPr/>
        </p:nvSpPr>
        <p:spPr>
          <a:xfrm>
            <a:off x="9408369" y="2617168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ускорение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60327" y="6398138"/>
            <a:ext cx="373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>
                <a:latin typeface="Arial Narrow" pitchFamily="34" charset="0"/>
              </a:rPr>
              <a:t>Процедура оценки очагового спектра</a:t>
            </a:r>
            <a:endParaRPr lang="ru-RU" dirty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524001" y="411740"/>
            <a:ext cx="897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Arial Narrow" panose="020B0606020202030204" pitchFamily="34" charset="0"/>
              </a:rPr>
              <a:t>Методика</a:t>
            </a: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sz="1500" dirty="0" smtClean="0"/>
              <a:t>9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311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4467" y="940422"/>
            <a:ext cx="8622514" cy="5256584"/>
          </a:xfrm>
        </p:spPr>
        <p:txBody>
          <a:bodyPr>
            <a:noAutofit/>
          </a:bodyPr>
          <a:lstStyle/>
          <a:p>
            <a:pPr marL="357188" indent="0">
              <a:buNone/>
              <a:tabLst>
                <a:tab pos="357188" algn="l"/>
              </a:tabLst>
            </a:pPr>
            <a:r>
              <a:rPr lang="ru-RU" sz="1800" b="1" dirty="0">
                <a:latin typeface="Arial Narrow" pitchFamily="34" charset="0"/>
              </a:rPr>
              <a:t>Для восстановления очагового спектра необходим учет следующих факторов</a:t>
            </a:r>
            <a:br>
              <a:rPr lang="ru-RU" sz="1800" b="1" dirty="0">
                <a:latin typeface="Arial Narrow" pitchFamily="34" charset="0"/>
              </a:rPr>
            </a:br>
            <a:r>
              <a:rPr lang="ru-RU" sz="1800" b="1" dirty="0" smtClean="0">
                <a:latin typeface="Arial Narrow" pitchFamily="34" charset="0"/>
              </a:rPr>
              <a:t>(</a:t>
            </a:r>
            <a:r>
              <a:rPr lang="ru-RU" sz="1800" dirty="0" smtClean="0">
                <a:latin typeface="Arial Narrow" pitchFamily="34" charset="0"/>
              </a:rPr>
              <a:t>по</a:t>
            </a:r>
            <a:r>
              <a:rPr lang="ru-RU" sz="1800" b="1" dirty="0" smtClean="0">
                <a:latin typeface="Arial Narrow" pitchFamily="34" charset="0"/>
              </a:rPr>
              <a:t> </a:t>
            </a:r>
            <a:r>
              <a:rPr lang="ru-RU" sz="1800" dirty="0" err="1">
                <a:solidFill>
                  <a:srgbClr val="0033CC"/>
                </a:solidFill>
                <a:latin typeface="Arial Narrow" pitchFamily="34" charset="0"/>
              </a:rPr>
              <a:t>Аптекман</a:t>
            </a:r>
            <a:r>
              <a:rPr lang="ru-RU" sz="1800" dirty="0">
                <a:solidFill>
                  <a:srgbClr val="0033CC"/>
                </a:solidFill>
                <a:latin typeface="Arial Narrow" pitchFamily="34" charset="0"/>
              </a:rPr>
              <a:t> и др., 1985, 1989; </a:t>
            </a:r>
            <a:r>
              <a:rPr lang="ru-RU" sz="1800" dirty="0" err="1">
                <a:solidFill>
                  <a:srgbClr val="0033CC"/>
                </a:solidFill>
                <a:latin typeface="Arial Narrow" pitchFamily="34" charset="0"/>
              </a:rPr>
              <a:t>Раутиан</a:t>
            </a:r>
            <a:r>
              <a:rPr lang="ru-RU" sz="1800" dirty="0">
                <a:solidFill>
                  <a:srgbClr val="0033CC"/>
                </a:solidFill>
                <a:latin typeface="Arial Narrow" pitchFamily="34" charset="0"/>
              </a:rPr>
              <a:t> и др., 1981; </a:t>
            </a:r>
            <a:r>
              <a:rPr lang="en-US" sz="1800" dirty="0">
                <a:solidFill>
                  <a:srgbClr val="0033CC"/>
                </a:solidFill>
                <a:latin typeface="Arial Narrow" pitchFamily="34" charset="0"/>
              </a:rPr>
              <a:t>Hanks, Wyss, 1972 </a:t>
            </a:r>
            <a:r>
              <a:rPr lang="ru-RU" sz="1800" dirty="0">
                <a:solidFill>
                  <a:srgbClr val="0033CC"/>
                </a:solidFill>
                <a:latin typeface="Arial Narrow" pitchFamily="34" charset="0"/>
              </a:rPr>
              <a:t>и др.</a:t>
            </a:r>
            <a:r>
              <a:rPr lang="ru-RU" sz="1800" b="1" dirty="0">
                <a:latin typeface="Arial Narrow" pitchFamily="34" charset="0"/>
              </a:rPr>
              <a:t>):</a:t>
            </a:r>
          </a:p>
          <a:p>
            <a:pPr marL="357188" indent="0">
              <a:buNone/>
              <a:tabLst>
                <a:tab pos="357188" algn="l"/>
              </a:tabLst>
            </a:pPr>
            <a:r>
              <a:rPr lang="en-US" sz="1800" b="1" dirty="0">
                <a:latin typeface="Arial Narrow" pitchFamily="34" charset="0"/>
              </a:rPr>
              <a:t>I</a:t>
            </a:r>
            <a:r>
              <a:rPr lang="ru-RU" sz="1800" b="1" dirty="0">
                <a:latin typeface="Arial Narrow" pitchFamily="34" charset="0"/>
              </a:rPr>
              <a:t>-</a:t>
            </a:r>
            <a:r>
              <a:rPr lang="en-US" sz="1800" b="1" dirty="0">
                <a:latin typeface="Arial Narrow" pitchFamily="34" charset="0"/>
              </a:rPr>
              <a:t>1</a:t>
            </a:r>
            <a:r>
              <a:rPr lang="en-US" sz="1800" dirty="0">
                <a:latin typeface="Arial Narrow" pitchFamily="34" charset="0"/>
              </a:rPr>
              <a:t>. </a:t>
            </a:r>
            <a:r>
              <a:rPr lang="ru-RU" sz="1800" dirty="0">
                <a:latin typeface="Arial Narrow" pitchFamily="34" charset="0"/>
              </a:rPr>
              <a:t>Эффект свободной поверхности (</a:t>
            </a:r>
            <a:r>
              <a:rPr lang="ru-RU" sz="1800" i="1" dirty="0">
                <a:latin typeface="Arial Narrow" pitchFamily="34" charset="0"/>
              </a:rPr>
              <a:t>С</a:t>
            </a:r>
            <a:r>
              <a:rPr lang="ru-RU" sz="1800" baseline="-25000" dirty="0">
                <a:latin typeface="Arial Narrow" pitchFamily="34" charset="0"/>
              </a:rPr>
              <a:t>11</a:t>
            </a:r>
            <a:r>
              <a:rPr lang="ru-RU" sz="1800" dirty="0">
                <a:latin typeface="Arial Narrow" pitchFamily="34" charset="0"/>
              </a:rPr>
              <a:t> = 2.0).</a:t>
            </a:r>
          </a:p>
          <a:p>
            <a:pPr marL="357188" indent="0">
              <a:buNone/>
              <a:tabLst>
                <a:tab pos="357188" algn="l"/>
              </a:tabLst>
            </a:pPr>
            <a:r>
              <a:rPr lang="en-US" sz="1800" b="1" dirty="0">
                <a:latin typeface="Arial Narrow" pitchFamily="34" charset="0"/>
              </a:rPr>
              <a:t>I</a:t>
            </a:r>
            <a:r>
              <a:rPr lang="ru-RU" sz="1800" b="1" dirty="0">
                <a:latin typeface="Arial Narrow" pitchFamily="34" charset="0"/>
              </a:rPr>
              <a:t>-</a:t>
            </a:r>
            <a:r>
              <a:rPr lang="en-US" sz="1800" b="1" dirty="0">
                <a:latin typeface="Arial Narrow" pitchFamily="34" charset="0"/>
              </a:rPr>
              <a:t>2</a:t>
            </a:r>
            <a:r>
              <a:rPr lang="en-US" sz="1800" dirty="0">
                <a:latin typeface="Arial Narrow" pitchFamily="34" charset="0"/>
              </a:rPr>
              <a:t>.</a:t>
            </a:r>
            <a:r>
              <a:rPr lang="ru-RU" sz="1800" dirty="0">
                <a:latin typeface="Arial Narrow" pitchFamily="34" charset="0"/>
              </a:rPr>
              <a:t> Учет направления компоненты приемника (</a:t>
            </a:r>
            <a:r>
              <a:rPr lang="ru-RU" sz="1800" i="1" dirty="0">
                <a:latin typeface="Arial Narrow" pitchFamily="34" charset="0"/>
              </a:rPr>
              <a:t>С</a:t>
            </a:r>
            <a:r>
              <a:rPr lang="ru-RU" sz="1800" baseline="-25000" dirty="0">
                <a:latin typeface="Arial Narrow" pitchFamily="34" charset="0"/>
              </a:rPr>
              <a:t>12</a:t>
            </a:r>
            <a:r>
              <a:rPr lang="ru-RU" sz="1800" baseline="30000" dirty="0">
                <a:latin typeface="Arial Narrow" pitchFamily="34" charset="0"/>
              </a:rPr>
              <a:t>2</a:t>
            </a:r>
            <a:r>
              <a:rPr lang="ru-RU" sz="1800" dirty="0">
                <a:latin typeface="Arial Narrow" pitchFamily="34" charset="0"/>
              </a:rPr>
              <a:t> = 0.5).</a:t>
            </a:r>
          </a:p>
          <a:p>
            <a:pPr marL="357188" indent="0">
              <a:buNone/>
              <a:tabLst>
                <a:tab pos="357188" algn="l"/>
              </a:tabLst>
            </a:pPr>
            <a:r>
              <a:rPr lang="en-US" sz="1800" b="1" dirty="0">
                <a:latin typeface="Arial Narrow" pitchFamily="34" charset="0"/>
              </a:rPr>
              <a:t>I-3</a:t>
            </a:r>
            <a:r>
              <a:rPr lang="en-US" sz="1800" dirty="0">
                <a:latin typeface="Arial Narrow" pitchFamily="34" charset="0"/>
              </a:rPr>
              <a:t>. </a:t>
            </a:r>
            <a:r>
              <a:rPr lang="ru-RU" sz="1800" dirty="0">
                <a:latin typeface="Arial Narrow" pitchFamily="34" charset="0"/>
              </a:rPr>
              <a:t>Искривление лучей (</a:t>
            </a:r>
            <a:r>
              <a:rPr lang="ru-RU" sz="1800" i="1" dirty="0">
                <a:latin typeface="Arial Narrow" pitchFamily="34" charset="0"/>
              </a:rPr>
              <a:t>С</a:t>
            </a:r>
            <a:r>
              <a:rPr lang="ru-RU" sz="1800" baseline="-25000" dirty="0">
                <a:latin typeface="Arial Narrow" pitchFamily="34" charset="0"/>
              </a:rPr>
              <a:t>13</a:t>
            </a:r>
            <a:r>
              <a:rPr lang="ru-RU" sz="1800" dirty="0">
                <a:latin typeface="Arial Narrow" pitchFamily="34" charset="0"/>
              </a:rPr>
              <a:t> = 1</a:t>
            </a:r>
            <a:r>
              <a:rPr lang="en-US" sz="1800" dirty="0">
                <a:latin typeface="Arial Narrow" pitchFamily="34" charset="0"/>
              </a:rPr>
              <a:t> </a:t>
            </a:r>
            <a:r>
              <a:rPr lang="ru-RU" sz="1800" dirty="0">
                <a:latin typeface="Arial Narrow" pitchFamily="34" charset="0"/>
              </a:rPr>
              <a:t>/</a:t>
            </a:r>
            <a:r>
              <a:rPr lang="en-US" sz="1800" dirty="0">
                <a:latin typeface="Arial Narrow" pitchFamily="34" charset="0"/>
              </a:rPr>
              <a:t> r</a:t>
            </a:r>
            <a:r>
              <a:rPr lang="ru-RU" sz="1800" dirty="0">
                <a:latin typeface="Arial Narrow" pitchFamily="34" charset="0"/>
              </a:rPr>
              <a:t>).</a:t>
            </a:r>
          </a:p>
          <a:p>
            <a:pPr marL="357188" indent="0">
              <a:buNone/>
              <a:tabLst>
                <a:tab pos="357188" algn="l"/>
              </a:tabLst>
            </a:pPr>
            <a:endParaRPr lang="ru-RU" sz="1800" dirty="0">
              <a:latin typeface="Arial Narrow" pitchFamily="34" charset="0"/>
            </a:endParaRPr>
          </a:p>
          <a:p>
            <a:pPr marL="357188" indent="0">
              <a:buNone/>
              <a:tabLst>
                <a:tab pos="357188" algn="l"/>
              </a:tabLst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II-1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. 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Влияние отношения </a:t>
            </a:r>
            <a:r>
              <a:rPr lang="ru-RU" sz="1800" dirty="0" err="1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импедансов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среды вблизи источника и приемника.</a:t>
            </a:r>
          </a:p>
          <a:p>
            <a:pPr marL="357188" indent="0">
              <a:buNone/>
              <a:tabLst>
                <a:tab pos="357188" algn="l"/>
              </a:tabLst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II-2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. 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«Спектральный отклик станции» - каппа</a:t>
            </a:r>
          </a:p>
          <a:p>
            <a:pPr marL="357188" indent="0">
              <a:buNone/>
              <a:tabLst>
                <a:tab pos="357188" algn="l"/>
              </a:tabLst>
            </a:pPr>
            <a:r>
              <a:rPr lang="en-US" sz="1800" b="1" dirty="0">
                <a:latin typeface="Arial Narrow" pitchFamily="34" charset="0"/>
              </a:rPr>
              <a:t>II-3</a:t>
            </a:r>
            <a:r>
              <a:rPr lang="en-US" sz="1800" dirty="0">
                <a:latin typeface="Arial Narrow" pitchFamily="34" charset="0"/>
              </a:rPr>
              <a:t>. </a:t>
            </a:r>
            <a:r>
              <a:rPr lang="ru-RU" sz="1800" dirty="0">
                <a:latin typeface="Arial Narrow" pitchFamily="34" charset="0"/>
              </a:rPr>
              <a:t>Поглощение в среде (неупругие потери).</a:t>
            </a:r>
          </a:p>
          <a:p>
            <a:pPr marL="357188" indent="0">
              <a:buNone/>
              <a:tabLst>
                <a:tab pos="357188" algn="l"/>
              </a:tabLst>
            </a:pPr>
            <a:r>
              <a:rPr lang="en-US" sz="1800" b="1" dirty="0">
                <a:latin typeface="Arial Narrow" pitchFamily="34" charset="0"/>
              </a:rPr>
              <a:t>III-1</a:t>
            </a:r>
            <a:r>
              <a:rPr lang="en-US" sz="1800" dirty="0">
                <a:latin typeface="Arial Narrow" pitchFamily="34" charset="0"/>
              </a:rPr>
              <a:t>. </a:t>
            </a:r>
            <a:r>
              <a:rPr lang="ru-RU" sz="1800" dirty="0">
                <a:latin typeface="Arial Narrow" pitchFamily="34" charset="0"/>
              </a:rPr>
              <a:t>Потери на рассеяние (на большие углы).</a:t>
            </a:r>
          </a:p>
          <a:p>
            <a:pPr marL="357188" indent="0">
              <a:buNone/>
              <a:tabLst>
                <a:tab pos="357188" algn="l"/>
              </a:tabLst>
            </a:pPr>
            <a:r>
              <a:rPr lang="en-US" sz="1800" b="1" dirty="0">
                <a:latin typeface="Arial Narrow" pitchFamily="34" charset="0"/>
              </a:rPr>
              <a:t>III-2</a:t>
            </a:r>
            <a:r>
              <a:rPr lang="en-US" sz="1800" dirty="0">
                <a:latin typeface="Arial Narrow" pitchFamily="34" charset="0"/>
              </a:rPr>
              <a:t>. </a:t>
            </a:r>
            <a:r>
              <a:rPr lang="ru-RU" sz="1800" dirty="0">
                <a:latin typeface="Arial Narrow" pitchFamily="34" charset="0"/>
              </a:rPr>
              <a:t>Эффекты многолучевого распространения и обмена на границах.</a:t>
            </a:r>
          </a:p>
          <a:p>
            <a:pPr marL="357188" indent="0">
              <a:buNone/>
              <a:tabLst>
                <a:tab pos="0" algn="l"/>
              </a:tabLst>
            </a:pPr>
            <a:r>
              <a:rPr lang="ru-RU" sz="1800" dirty="0">
                <a:latin typeface="Arial Narrow" pitchFamily="34" charset="0"/>
              </a:rPr>
              <a:t>Вклады от (</a:t>
            </a:r>
            <a:r>
              <a:rPr lang="en-US" sz="1800" b="1" dirty="0">
                <a:latin typeface="Arial Narrow" pitchFamily="34" charset="0"/>
              </a:rPr>
              <a:t>II-3</a:t>
            </a:r>
            <a:r>
              <a:rPr lang="ru-RU" sz="1800" dirty="0">
                <a:latin typeface="Arial Narrow" pitchFamily="34" charset="0"/>
              </a:rPr>
              <a:t>)</a:t>
            </a:r>
            <a:r>
              <a:rPr lang="en-US" sz="1800" dirty="0">
                <a:latin typeface="Arial Narrow" pitchFamily="34" charset="0"/>
              </a:rPr>
              <a:t>, </a:t>
            </a:r>
            <a:r>
              <a:rPr lang="ru-RU" sz="1800" dirty="0">
                <a:latin typeface="Arial Narrow" pitchFamily="34" charset="0"/>
              </a:rPr>
              <a:t>(</a:t>
            </a:r>
            <a:r>
              <a:rPr lang="en-US" sz="1800" b="1" dirty="0">
                <a:latin typeface="Arial Narrow" pitchFamily="34" charset="0"/>
              </a:rPr>
              <a:t>III-1</a:t>
            </a:r>
            <a:r>
              <a:rPr lang="ru-RU" sz="1800" dirty="0">
                <a:latin typeface="Arial Narrow" pitchFamily="34" charset="0"/>
              </a:rPr>
              <a:t>)</a:t>
            </a:r>
            <a:r>
              <a:rPr lang="en-US" sz="1800" dirty="0">
                <a:latin typeface="Arial Narrow" pitchFamily="34" charset="0"/>
              </a:rPr>
              <a:t> </a:t>
            </a:r>
            <a:r>
              <a:rPr lang="ru-RU" sz="1800" dirty="0">
                <a:latin typeface="Arial Narrow" pitchFamily="34" charset="0"/>
              </a:rPr>
              <a:t>и (</a:t>
            </a:r>
            <a:r>
              <a:rPr lang="en-US" sz="1800" b="1" dirty="0">
                <a:latin typeface="Arial Narrow" pitchFamily="34" charset="0"/>
              </a:rPr>
              <a:t>III-2</a:t>
            </a:r>
            <a:r>
              <a:rPr lang="ru-RU" sz="1800" dirty="0">
                <a:latin typeface="Arial Narrow" pitchFamily="34" charset="0"/>
              </a:rPr>
              <a:t>) учитывали по </a:t>
            </a:r>
            <a:r>
              <a:rPr lang="en-US" sz="1800" dirty="0">
                <a:latin typeface="Arial Narrow" pitchFamily="34" charset="0"/>
              </a:rPr>
              <a:t>[</a:t>
            </a:r>
            <a:r>
              <a:rPr lang="ru-RU" sz="1800" dirty="0">
                <a:solidFill>
                  <a:srgbClr val="0070C0"/>
                </a:solidFill>
                <a:latin typeface="Arial Narrow" pitchFamily="34" charset="0"/>
              </a:rPr>
              <a:t>Павленко, Тубанов, 2017</a:t>
            </a:r>
            <a:r>
              <a:rPr lang="en-US" sz="1800" dirty="0">
                <a:latin typeface="Arial Narrow" pitchFamily="34" charset="0"/>
              </a:rPr>
              <a:t>]</a:t>
            </a:r>
            <a:endParaRPr lang="ru-RU" sz="1800" dirty="0">
              <a:latin typeface="Arial Narrow" pitchFamily="34" charset="0"/>
            </a:endParaRPr>
          </a:p>
          <a:p>
            <a:pPr marL="357188" indent="0">
              <a:buNone/>
              <a:tabLst>
                <a:tab pos="357188" algn="l"/>
              </a:tabLst>
            </a:pPr>
            <a:endParaRPr lang="ru-RU" sz="18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81950" y="6356356"/>
            <a:ext cx="2057400" cy="365125"/>
          </a:xfrm>
        </p:spPr>
        <p:txBody>
          <a:bodyPr/>
          <a:lstStyle/>
          <a:p>
            <a:fld id="{A09A6FFD-1D43-4A66-A735-280BC7799E2D}" type="slidenum">
              <a:rPr lang="ru-RU" sz="1500"/>
              <a:t>11</a:t>
            </a:fld>
            <a:endParaRPr lang="ru-RU" sz="15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24001" y="411740"/>
            <a:ext cx="897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Arial Narrow" panose="020B0606020202030204" pitchFamily="34" charset="0"/>
              </a:rPr>
              <a:t>Методика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0589" y="5809697"/>
            <a:ext cx="8078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 Narrow" panose="020B0606020202030204" pitchFamily="34" charset="0"/>
              </a:rPr>
              <a:t>Поскольку все рассматриваемые землетрясения близко локализованы в пространстве, приняли решение начать с базовой модели затухания</a:t>
            </a:r>
            <a:endParaRPr lang="ru-RU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67376" y="1053137"/>
            <a:ext cx="10072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20 км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524001" y="411740"/>
            <a:ext cx="897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i="1" dirty="0">
                <a:latin typeface="Arial Narrow" panose="020B0606020202030204" pitchFamily="34" charset="0"/>
              </a:rPr>
              <a:t>Сейсмостанция Степной Дворец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618468" y="1991937"/>
            <a:ext cx="8880568" cy="3868484"/>
            <a:chOff x="1631739" y="1443298"/>
            <a:chExt cx="8880568" cy="386848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3927" y="1443298"/>
              <a:ext cx="3038380" cy="3868484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739" y="1443298"/>
              <a:ext cx="3038380" cy="386848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875" y="1443298"/>
              <a:ext cx="3038380" cy="3868484"/>
            </a:xfrm>
            <a:prstGeom prst="rect">
              <a:avLst/>
            </a:prstGeom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6188139" y="2220279"/>
              <a:ext cx="276460" cy="1576659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5312229" y="2083119"/>
              <a:ext cx="741300" cy="187057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299063" y="1996061"/>
              <a:ext cx="1085268" cy="186452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9137779" y="1924267"/>
              <a:ext cx="261257" cy="1411117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972320" y="1713786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ru-RU" i="1" dirty="0">
                  <a:latin typeface="Arial Narrow" panose="020B0606020202030204" pitchFamily="34" charset="0"/>
                </a:rPr>
                <a:t>fc1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26659" y="1924266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ru-RU" i="1" dirty="0">
                  <a:latin typeface="Arial Narrow" panose="020B0606020202030204" pitchFamily="34" charset="0"/>
                </a:rPr>
                <a:t>fc</a:t>
              </a:r>
              <a:r>
                <a:rPr lang="ru-RU" altLang="ru-RU" i="1" dirty="0">
                  <a:latin typeface="Arial Narrow" panose="020B0606020202030204" pitchFamily="34" charset="0"/>
                </a:rPr>
                <a:t>2</a:t>
              </a: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15772" y="1811394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ru-RU" i="1" dirty="0">
                  <a:latin typeface="Arial Narrow" panose="020B0606020202030204" pitchFamily="34" charset="0"/>
                </a:rPr>
                <a:t>fc1</a:t>
              </a:r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739293" y="1626728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ru-RU" i="1" dirty="0">
                  <a:latin typeface="Arial Narrow" panose="020B0606020202030204" pitchFamily="34" charset="0"/>
                </a:rPr>
                <a:t>fc</a:t>
              </a:r>
              <a:r>
                <a:rPr lang="ru-RU" altLang="ru-RU" i="1" dirty="0">
                  <a:latin typeface="Arial Narrow" panose="020B0606020202030204" pitchFamily="34" charset="0"/>
                </a:rPr>
                <a:t>2</a:t>
              </a:r>
              <a:endParaRPr lang="ru-RU" dirty="0"/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9816" y="39328"/>
            <a:ext cx="2443299" cy="1855909"/>
          </a:xfrm>
          <a:prstGeom prst="rect">
            <a:avLst/>
          </a:prstGeom>
        </p:spPr>
      </p:pic>
      <p:sp>
        <p:nvSpPr>
          <p:cNvPr id="13" name="Равнобедренный треугольник 12"/>
          <p:cNvSpPr/>
          <p:nvPr/>
        </p:nvSpPr>
        <p:spPr>
          <a:xfrm>
            <a:off x="10564816" y="1235653"/>
            <a:ext cx="217714" cy="23513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337618" y="5975928"/>
            <a:ext cx="962580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Для землетрясений с </a:t>
            </a:r>
            <a:r>
              <a:rPr lang="en-US" b="1" i="1" dirty="0" smtClean="0">
                <a:latin typeface="Arial Narrow" panose="020B0606020202030204" pitchFamily="34" charset="0"/>
              </a:rPr>
              <a:t>M </a:t>
            </a:r>
            <a:r>
              <a:rPr lang="en-US" b="1" dirty="0" smtClean="0">
                <a:latin typeface="Arial Narrow" panose="020B0606020202030204" pitchFamily="34" charset="0"/>
              </a:rPr>
              <a:t>&gt; 3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наблюдается переход </a:t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>от очагового спектра с единственной частотой </a:t>
            </a:r>
            <a:r>
              <a:rPr lang="ru-RU" dirty="0" smtClean="0">
                <a:latin typeface="Arial Narrow" panose="020B0606020202030204" pitchFamily="34" charset="0"/>
              </a:rPr>
              <a:t>излома к </a:t>
            </a:r>
            <a:r>
              <a:rPr lang="ru-RU" dirty="0" smtClean="0">
                <a:latin typeface="Arial Narrow" panose="020B0606020202030204" pitchFamily="34" charset="0"/>
              </a:rPr>
              <a:t>спектру </a:t>
            </a:r>
            <a:r>
              <a:rPr lang="ru-RU" b="1" dirty="0" smtClean="0">
                <a:latin typeface="Arial Narrow" panose="020B0606020202030204" pitchFamily="34" charset="0"/>
              </a:rPr>
              <a:t>с двумя частотами излома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67376" y="1053137"/>
            <a:ext cx="10072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~ </a:t>
            </a:r>
            <a:r>
              <a:rPr lang="ru-RU" sz="1350" dirty="0"/>
              <a:t>40 км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24001" y="411740"/>
            <a:ext cx="897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i="1" dirty="0">
                <a:latin typeface="Arial Narrow" panose="020B0606020202030204" pitchFamily="34" charset="0"/>
              </a:rPr>
              <a:t>Сейсмостанция </a:t>
            </a:r>
            <a:r>
              <a:rPr lang="ru-RU" altLang="ru-RU" i="1" dirty="0" err="1">
                <a:latin typeface="Arial Narrow" panose="020B0606020202030204" pitchFamily="34" charset="0"/>
              </a:rPr>
              <a:t>Фофоново</a:t>
            </a:r>
            <a:endParaRPr lang="ru-RU" altLang="ru-RU" i="1" dirty="0">
              <a:latin typeface="Arial Narrow" panose="020B060602020203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623864" y="1972016"/>
            <a:ext cx="8775307" cy="3868484"/>
            <a:chOff x="1702594" y="1493044"/>
            <a:chExt cx="8775307" cy="386848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9521" y="1493044"/>
              <a:ext cx="3038380" cy="3868484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594" y="1493044"/>
              <a:ext cx="3038380" cy="3868484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336" y="1493044"/>
              <a:ext cx="3038380" cy="3868484"/>
            </a:xfrm>
            <a:prstGeom prst="rect">
              <a:avLst/>
            </a:prstGeom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2139462" y="2096965"/>
              <a:ext cx="1368134" cy="183065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6337789" y="2180615"/>
              <a:ext cx="198703" cy="1356919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345907" y="2343151"/>
              <a:ext cx="1012478" cy="128246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9302247" y="1835618"/>
              <a:ext cx="174516" cy="1176677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026659" y="1924266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ru-RU" i="1" dirty="0">
                  <a:latin typeface="Arial Narrow" panose="020B0606020202030204" pitchFamily="34" charset="0"/>
                </a:rPr>
                <a:t>fc</a:t>
              </a:r>
              <a:r>
                <a:rPr lang="ru-RU" altLang="ru-RU" i="1" dirty="0">
                  <a:latin typeface="Arial Narrow" panose="020B0606020202030204" pitchFamily="34" charset="0"/>
                </a:rPr>
                <a:t>2</a:t>
              </a:r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15772" y="1811394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ru-RU" i="1" dirty="0">
                  <a:latin typeface="Arial Narrow" panose="020B0606020202030204" pitchFamily="34" charset="0"/>
                </a:rPr>
                <a:t>fc1</a:t>
              </a:r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832892" y="1727633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ru-RU" i="1" dirty="0">
                  <a:latin typeface="Arial Narrow" panose="020B0606020202030204" pitchFamily="34" charset="0"/>
                </a:rPr>
                <a:t>fc</a:t>
              </a:r>
              <a:r>
                <a:rPr lang="ru-RU" altLang="ru-RU" i="1" dirty="0">
                  <a:latin typeface="Arial Narrow" panose="020B0606020202030204" pitchFamily="34" charset="0"/>
                </a:rPr>
                <a:t>2</a:t>
              </a:r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30734" y="1805817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ru-RU" i="1" dirty="0">
                  <a:latin typeface="Arial Narrow" panose="020B0606020202030204" pitchFamily="34" charset="0"/>
                </a:rPr>
                <a:t>fc1</a:t>
              </a:r>
              <a:endParaRPr lang="ru-RU" dirty="0"/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9816" y="39328"/>
            <a:ext cx="2443299" cy="1855909"/>
          </a:xfrm>
          <a:prstGeom prst="rect">
            <a:avLst/>
          </a:prstGeom>
        </p:spPr>
      </p:pic>
      <p:sp>
        <p:nvSpPr>
          <p:cNvPr id="18" name="Равнобедренный треугольник 17"/>
          <p:cNvSpPr/>
          <p:nvPr/>
        </p:nvSpPr>
        <p:spPr>
          <a:xfrm>
            <a:off x="10692608" y="1353219"/>
            <a:ext cx="217714" cy="23513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337618" y="5975928"/>
            <a:ext cx="962580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Для землетрясений с </a:t>
            </a:r>
            <a:r>
              <a:rPr lang="en-US" b="1" i="1" dirty="0" smtClean="0">
                <a:latin typeface="Arial Narrow" panose="020B0606020202030204" pitchFamily="34" charset="0"/>
              </a:rPr>
              <a:t>M </a:t>
            </a:r>
            <a:r>
              <a:rPr lang="en-US" b="1" dirty="0" smtClean="0">
                <a:latin typeface="Arial Narrow" panose="020B0606020202030204" pitchFamily="34" charset="0"/>
              </a:rPr>
              <a:t>&gt; 3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наблюдается переход </a:t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>от очагового спектра с единственной частотой </a:t>
            </a:r>
            <a:r>
              <a:rPr lang="ru-RU" dirty="0" smtClean="0">
                <a:latin typeface="Arial Narrow" panose="020B0606020202030204" pitchFamily="34" charset="0"/>
              </a:rPr>
              <a:t>излома к </a:t>
            </a:r>
            <a:r>
              <a:rPr lang="ru-RU" dirty="0" smtClean="0">
                <a:latin typeface="Arial Narrow" panose="020B0606020202030204" pitchFamily="34" charset="0"/>
              </a:rPr>
              <a:t>спектру </a:t>
            </a:r>
            <a:r>
              <a:rPr lang="ru-RU" b="1" dirty="0" smtClean="0">
                <a:latin typeface="Arial Narrow" panose="020B0606020202030204" pitchFamily="34" charset="0"/>
              </a:rPr>
              <a:t>с двумя частотами излома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816" y="39328"/>
            <a:ext cx="2443299" cy="18559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7376" y="1053137"/>
            <a:ext cx="10072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~ 8</a:t>
            </a:r>
            <a:r>
              <a:rPr lang="ru-RU" sz="1350" dirty="0"/>
              <a:t>0 км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524001" y="411740"/>
            <a:ext cx="897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i="1" dirty="0">
                <a:latin typeface="Arial Narrow" panose="020B0606020202030204" pitchFamily="34" charset="0"/>
              </a:rPr>
              <a:t>Сейсмостанция </a:t>
            </a:r>
            <a:r>
              <a:rPr lang="ru-RU" altLang="ru-RU" i="1" dirty="0" err="1">
                <a:latin typeface="Arial Narrow" panose="020B0606020202030204" pitchFamily="34" charset="0"/>
              </a:rPr>
              <a:t>Хурамша</a:t>
            </a:r>
            <a:r>
              <a:rPr lang="ru-RU" altLang="ru-RU" i="1" dirty="0">
                <a:latin typeface="Arial Narrow" panose="020B0606020202030204" pitchFamily="34" charset="0"/>
              </a:rPr>
              <a:t>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645544" y="2004128"/>
            <a:ext cx="8731948" cy="3925634"/>
            <a:chOff x="1697232" y="1664494"/>
            <a:chExt cx="8731948" cy="392563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381" y="1664494"/>
              <a:ext cx="3038380" cy="3868484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800" y="1721644"/>
              <a:ext cx="3038380" cy="386848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232" y="1664494"/>
              <a:ext cx="3038380" cy="3868484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6245629" y="2264570"/>
              <a:ext cx="164508" cy="1334167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5264966" y="2492697"/>
              <a:ext cx="1045820" cy="115094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245520" y="2264569"/>
              <a:ext cx="1262077" cy="166305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8992976" y="2422060"/>
              <a:ext cx="174516" cy="1176677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9504219" y="2492696"/>
              <a:ext cx="8313" cy="103540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2245519" y="1895237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ru-RU" i="1" dirty="0">
                  <a:latin typeface="Arial Narrow" panose="020B0606020202030204" pitchFamily="34" charset="0"/>
                </a:rPr>
                <a:t>fc1</a:t>
              </a:r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26659" y="1924266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ru-RU" i="1" dirty="0">
                  <a:latin typeface="Arial Narrow" panose="020B0606020202030204" pitchFamily="34" charset="0"/>
                </a:rPr>
                <a:t>fc2</a:t>
              </a: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255849" y="2052727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ru-RU" i="1" dirty="0">
                  <a:latin typeface="Arial Narrow" panose="020B0606020202030204" pitchFamily="34" charset="0"/>
                </a:rPr>
                <a:t>f max</a:t>
              </a:r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54582" y="2074356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ru-RU" i="1" dirty="0">
                  <a:latin typeface="Arial Narrow" panose="020B0606020202030204" pitchFamily="34" charset="0"/>
                </a:rPr>
                <a:t>fc1</a:t>
              </a:r>
              <a:endParaRPr lang="ru-RU" dirty="0"/>
            </a:p>
          </p:txBody>
        </p:sp>
      </p:grpSp>
      <p:sp>
        <p:nvSpPr>
          <p:cNvPr id="18" name="Равнобедренный треугольник 17"/>
          <p:cNvSpPr/>
          <p:nvPr/>
        </p:nvSpPr>
        <p:spPr>
          <a:xfrm>
            <a:off x="10801465" y="1590889"/>
            <a:ext cx="217714" cy="23513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337618" y="5975928"/>
            <a:ext cx="962580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Для землетрясений с </a:t>
            </a:r>
            <a:r>
              <a:rPr lang="en-US" b="1" i="1" dirty="0" smtClean="0">
                <a:latin typeface="Arial Narrow" panose="020B0606020202030204" pitchFamily="34" charset="0"/>
              </a:rPr>
              <a:t>M </a:t>
            </a:r>
            <a:r>
              <a:rPr lang="en-US" b="1" dirty="0" smtClean="0">
                <a:latin typeface="Arial Narrow" panose="020B0606020202030204" pitchFamily="34" charset="0"/>
              </a:rPr>
              <a:t>&gt; 3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наблюдается переход </a:t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>от очагового спектра с единственной частотой </a:t>
            </a:r>
            <a:r>
              <a:rPr lang="ru-RU" dirty="0" smtClean="0">
                <a:latin typeface="Arial Narrow" panose="020B0606020202030204" pitchFamily="34" charset="0"/>
              </a:rPr>
              <a:t>излома к </a:t>
            </a:r>
            <a:r>
              <a:rPr lang="ru-RU" dirty="0" smtClean="0">
                <a:latin typeface="Arial Narrow" panose="020B0606020202030204" pitchFamily="34" charset="0"/>
              </a:rPr>
              <a:t>спектру </a:t>
            </a:r>
            <a:r>
              <a:rPr lang="ru-RU" b="1" dirty="0" smtClean="0">
                <a:latin typeface="Arial Narrow" panose="020B0606020202030204" pitchFamily="34" charset="0"/>
              </a:rPr>
              <a:t>с двумя частотами излома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9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67376" y="1053137"/>
            <a:ext cx="10072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~ 10</a:t>
            </a:r>
            <a:r>
              <a:rPr lang="ru-RU" sz="1350" dirty="0"/>
              <a:t>0 км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24001" y="411740"/>
            <a:ext cx="897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i="1" dirty="0">
                <a:latin typeface="Arial Narrow" panose="020B0606020202030204" pitchFamily="34" charset="0"/>
              </a:rPr>
              <a:t>Сейсмостанция Улан-Удэ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788321" y="2048147"/>
            <a:ext cx="8765377" cy="3868484"/>
            <a:chOff x="1788320" y="1543050"/>
            <a:chExt cx="8765377" cy="386848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320" y="1543050"/>
              <a:ext cx="3038380" cy="386848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818" y="1543050"/>
              <a:ext cx="3038380" cy="386848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317" y="1543050"/>
              <a:ext cx="3038380" cy="3868484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5338764" y="2177415"/>
              <a:ext cx="1064665" cy="1777760"/>
            </a:xfrm>
            <a:prstGeom prst="line">
              <a:avLst/>
            </a:prstGeom>
            <a:ln w="571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252662" y="2306002"/>
              <a:ext cx="1431608" cy="2048828"/>
            </a:xfrm>
            <a:prstGeom prst="line">
              <a:avLst/>
            </a:prstGeom>
            <a:ln w="571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015772" y="1811394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ru-RU" i="1" dirty="0">
                  <a:latin typeface="Arial Narrow" panose="020B0606020202030204" pitchFamily="34" charset="0"/>
                </a:rPr>
                <a:t>fc1</a:t>
              </a:r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96225" y="1877348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ru-RU" i="1" dirty="0">
                  <a:latin typeface="Arial Narrow" panose="020B0606020202030204" pitchFamily="34" charset="0"/>
                </a:rPr>
                <a:t>fc1</a:t>
              </a:r>
              <a:endParaRPr lang="ru-RU" dirty="0"/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9816" y="39328"/>
            <a:ext cx="2443299" cy="1855909"/>
          </a:xfrm>
          <a:prstGeom prst="rect">
            <a:avLst/>
          </a:prstGeom>
        </p:spPr>
      </p:pic>
      <p:sp>
        <p:nvSpPr>
          <p:cNvPr id="22" name="Равнобедренный треугольник 21"/>
          <p:cNvSpPr/>
          <p:nvPr/>
        </p:nvSpPr>
        <p:spPr>
          <a:xfrm>
            <a:off x="11132391" y="1353219"/>
            <a:ext cx="217714" cy="23513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889732" y="5916631"/>
            <a:ext cx="809771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Для </a:t>
            </a:r>
            <a:r>
              <a:rPr lang="en-US" dirty="0" smtClean="0">
                <a:latin typeface="Arial Narrow" panose="020B0606020202030204" pitchFamily="34" charset="0"/>
              </a:rPr>
              <a:t>UUD </a:t>
            </a:r>
            <a:r>
              <a:rPr lang="ru-RU" dirty="0" smtClean="0">
                <a:latin typeface="Arial Narrow" panose="020B0606020202030204" pitchFamily="34" charset="0"/>
              </a:rPr>
              <a:t>наблюдается проблема с выделением </a:t>
            </a:r>
            <a:r>
              <a:rPr lang="en-US" i="1" dirty="0" smtClean="0">
                <a:latin typeface="Arial Narrow" panose="020B0606020202030204" pitchFamily="34" charset="0"/>
              </a:rPr>
              <a:t>f</a:t>
            </a:r>
            <a:r>
              <a:rPr lang="en-US" i="1" baseline="-25000" dirty="0" smtClean="0">
                <a:latin typeface="Arial Narrow" panose="020B0606020202030204" pitchFamily="34" charset="0"/>
              </a:rPr>
              <a:t>c</a:t>
            </a:r>
            <a:r>
              <a:rPr lang="en-US" baseline="-25000" dirty="0" smtClean="0">
                <a:latin typeface="Arial Narrow" panose="020B0606020202030204" pitchFamily="34" charset="0"/>
              </a:rPr>
              <a:t>1</a:t>
            </a:r>
            <a:r>
              <a:rPr lang="en-US" dirty="0" smtClean="0">
                <a:latin typeface="Arial Narrow" panose="020B0606020202030204" pitchFamily="34" charset="0"/>
              </a:rPr>
              <a:t>, </a:t>
            </a: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>а также </a:t>
            </a:r>
            <a:r>
              <a:rPr lang="ru-RU" dirty="0" smtClean="0">
                <a:latin typeface="Arial Narrow" panose="020B0606020202030204" pitchFamily="34" charset="0"/>
              </a:rPr>
              <a:t>заметен «эффект </a:t>
            </a:r>
            <a:r>
              <a:rPr lang="ru-RU" dirty="0" smtClean="0">
                <a:latin typeface="Arial Narrow" panose="020B0606020202030204" pitchFamily="34" charset="0"/>
              </a:rPr>
              <a:t>трассы» - меньшее затухание относительно принятого значения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67376" y="1053137"/>
            <a:ext cx="10072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50 км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524001" y="411740"/>
            <a:ext cx="897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i="1" dirty="0">
                <a:latin typeface="Arial Narrow" panose="020B0606020202030204" pitchFamily="34" charset="0"/>
              </a:rPr>
              <a:t>Сейсмостанция Заречье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744853" y="2030730"/>
            <a:ext cx="8785516" cy="3868484"/>
            <a:chOff x="1788320" y="1543050"/>
            <a:chExt cx="8785516" cy="386848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456" y="1543050"/>
              <a:ext cx="3038380" cy="3868484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320" y="1543050"/>
              <a:ext cx="3038380" cy="3868484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888" y="1543050"/>
              <a:ext cx="3038380" cy="3868484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5157769" y="2245995"/>
              <a:ext cx="1064665" cy="177776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2158365" y="2005965"/>
              <a:ext cx="1431608" cy="204882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9351613" y="2113450"/>
              <a:ext cx="204821" cy="1363843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6463541" y="2439204"/>
              <a:ext cx="179315" cy="1504146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9013291" y="1839742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ru-RU" i="1" dirty="0">
                  <a:latin typeface="Arial Narrow" panose="020B0606020202030204" pitchFamily="34" charset="0"/>
                </a:rPr>
                <a:t>fc</a:t>
              </a:r>
              <a:r>
                <a:rPr lang="ru-RU" altLang="ru-RU" i="1" dirty="0">
                  <a:latin typeface="Arial Narrow" panose="020B0606020202030204" pitchFamily="34" charset="0"/>
                </a:rPr>
                <a:t>2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44400" y="1741833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ru-RU" i="1" dirty="0">
                  <a:latin typeface="Arial Narrow" panose="020B0606020202030204" pitchFamily="34" charset="0"/>
                </a:rPr>
                <a:t>fc1</a:t>
              </a:r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26659" y="1924266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ru-RU" i="1" dirty="0">
                  <a:latin typeface="Arial Narrow" panose="020B0606020202030204" pitchFamily="34" charset="0"/>
                </a:rPr>
                <a:t>fc</a:t>
              </a:r>
              <a:r>
                <a:rPr lang="ru-RU" altLang="ru-RU" i="1" dirty="0">
                  <a:latin typeface="Arial Narrow" panose="020B0606020202030204" pitchFamily="34" charset="0"/>
                </a:rPr>
                <a:t>2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15772" y="1811394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ru-RU" i="1" dirty="0">
                  <a:latin typeface="Arial Narrow" panose="020B0606020202030204" pitchFamily="34" charset="0"/>
                </a:rPr>
                <a:t>fc1</a:t>
              </a:r>
              <a:endParaRPr lang="ru-RU" dirty="0"/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9816" y="39328"/>
            <a:ext cx="2443299" cy="1855909"/>
          </a:xfrm>
          <a:prstGeom prst="rect">
            <a:avLst/>
          </a:prstGeom>
        </p:spPr>
      </p:pic>
      <p:sp>
        <p:nvSpPr>
          <p:cNvPr id="18" name="Равнобедренный треугольник 17"/>
          <p:cNvSpPr/>
          <p:nvPr/>
        </p:nvSpPr>
        <p:spPr>
          <a:xfrm>
            <a:off x="10958219" y="849716"/>
            <a:ext cx="217714" cy="23513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337618" y="5975928"/>
            <a:ext cx="962580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Для землетрясений с </a:t>
            </a:r>
            <a:r>
              <a:rPr lang="en-US" b="1" i="1" dirty="0" smtClean="0">
                <a:latin typeface="Arial Narrow" panose="020B0606020202030204" pitchFamily="34" charset="0"/>
              </a:rPr>
              <a:t>M </a:t>
            </a:r>
            <a:r>
              <a:rPr lang="en-US" b="1" dirty="0" smtClean="0">
                <a:latin typeface="Arial Narrow" panose="020B0606020202030204" pitchFamily="34" charset="0"/>
              </a:rPr>
              <a:t>&gt; 3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наблюдается переход </a:t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>от очагового спектра с единственной частотой </a:t>
            </a:r>
            <a:r>
              <a:rPr lang="ru-RU" dirty="0" smtClean="0">
                <a:latin typeface="Arial Narrow" panose="020B0606020202030204" pitchFamily="34" charset="0"/>
              </a:rPr>
              <a:t>излома к </a:t>
            </a:r>
            <a:r>
              <a:rPr lang="ru-RU" dirty="0" smtClean="0">
                <a:latin typeface="Arial Narrow" panose="020B0606020202030204" pitchFamily="34" charset="0"/>
              </a:rPr>
              <a:t>спектру </a:t>
            </a:r>
            <a:r>
              <a:rPr lang="ru-RU" b="1" dirty="0" smtClean="0">
                <a:latin typeface="Arial Narrow" panose="020B0606020202030204" pitchFamily="34" charset="0"/>
              </a:rPr>
              <a:t>с двумя частотами излома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67376" y="1053137"/>
            <a:ext cx="10072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~ 1</a:t>
            </a:r>
            <a:r>
              <a:rPr lang="ru-RU" sz="1350" dirty="0"/>
              <a:t>40 км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1" y="411740"/>
            <a:ext cx="897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i="1" dirty="0">
                <a:latin typeface="Arial Narrow" panose="020B0606020202030204" pitchFamily="34" charset="0"/>
              </a:rPr>
              <a:t>Сейсмостанция Горячинск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683482" y="2039592"/>
            <a:ext cx="8975056" cy="3868484"/>
            <a:chOff x="1692945" y="1483102"/>
            <a:chExt cx="8975056" cy="386848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9621" y="1483102"/>
              <a:ext cx="3038380" cy="386848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2945" y="1483102"/>
              <a:ext cx="3038380" cy="386848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41" y="1483102"/>
              <a:ext cx="3038380" cy="3868484"/>
            </a:xfrm>
            <a:prstGeom prst="rect">
              <a:avLst/>
            </a:prstGeom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5027140" y="2202452"/>
              <a:ext cx="1064665" cy="177776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027736" y="1962422"/>
              <a:ext cx="1431608" cy="204882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9831978" y="1854927"/>
              <a:ext cx="42195" cy="147133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771055" y="1962423"/>
              <a:ext cx="29360" cy="153635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124220" y="1710571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ru-RU" i="1" dirty="0">
                  <a:latin typeface="Arial Narrow" panose="020B0606020202030204" pitchFamily="34" charset="0"/>
                </a:rPr>
                <a:t>fc1</a:t>
              </a:r>
              <a:endParaRPr lang="ru-RU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979861" y="238961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i="1" dirty="0">
                <a:latin typeface="Arial Narrow" panose="020B0606020202030204" pitchFamily="34" charset="0"/>
              </a:rPr>
              <a:t>fc1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9816" y="39328"/>
            <a:ext cx="2443299" cy="1855909"/>
          </a:xfrm>
          <a:prstGeom prst="rect">
            <a:avLst/>
          </a:prstGeom>
        </p:spPr>
      </p:pic>
      <p:sp>
        <p:nvSpPr>
          <p:cNvPr id="19" name="Равнобедренный треугольник 18"/>
          <p:cNvSpPr/>
          <p:nvPr/>
        </p:nvSpPr>
        <p:spPr>
          <a:xfrm>
            <a:off x="11341396" y="596406"/>
            <a:ext cx="217714" cy="23513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944608" y="5908076"/>
            <a:ext cx="78990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Для станции </a:t>
            </a:r>
            <a:r>
              <a:rPr lang="en-US" dirty="0" smtClean="0">
                <a:latin typeface="Arial Narrow" panose="020B0606020202030204" pitchFamily="34" charset="0"/>
              </a:rPr>
              <a:t>GOR </a:t>
            </a:r>
            <a:r>
              <a:rPr lang="ru-RU" dirty="0" smtClean="0">
                <a:latin typeface="Arial Narrow" panose="020B0606020202030204" pitchFamily="34" charset="0"/>
              </a:rPr>
              <a:t>наблюдается </a:t>
            </a:r>
            <a:r>
              <a:rPr lang="ru-RU" b="1" dirty="0" smtClean="0">
                <a:latin typeface="Arial Narrow" panose="020B0606020202030204" pitchFamily="34" charset="0"/>
              </a:rPr>
              <a:t>сильный станционный эффект </a:t>
            </a:r>
            <a:r>
              <a:rPr lang="ru-RU" dirty="0" smtClean="0">
                <a:latin typeface="Arial Narrow" panose="020B0606020202030204" pitchFamily="34" charset="0"/>
              </a:rPr>
              <a:t>– </a:t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>меньшее затухание «по трассе», несмотря на большее эпицентральное расстояние</a:t>
            </a:r>
          </a:p>
        </p:txBody>
      </p:sp>
      <p:sp>
        <p:nvSpPr>
          <p:cNvPr id="21" name="Овал 20"/>
          <p:cNvSpPr/>
          <p:nvPr/>
        </p:nvSpPr>
        <p:spPr>
          <a:xfrm>
            <a:off x="1812318" y="3741835"/>
            <a:ext cx="808892" cy="463997"/>
          </a:xfrm>
          <a:prstGeom prst="ellipse">
            <a:avLst/>
          </a:prstGeom>
          <a:solidFill>
            <a:schemeClr val="bg1">
              <a:alpha val="1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1088571" y="4205832"/>
            <a:ext cx="723747" cy="12071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3914" y="5412981"/>
            <a:ext cx="2451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Нарушение</a:t>
            </a:r>
          </a:p>
          <a:p>
            <a:r>
              <a:rPr lang="ru-RU" sz="1600" i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скейлинга</a:t>
            </a:r>
            <a:endParaRPr lang="ru-RU" sz="1600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67376" y="1053137"/>
            <a:ext cx="10072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~ 1</a:t>
            </a:r>
            <a:r>
              <a:rPr lang="ru-RU" sz="1350" dirty="0"/>
              <a:t>40 км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1" y="411740"/>
            <a:ext cx="897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i="1" dirty="0">
                <a:latin typeface="Arial Narrow" panose="020B0606020202030204" pitchFamily="34" charset="0"/>
              </a:rPr>
              <a:t>Сейсмостанция </a:t>
            </a:r>
            <a:r>
              <a:rPr lang="ru-RU" altLang="ru-RU" i="1" dirty="0" err="1">
                <a:latin typeface="Arial Narrow" panose="020B0606020202030204" pitchFamily="34" charset="0"/>
              </a:rPr>
              <a:t>Узур</a:t>
            </a:r>
            <a:endParaRPr lang="ru-RU" altLang="ru-RU" i="1" dirty="0">
              <a:latin typeface="Arial Narrow" panose="020B060602020203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590537" y="2040118"/>
            <a:ext cx="8841962" cy="3868484"/>
            <a:chOff x="1684373" y="1500187"/>
            <a:chExt cx="8841962" cy="386848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955" y="1500187"/>
              <a:ext cx="3038380" cy="3868484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373" y="1500187"/>
              <a:ext cx="3038380" cy="3868484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818" y="1500187"/>
              <a:ext cx="3038380" cy="3868484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6195602" y="2223673"/>
              <a:ext cx="214877" cy="1851939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106751" y="2152158"/>
              <a:ext cx="1262077" cy="166305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245519" y="1895237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ru-RU" i="1" dirty="0">
                  <a:latin typeface="Arial Narrow" panose="020B0606020202030204" pitchFamily="34" charset="0"/>
                </a:rPr>
                <a:t>fc1</a:t>
              </a:r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72538" y="1829836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ru-RU" i="1" dirty="0">
                  <a:latin typeface="Arial Narrow" panose="020B0606020202030204" pitchFamily="34" charset="0"/>
                </a:rPr>
                <a:t>fc2</a:t>
              </a:r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54582" y="2074356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ru-RU" i="1" dirty="0">
                  <a:latin typeface="Arial Narrow" panose="020B0606020202030204" pitchFamily="34" charset="0"/>
                </a:rPr>
                <a:t>fc1</a:t>
              </a:r>
              <a:endParaRPr lang="ru-RU" dirty="0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264967" y="2492697"/>
              <a:ext cx="996497" cy="158291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9021886" y="1895238"/>
              <a:ext cx="209200" cy="1457563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9579430" y="2002971"/>
              <a:ext cx="17417" cy="12453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726111" y="1695086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ru-RU" i="1" dirty="0">
                  <a:latin typeface="Arial Narrow" panose="020B0606020202030204" pitchFamily="34" charset="0"/>
                </a:rPr>
                <a:t>f max</a:t>
              </a:r>
              <a:endParaRPr lang="ru-RU" dirty="0"/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9816" y="39328"/>
            <a:ext cx="2443299" cy="1855909"/>
          </a:xfrm>
          <a:prstGeom prst="rect">
            <a:avLst/>
          </a:prstGeom>
        </p:spPr>
      </p:pic>
      <p:sp>
        <p:nvSpPr>
          <p:cNvPr id="19" name="Равнобедренный треугольник 18"/>
          <p:cNvSpPr/>
          <p:nvPr/>
        </p:nvSpPr>
        <p:spPr>
          <a:xfrm>
            <a:off x="11152218" y="361274"/>
            <a:ext cx="217714" cy="23513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719373" y="3637267"/>
            <a:ext cx="808892" cy="463997"/>
          </a:xfrm>
          <a:prstGeom prst="ellipse">
            <a:avLst/>
          </a:prstGeom>
          <a:solidFill>
            <a:schemeClr val="bg1">
              <a:alpha val="1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7618" y="5975928"/>
            <a:ext cx="962580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Для землетрясений с </a:t>
            </a:r>
            <a:r>
              <a:rPr lang="en-US" b="1" i="1" dirty="0" smtClean="0">
                <a:latin typeface="Arial Narrow" panose="020B0606020202030204" pitchFamily="34" charset="0"/>
              </a:rPr>
              <a:t>M </a:t>
            </a:r>
            <a:r>
              <a:rPr lang="en-US" b="1" dirty="0" smtClean="0">
                <a:latin typeface="Arial Narrow" panose="020B0606020202030204" pitchFamily="34" charset="0"/>
              </a:rPr>
              <a:t>&gt; 3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наблюдается переход </a:t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>от очагового спектра с единственной частотой </a:t>
            </a:r>
            <a:r>
              <a:rPr lang="ru-RU" dirty="0" smtClean="0">
                <a:latin typeface="Arial Narrow" panose="020B0606020202030204" pitchFamily="34" charset="0"/>
              </a:rPr>
              <a:t>излома к </a:t>
            </a:r>
            <a:r>
              <a:rPr lang="ru-RU" dirty="0" smtClean="0">
                <a:latin typeface="Arial Narrow" panose="020B0606020202030204" pitchFamily="34" charset="0"/>
              </a:rPr>
              <a:t>спектру </a:t>
            </a:r>
            <a:r>
              <a:rPr lang="ru-RU" b="1" dirty="0" smtClean="0">
                <a:latin typeface="Arial Narrow" panose="020B0606020202030204" pitchFamily="34" charset="0"/>
              </a:rPr>
              <a:t>с двумя частотами излома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697779" y="2079548"/>
            <a:ext cx="8801257" cy="3912126"/>
            <a:chOff x="1706505" y="1435114"/>
            <a:chExt cx="8801257" cy="391212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382" y="1478756"/>
              <a:ext cx="3038380" cy="3868484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6505" y="1435114"/>
              <a:ext cx="3038380" cy="3868484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645" y="1478756"/>
              <a:ext cx="3038380" cy="3868484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667376" y="1053137"/>
            <a:ext cx="10072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40 км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24001" y="411740"/>
            <a:ext cx="897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i="1" dirty="0">
                <a:latin typeface="Arial Narrow" panose="020B0606020202030204" pitchFamily="34" charset="0"/>
              </a:rPr>
              <a:t>Сейсмостанция </a:t>
            </a:r>
            <a:r>
              <a:rPr lang="ru-RU" altLang="ru-RU" i="1" dirty="0" err="1">
                <a:latin typeface="Arial Narrow" panose="020B0606020202030204" pitchFamily="34" charset="0"/>
              </a:rPr>
              <a:t>Тырган</a:t>
            </a:r>
            <a:endParaRPr lang="ru-RU" altLang="ru-RU" i="1" dirty="0"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9816" y="39328"/>
            <a:ext cx="2443299" cy="1855909"/>
          </a:xfrm>
          <a:prstGeom prst="rect">
            <a:avLst/>
          </a:prstGeom>
        </p:spPr>
      </p:pic>
      <p:sp>
        <p:nvSpPr>
          <p:cNvPr id="10" name="Равнобедренный треугольник 9"/>
          <p:cNvSpPr/>
          <p:nvPr/>
        </p:nvSpPr>
        <p:spPr>
          <a:xfrm>
            <a:off x="10499036" y="681972"/>
            <a:ext cx="217714" cy="23513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21508" y="6115314"/>
            <a:ext cx="78990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Для станции </a:t>
            </a:r>
            <a:r>
              <a:rPr lang="en-US" dirty="0" smtClean="0">
                <a:latin typeface="Arial Narrow" panose="020B0606020202030204" pitchFamily="34" charset="0"/>
              </a:rPr>
              <a:t>TIG </a:t>
            </a:r>
            <a:r>
              <a:rPr lang="ru-RU" dirty="0" smtClean="0">
                <a:latin typeface="Arial Narrow" panose="020B0606020202030204" pitchFamily="34" charset="0"/>
              </a:rPr>
              <a:t>наблюдается </a:t>
            </a:r>
            <a:r>
              <a:rPr lang="ru-RU" b="1" dirty="0" smtClean="0">
                <a:latin typeface="Arial Narrow" panose="020B0606020202030204" pitchFamily="34" charset="0"/>
              </a:rPr>
              <a:t>сильный станционный эффект </a:t>
            </a:r>
            <a:r>
              <a:rPr lang="ru-RU" dirty="0" smtClean="0">
                <a:latin typeface="Arial Narrow" panose="020B0606020202030204" pitchFamily="34" charset="0"/>
              </a:rPr>
              <a:t>– </a:t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>меньшее затухание «по трассе», а также поглощение в диапазоне частот 0.4 – 4 Гц</a:t>
            </a:r>
          </a:p>
        </p:txBody>
      </p:sp>
    </p:spTree>
    <p:extLst>
      <p:ext uri="{BB962C8B-B14F-4D97-AF65-F5344CB8AC3E}">
        <p14:creationId xmlns:p14="http://schemas.microsoft.com/office/powerpoint/2010/main" val="8141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686261" y="352181"/>
            <a:ext cx="6858000" cy="522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Актуальность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628503" y="874451"/>
            <a:ext cx="3812431" cy="3225033"/>
            <a:chOff x="3374785" y="359805"/>
            <a:chExt cx="5591415" cy="5876925"/>
          </a:xfrm>
        </p:grpSpPr>
        <p:pic>
          <p:nvPicPr>
            <p:cNvPr id="16" name="Picture 24" descr="hazar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63950" y="359805"/>
              <a:ext cx="5302250" cy="587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25"/>
            <p:cNvGrpSpPr>
              <a:grpSpLocks/>
            </p:cNvGrpSpPr>
            <p:nvPr/>
          </p:nvGrpSpPr>
          <p:grpSpPr bwMode="auto">
            <a:xfrm>
              <a:off x="3735387" y="2160030"/>
              <a:ext cx="2089150" cy="2592388"/>
              <a:chOff x="1156" y="1434"/>
              <a:chExt cx="1588" cy="1860"/>
            </a:xfrm>
          </p:grpSpPr>
          <p:sp>
            <p:nvSpPr>
              <p:cNvPr id="21" name="Freeform 26"/>
              <p:cNvSpPr>
                <a:spLocks/>
              </p:cNvSpPr>
              <p:nvPr/>
            </p:nvSpPr>
            <p:spPr bwMode="auto">
              <a:xfrm>
                <a:off x="1156" y="1452"/>
                <a:ext cx="1232" cy="1842"/>
              </a:xfrm>
              <a:custGeom>
                <a:avLst/>
                <a:gdLst>
                  <a:gd name="T0" fmla="*/ 273 w 1232"/>
                  <a:gd name="T1" fmla="*/ 1842 h 1842"/>
                  <a:gd name="T2" fmla="*/ 0 w 1232"/>
                  <a:gd name="T3" fmla="*/ 572 h 1842"/>
                  <a:gd name="T4" fmla="*/ 8 w 1232"/>
                  <a:gd name="T5" fmla="*/ 552 h 1842"/>
                  <a:gd name="T6" fmla="*/ 26 w 1232"/>
                  <a:gd name="T7" fmla="*/ 546 h 1842"/>
                  <a:gd name="T8" fmla="*/ 98 w 1232"/>
                  <a:gd name="T9" fmla="*/ 504 h 1842"/>
                  <a:gd name="T10" fmla="*/ 278 w 1232"/>
                  <a:gd name="T11" fmla="*/ 438 h 1842"/>
                  <a:gd name="T12" fmla="*/ 404 w 1232"/>
                  <a:gd name="T13" fmla="*/ 390 h 1842"/>
                  <a:gd name="T14" fmla="*/ 668 w 1232"/>
                  <a:gd name="T15" fmla="*/ 366 h 1842"/>
                  <a:gd name="T16" fmla="*/ 788 w 1232"/>
                  <a:gd name="T17" fmla="*/ 342 h 1842"/>
                  <a:gd name="T18" fmla="*/ 842 w 1232"/>
                  <a:gd name="T19" fmla="*/ 324 h 1842"/>
                  <a:gd name="T20" fmla="*/ 860 w 1232"/>
                  <a:gd name="T21" fmla="*/ 318 h 1842"/>
                  <a:gd name="T22" fmla="*/ 944 w 1232"/>
                  <a:gd name="T23" fmla="*/ 258 h 1842"/>
                  <a:gd name="T24" fmla="*/ 998 w 1232"/>
                  <a:gd name="T25" fmla="*/ 240 h 1842"/>
                  <a:gd name="T26" fmla="*/ 1052 w 1232"/>
                  <a:gd name="T27" fmla="*/ 204 h 1842"/>
                  <a:gd name="T28" fmla="*/ 1070 w 1232"/>
                  <a:gd name="T29" fmla="*/ 192 h 1842"/>
                  <a:gd name="T30" fmla="*/ 1100 w 1232"/>
                  <a:gd name="T31" fmla="*/ 168 h 1842"/>
                  <a:gd name="T32" fmla="*/ 1112 w 1232"/>
                  <a:gd name="T33" fmla="*/ 150 h 1842"/>
                  <a:gd name="T34" fmla="*/ 1166 w 1232"/>
                  <a:gd name="T35" fmla="*/ 114 h 1842"/>
                  <a:gd name="T36" fmla="*/ 1190 w 1232"/>
                  <a:gd name="T37" fmla="*/ 78 h 1842"/>
                  <a:gd name="T38" fmla="*/ 1220 w 1232"/>
                  <a:gd name="T39" fmla="*/ 30 h 1842"/>
                  <a:gd name="T40" fmla="*/ 1232 w 1232"/>
                  <a:gd name="T41" fmla="*/ 0 h 18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32"/>
                  <a:gd name="T64" fmla="*/ 0 h 1842"/>
                  <a:gd name="T65" fmla="*/ 1232 w 1232"/>
                  <a:gd name="T66" fmla="*/ 1842 h 18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32" h="1842">
                    <a:moveTo>
                      <a:pt x="273" y="1842"/>
                    </a:moveTo>
                    <a:lnTo>
                      <a:pt x="0" y="572"/>
                    </a:lnTo>
                    <a:cubicBezTo>
                      <a:pt x="3" y="565"/>
                      <a:pt x="3" y="557"/>
                      <a:pt x="8" y="552"/>
                    </a:cubicBezTo>
                    <a:cubicBezTo>
                      <a:pt x="12" y="548"/>
                      <a:pt x="20" y="549"/>
                      <a:pt x="26" y="546"/>
                    </a:cubicBezTo>
                    <a:cubicBezTo>
                      <a:pt x="53" y="531"/>
                      <a:pt x="70" y="513"/>
                      <a:pt x="98" y="504"/>
                    </a:cubicBezTo>
                    <a:cubicBezTo>
                      <a:pt x="134" y="451"/>
                      <a:pt x="220" y="446"/>
                      <a:pt x="278" y="438"/>
                    </a:cubicBezTo>
                    <a:cubicBezTo>
                      <a:pt x="326" y="432"/>
                      <a:pt x="357" y="400"/>
                      <a:pt x="404" y="390"/>
                    </a:cubicBezTo>
                    <a:cubicBezTo>
                      <a:pt x="489" y="371"/>
                      <a:pt x="583" y="370"/>
                      <a:pt x="668" y="366"/>
                    </a:cubicBezTo>
                    <a:cubicBezTo>
                      <a:pt x="765" y="352"/>
                      <a:pt x="725" y="363"/>
                      <a:pt x="788" y="342"/>
                    </a:cubicBezTo>
                    <a:cubicBezTo>
                      <a:pt x="806" y="336"/>
                      <a:pt x="824" y="330"/>
                      <a:pt x="842" y="324"/>
                    </a:cubicBezTo>
                    <a:cubicBezTo>
                      <a:pt x="848" y="322"/>
                      <a:pt x="860" y="318"/>
                      <a:pt x="860" y="318"/>
                    </a:cubicBezTo>
                    <a:cubicBezTo>
                      <a:pt x="873" y="298"/>
                      <a:pt x="921" y="266"/>
                      <a:pt x="944" y="258"/>
                    </a:cubicBezTo>
                    <a:cubicBezTo>
                      <a:pt x="962" y="252"/>
                      <a:pt x="982" y="251"/>
                      <a:pt x="998" y="240"/>
                    </a:cubicBezTo>
                    <a:cubicBezTo>
                      <a:pt x="1016" y="228"/>
                      <a:pt x="1034" y="216"/>
                      <a:pt x="1052" y="204"/>
                    </a:cubicBezTo>
                    <a:cubicBezTo>
                      <a:pt x="1058" y="200"/>
                      <a:pt x="1070" y="192"/>
                      <a:pt x="1070" y="192"/>
                    </a:cubicBezTo>
                    <a:cubicBezTo>
                      <a:pt x="1104" y="140"/>
                      <a:pt x="1059" y="201"/>
                      <a:pt x="1100" y="168"/>
                    </a:cubicBezTo>
                    <a:cubicBezTo>
                      <a:pt x="1106" y="163"/>
                      <a:pt x="1107" y="155"/>
                      <a:pt x="1112" y="150"/>
                    </a:cubicBezTo>
                    <a:cubicBezTo>
                      <a:pt x="1127" y="135"/>
                      <a:pt x="1146" y="121"/>
                      <a:pt x="1166" y="114"/>
                    </a:cubicBezTo>
                    <a:cubicBezTo>
                      <a:pt x="1174" y="102"/>
                      <a:pt x="1182" y="90"/>
                      <a:pt x="1190" y="78"/>
                    </a:cubicBezTo>
                    <a:cubicBezTo>
                      <a:pt x="1230" y="18"/>
                      <a:pt x="1177" y="59"/>
                      <a:pt x="1220" y="30"/>
                    </a:cubicBezTo>
                    <a:cubicBezTo>
                      <a:pt x="1227" y="8"/>
                      <a:pt x="1223" y="18"/>
                      <a:pt x="1232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22" name="Freeform 27"/>
              <p:cNvSpPr>
                <a:spLocks/>
              </p:cNvSpPr>
              <p:nvPr/>
            </p:nvSpPr>
            <p:spPr bwMode="auto">
              <a:xfrm>
                <a:off x="1429" y="1434"/>
                <a:ext cx="1315" cy="1860"/>
              </a:xfrm>
              <a:custGeom>
                <a:avLst/>
                <a:gdLst>
                  <a:gd name="T0" fmla="*/ 0 w 1315"/>
                  <a:gd name="T1" fmla="*/ 1860 h 1860"/>
                  <a:gd name="T2" fmla="*/ 1315 w 1315"/>
                  <a:gd name="T3" fmla="*/ 1270 h 1860"/>
                  <a:gd name="T4" fmla="*/ 952 w 1315"/>
                  <a:gd name="T5" fmla="*/ 0 h 1860"/>
                  <a:gd name="T6" fmla="*/ 0 60000 65536"/>
                  <a:gd name="T7" fmla="*/ 0 60000 65536"/>
                  <a:gd name="T8" fmla="*/ 0 60000 65536"/>
                  <a:gd name="T9" fmla="*/ 0 w 1315"/>
                  <a:gd name="T10" fmla="*/ 0 h 1860"/>
                  <a:gd name="T11" fmla="*/ 1315 w 1315"/>
                  <a:gd name="T12" fmla="*/ 1860 h 18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15" h="1860">
                    <a:moveTo>
                      <a:pt x="0" y="1860"/>
                    </a:moveTo>
                    <a:lnTo>
                      <a:pt x="1315" y="1270"/>
                    </a:lnTo>
                    <a:lnTo>
                      <a:pt x="952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</p:grpSp>
        <p:sp>
          <p:nvSpPr>
            <p:cNvPr id="18" name="ZoneTexte 11"/>
            <p:cNvSpPr txBox="1"/>
            <p:nvPr/>
          </p:nvSpPr>
          <p:spPr>
            <a:xfrm>
              <a:off x="3374785" y="5090926"/>
              <a:ext cx="563154" cy="829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1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9" name="ZoneTexte 15"/>
            <p:cNvSpPr txBox="1"/>
            <p:nvPr/>
          </p:nvSpPr>
          <p:spPr>
            <a:xfrm>
              <a:off x="3663952" y="596899"/>
              <a:ext cx="563154" cy="829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1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0" name="ZoneTexte 16"/>
            <p:cNvSpPr txBox="1"/>
            <p:nvPr/>
          </p:nvSpPr>
          <p:spPr>
            <a:xfrm>
              <a:off x="7591479" y="359805"/>
              <a:ext cx="563154" cy="829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1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pic>
        <p:nvPicPr>
          <p:cNvPr id="12" name="Рисунок 11" descr="Рисунок1n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526" y="874451"/>
            <a:ext cx="3867800" cy="2628145"/>
          </a:xfrm>
          <a:prstGeom prst="rect">
            <a:avLst/>
          </a:prstGeom>
          <a:noFill/>
          <a:ln w="9525" cmpd="sng">
            <a:solidFill>
              <a:srgbClr val="4BACC6">
                <a:lumMod val="50000"/>
                <a:lumOff val="0"/>
              </a:srgbClr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313252" y="3659923"/>
            <a:ext cx="4076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2"/>
                </a:solidFill>
                <a:latin typeface="Arial Narrow" panose="020B0606020202030204" pitchFamily="34" charset="0"/>
              </a:rPr>
              <a:t>Зоны возможных очагов землетрясений потенциально опасных для территории г. Улан-Удэ.</a:t>
            </a:r>
          </a:p>
        </p:txBody>
      </p:sp>
      <p:sp>
        <p:nvSpPr>
          <p:cNvPr id="2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81950" y="5624514"/>
            <a:ext cx="2057400" cy="273844"/>
          </a:xfrm>
        </p:spPr>
        <p:txBody>
          <a:bodyPr/>
          <a:lstStyle/>
          <a:p>
            <a:fld id="{A09A6FFD-1D43-4A66-A735-280BC7799E2D}" type="slidenum">
              <a:rPr lang="ru-RU" sz="1500"/>
              <a:t>2</a:t>
            </a:fld>
            <a:endParaRPr lang="ru-RU" sz="1500" dirty="0"/>
          </a:p>
        </p:txBody>
      </p:sp>
      <p:sp>
        <p:nvSpPr>
          <p:cNvPr id="2" name="TextBox 1"/>
          <p:cNvSpPr txBox="1"/>
          <p:nvPr/>
        </p:nvSpPr>
        <p:spPr>
          <a:xfrm>
            <a:off x="6452590" y="4379525"/>
            <a:ext cx="4546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Arial Narrow" panose="020B0606020202030204" pitchFamily="34" charset="0"/>
              </a:rPr>
              <a:t>Район дельты р. Селенга (Центральный Байкал) относится к одному из наиболее сейсмически активных сегментов Байкальской </a:t>
            </a:r>
            <a:r>
              <a:rPr lang="ru-RU" sz="1600" dirty="0" err="1">
                <a:latin typeface="Arial Narrow" panose="020B0606020202030204" pitchFamily="34" charset="0"/>
              </a:rPr>
              <a:t>рифтовой</a:t>
            </a:r>
            <a:r>
              <a:rPr lang="ru-RU" sz="1600" dirty="0">
                <a:latin typeface="Arial Narrow" panose="020B0606020202030204" pitchFamily="34" charset="0"/>
              </a:rPr>
              <a:t> зоны (БРЗ). Наличие мощной толщи осадков </a:t>
            </a:r>
            <a:r>
              <a:rPr lang="ru-RU" sz="1600" dirty="0" err="1">
                <a:latin typeface="Arial Narrow" panose="020B0606020202030204" pitchFamily="34" charset="0"/>
              </a:rPr>
              <a:t>Селенгинской</a:t>
            </a:r>
            <a:r>
              <a:rPr lang="ru-RU" sz="1600" dirty="0">
                <a:latin typeface="Arial Narrow" panose="020B0606020202030204" pitchFamily="34" charset="0"/>
              </a:rPr>
              <a:t> депрессии, выраженная блоковая тектоника, высокая сейсмичность в узкой полосе (в сравнении с флангами рифта) вдоль восточного берега оз. Байкал – главные черты исследуемого района.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6651" y="4379524"/>
            <a:ext cx="4868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Arial Narrow" panose="020B0606020202030204" pitchFamily="34" charset="0"/>
              </a:rPr>
              <a:t>При оценке и генерации расчетных сейсмических воздействий (решение прямой задачи) необходимо:</a:t>
            </a:r>
          </a:p>
          <a:p>
            <a:pPr algn="just"/>
            <a:r>
              <a:rPr lang="ru-RU" sz="1600" dirty="0">
                <a:latin typeface="Arial Narrow" panose="020B0606020202030204" pitchFamily="34" charset="0"/>
              </a:rPr>
              <a:t>1. Смоделировать процесс разрушения в разломе («модель разлома»).</a:t>
            </a:r>
          </a:p>
          <a:p>
            <a:pPr algn="just"/>
            <a:r>
              <a:rPr lang="ru-RU" sz="1600" dirty="0">
                <a:latin typeface="Arial Narrow" panose="020B0606020202030204" pitchFamily="34" charset="0"/>
              </a:rPr>
              <a:t>2. Смоделировать излучение сейсмических волн в </a:t>
            </a:r>
            <a:r>
              <a:rPr lang="ru-RU" sz="1600" dirty="0" smtClean="0">
                <a:latin typeface="Arial Narrow" panose="020B0606020202030204" pitchFamily="34" charset="0"/>
              </a:rPr>
              <a:t>объеме </a:t>
            </a:r>
            <a:r>
              <a:rPr lang="ru-RU" sz="1600" dirty="0">
                <a:latin typeface="Arial Narrow" panose="020B0606020202030204" pitchFamily="34" charset="0"/>
              </a:rPr>
              <a:t>земной коры («функции Грина</a:t>
            </a:r>
            <a:r>
              <a:rPr lang="ru-RU" sz="1600" dirty="0" smtClean="0">
                <a:latin typeface="Arial Narrow" panose="020B0606020202030204" pitchFamily="34" charset="0"/>
              </a:rPr>
              <a:t>», спектры).</a:t>
            </a:r>
            <a:endParaRPr lang="ru-RU" sz="1600" dirty="0"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latin typeface="Arial Narrow" panose="020B0606020202030204" pitchFamily="34" charset="0"/>
              </a:rPr>
              <a:t>3. Учесть локальные инженерно-геологические условия.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9260" y="6260002"/>
            <a:ext cx="4110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≪</a:t>
            </a:r>
            <a:r>
              <a:rPr lang="en-US" sz="1400" dirty="0" err="1">
                <a:latin typeface="Arial Narrow" panose="020B0606020202030204" pitchFamily="34" charset="0"/>
              </a:rPr>
              <a:t>Определение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исходных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сейсмических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колебаний</a:t>
            </a:r>
            <a:endParaRPr lang="ru-RU" sz="1400" dirty="0">
              <a:latin typeface="Arial Narrow" panose="020B0606020202030204" pitchFamily="34" charset="0"/>
            </a:endParaRPr>
          </a:p>
          <a:p>
            <a:r>
              <a:rPr lang="en-US" sz="1400" dirty="0" err="1">
                <a:latin typeface="Arial Narrow" panose="020B0606020202030204" pitchFamily="34" charset="0"/>
              </a:rPr>
              <a:t>грунта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для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проектных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основ</a:t>
            </a:r>
            <a:r>
              <a:rPr lang="ru-RU" sz="1400" dirty="0">
                <a:latin typeface="Arial Narrow" panose="020B0606020202030204" pitchFamily="34" charset="0"/>
              </a:rPr>
              <a:t>≫</a:t>
            </a:r>
          </a:p>
        </p:txBody>
      </p:sp>
      <p:sp>
        <p:nvSpPr>
          <p:cNvPr id="26" name="Номер слайда 2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069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524001" y="1989126"/>
            <a:ext cx="8826656" cy="3872533"/>
            <a:chOff x="1607820" y="1466611"/>
            <a:chExt cx="8826656" cy="387253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6096" y="1466611"/>
              <a:ext cx="3038380" cy="386848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0049" y="1470660"/>
              <a:ext cx="3038380" cy="386848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7820" y="1466611"/>
              <a:ext cx="3038380" cy="386848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667376" y="1053137"/>
            <a:ext cx="10072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20 км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1" y="411740"/>
            <a:ext cx="897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i="1" dirty="0">
                <a:latin typeface="Arial Narrow" panose="020B0606020202030204" pitchFamily="34" charset="0"/>
              </a:rPr>
              <a:t>Сейсмостанция </a:t>
            </a:r>
            <a:r>
              <a:rPr lang="ru-RU" altLang="ru-RU" i="1" dirty="0" err="1" smtClean="0">
                <a:latin typeface="Arial Narrow" panose="020B0606020202030204" pitchFamily="34" charset="0"/>
              </a:rPr>
              <a:t>Куяда</a:t>
            </a:r>
            <a:r>
              <a:rPr lang="ru-RU" altLang="ru-RU" i="1" dirty="0" smtClean="0">
                <a:latin typeface="Arial Narrow" panose="020B0606020202030204" pitchFamily="34" charset="0"/>
              </a:rPr>
              <a:t>  (ИЗК СО РАН)</a:t>
            </a:r>
            <a:endParaRPr lang="ru-RU" altLang="ru-RU" i="1" dirty="0"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9816" y="39328"/>
            <a:ext cx="2443299" cy="1855909"/>
          </a:xfrm>
          <a:prstGeom prst="rect">
            <a:avLst/>
          </a:prstGeom>
        </p:spPr>
      </p:pic>
      <p:sp>
        <p:nvSpPr>
          <p:cNvPr id="11" name="Равнобедренный треугольник 10"/>
          <p:cNvSpPr/>
          <p:nvPr/>
        </p:nvSpPr>
        <p:spPr>
          <a:xfrm>
            <a:off x="10390179" y="849716"/>
            <a:ext cx="217714" cy="23513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221508" y="5951499"/>
            <a:ext cx="78990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Для станции </a:t>
            </a:r>
            <a:r>
              <a:rPr lang="en-US" dirty="0" smtClean="0">
                <a:latin typeface="Arial Narrow" panose="020B0606020202030204" pitchFamily="34" charset="0"/>
              </a:rPr>
              <a:t>KYD </a:t>
            </a:r>
            <a:r>
              <a:rPr lang="ru-RU" dirty="0" smtClean="0">
                <a:latin typeface="Arial Narrow" panose="020B0606020202030204" pitchFamily="34" charset="0"/>
              </a:rPr>
              <a:t>наблюдается </a:t>
            </a:r>
            <a:r>
              <a:rPr lang="ru-RU" b="1" dirty="0" smtClean="0">
                <a:latin typeface="Arial Narrow" panose="020B0606020202030204" pitchFamily="34" charset="0"/>
              </a:rPr>
              <a:t>сильный станционный эффект </a:t>
            </a:r>
            <a:r>
              <a:rPr lang="ru-RU" dirty="0" smtClean="0">
                <a:latin typeface="Arial Narrow" panose="020B0606020202030204" pitchFamily="34" charset="0"/>
              </a:rPr>
              <a:t>– </a:t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>резонанс в диапазоне частот 6–7 Гц </a:t>
            </a:r>
          </a:p>
        </p:txBody>
      </p:sp>
    </p:spTree>
    <p:extLst>
      <p:ext uri="{BB962C8B-B14F-4D97-AF65-F5344CB8AC3E}">
        <p14:creationId xmlns:p14="http://schemas.microsoft.com/office/powerpoint/2010/main" val="6196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6FFD-1D43-4A66-A735-280BC7799E2D}" type="slidenum">
              <a:rPr lang="ru-RU" sz="1500"/>
              <a:t>21</a:t>
            </a:fld>
            <a:endParaRPr lang="ru-RU" sz="15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438" y="3488398"/>
            <a:ext cx="6019707" cy="311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994" y="510288"/>
            <a:ext cx="5979151" cy="3137067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436915" y="140955"/>
            <a:ext cx="897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Arial Narrow" panose="020B0606020202030204" pitchFamily="34" charset="0"/>
              </a:rPr>
              <a:t>Угловая частота </a:t>
            </a:r>
            <a:r>
              <a:rPr lang="en-US" altLang="ru-RU" i="1" dirty="0">
                <a:latin typeface="Arial Narrow" panose="020B0606020202030204" pitchFamily="34" charset="0"/>
              </a:rPr>
              <a:t>fc1</a:t>
            </a:r>
            <a:endParaRPr lang="ru-RU" altLang="ru-RU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6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6FFD-1D43-4A66-A735-280BC7799E2D}" type="slidenum">
              <a:rPr lang="ru-RU" sz="1500"/>
              <a:t>22</a:t>
            </a:fld>
            <a:endParaRPr lang="ru-RU" sz="15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1" y="411740"/>
            <a:ext cx="897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Arial Narrow" panose="020B0606020202030204" pitchFamily="34" charset="0"/>
              </a:rPr>
              <a:t>Скалярный сейсмический момент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222130"/>
              </p:ext>
            </p:extLst>
          </p:nvPr>
        </p:nvGraphicFramePr>
        <p:xfrm>
          <a:off x="3233057" y="1369392"/>
          <a:ext cx="5394960" cy="4398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25097" y="1759131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Arial Narrow" panose="020B0606020202030204" pitchFamily="34" charset="0"/>
              </a:rPr>
              <a:t>Раутиан</a:t>
            </a:r>
            <a:r>
              <a:rPr lang="ru-RU" dirty="0">
                <a:latin typeface="Arial Narrow" panose="020B0606020202030204" pitchFamily="34" charset="0"/>
              </a:rPr>
              <a:t>, 1960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97404" y="264740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Добрынина, 2009</a:t>
            </a:r>
          </a:p>
        </p:txBody>
      </p:sp>
    </p:spTree>
    <p:extLst>
      <p:ext uri="{BB962C8B-B14F-4D97-AF65-F5344CB8AC3E}">
        <p14:creationId xmlns:p14="http://schemas.microsoft.com/office/powerpoint/2010/main" val="32027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1" y="411740"/>
            <a:ext cx="89750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dirty="0">
                <a:latin typeface="Arial Narrow" panose="020B0606020202030204" pitchFamily="34" charset="0"/>
              </a:rPr>
              <a:t>Заключение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053046" y="106027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latin typeface="Arial Narrow" panose="020B0606020202030204" pitchFamily="34" charset="0"/>
              </a:rPr>
              <a:t>Анализ станционных спектров </a:t>
            </a:r>
            <a:r>
              <a:rPr lang="ru-RU" sz="2000" dirty="0" err="1">
                <a:latin typeface="Arial Narrow" panose="020B0606020202030204" pitchFamily="34" charset="0"/>
              </a:rPr>
              <a:t>афтершоков</a:t>
            </a:r>
            <a:r>
              <a:rPr lang="ru-RU" sz="2000" dirty="0">
                <a:latin typeface="Arial Narrow" panose="020B0606020202030204" pitchFamily="34" charset="0"/>
              </a:rPr>
              <a:t> позволил наметить подходы к анализу очаговых параметров байкальских землетрясений.</a:t>
            </a:r>
          </a:p>
          <a:p>
            <a:pPr algn="l"/>
            <a:r>
              <a:rPr lang="ru-RU" sz="2000" dirty="0">
                <a:latin typeface="Arial Narrow" panose="020B0606020202030204" pitchFamily="34" charset="0"/>
              </a:rPr>
              <a:t>Для адекватной оценки очаговых параметров необходим, первоначально, станционный, а затем «сетевой» анализ данных, с разных направлений и расстояний, с учетом фокального распределения сейсмического излучения, анизотропии среды и станционных особенностей.</a:t>
            </a:r>
          </a:p>
          <a:p>
            <a:pPr algn="l"/>
            <a:r>
              <a:rPr lang="ru-RU" sz="2000" dirty="0">
                <a:latin typeface="Arial Narrow" panose="020B0606020202030204" pitchFamily="34" charset="0"/>
              </a:rPr>
              <a:t>Важным условием корректной оценки очаговых параметров является учет потерь за затухание и рассеяние.</a:t>
            </a:r>
          </a:p>
          <a:p>
            <a:pPr algn="l"/>
            <a:r>
              <a:rPr lang="ru-RU" sz="2000" dirty="0">
                <a:latin typeface="Arial Narrow" panose="020B0606020202030204" pitchFamily="34" charset="0"/>
              </a:rPr>
              <a:t>Выявленные особенности формы спектров смещений и ускорений могут свидетельствовать о сложном характере </a:t>
            </a:r>
            <a:r>
              <a:rPr lang="ru-RU" sz="2000" dirty="0" err="1">
                <a:latin typeface="Arial Narrow" panose="020B0606020202030204" pitchFamily="34" charset="0"/>
              </a:rPr>
              <a:t>разрывообразования</a:t>
            </a:r>
            <a:r>
              <a:rPr lang="ru-RU" sz="2000" dirty="0">
                <a:latin typeface="Arial Narrow" panose="020B0606020202030204" pitchFamily="34" charset="0"/>
              </a:rPr>
              <a:t> в земной коре БРЗ</a:t>
            </a:r>
          </a:p>
          <a:p>
            <a:pPr algn="l"/>
            <a:endParaRPr lang="ru-RU" sz="2000" dirty="0">
              <a:latin typeface="Arial Narrow" panose="020B0606020202030204" pitchFamily="34" charset="0"/>
            </a:endParaRPr>
          </a:p>
          <a:p>
            <a:pPr algn="l"/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</a:rPr>
              <a:t>Спасибо за </a:t>
            </a:r>
            <a:r>
              <a:rPr lang="ru-RU" sz="2000" dirty="0" smtClean="0">
                <a:latin typeface="Arial Narrow" panose="020B0606020202030204" pitchFamily="34" charset="0"/>
              </a:rPr>
              <a:t>внимание !</a:t>
            </a:r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30" descr="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9" y="1623388"/>
            <a:ext cx="4923101" cy="435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32"/>
          <p:cNvSpPr txBox="1">
            <a:spLocks noChangeArrowheads="1"/>
          </p:cNvSpPr>
          <p:nvPr/>
        </p:nvSpPr>
        <p:spPr bwMode="auto">
          <a:xfrm>
            <a:off x="594975" y="1323306"/>
            <a:ext cx="4182572" cy="300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50" b="1" dirty="0"/>
              <a:t>Сеть сейсмостанций Байкальского региона</a:t>
            </a:r>
          </a:p>
        </p:txBody>
      </p:sp>
      <p:sp>
        <p:nvSpPr>
          <p:cNvPr id="7173" name="Text Box 334"/>
          <p:cNvSpPr txBox="1">
            <a:spLocks noChangeArrowheads="1"/>
          </p:cNvSpPr>
          <p:nvPr/>
        </p:nvSpPr>
        <p:spPr bwMode="auto">
          <a:xfrm>
            <a:off x="1633153" y="6129559"/>
            <a:ext cx="210621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350" i="1" dirty="0"/>
              <a:t>- </a:t>
            </a:r>
            <a:r>
              <a:rPr lang="ru-RU" altLang="ru-RU" sz="1350" i="1" dirty="0"/>
              <a:t>http://www.seis-bykl.ru/</a:t>
            </a:r>
            <a:endParaRPr lang="ru-RU" altLang="ru-RU" sz="135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6FFD-1D43-4A66-A735-280BC7799E2D}" type="slidenum">
              <a:rPr lang="ru-RU" sz="1500"/>
              <a:t>3</a:t>
            </a:fld>
            <a:endParaRPr lang="ru-RU" sz="1500" dirty="0"/>
          </a:p>
        </p:txBody>
      </p:sp>
      <p:sp>
        <p:nvSpPr>
          <p:cNvPr id="12" name="Rectangle 1028"/>
          <p:cNvSpPr>
            <a:spLocks noChangeArrowheads="1"/>
          </p:cNvSpPr>
          <p:nvPr/>
        </p:nvSpPr>
        <p:spPr bwMode="auto">
          <a:xfrm>
            <a:off x="5854105" y="986472"/>
            <a:ext cx="5373651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457200" indent="-4572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14308" indent="-214308" algn="just" eaLnBrk="1" hangingPunct="1"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rial Narrow" panose="020B0606020202030204" pitchFamily="34" charset="0"/>
              </a:rPr>
              <a:t>Данциг и др., 1981, Кочетков и др.,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1985</a:t>
            </a:r>
            <a:endParaRPr lang="ru-RU" altLang="ru-RU" sz="1600" dirty="0">
              <a:latin typeface="Arial Narrow" panose="020B0606020202030204" pitchFamily="34" charset="0"/>
            </a:endParaRPr>
          </a:p>
          <a:p>
            <a:pPr marL="214308" indent="-214308" algn="just" eaLnBrk="1" hangingPunct="1">
              <a:buFont typeface="Arial" panose="020B0604020202020204" pitchFamily="34" charset="0"/>
              <a:buChar char="•"/>
            </a:pPr>
            <a:endParaRPr lang="ru-RU" altLang="ru-RU" sz="1600" dirty="0">
              <a:latin typeface="Arial Narrow" panose="020B0606020202030204" pitchFamily="34" charset="0"/>
            </a:endParaRPr>
          </a:p>
          <a:p>
            <a:pPr marL="0" indent="0" algn="just" eaLnBrk="1" hangingPunct="1"/>
            <a:r>
              <a:rPr lang="ru-RU" altLang="ru-RU" sz="1600" dirty="0" smtClean="0">
                <a:latin typeface="Arial Narrow" panose="020B0606020202030204" pitchFamily="34" charset="0"/>
              </a:rPr>
              <a:t>Сейчас в </a:t>
            </a:r>
            <a:r>
              <a:rPr lang="ru-RU" altLang="ru-RU" sz="1600" dirty="0">
                <a:latin typeface="Arial Narrow" panose="020B0606020202030204" pitchFamily="34" charset="0"/>
              </a:rPr>
              <a:t>центральной части БРЗ создана локальная сеть, позволяющая совместить сейсмический мониторинг в пассивном (землетрясения) и активном (</a:t>
            </a:r>
            <a:r>
              <a:rPr lang="ru-RU" altLang="ru-RU" sz="1600" dirty="0" err="1">
                <a:latin typeface="Arial Narrow" panose="020B0606020202030204" pitchFamily="34" charset="0"/>
              </a:rPr>
              <a:t>вибромониторинг</a:t>
            </a:r>
            <a:r>
              <a:rPr lang="ru-RU" altLang="ru-RU" sz="1600" dirty="0">
                <a:latin typeface="Arial Narrow" panose="020B0606020202030204" pitchFamily="34" charset="0"/>
              </a:rPr>
              <a:t>)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вариантах.</a:t>
            </a:r>
          </a:p>
          <a:p>
            <a:pPr marL="0" indent="0" algn="just" eaLnBrk="1" hangingPunct="1"/>
            <a:endParaRPr lang="ru-RU" altLang="ru-RU" sz="1600" dirty="0">
              <a:latin typeface="Arial Narrow" panose="020B0606020202030204" pitchFamily="34" charset="0"/>
            </a:endParaRPr>
          </a:p>
          <a:p>
            <a:pPr marL="0" indent="0" algn="just" eaLnBrk="1" hangingPunct="1"/>
            <a:r>
              <a:rPr lang="ru-RU" altLang="ru-RU" sz="1600" dirty="0" smtClean="0">
                <a:latin typeface="Arial Narrow" panose="020B0606020202030204" pitchFamily="34" charset="0"/>
              </a:rPr>
              <a:t>Накоплен </a:t>
            </a:r>
            <a:r>
              <a:rPr lang="ru-RU" altLang="ru-RU" sz="1600" dirty="0">
                <a:latin typeface="Arial Narrow" panose="020B0606020202030204" pitchFamily="34" charset="0"/>
              </a:rPr>
              <a:t>большой объем цифровых сейсмологических данных в центральной части Байкальского рифта, что позволяет применить </a:t>
            </a:r>
            <a:r>
              <a:rPr lang="ru-RU" altLang="ru-RU" sz="1600" b="1" dirty="0">
                <a:latin typeface="Arial Narrow" panose="020B0606020202030204" pitchFamily="34" charset="0"/>
              </a:rPr>
              <a:t>современные методы</a:t>
            </a:r>
            <a:r>
              <a:rPr lang="ru-RU" altLang="ru-RU" sz="1600" dirty="0">
                <a:latin typeface="Arial Narrow" panose="020B0606020202030204" pitchFamily="34" charset="0"/>
              </a:rPr>
              <a:t> обработки и анализа сейсмологических данных</a:t>
            </a:r>
          </a:p>
          <a:p>
            <a:pPr marL="257168" indent="-257168" algn="just" eaLnBrk="1" hangingPunct="1">
              <a:buFont typeface="Arial" panose="020B0604020202020204" pitchFamily="34" charset="0"/>
              <a:buChar char="•"/>
            </a:pPr>
            <a:endParaRPr lang="ru-RU" altLang="ru-RU" sz="1600" dirty="0">
              <a:latin typeface="Arial Narrow" panose="020B0606020202030204" pitchFamily="34" charset="0"/>
            </a:endParaRPr>
          </a:p>
          <a:p>
            <a:pPr marL="257168" indent="-257168" eaLnBrk="1" hangingPunct="1"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rial Narrow" panose="020B0606020202030204" pitchFamily="34" charset="0"/>
              </a:rPr>
              <a:t>Добрынина,2009, Кочарян,2014, Середкина, </a:t>
            </a:r>
            <a:r>
              <a:rPr lang="ru-RU" altLang="ru-RU" sz="1600" dirty="0" err="1">
                <a:latin typeface="Arial Narrow" panose="020B0606020202030204" pitchFamily="34" charset="0"/>
              </a:rPr>
              <a:t>Гилева</a:t>
            </a:r>
            <a:r>
              <a:rPr lang="ru-RU" altLang="ru-RU" sz="1600" dirty="0">
                <a:latin typeface="Arial Narrow" panose="020B0606020202030204" pitchFamily="34" charset="0"/>
              </a:rPr>
              <a:t>, 2016, </a:t>
            </a:r>
            <a:r>
              <a:rPr lang="ru-RU" altLang="ru-RU" sz="1600" dirty="0" err="1">
                <a:latin typeface="Arial Narrow" panose="020B0606020202030204" pitchFamily="34" charset="0"/>
              </a:rPr>
              <a:t>Скоркина</a:t>
            </a:r>
            <a:r>
              <a:rPr lang="ru-RU" altLang="ru-RU" sz="1600" dirty="0">
                <a:latin typeface="Arial Narrow" panose="020B0606020202030204" pitchFamily="34" charset="0"/>
              </a:rPr>
              <a:t>, 2023, </a:t>
            </a:r>
            <a:r>
              <a:rPr lang="ru-RU" altLang="ru-RU" sz="1600" dirty="0" err="1">
                <a:latin typeface="Arial Narrow" panose="020B0606020202030204" pitchFamily="34" charset="0"/>
              </a:rPr>
              <a:t>Предеин</a:t>
            </a:r>
            <a:r>
              <a:rPr lang="ru-RU" altLang="ru-RU" sz="1600" dirty="0">
                <a:latin typeface="Arial Narrow" panose="020B0606020202030204" pitchFamily="34" charset="0"/>
              </a:rPr>
              <a:t>, </a:t>
            </a:r>
            <a:r>
              <a:rPr lang="ru-RU" altLang="ru-RU" sz="1600" dirty="0" err="1">
                <a:latin typeface="Arial Narrow" panose="020B0606020202030204" pitchFamily="34" charset="0"/>
              </a:rPr>
              <a:t>Хритова</a:t>
            </a:r>
            <a:r>
              <a:rPr lang="ru-RU" altLang="ru-RU" sz="1600" dirty="0">
                <a:latin typeface="Arial Narrow" panose="020B0606020202030204" pitchFamily="34" charset="0"/>
              </a:rPr>
              <a:t>, 2024</a:t>
            </a:r>
          </a:p>
          <a:p>
            <a:pPr marL="257168" indent="-257168" algn="just" eaLnBrk="1" hangingPunct="1">
              <a:buFont typeface="Arial" panose="020B0604020202020204" pitchFamily="34" charset="0"/>
              <a:buChar char="•"/>
            </a:pPr>
            <a:endParaRPr lang="ru-RU" altLang="ru-RU" sz="1200" dirty="0">
              <a:solidFill>
                <a:srgbClr val="2B04BC"/>
              </a:solidFill>
            </a:endParaRPr>
          </a:p>
        </p:txBody>
      </p:sp>
      <p:pic>
        <p:nvPicPr>
          <p:cNvPr id="15" name="Picture 333" descr="2002-2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4" y="1834158"/>
            <a:ext cx="1663244" cy="145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86261" y="352181"/>
            <a:ext cx="6858000" cy="522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Параметры очаговых спектров землетрясений Байкальской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рифтовой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зоны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815" y="4546075"/>
            <a:ext cx="2615115" cy="19928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83065" y="5388604"/>
            <a:ext cx="1512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Добрынина, 2009</a:t>
            </a:r>
          </a:p>
        </p:txBody>
      </p:sp>
    </p:spTree>
    <p:extLst>
      <p:ext uri="{BB962C8B-B14F-4D97-AF65-F5344CB8AC3E}">
        <p14:creationId xmlns:p14="http://schemas.microsoft.com/office/powerpoint/2010/main" val="42012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95" y="962096"/>
            <a:ext cx="6283643" cy="58035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11" y="1039905"/>
            <a:ext cx="1153803" cy="107814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1508236" y="424165"/>
            <a:ext cx="9583092" cy="69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solidFill>
                  <a:schemeClr val="tx1"/>
                </a:solidFill>
              </a:rPr>
              <a:t>Сейсмичность </a:t>
            </a:r>
            <a:r>
              <a:rPr lang="ru-RU" altLang="ru-RU" dirty="0" smtClean="0">
                <a:solidFill>
                  <a:schemeClr val="tx1"/>
                </a:solidFill>
              </a:rPr>
              <a:t>за 2001-2020 гг. </a:t>
            </a:r>
            <a:r>
              <a:rPr lang="ru-RU" altLang="ru-RU" i="1" dirty="0" err="1" smtClean="0">
                <a:solidFill>
                  <a:schemeClr val="tx1"/>
                </a:solidFill>
              </a:rPr>
              <a:t>Кр</a:t>
            </a:r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r>
              <a:rPr lang="en-US" altLang="ru-RU" dirty="0" smtClean="0">
                <a:solidFill>
                  <a:schemeClr val="tx1"/>
                </a:solidFill>
              </a:rPr>
              <a:t>&gt;</a:t>
            </a:r>
            <a:r>
              <a:rPr lang="ru-RU" altLang="ru-RU" dirty="0" smtClean="0">
                <a:solidFill>
                  <a:schemeClr val="tx1"/>
                </a:solidFill>
              </a:rPr>
              <a:t>= 6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834" y="4285937"/>
            <a:ext cx="3663022" cy="2572063"/>
          </a:xfrm>
          <a:prstGeom prst="rect">
            <a:avLst/>
          </a:prstGeom>
        </p:spPr>
      </p:pic>
      <p:sp>
        <p:nvSpPr>
          <p:cNvPr id="8" name="Rectangle 1028"/>
          <p:cNvSpPr>
            <a:spLocks noChangeArrowheads="1"/>
          </p:cNvSpPr>
          <p:nvPr/>
        </p:nvSpPr>
        <p:spPr bwMode="auto">
          <a:xfrm>
            <a:off x="820271" y="144258"/>
            <a:ext cx="105335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457200" indent="-4572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ru-RU" altLang="ru-RU" b="1" spc="100" dirty="0" smtClean="0">
                <a:solidFill>
                  <a:srgbClr val="2B04BC"/>
                </a:solidFill>
                <a:latin typeface="Arial Narrow" panose="020B0606020202030204" pitchFamily="34" charset="0"/>
              </a:rPr>
              <a:t>Слабые землетрясения</a:t>
            </a:r>
            <a:endParaRPr lang="ru-RU" altLang="ru-RU" b="1" spc="100" dirty="0">
              <a:solidFill>
                <a:srgbClr val="2B04BC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3674" y="1039905"/>
            <a:ext cx="45610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Не </a:t>
            </a:r>
            <a:r>
              <a:rPr lang="ru-RU" dirty="0">
                <a:latin typeface="Arial Narrow" panose="020B0606020202030204" pitchFamily="34" charset="0"/>
              </a:rPr>
              <a:t>только оценка сильных и </a:t>
            </a:r>
            <a:r>
              <a:rPr lang="ru-RU" dirty="0" err="1" smtClean="0">
                <a:latin typeface="Arial Narrow" panose="020B0606020202030204" pitchFamily="34" charset="0"/>
              </a:rPr>
              <a:t>мегаземлетрясений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(анализу </a:t>
            </a:r>
            <a:r>
              <a:rPr lang="ru-RU" dirty="0" smtClean="0">
                <a:latin typeface="Arial Narrow" panose="020B0606020202030204" pitchFamily="34" charset="0"/>
              </a:rPr>
              <a:t>которых, </a:t>
            </a:r>
            <a:r>
              <a:rPr lang="ru-RU" dirty="0">
                <a:latin typeface="Arial Narrow" panose="020B0606020202030204" pitchFamily="34" charset="0"/>
              </a:rPr>
              <a:t>традиционно уделяется </a:t>
            </a:r>
            <a:r>
              <a:rPr lang="ru-RU" dirty="0" smtClean="0">
                <a:latin typeface="Arial Narrow" panose="020B0606020202030204" pitchFamily="34" charset="0"/>
              </a:rPr>
              <a:t>основное </a:t>
            </a:r>
            <a:r>
              <a:rPr lang="ru-RU" dirty="0">
                <a:latin typeface="Arial Narrow" panose="020B0606020202030204" pitchFamily="34" charset="0"/>
              </a:rPr>
              <a:t>внимание), но и характеристики средних/относительно слабых сейсмических событий могут </a:t>
            </a:r>
            <a:r>
              <a:rPr lang="ru-RU" dirty="0" smtClean="0">
                <a:latin typeface="Arial Narrow" panose="020B0606020202030204" pitchFamily="34" charset="0"/>
              </a:rPr>
              <a:t>дать </a:t>
            </a:r>
            <a:r>
              <a:rPr lang="ru-RU" dirty="0">
                <a:latin typeface="Arial Narrow" panose="020B0606020202030204" pitchFamily="34" charset="0"/>
              </a:rPr>
              <a:t>важные данные </a:t>
            </a:r>
            <a:r>
              <a:rPr lang="ru-RU" dirty="0" smtClean="0">
                <a:latin typeface="Arial Narrow" panose="020B0606020202030204" pitchFamily="34" charset="0"/>
              </a:rPr>
              <a:t>о </a:t>
            </a:r>
            <a:r>
              <a:rPr lang="ru-RU" dirty="0">
                <a:latin typeface="Arial Narrow" panose="020B0606020202030204" pitchFamily="34" charset="0"/>
              </a:rPr>
              <a:t>изучаемой </a:t>
            </a:r>
            <a:r>
              <a:rPr lang="ru-RU" dirty="0" err="1">
                <a:latin typeface="Arial Narrow" panose="020B0606020202030204" pitchFamily="34" charset="0"/>
              </a:rPr>
              <a:t>сейсмогенной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области (</a:t>
            </a:r>
            <a:r>
              <a:rPr lang="en-US" dirty="0">
                <a:latin typeface="Arial Narrow" panose="020B0606020202030204" pitchFamily="34" charset="0"/>
              </a:rPr>
              <a:t>Yoshida, </a:t>
            </a:r>
            <a:r>
              <a:rPr lang="en-US" dirty="0" smtClean="0">
                <a:latin typeface="Arial Narrow" panose="020B0606020202030204" pitchFamily="34" charset="0"/>
              </a:rPr>
              <a:t>2019</a:t>
            </a:r>
            <a:r>
              <a:rPr lang="ru-RU" dirty="0" smtClean="0">
                <a:latin typeface="Arial Narrow" panose="020B0606020202030204" pitchFamily="34" charset="0"/>
              </a:rPr>
              <a:t>).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Вклад </a:t>
            </a:r>
            <a:r>
              <a:rPr lang="ru-RU" dirty="0">
                <a:latin typeface="Arial Narrow" panose="020B0606020202030204" pitchFamily="34" charset="0"/>
              </a:rPr>
              <a:t>в накопленное статическое напряжение, вызванное возникновением небольших землетрясений, в месте ожидаемых землетрясений, </a:t>
            </a:r>
            <a:r>
              <a:rPr lang="ru-RU" i="1" dirty="0" smtClean="0">
                <a:latin typeface="Arial Narrow" panose="020B0606020202030204" pitchFamily="34" charset="0"/>
              </a:rPr>
              <a:t>сопоставим</a:t>
            </a:r>
            <a:r>
              <a:rPr lang="ru-RU" dirty="0" smtClean="0">
                <a:latin typeface="Arial Narrow" panose="020B0606020202030204" pitchFamily="34" charset="0"/>
              </a:rPr>
              <a:t> с влиянием от </a:t>
            </a:r>
            <a:r>
              <a:rPr lang="ru-RU" dirty="0">
                <a:latin typeface="Arial Narrow" panose="020B0606020202030204" pitchFamily="34" charset="0"/>
              </a:rPr>
              <a:t>крупнейших </a:t>
            </a:r>
            <a:r>
              <a:rPr lang="ru-RU" dirty="0" smtClean="0">
                <a:latin typeface="Arial Narrow" panose="020B0606020202030204" pitchFamily="34" charset="0"/>
              </a:rPr>
              <a:t>землетрясений (</a:t>
            </a:r>
            <a:r>
              <a:rPr lang="en-US" dirty="0" smtClean="0">
                <a:latin typeface="Arial Narrow" panose="020B0606020202030204" pitchFamily="34" charset="0"/>
              </a:rPr>
              <a:t>Marsan</a:t>
            </a:r>
            <a:r>
              <a:rPr lang="ru-RU" dirty="0" smtClean="0">
                <a:latin typeface="Arial Narrow" panose="020B0606020202030204" pitchFamily="34" charset="0"/>
              </a:rPr>
              <a:t>, 2005)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 rot="16200000">
            <a:off x="7537270" y="4795807"/>
            <a:ext cx="335280" cy="92746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1900" t="8899" r="11825" b="17551"/>
          <a:stretch/>
        </p:blipFill>
        <p:spPr>
          <a:xfrm>
            <a:off x="2142980" y="939944"/>
            <a:ext cx="7621432" cy="1693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6416" y="700170"/>
            <a:ext cx="6764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 smtClean="0"/>
              <a:t>сейсмостанция</a:t>
            </a:r>
            <a:r>
              <a:rPr lang="en-US" sz="1600" dirty="0" smtClean="0"/>
              <a:t> GOR</a:t>
            </a:r>
            <a:r>
              <a:rPr lang="ru-RU" sz="1600" dirty="0" smtClean="0"/>
              <a:t>, </a:t>
            </a:r>
            <a:r>
              <a:rPr lang="el-GR" sz="1600" dirty="0"/>
              <a:t>Δ</a:t>
            </a:r>
            <a:r>
              <a:rPr lang="ru-RU" sz="1600" dirty="0"/>
              <a:t>= 159 </a:t>
            </a:r>
            <a:r>
              <a:rPr lang="en-US" sz="1600" dirty="0"/>
              <a:t>km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509052" y="936646"/>
            <a:ext cx="1514940" cy="1633203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7109" y="1203262"/>
            <a:ext cx="416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Sg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71260" y="1196281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Pg</a:t>
            </a:r>
            <a:endParaRPr lang="ru-RU" sz="1400" dirty="0"/>
          </a:p>
        </p:txBody>
      </p:sp>
      <p:cxnSp>
        <p:nvCxnSpPr>
          <p:cNvPr id="13" name="Прямая со стрелкой 12"/>
          <p:cNvCxnSpPr/>
          <p:nvPr/>
        </p:nvCxnSpPr>
        <p:spPr bwMode="auto">
          <a:xfrm>
            <a:off x="4041389" y="1476048"/>
            <a:ext cx="403449" cy="1792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 стрелкой 13"/>
          <p:cNvCxnSpPr/>
          <p:nvPr/>
        </p:nvCxnSpPr>
        <p:spPr bwMode="auto">
          <a:xfrm>
            <a:off x="2336366" y="1547580"/>
            <a:ext cx="439987" cy="1732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6676726" y="518844"/>
            <a:ext cx="4169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B04BC"/>
                </a:solidFill>
                <a:latin typeface="Arial Narrow" panose="020B0606020202030204" pitchFamily="34" charset="0"/>
              </a:rPr>
              <a:t>Earthquake</a:t>
            </a:r>
            <a:r>
              <a:rPr lang="ru-RU" sz="2000" dirty="0">
                <a:solidFill>
                  <a:srgbClr val="2B04BC"/>
                </a:solidFill>
                <a:latin typeface="Arial Narrow" panose="020B0606020202030204" pitchFamily="34" charset="0"/>
              </a:rPr>
              <a:t> 20</a:t>
            </a:r>
            <a:r>
              <a:rPr lang="en-US" sz="2000" dirty="0">
                <a:solidFill>
                  <a:srgbClr val="2B04BC"/>
                </a:solidFill>
                <a:latin typeface="Arial Narrow" panose="020B0606020202030204" pitchFamily="34" charset="0"/>
              </a:rPr>
              <a:t>.02.</a:t>
            </a:r>
            <a:r>
              <a:rPr lang="ru-RU" sz="2000" dirty="0">
                <a:solidFill>
                  <a:srgbClr val="2B04BC"/>
                </a:solidFill>
                <a:latin typeface="Arial Narrow" panose="020B0606020202030204" pitchFamily="34" charset="0"/>
              </a:rPr>
              <a:t>2012 г. в 03:27 (К=10.6)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741" y="2229060"/>
            <a:ext cx="4686624" cy="4274769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5792934" y="2217961"/>
            <a:ext cx="4686664" cy="4274805"/>
            <a:chOff x="2000371" y="2495730"/>
            <a:chExt cx="4686664" cy="427480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00371" y="2495730"/>
              <a:ext cx="4686664" cy="4274805"/>
            </a:xfrm>
            <a:prstGeom prst="rect">
              <a:avLst/>
            </a:prstGeom>
          </p:spPr>
        </p:pic>
        <p:cxnSp>
          <p:nvCxnSpPr>
            <p:cNvPr id="22" name="Прямая со стрелкой 21"/>
            <p:cNvCxnSpPr/>
            <p:nvPr/>
          </p:nvCxnSpPr>
          <p:spPr>
            <a:xfrm>
              <a:off x="4860032" y="3544604"/>
              <a:ext cx="0" cy="588962"/>
            </a:xfrm>
            <a:prstGeom prst="straightConnector1">
              <a:avLst/>
            </a:prstGeom>
            <a:ln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5733436" y="2221375"/>
            <a:ext cx="4686664" cy="4274805"/>
            <a:chOff x="2000331" y="2505575"/>
            <a:chExt cx="4686664" cy="427480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00331" y="2505575"/>
              <a:ext cx="4686664" cy="4274805"/>
            </a:xfrm>
            <a:prstGeom prst="rect">
              <a:avLst/>
            </a:prstGeom>
          </p:spPr>
        </p:pic>
        <p:cxnSp>
          <p:nvCxnSpPr>
            <p:cNvPr id="26" name="Прямая со стрелкой 25"/>
            <p:cNvCxnSpPr/>
            <p:nvPr/>
          </p:nvCxnSpPr>
          <p:spPr>
            <a:xfrm flipV="1">
              <a:off x="4859992" y="4005064"/>
              <a:ext cx="0" cy="36004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6645" y="994112"/>
            <a:ext cx="2466909" cy="7200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7418" y="2049072"/>
            <a:ext cx="1942332" cy="8240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3125" y="2930555"/>
            <a:ext cx="1827573" cy="481590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5763185" y="2229060"/>
            <a:ext cx="4686664" cy="4274805"/>
            <a:chOff x="3275816" y="2479998"/>
            <a:chExt cx="4686664" cy="4274805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3275816" y="2479998"/>
              <a:ext cx="4686664" cy="4274805"/>
              <a:chOff x="2000331" y="2505573"/>
              <a:chExt cx="4686664" cy="4274805"/>
            </a:xfrm>
          </p:grpSpPr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00331" y="2505573"/>
                <a:ext cx="4686664" cy="4274805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4668130" y="2918248"/>
                <a:ext cx="6353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</a:t>
                </a:r>
                <a:r>
                  <a:rPr lang="ru-RU" dirty="0"/>
                  <a:t>с</a:t>
                </a:r>
                <a:endParaRPr lang="ru-RU" sz="24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291825" y="3394055"/>
                <a:ext cx="5795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/>
                  <a:t>Ω</a:t>
                </a:r>
                <a:r>
                  <a:rPr lang="ru-RU" sz="1600" dirty="0"/>
                  <a:t>о</a:t>
                </a:r>
                <a:endParaRPr lang="ru-RU" sz="1400" dirty="0"/>
              </a:p>
            </p:txBody>
          </p:sp>
        </p:grp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995936" y="3723080"/>
              <a:ext cx="3168352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5868144" y="3326691"/>
              <a:ext cx="1296144" cy="1974517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sz="1500" dirty="0" smtClean="0"/>
              <a:t>4</a:t>
            </a:r>
            <a:endParaRPr lang="ru-RU" sz="15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3054" y="3580196"/>
            <a:ext cx="5241128" cy="277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7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524001" y="307395"/>
            <a:ext cx="897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Arial Narrow" panose="020B0606020202030204" pitchFamily="34" charset="0"/>
              </a:rPr>
              <a:t>Схема развития сейсмического процесса в дельте р. Селенга с 09.12.2020 г. по 10.01.2021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6FFD-1D43-4A66-A735-280BC7799E2D}" type="slidenum">
              <a:rPr lang="ru-RU" sz="1500"/>
              <a:t>6</a:t>
            </a:fld>
            <a:endParaRPr lang="ru-RU" sz="1500" dirty="0"/>
          </a:p>
        </p:txBody>
      </p:sp>
      <p:pic>
        <p:nvPicPr>
          <p:cNvPr id="7" name="Рисунок 6" descr="D:\seisobr\землетрясения\2020_12_10\статья\рис 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85" y="1145808"/>
            <a:ext cx="5747194" cy="49240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017493" y="858341"/>
            <a:ext cx="412077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Всего было зарегистрировано 110 землетрясений, из них 72 отнесены к </a:t>
            </a:r>
            <a:r>
              <a:rPr lang="ru-RU" sz="1600" dirty="0" err="1">
                <a:latin typeface="Arial Narrow" panose="020B0606020202030204" pitchFamily="34" charset="0"/>
              </a:rPr>
              <a:t>афтершоковой</a:t>
            </a:r>
            <a:r>
              <a:rPr lang="ru-RU" sz="1600" dirty="0">
                <a:latin typeface="Arial Narrow" panose="020B0606020202030204" pitchFamily="34" charset="0"/>
              </a:rPr>
              <a:t> последовательности. Очаг </a:t>
            </a:r>
            <a:r>
              <a:rPr lang="ru-RU" sz="1600" b="1" dirty="0" err="1">
                <a:latin typeface="Arial Narrow" panose="020B0606020202030204" pitchFamily="34" charset="0"/>
              </a:rPr>
              <a:t>Кударинского</a:t>
            </a:r>
            <a:r>
              <a:rPr lang="ru-RU" sz="1600" b="1" dirty="0">
                <a:latin typeface="Arial Narrow" panose="020B0606020202030204" pitchFamily="34" charset="0"/>
              </a:rPr>
              <a:t> землетрясения (9 декабря в 21:44 </a:t>
            </a:r>
            <a:r>
              <a:rPr lang="en-US" sz="1600" b="1" dirty="0">
                <a:latin typeface="Arial Narrow" panose="020B0606020202030204" pitchFamily="34" charset="0"/>
              </a:rPr>
              <a:t>Mw=5.5</a:t>
            </a:r>
            <a:r>
              <a:rPr lang="ru-RU" sz="1600" dirty="0">
                <a:latin typeface="Arial Narrow" panose="020B0606020202030204" pitchFamily="34" charset="0"/>
              </a:rPr>
              <a:t>) приурочен к </a:t>
            </a:r>
            <a:r>
              <a:rPr lang="ru-RU" sz="1600" dirty="0" err="1">
                <a:latin typeface="Arial Narrow" panose="020B0606020202030204" pitchFamily="34" charset="0"/>
              </a:rPr>
              <a:t>сейсмоструктуре</a:t>
            </a:r>
            <a:r>
              <a:rPr lang="ru-RU" sz="1600" dirty="0">
                <a:latin typeface="Arial Narrow" panose="020B0606020202030204" pitchFamily="34" charset="0"/>
              </a:rPr>
              <a:t> залива Провал первой байкальской террасы дельты Селенги.</a:t>
            </a:r>
          </a:p>
          <a:p>
            <a:pPr>
              <a:defRPr/>
            </a:pPr>
            <a:endParaRPr lang="ru-RU" sz="1600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1600" dirty="0">
                <a:latin typeface="Arial Narrow" panose="020B0606020202030204" pitchFamily="34" charset="0"/>
              </a:rPr>
              <a:t>Эпицентры </a:t>
            </a:r>
            <a:r>
              <a:rPr lang="ru-RU" sz="1600" dirty="0" err="1">
                <a:latin typeface="Arial Narrow" panose="020B0606020202030204" pitchFamily="34" charset="0"/>
              </a:rPr>
              <a:t>афтершоков</a:t>
            </a:r>
            <a:r>
              <a:rPr lang="ru-RU" sz="1600" dirty="0">
                <a:latin typeface="Arial Narrow" panose="020B0606020202030204" pitchFamily="34" charset="0"/>
              </a:rPr>
              <a:t> располагаются в пределах 30-километровой области, вытянутой в </a:t>
            </a:r>
            <a:r>
              <a:rPr lang="ru-RU" sz="1600" dirty="0" err="1">
                <a:latin typeface="Arial Narrow" panose="020B0606020202030204" pitchFamily="34" charset="0"/>
              </a:rPr>
              <a:t>субширотном</a:t>
            </a:r>
            <a:r>
              <a:rPr lang="ru-RU" sz="1600" dirty="0">
                <a:latin typeface="Arial Narrow" panose="020B0606020202030204" pitchFamily="34" charset="0"/>
              </a:rPr>
              <a:t> направлении. </a:t>
            </a:r>
            <a:r>
              <a:rPr lang="ru-RU" sz="1600" dirty="0" err="1">
                <a:latin typeface="Arial Narrow" panose="020B0606020202030204" pitchFamily="34" charset="0"/>
              </a:rPr>
              <a:t>Афтершоковая</a:t>
            </a:r>
            <a:r>
              <a:rPr lang="ru-RU" sz="1600" dirty="0">
                <a:latin typeface="Arial Narrow" panose="020B0606020202030204" pitchFamily="34" charset="0"/>
              </a:rPr>
              <a:t> последовательность разделена на три группы, отличающиеся как расположением эпицентров в пространстве, так и темпом возникновения повторных событий (на рис. группы показаны разным цветом). В целом можно отметить </a:t>
            </a:r>
            <a:r>
              <a:rPr lang="ru-RU" sz="1600" dirty="0" err="1">
                <a:latin typeface="Arial Narrow" panose="020B0606020202030204" pitchFamily="34" charset="0"/>
              </a:rPr>
              <a:t>субширотную</a:t>
            </a:r>
            <a:r>
              <a:rPr lang="ru-RU" sz="1600" dirty="0">
                <a:latin typeface="Arial Narrow" panose="020B0606020202030204" pitchFamily="34" charset="0"/>
              </a:rPr>
              <a:t> миграцию сейсмоактивности с востока на запад; при этом эпицентры </a:t>
            </a:r>
            <a:r>
              <a:rPr lang="ru-RU" sz="1600" dirty="0" err="1">
                <a:latin typeface="Arial Narrow" panose="020B0606020202030204" pitchFamily="34" charset="0"/>
              </a:rPr>
              <a:t>афтершоков</a:t>
            </a:r>
            <a:r>
              <a:rPr lang="ru-RU" sz="1600" dirty="0">
                <a:latin typeface="Arial Narrow" panose="020B0606020202030204" pitchFamily="34" charset="0"/>
              </a:rPr>
              <a:t> последней (третьей) группы уже мигрируют в обратном (восточном) направлении.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4984" y="5717731"/>
            <a:ext cx="46257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/>
              <a:t>Тубанов</a:t>
            </a:r>
            <a:r>
              <a:rPr lang="ru-RU" sz="1100" dirty="0"/>
              <a:t> Ц.А., </a:t>
            </a:r>
            <a:r>
              <a:rPr lang="ru-RU" sz="1100" dirty="0" err="1"/>
              <a:t>Санжиева</a:t>
            </a:r>
            <a:r>
              <a:rPr lang="ru-RU" sz="1100" dirty="0"/>
              <a:t> Д.П.-Д., Кобелева Е.А., </a:t>
            </a:r>
            <a:r>
              <a:rPr lang="ru-RU" sz="1100" dirty="0" err="1"/>
              <a:t>Предеин</a:t>
            </a:r>
            <a:r>
              <a:rPr lang="ru-RU" sz="1100" dirty="0"/>
              <a:t> П.А., Цыдыпова Л.Р. </a:t>
            </a:r>
            <a:r>
              <a:rPr lang="ru-RU" sz="1100" dirty="0" err="1"/>
              <a:t>Кударинское</a:t>
            </a:r>
            <a:r>
              <a:rPr lang="ru-RU" sz="1100" dirty="0"/>
              <a:t> землетрясение 09.12.2020 г. (</a:t>
            </a:r>
            <a:r>
              <a:rPr lang="ru-RU" sz="1100" dirty="0" err="1"/>
              <a:t>Mw</a:t>
            </a:r>
            <a:r>
              <a:rPr lang="ru-RU" sz="1100" dirty="0"/>
              <a:t> = 5.5) на озере Байкал: результаты инструментальных и макросейсмических наблюдений // Вопросы инженерной сейсмологии. 2021. Т. 48. № 4. С. 32–47. https://doi.org/10.21455/VIS2021.4-2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0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559633" y="275123"/>
            <a:ext cx="897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Arial Narrow" panose="020B0606020202030204" pitchFamily="34" charset="0"/>
              </a:rPr>
              <a:t>Данные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6FFD-1D43-4A66-A735-280BC7799E2D}" type="slidenum">
              <a:rPr lang="ru-RU" sz="1500"/>
              <a:t>7</a:t>
            </a:fld>
            <a:endParaRPr lang="ru-RU" sz="1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006" y="610986"/>
            <a:ext cx="8122389" cy="280213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485954"/>
              </p:ext>
            </p:extLst>
          </p:nvPr>
        </p:nvGraphicFramePr>
        <p:xfrm>
          <a:off x="2800353" y="3650937"/>
          <a:ext cx="6886574" cy="2887980"/>
        </p:xfrm>
        <a:graphic>
          <a:graphicData uri="http://schemas.openxmlformats.org/drawingml/2006/table">
            <a:tbl>
              <a:tblPr/>
              <a:tblGrid>
                <a:gridCol w="599098">
                  <a:extLst>
                    <a:ext uri="{9D8B030D-6E8A-4147-A177-3AD203B41FA5}">
                      <a16:colId xmlns:a16="http://schemas.microsoft.com/office/drawing/2014/main" val="1626753633"/>
                    </a:ext>
                  </a:extLst>
                </a:gridCol>
                <a:gridCol w="599098">
                  <a:extLst>
                    <a:ext uri="{9D8B030D-6E8A-4147-A177-3AD203B41FA5}">
                      <a16:colId xmlns:a16="http://schemas.microsoft.com/office/drawing/2014/main" val="141247514"/>
                    </a:ext>
                  </a:extLst>
                </a:gridCol>
                <a:gridCol w="1454954">
                  <a:extLst>
                    <a:ext uri="{9D8B030D-6E8A-4147-A177-3AD203B41FA5}">
                      <a16:colId xmlns:a16="http://schemas.microsoft.com/office/drawing/2014/main" val="2582437341"/>
                    </a:ext>
                  </a:extLst>
                </a:gridCol>
                <a:gridCol w="599098">
                  <a:extLst>
                    <a:ext uri="{9D8B030D-6E8A-4147-A177-3AD203B41FA5}">
                      <a16:colId xmlns:a16="http://schemas.microsoft.com/office/drawing/2014/main" val="1387124225"/>
                    </a:ext>
                  </a:extLst>
                </a:gridCol>
                <a:gridCol w="599098">
                  <a:extLst>
                    <a:ext uri="{9D8B030D-6E8A-4147-A177-3AD203B41FA5}">
                      <a16:colId xmlns:a16="http://schemas.microsoft.com/office/drawing/2014/main" val="3732564337"/>
                    </a:ext>
                  </a:extLst>
                </a:gridCol>
                <a:gridCol w="797779">
                  <a:extLst>
                    <a:ext uri="{9D8B030D-6E8A-4147-A177-3AD203B41FA5}">
                      <a16:colId xmlns:a16="http://schemas.microsoft.com/office/drawing/2014/main" val="585751834"/>
                    </a:ext>
                  </a:extLst>
                </a:gridCol>
                <a:gridCol w="599098">
                  <a:extLst>
                    <a:ext uri="{9D8B030D-6E8A-4147-A177-3AD203B41FA5}">
                      <a16:colId xmlns:a16="http://schemas.microsoft.com/office/drawing/2014/main" val="3245684644"/>
                    </a:ext>
                  </a:extLst>
                </a:gridCol>
                <a:gridCol w="599098">
                  <a:extLst>
                    <a:ext uri="{9D8B030D-6E8A-4147-A177-3AD203B41FA5}">
                      <a16:colId xmlns:a16="http://schemas.microsoft.com/office/drawing/2014/main" val="2643353156"/>
                    </a:ext>
                  </a:extLst>
                </a:gridCol>
                <a:gridCol w="1039253">
                  <a:extLst>
                    <a:ext uri="{9D8B030D-6E8A-4147-A177-3AD203B41FA5}">
                      <a16:colId xmlns:a16="http://schemas.microsoft.com/office/drawing/2014/main" val="560837409"/>
                    </a:ext>
                  </a:extLst>
                </a:gridCol>
              </a:tblGrid>
              <a:tr h="188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кол-во станций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дата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K</a:t>
                      </a:r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 d 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Narrow" panose="020B0606020202030204" pitchFamily="34" charset="0"/>
                        </a:rPr>
                        <a:t>кол-во </a:t>
                      </a:r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K</a:t>
                      </a:r>
                      <a:r>
                        <a:rPr lang="ru-RU" sz="1400" b="0" i="0" u="none" strike="noStrike">
                          <a:effectLst/>
                          <a:latin typeface="Arial Narrow" panose="020B0606020202030204" pitchFamily="34" charset="0"/>
                        </a:rPr>
                        <a:t>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 Narrow" panose="020B0606020202030204" pitchFamily="34" charset="0"/>
                        </a:rPr>
                        <a:t>MSGH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d 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 Narrow" panose="020B0606020202030204" pitchFamily="34" charset="0"/>
                        </a:rPr>
                        <a:t>кол-во </a:t>
                      </a:r>
                      <a:r>
                        <a:rPr lang="en-US" sz="1400" b="0" i="0" u="none" strike="noStrike">
                          <a:effectLst/>
                          <a:latin typeface="Arial Narrow" panose="020B0606020202030204" pitchFamily="34" charset="0"/>
                        </a:rPr>
                        <a:t>MSGH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356755"/>
                  </a:ext>
                </a:extLst>
              </a:tr>
              <a:tr h="188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09 дек 2020 21:44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13.7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effectLst/>
                          <a:latin typeface="Arial Narrow" panose="020B0606020202030204" pitchFamily="34" charset="0"/>
                        </a:rPr>
                        <a:t>0.68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4.9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effectLst/>
                          <a:latin typeface="Arial Narrow" panose="020B0606020202030204" pitchFamily="34" charset="0"/>
                        </a:rPr>
                        <a:t>0.50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307190"/>
                  </a:ext>
                </a:extLst>
              </a:tr>
              <a:tr h="188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09 дек 2020 21:49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10.4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effectLst/>
                          <a:latin typeface="Arial Narrow" panose="020B0606020202030204" pitchFamily="34" charset="0"/>
                        </a:rPr>
                        <a:t>0.85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3.0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effectLst/>
                          <a:latin typeface="Arial Narrow" panose="020B0606020202030204" pitchFamily="34" charset="0"/>
                        </a:rPr>
                        <a:t>0.49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895910"/>
                  </a:ext>
                </a:extLst>
              </a:tr>
              <a:tr h="188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10 дек 2020 14:20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12.2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effectLst/>
                          <a:latin typeface="Arial Narrow" panose="020B0606020202030204" pitchFamily="34" charset="0"/>
                        </a:rPr>
                        <a:t>0.82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3.8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effectLst/>
                          <a:latin typeface="Arial Narrow" panose="020B0606020202030204" pitchFamily="34" charset="0"/>
                        </a:rPr>
                        <a:t>0.72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919806"/>
                  </a:ext>
                </a:extLst>
              </a:tr>
              <a:tr h="188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10 дек 2020 14:33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9.8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effectLst/>
                          <a:latin typeface="Arial Narrow" panose="020B0606020202030204" pitchFamily="34" charset="0"/>
                        </a:rPr>
                        <a:t>0.77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2.6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effectLst/>
                          <a:latin typeface="Arial Narrow" panose="020B0606020202030204" pitchFamily="34" charset="0"/>
                        </a:rPr>
                        <a:t>0.43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958407"/>
                  </a:ext>
                </a:extLst>
              </a:tr>
              <a:tr h="188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10 дек 2020 16:29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8.7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effectLst/>
                          <a:latin typeface="Arial Narrow" panose="020B0606020202030204" pitchFamily="34" charset="0"/>
                        </a:rPr>
                        <a:t>0.71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2.0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effectLst/>
                          <a:latin typeface="Arial Narrow" panose="020B0606020202030204" pitchFamily="34" charset="0"/>
                        </a:rPr>
                        <a:t>0.39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525692"/>
                  </a:ext>
                </a:extLst>
              </a:tr>
              <a:tr h="188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10 дек 2020 20:58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8.3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effectLst/>
                          <a:latin typeface="Arial Narrow" panose="020B0606020202030204" pitchFamily="34" charset="0"/>
                        </a:rPr>
                        <a:t>0.85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effectLst/>
                          <a:latin typeface="Arial Narrow" panose="020B0606020202030204" pitchFamily="34" charset="0"/>
                        </a:rPr>
                        <a:t>0.48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541219"/>
                  </a:ext>
                </a:extLst>
              </a:tr>
              <a:tr h="188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10 дек 2020 22:17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effectLst/>
                          <a:latin typeface="Arial Narrow" panose="020B0606020202030204" pitchFamily="34" charset="0"/>
                        </a:rPr>
                        <a:t>0.55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effectLst/>
                          <a:latin typeface="Arial Narrow" panose="020B0606020202030204" pitchFamily="34" charset="0"/>
                        </a:rPr>
                        <a:t>0.32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808190"/>
                  </a:ext>
                </a:extLst>
              </a:tr>
              <a:tr h="188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11 дек 2020 19:24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8.4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effectLst/>
                          <a:latin typeface="Arial Narrow" panose="020B0606020202030204" pitchFamily="34" charset="0"/>
                        </a:rPr>
                        <a:t>0.61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effectLst/>
                          <a:latin typeface="Arial Narrow" panose="020B0606020202030204" pitchFamily="34" charset="0"/>
                        </a:rPr>
                        <a:t>0.38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237757"/>
                  </a:ext>
                </a:extLst>
              </a:tr>
              <a:tr h="188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14 дек 2020 23:52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8.8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effectLst/>
                          <a:latin typeface="Arial Narrow" panose="020B0606020202030204" pitchFamily="34" charset="0"/>
                        </a:rPr>
                        <a:t>0.71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effectLst/>
                          <a:latin typeface="Arial Narrow" panose="020B0606020202030204" pitchFamily="34" charset="0"/>
                        </a:rPr>
                        <a:t>0.42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233753"/>
                  </a:ext>
                </a:extLst>
              </a:tr>
              <a:tr h="188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16 дек 2020 17:43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10.8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effectLst/>
                          <a:latin typeface="Arial Narrow" panose="020B0606020202030204" pitchFamily="34" charset="0"/>
                        </a:rPr>
                        <a:t>0.74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3.2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effectLst/>
                          <a:latin typeface="Arial Narrow" panose="020B0606020202030204" pitchFamily="34" charset="0"/>
                        </a:rPr>
                        <a:t>0.47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497185"/>
                  </a:ext>
                </a:extLst>
              </a:tr>
              <a:tr h="188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06 янв 2021 22:34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8.3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effectLst/>
                          <a:latin typeface="Arial Narrow" panose="020B0606020202030204" pitchFamily="34" charset="0"/>
                        </a:rPr>
                        <a:t>0.76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Narrow" panose="020B0606020202030204" pitchFamily="34" charset="0"/>
                        </a:rPr>
                        <a:t>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effectLst/>
                          <a:latin typeface="Arial Narrow" panose="020B0606020202030204" pitchFamily="34" charset="0"/>
                        </a:rPr>
                        <a:t>0.49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803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8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559633" y="275123"/>
            <a:ext cx="897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Arial Narrow" panose="020B0606020202030204" pitchFamily="34" charset="0"/>
              </a:rPr>
              <a:t>Сеть наблюдений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A6FFD-1D43-4A66-A735-280BC7799E2D}" type="slidenum">
              <a:rPr lang="ru-RU" sz="1500"/>
              <a:t>8</a:t>
            </a:fld>
            <a:endParaRPr lang="ru-RU" sz="15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810" y="1532495"/>
            <a:ext cx="5533501" cy="4203200"/>
          </a:xfrm>
          <a:prstGeom prst="rect">
            <a:avLst/>
          </a:prstGeom>
        </p:spPr>
      </p:pic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092912"/>
              </p:ext>
            </p:extLst>
          </p:nvPr>
        </p:nvGraphicFramePr>
        <p:xfrm>
          <a:off x="836821" y="1124414"/>
          <a:ext cx="5888831" cy="2422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566051"/>
              </p:ext>
            </p:extLst>
          </p:nvPr>
        </p:nvGraphicFramePr>
        <p:xfrm>
          <a:off x="836821" y="4121200"/>
          <a:ext cx="5228951" cy="2095500"/>
        </p:xfrm>
        <a:graphic>
          <a:graphicData uri="http://schemas.openxmlformats.org/drawingml/2006/table">
            <a:tbl>
              <a:tblPr/>
              <a:tblGrid>
                <a:gridCol w="454893">
                  <a:extLst>
                    <a:ext uri="{9D8B030D-6E8A-4147-A177-3AD203B41FA5}">
                      <a16:colId xmlns:a16="http://schemas.microsoft.com/office/drawing/2014/main" val="1626753633"/>
                    </a:ext>
                  </a:extLst>
                </a:gridCol>
                <a:gridCol w="454893">
                  <a:extLst>
                    <a:ext uri="{9D8B030D-6E8A-4147-A177-3AD203B41FA5}">
                      <a16:colId xmlns:a16="http://schemas.microsoft.com/office/drawing/2014/main" val="141247514"/>
                    </a:ext>
                  </a:extLst>
                </a:gridCol>
                <a:gridCol w="1104741">
                  <a:extLst>
                    <a:ext uri="{9D8B030D-6E8A-4147-A177-3AD203B41FA5}">
                      <a16:colId xmlns:a16="http://schemas.microsoft.com/office/drawing/2014/main" val="2582437341"/>
                    </a:ext>
                  </a:extLst>
                </a:gridCol>
                <a:gridCol w="454893">
                  <a:extLst>
                    <a:ext uri="{9D8B030D-6E8A-4147-A177-3AD203B41FA5}">
                      <a16:colId xmlns:a16="http://schemas.microsoft.com/office/drawing/2014/main" val="1387124225"/>
                    </a:ext>
                  </a:extLst>
                </a:gridCol>
                <a:gridCol w="454893">
                  <a:extLst>
                    <a:ext uri="{9D8B030D-6E8A-4147-A177-3AD203B41FA5}">
                      <a16:colId xmlns:a16="http://schemas.microsoft.com/office/drawing/2014/main" val="3732564337"/>
                    </a:ext>
                  </a:extLst>
                </a:gridCol>
                <a:gridCol w="605751">
                  <a:extLst>
                    <a:ext uri="{9D8B030D-6E8A-4147-A177-3AD203B41FA5}">
                      <a16:colId xmlns:a16="http://schemas.microsoft.com/office/drawing/2014/main" val="585751834"/>
                    </a:ext>
                  </a:extLst>
                </a:gridCol>
                <a:gridCol w="454893">
                  <a:extLst>
                    <a:ext uri="{9D8B030D-6E8A-4147-A177-3AD203B41FA5}">
                      <a16:colId xmlns:a16="http://schemas.microsoft.com/office/drawing/2014/main" val="3245684644"/>
                    </a:ext>
                  </a:extLst>
                </a:gridCol>
                <a:gridCol w="454893">
                  <a:extLst>
                    <a:ext uri="{9D8B030D-6E8A-4147-A177-3AD203B41FA5}">
                      <a16:colId xmlns:a16="http://schemas.microsoft.com/office/drawing/2014/main" val="2643353156"/>
                    </a:ext>
                  </a:extLst>
                </a:gridCol>
                <a:gridCol w="789101">
                  <a:extLst>
                    <a:ext uri="{9D8B030D-6E8A-4147-A177-3AD203B41FA5}">
                      <a16:colId xmlns:a16="http://schemas.microsoft.com/office/drawing/2014/main" val="560837409"/>
                    </a:ext>
                  </a:extLst>
                </a:gridCol>
              </a:tblGrid>
              <a:tr h="2332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кол-во станций</a:t>
                      </a:r>
                      <a:endParaRPr lang="ru-RU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дата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 Narrow" panose="020B0606020202030204" pitchFamily="34" charset="0"/>
                        </a:rPr>
                        <a:t>K</a:t>
                      </a:r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 Narrow" panose="020B0606020202030204" pitchFamily="34" charset="0"/>
                        </a:rPr>
                        <a:t> d 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кол-во </a:t>
                      </a:r>
                      <a:r>
                        <a:rPr lang="en-US" sz="1000" b="0" i="0" u="none" strike="noStrike">
                          <a:effectLst/>
                          <a:latin typeface="Arial Narrow" panose="020B0606020202030204" pitchFamily="34" charset="0"/>
                        </a:rPr>
                        <a:t>K</a:t>
                      </a:r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 Narrow" panose="020B0606020202030204" pitchFamily="34" charset="0"/>
                        </a:rPr>
                        <a:t>MSGH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 Narrow" panose="020B0606020202030204" pitchFamily="34" charset="0"/>
                        </a:rPr>
                        <a:t>d 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кол-во </a:t>
                      </a:r>
                      <a:r>
                        <a:rPr lang="en-US" sz="1000" b="0" i="0" u="none" strike="noStrike">
                          <a:effectLst/>
                          <a:latin typeface="Arial Narrow" panose="020B0606020202030204" pitchFamily="34" charset="0"/>
                        </a:rPr>
                        <a:t>MSGH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356755"/>
                  </a:ext>
                </a:extLst>
              </a:tr>
              <a:tr h="1401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09 дек 2020 21:44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13.7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effectLst/>
                          <a:latin typeface="Arial Narrow" panose="020B0606020202030204" pitchFamily="34" charset="0"/>
                        </a:rPr>
                        <a:t>0.68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4.9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effectLst/>
                          <a:latin typeface="Arial Narrow" panose="020B0606020202030204" pitchFamily="34" charset="0"/>
                        </a:rPr>
                        <a:t>0.50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307190"/>
                  </a:ext>
                </a:extLst>
              </a:tr>
              <a:tr h="1401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09 дек 2020 21:49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10.4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effectLst/>
                          <a:latin typeface="Arial Narrow" panose="020B0606020202030204" pitchFamily="34" charset="0"/>
                        </a:rPr>
                        <a:t>0.85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3.0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effectLst/>
                          <a:latin typeface="Arial Narrow" panose="020B0606020202030204" pitchFamily="34" charset="0"/>
                        </a:rPr>
                        <a:t>0.49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895910"/>
                  </a:ext>
                </a:extLst>
              </a:tr>
              <a:tr h="1401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10 дек 2020 14:20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12.2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effectLst/>
                          <a:latin typeface="Arial Narrow" panose="020B0606020202030204" pitchFamily="34" charset="0"/>
                        </a:rPr>
                        <a:t>0.82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3.8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effectLst/>
                          <a:latin typeface="Arial Narrow" panose="020B0606020202030204" pitchFamily="34" charset="0"/>
                        </a:rPr>
                        <a:t>0.72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919806"/>
                  </a:ext>
                </a:extLst>
              </a:tr>
              <a:tr h="1401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10 дек 2020 14:33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9.8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effectLst/>
                          <a:latin typeface="Arial Narrow" panose="020B0606020202030204" pitchFamily="34" charset="0"/>
                        </a:rPr>
                        <a:t>0.77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2.6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effectLst/>
                          <a:latin typeface="Arial Narrow" panose="020B0606020202030204" pitchFamily="34" charset="0"/>
                        </a:rPr>
                        <a:t>0.43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958407"/>
                  </a:ext>
                </a:extLst>
              </a:tr>
              <a:tr h="1401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10 дек 2020 16:29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8.7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effectLst/>
                          <a:latin typeface="Arial Narrow" panose="020B0606020202030204" pitchFamily="34" charset="0"/>
                        </a:rPr>
                        <a:t>0.71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2.0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effectLst/>
                          <a:latin typeface="Arial Narrow" panose="020B0606020202030204" pitchFamily="34" charset="0"/>
                        </a:rPr>
                        <a:t>0.39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525692"/>
                  </a:ext>
                </a:extLst>
              </a:tr>
              <a:tr h="1401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10 дек 2020 20:58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8.3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effectLst/>
                          <a:latin typeface="Arial Narrow" panose="020B0606020202030204" pitchFamily="34" charset="0"/>
                        </a:rPr>
                        <a:t>0.85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effectLst/>
                          <a:latin typeface="Arial Narrow" panose="020B0606020202030204" pitchFamily="34" charset="0"/>
                        </a:rPr>
                        <a:t>0.48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541219"/>
                  </a:ext>
                </a:extLst>
              </a:tr>
              <a:tr h="1401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10 дек 2020 22:17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effectLst/>
                          <a:latin typeface="Arial Narrow" panose="020B0606020202030204" pitchFamily="34" charset="0"/>
                        </a:rPr>
                        <a:t>0.55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effectLst/>
                          <a:latin typeface="Arial Narrow" panose="020B0606020202030204" pitchFamily="34" charset="0"/>
                        </a:rPr>
                        <a:t>0.32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808190"/>
                  </a:ext>
                </a:extLst>
              </a:tr>
              <a:tr h="1401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11 дек 2020 19:24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8.4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effectLst/>
                          <a:latin typeface="Arial Narrow" panose="020B0606020202030204" pitchFamily="34" charset="0"/>
                        </a:rPr>
                        <a:t>0.61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effectLst/>
                          <a:latin typeface="Arial Narrow" panose="020B0606020202030204" pitchFamily="34" charset="0"/>
                        </a:rPr>
                        <a:t>0.38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237757"/>
                  </a:ext>
                </a:extLst>
              </a:tr>
              <a:tr h="1401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14 дек 2020 23:52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8.8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effectLst/>
                          <a:latin typeface="Arial Narrow" panose="020B0606020202030204" pitchFamily="34" charset="0"/>
                        </a:rPr>
                        <a:t>0.71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effectLst/>
                          <a:latin typeface="Arial Narrow" panose="020B0606020202030204" pitchFamily="34" charset="0"/>
                        </a:rPr>
                        <a:t>0.42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233753"/>
                  </a:ext>
                </a:extLst>
              </a:tr>
              <a:tr h="1401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16 дек 2020 17:43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10.8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effectLst/>
                          <a:latin typeface="Arial Narrow" panose="020B0606020202030204" pitchFamily="34" charset="0"/>
                        </a:rPr>
                        <a:t>0.74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3.2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effectLst/>
                          <a:latin typeface="Arial Narrow" panose="020B0606020202030204" pitchFamily="34" charset="0"/>
                        </a:rPr>
                        <a:t>0.47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497185"/>
                  </a:ext>
                </a:extLst>
              </a:tr>
              <a:tr h="1401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06 янв 2021 22:34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8.3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effectLst/>
                          <a:latin typeface="Arial Narrow" panose="020B0606020202030204" pitchFamily="34" charset="0"/>
                        </a:rPr>
                        <a:t>0.76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Narrow" panose="020B0606020202030204" pitchFamily="34" charset="0"/>
                        </a:rPr>
                        <a:t>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effectLst/>
                          <a:latin typeface="Arial Narrow" panose="020B0606020202030204" pitchFamily="34" charset="0"/>
                        </a:rPr>
                        <a:t>0.49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803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3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91545" y="3870286"/>
            <a:ext cx="4068763" cy="109260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1" dirty="0">
                <a:latin typeface="Arial Narrow" pitchFamily="34" charset="0"/>
                <a:cs typeface="Arial" pitchFamily="34" charset="0"/>
              </a:rPr>
              <a:t>ОБЩЕПРИНЯТАЯ МОДЕЛЬ</a:t>
            </a:r>
            <a:r>
              <a:rPr lang="ru-RU" b="1" u="sng" dirty="0">
                <a:latin typeface="Arial Narrow" pitchFamily="34" charset="0"/>
                <a:cs typeface="Arial" pitchFamily="34" charset="0"/>
              </a:rPr>
              <a:t/>
            </a:r>
            <a:br>
              <a:rPr lang="ru-RU" b="1" u="sng" dirty="0">
                <a:latin typeface="Arial Narrow" pitchFamily="34" charset="0"/>
                <a:cs typeface="Arial" pitchFamily="34" charset="0"/>
              </a:rPr>
            </a:br>
            <a:r>
              <a:rPr lang="ru-RU" b="1" dirty="0">
                <a:latin typeface="Arial Narrow" pitchFamily="34" charset="0"/>
                <a:cs typeface="Arial" pitchFamily="34" charset="0"/>
              </a:rPr>
              <a:t>ОЧАГОВОГО СПЕКТРА</a:t>
            </a:r>
            <a:r>
              <a:rPr lang="ru-RU" sz="1400" b="1" dirty="0">
                <a:latin typeface="Arial Narrow" pitchFamily="34" charset="0"/>
                <a:cs typeface="Arial" pitchFamily="34" charset="0"/>
              </a:rPr>
              <a:t/>
            </a:r>
            <a:br>
              <a:rPr lang="ru-RU" sz="1400" b="1" dirty="0">
                <a:latin typeface="Arial Narrow" pitchFamily="34" charset="0"/>
                <a:cs typeface="Arial" pitchFamily="34" charset="0"/>
              </a:rPr>
            </a:br>
            <a:r>
              <a:rPr lang="ru-RU" sz="15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М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одель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Бруна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-Аки или «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омега-квадрат, </a:t>
            </a:r>
            <a:r>
              <a:rPr lang="el-GR" sz="15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Times New Roman" pitchFamily="18" charset="0"/>
              </a:rPr>
              <a:t>ω</a:t>
            </a:r>
            <a:r>
              <a:rPr lang="en-US" sz="15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15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-2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» </a:t>
            </a:r>
            <a:b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[Aki</a:t>
            </a:r>
            <a:r>
              <a:rPr lang="ru-RU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,1967, 1968</a:t>
            </a:r>
            <a:r>
              <a:rPr lang="en-US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; Brune</a:t>
            </a:r>
            <a:r>
              <a:rPr lang="ru-RU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,1970, 1971</a:t>
            </a:r>
            <a:r>
              <a:rPr lang="en-US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]</a:t>
            </a:r>
            <a:endParaRPr lang="ru-RU" sz="1500" dirty="0">
              <a:solidFill>
                <a:srgbClr val="0033C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23553" y="3870286"/>
            <a:ext cx="4068763" cy="1092607"/>
          </a:xfrm>
          <a:prstGeom prst="rect">
            <a:avLst/>
          </a:prstGeom>
          <a:solidFill>
            <a:schemeClr val="accent5">
              <a:lumMod val="20000"/>
              <a:lumOff val="80000"/>
              <a:alpha val="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1" dirty="0">
                <a:latin typeface="Arial Narrow" pitchFamily="34" charset="0"/>
                <a:cs typeface="Arial" pitchFamily="34" charset="0"/>
              </a:rPr>
              <a:t>МОДЕЛЬ ОЧАГОВОГО СПЕКТРА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с двумя корнер-частотами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 и 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с ветвью типа «</a:t>
            </a:r>
            <a:r>
              <a:rPr lang="el-GR" sz="15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Times New Roman" pitchFamily="18" charset="0"/>
              </a:rPr>
              <a:t>ω</a:t>
            </a:r>
            <a:r>
              <a:rPr lang="en-US" sz="15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15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-</a:t>
            </a:r>
            <a:r>
              <a:rPr lang="ru-RU" sz="15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1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»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 в промежутке между ними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[Brune, 1970; </a:t>
            </a:r>
            <a:r>
              <a:rPr lang="en-US" sz="1400" dirty="0" err="1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Gusev</a:t>
            </a:r>
            <a:r>
              <a:rPr lang="en-US" sz="1400" dirty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, 1983]</a:t>
            </a:r>
            <a:endParaRPr lang="ru-RU" sz="1500" dirty="0">
              <a:solidFill>
                <a:srgbClr val="0033C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6776" y="5215210"/>
            <a:ext cx="39592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defRPr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В этой модели спектр имеет </a:t>
            </a:r>
          </a:p>
          <a:p>
            <a:pPr algn="ctr" fontAlgn="auto">
              <a:defRPr/>
            </a:pPr>
            <a:r>
              <a:rPr lang="ru-RU" sz="1500" b="1" dirty="0">
                <a:latin typeface="Arial Narrow" pitchFamily="34" charset="0"/>
                <a:cs typeface="Arial" pitchFamily="34" charset="0"/>
              </a:rPr>
              <a:t>одну характерную частоту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–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«</a:t>
            </a:r>
            <a:r>
              <a:rPr lang="ru-RU" sz="1500" b="1" dirty="0">
                <a:latin typeface="Arial Narrow" pitchFamily="34" charset="0"/>
                <a:cs typeface="Arial" pitchFamily="34" charset="0"/>
              </a:rPr>
              <a:t>корнер-частоту» –  </a:t>
            </a:r>
            <a:r>
              <a:rPr lang="en-US" sz="2400" b="1" i="1" dirty="0" err="1">
                <a:latin typeface="Arial Narrow" pitchFamily="34" charset="0"/>
                <a:cs typeface="Times New Roman" pitchFamily="18" charset="0"/>
              </a:rPr>
              <a:t>f</a:t>
            </a:r>
            <a:r>
              <a:rPr lang="en-US" sz="2400" b="1" i="1" baseline="-25000" dirty="0" err="1">
                <a:latin typeface="Arial Narrow" pitchFamily="34" charset="0"/>
                <a:cs typeface="Times New Roman" pitchFamily="18" charset="0"/>
              </a:rPr>
              <a:t>c</a:t>
            </a:r>
            <a:endParaRPr lang="ru-RU" sz="15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67196" y="5215210"/>
            <a:ext cx="396081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defRPr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В этой модели спектр имеет</a:t>
            </a:r>
          </a:p>
          <a:p>
            <a:pPr algn="ctr" fontAlgn="auto">
              <a:defRPr/>
            </a:pPr>
            <a:r>
              <a:rPr lang="ru-RU" sz="1500" b="1" dirty="0">
                <a:latin typeface="Arial Narrow" pitchFamily="34" charset="0"/>
                <a:cs typeface="Arial" pitchFamily="34" charset="0"/>
              </a:rPr>
              <a:t>две характерные частоты</a:t>
            </a:r>
            <a:r>
              <a:rPr lang="ru-RU" sz="15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–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1500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1500" dirty="0">
                <a:latin typeface="Arial Narrow" pitchFamily="34" charset="0"/>
                <a:cs typeface="Arial" pitchFamily="34" charset="0"/>
              </a:rPr>
              <a:t>«</a:t>
            </a:r>
            <a:r>
              <a:rPr lang="ru-RU" sz="1500" b="1" dirty="0">
                <a:latin typeface="Arial Narrow" pitchFamily="34" charset="0"/>
                <a:cs typeface="Arial" pitchFamily="34" charset="0"/>
              </a:rPr>
              <a:t>корнер-частоты» –  </a:t>
            </a:r>
            <a:r>
              <a:rPr lang="en-US" sz="2400" b="1" i="1" dirty="0" err="1">
                <a:latin typeface="Arial Narrow" pitchFamily="34" charset="0"/>
                <a:cs typeface="Times New Roman" pitchFamily="18" charset="0"/>
              </a:rPr>
              <a:t>f</a:t>
            </a:r>
            <a:r>
              <a:rPr lang="en-US" sz="2400" b="1" i="1" baseline="-25000" dirty="0" err="1">
                <a:latin typeface="Arial Narrow" pitchFamily="34" charset="0"/>
                <a:cs typeface="Times New Roman" pitchFamily="18" charset="0"/>
              </a:rPr>
              <a:t>c</a:t>
            </a:r>
            <a:r>
              <a:rPr lang="ru-RU" sz="2400" b="1" baseline="-25000" dirty="0">
                <a:latin typeface="Arial Narrow" pitchFamily="34" charset="0"/>
                <a:cs typeface="Times New Roman" pitchFamily="18" charset="0"/>
              </a:rPr>
              <a:t>1</a:t>
            </a:r>
            <a:r>
              <a:rPr lang="ru-RU" sz="1500" b="1" i="1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1500" b="1" dirty="0">
                <a:latin typeface="Arial Narrow" pitchFamily="34" charset="0"/>
                <a:cs typeface="Arial" pitchFamily="34" charset="0"/>
              </a:rPr>
              <a:t>и</a:t>
            </a:r>
            <a:r>
              <a:rPr lang="ru-RU" sz="1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en-US" sz="2400" b="1" i="1" dirty="0" err="1">
                <a:latin typeface="Arial Narrow" pitchFamily="34" charset="0"/>
                <a:cs typeface="Times New Roman" pitchFamily="18" charset="0"/>
              </a:rPr>
              <a:t>f</a:t>
            </a:r>
            <a:r>
              <a:rPr lang="en-US" sz="2400" b="1" i="1" baseline="-25000" dirty="0" err="1">
                <a:latin typeface="Arial Narrow" pitchFamily="34" charset="0"/>
                <a:cs typeface="Times New Roman" pitchFamily="18" charset="0"/>
              </a:rPr>
              <a:t>c</a:t>
            </a:r>
            <a:r>
              <a:rPr lang="ru-RU" sz="2400" b="1" baseline="-25000" dirty="0">
                <a:latin typeface="Arial Narrow" pitchFamily="34" charset="0"/>
                <a:cs typeface="Times New Roman" pitchFamily="18" charset="0"/>
              </a:rPr>
              <a:t>2</a:t>
            </a:r>
            <a:endParaRPr lang="ru-RU" sz="1500" b="1" baseline="-25000" dirty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3" name="Рисунок 12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6197" y="1193075"/>
            <a:ext cx="3543339" cy="2537159"/>
          </a:xfrm>
          <a:prstGeom prst="rect">
            <a:avLst/>
          </a:prstGeom>
        </p:spPr>
      </p:pic>
      <p:pic>
        <p:nvPicPr>
          <p:cNvPr id="14" name="Рисунок 13" descr="Рисунок2.PNG"/>
          <p:cNvPicPr>
            <a:picLocks noChangeAspect="1"/>
          </p:cNvPicPr>
          <p:nvPr/>
        </p:nvPicPr>
        <p:blipFill>
          <a:blip r:embed="rId4" cstate="print"/>
          <a:srcRect l="6251" t="11610" r="11459" b="7180"/>
          <a:stretch>
            <a:fillRect/>
          </a:stretch>
        </p:blipFill>
        <p:spPr>
          <a:xfrm>
            <a:off x="6167196" y="1121884"/>
            <a:ext cx="3672780" cy="2556999"/>
          </a:xfrm>
          <a:prstGeom prst="rect">
            <a:avLst/>
          </a:prstGeom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524001" y="411740"/>
            <a:ext cx="897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dirty="0" smtClean="0">
                <a:latin typeface="Arial Narrow" panose="020B0606020202030204" pitchFamily="34" charset="0"/>
              </a:rPr>
              <a:t>Теория</a:t>
            </a:r>
            <a:endParaRPr lang="ru-RU" altLang="ru-RU" dirty="0">
              <a:latin typeface="Arial Narrow" panose="020B0606020202030204" pitchFamily="34" charset="0"/>
            </a:endParaRPr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sz="1500" dirty="0" smtClean="0"/>
              <a:t>8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6544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2372</TotalTime>
  <Words>1562</Words>
  <Application>Microsoft Office PowerPoint</Application>
  <PresentationFormat>Широкоэкранный</PresentationFormat>
  <Paragraphs>414</Paragraphs>
  <Slides>23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effra</vt:lpstr>
      <vt:lpstr>Times New Roman</vt:lpstr>
      <vt:lpstr>Тема Office</vt:lpstr>
      <vt:lpstr>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seismo</cp:lastModifiedBy>
  <cp:revision>81</cp:revision>
  <dcterms:created xsi:type="dcterms:W3CDTF">2026-05-09T08:18:49Z</dcterms:created>
  <dcterms:modified xsi:type="dcterms:W3CDTF">2026-05-19T23:16:43Z</dcterms:modified>
</cp:coreProperties>
</file>