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75" r:id="rId11"/>
    <p:sldId id="264" r:id="rId12"/>
    <p:sldId id="276" r:id="rId13"/>
    <p:sldId id="265" r:id="rId14"/>
    <p:sldId id="267" r:id="rId15"/>
    <p:sldId id="274" r:id="rId16"/>
    <p:sldId id="268" r:id="rId17"/>
    <p:sldId id="266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1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22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2C140-0941-47C3-AEE6-38E9FAC31457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7F7E9-7919-4B2F-A2AB-B57DA410D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07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842FD-9C26-44B5-92C9-C8A0689FD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01208-FEEB-4D25-BC9A-0004D2C2E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078BDE-AE5A-4610-B91B-A1C0EA71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02CCC-5E60-4A78-B53D-BE9C96B44E85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EFDACF-2034-4B37-9EEB-CE3242DF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BD8401-70EE-4ADB-A9BF-94D57D9F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6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07688-9569-4529-9596-FB4B22E1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F0AC-6BEA-49EC-8125-EC35A1055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D5B0E-4C0C-4670-89C6-76F54949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6DDF-2A6A-4028-BCD9-83B21C473ECB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A32FE5-645B-4E46-9F39-2A15FB1F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DD2FB-CBEE-42B2-9F49-277D0B15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04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F6A20F-E194-4A94-94B4-A105A7B49E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6D8FF9-E81E-4927-A0BB-D9A1EF61F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D18CA2-B71D-4C0B-9CB5-C3E4D2004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EA65-8AF8-40CB-A560-7D4E2095F677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8BC00D-8FC4-4E7C-8BDD-CC08592B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CEE504-F3A8-4DA1-A3BB-0D278763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2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3D461-AD08-4E04-856B-7616063C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FBC5A0-0684-4C39-8AA4-2BF904D38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48C77-8069-4DF9-97BB-9E7E501E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5A91-0C9D-4A1E-B1CC-D21D3AB140E8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C9DBDF-D688-4F2C-A258-8E9A08EB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2B4E59-823E-4C29-9518-F3513E0F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51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7847E-CB84-4093-B380-139B423B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EA6A31-A111-4EEF-A463-8570EE17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3844B9-4E23-4580-A0C0-1D942213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3FE5-A8B8-4B11-9750-180E510E6C39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A3F6F8-5F8E-4D6E-BB58-4C101B195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DF006-4D3A-4531-AF53-8BE518B6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40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B2F2D-B123-4864-8835-64117E70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CC06C1-729E-4903-9571-025654C23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14BBE3-4B64-4BE1-9F36-5D934C3CA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BF6D1C-ACEF-4DF3-B058-040D626D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BBC6-1AA5-49DF-BF67-03DD4710CD85}" type="datetime1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E7C326-38EA-4389-A983-79A24649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1BEC0-9C14-40EE-AE98-A634B0DC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91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9FB72-45C6-4335-A931-D04403E4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0016F0-4F8A-4686-8828-DDB510F41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2FF583-F62C-4466-BD33-2A4C3A7D6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2DC3A6-F568-41A3-AF86-B50AE23EF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3B201A-4008-4DC7-8D70-BCD1DF985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30606A-0723-4240-8464-6F749A4F6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21BE2-8C14-4547-AB45-A8F8BF2CE025}" type="datetime1">
              <a:rPr lang="ru-RU" smtClean="0"/>
              <a:t>20.05.2026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4F742D-1F54-4E45-8745-6C1050E6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B3A627-B31B-4E41-81F9-9D841FD3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8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2F3D7-21E7-45BF-95DD-9F5CD456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35E53-6DB7-4A78-8898-154F6613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39C3-6CF4-49B2-B3AA-9446496FBB3B}" type="datetime1">
              <a:rPr lang="ru-RU" smtClean="0"/>
              <a:t>20.05.2026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D17678-5468-4E39-882C-76F92E4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CE7435-3AC3-4AE1-BBA3-871825EF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82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53B3CE-A47F-4758-A6C5-F08C40A4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1B7B-6ED3-4FDB-A198-20AAF8F0356B}" type="datetime1">
              <a:rPr lang="ru-RU" smtClean="0"/>
              <a:t>20.05.2026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23121C-6F4D-4695-B801-07559740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8D1764-6B14-4852-9E00-D93C170C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26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34C86-6542-402A-9730-73CD5D02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4E2804-89B3-4885-AFCA-01B378088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2889BF-1D3A-441C-984E-09AFF01C1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FD5D44-77F4-4A9E-BABE-0101B039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5270-EE7E-48D5-BDB2-8E6329F59BEB}" type="datetime1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E715AF-C910-43B4-BE14-FB8D2A36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241EB2-3373-4C8E-9B71-16F1D7958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13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6F7A3-4376-4333-994D-9759BB69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815646-FA84-4D94-BC06-F0D8A96DB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3A62F5-998F-4DDD-AC71-574CFC1B4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7A526A-F521-4E99-924F-432B1147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F235-99B9-467B-96CD-6529CB238D88}" type="datetime1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1EEDE5-D890-42A2-A069-523DF0ED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D3A7D7-98A7-43C9-AC3F-93DBAEB6A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7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ACA3F-DFF9-424E-B9EC-926ED28D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8D948E-3E68-40A9-8B46-A96FDE758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C6781-1B96-4D5A-A18B-BC2AB43BD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7701E-9D1E-4423-B465-1185E73A5453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86876-EC48-4192-9834-24FB2E4A0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CEECE-9306-4695-8462-39AC6612B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24CD8-D1CF-49E1-A741-C6841F06D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51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F5731-0422-4ED3-97BD-AB6CB67CB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" y="777240"/>
            <a:ext cx="9144000" cy="2941320"/>
          </a:xfrm>
        </p:spPr>
        <p:txBody>
          <a:bodyPr>
            <a:noAutofit/>
          </a:bodyPr>
          <a:lstStyle/>
          <a:p>
            <a:pPr algn="l"/>
            <a:r>
              <a:rPr lang="ru-RU" sz="4000" b="1" smtClean="0">
                <a:latin typeface="Arial Black" panose="020B0A04020102020204" pitchFamily="34" charset="0"/>
              </a:rPr>
              <a:t>Реанализ данных</a:t>
            </a:r>
            <a:br>
              <a:rPr lang="ru-RU" sz="4000" b="1" smtClean="0">
                <a:latin typeface="Arial Black" panose="020B0A04020102020204" pitchFamily="34" charset="0"/>
              </a:rPr>
            </a:br>
            <a:r>
              <a:rPr lang="ru-RU" sz="4000" b="1" smtClean="0">
                <a:latin typeface="Arial Black" panose="020B0A04020102020204" pitchFamily="34" charset="0"/>
              </a:rPr>
              <a:t>активных геофизических экспериментов –</a:t>
            </a:r>
            <a:br>
              <a:rPr lang="ru-RU" sz="4000" b="1" smtClean="0">
                <a:latin typeface="Arial Black" panose="020B0A04020102020204" pitchFamily="34" charset="0"/>
              </a:rPr>
            </a:br>
            <a:r>
              <a:rPr lang="ru-RU" sz="4000" b="1" smtClean="0">
                <a:latin typeface="Arial Black" panose="020B0A04020102020204" pitchFamily="34" charset="0"/>
              </a:rPr>
              <a:t>шаг назад или</a:t>
            </a:r>
            <a:br>
              <a:rPr lang="ru-RU" sz="4000" b="1" smtClean="0">
                <a:latin typeface="Arial Black" panose="020B0A04020102020204" pitchFamily="34" charset="0"/>
              </a:rPr>
            </a:br>
            <a:r>
              <a:rPr lang="ru-RU" sz="4000" b="1" smtClean="0">
                <a:latin typeface="Arial Black" panose="020B0A04020102020204" pitchFamily="34" charset="0"/>
              </a:rPr>
              <a:t>два шага вперед?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F725A7-3D31-4023-9DE1-548123410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65020" y="4628803"/>
            <a:ext cx="9144000" cy="1655762"/>
          </a:xfrm>
        </p:spPr>
        <p:txBody>
          <a:bodyPr>
            <a:normAutofit/>
          </a:bodyPr>
          <a:lstStyle/>
          <a:p>
            <a:r>
              <a:rPr lang="ru-RU" b="1" smtClean="0">
                <a:latin typeface="Arial Black" panose="020B0A04020102020204" pitchFamily="34" charset="0"/>
                <a:ea typeface="+mj-ea"/>
                <a:cs typeface="+mj-cs"/>
              </a:rPr>
              <a:t>Урвачев Егор Михайлович</a:t>
            </a:r>
          </a:p>
          <a:p>
            <a:r>
              <a:rPr lang="ru-RU" b="1" smtClean="0">
                <a:latin typeface="Arial Black" panose="020B0A04020102020204" pitchFamily="34" charset="0"/>
                <a:ea typeface="+mj-ea"/>
                <a:cs typeface="+mj-cs"/>
              </a:rPr>
              <a:t>ИДГ РАН</a:t>
            </a:r>
            <a:endParaRPr lang="ru-RU" b="1" dirty="0"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D4210D-C4B6-4AE0-B75F-53A231E4D079}"/>
              </a:ext>
            </a:extLst>
          </p:cNvPr>
          <p:cNvSpPr/>
          <p:nvPr/>
        </p:nvSpPr>
        <p:spPr>
          <a:xfrm>
            <a:off x="4610100" y="628456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Коломна, 21 мая 2026 г.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250680" y="6391976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/>
              <a:pPr/>
              <a:t>1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5480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1771079" y="44625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000099"/>
                </a:solidFill>
                <a:latin typeface="Times New Roman"/>
              </a:rPr>
              <a:t>Цели работы</a:t>
            </a:r>
            <a:endParaRPr lang="ru-RU" spc="-1" dirty="0">
              <a:latin typeface="Arial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-2161787" y="784441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C00000"/>
                </a:solidFill>
                <a:latin typeface="Times New Roman"/>
              </a:rPr>
              <a:t>Открытые вопросы</a:t>
            </a:r>
            <a:endParaRPr lang="ru-RU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0082" y="1487576"/>
            <a:ext cx="106630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зависимости газодинамических параметров на выходе из сопла от времени – сценарий инжекции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Сравнительное моделирование 1-ой и 2-ой инжекции в экспериментах серии «Северная звезда»</a:t>
            </a:r>
          </a:p>
          <a:p>
            <a:pPr marL="342900" indent="-342900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51867" y="6356350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10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8165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8D99249-638C-465D-8123-4BC012E15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264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FE5775-3973-451B-B068-38137BF57095}"/>
              </a:ext>
            </a:extLst>
          </p:cNvPr>
          <p:cNvSpPr/>
          <p:nvPr/>
        </p:nvSpPr>
        <p:spPr>
          <a:xfrm>
            <a:off x="87913" y="80339"/>
            <a:ext cx="9695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</a:rPr>
              <a:t>Единая цепочка: от микросекунд к ионосфере</a:t>
            </a:r>
            <a:endParaRPr lang="ru-RU" sz="2800" dirty="0"/>
          </a:p>
        </p:txBody>
      </p:sp>
      <p:pic>
        <p:nvPicPr>
          <p:cNvPr id="6" name="Рисунок 5" descr="fig1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020" y="1009953"/>
            <a:ext cx="3510896" cy="2496383"/>
          </a:xfrm>
          <a:prstGeom prst="rect">
            <a:avLst/>
          </a:prstGeom>
        </p:spPr>
      </p:pic>
      <p:pic>
        <p:nvPicPr>
          <p:cNvPr id="7" name="Рисунок 6" descr="fig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1215" y="761588"/>
            <a:ext cx="4304770" cy="2669686"/>
          </a:xfrm>
          <a:prstGeom prst="rect">
            <a:avLst/>
          </a:prstGeom>
        </p:spPr>
      </p:pic>
      <p:pic>
        <p:nvPicPr>
          <p:cNvPr id="8" name="Рисунок 7" descr="fig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9216" y="1575946"/>
            <a:ext cx="3849931" cy="19939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3139" y="3477948"/>
            <a:ext cx="314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Выпуск 12 г сухого воздуха из выходного отверстия сопла генератора ВГПС-400 на высоте 360 км для эксперимента </a:t>
            </a:r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«СЗ-</a:t>
            </a:r>
            <a:r>
              <a:rPr lang="en-US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31049" y="3597752"/>
            <a:ext cx="34984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Через 200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инжекция струи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полученную  среду (</a:t>
            </a:r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«СЗ-</a:t>
            </a:r>
            <a:r>
              <a:rPr lang="en-US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или на высоте 280 км (</a:t>
            </a:r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«СЗ-</a:t>
            </a:r>
            <a:r>
              <a:rPr lang="en-US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09578" y="3477948"/>
            <a:ext cx="3941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После окончания инжекции (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мкс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начало разлета продуктов взрыва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Определение кривых светимости 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этап обработки данных.</a:t>
            </a:r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136020" y="3705474"/>
            <a:ext cx="430362" cy="4343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3950955" y="3705474"/>
            <a:ext cx="430362" cy="4343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8179216" y="3750532"/>
            <a:ext cx="430362" cy="4343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16" name="Рисунок 15" descr="fig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62796" y="220558"/>
            <a:ext cx="2335944" cy="12892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56942" y="4972244"/>
            <a:ext cx="9661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плазменной струи с облаком плотного воздуха в эксперименте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«СЗ-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приводит к повышению потоков излучения практически на порядок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036626" y="4671166"/>
            <a:ext cx="1344691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8029484" y="4670713"/>
            <a:ext cx="1344691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3C926E6-F743-480B-9D65-CCAF7B2EDC82}"/>
              </a:ext>
            </a:extLst>
          </p:cNvPr>
          <p:cNvSpPr/>
          <p:nvPr/>
        </p:nvSpPr>
        <p:spPr>
          <a:xfrm>
            <a:off x="1659229" y="5675767"/>
            <a:ext cx="9069871" cy="975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CF8E732-AB74-4DA1-941B-9A5794688ADC}"/>
              </a:ext>
            </a:extLst>
          </p:cNvPr>
          <p:cNvSpPr/>
          <p:nvPr/>
        </p:nvSpPr>
        <p:spPr>
          <a:xfrm>
            <a:off x="1659229" y="5693512"/>
            <a:ext cx="91392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Новизна не в отдельном расчете, а в непрерывной связке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«генератор → среда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геофизический отклик»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: скругленные углы 23">
            <a:extLst>
              <a:ext uri="{FF2B5EF4-FFF2-40B4-BE49-F238E27FC236}">
                <a16:creationId xmlns:a16="http://schemas.microsoft.com/office/drawing/2014/main" id="{03C926E6-F743-480B-9D65-CCAF7B2EDC82}"/>
              </a:ext>
            </a:extLst>
          </p:cNvPr>
          <p:cNvSpPr/>
          <p:nvPr/>
        </p:nvSpPr>
        <p:spPr>
          <a:xfrm>
            <a:off x="4452397" y="4452117"/>
            <a:ext cx="3483534" cy="5210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CF8E732-AB74-4DA1-941B-9A5794688ADC}"/>
              </a:ext>
            </a:extLst>
          </p:cNvPr>
          <p:cNvSpPr/>
          <p:nvPr/>
        </p:nvSpPr>
        <p:spPr>
          <a:xfrm>
            <a:off x="4763799" y="4388440"/>
            <a:ext cx="2694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Единый расчет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неравномерной сетке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9355540" y="6382682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11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1669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1771079" y="44625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000099"/>
                </a:solidFill>
                <a:latin typeface="Times New Roman"/>
              </a:rPr>
              <a:t>Цели работы</a:t>
            </a:r>
            <a:endParaRPr lang="ru-RU" spc="-1" dirty="0">
              <a:latin typeface="Arial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-2161787" y="784441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C00000"/>
                </a:solidFill>
                <a:latin typeface="Times New Roman"/>
              </a:rPr>
              <a:t>Открытые вопросы</a:t>
            </a:r>
            <a:endParaRPr lang="ru-RU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0082" y="1487576"/>
            <a:ext cx="10663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зависимости газодинамических параметров на выходе из сопла от времени – сценарий инжекции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Сравнительное моделирование 1-ой и 2-ой инжекции в экспериментах серии «Северная звезда»</a:t>
            </a:r>
          </a:p>
          <a:p>
            <a:pPr marL="342900" indent="-342900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Моделирования взаимодействия с геомагнитным полем в эксперименте «Северная звезда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11244" y="6368226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12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9409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2">
            <a:extLst>
              <a:ext uri="{FF2B5EF4-FFF2-40B4-BE49-F238E27FC236}">
                <a16:creationId xmlns:a16="http://schemas.microsoft.com/office/drawing/2014/main" id="{ECD8BD2F-8F17-4D73-A855-219AA43A15F7}"/>
              </a:ext>
            </a:extLst>
          </p:cNvPr>
          <p:cNvSpPr/>
          <p:nvPr/>
        </p:nvSpPr>
        <p:spPr>
          <a:xfrm>
            <a:off x="7682862" y="4456105"/>
            <a:ext cx="3978706" cy="205907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8D99249-638C-465D-8123-4BC012E15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perp_160_ob_vniia_Ps_Sf.jpg"/>
          <p:cNvPicPr preferRelativeResize="0"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729254"/>
            <a:ext cx="2505441" cy="2032550"/>
          </a:xfrm>
          <a:prstGeom prst="rect">
            <a:avLst/>
          </a:prstGeom>
        </p:spPr>
      </p:pic>
      <p:pic>
        <p:nvPicPr>
          <p:cNvPr id="4" name="Рисунок 3" descr="paral_160_ob_vniia_Ps_S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30560" y="788801"/>
            <a:ext cx="2589709" cy="1973003"/>
          </a:xfrm>
          <a:prstGeom prst="rect">
            <a:avLst/>
          </a:prstGeom>
        </p:spPr>
      </p:pic>
      <p:pic>
        <p:nvPicPr>
          <p:cNvPr id="5" name="Рисунок 4" descr="ang45_160_ob_vniia_Ps_S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43234" y="786530"/>
            <a:ext cx="2599005" cy="1902147"/>
          </a:xfrm>
          <a:prstGeom prst="rect">
            <a:avLst/>
          </a:prstGeom>
        </p:spPr>
      </p:pic>
      <p:pic>
        <p:nvPicPr>
          <p:cNvPr id="6" name="Рисунок 5" descr="perp_160_xz_3t_tot_w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9880" y="3548941"/>
            <a:ext cx="3216776" cy="2263990"/>
          </a:xfrm>
          <a:prstGeom prst="rect">
            <a:avLst/>
          </a:prstGeom>
        </p:spPr>
      </p:pic>
      <p:pic>
        <p:nvPicPr>
          <p:cNvPr id="7" name="Рисунок 6" descr="paral_160_xz_3t_tot_w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25414" y="3581400"/>
            <a:ext cx="3390283" cy="218527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FE5775-3973-451B-B068-38137BF57095}"/>
              </a:ext>
            </a:extLst>
          </p:cNvPr>
          <p:cNvSpPr/>
          <p:nvPr/>
        </p:nvSpPr>
        <p:spPr>
          <a:xfrm>
            <a:off x="87913" y="80339"/>
            <a:ext cx="9765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</a:rPr>
              <a:t>Геомагнитное поле: уже не «картинка облака»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63403" y="2814935"/>
            <a:ext cx="7478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Изоповерхности |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| = 0.3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магнитные силовые линии и линии тока в момент времени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= 1 мс при инжекции вдоль оси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, перпендикулярной (а), параллельной (б) и под углом  под углом 45° (в) направлению  геомагнитного поля. Величина фонового магнитного поля  |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| = 0.5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7913" y="5949641"/>
            <a:ext cx="7336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Пространственные распределения в плоскости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XZ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|B| 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концентраций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частиц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для трех моментов времени, соответствующих процессу инжекции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для различных направлений магнитного поля</a:t>
            </a:r>
            <a:endParaRPr lang="ru-RU" dirty="0"/>
          </a:p>
        </p:txBody>
      </p:sp>
      <p:sp>
        <p:nvSpPr>
          <p:cNvPr id="12" name="Прямоугольник: скругленные углы 23">
            <a:extLst>
              <a:ext uri="{FF2B5EF4-FFF2-40B4-BE49-F238E27FC236}">
                <a16:creationId xmlns:a16="http://schemas.microsoft.com/office/drawing/2014/main" id="{03C926E6-F743-480B-9D65-CCAF7B2EDC82}"/>
              </a:ext>
            </a:extLst>
          </p:cNvPr>
          <p:cNvSpPr/>
          <p:nvPr/>
        </p:nvSpPr>
        <p:spPr>
          <a:xfrm>
            <a:off x="8018658" y="1591058"/>
            <a:ext cx="3483534" cy="2731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F8E732-AB74-4DA1-941B-9A5794688ADC}"/>
              </a:ext>
            </a:extLst>
          </p:cNvPr>
          <p:cNvSpPr/>
          <p:nvPr/>
        </p:nvSpPr>
        <p:spPr>
          <a:xfrm>
            <a:off x="7978046" y="1775302"/>
            <a:ext cx="356475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геофизический вывод: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и время жизни магнитной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каверны меняется слабее,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ожидалось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Зато конфигурация 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токовых систем сильно зависит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ориентации инжекции –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это важно для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электродинамики ионосферы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15697" y="798924"/>
            <a:ext cx="4993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МГД расчет на динамически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изменяющейся сетке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7726350" y="4705460"/>
            <a:ext cx="377584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меняется в постановке: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плотность и температура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и токовые системы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вязь локального возмущения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магнитным полем Земли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9234054" y="6458874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13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8982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8D99249-638C-465D-8123-4BC012E15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FE5775-3973-451B-B068-38137BF57095}"/>
              </a:ext>
            </a:extLst>
          </p:cNvPr>
          <p:cNvSpPr/>
          <p:nvPr/>
        </p:nvSpPr>
        <p:spPr>
          <a:xfrm>
            <a:off x="87149" y="-7264"/>
            <a:ext cx="11982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atin typeface="Arial Black" panose="020B0A04020102020204" pitchFamily="34" charset="0"/>
              </a:rPr>
              <a:t>Альвеновский</a:t>
            </a:r>
            <a:r>
              <a:rPr lang="ru-RU" sz="2800" b="1" dirty="0" smtClean="0">
                <a:latin typeface="Arial Black" panose="020B0A04020102020204" pitchFamily="34" charset="0"/>
              </a:rPr>
              <a:t> отклик и урок для будущих экспериментов</a:t>
            </a:r>
            <a:endParaRPr lang="ru-RU" sz="2800" dirty="0"/>
          </a:p>
        </p:txBody>
      </p:sp>
      <p:pic>
        <p:nvPicPr>
          <p:cNvPr id="4" name="Рисунок 3" descr="fig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455" y="800114"/>
            <a:ext cx="4774201" cy="2387775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6271" y="3059668"/>
            <a:ext cx="51125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зображение магнитных поверхностей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ru-RU" sz="14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=10</a:t>
            </a:r>
            <a:r>
              <a:rPr kumimoji="0" lang="ru-RU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распределения компоненты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ru-RU" sz="14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момент времени 25 мкс при инжекции вдоль оси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перпендикулярной геомагнитному полю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93864" y="528101"/>
            <a:ext cx="193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МГД расчет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2" y="3869593"/>
            <a:ext cx="2197291" cy="23740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7106" y="6310843"/>
            <a:ext cx="20015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Данные измерений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00" y="800114"/>
            <a:ext cx="4078220" cy="2564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6578793" y="3272593"/>
            <a:ext cx="50475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плошные линии – расчетная полная концентрация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пунктирные – расчетная концентрация ионов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аркеры – результаты измерений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9644" y="603559"/>
            <a:ext cx="23182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D-RZ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 расчет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4808" r="4515" b="30175"/>
          <a:stretch/>
        </p:blipFill>
        <p:spPr>
          <a:xfrm>
            <a:off x="7920431" y="4103590"/>
            <a:ext cx="4150250" cy="1693980"/>
          </a:xfrm>
          <a:prstGeom prst="rect">
            <a:avLst/>
          </a:prstGeom>
        </p:spPr>
      </p:pic>
      <p:pic>
        <p:nvPicPr>
          <p:cNvPr id="13" name="Picture 85054"/>
          <p:cNvPicPr/>
          <p:nvPr/>
        </p:nvPicPr>
        <p:blipFill rotWithShape="1">
          <a:blip r:embed="rId6" cstate="print"/>
          <a:srcRect l="71442" t="54663" r="10778" b="19136"/>
          <a:stretch/>
        </p:blipFill>
        <p:spPr>
          <a:xfrm>
            <a:off x="6170563" y="4122731"/>
            <a:ext cx="1694540" cy="165569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9438783" y="1869109"/>
            <a:ext cx="1378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PDP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537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OSP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1595 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6170563" y="5883991"/>
            <a:ext cx="1658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со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спутника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MSX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8556581" y="5883990"/>
            <a:ext cx="2582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Расчетное распределение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 доли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: скругленные углы 23">
            <a:extLst>
              <a:ext uri="{FF2B5EF4-FFF2-40B4-BE49-F238E27FC236}">
                <a16:creationId xmlns:a16="http://schemas.microsoft.com/office/drawing/2014/main" id="{03C926E6-F743-480B-9D65-CCAF7B2EDC82}"/>
              </a:ext>
            </a:extLst>
          </p:cNvPr>
          <p:cNvSpPr/>
          <p:nvPr/>
        </p:nvSpPr>
        <p:spPr>
          <a:xfrm>
            <a:off x="2594999" y="3865558"/>
            <a:ext cx="3483534" cy="2731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CF8E732-AB74-4DA1-941B-9A5794688ADC}"/>
              </a:ext>
            </a:extLst>
          </p:cNvPr>
          <p:cNvSpPr/>
          <p:nvPr/>
        </p:nvSpPr>
        <p:spPr>
          <a:xfrm>
            <a:off x="2706499" y="4077136"/>
            <a:ext cx="31683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Струя неоднородна, а 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нейтральная компонента 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существенна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Перспективный эксперимент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 закладывать 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множественную диагностику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полного числа частиц,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числе, сбоку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9326717" y="6385460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14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3059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1771079" y="44625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000099"/>
                </a:solidFill>
                <a:latin typeface="Times New Roman"/>
              </a:rPr>
              <a:t>Цели работы</a:t>
            </a:r>
            <a:endParaRPr lang="ru-RU" spc="-1" dirty="0">
              <a:latin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8194" y="4740221"/>
            <a:ext cx="10744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эффекта взаимодействия струй для повышения энергии плазменного образования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-2161787" y="784441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C00000"/>
                </a:solidFill>
                <a:latin typeface="Times New Roman"/>
              </a:rPr>
              <a:t>Открытые вопросы</a:t>
            </a:r>
            <a:endParaRPr lang="ru-RU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0" name="CustomShape 2"/>
          <p:cNvSpPr/>
          <p:nvPr/>
        </p:nvSpPr>
        <p:spPr>
          <a:xfrm>
            <a:off x="-1262857" y="3911926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C00000"/>
                </a:solidFill>
                <a:latin typeface="Times New Roman"/>
              </a:rPr>
              <a:t>Предсказательное моделирование</a:t>
            </a:r>
            <a:endParaRPr lang="ru-RU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0082" y="1487576"/>
            <a:ext cx="10663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зависимости газодинамических параметров на выходе из сопла от времени – сценарий инжекции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Сравнительное моделирование 1-ой и 2-ой инжекции в экспериментах серии «Северная звезда»</a:t>
            </a:r>
          </a:p>
          <a:p>
            <a:pPr marL="342900" indent="-342900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Моделирования взаимодействия с геомагнитным полем в эксперименте «Северная звезда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6870" y="6368226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15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45674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2">
            <a:extLst>
              <a:ext uri="{FF2B5EF4-FFF2-40B4-BE49-F238E27FC236}">
                <a16:creationId xmlns:a16="http://schemas.microsoft.com/office/drawing/2014/main" id="{ECD8BD2F-8F17-4D73-A855-219AA43A15F7}"/>
              </a:ext>
            </a:extLst>
          </p:cNvPr>
          <p:cNvSpPr/>
          <p:nvPr/>
        </p:nvSpPr>
        <p:spPr>
          <a:xfrm>
            <a:off x="4547276" y="4381356"/>
            <a:ext cx="6997318" cy="12022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Int4inj_1inj_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026" y="3747041"/>
            <a:ext cx="3615175" cy="2397666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78D99249-638C-465D-8123-4BC012E15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FE5775-3973-451B-B068-38137BF57095}"/>
              </a:ext>
            </a:extLst>
          </p:cNvPr>
          <p:cNvSpPr/>
          <p:nvPr/>
        </p:nvSpPr>
        <p:spPr>
          <a:xfrm>
            <a:off x="87149" y="-7264"/>
            <a:ext cx="10766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</a:rPr>
              <a:t>Второй шаг вперед: усилить активный эксперимент</a:t>
            </a: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56272F-DA6D-4D7A-9666-DEEA7EA9575D}"/>
              </a:ext>
            </a:extLst>
          </p:cNvPr>
          <p:cNvSpPr/>
          <p:nvPr/>
        </p:nvSpPr>
        <p:spPr>
          <a:xfrm>
            <a:off x="136490" y="461401"/>
            <a:ext cx="69381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Слияние струй – способ не «повторить» опыт, </a:t>
            </a:r>
            <a:b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а увеличить время и контраст наблюдений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5" name="Рисунок 4" descr="Схема4inj_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312" y="1093846"/>
            <a:ext cx="2116288" cy="2134940"/>
          </a:xfrm>
          <a:prstGeom prst="rect">
            <a:avLst/>
          </a:prstGeom>
        </p:spPr>
      </p:pic>
      <p:pic>
        <p:nvPicPr>
          <p:cNvPr id="6" name="Рисунок 5" descr="4inj_30mks_ro3V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43704" y="1061821"/>
            <a:ext cx="2067287" cy="2502894"/>
          </a:xfrm>
          <a:prstGeom prst="rect">
            <a:avLst/>
          </a:prstGeom>
        </p:spPr>
      </p:pic>
      <p:pic>
        <p:nvPicPr>
          <p:cNvPr id="7" name="Рисунок 6" descr="4inj_30mks_T1h1_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3939" y="1150270"/>
            <a:ext cx="1948548" cy="2325996"/>
          </a:xfrm>
          <a:prstGeom prst="rect">
            <a:avLst/>
          </a:prstGeom>
        </p:spPr>
      </p:pic>
      <p:pic>
        <p:nvPicPr>
          <p:cNvPr id="8" name="Рисунок 7" descr="var2D_4inj_30mk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39825" y="575592"/>
            <a:ext cx="3281958" cy="31714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937047" y="3445697"/>
            <a:ext cx="1882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батарейной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инжекции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3908675" y="3535403"/>
            <a:ext cx="3582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Изолинии плотности и температуры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3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численном расчете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8216877" y="3747041"/>
            <a:ext cx="3404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Пространственные распределения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газодинамических величин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402837" y="6142469"/>
            <a:ext cx="3588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Расчетный спектр излучения: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расный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4 струи, черный – 1 струя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4393533" y="4469604"/>
            <a:ext cx="6988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ВГПС дают более мощное плазменное образование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Возрастает информативность наблюдения в геомагнитном поле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смещается к коротким длинам волн,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вакуумный ультрафиолет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23">
            <a:extLst>
              <a:ext uri="{FF2B5EF4-FFF2-40B4-BE49-F238E27FC236}">
                <a16:creationId xmlns:a16="http://schemas.microsoft.com/office/drawing/2014/main" id="{03C926E6-F743-480B-9D65-CCAF7B2EDC82}"/>
              </a:ext>
            </a:extLst>
          </p:cNvPr>
          <p:cNvSpPr/>
          <p:nvPr/>
        </p:nvSpPr>
        <p:spPr>
          <a:xfrm>
            <a:off x="4162387" y="5810359"/>
            <a:ext cx="7564475" cy="813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CF8E732-AB74-4DA1-941B-9A5794688ADC}"/>
              </a:ext>
            </a:extLst>
          </p:cNvPr>
          <p:cNvSpPr/>
          <p:nvPr/>
        </p:nvSpPr>
        <p:spPr>
          <a:xfrm>
            <a:off x="4198351" y="5739214"/>
            <a:ext cx="73793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Предсказательное моделирование становится</a:t>
            </a:r>
            <a:b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неотъемлемой частью дизайна эксперимента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9406247" y="6504623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16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8615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1771079" y="44625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000099"/>
                </a:solidFill>
                <a:latin typeface="Times New Roman"/>
              </a:rPr>
              <a:t>Цели работы</a:t>
            </a:r>
            <a:endParaRPr lang="ru-RU" spc="-1" dirty="0">
              <a:latin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8194" y="4740221"/>
            <a:ext cx="10744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эффекта взаимодействия струй для повышения энергии плазменного образования</a:t>
            </a:r>
          </a:p>
          <a:p>
            <a:pPr marL="342900" indent="-342900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Инжекция плазменной струи в экзосфере Земли (высота более 500 км) – проведение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астрофизически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-релевантного эксперимента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-2161787" y="784441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C00000"/>
                </a:solidFill>
                <a:latin typeface="Times New Roman"/>
              </a:rPr>
              <a:t>Открытые вопросы</a:t>
            </a:r>
            <a:endParaRPr lang="ru-RU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0" name="CustomShape 2"/>
          <p:cNvSpPr/>
          <p:nvPr/>
        </p:nvSpPr>
        <p:spPr>
          <a:xfrm>
            <a:off x="-1262857" y="3911926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C00000"/>
                </a:solidFill>
                <a:latin typeface="Times New Roman"/>
              </a:rPr>
              <a:t>Предсказательное моделирование</a:t>
            </a:r>
            <a:endParaRPr lang="ru-RU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0082" y="1487576"/>
            <a:ext cx="10663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зависимости газодинамических параметров на выходе из сопла от времени – сценарий инжекции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Сравнительное моделирование 1-ой и 2-ой инжекции в экспериментах серии «Северная звезда»</a:t>
            </a:r>
          </a:p>
          <a:p>
            <a:pPr marL="342900" indent="-342900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Моделирования взаимодействия с геомагнитным полем в эксперименте «Северная звезда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00309" y="6492875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17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1681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8D99249-638C-465D-8123-4BC012E15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FE5775-3973-451B-B068-38137BF57095}"/>
              </a:ext>
            </a:extLst>
          </p:cNvPr>
          <p:cNvSpPr/>
          <p:nvPr/>
        </p:nvSpPr>
        <p:spPr>
          <a:xfrm>
            <a:off x="87149" y="-7264"/>
            <a:ext cx="593463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</a:rPr>
              <a:t>Экзосфера: активный опыт </a:t>
            </a:r>
            <a:br>
              <a:rPr lang="ru-RU" sz="2800" b="1" dirty="0" smtClean="0">
                <a:latin typeface="Arial Black" panose="020B0A04020102020204" pitchFamily="34" charset="0"/>
              </a:rPr>
            </a:br>
            <a:r>
              <a:rPr lang="ru-RU" sz="2800" b="1" dirty="0" smtClean="0">
                <a:latin typeface="Arial Black" panose="020B0A04020102020204" pitchFamily="34" charset="0"/>
              </a:rPr>
              <a:t>как </a:t>
            </a:r>
            <a:r>
              <a:rPr lang="ru-RU" sz="2800" b="1" dirty="0" err="1" smtClean="0">
                <a:latin typeface="Arial Black" panose="020B0A04020102020204" pitchFamily="34" charset="0"/>
              </a:rPr>
              <a:t>ближнекосмическая</a:t>
            </a:r>
            <a:r>
              <a:rPr lang="ru-RU" sz="2800" b="1" dirty="0" smtClean="0">
                <a:latin typeface="Arial Black" panose="020B0A04020102020204" pitchFamily="34" charset="0"/>
              </a:rPr>
              <a:t> </a:t>
            </a:r>
            <a:br>
              <a:rPr lang="ru-RU" sz="2800" b="1" dirty="0" smtClean="0">
                <a:latin typeface="Arial Black" panose="020B0A04020102020204" pitchFamily="34" charset="0"/>
              </a:rPr>
            </a:br>
            <a:r>
              <a:rPr lang="ru-RU" sz="2800" b="1" dirty="0" smtClean="0">
                <a:latin typeface="Arial Black" panose="020B0A04020102020204" pitchFamily="34" charset="0"/>
              </a:rPr>
              <a:t>лаборатория</a:t>
            </a: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56272F-DA6D-4D7A-9666-DEEA7EA9575D}"/>
              </a:ext>
            </a:extLst>
          </p:cNvPr>
          <p:cNvSpPr/>
          <p:nvPr/>
        </p:nvSpPr>
        <p:spPr>
          <a:xfrm>
            <a:off x="143782" y="1436772"/>
            <a:ext cx="54457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Экзосфера – это не просто «выше».</a:t>
            </a:r>
            <a:b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Это другой режим активного </a:t>
            </a:r>
            <a:b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геофизического эксперимента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96" y="91784"/>
            <a:ext cx="6203761" cy="3489616"/>
          </a:xfrm>
          <a:prstGeom prst="rect">
            <a:avLst/>
          </a:prstGeom>
        </p:spPr>
      </p:pic>
      <p:sp>
        <p:nvSpPr>
          <p:cNvPr id="6" name="Прямоугольник: скругленные углы 12">
            <a:extLst>
              <a:ext uri="{FF2B5EF4-FFF2-40B4-BE49-F238E27FC236}">
                <a16:creationId xmlns:a16="http://schemas.microsoft.com/office/drawing/2014/main" id="{ECD8BD2F-8F17-4D73-A855-219AA43A15F7}"/>
              </a:ext>
            </a:extLst>
          </p:cNvPr>
          <p:cNvSpPr/>
          <p:nvPr/>
        </p:nvSpPr>
        <p:spPr>
          <a:xfrm>
            <a:off x="119621" y="2568244"/>
            <a:ext cx="5558988" cy="203536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-740565" y="2713963"/>
            <a:ext cx="69889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более 500 км : слабая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столкновительность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близость к вакууму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стенок лабораторной камеры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активный опыт в условиях ближнего космоса,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ближе к астрофизическим условиям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Ключевая численная проблема –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 «плазма-вакуум»</a:t>
            </a:r>
          </a:p>
        </p:txBody>
      </p:sp>
      <p:pic>
        <p:nvPicPr>
          <p:cNvPr id="8" name="Рисунок 7" descr="fig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375" y="3749374"/>
            <a:ext cx="5547722" cy="2454597"/>
          </a:xfrm>
          <a:prstGeom prst="rect">
            <a:avLst/>
          </a:prstGeom>
        </p:spPr>
      </p:pic>
      <p:pic>
        <p:nvPicPr>
          <p:cNvPr id="9" name="Рисунок 8" descr="ячейки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621" y="4749331"/>
            <a:ext cx="2590965" cy="1557590"/>
          </a:xfrm>
          <a:prstGeom prst="rect">
            <a:avLst/>
          </a:prstGeom>
        </p:spPr>
      </p:pic>
      <p:sp>
        <p:nvSpPr>
          <p:cNvPr id="10" name="Прямоугольник: скругленные углы 23">
            <a:extLst>
              <a:ext uri="{FF2B5EF4-FFF2-40B4-BE49-F238E27FC236}">
                <a16:creationId xmlns:a16="http://schemas.microsoft.com/office/drawing/2014/main" id="{03C926E6-F743-480B-9D65-CCAF7B2EDC82}"/>
              </a:ext>
            </a:extLst>
          </p:cNvPr>
          <p:cNvSpPr/>
          <p:nvPr/>
        </p:nvSpPr>
        <p:spPr>
          <a:xfrm>
            <a:off x="2711701" y="4917632"/>
            <a:ext cx="3876674" cy="1875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F8E732-AB74-4DA1-941B-9A5794688ADC}"/>
              </a:ext>
            </a:extLst>
          </p:cNvPr>
          <p:cNvSpPr/>
          <p:nvPr/>
        </p:nvSpPr>
        <p:spPr>
          <a:xfrm>
            <a:off x="2660358" y="5092482"/>
            <a:ext cx="39793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Модифицированный подход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убирает </a:t>
            </a:r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нефизичную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ударную волну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делает расчет пригодным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постановка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перспективного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активного эксперимента</a:t>
            </a:r>
            <a:endParaRPr lang="ru-R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7137892" y="6246644"/>
            <a:ext cx="4684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Пространственные распределения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расчете с корректировкой и без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647685" y="6274349"/>
            <a:ext cx="1558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Римана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18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1284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8D99249-638C-465D-8123-4BC012E15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3246" y="83275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1594"/>
            <a:r>
              <a:rPr lang="ru-RU" b="1" cap="all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Результаты опубликованы в цикле работ:</a:t>
            </a:r>
            <a:endParaRPr lang="ru-RU" b="1" cap="all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25509" y="533192"/>
            <a:ext cx="10747935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Losseva </a:t>
            </a:r>
            <a:r>
              <a:rPr lang="en-US" dirty="0"/>
              <a:t>T. V. et al. Numerical Simulations of the First Stage of Dynamics of a High-Speed Plasma Jet in </a:t>
            </a:r>
            <a:r>
              <a:rPr lang="en-US" dirty="0" err="1"/>
              <a:t>Fluxus</a:t>
            </a:r>
            <a:r>
              <a:rPr lang="en-US" dirty="0"/>
              <a:t> and North Star Active Geophysical Rocket Experiments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//</a:t>
            </a:r>
            <a:r>
              <a:rPr lang="en-US" dirty="0"/>
              <a:t>Plasma Physics Reports. – 2022. – Т. 48. – №. 10. – С. 1106-1110.</a:t>
            </a:r>
            <a:br>
              <a:rPr lang="en-US" dirty="0"/>
            </a:b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Losseva </a:t>
            </a:r>
            <a:r>
              <a:rPr lang="en-US" dirty="0"/>
              <a:t>T. V. et al. Numerical Simulation of the Interaction of High-Velocity Plasma Jets Injected in the Earth’s Ionosphere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//</a:t>
            </a:r>
            <a:r>
              <a:rPr lang="en-US" dirty="0"/>
              <a:t>Plasma Physics Reports. – 2023. – Т. 49. – №. 8. – С. 991-999.</a:t>
            </a:r>
            <a:br>
              <a:rPr lang="en-US" dirty="0"/>
            </a:b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Urvachev </a:t>
            </a:r>
            <a:r>
              <a:rPr lang="en-US" dirty="0"/>
              <a:t>E. M. et al. Numerical Simulation of the Injection of High-Speed Plasma Jets into a Vacuum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//</a:t>
            </a:r>
            <a:r>
              <a:rPr lang="en-US" dirty="0"/>
              <a:t>Plasma Physics Reports. – 2023. – Т. 49. – №. 11. – С. 1300-1308.</a:t>
            </a:r>
            <a:br>
              <a:rPr lang="en-US" dirty="0"/>
            </a:b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en-US" dirty="0" smtClean="0"/>
              <a:t>Losseva </a:t>
            </a:r>
            <a:r>
              <a:rPr lang="en-US" dirty="0"/>
              <a:t>T. V. et al. Dynamics of the Expansion of Artificial Plasma Formations in Earth’s Ionosphere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//</a:t>
            </a:r>
            <a:r>
              <a:rPr lang="en-US" dirty="0"/>
              <a:t>Plasma Physics Reports. – 2024. – Т. 50. – №. 11. – С. </a:t>
            </a:r>
            <a:r>
              <a:rPr lang="en-US" dirty="0" smtClean="0"/>
              <a:t>1411-1420.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Savenko</a:t>
            </a:r>
            <a:r>
              <a:rPr lang="en-US" dirty="0" smtClean="0"/>
              <a:t> </a:t>
            </a:r>
            <a:r>
              <a:rPr lang="en-US" dirty="0"/>
              <a:t>N. O. et al. Numerical Simulation of Plasma Jet Expansion in a Laboratory Experiment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//</a:t>
            </a:r>
            <a:r>
              <a:rPr lang="en-US" dirty="0"/>
              <a:t>Plasma Physics Reports. – 2025. – Т. 51. – №. 6. – С. </a:t>
            </a:r>
            <a:r>
              <a:rPr lang="en-US" dirty="0" smtClean="0"/>
              <a:t>697-707.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Urvachev </a:t>
            </a:r>
            <a:r>
              <a:rPr lang="en-US" dirty="0"/>
              <a:t>E. M. et al. Numerical Simulation of Expansion of Artificial Plasma Formations in the Geomagnetic Field //Plasma Physics Reports. – 2025. – Т. 51. – №. 4. – С. </a:t>
            </a:r>
            <a:r>
              <a:rPr lang="en-US" dirty="0" smtClean="0"/>
              <a:t>464-473.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Gasilov</a:t>
            </a:r>
            <a:r>
              <a:rPr lang="en-US" dirty="0" smtClean="0"/>
              <a:t> </a:t>
            </a:r>
            <a:r>
              <a:rPr lang="en-US" dirty="0"/>
              <a:t>V. A. et al. On the modeling of plasma jet dynamics in laboratory experiments with a pulsed source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// </a:t>
            </a:r>
            <a:r>
              <a:rPr lang="en-US" dirty="0"/>
              <a:t>Journal of Radio Electronics. – 2025. – №. 11.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23119" y="6439477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19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4571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3C926E6-F743-480B-9D65-CCAF7B2EDC82}"/>
              </a:ext>
            </a:extLst>
          </p:cNvPr>
          <p:cNvSpPr/>
          <p:nvPr/>
        </p:nvSpPr>
        <p:spPr>
          <a:xfrm>
            <a:off x="1561064" y="5371534"/>
            <a:ext cx="9069871" cy="975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92C450-0FDD-4896-99C5-66E321C0C456}"/>
              </a:ext>
            </a:extLst>
          </p:cNvPr>
          <p:cNvSpPr/>
          <p:nvPr/>
        </p:nvSpPr>
        <p:spPr>
          <a:xfrm>
            <a:off x="121918" y="257294"/>
            <a:ext cx="10687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Активные </a:t>
            </a:r>
            <a:r>
              <a:rPr lang="ru-RU" sz="2800" b="1" u="sng" dirty="0">
                <a:latin typeface="Arial Black" panose="020B0A04020102020204" pitchFamily="34" charset="0"/>
              </a:rPr>
              <a:t>геофизические</a:t>
            </a:r>
            <a:r>
              <a:rPr lang="ru-RU" sz="2800" b="1" dirty="0">
                <a:latin typeface="Arial Black" panose="020B0A04020102020204" pitchFamily="34" charset="0"/>
              </a:rPr>
              <a:t> ракетные эксперименты</a:t>
            </a:r>
            <a:endParaRPr lang="ru-RU" sz="28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46E64A-6C85-4FD0-B93D-739702CCBD82}"/>
              </a:ext>
            </a:extLst>
          </p:cNvPr>
          <p:cNvSpPr/>
          <p:nvPr/>
        </p:nvSpPr>
        <p:spPr>
          <a:xfrm>
            <a:off x="121918" y="978164"/>
            <a:ext cx="2723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Что это такое?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1283BB-7F3A-4D74-9549-E612CFB4878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80" y="2194932"/>
            <a:ext cx="3799840" cy="28498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2D57E1-82D2-499C-B2CE-7F3DB60261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3" y="2194932"/>
            <a:ext cx="3799840" cy="28498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4F392E-3473-4B12-BC32-AD22019709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9" y="2194932"/>
            <a:ext cx="3799840" cy="284988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1CC89A8-4CF0-4B8A-A40F-1E5395FBA1A9}"/>
              </a:ext>
            </a:extLst>
          </p:cNvPr>
          <p:cNvSpPr/>
          <p:nvPr/>
        </p:nvSpPr>
        <p:spPr>
          <a:xfrm>
            <a:off x="4070847" y="1637480"/>
            <a:ext cx="3994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2. Источник воздействия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170179" y="1637480"/>
            <a:ext cx="3619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1. Ионосферная среда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1D2C82D-8F2F-443A-9490-8FE3BD502B99}"/>
              </a:ext>
            </a:extLst>
          </p:cNvPr>
          <p:cNvSpPr/>
          <p:nvPr/>
        </p:nvSpPr>
        <p:spPr>
          <a:xfrm>
            <a:off x="8600443" y="1637480"/>
            <a:ext cx="2685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3. Отклик среды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CF8E732-AB74-4DA1-941B-9A5794688ADC}"/>
              </a:ext>
            </a:extLst>
          </p:cNvPr>
          <p:cNvSpPr/>
          <p:nvPr/>
        </p:nvSpPr>
        <p:spPr>
          <a:xfrm>
            <a:off x="2646666" y="5443715"/>
            <a:ext cx="72967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Идея: создать контролируемое возмущение и 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отклику ионосферы понять ее свойства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59335" y="6346893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2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0594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3246" y="83275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1594"/>
            <a:r>
              <a:rPr lang="ru-RU" b="1" cap="all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ЗАКЛЮЧЕНИЕ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035579" y="452607"/>
            <a:ext cx="10340981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Проведено комплексное моделирование развития плазменной струи в активных геофизических ракетных экспериментах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пределен сценарий инжекции с помощью двух независимых методик: прямое моделирование детонационных процессов и решение обратной задачи на основе данных лабораторного эксперимента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Объяснена разница наблюдаемых потоков излучения в экспериментах серии «Северная звезда»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Определены возможные причины отсутствия зафиксированного вытеснения геомагнитного поля в эксперименте «Северная звезда –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Выполнено предсказательное моделирование взаимодействия плазменных струй и активного эксперимента в экзосфере Земли для достижения астрофизических условий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: скругленные углы 23">
            <a:extLst>
              <a:ext uri="{FF2B5EF4-FFF2-40B4-BE49-F238E27FC236}">
                <a16:creationId xmlns:a16="http://schemas.microsoft.com/office/drawing/2014/main" id="{03C926E6-F743-480B-9D65-CCAF7B2EDC82}"/>
              </a:ext>
            </a:extLst>
          </p:cNvPr>
          <p:cNvSpPr/>
          <p:nvPr/>
        </p:nvSpPr>
        <p:spPr>
          <a:xfrm>
            <a:off x="1035579" y="5069256"/>
            <a:ext cx="10672302" cy="1705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29708" y="4546036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1594"/>
            <a:r>
              <a:rPr lang="ru-RU" sz="2800" b="1" cap="all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Главные выводы</a:t>
            </a:r>
            <a:endParaRPr lang="ru-RU" sz="2800" b="1" cap="all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5CD874-AFAB-4B5B-AB22-B6D2BB73345A}"/>
              </a:ext>
            </a:extLst>
          </p:cNvPr>
          <p:cNvSpPr/>
          <p:nvPr/>
        </p:nvSpPr>
        <p:spPr>
          <a:xfrm>
            <a:off x="1194497" y="5295019"/>
            <a:ext cx="10535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эксперимент – единственный контролируемый </a:t>
            </a:r>
            <a:b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изучения естественной геофизической среды </a:t>
            </a:r>
          </a:p>
          <a:p>
            <a:pPr marL="457200" indent="-457200" algn="ctr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ВГПС – калиброванный источник возмущения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82496" y="6409747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20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80073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23">
            <a:extLst>
              <a:ext uri="{FF2B5EF4-FFF2-40B4-BE49-F238E27FC236}">
                <a16:creationId xmlns:a16="http://schemas.microsoft.com/office/drawing/2014/main" id="{03C926E6-F743-480B-9D65-CCAF7B2EDC82}"/>
              </a:ext>
            </a:extLst>
          </p:cNvPr>
          <p:cNvSpPr/>
          <p:nvPr/>
        </p:nvSpPr>
        <p:spPr>
          <a:xfrm>
            <a:off x="5927456" y="1081452"/>
            <a:ext cx="5930536" cy="376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3246" y="83275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1594"/>
            <a:r>
              <a:rPr lang="ru-RU" b="1" cap="all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Вместо послесловия</a:t>
            </a:r>
            <a:endParaRPr lang="ru-RU" b="1" cap="all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5CD874-AFAB-4B5B-AB22-B6D2BB73345A}"/>
              </a:ext>
            </a:extLst>
          </p:cNvPr>
          <p:cNvSpPr/>
          <p:nvPr/>
        </p:nvSpPr>
        <p:spPr>
          <a:xfrm>
            <a:off x="6315694" y="1644237"/>
            <a:ext cx="4935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Реанализ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это </a:t>
            </a:r>
            <a:b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архивная работа.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способ заново поставить</a:t>
            </a:r>
            <a:b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уникальный эксперимент,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который уже был выполнен.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56272F-DA6D-4D7A-9666-DEEA7EA9575D}"/>
              </a:ext>
            </a:extLst>
          </p:cNvPr>
          <p:cNvSpPr/>
          <p:nvPr/>
        </p:nvSpPr>
        <p:spPr>
          <a:xfrm>
            <a:off x="449129" y="1592471"/>
            <a:ext cx="5227713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Шаг назад? Да.</a:t>
            </a:r>
          </a:p>
          <a:p>
            <a:endParaRPr lang="ru-RU" sz="200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Но назад – к начальным условиям</a:t>
            </a:r>
          </a:p>
          <a:p>
            <a:endParaRPr lang="ru-RU" sz="200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Два шага вперед? Тоже да.</a:t>
            </a:r>
          </a:p>
          <a:p>
            <a:endParaRPr lang="ru-RU" sz="200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Впервые объяснили </a:t>
            </a:r>
            <a:b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старые аномалии</a:t>
            </a:r>
            <a:b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endParaRPr lang="ru-RU" sz="2000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Получили сценарии </a:t>
            </a:r>
            <a:b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перспективных экспериментов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5CD874-AFAB-4B5B-AB22-B6D2BB73345A}"/>
              </a:ext>
            </a:extLst>
          </p:cNvPr>
          <p:cNvSpPr/>
          <p:nvPr/>
        </p:nvSpPr>
        <p:spPr>
          <a:xfrm>
            <a:off x="2210579" y="4974499"/>
            <a:ext cx="10535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эксперимент – единственный контролируемый </a:t>
            </a:r>
            <a:b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изучения естественной геофизической среды </a:t>
            </a:r>
          </a:p>
          <a:p>
            <a:pPr marL="457200" indent="-457200" algn="ctr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ВГПС – калиброванный источник возмущения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5386080" y="5107483"/>
            <a:ext cx="6333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«Тот, кто, обращаясь к старому, способен открывать новое, достоин быть учителем»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6870" y="6408696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21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11250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4742" y="325207"/>
            <a:ext cx="9031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1594"/>
            <a:r>
              <a:rPr lang="ru-RU" sz="4000" b="1" cap="all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Спасибо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527" y="6019869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E.</a:t>
            </a:r>
            <a:r>
              <a:rPr lang="ru-RU" b="1" dirty="0">
                <a:latin typeface="Times New Roman" pitchFamily="18" charset="0"/>
              </a:rPr>
              <a:t>М. Урвачев</a:t>
            </a:r>
            <a:endParaRPr lang="en-US" b="1" dirty="0">
              <a:latin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</a:rPr>
              <a:t>urvachev@idg.ras.ru</a:t>
            </a:r>
            <a:endParaRPr lang="ru-RU" b="1" dirty="0">
              <a:latin typeface="Times New Roman" pitchFamily="18" charset="0"/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2239" y="1998435"/>
            <a:ext cx="94230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при участии:</a:t>
            </a:r>
          </a:p>
          <a:p>
            <a:endParaRPr lang="ru-RU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Институт динамики геосфер им. </a:t>
            </a:r>
            <a:r>
              <a:rPr lang="ru-RU" b="1" dirty="0" err="1">
                <a:latin typeface="Times New Roman" pitchFamily="18" charset="0"/>
              </a:rPr>
              <a:t>ак</a:t>
            </a:r>
            <a:r>
              <a:rPr lang="ru-RU" b="1" dirty="0">
                <a:latin typeface="Times New Roman" pitchFamily="18" charset="0"/>
              </a:rPr>
              <a:t>. М.А. </a:t>
            </a:r>
            <a:r>
              <a:rPr lang="ru-RU" b="1" dirty="0">
                <a:latin typeface="Times New Roman" pitchFamily="18" charset="0"/>
              </a:rPr>
              <a:t>Садовского РАН:</a:t>
            </a:r>
            <a:br>
              <a:rPr lang="ru-RU" b="1" dirty="0">
                <a:latin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Т.В. Лосева, Е.С. Гончаров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И.Б.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Косарев, Ю.В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.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</a:rPr>
              <a:t>Поклад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, А.Т. Ковалев, И.Х.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Ковалева,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А.Н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. Ляхов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и Ю.И.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Зецер</a:t>
            </a:r>
            <a:r>
              <a:rPr lang="ru-RU" b="1" dirty="0">
                <a:latin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</a:rPr>
            </a:br>
            <a:endParaRPr lang="ru-RU" b="1" dirty="0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Институт прикладной математики им. М.В. Келдыша РАН: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Н.О. Савенко, Д.С. Бойков, А.С. Грушин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и В.А.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</a:rPr>
              <a:t>Гасилов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endParaRPr lang="en-US" b="1" dirty="0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ru-RU" sz="1600" i="1" dirty="0" smtClean="0">
                <a:solidFill>
                  <a:srgbClr val="C00000"/>
                </a:solidFill>
                <a:latin typeface="Times New Roman" pitchFamily="18" charset="0"/>
              </a:rPr>
              <a:t>Иллюстративные рисунки являются фантазией ИИ на тему активных экспериментов</a:t>
            </a:r>
            <a:endParaRPr lang="ru-RU" sz="1600" i="1" dirty="0">
              <a:solidFill>
                <a:srgbClr val="C00000"/>
              </a:solidFill>
              <a:latin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34995" y="6391976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22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3012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E14F1-942B-486D-9A4B-2E6E1147F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50" y="0"/>
            <a:ext cx="12185521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92C450-0FDD-4896-99C5-66E321C0C456}"/>
              </a:ext>
            </a:extLst>
          </p:cNvPr>
          <p:cNvSpPr/>
          <p:nvPr/>
        </p:nvSpPr>
        <p:spPr>
          <a:xfrm>
            <a:off x="121918" y="257293"/>
            <a:ext cx="6359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Зачем это нужно геофизике? </a:t>
            </a:r>
            <a:endParaRPr lang="ru-RU" sz="28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46E64A-6C85-4FD0-B93D-739702CCBD82}"/>
              </a:ext>
            </a:extLst>
          </p:cNvPr>
          <p:cNvSpPr/>
          <p:nvPr/>
        </p:nvSpPr>
        <p:spPr>
          <a:xfrm>
            <a:off x="121918" y="909584"/>
            <a:ext cx="69669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Не просто плазма, а 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инструмент исследования ионосферы</a:t>
            </a:r>
            <a:endParaRPr lang="ru-RU" sz="24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1102013" y="2650165"/>
            <a:ext cx="20994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ионосферы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81B7E80-FEBA-4986-919F-954890823865}"/>
              </a:ext>
            </a:extLst>
          </p:cNvPr>
          <p:cNvSpPr/>
          <p:nvPr/>
        </p:nvSpPr>
        <p:spPr>
          <a:xfrm>
            <a:off x="9447610" y="2598003"/>
            <a:ext cx="1888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Валидация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моделей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68550B-F383-4D00-B90E-D1212D782347}"/>
              </a:ext>
            </a:extLst>
          </p:cNvPr>
          <p:cNvSpPr/>
          <p:nvPr/>
        </p:nvSpPr>
        <p:spPr>
          <a:xfrm>
            <a:off x="9423053" y="4167723"/>
            <a:ext cx="1937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Подготовка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новых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миссий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15CC052-B12F-41E4-BCD2-681488EBE5FC}"/>
              </a:ext>
            </a:extLst>
          </p:cNvPr>
          <p:cNvSpPr/>
          <p:nvPr/>
        </p:nvSpPr>
        <p:spPr>
          <a:xfrm>
            <a:off x="1042984" y="4338583"/>
            <a:ext cx="1897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Связь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масштабов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1131D8-5630-4A3F-97B0-7FCABD94DB13}"/>
              </a:ext>
            </a:extLst>
          </p:cNvPr>
          <p:cNvSpPr/>
          <p:nvPr/>
        </p:nvSpPr>
        <p:spPr>
          <a:xfrm>
            <a:off x="121918" y="5913412"/>
            <a:ext cx="13345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Активный эксперимент –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единственный контролируемый </a:t>
            </a:r>
            <a:b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изучать естественную геофизическую среду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29057" y="6379284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3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4145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C2D4D3-BDAD-4BB1-A14F-3AE230DC93CD}"/>
              </a:ext>
            </a:extLst>
          </p:cNvPr>
          <p:cNvSpPr/>
          <p:nvPr/>
        </p:nvSpPr>
        <p:spPr>
          <a:xfrm>
            <a:off x="121918" y="257293"/>
            <a:ext cx="8640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Эксперименты серии «Северная звезда»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D5F792-B901-4A49-BE89-4C3D046EEC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32" y="948517"/>
            <a:ext cx="9369455" cy="5416657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05D5E19-D153-4177-BB4F-66C43D0EB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8579"/>
          <a:stretch/>
        </p:blipFill>
        <p:spPr bwMode="auto">
          <a:xfrm>
            <a:off x="9432087" y="948517"/>
            <a:ext cx="2759913" cy="316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944446-8245-4FAD-9B9D-1C54F8FA1A69}"/>
              </a:ext>
            </a:extLst>
          </p:cNvPr>
          <p:cNvSpPr/>
          <p:nvPr/>
        </p:nvSpPr>
        <p:spPr>
          <a:xfrm>
            <a:off x="5536346" y="4821865"/>
            <a:ext cx="295388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Измерения: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Оптическое излучение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Магнитные возмущения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Концентрации частиц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0079E5-C0F9-469B-AB0B-9030B7A051A1}"/>
              </a:ext>
            </a:extLst>
          </p:cNvPr>
          <p:cNvSpPr/>
          <p:nvPr/>
        </p:nvSpPr>
        <p:spPr>
          <a:xfrm>
            <a:off x="9729855" y="4237590"/>
            <a:ext cx="216437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Параметры</a:t>
            </a:r>
            <a:br>
              <a:rPr lang="ru-RU" sz="2400" dirty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струи:</a:t>
            </a:r>
            <a:r>
              <a:rPr lang="ru-RU" sz="2800" b="1" dirty="0">
                <a:latin typeface="Arial Black" panose="020B0A04020102020204" pitchFamily="34" charset="0"/>
              </a:rPr>
              <a:t/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latin typeface="Arial Black" panose="020B0A04020102020204" pitchFamily="34" charset="0"/>
              </a:rPr>
              <a:t>30 г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latin typeface="Arial Black" panose="020B0A04020102020204" pitchFamily="34" charset="0"/>
              </a:rPr>
              <a:t>6 МДж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latin typeface="Arial Black" panose="020B0A04020102020204" pitchFamily="34" charset="0"/>
              </a:rPr>
              <a:t>40 км</a:t>
            </a:r>
            <a:r>
              <a:rPr lang="en-US" sz="2800" b="1" dirty="0">
                <a:latin typeface="Arial Black" panose="020B0A04020102020204" pitchFamily="34" charset="0"/>
              </a:rPr>
              <a:t>/c</a:t>
            </a:r>
            <a:endParaRPr lang="ru-RU" sz="28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25209" y="6443616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4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7091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2">
            <a:extLst>
              <a:ext uri="{FF2B5EF4-FFF2-40B4-BE49-F238E27FC236}">
                <a16:creationId xmlns:a16="http://schemas.microsoft.com/office/drawing/2014/main" id="{ECD8BD2F-8F17-4D73-A855-219AA43A15F7}"/>
              </a:ext>
            </a:extLst>
          </p:cNvPr>
          <p:cNvSpPr/>
          <p:nvPr/>
        </p:nvSpPr>
        <p:spPr>
          <a:xfrm>
            <a:off x="7108673" y="967593"/>
            <a:ext cx="4972276" cy="4048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2">
            <a:extLst>
              <a:ext uri="{FF2B5EF4-FFF2-40B4-BE49-F238E27FC236}">
                <a16:creationId xmlns:a16="http://schemas.microsoft.com/office/drawing/2014/main" id="{ECD8BD2F-8F17-4D73-A855-219AA43A15F7}"/>
              </a:ext>
            </a:extLst>
          </p:cNvPr>
          <p:cNvSpPr/>
          <p:nvPr/>
        </p:nvSpPr>
        <p:spPr>
          <a:xfrm>
            <a:off x="468803" y="940891"/>
            <a:ext cx="4972276" cy="4048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E790056-A264-494A-BD32-3D8894B6BE18}"/>
              </a:ext>
            </a:extLst>
          </p:cNvPr>
          <p:cNvSpPr/>
          <p:nvPr/>
        </p:nvSpPr>
        <p:spPr>
          <a:xfrm>
            <a:off x="6811647" y="5211900"/>
            <a:ext cx="5298439" cy="15509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CD8BD2F-8F17-4D73-A855-219AA43A15F7}"/>
              </a:ext>
            </a:extLst>
          </p:cNvPr>
          <p:cNvSpPr/>
          <p:nvPr/>
        </p:nvSpPr>
        <p:spPr>
          <a:xfrm>
            <a:off x="561859" y="5230623"/>
            <a:ext cx="4972276" cy="15322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лево-вправо 6">
            <a:extLst>
              <a:ext uri="{FF2B5EF4-FFF2-40B4-BE49-F238E27FC236}">
                <a16:creationId xmlns:a16="http://schemas.microsoft.com/office/drawing/2014/main" id="{B2D93774-9574-4A5E-A493-73E1DB476064}"/>
              </a:ext>
            </a:extLst>
          </p:cNvPr>
          <p:cNvSpPr/>
          <p:nvPr/>
        </p:nvSpPr>
        <p:spPr>
          <a:xfrm>
            <a:off x="4602478" y="2539654"/>
            <a:ext cx="3087786" cy="172754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24DD98-EAAB-46D5-8774-46A3CC26A167}"/>
              </a:ext>
            </a:extLst>
          </p:cNvPr>
          <p:cNvSpPr/>
          <p:nvPr/>
        </p:nvSpPr>
        <p:spPr>
          <a:xfrm>
            <a:off x="5306394" y="2959595"/>
            <a:ext cx="17515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Сценарий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инжекции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C162E9F-88F3-41A7-9F9D-AC75C946D65F}"/>
              </a:ext>
            </a:extLst>
          </p:cNvPr>
          <p:cNvSpPr/>
          <p:nvPr/>
        </p:nvSpPr>
        <p:spPr>
          <a:xfrm>
            <a:off x="1171046" y="910769"/>
            <a:ext cx="3555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Внутренняя задача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455DC2-E4E6-473A-A32D-DEC64D361AF1}"/>
              </a:ext>
            </a:extLst>
          </p:cNvPr>
          <p:cNvSpPr/>
          <p:nvPr/>
        </p:nvSpPr>
        <p:spPr>
          <a:xfrm>
            <a:off x="8006190" y="910769"/>
            <a:ext cx="3078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Внешняя задача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7FE5775-3973-451B-B068-38137BF57095}"/>
              </a:ext>
            </a:extLst>
          </p:cNvPr>
          <p:cNvSpPr/>
          <p:nvPr/>
        </p:nvSpPr>
        <p:spPr>
          <a:xfrm>
            <a:off x="60958" y="208895"/>
            <a:ext cx="9780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Один эксперимент – две связанные подзадачи</a:t>
            </a:r>
            <a:endParaRPr lang="ru-RU" sz="28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161DE8-4C02-4635-BF77-E2C1E613954F}"/>
              </a:ext>
            </a:extLst>
          </p:cNvPr>
          <p:cNvSpPr/>
          <p:nvPr/>
        </p:nvSpPr>
        <p:spPr>
          <a:xfrm>
            <a:off x="561859" y="5439399"/>
            <a:ext cx="48792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Детонация и кумуляция в ВГПС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Испарение рабочего материала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плазменной струи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Параметры на выходе из сопла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6F07C8D-5D32-4DAA-B472-5562136338E3}"/>
              </a:ext>
            </a:extLst>
          </p:cNvPr>
          <p:cNvSpPr/>
          <p:nvPr/>
        </p:nvSpPr>
        <p:spPr>
          <a:xfrm>
            <a:off x="6904703" y="5324324"/>
            <a:ext cx="52810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Разлет струи в ионосфере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атмосферой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геомагнитным полем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Излучение, волны, токовые системы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6630" r="63397" b="24057"/>
          <a:stretch/>
        </p:blipFill>
        <p:spPr>
          <a:xfrm>
            <a:off x="1357624" y="1387243"/>
            <a:ext cx="3148199" cy="37870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4" t="11934" b="26467"/>
          <a:stretch/>
        </p:blipFill>
        <p:spPr>
          <a:xfrm>
            <a:off x="7842461" y="1429258"/>
            <a:ext cx="3560243" cy="3642395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9337749" y="208895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5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66367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8D99249-638C-465D-8123-4BC012E15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8A67CB-ADD8-4BE8-BB9A-B4CC724B3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0" b="10246"/>
          <a:stretch/>
        </p:blipFill>
        <p:spPr>
          <a:xfrm>
            <a:off x="-1301893" y="-61015"/>
            <a:ext cx="13687855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A3C900-8BB1-4E7C-BA98-98042189FCAD}"/>
              </a:ext>
            </a:extLst>
          </p:cNvPr>
          <p:cNvSpPr/>
          <p:nvPr/>
        </p:nvSpPr>
        <p:spPr>
          <a:xfrm>
            <a:off x="0" y="356354"/>
            <a:ext cx="7779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Старые данные ≠ старые результаты</a:t>
            </a:r>
            <a:endParaRPr lang="ru-RU" sz="2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56272F-DA6D-4D7A-9666-DEEA7EA9575D}"/>
              </a:ext>
            </a:extLst>
          </p:cNvPr>
          <p:cNvSpPr/>
          <p:nvPr/>
        </p:nvSpPr>
        <p:spPr>
          <a:xfrm>
            <a:off x="114298" y="1023884"/>
            <a:ext cx="54841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Реанализ</a:t>
            </a:r>
            <a:r>
              <a:rPr lang="ru-RU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 – не возврат назад, </a:t>
            </a:r>
            <a:br>
              <a:rPr lang="ru-RU" sz="2400" dirty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а движение вперед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0B3FBE-C9E6-4E92-ADCF-03BE2B140F96}"/>
              </a:ext>
            </a:extLst>
          </p:cNvPr>
          <p:cNvSpPr/>
          <p:nvPr/>
        </p:nvSpPr>
        <p:spPr>
          <a:xfrm>
            <a:off x="114298" y="4417814"/>
            <a:ext cx="309892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latin typeface="Arial Black" panose="020B0A04020102020204" pitchFamily="34" charset="0"/>
              </a:rPr>
              <a:t>Шаг назад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Восстановить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сценарий инжекции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9121D4-16D0-42DC-B4D8-77603501BBE1}"/>
              </a:ext>
            </a:extLst>
          </p:cNvPr>
          <p:cNvSpPr/>
          <p:nvPr/>
        </p:nvSpPr>
        <p:spPr>
          <a:xfrm>
            <a:off x="3657272" y="4164746"/>
            <a:ext cx="4122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2. Шаг в сторону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latin typeface="Arial Black" panose="020B0A04020102020204" pitchFamily="34" charset="0"/>
              </a:rPr>
              <a:t>  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Сопоставить лабораторные,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ракетные и численные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данные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D419CAF-3E3F-44FB-AD22-AF38F312058E}"/>
              </a:ext>
            </a:extLst>
          </p:cNvPr>
          <p:cNvSpPr/>
          <p:nvPr/>
        </p:nvSpPr>
        <p:spPr>
          <a:xfrm>
            <a:off x="7779694" y="3694539"/>
            <a:ext cx="4122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3. Два шага вперед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latin typeface="Arial Black" panose="020B0A04020102020204" pitchFamily="34" charset="0"/>
              </a:rPr>
              <a:t>  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Объяснить старые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наблюдения и перейти к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новым предсказаниям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3F0FB8A-2BBF-497E-8F5C-1E92EDA8A32E}"/>
              </a:ext>
            </a:extLst>
          </p:cNvPr>
          <p:cNvSpPr/>
          <p:nvPr/>
        </p:nvSpPr>
        <p:spPr>
          <a:xfrm>
            <a:off x="904541" y="5734405"/>
            <a:ext cx="10230518" cy="1026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65CD874-AFAB-4B5B-AB22-B6D2BB73345A}"/>
              </a:ext>
            </a:extLst>
          </p:cNvPr>
          <p:cNvSpPr/>
          <p:nvPr/>
        </p:nvSpPr>
        <p:spPr>
          <a:xfrm>
            <a:off x="980741" y="5734406"/>
            <a:ext cx="10535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результаты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появились благодаря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новой постановке задачи и </a:t>
            </a:r>
            <a:r>
              <a:rPr lang="ru-RU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единой интерпретации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эксперимента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97816" y="6346855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6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4369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1771079" y="44625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000099"/>
                </a:solidFill>
                <a:latin typeface="Times New Roman"/>
              </a:rPr>
              <a:t>Цели работы</a:t>
            </a:r>
            <a:endParaRPr lang="ru-RU" spc="-1" dirty="0">
              <a:latin typeface="Arial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-2161787" y="784441"/>
            <a:ext cx="8786874" cy="4312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 anchor="ctr"/>
          <a:lstStyle/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C00000"/>
                </a:solidFill>
                <a:latin typeface="Times New Roman"/>
              </a:rPr>
              <a:t>Открытые вопросы</a:t>
            </a:r>
            <a:endParaRPr lang="ru-RU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0082" y="1487576"/>
            <a:ext cx="10663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зависимости газодинамических параметров на выходе из сопла от времени – сценарий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инжекции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99369" y="6397914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7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4986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8D99249-638C-465D-8123-4BC012E15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FE5775-3973-451B-B068-38137BF57095}"/>
              </a:ext>
            </a:extLst>
          </p:cNvPr>
          <p:cNvSpPr/>
          <p:nvPr/>
        </p:nvSpPr>
        <p:spPr>
          <a:xfrm>
            <a:off x="136020" y="-42393"/>
            <a:ext cx="9283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</a:rPr>
              <a:t>Внутренняя задача – восстановить источник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42" y="1445616"/>
            <a:ext cx="4381353" cy="237445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058" y="3972659"/>
            <a:ext cx="5148179" cy="233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: скругленные углы 12">
            <a:extLst>
              <a:ext uri="{FF2B5EF4-FFF2-40B4-BE49-F238E27FC236}">
                <a16:creationId xmlns:a16="http://schemas.microsoft.com/office/drawing/2014/main" id="{ECD8BD2F-8F17-4D73-A855-219AA43A15F7}"/>
              </a:ext>
            </a:extLst>
          </p:cNvPr>
          <p:cNvSpPr/>
          <p:nvPr/>
        </p:nvSpPr>
        <p:spPr>
          <a:xfrm>
            <a:off x="454448" y="741413"/>
            <a:ext cx="4526775" cy="6777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162E9F-88F3-41A7-9F9D-AC75C946D65F}"/>
              </a:ext>
            </a:extLst>
          </p:cNvPr>
          <p:cNvSpPr/>
          <p:nvPr/>
        </p:nvSpPr>
        <p:spPr>
          <a:xfrm>
            <a:off x="877619" y="741413"/>
            <a:ext cx="34983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Обратная задача на основе</a:t>
            </a:r>
            <a:br>
              <a:rPr lang="ru-RU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показаний датчиков</a:t>
            </a:r>
            <a:endParaRPr lang="ru-RU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12">
            <a:extLst>
              <a:ext uri="{FF2B5EF4-FFF2-40B4-BE49-F238E27FC236}">
                <a16:creationId xmlns:a16="http://schemas.microsoft.com/office/drawing/2014/main" id="{ECD8BD2F-8F17-4D73-A855-219AA43A15F7}"/>
              </a:ext>
            </a:extLst>
          </p:cNvPr>
          <p:cNvSpPr/>
          <p:nvPr/>
        </p:nvSpPr>
        <p:spPr>
          <a:xfrm>
            <a:off x="6629798" y="767852"/>
            <a:ext cx="4526775" cy="6777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C162E9F-88F3-41A7-9F9D-AC75C946D65F}"/>
              </a:ext>
            </a:extLst>
          </p:cNvPr>
          <p:cNvSpPr/>
          <p:nvPr/>
        </p:nvSpPr>
        <p:spPr>
          <a:xfrm>
            <a:off x="6894048" y="741413"/>
            <a:ext cx="3998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Прямое моделирование работы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зрывного генератора плазмы</a:t>
            </a:r>
            <a:endParaRPr lang="ru-RU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0799" y="1472055"/>
            <a:ext cx="3292481" cy="221427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5" cstate="print"/>
          <a:srcRect r="50618"/>
          <a:stretch/>
        </p:blipFill>
        <p:spPr bwMode="auto">
          <a:xfrm>
            <a:off x="6367774" y="1472055"/>
            <a:ext cx="1853025" cy="221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6304024" y="3670576"/>
            <a:ext cx="18611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Устройство ВГПС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8282692" y="3654819"/>
            <a:ext cx="33820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Численная </a:t>
            </a: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тетраэдральная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сетка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E56272F-DA6D-4D7A-9666-DEEA7EA9575D}"/>
              </a:ext>
            </a:extLst>
          </p:cNvPr>
          <p:cNvSpPr/>
          <p:nvPr/>
        </p:nvSpPr>
        <p:spPr>
          <a:xfrm>
            <a:off x="3811903" y="354523"/>
            <a:ext cx="3828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Две независимые опоры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1134067" y="3634105"/>
            <a:ext cx="29854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лабораторной камеры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93" y="4009130"/>
            <a:ext cx="4619767" cy="21985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147750" y="6180261"/>
            <a:ext cx="56132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 с учетом отрыва температур электронов и ионов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6000048" y="6176137"/>
            <a:ext cx="59974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 с учетом модели детонации и УРС продуктов взрыва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827594" y="839337"/>
            <a:ext cx="0" cy="54983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9323120" y="6390158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8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8227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8D99249-638C-465D-8123-4BC012E15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FE5775-3973-451B-B068-38137BF57095}"/>
              </a:ext>
            </a:extLst>
          </p:cNvPr>
          <p:cNvSpPr/>
          <p:nvPr/>
        </p:nvSpPr>
        <p:spPr>
          <a:xfrm>
            <a:off x="136020" y="-42393"/>
            <a:ext cx="8291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</a:rPr>
              <a:t>Внутренняя задача – новые результаты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10" y="597766"/>
            <a:ext cx="2583408" cy="2509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75" y="3472955"/>
            <a:ext cx="1624335" cy="12127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7274" y="4685658"/>
            <a:ext cx="1624334" cy="1221120"/>
          </a:xfrm>
          <a:prstGeom prst="rect">
            <a:avLst/>
          </a:prstGeom>
        </p:spPr>
      </p:pic>
      <p:pic>
        <p:nvPicPr>
          <p:cNvPr id="9" name="Рисунок 8" descr="compare_all_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2307" y="1489245"/>
            <a:ext cx="2744698" cy="4548293"/>
          </a:xfrm>
          <a:prstGeom prst="rect">
            <a:avLst/>
          </a:prstGeom>
        </p:spPr>
      </p:pic>
      <p:pic>
        <p:nvPicPr>
          <p:cNvPr id="10" name="Рисунок 9" descr="u_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61134" y="2656623"/>
            <a:ext cx="2880000" cy="2029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6433" y="3533055"/>
            <a:ext cx="2811189" cy="193928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062" y="1489245"/>
            <a:ext cx="2577279" cy="269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111689" y="783864"/>
            <a:ext cx="0" cy="54983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291751" y="893046"/>
            <a:ext cx="0" cy="54983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-19081" y="2954033"/>
            <a:ext cx="32181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Полное согласие независимых </a:t>
            </a:r>
            <a:b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расчетов и методов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-101603" y="5906778"/>
            <a:ext cx="330071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Модельный расчет деформации</a:t>
            </a:r>
            <a:b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сопла ВГПС:</a:t>
            </a:r>
            <a:b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эффективная отсечка ПВ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91498" y="4942051"/>
            <a:ext cx="2789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Замена рабочего материала с</a:t>
            </a:r>
            <a:r>
              <a:rPr lang="ru-RU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алюминия</a:t>
            </a:r>
            <a:r>
              <a:rPr lang="ru-RU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свинец </a:t>
            </a:r>
            <a:endParaRPr lang="en-US" sz="1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приводит к</a:t>
            </a: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увеличению температуры струи практически на порядок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94446" y="1015072"/>
            <a:ext cx="2983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Масса вещества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вылетает из сопла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 скоростью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100 км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возможное объяснение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факта детектирования высокоскоростных частиц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E56272F-DA6D-4D7A-9666-DEEA7EA9575D}"/>
              </a:ext>
            </a:extLst>
          </p:cNvPr>
          <p:cNvSpPr/>
          <p:nvPr/>
        </p:nvSpPr>
        <p:spPr>
          <a:xfrm>
            <a:off x="3716621" y="595031"/>
            <a:ext cx="5322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Предсказательное моделирование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E56272F-DA6D-4D7A-9666-DEEA7EA9575D}"/>
              </a:ext>
            </a:extLst>
          </p:cNvPr>
          <p:cNvSpPr/>
          <p:nvPr/>
        </p:nvSpPr>
        <p:spPr>
          <a:xfrm>
            <a:off x="10206247" y="583809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Планы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9942424" y="983919"/>
            <a:ext cx="16965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Кадр наземного</a:t>
            </a:r>
          </a:p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тстрела ВГПС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41EB3D2-A54E-4B08-80B7-7F0933735E0A}"/>
              </a:ext>
            </a:extLst>
          </p:cNvPr>
          <p:cNvSpPr/>
          <p:nvPr/>
        </p:nvSpPr>
        <p:spPr>
          <a:xfrm>
            <a:off x="9232701" y="5600296"/>
            <a:ext cx="303865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Модельный расчет </a:t>
            </a:r>
          </a:p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учетом </a:t>
            </a: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упругопластичности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разрушения корпуса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6122724" y="5600296"/>
            <a:ext cx="614149" cy="437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4602838" y="2719636"/>
            <a:ext cx="566536" cy="695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291751" y="6399140"/>
            <a:ext cx="2743200" cy="365125"/>
          </a:xfrm>
        </p:spPr>
        <p:txBody>
          <a:bodyPr/>
          <a:lstStyle/>
          <a:p>
            <a:fld id="{81724CD8-D1CF-49E1-A741-C6841F06DB95}" type="slidenum">
              <a:rPr lang="ru-RU" sz="1800" b="1" smtClean="0"/>
              <a:t>9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6745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1070</Words>
  <Application>Microsoft Office PowerPoint</Application>
  <PresentationFormat>Широкоэкранный</PresentationFormat>
  <Paragraphs>228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Реанализ данных активных геофизических экспериментов – шаг назад или два шага вперед?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Egorka</dc:creator>
  <cp:lastModifiedBy>Урвачев Егор Михайлович</cp:lastModifiedBy>
  <cp:revision>44</cp:revision>
  <dcterms:created xsi:type="dcterms:W3CDTF">2026-05-19T20:34:54Z</dcterms:created>
  <dcterms:modified xsi:type="dcterms:W3CDTF">2026-05-20T12:51:26Z</dcterms:modified>
</cp:coreProperties>
</file>