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265" r:id="rId3"/>
    <p:sldId id="865" r:id="rId4"/>
    <p:sldId id="853" r:id="rId5"/>
    <p:sldId id="861" r:id="rId6"/>
    <p:sldId id="862" r:id="rId7"/>
    <p:sldId id="261" r:id="rId8"/>
    <p:sldId id="870" r:id="rId9"/>
    <p:sldId id="871" r:id="rId10"/>
    <p:sldId id="866" r:id="rId11"/>
    <p:sldId id="872" r:id="rId12"/>
    <p:sldId id="847" r:id="rId13"/>
    <p:sldId id="860" r:id="rId14"/>
    <p:sldId id="299" r:id="rId15"/>
    <p:sldId id="867" r:id="rId16"/>
    <p:sldId id="868" r:id="rId17"/>
    <p:sldId id="869" r:id="rId18"/>
    <p:sldId id="267" r:id="rId19"/>
    <p:sldId id="864" r:id="rId20"/>
    <p:sldId id="863" r:id="rId21"/>
    <p:sldId id="26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64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504" y="184"/>
      </p:cViewPr>
      <p:guideLst>
        <p:guide orient="horz" pos="2160"/>
        <p:guide pos="384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rgeyturuntaev/Library/Mobile%20Documents/com~apple~CloudDocs/2024/&#1048;&#1044;&#1043;24/&#1054;&#1090;&#1095;&#1077;&#1090;&#1099;2024/07.2%20GeoRest%20(analysis)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rgeyturuntaev/Library/Mobile%20Documents/com~apple~CloudDocs/2024/&#1048;&#1044;&#1043;24/&#1054;&#1090;&#1095;&#1077;&#1090;&#1099;2024/07.2%20GeoRest%20(analysis)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Магнитуда-скорость закачки</a:t>
            </a:r>
            <a:endParaRPr 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2159422941321003"/>
          <c:y val="1.3477207489532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141837978085408E-2"/>
          <c:y val="9.727762803234502E-2"/>
          <c:w val="0.8565593949494813"/>
          <c:h val="0.69064139748823827"/>
        </c:manualLayout>
      </c:layout>
      <c:scatterChart>
        <c:scatterStyle val="lineMarker"/>
        <c:varyColors val="0"/>
        <c:ser>
          <c:idx val="0"/>
          <c:order val="0"/>
          <c:tx>
            <c:v>Геотермальные проекты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480-084C-A780-78941D2BD414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'03.1 Magnitude-velocity'!$F$4:$F$52</c:f>
              <c:numCache>
                <c:formatCode>0.00E+00</c:formatCode>
                <c:ptCount val="49"/>
                <c:pt idx="0">
                  <c:v>3.1E-2</c:v>
                </c:pt>
                <c:pt idx="1">
                  <c:v>4.8000000000000001E-2</c:v>
                </c:pt>
                <c:pt idx="2">
                  <c:v>0.06</c:v>
                </c:pt>
                <c:pt idx="3">
                  <c:v>0.01</c:v>
                </c:pt>
                <c:pt idx="4">
                  <c:v>5.3E-3</c:v>
                </c:pt>
                <c:pt idx="5">
                  <c:v>2.7E-2</c:v>
                </c:pt>
                <c:pt idx="6">
                  <c:v>0.14000000000000001</c:v>
                </c:pt>
                <c:pt idx="7">
                  <c:v>1.3299999999999999E-2</c:v>
                </c:pt>
                <c:pt idx="8">
                  <c:v>9.7199999999999995E-2</c:v>
                </c:pt>
                <c:pt idx="9">
                  <c:v>3.5999999999999997E-2</c:v>
                </c:pt>
                <c:pt idx="10">
                  <c:v>0.05</c:v>
                </c:pt>
                <c:pt idx="11">
                  <c:v>0.02</c:v>
                </c:pt>
                <c:pt idx="12">
                  <c:v>1.4999999999999999E-2</c:v>
                </c:pt>
                <c:pt idx="13">
                  <c:v>4.4999999999999998E-2</c:v>
                </c:pt>
                <c:pt idx="14">
                  <c:v>0.05</c:v>
                </c:pt>
                <c:pt idx="15">
                  <c:v>0.05</c:v>
                </c:pt>
                <c:pt idx="16">
                  <c:v>0.15</c:v>
                </c:pt>
                <c:pt idx="17">
                  <c:v>7.0000000000000007E-2</c:v>
                </c:pt>
                <c:pt idx="18">
                  <c:v>0.12</c:v>
                </c:pt>
                <c:pt idx="19">
                  <c:v>0.55000000000000004</c:v>
                </c:pt>
                <c:pt idx="20">
                  <c:v>0.06</c:v>
                </c:pt>
                <c:pt idx="21">
                  <c:v>0.35</c:v>
                </c:pt>
                <c:pt idx="22">
                  <c:v>7.0000000000000007E-2</c:v>
                </c:pt>
                <c:pt idx="23">
                  <c:v>2.1000000000000001E-2</c:v>
                </c:pt>
                <c:pt idx="24">
                  <c:v>4.0000000000000001E-3</c:v>
                </c:pt>
                <c:pt idx="25">
                  <c:v>0.16</c:v>
                </c:pt>
                <c:pt idx="26">
                  <c:v>7.9000000000000001E-2</c:v>
                </c:pt>
                <c:pt idx="27">
                  <c:v>5.5E-2</c:v>
                </c:pt>
                <c:pt idx="28">
                  <c:v>0.24399999999999999</c:v>
                </c:pt>
                <c:pt idx="29">
                  <c:v>8.3000000000000004E-2</c:v>
                </c:pt>
                <c:pt idx="30">
                  <c:v>3.3000000000000002E-2</c:v>
                </c:pt>
                <c:pt idx="31">
                  <c:v>0.1033</c:v>
                </c:pt>
                <c:pt idx="32">
                  <c:v>1.1390000000000001E-2</c:v>
                </c:pt>
                <c:pt idx="33">
                  <c:v>0.16700000000000001</c:v>
                </c:pt>
                <c:pt idx="34">
                  <c:v>3.1709800000000001</c:v>
                </c:pt>
                <c:pt idx="35">
                  <c:v>3.6700000000000003E-2</c:v>
                </c:pt>
                <c:pt idx="36">
                  <c:v>0.55000000000000004</c:v>
                </c:pt>
                <c:pt idx="37">
                  <c:v>4.6829999999999997E-2</c:v>
                </c:pt>
                <c:pt idx="38">
                  <c:v>0.03</c:v>
                </c:pt>
                <c:pt idx="39">
                  <c:v>5.5E-2</c:v>
                </c:pt>
                <c:pt idx="40">
                  <c:v>5.3999999999999999E-2</c:v>
                </c:pt>
                <c:pt idx="41">
                  <c:v>0.1</c:v>
                </c:pt>
                <c:pt idx="42">
                  <c:v>0.06</c:v>
                </c:pt>
                <c:pt idx="43">
                  <c:v>3.8999999999999999E-4</c:v>
                </c:pt>
                <c:pt idx="44">
                  <c:v>0.10100000000000001</c:v>
                </c:pt>
                <c:pt idx="45">
                  <c:v>9.5600000000000004E-2</c:v>
                </c:pt>
                <c:pt idx="46">
                  <c:v>2.4E-2</c:v>
                </c:pt>
                <c:pt idx="47">
                  <c:v>3.8114949999999999</c:v>
                </c:pt>
                <c:pt idx="48">
                  <c:v>2.612301</c:v>
                </c:pt>
              </c:numCache>
            </c:numRef>
          </c:xVal>
          <c:yVal>
            <c:numRef>
              <c:f>'03.1 Magnitude-velocity'!$K$4:$K$52</c:f>
              <c:numCache>
                <c:formatCode>0.00</c:formatCode>
                <c:ptCount val="49"/>
                <c:pt idx="0">
                  <c:v>2.9</c:v>
                </c:pt>
                <c:pt idx="1">
                  <c:v>3.7</c:v>
                </c:pt>
                <c:pt idx="2">
                  <c:v>3.9</c:v>
                </c:pt>
                <c:pt idx="3">
                  <c:v>1.6</c:v>
                </c:pt>
                <c:pt idx="4">
                  <c:v>1.4</c:v>
                </c:pt>
                <c:pt idx="5">
                  <c:v>2.5</c:v>
                </c:pt>
                <c:pt idx="6">
                  <c:v>4.4000000000000004</c:v>
                </c:pt>
                <c:pt idx="7">
                  <c:v>1.8</c:v>
                </c:pt>
                <c:pt idx="8">
                  <c:v>3.1</c:v>
                </c:pt>
                <c:pt idx="9">
                  <c:v>1.9</c:v>
                </c:pt>
                <c:pt idx="10">
                  <c:v>2.4</c:v>
                </c:pt>
                <c:pt idx="11">
                  <c:v>2.9</c:v>
                </c:pt>
                <c:pt idx="12">
                  <c:v>2.2999999999999998</c:v>
                </c:pt>
                <c:pt idx="13">
                  <c:v>2.7</c:v>
                </c:pt>
                <c:pt idx="14">
                  <c:v>1.8</c:v>
                </c:pt>
                <c:pt idx="15">
                  <c:v>0</c:v>
                </c:pt>
                <c:pt idx="16">
                  <c:v>-1</c:v>
                </c:pt>
                <c:pt idx="17">
                  <c:v>2.7</c:v>
                </c:pt>
                <c:pt idx="18">
                  <c:v>2.4</c:v>
                </c:pt>
                <c:pt idx="19">
                  <c:v>4</c:v>
                </c:pt>
                <c:pt idx="20">
                  <c:v>2.4</c:v>
                </c:pt>
                <c:pt idx="21">
                  <c:v>2</c:v>
                </c:pt>
                <c:pt idx="22">
                  <c:v>2.2000000000000002</c:v>
                </c:pt>
                <c:pt idx="23">
                  <c:v>0</c:v>
                </c:pt>
                <c:pt idx="24">
                  <c:v>6.6</c:v>
                </c:pt>
                <c:pt idx="25">
                  <c:v>3.2</c:v>
                </c:pt>
                <c:pt idx="26">
                  <c:v>2</c:v>
                </c:pt>
                <c:pt idx="27">
                  <c:v>0</c:v>
                </c:pt>
                <c:pt idx="28">
                  <c:v>3.2</c:v>
                </c:pt>
                <c:pt idx="29">
                  <c:v>2.9</c:v>
                </c:pt>
                <c:pt idx="30">
                  <c:v>-1</c:v>
                </c:pt>
                <c:pt idx="31">
                  <c:v>-1</c:v>
                </c:pt>
                <c:pt idx="32">
                  <c:v>2</c:v>
                </c:pt>
                <c:pt idx="33">
                  <c:v>2.6</c:v>
                </c:pt>
                <c:pt idx="34">
                  <c:v>6.6</c:v>
                </c:pt>
                <c:pt idx="35">
                  <c:v>4.5999999999999996</c:v>
                </c:pt>
                <c:pt idx="36">
                  <c:v>3.3</c:v>
                </c:pt>
                <c:pt idx="37">
                  <c:v>5.4</c:v>
                </c:pt>
                <c:pt idx="38">
                  <c:v>-0.2</c:v>
                </c:pt>
                <c:pt idx="39">
                  <c:v>3.4</c:v>
                </c:pt>
                <c:pt idx="40">
                  <c:v>3.5</c:v>
                </c:pt>
                <c:pt idx="41">
                  <c:v>2</c:v>
                </c:pt>
                <c:pt idx="42">
                  <c:v>1.5</c:v>
                </c:pt>
                <c:pt idx="43">
                  <c:v>2.8</c:v>
                </c:pt>
                <c:pt idx="44">
                  <c:v>1.7</c:v>
                </c:pt>
                <c:pt idx="45">
                  <c:v>1.3</c:v>
                </c:pt>
                <c:pt idx="46">
                  <c:v>2.39</c:v>
                </c:pt>
                <c:pt idx="47">
                  <c:v>5.0999999999999996</c:v>
                </c:pt>
                <c:pt idx="48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480-084C-A780-78941D2BD414}"/>
            </c:ext>
          </c:extLst>
        </c:ser>
        <c:ser>
          <c:idx val="1"/>
          <c:order val="1"/>
          <c:tx>
            <c:v>Гидроразрыв пласта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'03.1 Magnitude-velocity'!$F$53:$F$88</c:f>
              <c:numCache>
                <c:formatCode>0.00E+00</c:formatCode>
                <c:ptCount val="36"/>
                <c:pt idx="0">
                  <c:v>0.2</c:v>
                </c:pt>
                <c:pt idx="1">
                  <c:v>0.25169999999999998</c:v>
                </c:pt>
                <c:pt idx="2">
                  <c:v>0.1633</c:v>
                </c:pt>
                <c:pt idx="3">
                  <c:v>0.17499999999999999</c:v>
                </c:pt>
                <c:pt idx="4">
                  <c:v>0.245</c:v>
                </c:pt>
                <c:pt idx="5">
                  <c:v>0.18329999999999999</c:v>
                </c:pt>
                <c:pt idx="6">
                  <c:v>0.15659999999999999</c:v>
                </c:pt>
                <c:pt idx="7">
                  <c:v>0.15659999999999999</c:v>
                </c:pt>
                <c:pt idx="8">
                  <c:v>0.15659999999999999</c:v>
                </c:pt>
                <c:pt idx="9">
                  <c:v>0.15659999999999999</c:v>
                </c:pt>
                <c:pt idx="10">
                  <c:v>0.15659999999999999</c:v>
                </c:pt>
                <c:pt idx="11">
                  <c:v>0.15659999999999999</c:v>
                </c:pt>
                <c:pt idx="12">
                  <c:v>0.15659999999999999</c:v>
                </c:pt>
                <c:pt idx="13">
                  <c:v>0.13930000000000001</c:v>
                </c:pt>
                <c:pt idx="14">
                  <c:v>0.18329999999999999</c:v>
                </c:pt>
                <c:pt idx="15">
                  <c:v>0.18329999999999999</c:v>
                </c:pt>
                <c:pt idx="16">
                  <c:v>0.15659999999999999</c:v>
                </c:pt>
                <c:pt idx="17">
                  <c:v>0.18329999999999999</c:v>
                </c:pt>
                <c:pt idx="18">
                  <c:v>0.18329999999999999</c:v>
                </c:pt>
                <c:pt idx="19">
                  <c:v>0.125</c:v>
                </c:pt>
                <c:pt idx="20">
                  <c:v>0.15</c:v>
                </c:pt>
                <c:pt idx="21">
                  <c:v>0.1666</c:v>
                </c:pt>
                <c:pt idx="22">
                  <c:v>0.15</c:v>
                </c:pt>
                <c:pt idx="23">
                  <c:v>0.2167</c:v>
                </c:pt>
                <c:pt idx="24">
                  <c:v>0.16600000000000001</c:v>
                </c:pt>
                <c:pt idx="25">
                  <c:v>0.2</c:v>
                </c:pt>
                <c:pt idx="26">
                  <c:v>0.23300000000000001</c:v>
                </c:pt>
                <c:pt idx="28">
                  <c:v>0.16</c:v>
                </c:pt>
                <c:pt idx="29">
                  <c:v>0.21</c:v>
                </c:pt>
                <c:pt idx="30">
                  <c:v>7.0000000000000007E-2</c:v>
                </c:pt>
                <c:pt idx="32">
                  <c:v>0.106</c:v>
                </c:pt>
                <c:pt idx="33">
                  <c:v>0.26496999999999998</c:v>
                </c:pt>
                <c:pt idx="34">
                  <c:v>0.26500000000000001</c:v>
                </c:pt>
                <c:pt idx="35">
                  <c:v>0.17665</c:v>
                </c:pt>
              </c:numCache>
            </c:numRef>
          </c:xVal>
          <c:yVal>
            <c:numRef>
              <c:f>'03.1 Magnitude-velocity'!$K$53:$K$88</c:f>
              <c:numCache>
                <c:formatCode>0.00</c:formatCode>
                <c:ptCount val="36"/>
                <c:pt idx="0">
                  <c:v>4.5999999999999996</c:v>
                </c:pt>
                <c:pt idx="1">
                  <c:v>2.2000000000000002</c:v>
                </c:pt>
                <c:pt idx="2">
                  <c:v>3.4</c:v>
                </c:pt>
                <c:pt idx="3">
                  <c:v>2.8</c:v>
                </c:pt>
                <c:pt idx="4">
                  <c:v>4.18</c:v>
                </c:pt>
                <c:pt idx="5">
                  <c:v>3.3</c:v>
                </c:pt>
                <c:pt idx="6">
                  <c:v>3.9</c:v>
                </c:pt>
                <c:pt idx="7">
                  <c:v>2.9</c:v>
                </c:pt>
                <c:pt idx="8">
                  <c:v>3.2</c:v>
                </c:pt>
                <c:pt idx="9">
                  <c:v>2.9</c:v>
                </c:pt>
                <c:pt idx="10">
                  <c:v>3.1</c:v>
                </c:pt>
                <c:pt idx="11">
                  <c:v>2.8</c:v>
                </c:pt>
                <c:pt idx="12">
                  <c:v>3</c:v>
                </c:pt>
                <c:pt idx="13">
                  <c:v>4.0999999999999996</c:v>
                </c:pt>
                <c:pt idx="14">
                  <c:v>3.18</c:v>
                </c:pt>
                <c:pt idx="15">
                  <c:v>3.2</c:v>
                </c:pt>
                <c:pt idx="16">
                  <c:v>3.2</c:v>
                </c:pt>
                <c:pt idx="17">
                  <c:v>3.9</c:v>
                </c:pt>
                <c:pt idx="18">
                  <c:v>3.7</c:v>
                </c:pt>
                <c:pt idx="19">
                  <c:v>2.9</c:v>
                </c:pt>
                <c:pt idx="20">
                  <c:v>3.2</c:v>
                </c:pt>
                <c:pt idx="21">
                  <c:v>2.7</c:v>
                </c:pt>
                <c:pt idx="22">
                  <c:v>2.9</c:v>
                </c:pt>
                <c:pt idx="23">
                  <c:v>3.8</c:v>
                </c:pt>
                <c:pt idx="24">
                  <c:v>-0.4</c:v>
                </c:pt>
                <c:pt idx="25">
                  <c:v>4.7</c:v>
                </c:pt>
                <c:pt idx="26">
                  <c:v>5.17</c:v>
                </c:pt>
                <c:pt idx="28">
                  <c:v>2.2999999999999998</c:v>
                </c:pt>
                <c:pt idx="29">
                  <c:v>1.5</c:v>
                </c:pt>
                <c:pt idx="30">
                  <c:v>1.6</c:v>
                </c:pt>
                <c:pt idx="32">
                  <c:v>-0.2</c:v>
                </c:pt>
                <c:pt idx="33">
                  <c:v>3.2</c:v>
                </c:pt>
                <c:pt idx="34">
                  <c:v>2.9</c:v>
                </c:pt>
                <c:pt idx="35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480-084C-A780-78941D2BD414}"/>
            </c:ext>
          </c:extLst>
        </c:ser>
        <c:ser>
          <c:idx val="2"/>
          <c:order val="2"/>
          <c:tx>
            <c:v>Утилизация сточных вод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'03.1 Magnitude-velocity'!$F$89:$F$110</c:f>
              <c:numCache>
                <c:formatCode>0.00E+00</c:formatCode>
                <c:ptCount val="22"/>
                <c:pt idx="0">
                  <c:v>1.1379999999999999E-2</c:v>
                </c:pt>
                <c:pt idx="1">
                  <c:v>3.4700000000000002E-2</c:v>
                </c:pt>
                <c:pt idx="2">
                  <c:v>2.4199999999999999E-2</c:v>
                </c:pt>
                <c:pt idx="3">
                  <c:v>1.9E-3</c:v>
                </c:pt>
                <c:pt idx="4">
                  <c:v>4.5999999999999999E-3</c:v>
                </c:pt>
                <c:pt idx="5">
                  <c:v>3.6799999999999999E-2</c:v>
                </c:pt>
                <c:pt idx="6">
                  <c:v>2.9069999999999999E-2</c:v>
                </c:pt>
                <c:pt idx="7">
                  <c:v>2.061E-2</c:v>
                </c:pt>
                <c:pt idx="8">
                  <c:v>2.0449999999999999E-2</c:v>
                </c:pt>
                <c:pt idx="9">
                  <c:v>0.9385</c:v>
                </c:pt>
                <c:pt idx="10">
                  <c:v>2.7779999999999999E-2</c:v>
                </c:pt>
                <c:pt idx="11">
                  <c:v>0.12268999999999999</c:v>
                </c:pt>
                <c:pt idx="12">
                  <c:v>6.4710000000000004E-2</c:v>
                </c:pt>
                <c:pt idx="13">
                  <c:v>0.10598</c:v>
                </c:pt>
                <c:pt idx="14">
                  <c:v>5.3E-3</c:v>
                </c:pt>
                <c:pt idx="15">
                  <c:v>2.1499999999999998E-2</c:v>
                </c:pt>
                <c:pt idx="16">
                  <c:v>5.4000000000000001E-4</c:v>
                </c:pt>
                <c:pt idx="17">
                  <c:v>2.938E-2</c:v>
                </c:pt>
                <c:pt idx="18">
                  <c:v>2.1989999999999999E-2</c:v>
                </c:pt>
                <c:pt idx="19">
                  <c:v>1.6500000000000001E-2</c:v>
                </c:pt>
                <c:pt idx="20">
                  <c:v>3.7000000000000002E-3</c:v>
                </c:pt>
                <c:pt idx="21">
                  <c:v>9.9000000000000008E-3</c:v>
                </c:pt>
              </c:numCache>
            </c:numRef>
          </c:xVal>
          <c:yVal>
            <c:numRef>
              <c:f>'03.1 Magnitude-velocity'!$K$89:$K$110</c:f>
              <c:numCache>
                <c:formatCode>0.00</c:formatCode>
                <c:ptCount val="22"/>
                <c:pt idx="0">
                  <c:v>5.2</c:v>
                </c:pt>
                <c:pt idx="1">
                  <c:v>2.2000000000000002</c:v>
                </c:pt>
                <c:pt idx="2">
                  <c:v>4.7</c:v>
                </c:pt>
                <c:pt idx="3">
                  <c:v>4.3</c:v>
                </c:pt>
                <c:pt idx="4">
                  <c:v>3.6</c:v>
                </c:pt>
                <c:pt idx="5">
                  <c:v>3.5</c:v>
                </c:pt>
                <c:pt idx="6">
                  <c:v>5</c:v>
                </c:pt>
                <c:pt idx="7">
                  <c:v>3.3</c:v>
                </c:pt>
                <c:pt idx="8">
                  <c:v>3</c:v>
                </c:pt>
                <c:pt idx="9">
                  <c:v>5.0999999999999996</c:v>
                </c:pt>
                <c:pt idx="10">
                  <c:v>4</c:v>
                </c:pt>
                <c:pt idx="11">
                  <c:v>4</c:v>
                </c:pt>
                <c:pt idx="12">
                  <c:v>4.5999999999999996</c:v>
                </c:pt>
                <c:pt idx="13">
                  <c:v>5</c:v>
                </c:pt>
                <c:pt idx="14">
                  <c:v>4.9000000000000004</c:v>
                </c:pt>
                <c:pt idx="15">
                  <c:v>4.3</c:v>
                </c:pt>
                <c:pt idx="16">
                  <c:v>5.7</c:v>
                </c:pt>
                <c:pt idx="17">
                  <c:v>5.3</c:v>
                </c:pt>
                <c:pt idx="18">
                  <c:v>4.5999999999999996</c:v>
                </c:pt>
                <c:pt idx="19">
                  <c:v>4.8</c:v>
                </c:pt>
                <c:pt idx="20">
                  <c:v>3.88</c:v>
                </c:pt>
                <c:pt idx="21">
                  <c:v>5.6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480-084C-A780-78941D2BD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2892000"/>
        <c:axId val="1834274784"/>
      </c:scatterChart>
      <c:valAx>
        <c:axId val="1952892000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Скорость закачки (макс.)</a:t>
                </a:r>
                <a:r>
                  <a:rPr lang="en-US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</a:t>
                </a:r>
                <a:r>
                  <a:rPr lang="en-US" sz="105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endParaRPr lang="ru-RU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5839471192725386"/>
              <c:y val="0.84315829668448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4274784"/>
        <c:crossesAt val="-2"/>
        <c:crossBetween val="midCat"/>
      </c:valAx>
      <c:valAx>
        <c:axId val="183427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Магнитуда</a:t>
                </a:r>
                <a:r>
                  <a:rPr lang="en-US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макс.)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52892000"/>
        <c:crossesAt val="1.0000000000000005E-8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9587694636644274E-2"/>
          <c:y val="0.88446730602564616"/>
          <c:w val="0.85119356011953651"/>
          <c:h val="0.1024518697016715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65000"/>
          <a:lumOff val="3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Магнитуда-объем закачки</a:t>
            </a:r>
            <a:endParaRPr 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2159422941321003"/>
          <c:y val="1.3477207489532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141837978085408E-2"/>
          <c:y val="9.727762803234502E-2"/>
          <c:w val="0.8565593949494813"/>
          <c:h val="0.66850390868744058"/>
        </c:manualLayout>
      </c:layout>
      <c:scatterChart>
        <c:scatterStyle val="lineMarker"/>
        <c:varyColors val="0"/>
        <c:ser>
          <c:idx val="0"/>
          <c:order val="0"/>
          <c:tx>
            <c:v>Геотермальные проекты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4BE-504B-B8CF-A94960D912E0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'03.2 Magnitude-injection volume'!$G$4:$G$41</c:f>
              <c:numCache>
                <c:formatCode>0.00E+00</c:formatCode>
                <c:ptCount val="38"/>
                <c:pt idx="0">
                  <c:v>22500</c:v>
                </c:pt>
                <c:pt idx="1">
                  <c:v>20000</c:v>
                </c:pt>
                <c:pt idx="2">
                  <c:v>34000</c:v>
                </c:pt>
                <c:pt idx="3">
                  <c:v>380</c:v>
                </c:pt>
                <c:pt idx="4">
                  <c:v>1400</c:v>
                </c:pt>
                <c:pt idx="5">
                  <c:v>3100</c:v>
                </c:pt>
                <c:pt idx="6">
                  <c:v>17000</c:v>
                </c:pt>
                <c:pt idx="7">
                  <c:v>300000</c:v>
                </c:pt>
                <c:pt idx="8">
                  <c:v>18540</c:v>
                </c:pt>
                <c:pt idx="9">
                  <c:v>23000</c:v>
                </c:pt>
                <c:pt idx="10">
                  <c:v>22000</c:v>
                </c:pt>
                <c:pt idx="11">
                  <c:v>3400</c:v>
                </c:pt>
                <c:pt idx="12">
                  <c:v>8500</c:v>
                </c:pt>
                <c:pt idx="13">
                  <c:v>21500</c:v>
                </c:pt>
                <c:pt idx="14">
                  <c:v>5600</c:v>
                </c:pt>
                <c:pt idx="15">
                  <c:v>20000</c:v>
                </c:pt>
                <c:pt idx="16">
                  <c:v>13000</c:v>
                </c:pt>
                <c:pt idx="17">
                  <c:v>9000</c:v>
                </c:pt>
                <c:pt idx="18">
                  <c:v>0</c:v>
                </c:pt>
                <c:pt idx="19">
                  <c:v>0</c:v>
                </c:pt>
                <c:pt idx="20">
                  <c:v>70600000</c:v>
                </c:pt>
                <c:pt idx="21">
                  <c:v>200000</c:v>
                </c:pt>
                <c:pt idx="22">
                  <c:v>30000</c:v>
                </c:pt>
                <c:pt idx="23">
                  <c:v>44500</c:v>
                </c:pt>
                <c:pt idx="24">
                  <c:v>2000</c:v>
                </c:pt>
                <c:pt idx="25">
                  <c:v>9200</c:v>
                </c:pt>
                <c:pt idx="26">
                  <c:v>1000000000</c:v>
                </c:pt>
                <c:pt idx="27">
                  <c:v>0</c:v>
                </c:pt>
                <c:pt idx="28">
                  <c:v>12800</c:v>
                </c:pt>
                <c:pt idx="29">
                  <c:v>399</c:v>
                </c:pt>
                <c:pt idx="30">
                  <c:v>11566</c:v>
                </c:pt>
                <c:pt idx="31">
                  <c:v>729</c:v>
                </c:pt>
                <c:pt idx="32">
                  <c:v>100000</c:v>
                </c:pt>
                <c:pt idx="33">
                  <c:v>20000</c:v>
                </c:pt>
                <c:pt idx="34">
                  <c:v>21600</c:v>
                </c:pt>
                <c:pt idx="35">
                  <c:v>41325</c:v>
                </c:pt>
                <c:pt idx="36">
                  <c:v>2341357797</c:v>
                </c:pt>
                <c:pt idx="37">
                  <c:v>1271141319</c:v>
                </c:pt>
              </c:numCache>
            </c:numRef>
          </c:xVal>
          <c:yVal>
            <c:numRef>
              <c:f>'03.2 Magnitude-injection volume'!$H$4:$H$41</c:f>
              <c:numCache>
                <c:formatCode>0.00</c:formatCode>
                <c:ptCount val="38"/>
                <c:pt idx="0">
                  <c:v>2.9</c:v>
                </c:pt>
                <c:pt idx="1">
                  <c:v>3.7</c:v>
                </c:pt>
                <c:pt idx="2">
                  <c:v>3.9</c:v>
                </c:pt>
                <c:pt idx="3">
                  <c:v>1.6</c:v>
                </c:pt>
                <c:pt idx="4">
                  <c:v>1.4</c:v>
                </c:pt>
                <c:pt idx="5">
                  <c:v>2.5</c:v>
                </c:pt>
                <c:pt idx="6">
                  <c:v>2.1</c:v>
                </c:pt>
                <c:pt idx="7">
                  <c:v>4.4000000000000004</c:v>
                </c:pt>
                <c:pt idx="8">
                  <c:v>1.8</c:v>
                </c:pt>
                <c:pt idx="9">
                  <c:v>1.9</c:v>
                </c:pt>
                <c:pt idx="10">
                  <c:v>2.4</c:v>
                </c:pt>
                <c:pt idx="11">
                  <c:v>2.9</c:v>
                </c:pt>
                <c:pt idx="12">
                  <c:v>2.2999999999999998</c:v>
                </c:pt>
                <c:pt idx="13">
                  <c:v>2.7</c:v>
                </c:pt>
                <c:pt idx="14">
                  <c:v>1.8</c:v>
                </c:pt>
                <c:pt idx="15">
                  <c:v>0</c:v>
                </c:pt>
                <c:pt idx="16">
                  <c:v>-1</c:v>
                </c:pt>
                <c:pt idx="17">
                  <c:v>2.4</c:v>
                </c:pt>
                <c:pt idx="18">
                  <c:v>2.1</c:v>
                </c:pt>
                <c:pt idx="19">
                  <c:v>2.7</c:v>
                </c:pt>
                <c:pt idx="20">
                  <c:v>2</c:v>
                </c:pt>
                <c:pt idx="21">
                  <c:v>0</c:v>
                </c:pt>
                <c:pt idx="22">
                  <c:v>2.9</c:v>
                </c:pt>
                <c:pt idx="23">
                  <c:v>-1</c:v>
                </c:pt>
                <c:pt idx="24">
                  <c:v>-1</c:v>
                </c:pt>
                <c:pt idx="25">
                  <c:v>2</c:v>
                </c:pt>
                <c:pt idx="26">
                  <c:v>6.6</c:v>
                </c:pt>
                <c:pt idx="27">
                  <c:v>3.3</c:v>
                </c:pt>
                <c:pt idx="28">
                  <c:v>5.4</c:v>
                </c:pt>
                <c:pt idx="29">
                  <c:v>-0.2</c:v>
                </c:pt>
                <c:pt idx="30">
                  <c:v>3.4</c:v>
                </c:pt>
                <c:pt idx="31">
                  <c:v>3.5</c:v>
                </c:pt>
                <c:pt idx="32">
                  <c:v>2</c:v>
                </c:pt>
                <c:pt idx="33">
                  <c:v>1.7</c:v>
                </c:pt>
                <c:pt idx="34">
                  <c:v>1.3</c:v>
                </c:pt>
                <c:pt idx="35">
                  <c:v>2.39</c:v>
                </c:pt>
                <c:pt idx="36">
                  <c:v>5.0999999999999996</c:v>
                </c:pt>
                <c:pt idx="37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4BE-504B-B8CF-A94960D912E0}"/>
            </c:ext>
          </c:extLst>
        </c:ser>
        <c:ser>
          <c:idx val="1"/>
          <c:order val="1"/>
          <c:tx>
            <c:v>Гидроразрыв пласта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'03.2 Magnitude-injection volume'!$G$42:$G$71</c:f>
              <c:numCache>
                <c:formatCode>0.00E+00</c:formatCode>
                <c:ptCount val="30"/>
                <c:pt idx="0">
                  <c:v>65000</c:v>
                </c:pt>
                <c:pt idx="1">
                  <c:v>14000</c:v>
                </c:pt>
                <c:pt idx="2">
                  <c:v>1880</c:v>
                </c:pt>
                <c:pt idx="3">
                  <c:v>7160</c:v>
                </c:pt>
                <c:pt idx="4">
                  <c:v>10866</c:v>
                </c:pt>
                <c:pt idx="5">
                  <c:v>45000</c:v>
                </c:pt>
                <c:pt idx="6">
                  <c:v>31230</c:v>
                </c:pt>
                <c:pt idx="7">
                  <c:v>59636.5</c:v>
                </c:pt>
                <c:pt idx="8">
                  <c:v>11608.5</c:v>
                </c:pt>
                <c:pt idx="9">
                  <c:v>55259.87</c:v>
                </c:pt>
                <c:pt idx="10">
                  <c:v>19848.240000000002</c:v>
                </c:pt>
                <c:pt idx="11">
                  <c:v>507973.20000000019</c:v>
                </c:pt>
                <c:pt idx="12">
                  <c:v>40327.37999999999</c:v>
                </c:pt>
                <c:pt idx="13">
                  <c:v>61612</c:v>
                </c:pt>
                <c:pt idx="14">
                  <c:v>8978</c:v>
                </c:pt>
                <c:pt idx="15">
                  <c:v>62500</c:v>
                </c:pt>
                <c:pt idx="16">
                  <c:v>252000</c:v>
                </c:pt>
                <c:pt idx="17">
                  <c:v>1906</c:v>
                </c:pt>
                <c:pt idx="18">
                  <c:v>850000</c:v>
                </c:pt>
                <c:pt idx="19">
                  <c:v>18812</c:v>
                </c:pt>
                <c:pt idx="20">
                  <c:v>17230</c:v>
                </c:pt>
                <c:pt idx="21">
                  <c:v>4200</c:v>
                </c:pt>
                <c:pt idx="22">
                  <c:v>7000</c:v>
                </c:pt>
                <c:pt idx="23">
                  <c:v>2850</c:v>
                </c:pt>
                <c:pt idx="24">
                  <c:v>2835</c:v>
                </c:pt>
                <c:pt idx="25">
                  <c:v>1102</c:v>
                </c:pt>
                <c:pt idx="26">
                  <c:v>35000</c:v>
                </c:pt>
                <c:pt idx="27">
                  <c:v>18000</c:v>
                </c:pt>
                <c:pt idx="28">
                  <c:v>119</c:v>
                </c:pt>
                <c:pt idx="29">
                  <c:v>94175</c:v>
                </c:pt>
              </c:numCache>
            </c:numRef>
          </c:xVal>
          <c:yVal>
            <c:numRef>
              <c:f>'03.2 Magnitude-injection volume'!$H$42:$H$71</c:f>
              <c:numCache>
                <c:formatCode>0.00</c:formatCode>
                <c:ptCount val="30"/>
                <c:pt idx="0">
                  <c:v>4.5999999999999996</c:v>
                </c:pt>
                <c:pt idx="1">
                  <c:v>4.5</c:v>
                </c:pt>
                <c:pt idx="2">
                  <c:v>2.2000000000000002</c:v>
                </c:pt>
                <c:pt idx="3">
                  <c:v>3</c:v>
                </c:pt>
                <c:pt idx="4">
                  <c:v>4.18</c:v>
                </c:pt>
                <c:pt idx="5">
                  <c:v>3.3</c:v>
                </c:pt>
                <c:pt idx="6">
                  <c:v>4.0999999999999996</c:v>
                </c:pt>
                <c:pt idx="7">
                  <c:v>3.9</c:v>
                </c:pt>
                <c:pt idx="8">
                  <c:v>3.7</c:v>
                </c:pt>
                <c:pt idx="9">
                  <c:v>2.9</c:v>
                </c:pt>
                <c:pt idx="10">
                  <c:v>3.2</c:v>
                </c:pt>
                <c:pt idx="11">
                  <c:v>2.7</c:v>
                </c:pt>
                <c:pt idx="12">
                  <c:v>2.9</c:v>
                </c:pt>
                <c:pt idx="13">
                  <c:v>3.8</c:v>
                </c:pt>
                <c:pt idx="14">
                  <c:v>-0.4</c:v>
                </c:pt>
                <c:pt idx="15">
                  <c:v>3.22</c:v>
                </c:pt>
                <c:pt idx="16">
                  <c:v>4.7</c:v>
                </c:pt>
                <c:pt idx="17">
                  <c:v>5.17</c:v>
                </c:pt>
                <c:pt idx="18">
                  <c:v>5.69</c:v>
                </c:pt>
                <c:pt idx="19">
                  <c:v>0.5</c:v>
                </c:pt>
                <c:pt idx="20">
                  <c:v>1</c:v>
                </c:pt>
                <c:pt idx="21">
                  <c:v>2.2999999999999998</c:v>
                </c:pt>
                <c:pt idx="22">
                  <c:v>1.5</c:v>
                </c:pt>
                <c:pt idx="23">
                  <c:v>1.6</c:v>
                </c:pt>
                <c:pt idx="24">
                  <c:v>2.9</c:v>
                </c:pt>
                <c:pt idx="25">
                  <c:v>-0.2</c:v>
                </c:pt>
                <c:pt idx="26">
                  <c:v>2.9</c:v>
                </c:pt>
                <c:pt idx="27">
                  <c:v>2.9</c:v>
                </c:pt>
                <c:pt idx="28">
                  <c:v>-1.2</c:v>
                </c:pt>
                <c:pt idx="29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4BE-504B-B8CF-A94960D912E0}"/>
            </c:ext>
          </c:extLst>
        </c:ser>
        <c:ser>
          <c:idx val="2"/>
          <c:order val="2"/>
          <c:tx>
            <c:v>Утилизация сточных вод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'03.2 Magnitude-injection volume'!$G$72:$G$92</c:f>
              <c:numCache>
                <c:formatCode>0.00E+00</c:formatCode>
                <c:ptCount val="21"/>
                <c:pt idx="0">
                  <c:v>1000000</c:v>
                </c:pt>
                <c:pt idx="1">
                  <c:v>6480000</c:v>
                </c:pt>
                <c:pt idx="2">
                  <c:v>324073</c:v>
                </c:pt>
                <c:pt idx="3">
                  <c:v>340000</c:v>
                </c:pt>
                <c:pt idx="4">
                  <c:v>6820000</c:v>
                </c:pt>
                <c:pt idx="5">
                  <c:v>3100000</c:v>
                </c:pt>
                <c:pt idx="6">
                  <c:v>20352000</c:v>
                </c:pt>
                <c:pt idx="7">
                  <c:v>3550000</c:v>
                </c:pt>
                <c:pt idx="8">
                  <c:v>710000</c:v>
                </c:pt>
                <c:pt idx="9">
                  <c:v>47700000</c:v>
                </c:pt>
                <c:pt idx="10">
                  <c:v>20453100.149999999</c:v>
                </c:pt>
                <c:pt idx="11">
                  <c:v>1190000</c:v>
                </c:pt>
                <c:pt idx="12">
                  <c:v>3287000</c:v>
                </c:pt>
                <c:pt idx="13">
                  <c:v>8840000</c:v>
                </c:pt>
                <c:pt idx="14">
                  <c:v>120000</c:v>
                </c:pt>
                <c:pt idx="15">
                  <c:v>460000</c:v>
                </c:pt>
                <c:pt idx="16">
                  <c:v>7800000</c:v>
                </c:pt>
                <c:pt idx="17">
                  <c:v>1800000</c:v>
                </c:pt>
                <c:pt idx="18">
                  <c:v>3950000</c:v>
                </c:pt>
                <c:pt idx="19">
                  <c:v>28000000</c:v>
                </c:pt>
                <c:pt idx="20">
                  <c:v>78797.600000000006</c:v>
                </c:pt>
              </c:numCache>
            </c:numRef>
          </c:xVal>
          <c:yVal>
            <c:numRef>
              <c:f>'03.2 Magnitude-injection volume'!$H$72:$H$92</c:f>
              <c:numCache>
                <c:formatCode>0.00</c:formatCode>
                <c:ptCount val="21"/>
                <c:pt idx="0">
                  <c:v>5.2</c:v>
                </c:pt>
                <c:pt idx="1">
                  <c:v>2.2000000000000002</c:v>
                </c:pt>
                <c:pt idx="2">
                  <c:v>4.7</c:v>
                </c:pt>
                <c:pt idx="3">
                  <c:v>4.3</c:v>
                </c:pt>
                <c:pt idx="4">
                  <c:v>5</c:v>
                </c:pt>
                <c:pt idx="5">
                  <c:v>3.3</c:v>
                </c:pt>
                <c:pt idx="6">
                  <c:v>3</c:v>
                </c:pt>
                <c:pt idx="7">
                  <c:v>5.0999999999999996</c:v>
                </c:pt>
                <c:pt idx="8">
                  <c:v>4</c:v>
                </c:pt>
                <c:pt idx="9">
                  <c:v>4</c:v>
                </c:pt>
                <c:pt idx="10">
                  <c:v>5</c:v>
                </c:pt>
                <c:pt idx="11">
                  <c:v>4.9000000000000004</c:v>
                </c:pt>
                <c:pt idx="12">
                  <c:v>4.3</c:v>
                </c:pt>
                <c:pt idx="13">
                  <c:v>5.8</c:v>
                </c:pt>
                <c:pt idx="14">
                  <c:v>5.7</c:v>
                </c:pt>
                <c:pt idx="15">
                  <c:v>4.4000000000000004</c:v>
                </c:pt>
                <c:pt idx="16">
                  <c:v>5.3</c:v>
                </c:pt>
                <c:pt idx="17">
                  <c:v>4.5999999999999996</c:v>
                </c:pt>
                <c:pt idx="18">
                  <c:v>4.8</c:v>
                </c:pt>
                <c:pt idx="19">
                  <c:v>4</c:v>
                </c:pt>
                <c:pt idx="20">
                  <c:v>3.88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4BE-504B-B8CF-A94960D91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2892000"/>
        <c:axId val="1834274784"/>
      </c:scatterChart>
      <c:valAx>
        <c:axId val="1952892000"/>
        <c:scaling>
          <c:logBase val="10"/>
          <c:orientation val="minMax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закачки</a:t>
                </a:r>
                <a:r>
                  <a:rPr lang="en-US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05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</a:t>
                </a:r>
                <a:r>
                  <a:rPr lang="en-US" sz="105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sz="10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8466887874240924"/>
              <c:y val="0.82987987874955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4274784"/>
        <c:crossesAt val="-2"/>
        <c:crossBetween val="midCat"/>
      </c:valAx>
      <c:valAx>
        <c:axId val="183427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0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Магнитуда (макс.)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52892000"/>
        <c:crossesAt val="1.0000000000000005E-8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9587694636644274E-2"/>
          <c:y val="0.88144682478449932"/>
          <c:w val="0.85119356011953651"/>
          <c:h val="0.1084928321839649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65000"/>
          <a:lumOff val="3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736E151-016A-4CD6-997E-360C7ED325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16616F-2C3D-4512-969C-6A3E0F421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E3048-258B-4F31-BA17-7EACE9BC3E0E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5435FB-9081-4568-982E-A3EB53AAA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DED8B2-AD03-4194-ACBD-F97DEE7764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73B2C-A2C0-4001-8CB5-FC7AAE07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8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FD647-A22C-436E-8879-221FE381E136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5CC1E-1ACE-4041-A11F-CDAE92066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6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EAE4-2623-5F43-B066-5824DD743F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4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FC2509-27EC-43FD-9D11-4316A81CF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149B3-4AE6-44BB-BF3F-639A4A80FE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717" y="3112189"/>
            <a:ext cx="6254152" cy="382588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tx1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</a:lstStyle>
          <a:p>
            <a:r>
              <a:rPr lang="ru-RU" dirty="0"/>
              <a:t>НАЗВАНИЕ РАБОТЫ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C087A6-5ABB-4FE4-A0A3-60F254475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0715" y="5383422"/>
            <a:ext cx="6254153" cy="5953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ФИО, Должность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7ED1F98-B3C0-4964-AEFC-BDAC641634F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50863" y="482449"/>
            <a:ext cx="2813439" cy="12428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</a:lstStyle>
          <a:p>
            <a:pPr lvl="0"/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66825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pos="74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45DE6-63E4-40E7-9DD6-7F0E3C31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838628-08CE-493C-9592-96C872CE4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F1F3C-ADDC-4DE9-9E25-17B0BE49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45D5B-279F-428B-AD53-82E65C53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AE693-D67A-4B98-A94C-440F3956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7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389421-3436-4B12-8C13-0BC34D66D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2C93E1-7E1C-49B3-A026-427F030A9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A8F3F5-F435-485C-81DF-C8BFD9A3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034566-3C9A-4EC2-94A3-85E3664E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807B0-830C-4EED-8838-25E9075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2E51-524A-C346-8852-9952E1A1521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2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46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7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63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5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67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2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7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3177A-0662-45DC-BC90-0F4806A17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48A74-A356-4C4B-8873-10BD94ED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842661"/>
            <a:ext cx="11090276" cy="587047"/>
          </a:xfrm>
        </p:spPr>
        <p:txBody>
          <a:bodyPr>
            <a:normAutofit/>
          </a:bodyPr>
          <a:lstStyle>
            <a:lvl1pPr>
              <a:defRPr sz="2800" b="1"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6C7F6-5012-4762-A0F2-141F30E20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5"/>
            <a:ext cx="11090275" cy="4351338"/>
          </a:xfrm>
        </p:spPr>
        <p:txBody>
          <a:bodyPr/>
          <a:lstStyle>
            <a:lvl1pPr>
              <a:defRPr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  <a:lvl2pPr>
              <a:defRPr>
                <a:latin typeface="PT Sans Caption" panose="020B0603020203020204" pitchFamily="34" charset="-52"/>
                <a:ea typeface="PT Sans Caption" panose="020B0603020203020204" pitchFamily="34" charset="-52"/>
              </a:defRPr>
            </a:lvl2pPr>
            <a:lvl3pPr>
              <a:defRPr>
                <a:latin typeface="PT Sans Caption" panose="020B0603020203020204" pitchFamily="34" charset="-52"/>
                <a:ea typeface="PT Sans Caption" panose="020B0603020203020204" pitchFamily="34" charset="-52"/>
              </a:defRPr>
            </a:lvl3pPr>
            <a:lvl4pPr>
              <a:defRPr>
                <a:latin typeface="PT Sans Caption" panose="020B0603020203020204" pitchFamily="34" charset="-52"/>
                <a:ea typeface="PT Sans Caption" panose="020B0603020203020204" pitchFamily="34" charset="-52"/>
              </a:defRPr>
            </a:lvl4pPr>
            <a:lvl5pPr>
              <a:defRPr>
                <a:latin typeface="PT Sans Caption" panose="020B0603020203020204" pitchFamily="34" charset="-52"/>
                <a:ea typeface="PT Sans Caption" panose="020B0603020203020204" pitchFamily="34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1940F-4B59-4030-B9A6-0CD4DDCC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328" y="6381750"/>
            <a:ext cx="49580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defRPr>
            </a:lvl1pPr>
          </a:lstStyle>
          <a:p>
            <a:fld id="{9C1D1D3B-32EF-4043-9E58-6861E8574D2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40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  <p15:guide id="2" pos="7333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orient="horz" pos="3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67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85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A020-BE68-4A42-9C38-894B526DBDF7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88D45-6D31-284A-AE66-1C96631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8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3BF00-7990-4C5F-B09F-A94A35A9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9D184C-10F8-4A1D-9EDD-0E8FEE090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0EC69-6517-4C32-AD2F-AC9CA81A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BC6FE-6FF1-4AEB-ACFA-33947DF7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829FB-733A-4B88-A600-5B832CE3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5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A3D6E-295E-4164-9306-98C05C1B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A367F-AA34-473C-8158-27FF74CFA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522FC6-36C1-41B4-A7CF-F1D19DF05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C5AFD5-CBA3-48F9-ADFF-E619118D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487D21-CA87-4739-A292-81C78353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A7409F-3C13-4C3E-8764-B92F23FC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5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D4EA5-6B0C-48CF-8BF9-1CB4A9A8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7F4C0D-0AD1-4CBE-A739-D905C248A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4D9DB6-CCA6-4DE5-8370-0CE0E64E1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6EF8E2-1BFB-4EFF-84AD-88D37DBD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A69E7C-9991-431F-8FC8-82C2A09FF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21710A-F503-46E2-8437-9171D860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EDB786-E7BB-4D89-BB39-B49BCE4D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6A6E47-9E0F-424A-99F3-974EFC22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1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8F243-FD25-49AD-843A-77224D89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1FA813-3237-495A-BDA0-A4D77EA1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6F9CA4-F984-4825-87AC-8F744452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87832E-B224-456B-AC80-8AE1BB42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9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61EC7C-25F5-49DB-BA8B-F0A14A93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F5A53B-9C00-4E6C-AC22-67C569F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EE3F45-973B-46D9-A7B8-E588015C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A4F35-6317-4CC3-A9B0-8CCD0C40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42AD97-DB0A-4F19-B11A-D498B4859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3E97CC-0AE0-4ED9-A76F-2F2B8E42E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C6CBF7-CCC4-4C09-87CA-CC84A1D2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CA9DA5-9331-4758-A446-C0B640CA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1E42FF-9D53-4742-9C45-5A21CD47A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7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909C3-79E2-4601-9D1E-C69FA5AE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4F59A0-270C-4775-8D17-E34C3EB50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73E543-CC07-438E-B3E0-A38F90E1D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3268CA-F402-47E1-A44F-A924397A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E81962-1B71-43DB-891A-62F47C11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72D0BC-BC85-45A0-BAFE-4270A5C0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1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3E606-3026-4F81-B4FE-2BA6646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51C90-F6D3-455E-A962-C5A82ABFF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84EA-EB24-45CF-80BA-BD407A17F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9F3C16-8F7B-4720-B24F-4480FBA13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B68EEE-E88B-46C3-AB18-C2D4319BC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1D3B-32EF-4043-9E58-6861E8574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7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69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6.png"/><Relationship Id="rId9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FD79A-1660-58E3-8805-E492E07CE36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8" y="250687"/>
            <a:ext cx="2387600" cy="124301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D24F9D-8867-4FF6-B302-5AF7C77348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9931" y="5132388"/>
            <a:ext cx="6254750" cy="9228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Турунтаев Сергей Борисович</a:t>
            </a:r>
          </a:p>
          <a:p>
            <a:pPr marL="0" indent="0">
              <a:buNone/>
            </a:pPr>
            <a:r>
              <a:rPr lang="ru-RU" dirty="0"/>
              <a:t>Барышников Николай Александрович</a:t>
            </a:r>
          </a:p>
          <a:p>
            <a:pPr marL="0" indent="0">
              <a:buNone/>
            </a:pPr>
            <a:r>
              <a:rPr lang="ru-RU" dirty="0"/>
              <a:t>Рига Василий Юрьевич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B3E5A-734F-45CB-8FAD-68BA074ED6B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127375" y="2317750"/>
            <a:ext cx="7706277" cy="2094593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оценки максимальной магнитуды землетрясений, индуцированных закачкой жидкости. </a:t>
            </a:r>
          </a:p>
        </p:txBody>
      </p:sp>
    </p:spTree>
    <p:extLst>
      <p:ext uri="{BB962C8B-B14F-4D97-AF65-F5344CB8AC3E}">
        <p14:creationId xmlns:p14="http://schemas.microsoft.com/office/powerpoint/2010/main" val="12967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FC54F0-C410-3007-278C-9D69788C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10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4A262-C27F-154E-114B-D1E065D61CAB}"/>
              </a:ext>
            </a:extLst>
          </p:cNvPr>
          <p:cNvSpPr txBox="1"/>
          <p:nvPr/>
        </p:nvSpPr>
        <p:spPr>
          <a:xfrm>
            <a:off x="736244" y="641116"/>
            <a:ext cx="89430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a typeface="Aptos" panose="020B0004020202020204" pitchFamily="34" charset="0"/>
                <a:cs typeface="Times New Roman" panose="02020603050405020304" pitchFamily="18" charset="0"/>
              </a:rPr>
              <a:t>Зададимся целью разработать на основе ограниченного набора определяющих параметров достаточно </a:t>
            </a:r>
            <a:r>
              <a:rPr lang="ru-RU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простую модель для оценки возможной </a:t>
            </a:r>
            <a:r>
              <a:rPr lang="ru-RU" sz="2000" dirty="0">
                <a:ea typeface="Aptos" panose="020B0004020202020204" pitchFamily="34" charset="0"/>
                <a:cs typeface="Times New Roman" panose="02020603050405020304" pitchFamily="18" charset="0"/>
              </a:rPr>
              <a:t>магнитуды сейсмических событий, </a:t>
            </a:r>
            <a:r>
              <a:rPr lang="ru-RU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индуцированных закачкой жидкости в районе существующего тектонического разлома. </a:t>
            </a:r>
          </a:p>
          <a:p>
            <a:endParaRPr lang="ru-RU" sz="20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Поставим следующие 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выделение ключевых факторов, оказывающих наибольшее влияние на характеристики зоны скольжения,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определение, как параметры закачки жидкости — прежде всего скорость закачки и объем закачки — влияют на величину магнитуды через изменение динамики скольжения. </a:t>
            </a:r>
            <a:endParaRPr lang="ru-RU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25AB2-DC82-8C4C-5AF5-3F4F709A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118991"/>
            <a:ext cx="4310757" cy="260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9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1F93-6036-B85E-795A-44A31E77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8FF0DDCA-011F-A841-A27F-091664D0A8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7246938" cy="587375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Закон трения 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rate-and-state</a:t>
            </a: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2" descr="C:\Users\Riga\Desktop\ВНИИА\1Block-spring.png">
            <a:extLst>
              <a:ext uri="{FF2B5EF4-FFF2-40B4-BE49-F238E27FC236}">
                <a16:creationId xmlns:a16="http://schemas.microsoft.com/office/drawing/2014/main" id="{77CD5EFA-23B2-5B43-8C7E-DFF75FCB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91" y="681099"/>
            <a:ext cx="3657456" cy="17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4">
            <a:extLst>
              <a:ext uri="{FF2B5EF4-FFF2-40B4-BE49-F238E27FC236}">
                <a16:creationId xmlns:a16="http://schemas.microsoft.com/office/drawing/2014/main" id="{04992820-1EDF-3F44-8CEE-4E1ED778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91" y="2467805"/>
            <a:ext cx="3435126" cy="22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Прямоугольник 18">
            <a:extLst>
              <a:ext uri="{FF2B5EF4-FFF2-40B4-BE49-F238E27FC236}">
                <a16:creationId xmlns:a16="http://schemas.microsoft.com/office/drawing/2014/main" id="{C9E3E779-202D-F94C-BB45-7368FB518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46" y="4844571"/>
            <a:ext cx="39875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Параметр </a:t>
            </a:r>
            <a:r>
              <a:rPr lang="en-US" altLang="ru-RU" sz="1600" b="1" i="1" dirty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ru-RU" altLang="ru-RU" sz="16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отвечает за упрочнение с возрастанием скорости, </a:t>
            </a:r>
            <a:r>
              <a:rPr lang="en-US" altLang="ru-RU" sz="1600" b="1" i="1" dirty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en-US" altLang="ru-RU" sz="1600" i="1" dirty="0">
                <a:solidFill>
                  <a:schemeClr val="tx1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за разупрочнение, их соотношение задается величиной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1F0BC1-C91C-08D2-2CC8-C6C958372C1E}"/>
                  </a:ext>
                </a:extLst>
              </p:cNvPr>
              <p:cNvSpPr txBox="1"/>
              <p:nvPr/>
            </p:nvSpPr>
            <p:spPr>
              <a:xfrm>
                <a:off x="5136513" y="764682"/>
                <a:ext cx="2604467" cy="11179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acc>
                                <m:accPr>
                                  <m:chr m:val="̈"/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𝑓𝑟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𝑓𝑟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d>
                            </m: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acc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1F0BC1-C91C-08D2-2CC8-C6C95837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513" y="764682"/>
                <a:ext cx="2604467" cy="1117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E72D65B-DC10-5A94-3242-D2EA89469DCC}"/>
              </a:ext>
            </a:extLst>
          </p:cNvPr>
          <p:cNvSpPr txBox="1"/>
          <p:nvPr/>
        </p:nvSpPr>
        <p:spPr>
          <a:xfrm>
            <a:off x="410046" y="5996201"/>
            <a:ext cx="7569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Sergey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Turuntaev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Vasily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Riga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Non-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linear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effects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pore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pressure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seismic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generation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multi-degree-of-freedom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rate-and-state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tectonic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fault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sliding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//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Nonlin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Processes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24, 215–225, 2017 doi:10.5194/npg-24-215-2017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Изображение 5">
            <a:extLst>
              <a:ext uri="{FF2B5EF4-FFF2-40B4-BE49-F238E27FC236}">
                <a16:creationId xmlns:a16="http://schemas.microsoft.com/office/drawing/2014/main" id="{685B9A19-4D60-455D-F94F-6C481AE0E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5"/>
          <a:stretch/>
        </p:blipFill>
        <p:spPr bwMode="auto">
          <a:xfrm>
            <a:off x="9365295" y="3124438"/>
            <a:ext cx="2504644" cy="8905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C94AC8D-715E-8CE0-BA93-9E3108CE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6301" y="4434314"/>
            <a:ext cx="2428855" cy="17253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6">
            <a:extLst>
              <a:ext uri="{FF2B5EF4-FFF2-40B4-BE49-F238E27FC236}">
                <a16:creationId xmlns:a16="http://schemas.microsoft.com/office/drawing/2014/main" id="{97C05CAE-ED49-C232-1A0C-AEDC942327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434315"/>
            <a:ext cx="2422178" cy="14265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3">
                <a:extLst>
                  <a:ext uri="{FF2B5EF4-FFF2-40B4-BE49-F238E27FC236}">
                    <a16:creationId xmlns:a16="http://schemas.microsoft.com/office/drawing/2014/main" id="{6A7DBB7C-5B03-9A43-0460-31CCFAC9F517}"/>
                  </a:ext>
                </a:extLst>
              </p:cNvPr>
              <p:cNvSpPr/>
              <p:nvPr/>
            </p:nvSpPr>
            <p:spPr>
              <a:xfrm>
                <a:off x="3706892" y="2548928"/>
                <a:ext cx="5302605" cy="71468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𝑓𝑟</m:t>
                          </m:r>
                        </m:sub>
                      </m:sSub>
                      <m:r>
                        <a:rPr lang="ru-RU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ru-RU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r>
                        <a:rPr lang="ru-RU" i="1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Прямоугольник 3">
                <a:extLst>
                  <a:ext uri="{FF2B5EF4-FFF2-40B4-BE49-F238E27FC236}">
                    <a16:creationId xmlns:a16="http://schemas.microsoft.com/office/drawing/2014/main" id="{6A7DBB7C-5B03-9A43-0460-31CCFAC9F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892" y="2548928"/>
                <a:ext cx="5302605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5">
                <a:extLst>
                  <a:ext uri="{FF2B5EF4-FFF2-40B4-BE49-F238E27FC236}">
                    <a16:creationId xmlns:a16="http://schemas.microsoft.com/office/drawing/2014/main" id="{4637C74E-5CCF-0DA5-AFA3-09992662785C}"/>
                  </a:ext>
                </a:extLst>
              </p:cNvPr>
              <p:cNvSpPr/>
              <p:nvPr/>
            </p:nvSpPr>
            <p:spPr>
              <a:xfrm>
                <a:off x="4903755" y="3403454"/>
                <a:ext cx="2988703" cy="61401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ru-RU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ru-RU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ru-RU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skw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  <m:r>
                            <a:rPr lang="ru-RU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8" name="Прямоугольник 5">
                <a:extLst>
                  <a:ext uri="{FF2B5EF4-FFF2-40B4-BE49-F238E27FC236}">
                    <a16:creationId xmlns:a16="http://schemas.microsoft.com/office/drawing/2014/main" id="{4637C74E-5CCF-0DA5-AFA3-09992662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755" y="3403454"/>
                <a:ext cx="2988703" cy="614014"/>
              </a:xfrm>
              <a:prstGeom prst="rect">
                <a:avLst/>
              </a:prstGeom>
              <a:blipFill>
                <a:blip r:embed="rId9"/>
                <a:stretch>
                  <a:fillRect t="-70000" b="-1140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>
            <a:extLst>
              <a:ext uri="{FF2B5EF4-FFF2-40B4-BE49-F238E27FC236}">
                <a16:creationId xmlns:a16="http://schemas.microsoft.com/office/drawing/2014/main" id="{A7C39260-BFAF-6121-1E80-70049353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2777" y="247031"/>
            <a:ext cx="3147162" cy="1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CF77D5-2311-121B-F51E-D37B378E7D54}"/>
                  </a:ext>
                </a:extLst>
              </p:cNvPr>
              <p:cNvSpPr txBox="1"/>
              <p:nvPr/>
            </p:nvSpPr>
            <p:spPr>
              <a:xfrm>
                <a:off x="3706892" y="5279936"/>
                <a:ext cx="1927382" cy="6182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CF77D5-2311-121B-F51E-D37B378E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892" y="5279936"/>
                <a:ext cx="1927382" cy="6182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6A3F5-E749-D8B6-0388-4B8ADBE972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01" y="658784"/>
            <a:ext cx="5939486" cy="61384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6185BF-D176-53ED-E906-91C7C419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222E122-0543-4275-5DA1-0261F34D953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7434263" y="2362200"/>
                <a:ext cx="4757737" cy="407670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Примеры динамики скольжения разлома во времени. Представлена половина разлома. Показано изменение распределения скорости скольжения вдоль разлома во времени для разных параметров закона трения.</a:t>
                </a:r>
                <a:endPara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При увеличении </a:t>
                </a:r>
                <a14:m>
                  <m:oMath xmlns:m="http://schemas.openxmlformats.org/officeDocument/2006/math">
                    <m:r>
                      <a:rPr lang="ru-RU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размер области, где развивается самое быстрое скольжение, становится меньше во временных координатах, точка максимальной скорости скольжения смещается от центра 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разлома.</a:t>
                </a:r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При некотором значении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происходит качественный скачок, и подвижка становится сейсмической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222E122-0543-4275-5DA1-0261F34D95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7434263" y="2362200"/>
                <a:ext cx="4757737" cy="4076700"/>
              </a:xfrm>
              <a:blipFill>
                <a:blip r:embed="rId3"/>
                <a:stretch>
                  <a:fillRect l="-1064" t="-623" r="-2128" b="-34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8A63B-FB33-AECE-BEFA-920E717AE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2847" y="76200"/>
            <a:ext cx="11619153" cy="4730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Переход от асейсмич</a:t>
            </a:r>
            <a:r>
              <a:rPr lang="ru-RU" sz="3200" b="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ого скольжения к сейсмическому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F2096-869A-B390-84F9-F6902F1120EB}"/>
              </a:ext>
            </a:extLst>
          </p:cNvPr>
          <p:cNvSpPr txBox="1"/>
          <p:nvPr/>
        </p:nvSpPr>
        <p:spPr>
          <a:xfrm>
            <a:off x="4727759" y="2529495"/>
            <a:ext cx="13001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время, дни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3694C-04B1-E06A-64A0-8BCA33C77AE9}"/>
              </a:ext>
            </a:extLst>
          </p:cNvPr>
          <p:cNvSpPr txBox="1"/>
          <p:nvPr/>
        </p:nvSpPr>
        <p:spPr>
          <a:xfrm>
            <a:off x="893817" y="6438669"/>
            <a:ext cx="30824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0	            60                        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8D019-A2AD-8C50-E168-EEAC75592AEC}"/>
              </a:ext>
            </a:extLst>
          </p:cNvPr>
          <p:cNvSpPr txBox="1"/>
          <p:nvPr/>
        </p:nvSpPr>
        <p:spPr>
          <a:xfrm>
            <a:off x="1815557" y="6007686"/>
            <a:ext cx="13884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время, дни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4367F-00BF-4F68-D88E-DDA894B63684}"/>
              </a:ext>
            </a:extLst>
          </p:cNvPr>
          <p:cNvSpPr txBox="1"/>
          <p:nvPr/>
        </p:nvSpPr>
        <p:spPr>
          <a:xfrm>
            <a:off x="3765629" y="2297898"/>
            <a:ext cx="33636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-6  		                   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BF672-F48B-AFAC-C5C5-6F8BF3F01F8A}"/>
              </a:ext>
            </a:extLst>
          </p:cNvPr>
          <p:cNvSpPr txBox="1"/>
          <p:nvPr/>
        </p:nvSpPr>
        <p:spPr>
          <a:xfrm>
            <a:off x="3807902" y="4243866"/>
            <a:ext cx="33636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-2.5  		            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F3A7F-C445-7F50-E94F-DDC408DE04F6}"/>
              </a:ext>
            </a:extLst>
          </p:cNvPr>
          <p:cNvSpPr txBox="1"/>
          <p:nvPr/>
        </p:nvSpPr>
        <p:spPr>
          <a:xfrm>
            <a:off x="4558425" y="4336963"/>
            <a:ext cx="13884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время, дни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5D089-2732-CB2D-1A1C-CED57D7435B7}"/>
              </a:ext>
            </a:extLst>
          </p:cNvPr>
          <p:cNvSpPr txBox="1"/>
          <p:nvPr/>
        </p:nvSpPr>
        <p:spPr>
          <a:xfrm>
            <a:off x="3734977" y="6467596"/>
            <a:ext cx="33636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-0.05	  		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02541-0559-D966-BD96-F8C1BF109615}"/>
              </a:ext>
            </a:extLst>
          </p:cNvPr>
          <p:cNvSpPr txBox="1"/>
          <p:nvPr/>
        </p:nvSpPr>
        <p:spPr>
          <a:xfrm>
            <a:off x="4456825" y="6469142"/>
            <a:ext cx="13884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время, сек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B5C7E-3AA4-86FC-B872-2ADBA2F0AA6B}"/>
              </a:ext>
            </a:extLst>
          </p:cNvPr>
          <p:cNvSpPr txBox="1"/>
          <p:nvPr/>
        </p:nvSpPr>
        <p:spPr>
          <a:xfrm rot="16200000">
            <a:off x="-1638364" y="3321043"/>
            <a:ext cx="3768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центра разлома, м</a:t>
            </a:r>
          </a:p>
        </p:txBody>
      </p:sp>
      <p:grpSp>
        <p:nvGrpSpPr>
          <p:cNvPr id="16" name="Группа 19">
            <a:extLst>
              <a:ext uri="{FF2B5EF4-FFF2-40B4-BE49-F238E27FC236}">
                <a16:creationId xmlns:a16="http://schemas.microsoft.com/office/drawing/2014/main" id="{2D0AA8A1-02E9-BD08-E241-754E3BD7CB4B}"/>
              </a:ext>
            </a:extLst>
          </p:cNvPr>
          <p:cNvGrpSpPr/>
          <p:nvPr/>
        </p:nvGrpSpPr>
        <p:grpSpPr>
          <a:xfrm>
            <a:off x="6354233" y="4567031"/>
            <a:ext cx="781299" cy="1892871"/>
            <a:chOff x="7225709" y="1492995"/>
            <a:chExt cx="781299" cy="18928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C9FCE3-7049-9DC8-B0E7-6C0C365F31A4}"/>
                </a:ext>
              </a:extLst>
            </p:cNvPr>
            <p:cNvSpPr txBox="1"/>
            <p:nvPr/>
          </p:nvSpPr>
          <p:spPr>
            <a:xfrm>
              <a:off x="7225709" y="1785428"/>
              <a:ext cx="612022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1</a:t>
              </a:r>
              <a:endParaRPr lang="en-US" sz="1400" baseline="30000" dirty="0"/>
            </a:p>
            <a:p>
              <a:endParaRPr lang="en-US" sz="1400" dirty="0"/>
            </a:p>
            <a:p>
              <a:r>
                <a:rPr lang="ru-RU" sz="1400" dirty="0"/>
                <a:t>0.1</a:t>
              </a:r>
              <a:r>
                <a:rPr lang="en-US" sz="1400" dirty="0"/>
                <a:t>0</a:t>
              </a:r>
            </a:p>
            <a:p>
              <a:endParaRPr lang="en-US" sz="1400" dirty="0"/>
            </a:p>
            <a:p>
              <a:r>
                <a:rPr lang="ru-RU" sz="1400" dirty="0"/>
                <a:t>0.01</a:t>
              </a:r>
              <a:endParaRPr lang="en-US" sz="1400" dirty="0"/>
            </a:p>
            <a:p>
              <a:endParaRPr lang="en-US" sz="1400" dirty="0"/>
            </a:p>
            <a:p>
              <a:r>
                <a:rPr lang="ru-RU" sz="1400" dirty="0"/>
                <a:t>0.001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8544DE-E4E2-53F5-F4D1-F77958AF30BC}"/>
                </a:ext>
              </a:extLst>
            </p:cNvPr>
            <p:cNvSpPr txBox="1"/>
            <p:nvPr/>
          </p:nvSpPr>
          <p:spPr>
            <a:xfrm rot="16200000">
              <a:off x="7062358" y="2099091"/>
              <a:ext cx="15507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скорость, м/сек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076A-F247-0F82-0DBC-53B2B7F7C429}"/>
              </a:ext>
            </a:extLst>
          </p:cNvPr>
          <p:cNvSpPr txBox="1"/>
          <p:nvPr/>
        </p:nvSpPr>
        <p:spPr>
          <a:xfrm>
            <a:off x="579633" y="2780136"/>
            <a:ext cx="460707" cy="1836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50000"/>
              </a:lnSpc>
            </a:pPr>
            <a:r>
              <a:rPr lang="en-US" sz="1400" dirty="0"/>
              <a:t>100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80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60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40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20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0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9B91B-9B88-3764-F87D-B6BC81F3A363}"/>
              </a:ext>
            </a:extLst>
          </p:cNvPr>
          <p:cNvSpPr txBox="1"/>
          <p:nvPr/>
        </p:nvSpPr>
        <p:spPr>
          <a:xfrm>
            <a:off x="579633" y="769338"/>
            <a:ext cx="460707" cy="1836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50000"/>
              </a:lnSpc>
            </a:pPr>
            <a:r>
              <a:rPr lang="en-US" sz="1400" dirty="0"/>
              <a:t>100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80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60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40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20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0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252FCE-8DC9-E5CE-47DA-938B942A5332}"/>
              </a:ext>
            </a:extLst>
          </p:cNvPr>
          <p:cNvSpPr txBox="1"/>
          <p:nvPr/>
        </p:nvSpPr>
        <p:spPr>
          <a:xfrm>
            <a:off x="572847" y="4708902"/>
            <a:ext cx="460707" cy="1836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50000"/>
              </a:lnSpc>
            </a:pPr>
            <a:r>
              <a:rPr lang="en-US" sz="1400" dirty="0"/>
              <a:t>100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80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60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40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20</a:t>
            </a:r>
            <a:endParaRPr lang="ru-RU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endParaRPr lang="en-US" sz="1400" dirty="0"/>
          </a:p>
          <a:p>
            <a:pPr algn="r">
              <a:lnSpc>
                <a:spcPct val="50000"/>
              </a:lnSpc>
            </a:pPr>
            <a:r>
              <a:rPr lang="en-US" sz="1400" dirty="0"/>
              <a:t>0</a:t>
            </a:r>
            <a:endParaRPr lang="ru-RU" sz="140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1C9980D-7276-6A9B-D911-06F80A87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358" y="824142"/>
            <a:ext cx="2441130" cy="147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81986F-7D7F-2A67-0228-31073E81D845}"/>
                  </a:ext>
                </a:extLst>
              </p:cNvPr>
              <p:cNvSpPr txBox="1"/>
              <p:nvPr/>
            </p:nvSpPr>
            <p:spPr>
              <a:xfrm>
                <a:off x="9908488" y="1141042"/>
                <a:ext cx="1927382" cy="6182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81986F-7D7F-2A67-0228-31073E81D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488" y="1141042"/>
                <a:ext cx="1927382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EE67E07-1DF5-AEEA-0651-781AC7AB3C23}"/>
              </a:ext>
            </a:extLst>
          </p:cNvPr>
          <p:cNvSpPr txBox="1"/>
          <p:nvPr/>
        </p:nvSpPr>
        <p:spPr>
          <a:xfrm>
            <a:off x="6463821" y="1066791"/>
            <a:ext cx="61202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x10</a:t>
            </a:r>
            <a:r>
              <a:rPr lang="en-US" sz="1400" baseline="30000" dirty="0"/>
              <a:t>-10</a:t>
            </a:r>
          </a:p>
          <a:p>
            <a:endParaRPr lang="en-US" sz="1400" dirty="0"/>
          </a:p>
          <a:p>
            <a:r>
              <a:rPr lang="ru-RU" sz="1400" dirty="0"/>
              <a:t>1</a:t>
            </a:r>
            <a:r>
              <a:rPr lang="en-US" sz="1400" dirty="0"/>
              <a:t>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ru-RU" sz="14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6B9C8C-2620-112D-7A9F-9F5D27F4C087}"/>
              </a:ext>
            </a:extLst>
          </p:cNvPr>
          <p:cNvSpPr txBox="1"/>
          <p:nvPr/>
        </p:nvSpPr>
        <p:spPr>
          <a:xfrm rot="16200000">
            <a:off x="6384542" y="1513068"/>
            <a:ext cx="15507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скорость, м/сек</a:t>
            </a:r>
          </a:p>
        </p:txBody>
      </p:sp>
    </p:spTree>
    <p:extLst>
      <p:ext uri="{BB962C8B-B14F-4D97-AF65-F5344CB8AC3E}">
        <p14:creationId xmlns:p14="http://schemas.microsoft.com/office/powerpoint/2010/main" val="375123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6031022-0E8C-5059-7DDA-A1A6F1EE454C}"/>
              </a:ext>
            </a:extLst>
          </p:cNvPr>
          <p:cNvSpPr txBox="1"/>
          <p:nvPr/>
        </p:nvSpPr>
        <p:spPr>
          <a:xfrm>
            <a:off x="1198975" y="1047206"/>
            <a:ext cx="27178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6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216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36757D-086F-7BFB-CB71-D187BF7016A5}"/>
              </a:ext>
            </a:extLst>
          </p:cNvPr>
          <p:cNvSpPr txBox="1"/>
          <p:nvPr/>
        </p:nvSpPr>
        <p:spPr>
          <a:xfrm>
            <a:off x="1154074" y="3279053"/>
            <a:ext cx="27178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BACB5F-263C-B14C-6943-909215F12D32}"/>
              </a:ext>
            </a:extLst>
          </p:cNvPr>
          <p:cNvSpPr txBox="1"/>
          <p:nvPr/>
        </p:nvSpPr>
        <p:spPr>
          <a:xfrm>
            <a:off x="1973600" y="2934212"/>
            <a:ext cx="1273531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 дни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1D9A53-A452-A467-8168-B80659070D72}"/>
              </a:ext>
            </a:extLst>
          </p:cNvPr>
          <p:cNvSpPr txBox="1"/>
          <p:nvPr/>
        </p:nvSpPr>
        <p:spPr>
          <a:xfrm>
            <a:off x="2082921" y="111125"/>
            <a:ext cx="10556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Развитие сейсмического режима скольжения разлома при закачке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06394-D6C4-5A7B-9B28-7978709DCB3F}"/>
              </a:ext>
            </a:extLst>
          </p:cNvPr>
          <p:cNvSpPr txBox="1"/>
          <p:nvPr/>
        </p:nvSpPr>
        <p:spPr>
          <a:xfrm>
            <a:off x="8246533" y="4136318"/>
            <a:ext cx="3741661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максимальной скорости скольжения от скорости изменения давления и длины зоны, на которой достигается критерий разрушения Кулона-Мора. Каждая точка соответствует одному расчету. Цвет соответствует задаваемой длине разлома, на которой нарушается критерий Кулона только за счет роста давления.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D0E48-7A2A-E9D5-6FDC-B8A4E580AA90}"/>
              </a:ext>
            </a:extLst>
          </p:cNvPr>
          <p:cNvSpPr txBox="1"/>
          <p:nvPr/>
        </p:nvSpPr>
        <p:spPr>
          <a:xfrm>
            <a:off x="3929368" y="6230546"/>
            <a:ext cx="77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4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В.Ю. Рига, С.Б. Турунтаев. Численное исследование явления возникновения сейсмической подвижки на разломе в результате закачки флюида. // Физика Земли, 2024, №</a:t>
            </a:r>
            <a:r>
              <a:rPr lang="en-US" sz="144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4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с.3-18.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AAD03C8-8380-A208-2BA9-766B541BC5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828" y="958744"/>
            <a:ext cx="4302892" cy="303054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2F0969-445B-DF48-4B7C-6EAD80F4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Рисунок 3" descr="Изображение выглядит как текст, электроника, диспле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5232380-5638-2AEA-771B-6F44B5E0A1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85" y="1074570"/>
            <a:ext cx="3675889" cy="2549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8340A-7F17-1DD7-4C40-333505679ACA}"/>
              </a:ext>
            </a:extLst>
          </p:cNvPr>
          <p:cNvSpPr txBox="1"/>
          <p:nvPr/>
        </p:nvSpPr>
        <p:spPr>
          <a:xfrm>
            <a:off x="1489503" y="3705673"/>
            <a:ext cx="11596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время, дни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EF06F-14DC-576A-2271-5FF9E747CD5D}"/>
              </a:ext>
            </a:extLst>
          </p:cNvPr>
          <p:cNvSpPr txBox="1"/>
          <p:nvPr/>
        </p:nvSpPr>
        <p:spPr>
          <a:xfrm>
            <a:off x="793210" y="3487328"/>
            <a:ext cx="33636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20	           60	100	140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88C07-6733-D9B1-224C-E57F184D1EFA}"/>
              </a:ext>
            </a:extLst>
          </p:cNvPr>
          <p:cNvSpPr txBox="1"/>
          <p:nvPr/>
        </p:nvSpPr>
        <p:spPr>
          <a:xfrm>
            <a:off x="1559894" y="908221"/>
            <a:ext cx="1610026" cy="312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29" i="1" dirty="0"/>
              <a:t>b</a:t>
            </a:r>
            <a:r>
              <a:rPr lang="en-US" sz="1429" i="1" baseline="-25000" dirty="0"/>
              <a:t>1</a:t>
            </a:r>
            <a:r>
              <a:rPr lang="en-US" sz="1429" i="1" dirty="0"/>
              <a:t>+b</a:t>
            </a:r>
            <a:r>
              <a:rPr lang="en-US" sz="1429" i="1" baseline="-25000" dirty="0"/>
              <a:t>2</a:t>
            </a:r>
            <a:r>
              <a:rPr lang="en-US" sz="1429" i="1" dirty="0"/>
              <a:t>-a=0.005</a:t>
            </a:r>
            <a:r>
              <a:rPr lang="ru-RU" sz="1429" i="1" dirty="0"/>
              <a:t>6</a:t>
            </a:r>
            <a:endParaRPr lang="ru-RU" sz="1429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79191A-EFB8-3E82-512F-0B6CCF58043E}"/>
              </a:ext>
            </a:extLst>
          </p:cNvPr>
          <p:cNvSpPr txBox="1"/>
          <p:nvPr/>
        </p:nvSpPr>
        <p:spPr>
          <a:xfrm>
            <a:off x="303701" y="1176842"/>
            <a:ext cx="460707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100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80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60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40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20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0</a:t>
            </a:r>
            <a:endParaRPr lang="ru-RU" sz="1400" dirty="0"/>
          </a:p>
        </p:txBody>
      </p:sp>
      <p:pic>
        <p:nvPicPr>
          <p:cNvPr id="17" name="Рисунок 16" descr="Изображение выглядит как текст, снимок экрана, Красочность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60DA86C9-ECA7-6934-53B6-D7FD80A4A6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116" y="1032302"/>
            <a:ext cx="3675889" cy="26259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A3956D-B5E5-D24B-DE53-F183DD07E25F}"/>
              </a:ext>
            </a:extLst>
          </p:cNvPr>
          <p:cNvSpPr txBox="1"/>
          <p:nvPr/>
        </p:nvSpPr>
        <p:spPr>
          <a:xfrm>
            <a:off x="4926785" y="3742183"/>
            <a:ext cx="15620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время, секунды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FC67F-BE17-E107-A1B2-C8AD65364254}"/>
              </a:ext>
            </a:extLst>
          </p:cNvPr>
          <p:cNvSpPr txBox="1"/>
          <p:nvPr/>
        </p:nvSpPr>
        <p:spPr>
          <a:xfrm>
            <a:off x="4223321" y="3460232"/>
            <a:ext cx="33636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96891" algn="l"/>
                <a:tab pos="1685994" algn="l"/>
                <a:tab pos="2575031" algn="l"/>
              </a:tabLst>
            </a:pPr>
            <a:r>
              <a:rPr lang="ru-RU" sz="1400" dirty="0"/>
              <a:t>-0.4	 -0.2     0       0.2	 0.4      0.6      0.8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71721A9-B699-46FD-5111-10C2D00342EF}"/>
              </a:ext>
            </a:extLst>
          </p:cNvPr>
          <p:cNvGrpSpPr/>
          <p:nvPr/>
        </p:nvGrpSpPr>
        <p:grpSpPr>
          <a:xfrm>
            <a:off x="7361398" y="1074570"/>
            <a:ext cx="722948" cy="2462213"/>
            <a:chOff x="7241472" y="1056308"/>
            <a:chExt cx="722948" cy="246221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79DFF6-6F97-15B3-00C1-19C30C2BC591}"/>
                </a:ext>
              </a:extLst>
            </p:cNvPr>
            <p:cNvSpPr txBox="1"/>
            <p:nvPr/>
          </p:nvSpPr>
          <p:spPr>
            <a:xfrm>
              <a:off x="7241472" y="1056308"/>
              <a:ext cx="612022" cy="24622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1</a:t>
              </a:r>
              <a:endParaRPr lang="en-US" sz="1400" baseline="300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ru-RU" sz="1400" dirty="0"/>
                <a:t>0.1</a:t>
              </a:r>
              <a:r>
                <a:rPr lang="en-US" sz="1400" dirty="0"/>
                <a:t>0</a:t>
              </a:r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ru-RU" sz="1400" dirty="0"/>
                <a:t>0.01</a:t>
              </a:r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ru-RU" sz="1400" dirty="0"/>
                <a:t>0.001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C5005B-5301-B3D0-C715-940A4E338D91}"/>
                </a:ext>
              </a:extLst>
            </p:cNvPr>
            <p:cNvSpPr txBox="1"/>
            <p:nvPr/>
          </p:nvSpPr>
          <p:spPr>
            <a:xfrm rot="16200000">
              <a:off x="7019770" y="2095087"/>
              <a:ext cx="15507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скорость, м/сек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4A4CB93-8782-43CE-611B-81C0D7629B55}"/>
              </a:ext>
            </a:extLst>
          </p:cNvPr>
          <p:cNvGrpSpPr/>
          <p:nvPr/>
        </p:nvGrpSpPr>
        <p:grpSpPr>
          <a:xfrm>
            <a:off x="336949" y="4052243"/>
            <a:ext cx="3761696" cy="2528789"/>
            <a:chOff x="8035038" y="3240945"/>
            <a:chExt cx="3761696" cy="2528789"/>
          </a:xfrm>
        </p:grpSpPr>
        <p:pic>
          <p:nvPicPr>
            <p:cNvPr id="27" name="Рисунок 26" descr="Изображение выглядит как линия, График, текст, Параллель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DDF882D-5E48-8C54-BA2D-ED7405BD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5038" y="3240945"/>
              <a:ext cx="3675889" cy="240770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4D38A4-28B8-25BC-C1E0-E33055888A05}"/>
                </a:ext>
              </a:extLst>
            </p:cNvPr>
            <p:cNvSpPr txBox="1"/>
            <p:nvPr/>
          </p:nvSpPr>
          <p:spPr>
            <a:xfrm>
              <a:off x="9305978" y="5431180"/>
              <a:ext cx="15620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время, секунды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B5CBC9-9700-4A39-7F90-2FD7EC091670}"/>
                </a:ext>
              </a:extLst>
            </p:cNvPr>
            <p:cNvSpPr txBox="1"/>
            <p:nvPr/>
          </p:nvSpPr>
          <p:spPr>
            <a:xfrm rot="16200000">
              <a:off x="10852084" y="4268004"/>
              <a:ext cx="15507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скорость, м/сек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85054E1-3D09-998D-1331-CC345FF1ADCF}"/>
              </a:ext>
            </a:extLst>
          </p:cNvPr>
          <p:cNvSpPr txBox="1"/>
          <p:nvPr/>
        </p:nvSpPr>
        <p:spPr>
          <a:xfrm>
            <a:off x="4239181" y="4153843"/>
            <a:ext cx="367589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Сейсмическое движение по разлому при закачке жидкости: ось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время от начала закачки в днях; ось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положение точки разлома, в которой в данный момент времени достигается максимальная скорость скольжения; цветом показано значение максимальной скорости скольжения в данном месте в данное время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FE818-32D8-9C72-B64D-EFDE91D61380}"/>
              </a:ext>
            </a:extLst>
          </p:cNvPr>
          <p:cNvSpPr txBox="1"/>
          <p:nvPr/>
        </p:nvSpPr>
        <p:spPr>
          <a:xfrm rot="16200000">
            <a:off x="-1092580" y="2274695"/>
            <a:ext cx="27925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центра разлома, м</a:t>
            </a:r>
          </a:p>
        </p:txBody>
      </p:sp>
    </p:spTree>
    <p:extLst>
      <p:ext uri="{BB962C8B-B14F-4D97-AF65-F5344CB8AC3E}">
        <p14:creationId xmlns:p14="http://schemas.microsoft.com/office/powerpoint/2010/main" val="84789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C20883-CDDA-759B-8506-04281F84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14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A56FA540-B455-E28F-5482-19F25D5138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2662057"/>
                  </p:ext>
                </p:extLst>
              </p:nvPr>
            </p:nvGraphicFramePr>
            <p:xfrm>
              <a:off x="525111" y="417350"/>
              <a:ext cx="4860248" cy="6023173"/>
            </p:xfrm>
            <a:graphic>
              <a:graphicData uri="http://schemas.openxmlformats.org/drawingml/2006/table">
                <a:tbl>
                  <a:tblPr firstRow="1" bandRow="1" bandCol="1">
                    <a:tableStyleId>{5C22544A-7EE6-4342-B048-85BDC9FD1C3A}</a:tableStyleId>
                  </a:tblPr>
                  <a:tblGrid>
                    <a:gridCol w="1531170">
                      <a:extLst>
                        <a:ext uri="{9D8B030D-6E8A-4147-A177-3AD203B41FA5}">
                          <a16:colId xmlns:a16="http://schemas.microsoft.com/office/drawing/2014/main" val="2929593027"/>
                        </a:ext>
                      </a:extLst>
                    </a:gridCol>
                    <a:gridCol w="3329078">
                      <a:extLst>
                        <a:ext uri="{9D8B030D-6E8A-4147-A177-3AD203B41FA5}">
                          <a16:colId xmlns:a16="http://schemas.microsoft.com/office/drawing/2014/main" val="3034408936"/>
                        </a:ext>
                      </a:extLst>
                    </a:gridCol>
                  </a:tblGrid>
                  <a:tr h="159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Обозначение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Описание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419588740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касательное напряжение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368873093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нормальное напряжение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671030076"/>
                      </a:ext>
                    </a:extLst>
                  </a:tr>
                  <a:tr h="1598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ru-RU" sz="1400" kern="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ru-RU" sz="1400" ker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kern="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oMath>
                          </a14:m>
                          <a:r>
                            <a:rPr lang="ru-RU" sz="1400" ker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400" ker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400" ker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400" ker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ru-RU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параметр</a:t>
                          </a:r>
                          <a:r>
                            <a:rPr lang="ru-RU" sz="1400" kern="0">
                              <a:effectLst/>
                            </a:rPr>
                            <a:t>ы закона</a:t>
                          </a:r>
                          <a:r>
                            <a:rPr lang="en-US" sz="1400" kern="0">
                              <a:effectLst/>
                            </a:rPr>
                            <a:t> трения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950053382"/>
                      </a:ext>
                    </a:extLst>
                  </a:tr>
                  <a:tr h="32657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средняя по длине разлома начальная производная порового давления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627278711"/>
                      </a:ext>
                    </a:extLst>
                  </a:tr>
                  <a:tr h="32657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acc>
                                  <m:accPr>
                                    <m:chr m:val="̈"/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средняя по длине разлома начальная вторая производная давления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4289131805"/>
                      </a:ext>
                    </a:extLst>
                  </a:tr>
                  <a:tr h="25856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скорость роста длины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64409039"/>
                      </a:ext>
                    </a:extLst>
                  </a:tr>
                  <a:tr h="25856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̈"/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ускорение роста длины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009291138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общий объём закачанной воды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902140174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скорость закачки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974714945"/>
                      </a:ext>
                    </a:extLst>
                  </a:tr>
                  <a:tr h="32657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crit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критическая длина разлома при поровом давлении начала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390071946"/>
                      </a:ext>
                    </a:extLst>
                  </a:tr>
                  <a:tr h="4933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ini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задаваемая длина разлома, на которой достигается критерий Мора – Кулона только за счет изменения давления при его максимальном значении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4197469121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ru-RU" sz="1400" kern="0">
                                    <a:effectLst/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степень разупрочнения разлома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807418019"/>
                      </a:ext>
                    </a:extLst>
                  </a:tr>
                  <a:tr h="26825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slip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итоговая длина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331120960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400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sz="14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максимальная скорость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260588429"/>
                      </a:ext>
                    </a:extLst>
                  </a:tr>
                  <a:tr h="2533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400" kern="0">
                                    <a:effectLst/>
                                  </a:rPr>
                                  <m:t>seismic</m:t>
                                </m:r>
                              </m:oMath>
                            </m:oMathPara>
                          </a14:m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 dirty="0" err="1">
                              <a:effectLst/>
                            </a:rPr>
                            <a:t>флаг</a:t>
                          </a:r>
                          <a:r>
                            <a:rPr lang="en-US" sz="1400" kern="0" dirty="0">
                              <a:effectLst/>
                            </a:rPr>
                            <a:t> </a:t>
                          </a:r>
                          <a:r>
                            <a:rPr lang="en-US" sz="1400" kern="0" dirty="0" err="1">
                              <a:effectLst/>
                            </a:rPr>
                            <a:t>сейсм</a:t>
                          </a:r>
                          <a:r>
                            <a:rPr lang="ru-RU" sz="1400" kern="0" dirty="0" err="1">
                              <a:effectLst/>
                            </a:rPr>
                            <a:t>ичности</a:t>
                          </a:r>
                          <a:r>
                            <a:rPr lang="en-US" sz="1400" kern="0" dirty="0">
                              <a:effectLst/>
                            </a:rPr>
                            <a:t> </a:t>
                          </a:r>
                          <a:r>
                            <a:rPr lang="en-US" sz="1400" kern="0" dirty="0" err="1">
                              <a:effectLst/>
                            </a:rPr>
                            <a:t>подвижки</a:t>
                          </a:r>
                          <a:endParaRPr lang="ru-RU" sz="14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23314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A56FA540-B455-E28F-5482-19F25D5138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2662057"/>
                  </p:ext>
                </p:extLst>
              </p:nvPr>
            </p:nvGraphicFramePr>
            <p:xfrm>
              <a:off x="525111" y="417350"/>
              <a:ext cx="4860248" cy="6023300"/>
            </p:xfrm>
            <a:graphic>
              <a:graphicData uri="http://schemas.openxmlformats.org/drawingml/2006/table">
                <a:tbl>
                  <a:tblPr firstRow="1" bandRow="1" bandCol="1">
                    <a:tableStyleId>{5C22544A-7EE6-4342-B048-85BDC9FD1C3A}</a:tableStyleId>
                  </a:tblPr>
                  <a:tblGrid>
                    <a:gridCol w="1531170">
                      <a:extLst>
                        <a:ext uri="{9D8B030D-6E8A-4147-A177-3AD203B41FA5}">
                          <a16:colId xmlns:a16="http://schemas.microsoft.com/office/drawing/2014/main" val="2929593027"/>
                        </a:ext>
                      </a:extLst>
                    </a:gridCol>
                    <a:gridCol w="3329078">
                      <a:extLst>
                        <a:ext uri="{9D8B030D-6E8A-4147-A177-3AD203B41FA5}">
                          <a16:colId xmlns:a16="http://schemas.microsoft.com/office/drawing/2014/main" val="3034408936"/>
                        </a:ext>
                      </a:extLst>
                    </a:gridCol>
                  </a:tblGrid>
                  <a:tr h="2200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Обозначение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Описание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419588740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80769" r="-219008" b="-166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касательное напряжение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368873093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174074" r="-219008" b="-15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нормальное напряжение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671030076"/>
                      </a:ext>
                    </a:extLst>
                  </a:tr>
                  <a:tr h="21996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435294" r="-219008" b="-22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параметр</a:t>
                          </a:r>
                          <a:r>
                            <a:rPr lang="ru-RU" sz="1400" kern="0">
                              <a:effectLst/>
                            </a:rPr>
                            <a:t>ы закона</a:t>
                          </a:r>
                          <a:r>
                            <a:rPr lang="en-US" sz="1400" kern="0">
                              <a:effectLst/>
                            </a:rPr>
                            <a:t> трения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950053382"/>
                      </a:ext>
                    </a:extLst>
                  </a:tr>
                  <a:tr h="4482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260000" r="-219008" b="-10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средняя по длине разлома начальная производная порового давления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627278711"/>
                      </a:ext>
                    </a:extLst>
                  </a:tr>
                  <a:tr h="4482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350000" r="-219008" b="-886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средняя по длине разлома начальная вторая производная давления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4289131805"/>
                      </a:ext>
                    </a:extLst>
                  </a:tr>
                  <a:tr h="33712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623077" r="-219008" b="-11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скорость роста длины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64409039"/>
                      </a:ext>
                    </a:extLst>
                  </a:tr>
                  <a:tr h="33712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696296" r="-219008" b="-9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ускорение роста длины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3009291138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826923" r="-219008" b="-9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общий объём закачанной воды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902140174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926923" r="-219008" b="-8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скорость закачки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974714945"/>
                      </a:ext>
                    </a:extLst>
                  </a:tr>
                  <a:tr h="4482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741667" r="-219008" b="-49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критическая длина разлома при поровом давлении начала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390071946"/>
                      </a:ext>
                    </a:extLst>
                  </a:tr>
                  <a:tr h="9048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426761" r="-219008" b="-150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1400" kern="0">
                              <a:effectLst/>
                            </a:rPr>
                            <a:t>задаваемая длина разлома, на которой достигается критерий Мора – Кулона только за счет изменения давления при его максимальном значении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4197469121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1438462" r="-219008" b="-3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степень разупрочнения разлома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807418019"/>
                      </a:ext>
                    </a:extLst>
                  </a:tr>
                  <a:tr h="35033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1428571" r="-219008" b="-18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итоговая длина зоны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331120960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1646154" r="-219008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>
                              <a:effectLst/>
                            </a:rPr>
                            <a:t>максимальная скорость скольжения</a:t>
                          </a:r>
                          <a:endParaRPr lang="ru-RU" sz="14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2260588429"/>
                      </a:ext>
                    </a:extLst>
                  </a:tr>
                  <a:tr h="3298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8433" marR="58433" marT="0" marB="0">
                        <a:blipFill>
                          <a:blip r:embed="rId2"/>
                          <a:stretch>
                            <a:fillRect l="-826" t="-1746154" r="-219008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400" kern="0" dirty="0" err="1">
                              <a:effectLst/>
                            </a:rPr>
                            <a:t>флаг</a:t>
                          </a:r>
                          <a:r>
                            <a:rPr lang="en-US" sz="1400" kern="0" dirty="0">
                              <a:effectLst/>
                            </a:rPr>
                            <a:t> </a:t>
                          </a:r>
                          <a:r>
                            <a:rPr lang="en-US" sz="1400" kern="0" dirty="0" err="1">
                              <a:effectLst/>
                            </a:rPr>
                            <a:t>сейсм</a:t>
                          </a:r>
                          <a:r>
                            <a:rPr lang="ru-RU" sz="1400" kern="0" dirty="0" err="1">
                              <a:effectLst/>
                            </a:rPr>
                            <a:t>ичности</a:t>
                          </a:r>
                          <a:r>
                            <a:rPr lang="en-US" sz="1400" kern="0" dirty="0">
                              <a:effectLst/>
                            </a:rPr>
                            <a:t> </a:t>
                          </a:r>
                          <a:r>
                            <a:rPr lang="en-US" sz="1400" kern="0" dirty="0" err="1">
                              <a:effectLst/>
                            </a:rPr>
                            <a:t>подвижки</a:t>
                          </a:r>
                          <a:endParaRPr lang="ru-RU" sz="14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8433" marR="58433" marT="0" marB="0"/>
                    </a:tc>
                    <a:extLst>
                      <a:ext uri="{0D108BD9-81ED-4DB2-BD59-A6C34878D82A}">
                        <a16:rowId xmlns:a16="http://schemas.microsoft.com/office/drawing/2014/main" val="12331474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Рисунок 4" descr="Изображение выглядит как текст, снимок экрана, диаграмм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AC6C39-BDEB-FAD0-913D-B187CC60D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97150" y="465827"/>
            <a:ext cx="4479623" cy="325140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DA28D-E899-F6E7-1CD8-83C24E86CB70}"/>
                  </a:ext>
                </a:extLst>
              </p:cNvPr>
              <p:cNvSpPr txBox="1"/>
              <p:nvPr/>
            </p:nvSpPr>
            <p:spPr>
              <a:xfrm>
                <a:off x="5923722" y="4212377"/>
                <a:ext cx="6096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kern="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</a:t>
                </a:r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аспределение результатов численного моделирования в координатах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⟨</m:t>
                    </m:r>
                    <m:acc>
                      <m:accPr>
                        <m:chr m:val="̇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Цвет маркеров соответствуют бинарному флагу параметра </a:t>
                </a:r>
                <a:r>
                  <a:rPr lang="ru-RU" sz="1800" i="1" kern="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seismic</a:t>
                </a:r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(0 — несейсмические случаи, 1 — сейсмические случаи).</a:t>
                </a:r>
                <a:r>
                  <a:rPr lang="ru-RU" dirty="0">
                    <a:effectLst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DA28D-E899-F6E7-1CD8-83C24E86C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722" y="4212377"/>
                <a:ext cx="6096000" cy="1200329"/>
              </a:xfrm>
              <a:prstGeom prst="rect">
                <a:avLst/>
              </a:prstGeom>
              <a:blipFill>
                <a:blip r:embed="rId4"/>
                <a:stretch>
                  <a:fillRect l="-832" t="-2083"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0892E-D84F-2098-43C4-72E90999814D}"/>
                  </a:ext>
                </a:extLst>
              </p:cNvPr>
              <p:cNvSpPr txBox="1"/>
              <p:nvPr/>
            </p:nvSpPr>
            <p:spPr>
              <a:xfrm>
                <a:off x="5837583" y="5500384"/>
                <a:ext cx="6096000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kern="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</a:t>
                </a:r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ереход к динамическому режиму наблюдается только при значениях параметра разупрочнения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ε</m:t>
                    </m:r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ru-RU" sz="18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≳</m:t>
                    </m:r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0892E-D84F-2098-43C4-72E909998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583" y="5500384"/>
                <a:ext cx="6096000" cy="768287"/>
              </a:xfrm>
              <a:prstGeom prst="rect">
                <a:avLst/>
              </a:prstGeom>
              <a:blipFill>
                <a:blip r:embed="rId5"/>
                <a:stretch>
                  <a:fillRect l="-832" t="-1613" r="-416" b="-3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06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6F0AEB-8407-3B17-2833-91644F5D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 descr="Изображение выглядит как текст, снимок экрана, число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75B8BA-3B83-8925-5B56-6CA92489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832" y="171905"/>
            <a:ext cx="3891329" cy="452395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356D1B-DDB5-87A6-E737-59705C90E733}"/>
                  </a:ext>
                </a:extLst>
              </p:cNvPr>
              <p:cNvSpPr txBox="1"/>
              <p:nvPr/>
            </p:nvSpPr>
            <p:spPr>
              <a:xfrm>
                <a:off x="219832" y="4863017"/>
                <a:ext cx="7426964" cy="1787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Матрица коэффициентов корреляции </a:t>
                </a:r>
                <a:r>
                  <a:rPr lang="ru-RU" sz="1800" kern="0" dirty="0" err="1">
                    <a:effectLst/>
                    <a:ea typeface="Times New Roman" panose="02020603050405020304" pitchFamily="18" charset="0"/>
                  </a:rPr>
                  <a:t>Спирмена</a:t>
                </a:r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 между набором предикторов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⟨</m:t>
                    </m:r>
                    <m:acc>
                      <m:accPr>
                        <m:chr m:val="̇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crit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) и целевыми параметрами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slip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ru-RU" sz="1800" kern="0" dirty="0" err="1">
                    <a:effectLst/>
                    <a:ea typeface="Times New Roman" panose="02020603050405020304" pitchFamily="18" charset="0"/>
                  </a:rPr>
                  <a:t>seismic</a:t>
                </a:r>
                <a:r>
                  <a:rPr lang="ru-RU" sz="1800" kern="0" dirty="0">
                    <a:effectLst/>
                    <a:ea typeface="Times New Roman" panose="02020603050405020304" pitchFamily="18" charset="0"/>
                  </a:rPr>
                  <a:t>).</a:t>
                </a:r>
                <a:r>
                  <a:rPr lang="ru-RU" dirty="0">
                    <a:effectLst/>
                  </a:rPr>
                  <a:t> </a:t>
                </a:r>
                <a:r>
                  <a:rPr lang="ru-RU" dirty="0"/>
                  <a:t>Наиболее информативными для описания поведения целевых параметров оказываются величины, характеризующие динамику порового давления и рост активированной зоны скольжения.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356D1B-DDB5-87A6-E737-59705C90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32" y="4863017"/>
                <a:ext cx="7426964" cy="1787669"/>
              </a:xfrm>
              <a:prstGeom prst="rect">
                <a:avLst/>
              </a:prstGeom>
              <a:blipFill>
                <a:blip r:embed="rId3"/>
                <a:stretch>
                  <a:fillRect l="-684" t="-2128" r="-1538" b="-42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 descr="Изображение выглядит как текст, снимок экрана, диаграмм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8D9CA75-7F72-4F29-38FC-87EF0C921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8439" y="537253"/>
            <a:ext cx="8345965" cy="27079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C3B5F-E9D4-7392-DD0F-E062592693EE}"/>
                  </a:ext>
                </a:extLst>
              </p:cNvPr>
              <p:cNvSpPr txBox="1"/>
              <p:nvPr/>
            </p:nvSpPr>
            <p:spPr>
              <a:xfrm>
                <a:off x="4111161" y="3351769"/>
                <a:ext cx="8080839" cy="1225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Зависимости магнитуды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от средней начальной скорости нарастания порового давления </a:t>
                </a:r>
                <a14:m>
                  <m:oMath xmlns:m="http://schemas.openxmlformats.org/officeDocument/2006/math"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⟨</m:t>
                    </m:r>
                    <m:acc>
                      <m:accPr>
                        <m:chr m:val="̇"/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r>
                      <a:rPr lang="ru-RU" sz="18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для одного из кластеров: (а) — цветовая кодировка по величине  итоговой длины зоны скольжения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slip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(б) — по значению максимальной скорости скольжения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(в) — по критической длине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crit</m:t>
                        </m:r>
                      </m:sub>
                    </m:sSub>
                  </m:oMath>
                </a14:m>
                <a:r>
                  <a:rPr lang="ru-RU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ru-RU" dirty="0">
                    <a:effectLst/>
                  </a:rPr>
                  <a:t> </a:t>
                </a:r>
                <a:endParaRPr lang="ru-RU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C3B5F-E9D4-7392-DD0F-E0625926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161" y="3351769"/>
                <a:ext cx="8080839" cy="1225015"/>
              </a:xfrm>
              <a:prstGeom prst="rect">
                <a:avLst/>
              </a:prstGeom>
              <a:blipFill>
                <a:blip r:embed="rId5"/>
                <a:stretch>
                  <a:fillRect l="-627" t="-3093" b="-61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1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диаграмма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54E064-6C27-8C84-0018-EDE9469A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19131" y="643467"/>
            <a:ext cx="3885818" cy="557106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D230F-954B-C5E7-9B34-9B9BA4FA543C}"/>
                  </a:ext>
                </a:extLst>
              </p:cNvPr>
              <p:cNvSpPr txBox="1"/>
              <p:nvPr/>
            </p:nvSpPr>
            <p:spPr>
              <a:xfrm>
                <a:off x="6700867" y="2046447"/>
                <a:ext cx="3844618" cy="3083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548640"/>
                <a:r>
                  <a:rPr lang="ru-RU" sz="216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Сопоставление зависимостей магнитуд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ru-RU" sz="216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16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средней начальной скорости нарастания порового давления </a:t>
                </a:r>
                <a14:m>
                  <m:oMath xmlns:m="http://schemas.openxmlformats.org/officeDocument/2006/math">
                    <m:r>
                      <a:rPr lang="ru-RU" sz="216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⟨</m:t>
                    </m:r>
                    <m:acc>
                      <m:accPr>
                        <m:chr m:val="̇"/>
                        <m:ctrlP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16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r>
                      <a:rPr lang="ru-RU" sz="216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⟩ </m:t>
                    </m:r>
                  </m:oMath>
                </a14:m>
                <a:r>
                  <a:rPr lang="ru-RU" sz="216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для трех различных кластеров параметров трения. </a:t>
                </a:r>
                <a:r>
                  <a:rPr lang="ru-RU" sz="2160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Сейсмогенерирующие</a:t>
                </a:r>
                <a:r>
                  <a:rPr lang="ru-RU" sz="216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подвижки выделены крупными маркерами</a:t>
                </a:r>
                <a:r>
                  <a:rPr lang="ru-RU" sz="216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D230F-954B-C5E7-9B34-9B9BA4FA5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867" y="2046447"/>
                <a:ext cx="3844618" cy="3083921"/>
              </a:xfrm>
              <a:prstGeom prst="rect">
                <a:avLst/>
              </a:prstGeom>
              <a:blipFill>
                <a:blip r:embed="rId3"/>
                <a:stretch>
                  <a:fillRect l="-1974" t="-1639" r="-1645" b="-24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26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FB149-0039-A1D0-A510-0EB6700C2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7C67218-3C9A-07F4-A5F9-3F6540EA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35675-439E-CB94-9CEC-0BF143AD54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8471" y="74613"/>
            <a:ext cx="10853530" cy="587375"/>
          </a:xfrm>
        </p:spPr>
        <p:txBody>
          <a:bodyPr>
            <a:normAutofit/>
          </a:bodyPr>
          <a:lstStyle/>
          <a:p>
            <a:r>
              <a:rPr lang="ru-RU" sz="3200" dirty="0"/>
              <a:t>Насыщение магнитуд сейсмических событий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58BCA-5F69-D7F6-509C-A91BA5FD3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702" y="2083524"/>
            <a:ext cx="4493086" cy="3344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5FA658-A3DE-954A-B178-ADD3BD0B8AE3}"/>
                  </a:ext>
                </a:extLst>
              </p:cNvPr>
              <p:cNvSpPr txBox="1"/>
              <p:nvPr/>
            </p:nvSpPr>
            <p:spPr>
              <a:xfrm>
                <a:off x="7801244" y="872797"/>
                <a:ext cx="304800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i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i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ru-RU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ru-RU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5FA658-A3DE-954A-B178-ADD3BD0B8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244" y="872797"/>
                <a:ext cx="3048000" cy="391582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CB43343-8F7E-3977-2B91-E016561F4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1" y="1959816"/>
            <a:ext cx="4427499" cy="3344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60350F-3C07-984B-078C-DA6BA242E8A7}"/>
                  </a:ext>
                </a:extLst>
              </p:cNvPr>
              <p:cNvSpPr txBox="1"/>
              <p:nvPr/>
            </p:nvSpPr>
            <p:spPr>
              <a:xfrm>
                <a:off x="389465" y="5428291"/>
                <a:ext cx="570653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Зависимость магнитуды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8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8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от скорости нарастания порового давления. Цветовая шкала показывает длину участка разлома, по которому произошла подвижка.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60350F-3C07-984B-078C-DA6BA242E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5" y="5428291"/>
                <a:ext cx="5706535" cy="923330"/>
              </a:xfrm>
              <a:prstGeom prst="rect">
                <a:avLst/>
              </a:prstGeom>
              <a:blipFill>
                <a:blip r:embed="rId5"/>
                <a:stretch>
                  <a:fillRect t="-3289" b="-8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66F09DD-B8DB-3ED4-883A-8814830C6B4D}"/>
              </a:ext>
            </a:extLst>
          </p:cNvPr>
          <p:cNvSpPr txBox="1"/>
          <p:nvPr/>
        </p:nvSpPr>
        <p:spPr>
          <a:xfrm>
            <a:off x="6726781" y="5489214"/>
            <a:ext cx="4688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Относительный вклад </a:t>
            </a:r>
            <a:r>
              <a:rPr lang="ru-RU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величину касательного напряжения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слагаемых, зависящих от скорости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968E6-96A5-1918-264A-3C7A893A3E43}"/>
                  </a:ext>
                </a:extLst>
              </p:cNvPr>
              <p:cNvSpPr txBox="1"/>
              <p:nvPr/>
            </p:nvSpPr>
            <p:spPr>
              <a:xfrm>
                <a:off x="7801244" y="1325302"/>
                <a:ext cx="31496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ras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st</m:t>
                          </m:r>
                        </m:sup>
                      </m:sSubSup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l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968E6-96A5-1918-264A-3C7A893A3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244" y="1325302"/>
                <a:ext cx="314960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84E1C3-C970-056E-4630-E907FB5DC93E}"/>
                  </a:ext>
                </a:extLst>
              </p:cNvPr>
              <p:cNvSpPr txBox="1"/>
              <p:nvPr/>
            </p:nvSpPr>
            <p:spPr>
              <a:xfrm>
                <a:off x="1900483" y="1068588"/>
                <a:ext cx="12530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𝐺𝐴𝐷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84E1C3-C970-056E-4630-E907FB5DC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483" y="1068588"/>
                <a:ext cx="125306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EF1A1C-186B-5F72-F025-60824EC8128B}"/>
                  </a:ext>
                </a:extLst>
              </p:cNvPr>
              <p:cNvSpPr txBox="1"/>
              <p:nvPr/>
            </p:nvSpPr>
            <p:spPr>
              <a:xfrm>
                <a:off x="3329183" y="1068588"/>
                <a:ext cx="2963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−9.1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EF1A1C-186B-5F72-F025-60824EC81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183" y="1068588"/>
                <a:ext cx="2963333" cy="369332"/>
              </a:xfrm>
              <a:prstGeom prst="rect">
                <a:avLst/>
              </a:prstGeom>
              <a:blipFill>
                <a:blip r:embed="rId8"/>
                <a:stretch>
                  <a:fillRect t="-116393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5144AF-D637-B56F-B9CB-A64E47232916}"/>
                  </a:ext>
                </a:extLst>
              </p:cNvPr>
              <p:cNvSpPr txBox="1"/>
              <p:nvPr/>
            </p:nvSpPr>
            <p:spPr>
              <a:xfrm>
                <a:off x="174519" y="961626"/>
                <a:ext cx="1600200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nary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5144AF-D637-B56F-B9CB-A64E47232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9" y="961626"/>
                <a:ext cx="1600200" cy="6587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524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07E21-CD83-91BE-745B-02221660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0588BB-1C4B-4049-1B4F-58344D8D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F0F21-9098-A376-D46E-077293886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001" y="152955"/>
            <a:ext cx="11692146" cy="1358229"/>
          </a:xfrm>
        </p:spPr>
        <p:txBody>
          <a:bodyPr>
            <a:noAutofit/>
          </a:bodyPr>
          <a:lstStyle/>
          <a:p>
            <a:r>
              <a:rPr lang="ru-RU" sz="3200" dirty="0"/>
              <a:t>Возможности моделирования режима сейсмических событий, инициированных закачкой жидкости, на примере геотермального проекта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3BE48-1403-8A3C-1C1A-D923D3EBCF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592" y="1485763"/>
            <a:ext cx="3935555" cy="337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FB9E9-DECA-CFD3-1882-D32B7A573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098" y="1391177"/>
            <a:ext cx="3844428" cy="3074558"/>
          </a:xfrm>
          <a:prstGeom prst="rect">
            <a:avLst/>
          </a:prstGeom>
        </p:spPr>
      </p:pic>
      <p:pic>
        <p:nvPicPr>
          <p:cNvPr id="14" name="Рисунок 10">
            <a:extLst>
              <a:ext uri="{FF2B5EF4-FFF2-40B4-BE49-F238E27FC236}">
                <a16:creationId xmlns:a16="http://schemas.microsoft.com/office/drawing/2014/main" id="{12C6206D-A1CA-00D9-7879-02C5AC1A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29" y="4662070"/>
            <a:ext cx="6435591" cy="2017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964E2B-6255-65E3-4605-B45814A53E7E}"/>
              </a:ext>
            </a:extLst>
          </p:cNvPr>
          <p:cNvSpPr txBox="1"/>
          <p:nvPr/>
        </p:nvSpPr>
        <p:spPr>
          <a:xfrm>
            <a:off x="4703728" y="2108763"/>
            <a:ext cx="278454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Зависимость магнитуд землетрясений от времени</a:t>
            </a:r>
            <a:endParaRPr lang="en-GB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BFB2D29-E062-BFF0-C94D-B0D3C1DC8EBA}"/>
              </a:ext>
            </a:extLst>
          </p:cNvPr>
          <p:cNvSpPr txBox="1">
            <a:spLocks/>
          </p:cNvSpPr>
          <p:nvPr/>
        </p:nvSpPr>
        <p:spPr>
          <a:xfrm>
            <a:off x="464250" y="4269399"/>
            <a:ext cx="6574948" cy="50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800" b="0"/>
              <a:t>Землетрясение </a:t>
            </a:r>
            <a:r>
              <a:rPr lang="en-US" sz="1800" b="0"/>
              <a:t>M=5.4</a:t>
            </a:r>
            <a:r>
              <a:rPr lang="ru-RU" sz="1800" b="0"/>
              <a:t> </a:t>
            </a:r>
            <a:r>
              <a:rPr lang="en-US" sz="1800" b="0"/>
              <a:t>Pohang</a:t>
            </a:r>
            <a:r>
              <a:rPr lang="ru-RU" sz="1800" b="0"/>
              <a:t>, Южная Корея, 15.11.2017</a:t>
            </a:r>
            <a:endParaRPr lang="ru-RU" sz="1800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42B113-49EE-E089-9D07-5C7C918F39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76" y="2108763"/>
            <a:ext cx="3135132" cy="2239108"/>
          </a:xfrm>
          <a:prstGeom prst="rect">
            <a:avLst/>
          </a:prstGeom>
        </p:spPr>
      </p:pic>
      <p:pic>
        <p:nvPicPr>
          <p:cNvPr id="18" name="Рисунок 9">
            <a:extLst>
              <a:ext uri="{FF2B5EF4-FFF2-40B4-BE49-F238E27FC236}">
                <a16:creationId xmlns:a16="http://schemas.microsoft.com/office/drawing/2014/main" id="{AF3E6A2E-4E9D-C829-B04A-662A93865F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972" y="4662070"/>
            <a:ext cx="2580542" cy="2017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37263D-9963-202C-6979-FAF0FCDD5B96}"/>
              </a:ext>
            </a:extLst>
          </p:cNvPr>
          <p:cNvSpPr txBox="1"/>
          <p:nvPr/>
        </p:nvSpPr>
        <p:spPr>
          <a:xfrm>
            <a:off x="7705881" y="1580311"/>
            <a:ext cx="41232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очагов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землетрясений на разломе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8C59E-4102-7C86-015C-CC6981C44A83}"/>
              </a:ext>
            </a:extLst>
          </p:cNvPr>
          <p:cNvSpPr txBox="1"/>
          <p:nvPr/>
        </p:nvSpPr>
        <p:spPr>
          <a:xfrm>
            <a:off x="160192" y="1831764"/>
            <a:ext cx="32914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д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авления жидкости по плоскости разлома 25.09.2017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0437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3636-5D6B-B64D-151C-711A30835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9D6D0-1E1C-E6CA-BB87-51F68BB0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EE847-5722-7C43-A2D6-A167FF02A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805" y="474788"/>
            <a:ext cx="5461000" cy="587375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Заключение и 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F978A-2520-1760-0E3C-739A78AC917A}"/>
              </a:ext>
            </a:extLst>
          </p:cNvPr>
          <p:cNvSpPr txBox="1"/>
          <p:nvPr/>
        </p:nvSpPr>
        <p:spPr>
          <a:xfrm>
            <a:off x="999066" y="1741605"/>
            <a:ext cx="10193867" cy="4274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Droid Sans"/>
                <a:cs typeface="Times New Roman" panose="02020603050405020304" pitchFamily="18" charset="0"/>
              </a:rPr>
              <a:t>Рассмотренная модель инициирования закачкой жидкости подвижек по тектоническому разлому, трение на котором описывается моделью с зависимостью коэффициента трения от скорости относительного перемещения бортов, позволяет выделить основные условия перехода от асейсмического к сейсмическому скольжению.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Показано, что итоговая длина зоны скольжения практически линейно зависит от длины начальной нестабильной зоны.</a:t>
            </a:r>
            <a:endParaRPr lang="ru-RU" sz="1800" dirty="0">
              <a:effectLst/>
              <a:latin typeface="Times New Roman" panose="02020603050405020304" pitchFamily="18" charset="0"/>
              <a:ea typeface="Droid Sans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Droid Sans"/>
                <a:cs typeface="Times New Roman" panose="02020603050405020304" pitchFamily="18" charset="0"/>
              </a:rPr>
              <a:t>Максимальная скорость скольжения сначала экспоненциально возрастает с увеличением скорости нарастания порового давления, достигая сейсмогенерирующих величин, затем наблюдается насыщение скорости скольжения и, соответственно, магнитуд индуцированных землетрясений.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Droid Sans"/>
                <a:cs typeface="Times New Roman" panose="02020603050405020304" pitchFamily="18" charset="0"/>
              </a:rPr>
              <a:t>Насыщение значений магнитуды может быть связано с задаваемыми начальными размером области разлома, на которой возможно инициирование подвижки, величиной напряжений и с соотношением между механизмами разупрочнения и вязкой диссипации.</a:t>
            </a:r>
            <a:endParaRPr lang="en-GB" sz="1600" dirty="0">
              <a:effectLst/>
              <a:latin typeface="Times New Roman" panose="02020603050405020304" pitchFamily="18" charset="0"/>
              <a:ea typeface="Droid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3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E6F1793-14DA-1317-2790-F5265E7C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Содержание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9C458-7880-34FE-3304-DFC57744DBDC}"/>
              </a:ext>
            </a:extLst>
          </p:cNvPr>
          <p:cNvSpPr txBox="1"/>
          <p:nvPr/>
        </p:nvSpPr>
        <p:spPr>
          <a:xfrm>
            <a:off x="1137034" y="2194102"/>
            <a:ext cx="4438036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Актуальность</a:t>
            </a:r>
            <a:r>
              <a:rPr lang="en-US" sz="2000" dirty="0"/>
              <a:t>, </a:t>
            </a:r>
            <a:r>
              <a:rPr lang="en-US" sz="2000" dirty="0" err="1"/>
              <a:t>мотивация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Небольшой</a:t>
            </a:r>
            <a:r>
              <a:rPr lang="en-US" sz="2000" dirty="0"/>
              <a:t> </a:t>
            </a:r>
            <a:r>
              <a:rPr lang="en-US" sz="2000" dirty="0" err="1"/>
              <a:t>обзор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Объем или скорость закачки?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Модель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Результаты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Дальнейшее</a:t>
            </a:r>
            <a:r>
              <a:rPr lang="en-US" sz="2000" dirty="0"/>
              <a:t> </a:t>
            </a:r>
            <a:r>
              <a:rPr lang="en-US" sz="2000" dirty="0" err="1"/>
              <a:t>развитие</a:t>
            </a:r>
            <a:r>
              <a:rPr lang="en-US" sz="2000" dirty="0"/>
              <a:t> </a:t>
            </a:r>
            <a:r>
              <a:rPr lang="en-US" sz="2000" dirty="0" err="1"/>
              <a:t>модели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Заключение</a:t>
            </a:r>
            <a:endParaRPr lang="en-US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00ABD9-870C-A073-FBED-FFF86C8CF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22" y="717012"/>
            <a:ext cx="4287426" cy="544619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BE8564-61DA-FDA0-D4BE-13483B33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C1D1D3B-32EF-4043-9E58-6861E8574D28}" type="slidenum">
              <a:rPr lang="en-US" sz="1000"/>
              <a:pPr>
                <a:spcAft>
                  <a:spcPts val="600"/>
                </a:spcAft>
              </a:pPr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55416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06F81-3826-4A23-8BD1-6F52500BE12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1EE17-35E4-A432-DC2E-44B889873343}"/>
              </a:ext>
            </a:extLst>
          </p:cNvPr>
          <p:cNvSpPr txBox="1"/>
          <p:nvPr/>
        </p:nvSpPr>
        <p:spPr>
          <a:xfrm>
            <a:off x="836680" y="5098773"/>
            <a:ext cx="6002110" cy="1035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</a:rPr>
              <a:t>Работа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выполнена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в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рамках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государственного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задания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Министерства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науки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и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высшего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образования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Российской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Федерации</a:t>
            </a:r>
            <a:r>
              <a:rPr lang="en-US" sz="2000" dirty="0">
                <a:effectLst/>
              </a:rPr>
              <a:t> (</a:t>
            </a:r>
            <a:r>
              <a:rPr lang="en-US" sz="2000" dirty="0" err="1">
                <a:effectLst/>
              </a:rPr>
              <a:t>тема</a:t>
            </a:r>
            <a:r>
              <a:rPr lang="en-US" sz="2000" dirty="0">
                <a:effectLst/>
              </a:rPr>
              <a:t> № 125012100531-7). </a:t>
            </a:r>
            <a:endParaRPr lang="en-US" sz="2000" dirty="0"/>
          </a:p>
        </p:txBody>
      </p:sp>
      <p:pic>
        <p:nvPicPr>
          <p:cNvPr id="7" name="Рисунок 6" descr="Изображение выглядит как на открытом воздухе, строительство, неб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A6043533-0558-173E-4CC1-9973DE2CB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r="1" b="802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0784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ge35image5350336">
            <a:extLst>
              <a:ext uri="{FF2B5EF4-FFF2-40B4-BE49-F238E27FC236}">
                <a16:creationId xmlns:a16="http://schemas.microsoft.com/office/drawing/2014/main" id="{C4C990A2-6550-0E4B-99E0-D95A4F42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85" y="779522"/>
            <a:ext cx="2493908" cy="140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7image5486816">
            <a:extLst>
              <a:ext uri="{FF2B5EF4-FFF2-40B4-BE49-F238E27FC236}">
                <a16:creationId xmlns:a16="http://schemas.microsoft.com/office/drawing/2014/main" id="{B6F53F46-F2D5-ED49-999B-4879D9B5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13" y="2357558"/>
            <a:ext cx="2479680" cy="16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4993" y="4511835"/>
            <a:ext cx="375769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92934"/>
                </a:solidFill>
              </a:rPr>
              <a:t> William L. Ellsworth et al.</a:t>
            </a:r>
          </a:p>
          <a:p>
            <a:r>
              <a:rPr lang="en-US" sz="1600" i="1" dirty="0">
                <a:solidFill>
                  <a:srgbClr val="292934"/>
                </a:solidFill>
              </a:rPr>
              <a:t>Stanford Centre for Induced and Triggered Seismicity</a:t>
            </a:r>
            <a:endParaRPr lang="ru-RU" sz="1600" i="1" dirty="0">
              <a:solidFill>
                <a:srgbClr val="292934"/>
              </a:solidFill>
            </a:endParaRPr>
          </a:p>
        </p:txBody>
      </p:sp>
      <p:pic>
        <p:nvPicPr>
          <p:cNvPr id="16" name="Изображение 4">
            <a:extLst>
              <a:ext uri="{FF2B5EF4-FFF2-40B4-BE49-F238E27FC236}">
                <a16:creationId xmlns:a16="http://schemas.microsoft.com/office/drawing/2014/main" id="{014C87A6-7B73-34D9-0C0D-AC56C9CCE3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25" y="4371703"/>
            <a:ext cx="2497139" cy="239221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3AB1DD-DC42-A60E-7056-93FC17C00642}"/>
              </a:ext>
            </a:extLst>
          </p:cNvPr>
          <p:cNvSpPr/>
          <p:nvPr/>
        </p:nvSpPr>
        <p:spPr>
          <a:xfrm>
            <a:off x="469953" y="4289745"/>
            <a:ext cx="2427594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92934"/>
                </a:solidFill>
              </a:rPr>
              <a:t>Землетрясения Оклахомы</a:t>
            </a:r>
            <a:endParaRPr lang="en-US" sz="1400" dirty="0">
              <a:solidFill>
                <a:srgbClr val="292934"/>
              </a:solidFill>
            </a:endParaRPr>
          </a:p>
          <a:p>
            <a:pPr algn="r"/>
            <a:r>
              <a:rPr lang="ru-RU" sz="1400" dirty="0">
                <a:solidFill>
                  <a:srgbClr val="292934"/>
                </a:solidFill>
              </a:rPr>
              <a:t>1940</a:t>
            </a:r>
            <a:r>
              <a:rPr lang="en-US" sz="1400" dirty="0">
                <a:solidFill>
                  <a:srgbClr val="292934"/>
                </a:solidFill>
              </a:rPr>
              <a:t> - 2015</a:t>
            </a:r>
            <a:endParaRPr lang="ru-RU" sz="1400" dirty="0">
              <a:solidFill>
                <a:srgbClr val="29293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90A92-9361-AC15-E0B5-47946937C823}"/>
              </a:ext>
            </a:extLst>
          </p:cNvPr>
          <p:cNvSpPr txBox="1"/>
          <p:nvPr/>
        </p:nvSpPr>
        <p:spPr>
          <a:xfrm>
            <a:off x="2994164" y="5628223"/>
            <a:ext cx="279180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Рост сейсмичности в результате разработки сланцевых месторождений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5F7951B-CBD5-ECE9-C765-7622FB34DC3B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407424" y="5803841"/>
            <a:ext cx="586740" cy="239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CB9C0-2310-AB52-DF16-5A50CB7F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1" descr="page5image7431104">
            <a:extLst>
              <a:ext uri="{FF2B5EF4-FFF2-40B4-BE49-F238E27FC236}">
                <a16:creationId xmlns:a16="http://schemas.microsoft.com/office/drawing/2014/main" id="{16FB622C-C15C-64B0-75AA-3607299E0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999393" y="898533"/>
            <a:ext cx="7413300" cy="30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55EFD-9900-330A-0BFA-479D8BDBF5E6}"/>
              </a:ext>
            </a:extLst>
          </p:cNvPr>
          <p:cNvSpPr txBox="1"/>
          <p:nvPr/>
        </p:nvSpPr>
        <p:spPr>
          <a:xfrm>
            <a:off x="5734915" y="111125"/>
            <a:ext cx="6096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 Нидерландах утром 1 октября 2023г прекратили добычу на Гронингенском газовом месторождении, которое является крупнейшим в Евросоюзе</a:t>
            </a:r>
            <a:r>
              <a:rPr lang="ru-RU" sz="16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Telegraaf)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B73DC-750A-B746-8187-AA07AD0353E0}"/>
              </a:ext>
            </a:extLst>
          </p:cNvPr>
          <p:cNvSpPr txBox="1"/>
          <p:nvPr/>
        </p:nvSpPr>
        <p:spPr>
          <a:xfrm>
            <a:off x="6305908" y="6051429"/>
            <a:ext cx="602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Геотермальные проекты: Землетрясение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M=5.4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Pohang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Южная Корея, 15.11.2017    135 потерпевших 297 млн. долларов ущерб</a:t>
            </a:r>
          </a:p>
        </p:txBody>
      </p:sp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8D0DF482-4653-745F-C72B-CB2615A50A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435" y="4061157"/>
            <a:ext cx="2497140" cy="1951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F02C4966-AA29-C156-EFBB-0C35BE9200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043" y="4061157"/>
            <a:ext cx="2471265" cy="16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3BC27-B648-E032-6D31-920781BE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2E51-524A-C346-8852-9952E1A15218}" type="slidenum">
              <a:rPr lang="ru-RU" smtClean="0"/>
              <a:t>4</a:t>
            </a:fld>
            <a:endParaRPr lang="ru-RU"/>
          </a:p>
        </p:txBody>
      </p:sp>
      <p:pic>
        <p:nvPicPr>
          <p:cNvPr id="5" name="Content Placeholder 4" descr="A map of the world with colorful balloons&#10;&#10;AI-generated content may be incorrect.">
            <a:extLst>
              <a:ext uri="{FF2B5EF4-FFF2-40B4-BE49-F238E27FC236}">
                <a16:creationId xmlns:a16="http://schemas.microsoft.com/office/drawing/2014/main" id="{08C080AF-E1E9-D7E4-F24A-DD3A5CC0DF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0" y="0"/>
            <a:ext cx="12174538" cy="6848475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A972E-2DD6-E33D-C0F0-E5B6BA0B3DC7}"/>
              </a:ext>
            </a:extLst>
          </p:cNvPr>
          <p:cNvSpPr txBox="1"/>
          <p:nvPr/>
        </p:nvSpPr>
        <p:spPr>
          <a:xfrm>
            <a:off x="314543" y="6478803"/>
            <a:ext cx="365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https://inducedearthquakes.org/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D3092-FA64-A84E-001C-6A7069C96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45" y="5743083"/>
            <a:ext cx="5296639" cy="1086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D53B7-6B7E-D5B0-F50D-9B27BBBDFF3A}"/>
              </a:ext>
            </a:extLst>
          </p:cNvPr>
          <p:cNvSpPr txBox="1"/>
          <p:nvPr/>
        </p:nvSpPr>
        <p:spPr>
          <a:xfrm>
            <a:off x="6009862" y="572369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1377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CCE0C-FB31-EC64-458B-C263EA331923}"/>
              </a:ext>
            </a:extLst>
          </p:cNvPr>
          <p:cNvSpPr txBox="1"/>
          <p:nvPr/>
        </p:nvSpPr>
        <p:spPr>
          <a:xfrm>
            <a:off x="7841354" y="57430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1FF47-FDFF-1668-CB90-9E55629A2034}"/>
              </a:ext>
            </a:extLst>
          </p:cNvPr>
          <p:cNvSpPr txBox="1"/>
          <p:nvPr/>
        </p:nvSpPr>
        <p:spPr>
          <a:xfrm>
            <a:off x="7841354" y="601586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2D2EB-7A66-C29B-A9ED-A426611CDAF3}"/>
              </a:ext>
            </a:extLst>
          </p:cNvPr>
          <p:cNvSpPr txBox="1"/>
          <p:nvPr/>
        </p:nvSpPr>
        <p:spPr>
          <a:xfrm>
            <a:off x="7841354" y="629413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D9FF1-9C3F-9E5D-94C3-7C5287E771A3}"/>
              </a:ext>
            </a:extLst>
          </p:cNvPr>
          <p:cNvSpPr txBox="1"/>
          <p:nvPr/>
        </p:nvSpPr>
        <p:spPr>
          <a:xfrm>
            <a:off x="7841354" y="653680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060A6-A4B9-F7FF-85ED-1C528ACF1051}"/>
              </a:ext>
            </a:extLst>
          </p:cNvPr>
          <p:cNvSpPr txBox="1"/>
          <p:nvPr/>
        </p:nvSpPr>
        <p:spPr>
          <a:xfrm>
            <a:off x="8425168" y="5617915"/>
            <a:ext cx="177619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ГРП</a:t>
            </a:r>
          </a:p>
          <a:p>
            <a:r>
              <a:rPr lang="ru-RU" dirty="0"/>
              <a:t>Шахты</a:t>
            </a:r>
          </a:p>
          <a:p>
            <a:r>
              <a:rPr lang="ru-RU" dirty="0"/>
              <a:t>Водохранилища</a:t>
            </a:r>
          </a:p>
          <a:p>
            <a:r>
              <a:rPr lang="ru-RU" dirty="0"/>
              <a:t>Углеводороды</a:t>
            </a:r>
          </a:p>
        </p:txBody>
      </p:sp>
    </p:spTree>
    <p:extLst>
      <p:ext uri="{BB962C8B-B14F-4D97-AF65-F5344CB8AC3E}">
        <p14:creationId xmlns:p14="http://schemas.microsoft.com/office/powerpoint/2010/main" val="64250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D791121-C896-5A7F-D7AB-6E1F028889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6" y="3429000"/>
            <a:ext cx="4856318" cy="3326363"/>
          </a:xfrm>
          <a:prstGeom prst="rect">
            <a:avLst/>
          </a:prstGeom>
        </p:spPr>
      </p:pic>
      <p:pic>
        <p:nvPicPr>
          <p:cNvPr id="11" name="Picture 10" descr="A graph showing the amount of liquid injecting&#10;&#10;AI-generated content may be incorrect.">
            <a:extLst>
              <a:ext uri="{FF2B5EF4-FFF2-40B4-BE49-F238E27FC236}">
                <a16:creationId xmlns:a16="http://schemas.microsoft.com/office/drawing/2014/main" id="{67EB96AF-8C96-5FFD-5F37-E16B0BE56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50" y="3303240"/>
            <a:ext cx="5007144" cy="3326363"/>
          </a:xfrm>
          <a:prstGeom prst="rect">
            <a:avLst/>
          </a:prstGeom>
        </p:spPr>
      </p:pic>
      <p:pic>
        <p:nvPicPr>
          <p:cNvPr id="18" name="Picture 17" descr="A pie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C862B207-61C5-CACB-985A-ADF0741400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6" y="102637"/>
            <a:ext cx="4980745" cy="3326363"/>
          </a:xfrm>
          <a:prstGeom prst="rect">
            <a:avLst/>
          </a:prstGeom>
        </p:spPr>
      </p:pic>
      <p:pic>
        <p:nvPicPr>
          <p:cNvPr id="20" name="Picture 19" descr="A graph of different types of energy&#10;&#10;AI-generated content may be incorrect.">
            <a:extLst>
              <a:ext uri="{FF2B5EF4-FFF2-40B4-BE49-F238E27FC236}">
                <a16:creationId xmlns:a16="http://schemas.microsoft.com/office/drawing/2014/main" id="{D5B37C46-6DB7-CFE9-FC3C-EC93F19FAA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148" y="57807"/>
            <a:ext cx="4980745" cy="32454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899DB9-F509-818B-1C45-81E61701E102}"/>
              </a:ext>
            </a:extLst>
          </p:cNvPr>
          <p:cNvSpPr txBox="1"/>
          <p:nvPr/>
        </p:nvSpPr>
        <p:spPr>
          <a:xfrm>
            <a:off x="2972060" y="6396087"/>
            <a:ext cx="365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https://inducedearthquakes.org/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B4976F-2B66-6372-498A-D3DC4A19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2E51-524A-C346-8852-9952E1A15218}" type="slidenum">
              <a:rPr lang="ru-RU" smtClean="0"/>
              <a:t>5</a:t>
            </a:fld>
            <a:endParaRPr lang="ru-RU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E03695F-8A72-AE4D-B910-D648BFDB85E6}"/>
              </a:ext>
            </a:extLst>
          </p:cNvPr>
          <p:cNvSpPr/>
          <p:nvPr/>
        </p:nvSpPr>
        <p:spPr>
          <a:xfrm>
            <a:off x="3589865" y="3852333"/>
            <a:ext cx="110067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DAC31B1-EE18-7423-F9AD-A00E53A10908}"/>
              </a:ext>
            </a:extLst>
          </p:cNvPr>
          <p:cNvSpPr/>
          <p:nvPr/>
        </p:nvSpPr>
        <p:spPr>
          <a:xfrm>
            <a:off x="1820332" y="3303240"/>
            <a:ext cx="110067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BA84C6-4767-7111-07F8-A0F831A4547F}"/>
              </a:ext>
            </a:extLst>
          </p:cNvPr>
          <p:cNvSpPr/>
          <p:nvPr/>
        </p:nvSpPr>
        <p:spPr>
          <a:xfrm>
            <a:off x="2125340" y="3487906"/>
            <a:ext cx="110067" cy="369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B9756-E58A-3709-B441-A6BF448D3024}"/>
              </a:ext>
            </a:extLst>
          </p:cNvPr>
          <p:cNvSpPr txBox="1"/>
          <p:nvPr/>
        </p:nvSpPr>
        <p:spPr>
          <a:xfrm>
            <a:off x="1430794" y="3370094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178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07E7-89FC-409E-244C-6A3A39BE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D64F4-C664-CF46-95D9-0B8086FC41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3339" y="68263"/>
            <a:ext cx="11004136" cy="5699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Механика техногенной сейсмичности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DBE60D-A64A-F14D-B851-81ACFD640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0" t="21587" r="16999"/>
          <a:stretch/>
        </p:blipFill>
        <p:spPr>
          <a:xfrm>
            <a:off x="928216" y="1711669"/>
            <a:ext cx="4440405" cy="283845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627EDD0-9809-1718-F39D-7B4513FA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1413" y="747518"/>
            <a:ext cx="2793891" cy="431156"/>
          </a:xfrm>
          <a:prstGeom prst="rect">
            <a:avLst/>
          </a:prstGeom>
          <a:noFill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67193E-A236-4161-3F43-A9F7663D37DF}"/>
              </a:ext>
            </a:extLst>
          </p:cNvPr>
          <p:cNvGrpSpPr/>
          <p:nvPr/>
        </p:nvGrpSpPr>
        <p:grpSpPr>
          <a:xfrm>
            <a:off x="6460436" y="1711669"/>
            <a:ext cx="4675682" cy="2748392"/>
            <a:chOff x="1962210" y="2423781"/>
            <a:chExt cx="7022507" cy="376975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B58C3BA-9108-9BAD-3919-3F8FCE8D5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54" t="21417" r="17109"/>
            <a:stretch/>
          </p:blipFill>
          <p:spPr>
            <a:xfrm>
              <a:off x="1962210" y="2423781"/>
              <a:ext cx="5819427" cy="3769755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63A97D88-FAE4-ECBC-CDD6-80B99E2BFFAE}"/>
                </a:ext>
              </a:extLst>
            </p:cNvPr>
            <p:cNvSpPr/>
            <p:nvPr/>
          </p:nvSpPr>
          <p:spPr>
            <a:xfrm>
              <a:off x="5564089" y="4046326"/>
              <a:ext cx="121920" cy="121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4B71E17-727E-4619-FBD2-7E3CD858CF6A}"/>
                </a:ext>
              </a:extLst>
            </p:cNvPr>
            <p:cNvCxnSpPr/>
            <p:nvPr/>
          </p:nvCxnSpPr>
          <p:spPr>
            <a:xfrm flipH="1">
              <a:off x="5241851" y="4107286"/>
              <a:ext cx="32223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6361C1-74B2-1EDE-505C-1B8EF6A83CB0}"/>
                </a:ext>
              </a:extLst>
            </p:cNvPr>
            <p:cNvSpPr txBox="1"/>
            <p:nvPr/>
          </p:nvSpPr>
          <p:spPr>
            <a:xfrm>
              <a:off x="5648256" y="3803690"/>
              <a:ext cx="2271495" cy="607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Триггерное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729F80-DA4B-0627-7048-60A59B01C0D3}"/>
                </a:ext>
              </a:extLst>
            </p:cNvPr>
            <p:cNvSpPr txBox="1"/>
            <p:nvPr/>
          </p:nvSpPr>
          <p:spPr>
            <a:xfrm>
              <a:off x="5686009" y="4422438"/>
              <a:ext cx="3298708" cy="607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Индуцированное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F19D26-5878-811B-D20A-56AED2237B30}"/>
              </a:ext>
            </a:extLst>
          </p:cNvPr>
          <p:cNvSpPr txBox="1"/>
          <p:nvPr/>
        </p:nvSpPr>
        <p:spPr>
          <a:xfrm>
            <a:off x="279990" y="5033264"/>
            <a:ext cx="116320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Byerlee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1966;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Burridge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Knopov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1967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nb-NO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Talwani and Acree, 1985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Ben-Zion, Y., Rice, J. R.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1997;</a:t>
            </a:r>
            <a:r>
              <a:rPr lang="nb-NO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Shapiro et al., 2006, Dinske et al., 2012, McClure, 2012, Willis-Richards et al., 1996; Rahman et al., 2002; Ghassemi and Tarasovs, 2006; Kohl and Mégel, 2007; Bruel, 2007; Baisch et al., 2010; Rachez and Gentier, 2010; Deng et al., 2011;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McGarr, A.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2014;</a:t>
            </a:r>
            <a:r>
              <a:rPr lang="nb-NO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Будков А.М., Кочарян Г.Г., Новиков В.А., Крашенинников А.В.</a:t>
            </a:r>
            <a:r>
              <a:rPr lang="en-GB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Адушкин В.В., </a:t>
            </a:r>
            <a:r>
              <a:rPr lang="ru-RU" sz="16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Турунтаев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С.Б., 2015; </a:t>
            </a:r>
            <a:r>
              <a:rPr lang="en" sz="16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Alghannam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M., Juanes, R.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2020;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Kocharyan, G. G., Ostapchuk, A. A., Pavlov, D. V.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2021; Рига В. Ю., </a:t>
            </a:r>
            <a:r>
              <a:rPr lang="ru-RU" sz="16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Турунтаев</a:t>
            </a:r>
            <a:r>
              <a:rPr lang="ru-RU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Б., 2024</a:t>
            </a:r>
            <a:r>
              <a:rPr lang="nb-NO" sz="16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49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76A550-4A2F-94B6-74B4-B7205360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15D78-425B-3187-3ED3-0C3CCC84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321" y="5270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9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CBD14A-B980-2266-C0C4-0D1DA9B3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07B25F-2DF4-B599-CDB0-6651A11B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1788" y="-956398"/>
            <a:ext cx="4565283" cy="6594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58B2A-F6B7-483D-828E-C81E4F53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94512" y="1852410"/>
            <a:ext cx="1019833" cy="609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A7493-2D10-D355-8FC9-6365C316D44C}"/>
              </a:ext>
            </a:extLst>
          </p:cNvPr>
          <p:cNvSpPr txBox="1"/>
          <p:nvPr/>
        </p:nvSpPr>
        <p:spPr>
          <a:xfrm>
            <a:off x="6979818" y="194630"/>
            <a:ext cx="4495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Сейсмогенный</a:t>
            </a:r>
            <a:r>
              <a:rPr lang="ru-RU" sz="2400" dirty="0"/>
              <a:t> индекс </a:t>
            </a:r>
            <a:r>
              <a:rPr lang="ru-RU" sz="2400" dirty="0" err="1"/>
              <a:t>С.Шапиро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55A97-DD11-432F-B032-B9DD0A34E836}"/>
              </a:ext>
            </a:extLst>
          </p:cNvPr>
          <p:cNvSpPr txBox="1"/>
          <p:nvPr/>
        </p:nvSpPr>
        <p:spPr>
          <a:xfrm>
            <a:off x="357266" y="5338583"/>
            <a:ext cx="6094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dvPTimes"/>
              </a:rPr>
              <a:t>Shapiro, S. A. (2018). </a:t>
            </a:r>
            <a:r>
              <a:rPr lang="en-US" sz="1800" dirty="0" err="1">
                <a:effectLst/>
                <a:latin typeface="AdvPTimes"/>
              </a:rPr>
              <a:t>Seismogenic</a:t>
            </a:r>
            <a:r>
              <a:rPr lang="en-US" sz="1800" dirty="0">
                <a:effectLst/>
                <a:latin typeface="AdvPTimes"/>
              </a:rPr>
              <a:t> index of underground fluid injections and productions. </a:t>
            </a:r>
            <a:r>
              <a:rPr lang="en-US" sz="1800" dirty="0">
                <a:effectLst/>
                <a:latin typeface="AdvPTimesI"/>
              </a:rPr>
              <a:t>Journal of Geophysical Research, Solid Earth, 123</a:t>
            </a:r>
            <a:r>
              <a:rPr lang="en-US" sz="1800" dirty="0">
                <a:effectLst/>
                <a:latin typeface="AdvPTimes"/>
              </a:rPr>
              <a:t>, 7983–7997. </a:t>
            </a:r>
            <a:r>
              <a:rPr lang="en-US" sz="1800" dirty="0">
                <a:solidFill>
                  <a:srgbClr val="0000FF"/>
                </a:solidFill>
                <a:effectLst/>
                <a:latin typeface="AdvPTimes"/>
              </a:rPr>
              <a:t>https://</a:t>
            </a:r>
            <a:r>
              <a:rPr lang="en-US" sz="1800" dirty="0" err="1">
                <a:solidFill>
                  <a:srgbClr val="0000FF"/>
                </a:solidFill>
                <a:effectLst/>
                <a:latin typeface="AdvPTimes"/>
              </a:rPr>
              <a:t>doi.org</a:t>
            </a:r>
            <a:r>
              <a:rPr lang="en-US" sz="1800" dirty="0">
                <a:solidFill>
                  <a:srgbClr val="0000FF"/>
                </a:solidFill>
                <a:effectLst/>
                <a:latin typeface="AdvPTimes"/>
              </a:rPr>
              <a:t>/10.1029/ 2018JB015850 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368876-ACCE-FBFA-9F67-57218663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566" y="710939"/>
            <a:ext cx="4490792" cy="4373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E0393B-A7B4-62E7-384C-40FC8FB7B15D}"/>
              </a:ext>
            </a:extLst>
          </p:cNvPr>
          <p:cNvSpPr txBox="1"/>
          <p:nvPr/>
        </p:nvSpPr>
        <p:spPr>
          <a:xfrm>
            <a:off x="6330461" y="5157011"/>
            <a:ext cx="59155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A</a:t>
            </a:r>
            <a:r>
              <a:rPr lang="ru-RU" dirty="0"/>
              <a:t>. V. </a:t>
            </a:r>
            <a:r>
              <a:rPr lang="ru-RU" dirty="0" err="1"/>
              <a:t>Konovalov</a:t>
            </a:r>
            <a:r>
              <a:rPr lang="ru-RU" dirty="0"/>
              <a:t>, </a:t>
            </a:r>
            <a:r>
              <a:rPr lang="ru-RU" dirty="0" err="1"/>
              <a:t>A</a:t>
            </a:r>
            <a:r>
              <a:rPr lang="ru-RU" dirty="0"/>
              <a:t>. </a:t>
            </a:r>
            <a:r>
              <a:rPr lang="ru-RU" dirty="0" err="1"/>
              <a:t>A</a:t>
            </a:r>
            <a:r>
              <a:rPr lang="ru-RU" dirty="0"/>
              <a:t>. </a:t>
            </a:r>
            <a:r>
              <a:rPr lang="ru-RU" dirty="0" err="1"/>
              <a:t>Stepnov</a:t>
            </a:r>
            <a:r>
              <a:rPr lang="ru-RU" dirty="0"/>
              <a:t>, </a:t>
            </a:r>
            <a:r>
              <a:rPr lang="ru-RU" dirty="0" err="1"/>
              <a:t>S</a:t>
            </a:r>
            <a:r>
              <a:rPr lang="ru-RU" dirty="0"/>
              <a:t>. </a:t>
            </a:r>
            <a:r>
              <a:rPr lang="ru-RU" dirty="0" err="1"/>
              <a:t>B</a:t>
            </a:r>
            <a:r>
              <a:rPr lang="ru-RU" dirty="0"/>
              <a:t>. Turuntaev. </a:t>
            </a:r>
            <a:r>
              <a:rPr lang="ru-RU" dirty="0" err="1"/>
              <a:t>Possible</a:t>
            </a:r>
            <a:r>
              <a:rPr lang="ru-RU" dirty="0"/>
              <a:t> Connection </a:t>
            </a:r>
            <a:r>
              <a:rPr lang="ru-RU" dirty="0" err="1"/>
              <a:t>Between</a:t>
            </a:r>
            <a:r>
              <a:rPr lang="ru-RU" dirty="0"/>
              <a:t> </a:t>
            </a:r>
            <a:r>
              <a:rPr lang="ru-RU" dirty="0" err="1"/>
              <a:t>Recent</a:t>
            </a:r>
            <a:r>
              <a:rPr lang="ru-RU" dirty="0"/>
              <a:t> </a:t>
            </a:r>
            <a:r>
              <a:rPr lang="ru-RU" dirty="0" err="1"/>
              <a:t>Seismicity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Fluid</a:t>
            </a:r>
            <a:r>
              <a:rPr lang="ru-RU" dirty="0"/>
              <a:t> </a:t>
            </a:r>
            <a:r>
              <a:rPr lang="ru-RU" dirty="0" err="1"/>
              <a:t>Injection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Offshore</a:t>
            </a:r>
            <a:r>
              <a:rPr lang="ru-RU" dirty="0"/>
              <a:t> Oil </a:t>
            </a:r>
            <a:r>
              <a:rPr lang="ru-RU" dirty="0" err="1"/>
              <a:t>and</a:t>
            </a:r>
            <a:r>
              <a:rPr lang="ru-RU" dirty="0"/>
              <a:t> Gas Field Area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Sakhalin</a:t>
            </a:r>
            <a:r>
              <a:rPr lang="ru-RU" dirty="0"/>
              <a:t> Island, Russia / // Pure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Applied</a:t>
            </a:r>
            <a:r>
              <a:rPr lang="ru-RU" dirty="0"/>
              <a:t> </a:t>
            </a:r>
            <a:r>
              <a:rPr lang="ru-RU" dirty="0" err="1"/>
              <a:t>Geophysics</a:t>
            </a:r>
            <a:r>
              <a:rPr lang="ru-RU" dirty="0"/>
              <a:t>. – 2022. – DOI 10.1007/s00024-022-03006-y.</a:t>
            </a:r>
          </a:p>
        </p:txBody>
      </p:sp>
    </p:spTree>
    <p:extLst>
      <p:ext uri="{BB962C8B-B14F-4D97-AF65-F5344CB8AC3E}">
        <p14:creationId xmlns:p14="http://schemas.microsoft.com/office/powerpoint/2010/main" val="381812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B7A9A81-1811-1822-90AE-91960C9B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32E5685-0C3A-4EF4-B728-D1DD9316D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746187"/>
              </p:ext>
            </p:extLst>
          </p:nvPr>
        </p:nvGraphicFramePr>
        <p:xfrm>
          <a:off x="496161" y="508049"/>
          <a:ext cx="5320830" cy="420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CEC3213-57C7-4ECA-A9C3-6253522F0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926835"/>
              </p:ext>
            </p:extLst>
          </p:nvPr>
        </p:nvGraphicFramePr>
        <p:xfrm>
          <a:off x="6096000" y="508050"/>
          <a:ext cx="5898148" cy="420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7720710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1531</Words>
  <Application>Microsoft Macintosh PowerPoint</Application>
  <PresentationFormat>Широкоэкранный</PresentationFormat>
  <Paragraphs>245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AdvPTimes</vt:lpstr>
      <vt:lpstr>AdvPTimesI</vt:lpstr>
      <vt:lpstr>Aptos</vt:lpstr>
      <vt:lpstr>Arial</vt:lpstr>
      <vt:lpstr>Calibri</vt:lpstr>
      <vt:lpstr>Calibri Light</vt:lpstr>
      <vt:lpstr>Cambria Math</vt:lpstr>
      <vt:lpstr>PT Sans Caption</vt:lpstr>
      <vt:lpstr>Times New Roman</vt:lpstr>
      <vt:lpstr>Специальное оформление</vt:lpstr>
      <vt:lpstr>Тема Office 2013–2022</vt:lpstr>
      <vt:lpstr>Возможности оценки максимальной магнитуды землетрясений, индуцированных закачкой жидкости. </vt:lpstr>
      <vt:lpstr>Содержание</vt:lpstr>
      <vt:lpstr>Презентация PowerPoint</vt:lpstr>
      <vt:lpstr>Презентация PowerPoint</vt:lpstr>
      <vt:lpstr>Презентация PowerPoint</vt:lpstr>
      <vt:lpstr>Механика техногенной сейсмичности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 трения rate-and-state</vt:lpstr>
      <vt:lpstr>Переход от асейсмичного скольжения к сейсмическому</vt:lpstr>
      <vt:lpstr>Презентация PowerPoint</vt:lpstr>
      <vt:lpstr>Презентация PowerPoint</vt:lpstr>
      <vt:lpstr>Презентация PowerPoint</vt:lpstr>
      <vt:lpstr>Презентация PowerPoint</vt:lpstr>
      <vt:lpstr>Насыщение магнитуд сейсмических событий</vt:lpstr>
      <vt:lpstr>Возможности моделирования режима сейсмических событий, инициированных закачкой жидкости, на примере геотермального проекта </vt:lpstr>
      <vt:lpstr>Заключение и 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Renata</dc:creator>
  <cp:lastModifiedBy>Sergey Turuntaev</cp:lastModifiedBy>
  <cp:revision>59</cp:revision>
  <dcterms:created xsi:type="dcterms:W3CDTF">2026-02-05T15:06:18Z</dcterms:created>
  <dcterms:modified xsi:type="dcterms:W3CDTF">2026-05-18T20:19:52Z</dcterms:modified>
</cp:coreProperties>
</file>