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9" r:id="rId4"/>
    <p:sldId id="294" r:id="rId5"/>
    <p:sldId id="297" r:id="rId6"/>
    <p:sldId id="265" r:id="rId7"/>
    <p:sldId id="291" r:id="rId8"/>
    <p:sldId id="298" r:id="rId9"/>
    <p:sldId id="278" r:id="rId10"/>
    <p:sldId id="290" r:id="rId11"/>
    <p:sldId id="261" r:id="rId12"/>
    <p:sldId id="293" r:id="rId13"/>
    <p:sldId id="295" r:id="rId14"/>
    <p:sldId id="29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691" y="5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1DA887-3368-4660-81D1-B9ACBB9EECBE}" type="datetimeFigureOut">
              <a:rPr lang="ru-RU" smtClean="0"/>
              <a:t>20.05.2026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26017-F7F6-4664-A1B8-8DFB8F7775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9770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26017-F7F6-4664-A1B8-8DFB8F77752E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258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93824-AD1F-4A30-B1D3-E62FE140DEC6}" type="datetime1">
              <a:rPr lang="ru-RU" smtClean="0"/>
              <a:t>20.05.2026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95043-526B-4F4C-9210-EF545148D93B}" type="datetime1">
              <a:rPr lang="ru-RU" smtClean="0"/>
              <a:t>20.05.2026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35726-9363-4F0B-A82F-FF4ABB649A1F}" type="datetime1">
              <a:rPr lang="ru-RU" smtClean="0"/>
              <a:t>20.05.2026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6AF87-8A72-464B-8DB1-1E8C64CB402D}" type="datetime1">
              <a:rPr lang="ru-RU" smtClean="0"/>
              <a:t>20.05.2026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2132A-38A3-48F4-81DE-B7AE85EB3715}" type="datetime1">
              <a:rPr lang="ru-RU" smtClean="0"/>
              <a:t>20.05.2026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60451-739D-47EE-B3BC-2276D62AF10B}" type="datetime1">
              <a:rPr lang="ru-RU" smtClean="0"/>
              <a:t>20.05.2026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9A6AB-03CF-45D1-81B1-921A930991D0}" type="datetime1">
              <a:rPr lang="ru-RU" smtClean="0"/>
              <a:t>20.05.2026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3816-AEC7-4387-82AE-BE4706E6C31E}" type="datetime1">
              <a:rPr lang="ru-RU" smtClean="0"/>
              <a:t>20.05.2026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60D98-C53D-4C5F-B811-D36716B82679}" type="datetime1">
              <a:rPr lang="ru-RU" smtClean="0"/>
              <a:t>20.05.2026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28F61-0CE3-4172-9E3A-F720D8E820D8}" type="datetime1">
              <a:rPr lang="ru-RU" smtClean="0"/>
              <a:t>20.05.2026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9C11C-6DF0-4851-9F19-262403281064}" type="datetime1">
              <a:rPr lang="ru-RU" smtClean="0"/>
              <a:t>20.05.2026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F8533-7928-46F3-A513-BA42257CE1EE}" type="datetime1">
              <a:rPr lang="ru-RU" smtClean="0"/>
              <a:t>20.05.2026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5360" y="1417642"/>
            <a:ext cx="11377264" cy="1839220"/>
          </a:xfrm>
        </p:spPr>
        <p:txBody>
          <a:bodyPr>
            <a:noAutofit/>
          </a:bodyPr>
          <a:lstStyle/>
          <a:p>
            <a:pPr>
              <a:spcAft>
                <a:spcPts val="1800"/>
              </a:spcAft>
            </a:pPr>
            <a:r>
              <a:rPr lang="ru-RU" sz="3600" b="1" dirty="0"/>
              <a:t>ВЛИЯНИЕ ВЛАЖНОСТИ ПОРИСТЫХ ГРУНТОВ НА ПРОХОЖДЕНИЕ ГОРИЗОНТАЛЬНЫХ СЕЙСМИЧЕСКИХ ВОЛН РАЗНОЙ ИНТЕНСИВНОСТИ</a:t>
            </a:r>
            <a:endParaRPr lang="ru-RU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467846" y="6063970"/>
            <a:ext cx="20032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18 – 22 мая 2026 г.</a:t>
            </a:r>
          </a:p>
          <a:p>
            <a:pPr algn="ctr"/>
            <a:r>
              <a:rPr lang="ru-RU" dirty="0"/>
              <a:t>Коломна</a:t>
            </a:r>
          </a:p>
        </p:txBody>
      </p:sp>
      <p:sp>
        <p:nvSpPr>
          <p:cNvPr id="8" name="Подзаголовок 7">
            <a:extLst>
              <a:ext uri="{FF2B5EF4-FFF2-40B4-BE49-F238E27FC236}">
                <a16:creationId xmlns:a16="http://schemas.microsoft.com/office/drawing/2014/main" id="{2FE67358-2380-DF2D-C503-F892A43FD5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1504" y="3345140"/>
            <a:ext cx="9444717" cy="2240599"/>
          </a:xfrm>
        </p:spPr>
        <p:txBody>
          <a:bodyPr>
            <a:normAutofit/>
          </a:bodyPr>
          <a:lstStyle/>
          <a:p>
            <a:r>
              <a:rPr lang="ru-RU" u="sng" dirty="0">
                <a:solidFill>
                  <a:schemeClr val="tx1"/>
                </a:solidFill>
              </a:rPr>
              <a:t>Радюк Е.А.</a:t>
            </a:r>
            <a:r>
              <a:rPr lang="ru-RU" baseline="30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, Крылов А.А.</a:t>
            </a:r>
            <a:r>
              <a:rPr lang="ru-RU" baseline="30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en-US" i="1" dirty="0">
                <a:solidFill>
                  <a:schemeClr val="tx1"/>
                </a:solidFill>
              </a:rPr>
              <a:t>elena.radiuk@yandex.ru</a:t>
            </a:r>
            <a:endParaRPr lang="ru-RU" i="1" dirty="0">
              <a:solidFill>
                <a:schemeClr val="tx1"/>
              </a:solidFill>
            </a:endParaRPr>
          </a:p>
          <a:p>
            <a:endParaRPr lang="ru-RU" i="1" dirty="0">
              <a:solidFill>
                <a:schemeClr val="tx1"/>
              </a:solidFill>
            </a:endParaRPr>
          </a:p>
          <a:p>
            <a:endParaRPr lang="ru-RU" i="1" dirty="0">
              <a:solidFill>
                <a:schemeClr val="tx1"/>
              </a:solidFill>
            </a:endParaRP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463E7F00-92A5-2E21-48E3-43CF128DC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24" y="248758"/>
            <a:ext cx="1584176" cy="975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4078C02-5D89-B482-7E59-DAF27F775B83}"/>
              </a:ext>
            </a:extLst>
          </p:cNvPr>
          <p:cNvSpPr/>
          <p:nvPr/>
        </p:nvSpPr>
        <p:spPr>
          <a:xfrm>
            <a:off x="2675620" y="443999"/>
            <a:ext cx="78848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Федеральное государственное бюджетное учреждение науки Институт океанологии им. П.П. </a:t>
            </a:r>
            <a:r>
              <a:rPr lang="ru-RU" sz="1600" dirty="0" err="1"/>
              <a:t>Ширшова</a:t>
            </a:r>
            <a:r>
              <a:rPr lang="ru-RU" sz="1600" dirty="0"/>
              <a:t> Российской академии наук</a:t>
            </a:r>
          </a:p>
        </p:txBody>
      </p:sp>
    </p:spTree>
    <p:extLst>
      <p:ext uri="{BB962C8B-B14F-4D97-AF65-F5344CB8AC3E}">
        <p14:creationId xmlns:p14="http://schemas.microsoft.com/office/powerpoint/2010/main" val="3963980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6A71C6-99AE-C136-5EBF-FA418C574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7264" y="347744"/>
            <a:ext cx="9928097" cy="828911"/>
          </a:xfrm>
        </p:spPr>
        <p:txBody>
          <a:bodyPr>
            <a:noAutofit/>
          </a:bodyPr>
          <a:lstStyle/>
          <a:p>
            <a:r>
              <a:rPr lang="ru-RU" sz="2800" b="1" dirty="0"/>
              <a:t>Эффект насыщения амплитуд SH-волн в верхней части грунтового разреза</a:t>
            </a:r>
            <a:endParaRPr lang="ru-RU" sz="28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D3209A9-A578-B63C-D365-2D7E9D9EE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800" smtClean="0">
                <a:solidFill>
                  <a:schemeClr val="tx1"/>
                </a:solidFill>
              </a:rPr>
              <a:t>10</a:t>
            </a:fld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732439" y="4882631"/>
            <a:ext cx="10849961" cy="159051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При фиксированном значении влажности эффект насыщения амплитуд ускорений (</a:t>
            </a:r>
            <a:r>
              <a:rPr lang="en-US" dirty="0"/>
              <a:t>PGA) </a:t>
            </a:r>
            <a:r>
              <a:rPr lang="ru-RU" dirty="0"/>
              <a:t>наступает раньше у связных грунтов, чем у несвязных </a:t>
            </a:r>
          </a:p>
          <a:p>
            <a:r>
              <a:rPr lang="ru-RU" dirty="0"/>
              <a:t>Эффект насыщения амплитуд скоростей (</a:t>
            </a:r>
            <a:r>
              <a:rPr lang="en-US" dirty="0"/>
              <a:t>PGV</a:t>
            </a:r>
            <a:r>
              <a:rPr lang="ru-RU" dirty="0"/>
              <a:t>) имеет аналогичную тенденцию, но в случае </a:t>
            </a:r>
            <a:r>
              <a:rPr lang="en-US" dirty="0"/>
              <a:t>PGV</a:t>
            </a:r>
            <a:r>
              <a:rPr lang="ru-RU" dirty="0"/>
              <a:t> насыщение наступает медленнее, чем в случае ускорений (</a:t>
            </a:r>
            <a:r>
              <a:rPr lang="en-US" dirty="0"/>
              <a:t>PGA</a:t>
            </a:r>
            <a:r>
              <a:rPr lang="ru-RU" dirty="0"/>
              <a:t>)</a:t>
            </a:r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DD3EC60B-E249-F7B7-C323-970DC4D5D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217515"/>
            <a:ext cx="1246935" cy="767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0030E7B-E9C8-9462-E2FA-0E70056BAB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027" y="1276507"/>
            <a:ext cx="7056784" cy="349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4771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87894E86-4129-4602-8F3E-4A4E4312E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F9138-453F-43D7-96EC-B72B089B4DCA}" type="slidenum">
              <a:rPr lang="ru-RU" sz="1800">
                <a:solidFill>
                  <a:schemeClr val="tx1"/>
                </a:solidFill>
              </a:rPr>
              <a:t>11</a:t>
            </a:fld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EC40571F-95DB-B0D9-074B-B9A4CC9D5538}"/>
              </a:ext>
            </a:extLst>
          </p:cNvPr>
          <p:cNvSpPr txBox="1">
            <a:spLocks/>
          </p:cNvSpPr>
          <p:nvPr/>
        </p:nvSpPr>
        <p:spPr>
          <a:xfrm>
            <a:off x="2927648" y="336664"/>
            <a:ext cx="7560840" cy="7637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/>
              <a:t>Моделирование реакции насыщенных грунтов на прохождение </a:t>
            </a:r>
            <a:r>
              <a:rPr lang="en-US" sz="2400" b="1" dirty="0"/>
              <a:t>SH</a:t>
            </a:r>
            <a:r>
              <a:rPr lang="ru-RU" sz="2400" b="1" dirty="0"/>
              <a:t>-волны в </a:t>
            </a:r>
            <a:r>
              <a:rPr lang="ru-RU" sz="2400" b="1" dirty="0" err="1"/>
              <a:t>MatNERApor</a:t>
            </a:r>
            <a:endParaRPr lang="ru-RU" sz="24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885C519-EAA6-0EF9-5A70-2BD763052EC7}"/>
              </a:ext>
            </a:extLst>
          </p:cNvPr>
          <p:cNvSpPr txBox="1"/>
          <p:nvPr/>
        </p:nvSpPr>
        <p:spPr>
          <a:xfrm>
            <a:off x="7995974" y="1941527"/>
            <a:ext cx="4076689" cy="44781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900" dirty="0"/>
              <a:t>Для связных грунтов с увеличением влажности наблюдается смещение резонансной частоты спектра в сторону увеличения периодов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ru-RU" sz="19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900" dirty="0"/>
              <a:t>У несвязных грунтов отмечается аналогичная тенденция, но она менее выражена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ru-RU" sz="19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900" dirty="0"/>
              <a:t>При увеличении интенсивности входного воздействия наблюдается снижение уровней спектров относительно основания грунтового разреза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B8C5F82-31D4-BFCC-4080-66C01B287A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490" y="1179727"/>
            <a:ext cx="3106058" cy="55054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EFB8DA0-27E1-0BAC-D820-00D6A151A5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828" y="1141634"/>
            <a:ext cx="3128511" cy="5545054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678A4F5-2762-F535-4CEF-A17D74F863A1}"/>
              </a:ext>
            </a:extLst>
          </p:cNvPr>
          <p:cNvSpPr txBox="1"/>
          <p:nvPr/>
        </p:nvSpPr>
        <p:spPr>
          <a:xfrm>
            <a:off x="8006809" y="1179727"/>
            <a:ext cx="311821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Спектры ускорений для глины (а) и песка (б)</a:t>
            </a:r>
            <a:endParaRPr lang="ru-RU" sz="20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BCE8CED-2A46-4E31-FF24-074B7E052BF9}"/>
              </a:ext>
            </a:extLst>
          </p:cNvPr>
          <p:cNvSpPr txBox="1"/>
          <p:nvPr/>
        </p:nvSpPr>
        <p:spPr>
          <a:xfrm>
            <a:off x="581168" y="1237769"/>
            <a:ext cx="5164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(а)</a:t>
            </a:r>
            <a:endParaRPr lang="ru-RU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95419AA-52DC-E1D5-643E-1915E583E670}"/>
              </a:ext>
            </a:extLst>
          </p:cNvPr>
          <p:cNvSpPr txBox="1"/>
          <p:nvPr/>
        </p:nvSpPr>
        <p:spPr>
          <a:xfrm>
            <a:off x="4278184" y="1216334"/>
            <a:ext cx="5164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(б)</a:t>
            </a:r>
            <a:endParaRPr lang="ru-RU" dirty="0"/>
          </a:p>
        </p:txBody>
      </p:sp>
      <p:pic>
        <p:nvPicPr>
          <p:cNvPr id="25" name="Picture 4">
            <a:extLst>
              <a:ext uri="{FF2B5EF4-FFF2-40B4-BE49-F238E27FC236}">
                <a16:creationId xmlns:a16="http://schemas.microsoft.com/office/drawing/2014/main" id="{1F0A5C67-2603-4DB2-A6BA-C22640EECA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217515"/>
            <a:ext cx="1246935" cy="767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63901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06C976-597D-C6E4-34A5-43D9B3EE50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F71A3696-22EA-F124-3451-1DDA74FEB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F9138-453F-43D7-96EC-B72B089B4DCA}" type="slidenum">
              <a:rPr lang="ru-RU" sz="1800">
                <a:solidFill>
                  <a:schemeClr val="tx1"/>
                </a:solidFill>
              </a:rPr>
              <a:t>12</a:t>
            </a:fld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510FF771-E8C0-40BC-F989-69EA1A21F656}"/>
              </a:ext>
            </a:extLst>
          </p:cNvPr>
          <p:cNvSpPr txBox="1">
            <a:spLocks/>
          </p:cNvSpPr>
          <p:nvPr/>
        </p:nvSpPr>
        <p:spPr>
          <a:xfrm>
            <a:off x="2927648" y="336664"/>
            <a:ext cx="7560840" cy="7637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/>
              <a:t>Моделирование реакции насыщенных грунтов на прохождение </a:t>
            </a:r>
            <a:r>
              <a:rPr lang="en-US" sz="2400" b="1" dirty="0"/>
              <a:t>SH</a:t>
            </a:r>
            <a:r>
              <a:rPr lang="ru-RU" sz="2400" b="1" dirty="0"/>
              <a:t>-волны в </a:t>
            </a:r>
            <a:r>
              <a:rPr lang="ru-RU" sz="2400" b="1" dirty="0" err="1"/>
              <a:t>MatNERApor</a:t>
            </a:r>
            <a:endParaRPr lang="ru-RU" sz="24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EDD344A-AADC-C7E8-BD3D-3C00DFF988C5}"/>
              </a:ext>
            </a:extLst>
          </p:cNvPr>
          <p:cNvSpPr txBox="1"/>
          <p:nvPr/>
        </p:nvSpPr>
        <p:spPr>
          <a:xfrm>
            <a:off x="8487798" y="2137708"/>
            <a:ext cx="2844801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dirty="0"/>
              <a:t>Для связных грунтов наблюдается выраженная тенденция к снижению значения коэффициентов усиления ускорения при увеличении влажности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dirty="0"/>
              <a:t>У несвязных грунтов отмечается аналогичная тенденция, но она менее выражена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9883160-FC09-A4BD-2046-272168EDF3A8}"/>
              </a:ext>
            </a:extLst>
          </p:cNvPr>
          <p:cNvSpPr txBox="1"/>
          <p:nvPr/>
        </p:nvSpPr>
        <p:spPr>
          <a:xfrm>
            <a:off x="8487798" y="1308814"/>
            <a:ext cx="261378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Кривые усиления ускорений для </a:t>
            </a:r>
            <a:b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глины (а) и песка (б)</a:t>
            </a:r>
            <a:endParaRPr lang="ru-RU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61D4A72-177F-D94F-6A36-BF9DFC82092F}"/>
              </a:ext>
            </a:extLst>
          </p:cNvPr>
          <p:cNvSpPr txBox="1"/>
          <p:nvPr/>
        </p:nvSpPr>
        <p:spPr>
          <a:xfrm>
            <a:off x="839416" y="1308814"/>
            <a:ext cx="5164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(а)</a:t>
            </a:r>
            <a:endParaRPr lang="ru-RU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1A57F4A-9CB9-5FAE-3021-A2F4F696F47E}"/>
              </a:ext>
            </a:extLst>
          </p:cNvPr>
          <p:cNvSpPr txBox="1"/>
          <p:nvPr/>
        </p:nvSpPr>
        <p:spPr>
          <a:xfrm>
            <a:off x="4506527" y="1308814"/>
            <a:ext cx="5164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(б)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4E4EDFF-348B-7863-D207-0BF94C2581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001" y="1205765"/>
            <a:ext cx="2935658" cy="5391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C8D6D00-5FBD-9B8B-B71B-33FBB9529A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765" y="1205765"/>
            <a:ext cx="2919578" cy="5362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D3042C38-54F1-974A-90BF-8D1B844FA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217515"/>
            <a:ext cx="1246935" cy="767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70613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C3D02F-AB53-225E-24BB-51217A0D3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1744" y="29837"/>
            <a:ext cx="3395797" cy="1143000"/>
          </a:xfrm>
        </p:spPr>
        <p:txBody>
          <a:bodyPr/>
          <a:lstStyle/>
          <a:p>
            <a:r>
              <a:rPr lang="ru-RU" b="1" dirty="0"/>
              <a:t>Выводы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279236F-ECDD-51BE-6690-20F3D1C661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40769"/>
            <a:ext cx="10972800" cy="478539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В результате поставленного численного эксперимента получены следующие основные выводы:</a:t>
            </a:r>
          </a:p>
          <a:p>
            <a:endParaRPr lang="ru-RU" dirty="0"/>
          </a:p>
          <a:p>
            <a:r>
              <a:rPr lang="ru-RU" dirty="0"/>
              <a:t>Насыщение амплитуд SH-волн в верхней части грунтового разреза происходит быстрее в случае грунтов с более высокой влажностью. </a:t>
            </a:r>
          </a:p>
          <a:p>
            <a:r>
              <a:rPr lang="ru-RU" dirty="0"/>
              <a:t>При фиксированном значении влажности эффект насыщения амплитуд ускорений наступает раньше у связных грунтов, чем у несвязных </a:t>
            </a:r>
          </a:p>
          <a:p>
            <a:r>
              <a:rPr lang="ru-RU" dirty="0"/>
              <a:t>Для связных грунтов с увеличением влажности наблюдается смещение резонансной частоты спектра в сторону увеличения периодов. У несвязных грунтов отмечается аналогичная тенденция, но она менее выражена.</a:t>
            </a:r>
          </a:p>
          <a:p>
            <a:r>
              <a:rPr lang="ru-RU" dirty="0"/>
              <a:t>При увеличении интенсивности входного воздействия наблюдается снижение уровней спектров реакции (эффект насыщения).</a:t>
            </a:r>
          </a:p>
          <a:p>
            <a:r>
              <a:rPr lang="ru-RU" dirty="0"/>
              <a:t>Для связных грунтов наблюдается выраженная тенденция к снижению значения коэффициентов усиления ускорения при увеличении влажности. У несвязных грунтов отмечается аналогичная тенденция, но она менее выражена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456D012-50AF-A16F-3C54-6E290A30C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800" smtClean="0">
                <a:solidFill>
                  <a:schemeClr val="tx1"/>
                </a:solidFill>
              </a:rPr>
              <a:t>13</a:t>
            </a:fld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19ACC471-5755-DF08-3C2A-2FD7D8B62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217515"/>
            <a:ext cx="1246935" cy="767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83541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B4DD5B-185F-E7BB-3693-CB36B2F5B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123" y="2857500"/>
            <a:ext cx="10972800" cy="114300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ru-RU" sz="6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62BDEBAE-3A07-A74D-70A4-CA4B477FB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800" smtClean="0">
                <a:solidFill>
                  <a:schemeClr val="tx1"/>
                </a:solidFill>
              </a:rPr>
              <a:t>14</a:t>
            </a:fld>
            <a:endParaRPr lang="ru-RU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566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9656" y="341419"/>
            <a:ext cx="6861448" cy="490066"/>
          </a:xfrm>
        </p:spPr>
        <p:txBody>
          <a:bodyPr>
            <a:noAutofit/>
          </a:bodyPr>
          <a:lstStyle/>
          <a:p>
            <a:r>
              <a:rPr lang="ru-RU" sz="3600" b="1" dirty="0"/>
              <a:t>Научная проблема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5400" y="1700808"/>
            <a:ext cx="11031016" cy="3154264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ru-RU" sz="8000" dirty="0"/>
              <a:t>При проектировании особо ответственных объектов в сейсмоактивных районах в обязательном порядке производится оценка сейсмических воздействий, в том числе исследование влияния верхней части геологического разреза на колебания (сейсмическое микрорайонирование).</a:t>
            </a:r>
          </a:p>
          <a:p>
            <a:pPr algn="just"/>
            <a:endParaRPr lang="ru-RU" sz="8000" dirty="0"/>
          </a:p>
          <a:p>
            <a:pPr algn="just"/>
            <a:r>
              <a:rPr lang="ru-RU" sz="8000" dirty="0"/>
              <a:t>Оценка сейсмической опасности на шельфе или в береговых зонах, где располагаются добывающие платформы, отгрузочные терминалы, нефте- и газопроводы, требует учета пористой структуры и водонасыщенности морских грунтов.</a:t>
            </a:r>
          </a:p>
          <a:p>
            <a:pPr algn="just"/>
            <a:endParaRPr lang="ru-RU" sz="8000" dirty="0"/>
          </a:p>
          <a:p>
            <a:pPr algn="just"/>
            <a:r>
              <a:rPr lang="ru-RU" sz="8000" dirty="0"/>
              <a:t>Численное моделирование отклика пористых водонасыщенных грунтов при прохождении сейсмических волн, в особенности вертикальных компонент, является малоизученной областью. 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217515"/>
            <a:ext cx="1246935" cy="767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800" smtClean="0">
                <a:solidFill>
                  <a:schemeClr val="tx1"/>
                </a:solidFill>
              </a:rPr>
              <a:t>2</a:t>
            </a:fld>
            <a:endParaRPr lang="ru-RU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044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5900" y="363433"/>
            <a:ext cx="8229600" cy="562074"/>
          </a:xfrm>
        </p:spPr>
        <p:txBody>
          <a:bodyPr>
            <a:noAutofit/>
          </a:bodyPr>
          <a:lstStyle/>
          <a:p>
            <a:r>
              <a:rPr lang="ru-RU" sz="3600" b="1" dirty="0"/>
              <a:t>Цель и задачи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8132" y="1437599"/>
            <a:ext cx="10225136" cy="4525963"/>
          </a:xfrm>
        </p:spPr>
        <p:txBody>
          <a:bodyPr>
            <a:normAutofit lnSpcReduction="10000"/>
          </a:bodyPr>
          <a:lstStyle/>
          <a:p>
            <a:pPr marL="17100" indent="0" algn="just">
              <a:spcBef>
                <a:spcPts val="0"/>
              </a:spcBef>
              <a:buNone/>
            </a:pPr>
            <a:r>
              <a:rPr lang="ru-RU" sz="2400" b="1" dirty="0"/>
              <a:t>Цель: </a:t>
            </a:r>
            <a:r>
              <a:rPr lang="ru-RU" sz="2400" dirty="0"/>
              <a:t>выявление закономерностей сейсмического отклика пористых водонасыщенных грунтов, характерных для их залегания на дне акваторий, с помощью численного моделирования.</a:t>
            </a:r>
          </a:p>
          <a:p>
            <a:pPr marL="17100" indent="0" algn="just">
              <a:spcBef>
                <a:spcPts val="0"/>
              </a:spcBef>
              <a:buNone/>
            </a:pPr>
            <a:endParaRPr lang="ru-RU" sz="2400" dirty="0"/>
          </a:p>
          <a:p>
            <a:pPr marL="17100" indent="0" algn="just">
              <a:spcBef>
                <a:spcPts val="0"/>
              </a:spcBef>
              <a:buNone/>
            </a:pPr>
            <a:r>
              <a:rPr lang="ru-RU" sz="2400" b="1" dirty="0"/>
              <a:t>Задачи: </a:t>
            </a:r>
          </a:p>
          <a:p>
            <a:pPr marL="760050" lvl="1" algn="just">
              <a:spcBef>
                <a:spcPts val="0"/>
              </a:spcBef>
            </a:pPr>
            <a:r>
              <a:rPr lang="ru-RU" sz="2400" dirty="0"/>
              <a:t>создать слоистые грунтовые модели со связными и несвязными грунтами разной влажности; </a:t>
            </a:r>
          </a:p>
          <a:p>
            <a:pPr marL="760050" lvl="1" algn="just">
              <a:spcBef>
                <a:spcPts val="0"/>
              </a:spcBef>
            </a:pPr>
            <a:r>
              <a:rPr lang="ru-RU" sz="2400" dirty="0"/>
              <a:t>синтезировать ансамбли акселерограмм, соответствующих разным уровням воздействий, которые будут использоваться в качестве исходных на грунтовом основании;</a:t>
            </a:r>
          </a:p>
          <a:p>
            <a:pPr marL="760050" lvl="1" algn="just">
              <a:spcBef>
                <a:spcPts val="0"/>
              </a:spcBef>
            </a:pPr>
            <a:r>
              <a:rPr lang="ru-RU" sz="2400" dirty="0"/>
              <a:t>с помощью численного моделирования описать зависимость сейсмического отклика водонасыщенных грунтовых слоев от значений влажности грунта и уровня входных воздействий.</a:t>
            </a:r>
          </a:p>
          <a:p>
            <a:pPr marL="360000">
              <a:spcBef>
                <a:spcPts val="0"/>
              </a:spcBef>
            </a:pPr>
            <a:endParaRPr lang="ru-RU" sz="2000" b="1" dirty="0"/>
          </a:p>
          <a:p>
            <a:pPr marL="474300" lvl="1" indent="0">
              <a:spcBef>
                <a:spcPts val="0"/>
              </a:spcBef>
              <a:buNone/>
            </a:pPr>
            <a:endParaRPr lang="ru-RU" sz="1600" b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800" smtClean="0">
                <a:solidFill>
                  <a:schemeClr val="tx1"/>
                </a:solidFill>
              </a:rPr>
              <a:t>3</a:t>
            </a:fld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A7BA5217-0EB1-B361-CD36-42D14FB5B7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217515"/>
            <a:ext cx="1246935" cy="767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0472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79277C-C021-4A71-9798-0F7FBC029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4303" y="295805"/>
            <a:ext cx="8671686" cy="641788"/>
          </a:xfrm>
        </p:spPr>
        <p:txBody>
          <a:bodyPr>
            <a:normAutofit/>
          </a:bodyPr>
          <a:lstStyle/>
          <a:p>
            <a:r>
              <a:rPr lang="ru-RU" sz="2800" b="1" dirty="0"/>
              <a:t>Данные и методы. Алгоритм </a:t>
            </a:r>
            <a:r>
              <a:rPr lang="en-US" sz="2800" b="1" dirty="0"/>
              <a:t>NERA</a:t>
            </a:r>
            <a:r>
              <a:rPr lang="ru-RU" sz="2800" b="1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4152" y="1182821"/>
            <a:ext cx="3418639" cy="27764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0130" y="1433383"/>
            <a:ext cx="691978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dirty="0">
                <a:latin typeface="Calibri" panose="020F0502020204030204" pitchFamily="34" charset="0"/>
              </a:rPr>
              <a:t>Модель Айвена-</a:t>
            </a:r>
            <a:r>
              <a:rPr lang="ru-RU" sz="1350" dirty="0" err="1">
                <a:latin typeface="Calibri" panose="020F0502020204030204" pitchFamily="34" charset="0"/>
              </a:rPr>
              <a:t>Мроза</a:t>
            </a:r>
            <a:r>
              <a:rPr lang="ru-RU" sz="1350" dirty="0">
                <a:latin typeface="Calibri" panose="020F0502020204030204" pitchFamily="34" charset="0"/>
              </a:rPr>
              <a:t> [</a:t>
            </a:r>
            <a:r>
              <a:rPr lang="en-US" sz="1350" dirty="0">
                <a:latin typeface="Calibri" panose="020F0502020204030204" pitchFamily="34" charset="0"/>
              </a:rPr>
              <a:t>Iwan, 1967] and [Mroz, 1967</a:t>
            </a:r>
            <a:r>
              <a:rPr lang="ru-RU" sz="1350" dirty="0">
                <a:latin typeface="Calibri" panose="020F0502020204030204" pitchFamily="34" charset="0"/>
              </a:rPr>
              <a:t>], нелинейной гистерезисной модели</a:t>
            </a:r>
          </a:p>
        </p:txBody>
      </p:sp>
      <p:pic>
        <p:nvPicPr>
          <p:cNvPr id="6" name="Рисунок 5"/>
          <p:cNvPicPr/>
          <p:nvPr/>
        </p:nvPicPr>
        <p:blipFill>
          <a:blip r:embed="rId3"/>
          <a:stretch>
            <a:fillRect/>
          </a:stretch>
        </p:blipFill>
        <p:spPr>
          <a:xfrm>
            <a:off x="1775520" y="1804503"/>
            <a:ext cx="3418639" cy="126847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669121" y="3083831"/>
                <a:ext cx="6570722" cy="14246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350" i="1" dirty="0">
                    <a:latin typeface="Calibri" panose="020F0502020204030204" pitchFamily="34" charset="0"/>
                  </a:rPr>
                  <a:t>R</a:t>
                </a:r>
                <a:r>
                  <a:rPr lang="ru-RU" sz="1350" i="1" baseline="-25000" dirty="0">
                    <a:latin typeface="Calibri" panose="020F0502020204030204" pitchFamily="34" charset="0"/>
                  </a:rPr>
                  <a:t>1</a:t>
                </a:r>
                <a:r>
                  <a:rPr lang="ru-RU" sz="1350" i="1" dirty="0">
                    <a:latin typeface="Calibri" panose="020F0502020204030204" pitchFamily="34" charset="0"/>
                  </a:rPr>
                  <a:t> &lt;R</a:t>
                </a:r>
                <a:r>
                  <a:rPr lang="ru-RU" sz="1350" i="1" baseline="-25000" dirty="0">
                    <a:latin typeface="Calibri" panose="020F0502020204030204" pitchFamily="34" charset="0"/>
                  </a:rPr>
                  <a:t>2</a:t>
                </a:r>
                <a:r>
                  <a:rPr lang="ru-RU" sz="1350" i="1" dirty="0">
                    <a:latin typeface="Calibri" panose="020F0502020204030204" pitchFamily="34" charset="0"/>
                  </a:rPr>
                  <a:t> &lt;… &lt; R</a:t>
                </a:r>
                <a:r>
                  <a:rPr lang="ru-RU" sz="1350" i="1" baseline="-25000" dirty="0">
                    <a:latin typeface="Calibri" panose="020F0502020204030204" pitchFamily="34" charset="0"/>
                  </a:rPr>
                  <a:t>n-1 </a:t>
                </a:r>
                <a:r>
                  <a:rPr lang="ru-RU" sz="1350" i="1" dirty="0">
                    <a:latin typeface="Calibri" panose="020F0502020204030204" pitchFamily="34" charset="0"/>
                  </a:rPr>
                  <a:t>&lt;</a:t>
                </a:r>
                <a:r>
                  <a:rPr lang="ru-RU" sz="1350" i="1" dirty="0" err="1">
                    <a:latin typeface="Calibri" panose="020F0502020204030204" pitchFamily="34" charset="0"/>
                  </a:rPr>
                  <a:t>R</a:t>
                </a:r>
                <a:r>
                  <a:rPr lang="ru-RU" sz="1350" i="1" baseline="-25000" dirty="0" err="1">
                    <a:latin typeface="Calibri" panose="020F0502020204030204" pitchFamily="34" charset="0"/>
                  </a:rPr>
                  <a:t>n</a:t>
                </a:r>
                <a:endParaRPr lang="ru-RU" sz="1350" i="1" baseline="-25000" dirty="0">
                  <a:latin typeface="Calibri" panose="020F0502020204030204" pitchFamily="34" charset="0"/>
                </a:endParaRPr>
              </a:p>
              <a:p>
                <a:endParaRPr lang="ru-RU" sz="1350" i="1" baseline="-25000" dirty="0">
                  <a:latin typeface="Calibri" panose="020F0502020204030204" pitchFamily="34" charset="0"/>
                </a:endParaRPr>
              </a:p>
              <a:p>
                <a:r>
                  <a:rPr lang="ru-RU" sz="1350" dirty="0">
                    <a:latin typeface="Calibri" panose="020F0502020204030204" pitchFamily="34" charset="0"/>
                  </a:rPr>
                  <a:t>Связь приращения напряжения </a:t>
                </a:r>
                <a:r>
                  <a:rPr lang="en-US" sz="1350" i="1" dirty="0" err="1">
                    <a:latin typeface="Calibri" panose="020F0502020204030204" pitchFamily="34" charset="0"/>
                  </a:rPr>
                  <a:t>dτ</a:t>
                </a:r>
                <a:r>
                  <a:rPr lang="ru-RU" sz="1350" dirty="0">
                    <a:latin typeface="Calibri" panose="020F0502020204030204" pitchFamily="34" charset="0"/>
                  </a:rPr>
                  <a:t> и приращения деформации </a:t>
                </a:r>
                <a:r>
                  <a:rPr lang="en-US" sz="1350" i="1" dirty="0" err="1">
                    <a:latin typeface="Calibri" panose="020F0502020204030204" pitchFamily="34" charset="0"/>
                  </a:rPr>
                  <a:t>dγ</a:t>
                </a:r>
                <a:r>
                  <a:rPr lang="ru-RU" sz="1350" dirty="0">
                    <a:latin typeface="Calibri" panose="020F0502020204030204" pitchFamily="34" charset="0"/>
                  </a:rPr>
                  <a:t>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135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35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ru-RU" sz="1350" i="1">
                              <a:latin typeface="Cambria Math" panose="02040503050406030204" pitchFamily="18" charset="0"/>
                            </a:rPr>
                            <m:t>𝜏</m:t>
                          </m:r>
                        </m:num>
                        <m:den>
                          <m:r>
                            <a:rPr lang="ru-RU" sz="135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ru-RU" sz="1350" i="1">
                              <a:latin typeface="Cambria Math" panose="02040503050406030204" pitchFamily="18" charset="0"/>
                            </a:rPr>
                            <m:t>𝛾</m:t>
                          </m:r>
                        </m:den>
                      </m:f>
                      <m:r>
                        <a:rPr lang="ru-RU" sz="135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1350" i="1"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ru-RU" sz="1350" dirty="0">
                  <a:latin typeface="Calibri" panose="020F0502020204030204" pitchFamily="34" charset="0"/>
                </a:endParaRPr>
              </a:p>
              <a:p>
                <a:r>
                  <a:rPr lang="ru-RU" sz="1350" dirty="0">
                    <a:latin typeface="Calibri" panose="020F0502020204030204" pitchFamily="34" charset="0"/>
                  </a:rPr>
                  <a:t>где </a:t>
                </a:r>
                <a:r>
                  <a:rPr lang="en-US" sz="1350" dirty="0">
                    <a:latin typeface="Calibri" panose="020F0502020204030204" pitchFamily="34" charset="0"/>
                  </a:rPr>
                  <a:t>H - </a:t>
                </a:r>
                <a:r>
                  <a:rPr lang="en-US" sz="1350" dirty="0" err="1">
                    <a:latin typeface="Calibri" panose="020F0502020204030204" pitchFamily="34" charset="0"/>
                  </a:rPr>
                  <a:t>тангенциальный</a:t>
                </a:r>
                <a:r>
                  <a:rPr lang="en-US" sz="1350" dirty="0">
                    <a:latin typeface="Calibri" panose="020F0502020204030204" pitchFamily="34" charset="0"/>
                  </a:rPr>
                  <a:t> </a:t>
                </a:r>
                <a:r>
                  <a:rPr lang="en-US" sz="1350" dirty="0" err="1">
                    <a:latin typeface="Calibri" panose="020F0502020204030204" pitchFamily="34" charset="0"/>
                  </a:rPr>
                  <a:t>модуль</a:t>
                </a:r>
                <a:endParaRPr lang="ru-RU" sz="1350" dirty="0">
                  <a:latin typeface="Calibri" panose="020F0502020204030204" pitchFamily="34" charset="0"/>
                </a:endParaRPr>
              </a:p>
              <a:p>
                <a:endParaRPr lang="ru-RU" sz="1400" baseline="-25000" dirty="0">
                  <a:latin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121" y="3083831"/>
                <a:ext cx="6570722" cy="1424685"/>
              </a:xfrm>
              <a:prstGeom prst="rect">
                <a:avLst/>
              </a:prstGeom>
              <a:blipFill>
                <a:blip r:embed="rId4"/>
                <a:stretch>
                  <a:fillRect l="-278" t="-8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23645" y="4456843"/>
                <a:ext cx="6608459" cy="1547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350" dirty="0">
                    <a:latin typeface="Calibri" panose="020F0502020204030204" pitchFamily="34" charset="0"/>
                  </a:rPr>
                  <a:t>Волновое уравнение, соответствующее задаче</a:t>
                </a:r>
                <a:r>
                  <a:rPr lang="en-US" sz="1350" dirty="0">
                    <a:latin typeface="Calibri" panose="020F0502020204030204" pitchFamily="34" charset="0"/>
                  </a:rPr>
                  <a:t> </a:t>
                </a:r>
                <a:r>
                  <a:rPr lang="ru-RU" sz="1350" dirty="0">
                    <a:latin typeface="Calibri" panose="020F0502020204030204" pitchFamily="34" charset="0"/>
                  </a:rPr>
                  <a:t>распространения поперечной (</a:t>
                </a:r>
                <a:r>
                  <a:rPr lang="en-US" sz="1350" dirty="0">
                    <a:latin typeface="Calibri" panose="020F0502020204030204" pitchFamily="34" charset="0"/>
                  </a:rPr>
                  <a:t>SH) </a:t>
                </a:r>
                <a:r>
                  <a:rPr lang="ru-RU" sz="1350" dirty="0">
                    <a:latin typeface="Calibri" panose="020F0502020204030204" pitchFamily="34" charset="0"/>
                  </a:rPr>
                  <a:t>волны через грунтовую толщу, принимает вид: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350" i="1">
                          <a:latin typeface="Cambria Math" panose="02040503050406030204" pitchFamily="18" charset="0"/>
                        </a:rPr>
                        <m:t>𝜌</m:t>
                      </m:r>
                      <m:f>
                        <m:fPr>
                          <m:ctrlPr>
                            <a:rPr lang="ru-RU" sz="135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135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135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ru-RU" sz="135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ru-RU" sz="135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ru-RU" sz="135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135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ru-RU" sz="135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ru-RU" sz="135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ru-RU" sz="1350" i="1">
                          <a:latin typeface="Cambria Math" panose="02040503050406030204" pitchFamily="18" charset="0"/>
                        </a:rPr>
                        <m:t>𝜂</m:t>
                      </m:r>
                      <m:f>
                        <m:fPr>
                          <m:ctrlPr>
                            <a:rPr lang="ru-RU" sz="135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35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ru-RU" sz="135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ru-RU" sz="135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ru-RU" sz="1350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ru-RU" sz="135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35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350" i="1">
                              <a:latin typeface="Cambria Math" panose="02040503050406030204" pitchFamily="18" charset="0"/>
                            </a:rPr>
                            <m:t>𝜕𝜏</m:t>
                          </m:r>
                        </m:num>
                        <m:den>
                          <m:r>
                            <a:rPr lang="ru-RU" sz="135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ru-RU" sz="1350" i="1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</m:oMath>
                  </m:oMathPara>
                </a14:m>
                <a:endParaRPr lang="ru-RU" sz="1350" dirty="0">
                  <a:latin typeface="Calibri" panose="020F0502020204030204" pitchFamily="34" charset="0"/>
                </a:endParaRPr>
              </a:p>
              <a:p>
                <a:r>
                  <a:rPr lang="ru-RU" sz="1350" dirty="0">
                    <a:latin typeface="Calibri" panose="020F0502020204030204" pitchFamily="34" charset="0"/>
                  </a:rPr>
                  <a:t>Где </a:t>
                </a:r>
                <a14:m>
                  <m:oMath xmlns:m="http://schemas.openxmlformats.org/officeDocument/2006/math">
                    <m:r>
                      <a:rPr lang="ru-RU" sz="1350" i="1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ru-RU" sz="1350" dirty="0">
                    <a:latin typeface="Calibri" panose="020F0502020204030204" pitchFamily="34" charset="0"/>
                  </a:rPr>
                  <a:t>  – средняя плотность грунта, </a:t>
                </a:r>
                <a:r>
                  <a:rPr lang="en-US" sz="1350" dirty="0">
                    <a:latin typeface="Calibri" panose="020F0502020204030204" pitchFamily="34" charset="0"/>
                  </a:rPr>
                  <a:t>d </a:t>
                </a:r>
                <a:r>
                  <a:rPr lang="ru-RU" sz="1350" dirty="0">
                    <a:latin typeface="Calibri" panose="020F0502020204030204" pitchFamily="34" charset="0"/>
                  </a:rPr>
                  <a:t>– горизонтальное смещение, </a:t>
                </a:r>
                <a:r>
                  <a:rPr lang="en-US" sz="1350" dirty="0">
                    <a:latin typeface="Calibri" panose="020F0502020204030204" pitchFamily="34" charset="0"/>
                  </a:rPr>
                  <a:t>z </a:t>
                </a:r>
                <a:r>
                  <a:rPr lang="ru-RU" sz="1350" dirty="0">
                    <a:latin typeface="Calibri" panose="020F0502020204030204" pitchFamily="34" charset="0"/>
                  </a:rPr>
                  <a:t>– глубина залегания, </a:t>
                </a:r>
                <a:r>
                  <a:rPr lang="en-US" sz="1350" dirty="0">
                    <a:latin typeface="Calibri" panose="020F0502020204030204" pitchFamily="34" charset="0"/>
                  </a:rPr>
                  <a:t>t </a:t>
                </a:r>
                <a:r>
                  <a:rPr lang="ru-RU" sz="1350" dirty="0">
                    <a:latin typeface="Calibri" panose="020F0502020204030204" pitchFamily="34" charset="0"/>
                  </a:rPr>
                  <a:t>– время, τ – сдвиговое напряжение,  </a:t>
                </a:r>
                <a14:m>
                  <m:oMath xmlns:m="http://schemas.openxmlformats.org/officeDocument/2006/math">
                    <m:r>
                      <a:rPr lang="ru-RU" sz="1350" i="1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ru-RU" sz="1350" dirty="0">
                    <a:latin typeface="Calibri" panose="020F0502020204030204" pitchFamily="34" charset="0"/>
                  </a:rPr>
                  <a:t> – коэффициент затухания на единицу массы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645" y="4456843"/>
                <a:ext cx="6608459" cy="1547988"/>
              </a:xfrm>
              <a:prstGeom prst="rect">
                <a:avLst/>
              </a:prstGeom>
              <a:blipFill>
                <a:blip r:embed="rId5"/>
                <a:stretch>
                  <a:fillRect l="-184" t="-394" b="-31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C371845-C59A-4E45-BCEF-94ED6AEC8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F9138-453F-43D7-96EC-B72B089B4DCA}" type="slidenum">
              <a:rPr lang="ru-RU" sz="1800" smtClean="0">
                <a:solidFill>
                  <a:schemeClr val="tx1"/>
                </a:solidFill>
              </a:rPr>
              <a:t>4</a:t>
            </a:fld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5B4E0589-C960-8DE1-20EE-7CAD39229C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217515"/>
            <a:ext cx="1246935" cy="767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2A3A4F0-94E2-9E83-B817-EF34EB81A4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76839" y="3966387"/>
            <a:ext cx="4546040" cy="238280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1F6FF0C-F139-E5CD-0404-7472AC5523D8}"/>
              </a:ext>
            </a:extLst>
          </p:cNvPr>
          <p:cNvSpPr txBox="1"/>
          <p:nvPr/>
        </p:nvSpPr>
        <p:spPr>
          <a:xfrm>
            <a:off x="4346402" y="6336711"/>
            <a:ext cx="26857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Calibri" panose="020F0502020204030204" pitchFamily="34" charset="0"/>
              </a:rPr>
              <a:t>[</a:t>
            </a:r>
            <a:r>
              <a:rPr lang="ru-RU" sz="1800" dirty="0" err="1">
                <a:latin typeface="Calibri" panose="020F0502020204030204" pitchFamily="34" charset="0"/>
              </a:rPr>
              <a:t>Bardet</a:t>
            </a:r>
            <a:r>
              <a:rPr lang="ru-RU" sz="1800" dirty="0">
                <a:latin typeface="Calibri" panose="020F0502020204030204" pitchFamily="34" charset="0"/>
              </a:rPr>
              <a:t>, </a:t>
            </a:r>
            <a:r>
              <a:rPr lang="ru-RU" sz="1800" dirty="0" err="1">
                <a:latin typeface="Calibri" panose="020F0502020204030204" pitchFamily="34" charset="0"/>
              </a:rPr>
              <a:t>Tobita</a:t>
            </a:r>
            <a:r>
              <a:rPr lang="ru-RU" sz="1800" dirty="0">
                <a:latin typeface="Calibri" panose="020F0502020204030204" pitchFamily="34" charset="0"/>
              </a:rPr>
              <a:t> …, 2001]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3142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800" smtClean="0">
                <a:solidFill>
                  <a:schemeClr val="tx1"/>
                </a:solidFill>
              </a:rPr>
              <a:t>5</a:t>
            </a:fld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47146" y="874454"/>
            <a:ext cx="6737485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600" b="1" dirty="0"/>
              <a:t>Основан на вычислительном ядре алгоритма </a:t>
            </a:r>
            <a:r>
              <a:rPr lang="en-US" sz="1600" b="1" dirty="0"/>
              <a:t>NERA.</a:t>
            </a:r>
            <a:endParaRPr lang="ru-RU" sz="1600" b="1" dirty="0"/>
          </a:p>
          <a:p>
            <a:pPr>
              <a:spcAft>
                <a:spcPts val="1200"/>
              </a:spcAft>
            </a:pPr>
            <a:r>
              <a:rPr lang="ru-RU" sz="1600" b="1" dirty="0"/>
              <a:t>Новые возможности </a:t>
            </a:r>
            <a:r>
              <a:rPr lang="ru-RU" sz="1600" dirty="0"/>
              <a:t>алгоритма, относительно </a:t>
            </a:r>
            <a:r>
              <a:rPr lang="en-US" sz="1600" dirty="0"/>
              <a:t>NERA</a:t>
            </a:r>
            <a:r>
              <a:rPr lang="ru-RU" sz="1600" dirty="0"/>
              <a:t>: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dirty="0"/>
              <a:t>возможность проводить расчеты как для P-, так и для SH-волн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dirty="0"/>
              <a:t>встроенный модуль для расчёта параметров пористой насыщенной среды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dirty="0"/>
              <a:t>получение кривых деградации модулей для случаев расположения грунтов выше и ниже уровня грунтовых вод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dirty="0"/>
              <a:t>возможность запуска расчета для набора входных сейсмических сигналов, профилей грунта, кривых деградации модулей с последующим усреднением выходных спектров отклика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dirty="0"/>
              <a:t>возможность получения теоретических спектров редукции вертикальной составляющей движений дна из-за наличия над площадкой водного слоя, моделирования этой редукции набором цифровых полосовых фильтров </a:t>
            </a:r>
            <a:r>
              <a:rPr lang="ru-RU" sz="1600" dirty="0" err="1"/>
              <a:t>Баттерворта</a:t>
            </a:r>
            <a:r>
              <a:rPr lang="ru-RU" sz="1600" dirty="0"/>
              <a:t> и применение их к </a:t>
            </a:r>
            <a:r>
              <a:rPr lang="ru-RU" sz="1600" dirty="0" err="1"/>
              <a:t>акселерограммам</a:t>
            </a:r>
            <a:endParaRPr lang="en-US" sz="1600" dirty="0"/>
          </a:p>
          <a:p>
            <a:pPr>
              <a:spcAft>
                <a:spcPts val="1200"/>
              </a:spcAft>
            </a:pPr>
            <a:r>
              <a:rPr lang="ru-RU" sz="1600" b="1" dirty="0"/>
              <a:t>Верифицирован на записях вертикальных групп сети </a:t>
            </a:r>
            <a:r>
              <a:rPr lang="en-US" sz="1600" b="1" dirty="0"/>
              <a:t>Kik-net.</a:t>
            </a:r>
            <a:endParaRPr lang="ru-RU" sz="1600" b="1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7633EE2-6571-0147-5E5C-301E21AA52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217515"/>
            <a:ext cx="1246935" cy="767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FA6189B-3945-F061-D0CC-51AE91390C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400" y="1048895"/>
            <a:ext cx="3816424" cy="494881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0D30256-3346-4D89-72EA-1CBEDE4BBAEB}"/>
              </a:ext>
            </a:extLst>
          </p:cNvPr>
          <p:cNvSpPr txBox="1"/>
          <p:nvPr/>
        </p:nvSpPr>
        <p:spPr>
          <a:xfrm>
            <a:off x="4223792" y="270815"/>
            <a:ext cx="34563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/>
              <a:t>Алгоритм</a:t>
            </a:r>
            <a:r>
              <a:rPr lang="en-US" sz="2400" b="1" dirty="0"/>
              <a:t> </a:t>
            </a:r>
            <a:r>
              <a:rPr lang="en-US" sz="2400" b="1" dirty="0" err="1"/>
              <a:t>MatNERApor</a:t>
            </a:r>
            <a:endParaRPr lang="ru-RU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7CB1667-721F-7AB7-95EA-A01E89F7713A}"/>
              </a:ext>
            </a:extLst>
          </p:cNvPr>
          <p:cNvSpPr txBox="1"/>
          <p:nvPr/>
        </p:nvSpPr>
        <p:spPr>
          <a:xfrm>
            <a:off x="441003" y="6110557"/>
            <a:ext cx="79748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effectLst/>
                <a:ea typeface="Times New Roman" panose="02020603050405020304" pitchFamily="18" charset="0"/>
              </a:rPr>
              <a:t>Одномерная горизонтально-слоистая система пористых водонасыщенных грунтов и ее пространственная дискретизация в случае вертикально распространяющихся волн</a:t>
            </a:r>
            <a:endParaRPr lang="ru-RU" sz="14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4BC4A6-A36A-09D2-2F1B-475FDA95D904}"/>
              </a:ext>
            </a:extLst>
          </p:cNvPr>
          <p:cNvSpPr txBox="1"/>
          <p:nvPr/>
        </p:nvSpPr>
        <p:spPr>
          <a:xfrm>
            <a:off x="8855334" y="6187501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ea typeface="Times New Roman" panose="02020603050405020304" pitchFamily="18" charset="0"/>
              </a:rPr>
              <a:t>[Krylov et al., 2022]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3105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79576" y="267843"/>
            <a:ext cx="9000999" cy="539737"/>
          </a:xfrm>
        </p:spPr>
        <p:txBody>
          <a:bodyPr>
            <a:noAutofit/>
          </a:bodyPr>
          <a:lstStyle/>
          <a:p>
            <a:pPr algn="l"/>
            <a:r>
              <a:rPr lang="ru-RU" sz="2400" b="1" dirty="0"/>
              <a:t>Расчет параметров </a:t>
            </a:r>
            <a:r>
              <a:rPr lang="ru-RU" sz="2400" b="1" dirty="0" err="1"/>
              <a:t>поронасыщеных</a:t>
            </a:r>
            <a:r>
              <a:rPr lang="ru-RU" sz="2400" b="1" dirty="0"/>
              <a:t> связных и несвязных грунтов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800" smtClean="0">
                <a:solidFill>
                  <a:schemeClr val="tx1"/>
                </a:solidFill>
              </a:rPr>
              <a:t>6</a:t>
            </a:fld>
            <a:endParaRPr lang="ru-RU" sz="18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Объект 8">
                <a:extLst>
                  <a:ext uri="{FF2B5EF4-FFF2-40B4-BE49-F238E27FC236}">
                    <a16:creationId xmlns:a16="http://schemas.microsoft.com/office/drawing/2014/main" id="{6E0E0E06-EE6B-AF22-7D3C-3EDA05CC529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807968" y="959665"/>
                <a:ext cx="6187461" cy="5208779"/>
              </a:xfrm>
            </p:spPr>
            <p:txBody>
              <a:bodyPr>
                <a:noAutofit/>
              </a:bodyPr>
              <a:lstStyle/>
              <a:p>
                <a:pPr marL="0" indent="0" defTabSz="457200">
                  <a:spcBef>
                    <a:spcPts val="0"/>
                  </a:spcBef>
                  <a:buNone/>
                  <a:defRPr/>
                </a:pPr>
                <a:r>
                  <a:rPr lang="ru-RU" sz="1600" dirty="0">
                    <a:solidFill>
                      <a:prstClr val="black"/>
                    </a:solidFill>
                    <a:cs typeface="Calibri" panose="020F0502020204030204" pitchFamily="34" charset="0"/>
                  </a:rPr>
                  <a:t>Средняя плотность связных грунтов (глина) в зависимости от пористости:</a:t>
                </a:r>
              </a:p>
              <a:p>
                <a:pPr marL="0" indent="0" defTabSz="457200">
                  <a:spcBef>
                    <a:spcPts val="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ru-RU" sz="1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ru-RU" sz="1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sSub>
                        <m:sSubPr>
                          <m:ctrlPr>
                            <a:rPr lang="ru-RU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1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</m:d>
                      <m:sSub>
                        <m:sSubPr>
                          <m:ctrlPr>
                            <a:rPr lang="en-US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prstClr val="black"/>
                  </a:solidFill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marL="0" indent="0" defTabSz="457200">
                  <a:spcBef>
                    <a:spcPts val="0"/>
                  </a:spcBef>
                  <a:buNone/>
                  <a:defRPr/>
                </a:pPr>
                <a:r>
                  <a:rPr lang="ru-RU" sz="1600" dirty="0">
                    <a:solidFill>
                      <a:prstClr val="black"/>
                    </a:solidFill>
                    <a:cs typeface="Calibri" panose="020F0502020204030204" pitchFamily="34" charset="0"/>
                  </a:rPr>
                  <a:t>Средняя плотность несвязанных грунтов (песок) в зависимости от влажности:</a:t>
                </a:r>
              </a:p>
              <a:p>
                <a:pPr marL="0" indent="0" defTabSz="457200">
                  <a:spcBef>
                    <a:spcPts val="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ru-RU" sz="1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1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(1+</m:t>
                      </m:r>
                      <m:r>
                        <a:rPr lang="en-US" sz="1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𝑊</m:t>
                      </m:r>
                      <m:r>
                        <a:rPr lang="en-US" sz="1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sz="1600" dirty="0">
                  <a:solidFill>
                    <a:prstClr val="black"/>
                  </a:solidFill>
                  <a:cs typeface="Calibri" panose="020F0502020204030204" pitchFamily="34" charset="0"/>
                </a:endParaRPr>
              </a:p>
              <a:p>
                <a:pPr marL="0" indent="0" defTabSz="457200">
                  <a:spcBef>
                    <a:spcPts val="0"/>
                  </a:spcBef>
                  <a:buNone/>
                  <a:defRPr/>
                </a:pPr>
                <a:r>
                  <a:rPr lang="ru-RU" sz="1600" dirty="0">
                    <a:solidFill>
                      <a:prstClr val="black"/>
                    </a:solidFill>
                    <a:cs typeface="Calibri" panose="020F0502020204030204" pitchFamily="34" charset="0"/>
                  </a:rPr>
                  <a:t>Коэффициент влажности определяется как:</a:t>
                </a:r>
              </a:p>
              <a:p>
                <a:pPr marL="0" indent="0" defTabSz="457200">
                  <a:spcBef>
                    <a:spcPts val="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i="1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𝑒</m:t>
                          </m:r>
                          <m:sSub>
                            <m:sSubPr>
                              <m:ctrlPr>
                                <a:rPr lang="ru-RU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  <m:d>
                        <m:dPr>
                          <m:begChr m:val="{"/>
                          <m:endChr m:val=""/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ru-RU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≠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𝑐𝑜𝑛𝑠𝑡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sSub>
                                  <m:sSubPr>
                                    <m:ctrlPr>
                                      <a:rPr lang="ru-RU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sub>
                                </m:sSub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=1=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𝑐𝑜𝑛𝑠𝑡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, для связных грунтов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𝑐𝑜𝑛𝑠𝑡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sSub>
                                  <m:sSubPr>
                                    <m:ctrlPr>
                                      <a:rPr lang="ru-RU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sub>
                                </m:sSub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≠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𝑐𝑜𝑛𝑠𝑡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, для несвязных грунтов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ru-RU" sz="1600" dirty="0">
                  <a:solidFill>
                    <a:prstClr val="black"/>
                  </a:solidFill>
                  <a:cs typeface="Calibri" panose="020F0502020204030204" pitchFamily="34" charset="0"/>
                </a:endParaRPr>
              </a:p>
              <a:p>
                <a:pPr marL="0" indent="0" defTabSz="457200">
                  <a:spcBef>
                    <a:spcPts val="0"/>
                  </a:spcBef>
                  <a:buNone/>
                  <a:defRPr/>
                </a:pPr>
                <a:endParaRPr lang="en-US" sz="1600" dirty="0">
                  <a:solidFill>
                    <a:prstClr val="black"/>
                  </a:solidFill>
                  <a:cs typeface="Calibri" panose="020F0502020204030204" pitchFamily="34" charset="0"/>
                </a:endParaRPr>
              </a:p>
              <a:p>
                <a:pPr marL="0" indent="0" defTabSz="457200">
                  <a:spcBef>
                    <a:spcPts val="0"/>
                  </a:spcBef>
                  <a:buNone/>
                  <a:defRPr/>
                </a:pPr>
                <a:r>
                  <a:rPr lang="ru-RU" sz="1600" dirty="0">
                    <a:solidFill>
                      <a:prstClr val="black"/>
                    </a:solidFill>
                    <a:cs typeface="Calibri" panose="020F0502020204030204" pitchFamily="34" charset="0"/>
                  </a:rPr>
                  <a:t>Где </a:t>
                </a:r>
                <a:r>
                  <a:rPr lang="en-US" sz="1600" i="1" dirty="0">
                    <a:solidFill>
                      <a:prstClr val="black"/>
                    </a:solidFill>
                    <a:cs typeface="Calibri" panose="020F0502020204030204" pitchFamily="34" charset="0"/>
                  </a:rPr>
                  <a:t>e</a:t>
                </a:r>
                <a:r>
                  <a:rPr lang="en-US" sz="1600" dirty="0">
                    <a:solidFill>
                      <a:prstClr val="black"/>
                    </a:solidFill>
                    <a:cs typeface="Calibri" panose="020F0502020204030204" pitchFamily="34" charset="0"/>
                  </a:rPr>
                  <a:t> – </a:t>
                </a:r>
                <a:r>
                  <a:rPr lang="ru-RU" sz="1600" dirty="0">
                    <a:solidFill>
                      <a:prstClr val="black"/>
                    </a:solidFill>
                    <a:cs typeface="Calibri" panose="020F0502020204030204" pitchFamily="34" charset="0"/>
                  </a:rPr>
                  <a:t>отношение пустот,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ru-RU" sz="1600" dirty="0">
                    <a:solidFill>
                      <a:prstClr val="black"/>
                    </a:solidFill>
                    <a:cs typeface="Calibri" panose="020F0502020204030204" pitchFamily="34" charset="0"/>
                  </a:rPr>
                  <a:t> - плотность жидкости,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ru-RU" sz="1600" dirty="0">
                    <a:solidFill>
                      <a:prstClr val="black"/>
                    </a:solidFill>
                    <a:cs typeface="Calibri" panose="020F0502020204030204" pitchFamily="34" charset="0"/>
                  </a:rPr>
                  <a:t> - плотность твёрдых гранул, </a:t>
                </a:r>
                <a:r>
                  <a:rPr lang="en-US" sz="1600" i="1" dirty="0">
                    <a:solidFill>
                      <a:prstClr val="black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S</a:t>
                </a:r>
                <a:r>
                  <a:rPr lang="en-US" sz="1600" i="1" baseline="-25000" dirty="0">
                    <a:solidFill>
                      <a:prstClr val="black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r</a:t>
                </a:r>
                <a:r>
                  <a:rPr lang="en-US" sz="1600" i="1" dirty="0">
                    <a:solidFill>
                      <a:prstClr val="black"/>
                    </a:solidFill>
                    <a:cs typeface="Times New Roman" panose="02020603050405020304" pitchFamily="18" charset="0"/>
                  </a:rPr>
                  <a:t> - </a:t>
                </a:r>
                <a:r>
                  <a:rPr lang="ru-RU" sz="1600" dirty="0">
                    <a:solidFill>
                      <a:prstClr val="black"/>
                    </a:solidFill>
                    <a:cs typeface="Times New Roman" panose="02020603050405020304" pitchFamily="18" charset="0"/>
                  </a:rPr>
                  <a:t>коэффициент насыщения</a:t>
                </a:r>
                <a:endParaRPr lang="en-US" sz="1600" dirty="0">
                  <a:solidFill>
                    <a:prstClr val="black"/>
                  </a:solidFill>
                  <a:cs typeface="Times New Roman" panose="02020603050405020304" pitchFamily="18" charset="0"/>
                </a:endParaRPr>
              </a:p>
              <a:p>
                <a:pPr marL="0" indent="0" defTabSz="457200">
                  <a:spcBef>
                    <a:spcPts val="0"/>
                  </a:spcBef>
                  <a:buNone/>
                  <a:defRPr/>
                </a:pPr>
                <a:r>
                  <a:rPr lang="ru-RU" sz="1600" dirty="0">
                    <a:solidFill>
                      <a:prstClr val="black"/>
                    </a:solidFill>
                    <a:cs typeface="Times New Roman" panose="02020603050405020304" pitchFamily="18" charset="0"/>
                  </a:rPr>
                  <a:t>Максимальный модуль сдвига:</a:t>
                </a:r>
                <a:endParaRPr lang="en-US" sz="1600" dirty="0">
                  <a:solidFill>
                    <a:prstClr val="black"/>
                  </a:solidFill>
                  <a:cs typeface="Times New Roman" panose="02020603050405020304" pitchFamily="18" charset="0"/>
                </a:endParaRPr>
              </a:p>
              <a:p>
                <a:pPr marL="0" indent="0" defTabSz="457200">
                  <a:spcBef>
                    <a:spcPts val="0"/>
                  </a:spcBef>
                  <a:buNone/>
                  <a:defRPr/>
                </a:pPr>
                <a:endParaRPr lang="en-US" sz="1600" dirty="0">
                  <a:solidFill>
                    <a:prstClr val="black"/>
                  </a:solidFill>
                  <a:cs typeface="Calibri" panose="020F0502020204030204" pitchFamily="34" charset="0"/>
                </a:endParaRPr>
              </a:p>
              <a:p>
                <a:pPr marL="0" indent="0" defTabSz="457200">
                  <a:spcBef>
                    <a:spcPts val="0"/>
                  </a:spcBef>
                  <a:buNone/>
                  <a:defRPr/>
                </a:pPr>
                <a:r>
                  <a:rPr lang="ru-RU" sz="1600" dirty="0">
                    <a:solidFill>
                      <a:prstClr val="black"/>
                    </a:solidFill>
                    <a:cs typeface="Calibri" panose="020F0502020204030204" pitchFamily="34" charset="0"/>
                  </a:rPr>
                  <a:t>Для глины: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ru-RU" sz="16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𝑎𝑥</m:t>
                        </m:r>
                      </m:sub>
                    </m:sSub>
                    <m:r>
                      <a:rPr lang="ru-RU" sz="1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358−3.8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𝑃𝐼</m:t>
                        </m:r>
                      </m:num>
                      <m:den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0.4+0.7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𝑒</m:t>
                        </m:r>
                      </m:den>
                    </m:f>
                    <m:d>
                      <m:dPr>
                        <m:ctrlPr>
                          <a:rPr lang="ru-RU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endParaRPr lang="ru-RU" sz="1600" dirty="0">
                  <a:solidFill>
                    <a:prstClr val="black"/>
                  </a:solidFill>
                  <a:cs typeface="Calibri" panose="020F0502020204030204" pitchFamily="34" charset="0"/>
                </a:endParaRPr>
              </a:p>
              <a:p>
                <a:pPr marL="0" indent="0" defTabSz="457200">
                  <a:spcBef>
                    <a:spcPts val="0"/>
                  </a:spcBef>
                  <a:buNone/>
                  <a:defRPr/>
                </a:pPr>
                <a:r>
                  <a:rPr lang="ru-RU" sz="1600" dirty="0">
                    <a:solidFill>
                      <a:prstClr val="black"/>
                    </a:solidFill>
                    <a:cs typeface="Calibri" panose="020F0502020204030204" pitchFamily="34" charset="0"/>
                  </a:rPr>
                  <a:t>Для песка: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ru-RU" sz="16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𝑎𝑥</m:t>
                        </m:r>
                      </m:sub>
                    </m:sSub>
                    <m:r>
                      <a:rPr lang="ru-RU" sz="1600" i="1">
                        <a:latin typeface="Cambria Math" panose="02040503050406030204" pitchFamily="18" charset="0"/>
                      </a:rPr>
                      <m:t>=700</m:t>
                    </m:r>
                    <m:f>
                      <m:fPr>
                        <m:ctrlPr>
                          <a:rPr lang="ru-RU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ru-RU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ru-RU" sz="1600" i="1">
                                    <a:latin typeface="Cambria Math" panose="02040503050406030204" pitchFamily="18" charset="0"/>
                                  </a:rPr>
                                  <m:t>.17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</m:d>
                          </m:e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𝑒</m:t>
                        </m:r>
                      </m:den>
                    </m:f>
                    <m:sSup>
                      <m:sSupPr>
                        <m:ctrlPr>
                          <a:rPr lang="ru-RU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  <m:sub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ru-RU" sz="1600" dirty="0">
                  <a:solidFill>
                    <a:prstClr val="black"/>
                  </a:solidFill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600" b="0" i="0" smtClean="0"/>
                        <m:t>C</m:t>
                      </m:r>
                      <m:r>
                        <m:rPr>
                          <m:nor/>
                        </m:rPr>
                        <a:rPr lang="ru-RU" sz="1600"/>
                        <m:t>корость сдвиговой волны</m:t>
                      </m:r>
                      <m:r>
                        <m:rPr>
                          <m:nor/>
                        </m:rPr>
                        <a:rPr lang="ru-RU" sz="1600" b="0" i="0" smtClean="0"/>
                        <m:t>:</m:t>
                      </m:r>
                      <m:r>
                        <m:rPr>
                          <m:nor/>
                        </m:rPr>
                        <a:rPr lang="en-US" sz="1600" b="0" i="0" smtClean="0"/>
                        <m:t> </m:t>
                      </m:r>
                      <m:sSub>
                        <m:sSubPr>
                          <m:ctrlPr>
                            <a:rPr lang="ru-RU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𝑣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sub>
                      </m:sSub>
                      <m:r>
                        <a:rPr lang="en-US" sz="1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6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16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6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𝑚𝑎𝑥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16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𝜌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ru-RU" sz="1600" dirty="0"/>
              </a:p>
            </p:txBody>
          </p:sp>
        </mc:Choice>
        <mc:Fallback>
          <p:sp>
            <p:nvSpPr>
              <p:cNvPr id="9" name="Объект 8">
                <a:extLst>
                  <a:ext uri="{FF2B5EF4-FFF2-40B4-BE49-F238E27FC236}">
                    <a16:creationId xmlns:a16="http://schemas.microsoft.com/office/drawing/2014/main" id="{6E0E0E06-EE6B-AF22-7D3C-3EDA05CC529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07968" y="959665"/>
                <a:ext cx="6187461" cy="5208779"/>
              </a:xfrm>
              <a:blipFill>
                <a:blip r:embed="rId2"/>
                <a:stretch>
                  <a:fillRect l="-591" t="-3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4">
            <a:extLst>
              <a:ext uri="{FF2B5EF4-FFF2-40B4-BE49-F238E27FC236}">
                <a16:creationId xmlns:a16="http://schemas.microsoft.com/office/drawing/2014/main" id="{25DB633C-7803-BF2B-D276-12A0DC43F7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217515"/>
            <a:ext cx="1246935" cy="767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A720502-2663-D92A-906A-37D628E59143}"/>
              </a:ext>
            </a:extLst>
          </p:cNvPr>
          <p:cNvSpPr txBox="1"/>
          <p:nvPr/>
        </p:nvSpPr>
        <p:spPr>
          <a:xfrm>
            <a:off x="654335" y="5517232"/>
            <a:ext cx="50708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effectLst/>
                <a:ea typeface="Times New Roman" panose="02020603050405020304" pitchFamily="18" charset="0"/>
              </a:rPr>
              <a:t>Схематическое представление элементарного объема связного и несвязного грунта с разной влажностью</a:t>
            </a:r>
            <a:endParaRPr lang="ru-RU" sz="1400" b="1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FE179FF-3423-8CC8-A287-26A660F465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21" y="985159"/>
            <a:ext cx="5207385" cy="417203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AC7FA99-E18A-926A-D73F-06BCB78F0DFF}"/>
              </a:ext>
            </a:extLst>
          </p:cNvPr>
          <p:cNvSpPr txBox="1"/>
          <p:nvPr/>
        </p:nvSpPr>
        <p:spPr>
          <a:xfrm>
            <a:off x="7896200" y="6294194"/>
            <a:ext cx="20882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ea typeface="Times New Roman" panose="02020603050405020304" pitchFamily="18" charset="0"/>
              </a:rPr>
              <a:t>[Krylov et al., 202</a:t>
            </a:r>
            <a:r>
              <a:rPr lang="ru-RU" sz="1800" b="1" dirty="0">
                <a:ea typeface="Times New Roman" panose="02020603050405020304" pitchFamily="18" charset="0"/>
              </a:rPr>
              <a:t>1</a:t>
            </a:r>
            <a:r>
              <a:rPr lang="en-US" sz="1800" b="1" dirty="0">
                <a:ea typeface="Times New Roman" panose="02020603050405020304" pitchFamily="18" charset="0"/>
              </a:rPr>
              <a:t>]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8851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F9B7DA-D172-675C-12AF-6EC012F24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9536" y="136524"/>
            <a:ext cx="8870775" cy="1138138"/>
          </a:xfrm>
        </p:spPr>
        <p:txBody>
          <a:bodyPr>
            <a:normAutofit/>
          </a:bodyPr>
          <a:lstStyle/>
          <a:p>
            <a:r>
              <a:rPr lang="ru-RU" sz="3200" b="1" dirty="0"/>
              <a:t>Акселерограммы входных движений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12EDA5-90F1-1D46-4E47-4E309AD045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3206" y="1396855"/>
            <a:ext cx="5109591" cy="27522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/>
              <a:t>Наборы основных параметров моделируемого землетрясения:</a:t>
            </a:r>
          </a:p>
          <a:p>
            <a:pPr marL="0" indent="0">
              <a:buNone/>
            </a:pPr>
            <a:r>
              <a:rPr lang="ru-RU" sz="2800" dirty="0" err="1"/>
              <a:t>Ms</a:t>
            </a:r>
            <a:r>
              <a:rPr lang="ru-RU" sz="2800" dirty="0"/>
              <a:t> = 4,5; R = 20 км</a:t>
            </a:r>
          </a:p>
          <a:p>
            <a:pPr marL="0" indent="0">
              <a:buNone/>
            </a:pPr>
            <a:r>
              <a:rPr lang="ru-RU" sz="2800" dirty="0" err="1"/>
              <a:t>Ms</a:t>
            </a:r>
            <a:r>
              <a:rPr lang="ru-RU" sz="2800" dirty="0"/>
              <a:t> = 6; R = 10 км</a:t>
            </a:r>
          </a:p>
          <a:p>
            <a:pPr marL="0" indent="0">
              <a:buNone/>
            </a:pPr>
            <a:r>
              <a:rPr lang="ru-RU" sz="2800" dirty="0" err="1"/>
              <a:t>Ms</a:t>
            </a:r>
            <a:r>
              <a:rPr lang="ru-RU" sz="2800" dirty="0"/>
              <a:t> = 7; R = 10 км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9C9EF0E-3F85-7CEF-36EA-AFEA6763F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800" smtClean="0">
                <a:solidFill>
                  <a:schemeClr val="tx1"/>
                </a:solidFill>
              </a:rPr>
              <a:t>7</a:t>
            </a:fld>
            <a:endParaRPr lang="ru-RU" sz="1800">
              <a:solidFill>
                <a:schemeClr val="tx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C2F0C3D-C004-3333-3A1A-F96834F4DC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407" y="1054408"/>
            <a:ext cx="5342385" cy="530194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BCACFFA1-2CD9-9C35-0C20-792526145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217515"/>
            <a:ext cx="1246935" cy="767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821220" y="5168757"/>
            <a:ext cx="52747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Алгоритм генерации искусственных акселерограмм описан в работе </a:t>
            </a:r>
            <a:r>
              <a:rPr lang="en-US" sz="1600" dirty="0"/>
              <a:t>[Sabetta, Pugliese, 1996]</a:t>
            </a:r>
          </a:p>
        </p:txBody>
      </p:sp>
    </p:spTree>
    <p:extLst>
      <p:ext uri="{BB962C8B-B14F-4D97-AF65-F5344CB8AC3E}">
        <p14:creationId xmlns:p14="http://schemas.microsoft.com/office/powerpoint/2010/main" val="556521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D0D54B08-6CA1-1C6F-A862-22F3D2A22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800" smtClean="0">
                <a:solidFill>
                  <a:schemeClr val="tx1"/>
                </a:solidFill>
              </a:rPr>
              <a:t>8</a:t>
            </a:fld>
            <a:endParaRPr lang="ru-RU" sz="180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58AF76-8DC5-65C3-3592-9E35768BE4F6}"/>
              </a:ext>
            </a:extLst>
          </p:cNvPr>
          <p:cNvSpPr txBox="1"/>
          <p:nvPr/>
        </p:nvSpPr>
        <p:spPr>
          <a:xfrm>
            <a:off x="7622821" y="978468"/>
            <a:ext cx="29878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Параметры грунтов:</a:t>
            </a: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91DA02-5006-6370-F60D-17D8452482F6}"/>
              </a:ext>
            </a:extLst>
          </p:cNvPr>
          <p:cNvSpPr txBox="1"/>
          <p:nvPr/>
        </p:nvSpPr>
        <p:spPr>
          <a:xfrm>
            <a:off x="7628005" y="3906119"/>
            <a:ext cx="38277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dirty="0"/>
              <a:t>Мощность грунтовой толщи: H = 10 м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ADB886-B5B6-0B3F-9B5A-72749812BBAF}"/>
              </a:ext>
            </a:extLst>
          </p:cNvPr>
          <p:cNvSpPr txBox="1"/>
          <p:nvPr/>
        </p:nvSpPr>
        <p:spPr>
          <a:xfrm>
            <a:off x="4295398" y="339727"/>
            <a:ext cx="37335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/>
              <a:t>Входные данные</a:t>
            </a:r>
            <a:endParaRPr lang="ru-RU" sz="2800" dirty="0"/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FA3E7E02-78B3-A6AA-3980-1B09D7FB89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217515"/>
            <a:ext cx="1246935" cy="767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912554AD-AD5C-64F8-FCA3-63DE041751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9039784"/>
              </p:ext>
            </p:extLst>
          </p:nvPr>
        </p:nvGraphicFramePr>
        <p:xfrm>
          <a:off x="7646395" y="1361122"/>
          <a:ext cx="3282534" cy="24384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820634">
                  <a:extLst>
                    <a:ext uri="{9D8B030D-6E8A-4147-A177-3AD203B41FA5}">
                      <a16:colId xmlns:a16="http://schemas.microsoft.com/office/drawing/2014/main" val="756852457"/>
                    </a:ext>
                  </a:extLst>
                </a:gridCol>
                <a:gridCol w="791038">
                  <a:extLst>
                    <a:ext uri="{9D8B030D-6E8A-4147-A177-3AD203B41FA5}">
                      <a16:colId xmlns:a16="http://schemas.microsoft.com/office/drawing/2014/main" val="66227514"/>
                    </a:ext>
                  </a:extLst>
                </a:gridCol>
                <a:gridCol w="850228">
                  <a:extLst>
                    <a:ext uri="{9D8B030D-6E8A-4147-A177-3AD203B41FA5}">
                      <a16:colId xmlns:a16="http://schemas.microsoft.com/office/drawing/2014/main" val="3659181317"/>
                    </a:ext>
                  </a:extLst>
                </a:gridCol>
                <a:gridCol w="820634">
                  <a:extLst>
                    <a:ext uri="{9D8B030D-6E8A-4147-A177-3AD203B41FA5}">
                      <a16:colId xmlns:a16="http://schemas.microsoft.com/office/drawing/2014/main" val="1093096257"/>
                    </a:ext>
                  </a:extLst>
                </a:gridCol>
              </a:tblGrid>
              <a:tr h="297231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</a:t>
                      </a:r>
                      <a:r>
                        <a:rPr lang="ru-RU" sz="1400" dirty="0"/>
                        <a:t>, %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400" dirty="0"/>
                        <a:t>ρ</a:t>
                      </a:r>
                      <a:r>
                        <a:rPr lang="ru-RU" sz="1400" dirty="0"/>
                        <a:t>, кг/</a:t>
                      </a:r>
                      <a:r>
                        <a:rPr lang="ru-RU" sz="1400" dirty="0">
                          <a:effectLst/>
                        </a:rPr>
                        <a:t>м</a:t>
                      </a:r>
                      <a:r>
                        <a:rPr lang="ru-RU" sz="1400" baseline="30000" dirty="0">
                          <a:effectLst/>
                        </a:rPr>
                        <a:t>3</a:t>
                      </a:r>
                      <a:endParaRPr lang="ru-RU" sz="1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Vs</a:t>
                      </a:r>
                      <a:r>
                        <a:rPr lang="ru-RU" sz="1400" dirty="0"/>
                        <a:t>, м/с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1060978"/>
                  </a:ext>
                </a:extLst>
              </a:tr>
              <a:tr h="297231">
                <a:tc>
                  <a:txBody>
                    <a:bodyPr/>
                    <a:lstStyle/>
                    <a:p>
                      <a:r>
                        <a:rPr lang="ru-RU" sz="1400" dirty="0"/>
                        <a:t>глина</a:t>
                      </a:r>
                      <a:endParaRPr lang="ru-RU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25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2019</a:t>
                      </a:r>
                      <a:endParaRPr lang="ru-RU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102</a:t>
                      </a:r>
                      <a:endParaRPr lang="ru-RU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2526785"/>
                  </a:ext>
                </a:extLst>
              </a:tr>
              <a:tr h="297231">
                <a:tc>
                  <a:txBody>
                    <a:bodyPr/>
                    <a:lstStyle/>
                    <a:p>
                      <a:endParaRPr lang="ru-RU" sz="14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50</a:t>
                      </a:r>
                      <a:endParaRPr lang="ru-RU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1726</a:t>
                      </a:r>
                      <a:endParaRPr lang="ru-RU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89</a:t>
                      </a:r>
                      <a:endParaRPr lang="ru-RU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1580930"/>
                  </a:ext>
                </a:extLst>
              </a:tr>
              <a:tr h="297231">
                <a:tc>
                  <a:txBody>
                    <a:bodyPr/>
                    <a:lstStyle/>
                    <a:p>
                      <a:endParaRPr lang="ru-RU" sz="14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75</a:t>
                      </a:r>
                      <a:endParaRPr lang="ru-RU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1540</a:t>
                      </a:r>
                      <a:endParaRPr lang="ru-RU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80</a:t>
                      </a:r>
                      <a:endParaRPr lang="ru-RU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8188762"/>
                  </a:ext>
                </a:extLst>
              </a:tr>
              <a:tr h="297231">
                <a:tc>
                  <a:txBody>
                    <a:bodyPr/>
                    <a:lstStyle/>
                    <a:p>
                      <a:r>
                        <a:rPr lang="ru-RU" sz="1400" dirty="0"/>
                        <a:t>песок</a:t>
                      </a:r>
                      <a:endParaRPr lang="ru-RU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25</a:t>
                      </a:r>
                      <a:endParaRPr lang="ru-RU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1900</a:t>
                      </a:r>
                      <a:endParaRPr lang="ru-RU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284</a:t>
                      </a:r>
                      <a:endParaRPr lang="ru-RU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2077736"/>
                  </a:ext>
                </a:extLst>
              </a:tr>
              <a:tr h="297231">
                <a:tc>
                  <a:txBody>
                    <a:bodyPr/>
                    <a:lstStyle/>
                    <a:p>
                      <a:endParaRPr lang="ru-RU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50</a:t>
                      </a:r>
                      <a:endParaRPr lang="ru-RU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2280</a:t>
                      </a:r>
                      <a:endParaRPr lang="ru-RU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260</a:t>
                      </a:r>
                      <a:endParaRPr lang="ru-RU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8008876"/>
                  </a:ext>
                </a:extLst>
              </a:tr>
              <a:tr h="297231">
                <a:tc>
                  <a:txBody>
                    <a:bodyPr/>
                    <a:lstStyle/>
                    <a:p>
                      <a:endParaRPr lang="ru-RU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75</a:t>
                      </a:r>
                      <a:endParaRPr lang="ru-RU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2660</a:t>
                      </a:r>
                      <a:endParaRPr lang="ru-RU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240</a:t>
                      </a:r>
                      <a:endParaRPr lang="ru-RU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467504"/>
                  </a:ext>
                </a:extLst>
              </a:tr>
              <a:tr h="297231">
                <a:tc>
                  <a:txBody>
                    <a:bodyPr/>
                    <a:lstStyle/>
                    <a:p>
                      <a:r>
                        <a:rPr lang="ru-RU" sz="1400" dirty="0"/>
                        <a:t>флиш</a:t>
                      </a:r>
                      <a:endParaRPr lang="ru-RU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2600</a:t>
                      </a:r>
                      <a:endParaRPr lang="ru-RU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1200</a:t>
                      </a:r>
                      <a:endParaRPr lang="ru-RU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7776351"/>
                  </a:ext>
                </a:extLst>
              </a:tr>
            </a:tbl>
          </a:graphicData>
        </a:graphic>
      </p:graphicFrame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278233B-3A89-5F4C-3309-19C1636F0A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005" y="4382048"/>
            <a:ext cx="4047570" cy="177688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3EA9C18-141C-CA66-E5E8-846ABA6A06CF}"/>
              </a:ext>
            </a:extLst>
          </p:cNvPr>
          <p:cNvSpPr txBox="1"/>
          <p:nvPr/>
        </p:nvSpPr>
        <p:spPr>
          <a:xfrm>
            <a:off x="521157" y="4835492"/>
            <a:ext cx="697243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/>
              <a:t>Источники зависимостей деградации модулей сдвига и кривых коэффициентов затухания: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[Schnabel et al., 1973]</a:t>
            </a:r>
            <a:r>
              <a:rPr lang="ru-RU" sz="1600" dirty="0"/>
              <a:t> для полупространства флиша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[Sun et al., 1988]</a:t>
            </a:r>
            <a:r>
              <a:rPr lang="ru-RU" sz="1600" dirty="0"/>
              <a:t> для связных грунтов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[Seed and Idriss, 1970]</a:t>
            </a:r>
            <a:r>
              <a:rPr lang="ru-RU" sz="1600" dirty="0"/>
              <a:t> для несвязных грунтов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AE7C418-222C-E979-C772-72568BDD29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43" y="1125442"/>
            <a:ext cx="7059780" cy="299339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10BCF64A-A1FE-3929-AD8C-8799242BFD35}"/>
              </a:ext>
            </a:extLst>
          </p:cNvPr>
          <p:cNvSpPr txBox="1"/>
          <p:nvPr/>
        </p:nvSpPr>
        <p:spPr>
          <a:xfrm>
            <a:off x="390643" y="4130138"/>
            <a:ext cx="34261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/>
              <a:t>Кривые деградации модулей сдвига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C633988-96FD-D747-E9D4-D6B582F4B5D3}"/>
              </a:ext>
            </a:extLst>
          </p:cNvPr>
          <p:cNvSpPr txBox="1"/>
          <p:nvPr/>
        </p:nvSpPr>
        <p:spPr>
          <a:xfrm>
            <a:off x="4166665" y="4130137"/>
            <a:ext cx="30771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/>
              <a:t>Кривые коэффициентов затухания </a:t>
            </a:r>
          </a:p>
        </p:txBody>
      </p:sp>
    </p:spTree>
    <p:extLst>
      <p:ext uri="{BB962C8B-B14F-4D97-AF65-F5344CB8AC3E}">
        <p14:creationId xmlns:p14="http://schemas.microsoft.com/office/powerpoint/2010/main" val="206575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1544" y="229699"/>
            <a:ext cx="9180541" cy="763742"/>
          </a:xfrm>
        </p:spPr>
        <p:txBody>
          <a:bodyPr>
            <a:noAutofit/>
          </a:bodyPr>
          <a:lstStyle/>
          <a:p>
            <a:r>
              <a:rPr lang="ru-RU" sz="2800" b="1" dirty="0"/>
              <a:t>Эффект насыщения амплитуд SH-волн в верхней части грунтового разреза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800" smtClean="0">
                <a:solidFill>
                  <a:schemeClr val="tx1"/>
                </a:solidFill>
              </a:rPr>
              <a:t>9</a:t>
            </a:fld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19" name="Picture 4">
            <a:extLst>
              <a:ext uri="{FF2B5EF4-FFF2-40B4-BE49-F238E27FC236}">
                <a16:creationId xmlns:a16="http://schemas.microsoft.com/office/drawing/2014/main" id="{AA5367C1-EE81-42FC-D988-D83572A348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217515"/>
            <a:ext cx="1246935" cy="767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64933" y="1982999"/>
            <a:ext cx="731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глина</a:t>
            </a:r>
            <a:endParaRPr lang="ru-RU" dirty="0">
              <a:cs typeface="Calibri" panose="020F0502020204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64933" y="4473419"/>
            <a:ext cx="747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песок</a:t>
            </a:r>
            <a:endParaRPr lang="ru-RU" dirty="0">
              <a:cs typeface="Calibri" panose="020F050202020403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176120" y="1831816"/>
            <a:ext cx="4536504" cy="4262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/>
              <a:t>Насыщение амплитуд ускорений </a:t>
            </a:r>
            <a:r>
              <a:rPr lang="en-US" sz="2000" dirty="0"/>
              <a:t>(PGA)</a:t>
            </a:r>
            <a:r>
              <a:rPr lang="ru-RU" sz="2000" dirty="0"/>
              <a:t> SH-волн в верхней части грунтового разреза происходит быстрее в случае грунтов с более высокой влажностью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20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/>
              <a:t>Эффект насыщения амплитуд скоростей (</a:t>
            </a:r>
            <a:r>
              <a:rPr lang="en-US" sz="2000" dirty="0"/>
              <a:t>PGV</a:t>
            </a:r>
            <a:r>
              <a:rPr lang="ru-RU" sz="2000" dirty="0"/>
              <a:t>) имеет аналогичную тенденцию, но наблюдается в менее выраженной форме по сравнению с PGA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675C6CD-D7E5-6906-FB6B-ADA7DDE26C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536" y="1159028"/>
            <a:ext cx="4824536" cy="238660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0C6E681-3E77-CAD4-97EB-33350BA4288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536" y="3707915"/>
            <a:ext cx="4824538" cy="2386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7523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9916</TotalTime>
  <Words>1087</Words>
  <Application>Microsoft Office PowerPoint</Application>
  <PresentationFormat>Широкоэкранный</PresentationFormat>
  <Paragraphs>150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Cambria Math</vt:lpstr>
      <vt:lpstr>Times New Roman</vt:lpstr>
      <vt:lpstr>Тема Office</vt:lpstr>
      <vt:lpstr>ВЛИЯНИЕ ВЛАЖНОСТИ ПОРИСТЫХ ГРУНТОВ НА ПРОХОЖДЕНИЕ ГОРИЗОНТАЛЬНЫХ СЕЙСМИЧЕСКИХ ВОЛН РАЗНОЙ ИНТЕНСИВНОСТИ</vt:lpstr>
      <vt:lpstr>Научная проблема</vt:lpstr>
      <vt:lpstr>Цель и задачи</vt:lpstr>
      <vt:lpstr>Данные и методы. Алгоритм NERA.</vt:lpstr>
      <vt:lpstr>Презентация PowerPoint</vt:lpstr>
      <vt:lpstr>Расчет параметров поронасыщеных связных и несвязных грунтов</vt:lpstr>
      <vt:lpstr>Акселерограммы входных движений</vt:lpstr>
      <vt:lpstr>Презентация PowerPoint</vt:lpstr>
      <vt:lpstr>Эффект насыщения амплитуд SH-волн в верхней части грунтового разреза</vt:lpstr>
      <vt:lpstr>Эффект насыщения амплитуд SH-волн в верхней части грунтового разреза</vt:lpstr>
      <vt:lpstr>Презентация PowerPoint</vt:lpstr>
      <vt:lpstr>Презентация PowerPoint</vt:lpstr>
      <vt:lpstr>Выводы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Выпускная к</dc:title>
  <dc:creator>Elena Radiuk</dc:creator>
  <cp:lastModifiedBy>Elena Radyuk</cp:lastModifiedBy>
  <cp:revision>66</cp:revision>
  <dcterms:created xsi:type="dcterms:W3CDTF">2023-08-05T11:25:12Z</dcterms:created>
  <dcterms:modified xsi:type="dcterms:W3CDTF">2026-05-21T04:25:10Z</dcterms:modified>
</cp:coreProperties>
</file>