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sldIdLst>
    <p:sldId id="256" r:id="rId2"/>
    <p:sldId id="275" r:id="rId3"/>
    <p:sldId id="276" r:id="rId4"/>
    <p:sldId id="257" r:id="rId5"/>
    <p:sldId id="260" r:id="rId6"/>
    <p:sldId id="258" r:id="rId7"/>
    <p:sldId id="261" r:id="rId8"/>
    <p:sldId id="262" r:id="rId9"/>
    <p:sldId id="267" r:id="rId10"/>
    <p:sldId id="263" r:id="rId11"/>
    <p:sldId id="264" r:id="rId12"/>
    <p:sldId id="268" r:id="rId13"/>
    <p:sldId id="269" r:id="rId14"/>
    <p:sldId id="270" r:id="rId15"/>
    <p:sldId id="266" r:id="rId16"/>
    <p:sldId id="273" r:id="rId17"/>
    <p:sldId id="27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364" autoAdjust="0"/>
  </p:normalViewPr>
  <p:slideViewPr>
    <p:cSldViewPr>
      <p:cViewPr>
        <p:scale>
          <a:sx n="60" d="100"/>
          <a:sy n="60" d="100"/>
        </p:scale>
        <p:origin x="-1456" y="-2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E6678F-AA71-4461-B6DA-9944FAE1B48C}" type="datetimeFigureOut">
              <a:rPr lang="ru-RU" smtClean="0"/>
              <a:pPr/>
              <a:t>19.05.2026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C7575C-5108-4AFD-B60A-7C5182BEDA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4501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эпицентральной области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Максимихинского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землетрясения в первые пять суток зарегистрировано более 500 событий с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</a:t>
            </a:r>
            <a:r>
              <a:rPr lang="ru-RU" sz="1200" kern="1200" baseline="-25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≥ 5.6 [1]. Далее, в 2010 году в этой же области произошло еще два землетрясения с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</a:t>
            </a:r>
            <a:r>
              <a:rPr lang="ru-RU" sz="1200" kern="1200" baseline="-25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 12.2 (21.05.2010 г. и 27.09.2010 г.), оба этих землетрясения сопровождались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афтершоковыми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группами из более чем 30 землетрясений за 2 дня. Примечательно, что эта область продолжала сохранять значительную активность в течении нескольких лет.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C7575C-5108-4AFD-B60A-7C5182BEDAF3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58898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C7575C-5108-4AFD-B60A-7C5182BEDAF3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75911-0B68-4A0C-8A15-BD7124B0E786}" type="datetime1">
              <a:rPr lang="ru-RU" smtClean="0"/>
              <a:pPr/>
              <a:t>19.05.2026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4CBA0-AE1A-4DD7-AF01-9074FDB869EE}" type="datetime1">
              <a:rPr lang="ru-RU" smtClean="0"/>
              <a:pPr/>
              <a:t>19.05.2026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C8FA6-5C8D-48F8-BB84-D545AF5EF5BE}" type="datetime1">
              <a:rPr lang="ru-RU" smtClean="0"/>
              <a:pPr/>
              <a:t>19.05.2026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34192-1F60-45D8-932A-554C7A39BFCD}" type="datetime1">
              <a:rPr lang="ru-RU" smtClean="0"/>
              <a:pPr/>
              <a:t>19.05.2026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3AFCE-D7C7-4759-8B3C-17331F64A120}" type="datetime1">
              <a:rPr lang="ru-RU" smtClean="0"/>
              <a:pPr/>
              <a:t>19.05.2026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6C4ED-AFEA-4ED8-8CE4-DF065D05A8A0}" type="datetime1">
              <a:rPr lang="ru-RU" smtClean="0"/>
              <a:pPr/>
              <a:t>19.05.2026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BD04D-15F0-470F-B6AC-4EFB9238126B}" type="datetime1">
              <a:rPr lang="ru-RU" smtClean="0"/>
              <a:pPr/>
              <a:t>19.05.2026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C6EE5-52C9-4061-BC9D-2C6D52F18002}" type="datetime1">
              <a:rPr lang="ru-RU" smtClean="0"/>
              <a:pPr/>
              <a:t>19.05.2026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1622D-1A28-41DA-9521-0E89AE496C55}" type="datetime1">
              <a:rPr lang="ru-RU" smtClean="0"/>
              <a:pPr/>
              <a:t>19.05.2026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B8E93-F05B-436E-BAC1-F860E2600204}" type="datetime1">
              <a:rPr lang="ru-RU" smtClean="0"/>
              <a:pPr/>
              <a:t>19.05.2026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96198-E62C-4EA3-93A1-74873217BD6A}" type="datetime1">
              <a:rPr lang="ru-RU" smtClean="0"/>
              <a:pPr/>
              <a:t>19.05.2026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8BDD9C-A807-4957-89A5-086203EDB3CA}" type="datetime1">
              <a:rPr lang="ru-RU" smtClean="0"/>
              <a:pPr/>
              <a:t>19.05.2026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Повторяющиеся землетрясения центральной части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Байкальской </a:t>
            </a:r>
            <a:r>
              <a:rPr lang="ru-RU" dirty="0" err="1"/>
              <a:t>рифтовой</a:t>
            </a:r>
            <a:r>
              <a:rPr lang="ru-RU" dirty="0"/>
              <a:t> зоны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4149080"/>
            <a:ext cx="7560840" cy="1944216"/>
          </a:xfrm>
        </p:spPr>
        <p:txBody>
          <a:bodyPr>
            <a:normAutofit fontScale="62500" lnSpcReduction="20000"/>
          </a:bodyPr>
          <a:lstStyle/>
          <a:p>
            <a:r>
              <a:rPr lang="ru-RU" sz="3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Беседина А.Н.</a:t>
            </a:r>
            <a:r>
              <a:rPr lang="ru-RU" sz="38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ru-RU" sz="3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ru-RU" sz="3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Тубанов</a:t>
            </a:r>
            <a:r>
              <a:rPr lang="ru-RU" sz="3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3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Ц.А.</a:t>
            </a:r>
            <a:r>
              <a:rPr lang="ru-RU" sz="38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2,3</a:t>
            </a:r>
          </a:p>
          <a:p>
            <a:endParaRPr lang="ru-RU" sz="3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/>
            <a:r>
              <a:rPr lang="ru-RU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Институт динамики геосфер им академика </a:t>
            </a:r>
            <a:r>
              <a:rPr lang="ru-RU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М.А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 Садовского 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РАН</a:t>
            </a:r>
          </a:p>
          <a:p>
            <a:pPr algn="l"/>
            <a:r>
              <a:rPr lang="ru-RU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Геологический 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институт им. </a:t>
            </a:r>
            <a:r>
              <a:rPr lang="ru-RU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Н.Л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Добрецова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СО РАН </a:t>
            </a:r>
          </a:p>
          <a:p>
            <a:pPr algn="l"/>
            <a:r>
              <a:rPr lang="ru-RU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3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Бурятский 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филиал </a:t>
            </a:r>
            <a:r>
              <a:rPr lang="ru-RU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ФИЦ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«Единая геофизическая служба Российской академии наук»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4121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Последовательности повторяющихся землетрясений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837989" y="5017183"/>
            <a:ext cx="387802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62 события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24 </a:t>
            </a:r>
            <a:r>
              <a:rPr lang="ru-RU" dirty="0" smtClean="0"/>
              <a:t>последовательности, содержащие от 2 до 4 событий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K = 8.5-11.2 (ML = 2.5 – 4.0)</a:t>
            </a:r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100" name="Picture 4" descr="D:\WORK\Baikal\ris\req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73" y="1301034"/>
            <a:ext cx="4702731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3419872" y="2780928"/>
            <a:ext cx="144016" cy="216024"/>
          </a:xfrm>
          <a:prstGeom prst="ellips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01" name="Picture 5" descr="D:\WORK\Baikal\ris\seq_2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8" r="6268"/>
          <a:stretch/>
        </p:blipFill>
        <p:spPr bwMode="auto">
          <a:xfrm>
            <a:off x="5292080" y="4077072"/>
            <a:ext cx="3468872" cy="217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олилиния 13"/>
          <p:cNvSpPr/>
          <p:nvPr/>
        </p:nvSpPr>
        <p:spPr>
          <a:xfrm>
            <a:off x="4200944" y="3068960"/>
            <a:ext cx="1019128" cy="720080"/>
          </a:xfrm>
          <a:custGeom>
            <a:avLst/>
            <a:gdLst>
              <a:gd name="connsiteX0" fmla="*/ 0 w 1968963"/>
              <a:gd name="connsiteY0" fmla="*/ 0 h 560739"/>
              <a:gd name="connsiteX1" fmla="*/ 1107959 w 1968963"/>
              <a:gd name="connsiteY1" fmla="*/ 560654 h 560739"/>
              <a:gd name="connsiteX2" fmla="*/ 1968963 w 1968963"/>
              <a:gd name="connsiteY2" fmla="*/ 33372 h 560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68963" h="560739">
                <a:moveTo>
                  <a:pt x="0" y="0"/>
                </a:moveTo>
                <a:cubicBezTo>
                  <a:pt x="389899" y="277546"/>
                  <a:pt x="779799" y="555092"/>
                  <a:pt x="1107959" y="560654"/>
                </a:cubicBezTo>
                <a:cubicBezTo>
                  <a:pt x="1436120" y="566216"/>
                  <a:pt x="1702541" y="299794"/>
                  <a:pt x="1968963" y="33372"/>
                </a:cubicBezTo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03" name="Picture 7" descr="D:\WORK\Baikal\ris\seq_0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3" r="5810"/>
          <a:stretch/>
        </p:blipFill>
        <p:spPr bwMode="auto">
          <a:xfrm>
            <a:off x="5292080" y="1559697"/>
            <a:ext cx="3490182" cy="2179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Овал 22"/>
          <p:cNvSpPr/>
          <p:nvPr/>
        </p:nvSpPr>
        <p:spPr>
          <a:xfrm>
            <a:off x="4038448" y="2816066"/>
            <a:ext cx="144016" cy="216024"/>
          </a:xfrm>
          <a:prstGeom prst="ellips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>
            <a:off x="3510117" y="3052916"/>
            <a:ext cx="1709956" cy="2608332"/>
          </a:xfrm>
          <a:custGeom>
            <a:avLst/>
            <a:gdLst>
              <a:gd name="connsiteX0" fmla="*/ 0 w 2780071"/>
              <a:gd name="connsiteY0" fmla="*/ 0 h 3669270"/>
              <a:gd name="connsiteX1" fmla="*/ 1784555 w 2780071"/>
              <a:gd name="connsiteY1" fmla="*/ 3421626 h 3669270"/>
              <a:gd name="connsiteX2" fmla="*/ 2780071 w 2780071"/>
              <a:gd name="connsiteY2" fmla="*/ 3134032 h 3669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80071" h="3669270">
                <a:moveTo>
                  <a:pt x="0" y="0"/>
                </a:moveTo>
                <a:cubicBezTo>
                  <a:pt x="660605" y="1449643"/>
                  <a:pt x="1321210" y="2899287"/>
                  <a:pt x="1784555" y="3421626"/>
                </a:cubicBezTo>
                <a:cubicBezTo>
                  <a:pt x="2247900" y="3943965"/>
                  <a:pt x="2513985" y="3538998"/>
                  <a:pt x="2780071" y="3134032"/>
                </a:cubicBezTo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7812360" y="17008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143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Рекуррентное время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76056" y="1379945"/>
            <a:ext cx="3853728" cy="2985160"/>
          </a:xfrm>
        </p:spPr>
        <p:txBody>
          <a:bodyPr>
            <a:normAutofit lnSpcReduction="10000"/>
          </a:bodyPr>
          <a:lstStyle/>
          <a:p>
            <a:r>
              <a:rPr lang="en-US" sz="1800" dirty="0" smtClean="0"/>
              <a:t>N</a:t>
            </a:r>
            <a:r>
              <a:rPr lang="ru-RU" sz="1800" dirty="0" smtClean="0"/>
              <a:t> </a:t>
            </a:r>
            <a:r>
              <a:rPr lang="en-US" sz="1800" dirty="0" smtClean="0"/>
              <a:t>=</a:t>
            </a:r>
            <a:r>
              <a:rPr lang="ru-RU" sz="1800" dirty="0" smtClean="0"/>
              <a:t> </a:t>
            </a:r>
            <a:r>
              <a:rPr lang="en-US" sz="1800" dirty="0" smtClean="0"/>
              <a:t>2 (42% </a:t>
            </a:r>
            <a:r>
              <a:rPr lang="ru-RU" sz="1800" dirty="0" smtClean="0"/>
              <a:t>событий</a:t>
            </a:r>
            <a:r>
              <a:rPr lang="en-US" sz="1800" dirty="0" smtClean="0"/>
              <a:t>)</a:t>
            </a:r>
            <a:endParaRPr lang="ru-RU" sz="1800" dirty="0" smtClean="0"/>
          </a:p>
          <a:p>
            <a:pPr marL="0" indent="0">
              <a:buNone/>
            </a:pPr>
            <a:r>
              <a:rPr lang="ru-RU" sz="1800" dirty="0" smtClean="0"/>
              <a:t>      </a:t>
            </a:r>
            <a:r>
              <a:rPr lang="en-US" sz="1800" dirty="0" err="1" smtClean="0"/>
              <a:t>TR</a:t>
            </a:r>
            <a:r>
              <a:rPr lang="en-US" sz="1800" dirty="0" smtClean="0"/>
              <a:t> </a:t>
            </a:r>
            <a:r>
              <a:rPr lang="ru-RU" sz="1800" dirty="0"/>
              <a:t>– </a:t>
            </a:r>
            <a:r>
              <a:rPr lang="ru-RU" sz="1800" dirty="0" smtClean="0"/>
              <a:t>от 6 мин до 6 лет</a:t>
            </a:r>
            <a:endParaRPr lang="en-US" sz="1800" dirty="0" smtClean="0"/>
          </a:p>
          <a:p>
            <a:pPr marL="0" indent="0">
              <a:buNone/>
            </a:pPr>
            <a:endParaRPr lang="ru-RU" sz="1800" dirty="0" smtClean="0"/>
          </a:p>
          <a:p>
            <a:r>
              <a:rPr lang="en-US" sz="1800" dirty="0" smtClean="0"/>
              <a:t>N</a:t>
            </a:r>
            <a:r>
              <a:rPr lang="ru-RU" sz="1800" dirty="0" smtClean="0"/>
              <a:t> </a:t>
            </a:r>
            <a:r>
              <a:rPr lang="en-US" sz="1800" dirty="0" smtClean="0"/>
              <a:t>&gt;</a:t>
            </a:r>
            <a:r>
              <a:rPr lang="ru-RU" sz="1800" dirty="0" smtClean="0"/>
              <a:t> </a:t>
            </a:r>
            <a:r>
              <a:rPr lang="en-US" sz="1800" dirty="0" smtClean="0"/>
              <a:t>2</a:t>
            </a:r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  <a:p>
            <a:pPr marL="400050" lvl="1" indent="0">
              <a:buNone/>
            </a:pPr>
            <a:r>
              <a:rPr lang="en-US" sz="1800" dirty="0" smtClean="0"/>
              <a:t>CV</a:t>
            </a:r>
            <a:r>
              <a:rPr lang="en-US" sz="1800" baseline="-25000" dirty="0" smtClean="0"/>
              <a:t>R</a:t>
            </a:r>
            <a:r>
              <a:rPr lang="en-US" sz="1800" dirty="0" smtClean="0"/>
              <a:t> </a:t>
            </a:r>
            <a:r>
              <a:rPr lang="ru-RU" sz="1800" dirty="0" smtClean="0"/>
              <a:t>около 0 – периодичность,</a:t>
            </a:r>
          </a:p>
          <a:p>
            <a:pPr marL="400050" lvl="1" indent="0">
              <a:buNone/>
            </a:pPr>
            <a:r>
              <a:rPr lang="ru-RU" sz="1800" dirty="0" smtClean="0"/>
              <a:t>С</a:t>
            </a:r>
            <a:r>
              <a:rPr lang="en-US" sz="1800" dirty="0" smtClean="0"/>
              <a:t>V</a:t>
            </a:r>
            <a:r>
              <a:rPr lang="en-US" sz="1800" baseline="-25000" dirty="0" smtClean="0"/>
              <a:t>R</a:t>
            </a:r>
            <a:r>
              <a:rPr lang="ru-RU" sz="1800" baseline="-25000" dirty="0" smtClean="0"/>
              <a:t> </a:t>
            </a:r>
            <a:r>
              <a:rPr lang="en-US" sz="1800" dirty="0" smtClean="0"/>
              <a:t>&gt;&gt;</a:t>
            </a:r>
            <a:r>
              <a:rPr lang="ru-RU" sz="1800" dirty="0" smtClean="0"/>
              <a:t> </a:t>
            </a:r>
            <a:r>
              <a:rPr lang="en-US" sz="1800" dirty="0" smtClean="0"/>
              <a:t>0 – </a:t>
            </a:r>
            <a:r>
              <a:rPr lang="ru-RU" sz="1800" dirty="0" smtClean="0"/>
              <a:t>произвольный режим</a:t>
            </a:r>
            <a:endParaRPr lang="en-US" sz="1800" dirty="0" smtClean="0"/>
          </a:p>
          <a:p>
            <a:pPr marL="400050" lvl="1" indent="0">
              <a:buNone/>
            </a:pPr>
            <a:endParaRPr lang="ru-RU" sz="1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01" r="11379"/>
          <a:stretch/>
        </p:blipFill>
        <p:spPr bwMode="auto">
          <a:xfrm>
            <a:off x="5410473" y="2532927"/>
            <a:ext cx="2820245" cy="1003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D:\WORK\Baikal\ris\seq_05_tim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8" r="3741"/>
          <a:stretch/>
        </p:blipFill>
        <p:spPr bwMode="auto">
          <a:xfrm>
            <a:off x="6190990" y="4909101"/>
            <a:ext cx="2855912" cy="1709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D:\WORK\Baikal\ris\seq_21_tim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904013"/>
            <a:ext cx="3059150" cy="1707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D:\WORK\Baikal\ris\seq_22_time_v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876" y="4888094"/>
            <a:ext cx="3049135" cy="1709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Группа 14"/>
          <p:cNvGrpSpPr/>
          <p:nvPr/>
        </p:nvGrpSpPr>
        <p:grpSpPr>
          <a:xfrm>
            <a:off x="461727" y="1321805"/>
            <a:ext cx="4398305" cy="3398690"/>
            <a:chOff x="461727" y="1321805"/>
            <a:chExt cx="4398305" cy="3398690"/>
          </a:xfrm>
        </p:grpSpPr>
        <p:pic>
          <p:nvPicPr>
            <p:cNvPr id="5123" name="Picture 3" descr="D:\WORK\Baikal\ris\req_reccurence_time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7" t="3615" r="6283" b="2953"/>
            <a:stretch/>
          </p:blipFill>
          <p:spPr bwMode="auto">
            <a:xfrm>
              <a:off x="461727" y="1321805"/>
              <a:ext cx="4398305" cy="33986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2555776" y="2010326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22</a:t>
              </a:r>
              <a:endParaRPr lang="ru-RU" sz="1600" dirty="0"/>
            </a:p>
          </p:txBody>
        </p:sp>
        <p:cxnSp>
          <p:nvCxnSpPr>
            <p:cNvPr id="6" name="Прямая со стрелкой 5"/>
            <p:cNvCxnSpPr/>
            <p:nvPr/>
          </p:nvCxnSpPr>
          <p:spPr>
            <a:xfrm>
              <a:off x="3059832" y="2039362"/>
              <a:ext cx="473829" cy="525542"/>
            </a:xfrm>
            <a:prstGeom prst="straightConnector1">
              <a:avLst/>
            </a:prstGeom>
            <a:ln w="15875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4268359" y="3173495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21</a:t>
              </a:r>
              <a:endParaRPr lang="ru-RU" sz="1600" dirty="0"/>
            </a:p>
          </p:txBody>
        </p:sp>
        <p:cxnSp>
          <p:nvCxnSpPr>
            <p:cNvPr id="14" name="Прямая со стрелкой 13"/>
            <p:cNvCxnSpPr/>
            <p:nvPr/>
          </p:nvCxnSpPr>
          <p:spPr>
            <a:xfrm>
              <a:off x="2862004" y="2269454"/>
              <a:ext cx="515609" cy="453534"/>
            </a:xfrm>
            <a:prstGeom prst="straightConnector1">
              <a:avLst/>
            </a:prstGeom>
            <a:ln w="15875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2842978" y="1772816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5</a:t>
              </a:r>
              <a:endParaRPr lang="ru-RU" sz="1600" dirty="0"/>
            </a:p>
          </p:txBody>
        </p:sp>
        <p:cxnSp>
          <p:nvCxnSpPr>
            <p:cNvPr id="18" name="Прямая со стрелкой 17"/>
            <p:cNvCxnSpPr/>
            <p:nvPr/>
          </p:nvCxnSpPr>
          <p:spPr>
            <a:xfrm flipH="1" flipV="1">
              <a:off x="3956066" y="2868806"/>
              <a:ext cx="319348" cy="304689"/>
            </a:xfrm>
            <a:prstGeom prst="straightConnector1">
              <a:avLst/>
            </a:prstGeom>
            <a:ln w="15875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5508104" y="4191132"/>
            <a:ext cx="33379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</a:t>
            </a:r>
            <a:r>
              <a:rPr lang="en-US" dirty="0"/>
              <a:t>V</a:t>
            </a:r>
            <a:r>
              <a:rPr lang="en-US" baseline="-25000" dirty="0"/>
              <a:t>R</a:t>
            </a:r>
            <a:r>
              <a:rPr lang="ru-RU" baseline="-25000" dirty="0"/>
              <a:t> </a:t>
            </a:r>
            <a:r>
              <a:rPr lang="en-US" baseline="-25000" dirty="0" smtClean="0"/>
              <a:t> </a:t>
            </a:r>
            <a:r>
              <a:rPr lang="en-US" dirty="0" smtClean="0"/>
              <a:t>&lt; 1 (</a:t>
            </a:r>
            <a:r>
              <a:rPr lang="ru-RU" dirty="0" err="1" smtClean="0"/>
              <a:t>пос-ти</a:t>
            </a:r>
            <a:r>
              <a:rPr lang="ru-RU" dirty="0" smtClean="0"/>
              <a:t> </a:t>
            </a:r>
            <a:r>
              <a:rPr lang="en-US" dirty="0" smtClean="0"/>
              <a:t>6,10,19,21,22)</a:t>
            </a:r>
          </a:p>
          <a:p>
            <a:r>
              <a:rPr lang="ru-RU" dirty="0"/>
              <a:t>С</a:t>
            </a:r>
            <a:r>
              <a:rPr lang="en-US" dirty="0"/>
              <a:t>V</a:t>
            </a:r>
            <a:r>
              <a:rPr lang="en-US" baseline="-25000" dirty="0"/>
              <a:t>R</a:t>
            </a:r>
            <a:r>
              <a:rPr lang="ru-RU" baseline="-25000" dirty="0"/>
              <a:t> </a:t>
            </a:r>
            <a:r>
              <a:rPr lang="en-US" baseline="-25000" dirty="0" smtClean="0"/>
              <a:t> </a:t>
            </a:r>
            <a:r>
              <a:rPr lang="en-US" dirty="0" smtClean="0"/>
              <a:t>&gt; 1 (</a:t>
            </a:r>
            <a:r>
              <a:rPr lang="ru-RU" dirty="0" err="1"/>
              <a:t>пос-ти</a:t>
            </a:r>
            <a:r>
              <a:rPr lang="ru-RU" dirty="0"/>
              <a:t> </a:t>
            </a:r>
            <a:r>
              <a:rPr lang="en-US" dirty="0" smtClean="0"/>
              <a:t>3,5,8,11,17,18)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6577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259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Сопоставление с землетрясениями с М</a:t>
            </a:r>
            <a:r>
              <a:rPr lang="en-US" sz="2800" dirty="0" smtClean="0"/>
              <a:t> &gt; 4.5</a:t>
            </a:r>
            <a:endParaRPr lang="ru-RU" sz="2800" dirty="0"/>
          </a:p>
        </p:txBody>
      </p:sp>
      <p:pic>
        <p:nvPicPr>
          <p:cNvPr id="1028" name="Picture 4" descr="D:\WORK\Baikal\ris\req_map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8" t="5051" r="52077" b="2273"/>
          <a:stretch/>
        </p:blipFill>
        <p:spPr bwMode="auto">
          <a:xfrm>
            <a:off x="361380" y="1537420"/>
            <a:ext cx="3994596" cy="3187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D:\WORK\Baikal\ris\req_map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94" t="5051" r="3783" b="2273"/>
          <a:stretch/>
        </p:blipFill>
        <p:spPr bwMode="auto">
          <a:xfrm>
            <a:off x="4324300" y="1537420"/>
            <a:ext cx="4568180" cy="3187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3568" y="4725144"/>
            <a:ext cx="68407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20.05.2008 – </a:t>
            </a:r>
            <a:r>
              <a:rPr lang="ru-RU" sz="1600" dirty="0" err="1" smtClean="0"/>
              <a:t>Максимихинское</a:t>
            </a:r>
            <a:r>
              <a:rPr lang="ru-RU" sz="1600" dirty="0" smtClean="0"/>
              <a:t> землетрясение </a:t>
            </a:r>
            <a:r>
              <a:rPr lang="en-US" sz="1600" dirty="0" smtClean="0"/>
              <a:t>K=14.3 (Mw</a:t>
            </a:r>
            <a:r>
              <a:rPr lang="ru-RU" sz="1600" dirty="0" smtClean="0"/>
              <a:t>=</a:t>
            </a:r>
            <a:r>
              <a:rPr lang="en-US" sz="1600" dirty="0" smtClean="0"/>
              <a:t>5.3)</a:t>
            </a:r>
            <a:endParaRPr lang="ru-RU" sz="1600" dirty="0" smtClean="0"/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/>
              <a:t>21.05.2010 – </a:t>
            </a:r>
            <a:r>
              <a:rPr lang="en-US" sz="1600" dirty="0" smtClean="0"/>
              <a:t>K=12.2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/>
              <a:t>2</a:t>
            </a:r>
            <a:r>
              <a:rPr lang="en-US" sz="1600" dirty="0" smtClean="0"/>
              <a:t>7</a:t>
            </a:r>
            <a:r>
              <a:rPr lang="ru-RU" sz="1600" dirty="0" smtClean="0"/>
              <a:t>.0</a:t>
            </a:r>
            <a:r>
              <a:rPr lang="en-US" sz="1600" dirty="0" smtClean="0"/>
              <a:t>9</a:t>
            </a:r>
            <a:r>
              <a:rPr lang="ru-RU" sz="1600" dirty="0" smtClean="0"/>
              <a:t>.2010 </a:t>
            </a:r>
            <a:r>
              <a:rPr lang="ru-RU" sz="1600" dirty="0"/>
              <a:t>– </a:t>
            </a:r>
            <a:r>
              <a:rPr lang="en-US" sz="1600" dirty="0"/>
              <a:t>K=12.2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16.07.2011 – </a:t>
            </a:r>
            <a:r>
              <a:rPr lang="ru-RU" sz="1600" dirty="0" err="1" smtClean="0">
                <a:solidFill>
                  <a:schemeClr val="bg1">
                    <a:lumMod val="50000"/>
                  </a:schemeClr>
                </a:solidFill>
              </a:rPr>
              <a:t>Туркинское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 землетрясение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K=14.5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ML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=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5.9)</a:t>
            </a:r>
            <a:endParaRPr lang="ru-RU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32240" y="1837065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1</a:t>
            </a:r>
            <a:endParaRPr lang="ru-RU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7138745" y="2309763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2,3</a:t>
            </a:r>
            <a:endParaRPr lang="ru-RU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7464314" y="1373659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4</a:t>
            </a:r>
            <a:endParaRPr lang="ru-RU" sz="14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61381" y="5877272"/>
            <a:ext cx="8531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Нет соответствия между повторяющимися землетрясениями и землетрясениями с М</a:t>
            </a:r>
            <a:r>
              <a:rPr lang="en-US" dirty="0" smtClean="0"/>
              <a:t>&gt;</a:t>
            </a:r>
            <a:r>
              <a:rPr lang="ru-RU" dirty="0" smtClean="0"/>
              <a:t>4</a:t>
            </a:r>
            <a:r>
              <a:rPr lang="en-US" dirty="0" smtClean="0"/>
              <a:t>.</a:t>
            </a:r>
            <a:r>
              <a:rPr lang="ru-RU" dirty="0" smtClean="0"/>
              <a:t>5, кроме эпицентральной области </a:t>
            </a:r>
            <a:r>
              <a:rPr lang="ru-RU" dirty="0" err="1" smtClean="0"/>
              <a:t>Максимихинского</a:t>
            </a:r>
            <a:r>
              <a:rPr lang="ru-RU" dirty="0" smtClean="0"/>
              <a:t> землетрясения.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548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Область </a:t>
            </a:r>
            <a:r>
              <a:rPr lang="ru-RU" sz="2800" dirty="0" err="1"/>
              <a:t>Максимихинского</a:t>
            </a:r>
            <a:r>
              <a:rPr lang="ru-RU" sz="2800" dirty="0"/>
              <a:t> землетрясения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2050" name="Picture 2" descr="D:\WORK\Baikal\ris\req_MXM_EQ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2" r="3818"/>
          <a:stretch/>
        </p:blipFill>
        <p:spPr bwMode="auto">
          <a:xfrm>
            <a:off x="359532" y="1052736"/>
            <a:ext cx="8280920" cy="338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WORK\Baikal\ris\req_MXM_EQ_200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361068"/>
            <a:ext cx="3828314" cy="2452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WORK\Baikal\ris\req_MXM_EQ_201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365104"/>
            <a:ext cx="3828313" cy="2452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076056" y="1317521"/>
            <a:ext cx="432048" cy="2736304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438726" y="1317521"/>
            <a:ext cx="1013594" cy="2736304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573285" y="131752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7524328" y="133835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208689" y="450912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4414330" y="450912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4581128"/>
            <a:ext cx="27363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20.05.2008 </a:t>
            </a:r>
            <a:r>
              <a:rPr lang="en-US" sz="1400" dirty="0" smtClean="0"/>
              <a:t>– K=14.3 </a:t>
            </a:r>
            <a:r>
              <a:rPr lang="en-US" sz="1400" dirty="0"/>
              <a:t>(Mw</a:t>
            </a:r>
            <a:r>
              <a:rPr lang="ru-RU" sz="1400" dirty="0"/>
              <a:t>=</a:t>
            </a:r>
            <a:r>
              <a:rPr lang="en-US" sz="1400" dirty="0" smtClean="0"/>
              <a:t>5.3)</a:t>
            </a:r>
            <a:endParaRPr lang="ru-RU" sz="1400" dirty="0" smtClean="0"/>
          </a:p>
        </p:txBody>
      </p:sp>
      <p:sp>
        <p:nvSpPr>
          <p:cNvPr id="15" name="Прямоугольник 14"/>
          <p:cNvSpPr/>
          <p:nvPr/>
        </p:nvSpPr>
        <p:spPr>
          <a:xfrm>
            <a:off x="5220072" y="4566900"/>
            <a:ext cx="27363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21.05.2010 – </a:t>
            </a:r>
            <a:r>
              <a:rPr lang="en-US" sz="1400" dirty="0" smtClean="0"/>
              <a:t>K=12.2</a:t>
            </a:r>
          </a:p>
          <a:p>
            <a:r>
              <a:rPr lang="ru-RU" sz="1400" dirty="0" smtClean="0"/>
              <a:t>2</a:t>
            </a:r>
            <a:r>
              <a:rPr lang="en-US" sz="1400" dirty="0"/>
              <a:t>7</a:t>
            </a:r>
            <a:r>
              <a:rPr lang="ru-RU" sz="1400" dirty="0"/>
              <a:t>.0</a:t>
            </a:r>
            <a:r>
              <a:rPr lang="en-US" sz="1400" dirty="0"/>
              <a:t>9</a:t>
            </a:r>
            <a:r>
              <a:rPr lang="ru-RU" sz="1400" dirty="0"/>
              <a:t>.2010 – </a:t>
            </a:r>
            <a:r>
              <a:rPr lang="en-US" sz="1400" dirty="0"/>
              <a:t>K=12.2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87624" y="1317521"/>
            <a:ext cx="2921121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Всего в области:</a:t>
            </a:r>
          </a:p>
          <a:p>
            <a:r>
              <a:rPr lang="ru-RU" dirty="0" smtClean="0"/>
              <a:t> 207 событий из каталога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 smtClean="0"/>
              <a:t>Из них:</a:t>
            </a:r>
          </a:p>
          <a:p>
            <a:r>
              <a:rPr lang="en-US" dirty="0" smtClean="0"/>
              <a:t>9 </a:t>
            </a:r>
            <a:r>
              <a:rPr lang="ru-RU" dirty="0" smtClean="0"/>
              <a:t>последовательностей из  </a:t>
            </a:r>
            <a:endParaRPr lang="ru-RU" dirty="0"/>
          </a:p>
          <a:p>
            <a:r>
              <a:rPr lang="ru-RU" dirty="0"/>
              <a:t>25 повторяющихся событий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584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00200"/>
            <a:ext cx="8352928" cy="4525963"/>
          </a:xfrm>
        </p:spPr>
        <p:txBody>
          <a:bodyPr>
            <a:normAutofit/>
          </a:bodyPr>
          <a:lstStyle/>
          <a:p>
            <a:r>
              <a:rPr lang="ru-RU" sz="2200" dirty="0" smtClean="0"/>
              <a:t>Четверть событий в этой области являются повторяющимися.</a:t>
            </a:r>
          </a:p>
          <a:p>
            <a:r>
              <a:rPr lang="ru-RU" sz="2200" dirty="0" smtClean="0"/>
              <a:t>События активизируются после землетрясений с М </a:t>
            </a:r>
            <a:r>
              <a:rPr lang="en-US" sz="2200" dirty="0" smtClean="0"/>
              <a:t>&gt; 4.5</a:t>
            </a:r>
            <a:r>
              <a:rPr lang="ru-RU" sz="2200" dirty="0"/>
              <a:t>.</a:t>
            </a:r>
            <a:endParaRPr lang="ru-RU" sz="2200" dirty="0" smtClean="0"/>
          </a:p>
          <a:p>
            <a:r>
              <a:rPr lang="ru-RU" sz="2200" dirty="0" smtClean="0"/>
              <a:t>Вероятно, наблюдается </a:t>
            </a:r>
            <a:r>
              <a:rPr lang="ru-RU" sz="2200" dirty="0" err="1" smtClean="0"/>
              <a:t>постсейсмическое</a:t>
            </a:r>
            <a:r>
              <a:rPr lang="ru-RU" sz="2200" dirty="0" smtClean="0"/>
              <a:t> скольжение при </a:t>
            </a:r>
            <a:r>
              <a:rPr lang="ru-RU" altLang="ru-RU" sz="2200" dirty="0" smtClean="0"/>
              <a:t>перераспределении напряжений после </a:t>
            </a:r>
            <a:r>
              <a:rPr lang="ru-RU" sz="2200" dirty="0" smtClean="0"/>
              <a:t>землетрясений </a:t>
            </a:r>
            <a:r>
              <a:rPr lang="ru-RU" sz="2200" dirty="0"/>
              <a:t>с М </a:t>
            </a:r>
            <a:r>
              <a:rPr lang="en-US" sz="2200" dirty="0"/>
              <a:t>&gt; </a:t>
            </a:r>
            <a:r>
              <a:rPr lang="en-US" sz="2200" dirty="0" smtClean="0"/>
              <a:t>4.5</a:t>
            </a:r>
            <a:r>
              <a:rPr lang="ru-RU" sz="2200" dirty="0" smtClean="0"/>
              <a:t>.</a:t>
            </a:r>
          </a:p>
          <a:p>
            <a:r>
              <a:rPr lang="ru-RU" sz="2200" dirty="0" smtClean="0"/>
              <a:t>На </a:t>
            </a:r>
            <a:r>
              <a:rPr lang="ru-RU" sz="2200" dirty="0"/>
              <a:t>восточном борту Центральной </a:t>
            </a:r>
            <a:r>
              <a:rPr lang="ru-RU" sz="2200" dirty="0" smtClean="0"/>
              <a:t>котловины наблюдается увеличение количества очагов землетрясений с нетипичными </a:t>
            </a:r>
            <a:r>
              <a:rPr lang="ru-RU" sz="2200" dirty="0"/>
              <a:t>механизмами </a:t>
            </a:r>
            <a:r>
              <a:rPr lang="en-US" sz="2200" dirty="0" smtClean="0"/>
              <a:t>[</a:t>
            </a:r>
            <a:r>
              <a:rPr lang="ru-RU" sz="2200" dirty="0" err="1" smtClean="0"/>
              <a:t>Радзиминович</a:t>
            </a:r>
            <a:r>
              <a:rPr lang="ru-RU" sz="2200" dirty="0" smtClean="0"/>
              <a:t>, 2024</a:t>
            </a:r>
            <a:r>
              <a:rPr lang="en-US" sz="2200" dirty="0" smtClean="0"/>
              <a:t>]</a:t>
            </a:r>
            <a:r>
              <a:rPr lang="ru-RU" sz="2200" dirty="0" smtClean="0"/>
              <a:t>.</a:t>
            </a:r>
            <a:endParaRPr lang="en-US" sz="2200" dirty="0" smtClean="0"/>
          </a:p>
          <a:p>
            <a:r>
              <a:rPr lang="ru-RU" sz="2200" dirty="0" smtClean="0"/>
              <a:t>Для этой области характерно </a:t>
            </a:r>
            <a:r>
              <a:rPr lang="ru-RU" sz="2200" dirty="0" err="1" smtClean="0"/>
              <a:t>транстенсионное</a:t>
            </a:r>
            <a:r>
              <a:rPr lang="ru-RU" sz="2200" dirty="0" smtClean="0"/>
              <a:t> </a:t>
            </a:r>
            <a:r>
              <a:rPr lang="ru-RU" sz="2200" dirty="0"/>
              <a:t>поле </a:t>
            </a:r>
            <a:r>
              <a:rPr lang="ru-RU" sz="2200" dirty="0" smtClean="0"/>
              <a:t>напряжений (сдвиг + растяжение) </a:t>
            </a:r>
            <a:r>
              <a:rPr lang="en-US" sz="2200" dirty="0"/>
              <a:t>[</a:t>
            </a:r>
            <a:r>
              <a:rPr lang="ru-RU" sz="2200" dirty="0" err="1"/>
              <a:t>Радзиминович</a:t>
            </a:r>
            <a:r>
              <a:rPr lang="ru-RU" sz="2200" dirty="0"/>
              <a:t>, </a:t>
            </a:r>
            <a:r>
              <a:rPr lang="ru-RU" sz="2200" dirty="0" smtClean="0"/>
              <a:t>2020</a:t>
            </a:r>
            <a:r>
              <a:rPr lang="en-US" sz="2200" dirty="0" smtClean="0"/>
              <a:t>]</a:t>
            </a:r>
            <a:r>
              <a:rPr lang="ru-RU" sz="2200" dirty="0" smtClean="0"/>
              <a:t>.</a:t>
            </a:r>
            <a:endParaRPr lang="ru-RU" sz="2200" dirty="0"/>
          </a:p>
          <a:p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Область </a:t>
            </a:r>
            <a:r>
              <a:rPr lang="ru-RU" sz="2800" dirty="0" err="1"/>
              <a:t>Максимихинского</a:t>
            </a:r>
            <a:r>
              <a:rPr lang="ru-RU" sz="2800" dirty="0"/>
              <a:t> землетрясения</a:t>
            </a:r>
          </a:p>
        </p:txBody>
      </p:sp>
    </p:spTree>
    <p:extLst>
      <p:ext uri="{BB962C8B-B14F-4D97-AF65-F5344CB8AC3E}">
        <p14:creationId xmlns:p14="http://schemas.microsoft.com/office/powerpoint/2010/main" val="155765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Геодезические данные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5192" y="4077072"/>
            <a:ext cx="8229600" cy="21602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 smtClean="0"/>
              <a:t>На основе измерений методом </a:t>
            </a:r>
            <a:r>
              <a:rPr lang="ru-RU" sz="1800" dirty="0" err="1" smtClean="0"/>
              <a:t>GPS</a:t>
            </a:r>
            <a:r>
              <a:rPr lang="ru-RU" sz="1800" dirty="0" smtClean="0"/>
              <a:t>-геодезии:</a:t>
            </a:r>
          </a:p>
          <a:p>
            <a:r>
              <a:rPr lang="ru-RU" sz="1800" dirty="0" smtClean="0"/>
              <a:t>1994–1998 </a:t>
            </a:r>
            <a:r>
              <a:rPr lang="ru-RU" sz="1800" dirty="0"/>
              <a:t>гг</a:t>
            </a:r>
            <a:r>
              <a:rPr lang="ru-RU" sz="1800" dirty="0" smtClean="0"/>
              <a:t>. скорость </a:t>
            </a:r>
            <a:r>
              <a:rPr lang="ru-RU" sz="1800" dirty="0"/>
              <a:t>раздвижения блоков в районе </a:t>
            </a:r>
            <a:r>
              <a:rPr lang="ru-RU" sz="1800" dirty="0" smtClean="0"/>
              <a:t>Южно</a:t>
            </a:r>
            <a:r>
              <a:rPr lang="ru-RU" sz="1800" dirty="0"/>
              <a:t>-</a:t>
            </a:r>
            <a:r>
              <a:rPr lang="ru-RU" sz="1800" dirty="0" smtClean="0"/>
              <a:t>Байкальской впадины  4.5 </a:t>
            </a:r>
            <a:r>
              <a:rPr lang="ru-RU" sz="1800" dirty="0"/>
              <a:t>± 1.2 </a:t>
            </a:r>
            <a:r>
              <a:rPr lang="ru-RU" sz="1800" dirty="0" smtClean="0"/>
              <a:t>мм/год [</a:t>
            </a:r>
            <a:r>
              <a:rPr lang="ru-RU" sz="1800" dirty="0" err="1"/>
              <a:t>Calais</a:t>
            </a:r>
            <a:r>
              <a:rPr lang="ru-RU" sz="1800" dirty="0"/>
              <a:t> </a:t>
            </a:r>
            <a:r>
              <a:rPr lang="ru-RU" sz="1800" dirty="0" err="1"/>
              <a:t>et</a:t>
            </a:r>
            <a:r>
              <a:rPr lang="ru-RU" sz="1800" dirty="0"/>
              <a:t> </a:t>
            </a:r>
            <a:r>
              <a:rPr lang="ru-RU" sz="1800" dirty="0" err="1"/>
              <a:t>al</a:t>
            </a:r>
            <a:r>
              <a:rPr lang="ru-RU" sz="1800" dirty="0"/>
              <a:t>., 1998], </a:t>
            </a:r>
            <a:endParaRPr lang="ru-RU" sz="1800" dirty="0" smtClean="0"/>
          </a:p>
          <a:p>
            <a:r>
              <a:rPr lang="ru-RU" sz="1800" dirty="0" smtClean="0"/>
              <a:t>1994–2001 гг. – около </a:t>
            </a:r>
            <a:r>
              <a:rPr lang="ru-RU" sz="1800" dirty="0"/>
              <a:t>2–3 мм/год [</a:t>
            </a:r>
            <a:r>
              <a:rPr lang="ru-RU" sz="1800" dirty="0" err="1"/>
              <a:t>Лухнев</a:t>
            </a:r>
            <a:r>
              <a:rPr lang="ru-RU" sz="1800" dirty="0"/>
              <a:t> и др., 2003</a:t>
            </a:r>
            <a:r>
              <a:rPr lang="ru-RU" sz="1800" dirty="0" smtClean="0"/>
              <a:t>],</a:t>
            </a:r>
          </a:p>
          <a:p>
            <a:r>
              <a:rPr lang="ru-RU" sz="1800" dirty="0" smtClean="0"/>
              <a:t>скорость </a:t>
            </a:r>
            <a:r>
              <a:rPr lang="ru-RU" sz="1800" dirty="0"/>
              <a:t>дивергенции Амурской </a:t>
            </a:r>
            <a:r>
              <a:rPr lang="ru-RU" sz="1800" dirty="0" smtClean="0"/>
              <a:t>и Евразийской </a:t>
            </a:r>
            <a:r>
              <a:rPr lang="ru-RU" sz="1800" dirty="0"/>
              <a:t>плит </a:t>
            </a:r>
            <a:r>
              <a:rPr lang="ru-RU" sz="1800" dirty="0" smtClean="0"/>
              <a:t>3.0 мм/год  </a:t>
            </a:r>
            <a:br>
              <a:rPr lang="ru-RU" sz="1800" dirty="0" smtClean="0"/>
            </a:br>
            <a:r>
              <a:rPr lang="ru-RU" sz="1800" dirty="0" smtClean="0"/>
              <a:t>[</a:t>
            </a:r>
            <a:r>
              <a:rPr lang="ru-RU" sz="1800" dirty="0" err="1"/>
              <a:t>Calais</a:t>
            </a:r>
            <a:r>
              <a:rPr lang="ru-RU" sz="1800" dirty="0"/>
              <a:t> </a:t>
            </a:r>
            <a:r>
              <a:rPr lang="ru-RU" sz="1800" dirty="0" err="1"/>
              <a:t>et</a:t>
            </a:r>
            <a:r>
              <a:rPr lang="ru-RU" sz="1800" dirty="0"/>
              <a:t> </a:t>
            </a:r>
            <a:r>
              <a:rPr lang="ru-RU" sz="1800" dirty="0" err="1"/>
              <a:t>al</a:t>
            </a:r>
            <a:r>
              <a:rPr lang="ru-RU" sz="1800" dirty="0"/>
              <a:t>., </a:t>
            </a:r>
            <a:r>
              <a:rPr lang="ru-RU" sz="1800" dirty="0" smtClean="0"/>
              <a:t>2003, </a:t>
            </a:r>
            <a:r>
              <a:rPr lang="ru-RU" sz="1800" dirty="0" err="1" smtClean="0"/>
              <a:t>Jin</a:t>
            </a:r>
            <a:r>
              <a:rPr lang="ru-RU" sz="1800" dirty="0" smtClean="0"/>
              <a:t> </a:t>
            </a:r>
            <a:r>
              <a:rPr lang="ru-RU" sz="1800" dirty="0" err="1"/>
              <a:t>et</a:t>
            </a:r>
            <a:r>
              <a:rPr lang="ru-RU" sz="1800" dirty="0"/>
              <a:t> </a:t>
            </a:r>
            <a:r>
              <a:rPr lang="ru-RU" sz="1800" dirty="0" err="1"/>
              <a:t>al</a:t>
            </a:r>
            <a:r>
              <a:rPr lang="ru-RU" sz="1800" dirty="0"/>
              <a:t>., 2007</a:t>
            </a:r>
            <a:r>
              <a:rPr lang="ru-RU" sz="1800" dirty="0" smtClean="0"/>
              <a:t>],</a:t>
            </a:r>
          </a:p>
          <a:p>
            <a:r>
              <a:rPr lang="ru-RU" sz="1800" dirty="0"/>
              <a:t>1994–2007 гг. </a:t>
            </a:r>
            <a:r>
              <a:rPr lang="ru-RU" sz="1800" dirty="0" smtClean="0"/>
              <a:t> скорость </a:t>
            </a:r>
            <a:r>
              <a:rPr lang="ru-RU" sz="1800" dirty="0"/>
              <a:t>дивергенции </a:t>
            </a:r>
            <a:r>
              <a:rPr lang="ru-RU" sz="1800" dirty="0" smtClean="0"/>
              <a:t>на </a:t>
            </a:r>
            <a:r>
              <a:rPr lang="ru-RU" sz="1800" dirty="0"/>
              <a:t>границе </a:t>
            </a:r>
            <a:r>
              <a:rPr lang="ru-RU" sz="1800" dirty="0" smtClean="0"/>
              <a:t>Сибирского </a:t>
            </a:r>
            <a:r>
              <a:rPr lang="ru-RU" sz="1800" dirty="0"/>
              <a:t>и Забайкальского </a:t>
            </a:r>
            <a:r>
              <a:rPr lang="ru-RU" sz="1800" dirty="0" smtClean="0"/>
              <a:t>блоков  3.4 </a:t>
            </a:r>
            <a:r>
              <a:rPr lang="ru-RU" sz="1800" dirty="0"/>
              <a:t>± 0.7 мм/год </a:t>
            </a:r>
            <a:r>
              <a:rPr lang="ru-RU" sz="1800" dirty="0" smtClean="0"/>
              <a:t> (130°) </a:t>
            </a:r>
            <a:r>
              <a:rPr lang="en-US" sz="1800" dirty="0"/>
              <a:t>[</a:t>
            </a:r>
            <a:r>
              <a:rPr lang="ru-RU" sz="1800" dirty="0"/>
              <a:t>Саньков и др., 2014</a:t>
            </a:r>
            <a:r>
              <a:rPr lang="en-US" sz="1800" dirty="0"/>
              <a:t>]</a:t>
            </a:r>
            <a:r>
              <a:rPr lang="ru-RU" sz="1800" dirty="0" smtClean="0"/>
              <a:t>.</a:t>
            </a:r>
          </a:p>
          <a:p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15</a:t>
            </a:fld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93579"/>
            <a:ext cx="3594628" cy="2983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355976" y="1554273"/>
            <a:ext cx="432048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Схема разломов и поле скоростей </a:t>
            </a:r>
            <a:r>
              <a:rPr lang="ru-RU" sz="1600" dirty="0" smtClean="0"/>
              <a:t>современных </a:t>
            </a:r>
            <a:r>
              <a:rPr lang="ru-RU" sz="1600" dirty="0"/>
              <a:t>горизонтальных движений Байкальской </a:t>
            </a:r>
            <a:r>
              <a:rPr lang="ru-RU" sz="1600" dirty="0" smtClean="0"/>
              <a:t>впадины </a:t>
            </a:r>
            <a:r>
              <a:rPr lang="ru-RU" sz="1600" dirty="0"/>
              <a:t>по данным измерений на </a:t>
            </a:r>
            <a:r>
              <a:rPr lang="ru-RU" sz="1600" dirty="0" smtClean="0"/>
              <a:t>Байкальском </a:t>
            </a:r>
            <a:r>
              <a:rPr lang="ru-RU" sz="1600" dirty="0" err="1" smtClean="0"/>
              <a:t>GPS</a:t>
            </a:r>
            <a:r>
              <a:rPr lang="ru-RU" sz="1600" dirty="0"/>
              <a:t>-</a:t>
            </a:r>
            <a:r>
              <a:rPr lang="ru-RU" sz="1600" dirty="0" smtClean="0"/>
              <a:t>полигоне </a:t>
            </a:r>
            <a:r>
              <a:rPr lang="ru-RU" sz="1600" dirty="0"/>
              <a:t>за 1994–2007 гг</a:t>
            </a:r>
            <a:r>
              <a:rPr lang="ru-RU" sz="1600" dirty="0" smtClean="0"/>
              <a:t>. </a:t>
            </a:r>
          </a:p>
          <a:p>
            <a:r>
              <a:rPr lang="ru-RU" sz="1600" dirty="0" smtClean="0"/>
              <a:t>Векторы </a:t>
            </a:r>
            <a:r>
              <a:rPr lang="ru-RU" sz="1600" dirty="0"/>
              <a:t>скорости смещений пунктов </a:t>
            </a:r>
            <a:r>
              <a:rPr lang="ru-RU" sz="1600" dirty="0" smtClean="0"/>
              <a:t>показаны относительно Сибирской платформы.</a:t>
            </a:r>
            <a:r>
              <a:rPr lang="ru-RU" sz="1600" dirty="0"/>
              <a:t> Рядом с </a:t>
            </a:r>
            <a:r>
              <a:rPr lang="ru-RU" sz="1600" dirty="0" smtClean="0"/>
              <a:t>пунктами указаны значения скорости </a:t>
            </a:r>
            <a:r>
              <a:rPr lang="ru-RU" sz="1600" dirty="0"/>
              <a:t>движений в </a:t>
            </a:r>
            <a:r>
              <a:rPr lang="ru-RU" sz="1600" dirty="0" smtClean="0"/>
              <a:t>мм/год</a:t>
            </a:r>
            <a:r>
              <a:rPr lang="ru-RU" sz="1600" dirty="0"/>
              <a:t> </a:t>
            </a:r>
            <a:r>
              <a:rPr lang="en-US" sz="1600" dirty="0" smtClean="0"/>
              <a:t>[</a:t>
            </a:r>
            <a:r>
              <a:rPr lang="ru-RU" sz="1600" dirty="0" smtClean="0"/>
              <a:t>Саньков и др., 2014</a:t>
            </a:r>
            <a:r>
              <a:rPr lang="en-US" sz="1600" dirty="0" smtClean="0"/>
              <a:t>]</a:t>
            </a:r>
            <a:r>
              <a:rPr lang="ru-RU" sz="1600" dirty="0" smtClean="0"/>
              <a:t>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8743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Геодезические данные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16</a:t>
            </a:fld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4680520" cy="4469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932040" y="2267744"/>
            <a:ext cx="37444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Поле скоростей относительных горизонтальных деформаций центральной части </a:t>
            </a:r>
            <a:r>
              <a:rPr lang="ru-RU" dirty="0" smtClean="0"/>
              <a:t>Байкальской </a:t>
            </a:r>
            <a:r>
              <a:rPr lang="ru-RU" dirty="0" err="1"/>
              <a:t>рифтовой</a:t>
            </a:r>
            <a:r>
              <a:rPr lang="ru-RU" dirty="0"/>
              <a:t> </a:t>
            </a:r>
            <a:r>
              <a:rPr lang="ru-RU" dirty="0" smtClean="0"/>
              <a:t>системы </a:t>
            </a:r>
            <a:r>
              <a:rPr lang="en-US" dirty="0" smtClean="0"/>
              <a:t>[</a:t>
            </a:r>
            <a:r>
              <a:rPr lang="ru-RU" dirty="0" err="1" smtClean="0"/>
              <a:t>Лухнев</a:t>
            </a:r>
            <a:r>
              <a:rPr lang="ru-RU" dirty="0" smtClean="0"/>
              <a:t> и др., 2013</a:t>
            </a:r>
            <a:r>
              <a:rPr lang="en-US" dirty="0" smtClean="0"/>
              <a:t>]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5748977"/>
            <a:ext cx="82089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Области повышенных деформаций тяготеют к структурам с высоким уровнем сейсмической </a:t>
            </a:r>
            <a:r>
              <a:rPr lang="ru-RU" dirty="0" smtClean="0"/>
              <a:t>активности </a:t>
            </a:r>
            <a:r>
              <a:rPr lang="ru-RU" dirty="0"/>
              <a:t>в Южно-Байкальской </a:t>
            </a:r>
            <a:r>
              <a:rPr lang="ru-RU" dirty="0" smtClean="0"/>
              <a:t>и, отчасти, в </a:t>
            </a:r>
            <a:r>
              <a:rPr lang="ru-RU" dirty="0" err="1"/>
              <a:t>Баргузинской</a:t>
            </a:r>
            <a:r>
              <a:rPr lang="ru-RU" dirty="0"/>
              <a:t> </a:t>
            </a:r>
            <a:r>
              <a:rPr lang="ru-RU" dirty="0" smtClean="0"/>
              <a:t>впадинах</a:t>
            </a:r>
            <a:r>
              <a:rPr lang="en-US" dirty="0" smtClean="0"/>
              <a:t> </a:t>
            </a:r>
            <a:r>
              <a:rPr lang="en-US" dirty="0"/>
              <a:t>[</a:t>
            </a:r>
            <a:r>
              <a:rPr lang="ru-RU" dirty="0" err="1"/>
              <a:t>Лухнев</a:t>
            </a:r>
            <a:r>
              <a:rPr lang="ru-RU" dirty="0"/>
              <a:t> и др., 2013</a:t>
            </a:r>
            <a:r>
              <a:rPr lang="en-US" dirty="0" smtClean="0"/>
              <a:t>].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726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Выводы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sz="2000" dirty="0" smtClean="0"/>
              <a:t>Поиск повторяющихся землетрясений в центральной части </a:t>
            </a:r>
            <a:r>
              <a:rPr lang="ru-RU" sz="2000" dirty="0" err="1" smtClean="0"/>
              <a:t>БРЗ</a:t>
            </a:r>
            <a:r>
              <a:rPr lang="ru-RU" sz="2000" dirty="0" smtClean="0"/>
              <a:t> за </a:t>
            </a:r>
            <a:r>
              <a:rPr lang="ru-RU" sz="2000" dirty="0"/>
              <a:t>2001-2014 гг</a:t>
            </a:r>
            <a:r>
              <a:rPr lang="ru-RU" sz="2000" dirty="0" smtClean="0"/>
              <a:t>.  позволил выделить 24 последовательности, включающие от 2 до 4 событий.</a:t>
            </a:r>
          </a:p>
          <a:p>
            <a:r>
              <a:rPr lang="ru-RU" sz="2000" dirty="0" smtClean="0"/>
              <a:t>Выделенные события приурочены к участкам разломных зон и могут рассматриваться как индикаторы медленных тектонических деформаций.</a:t>
            </a:r>
            <a:endParaRPr lang="ru-RU" sz="2000" dirty="0"/>
          </a:p>
          <a:p>
            <a:r>
              <a:rPr lang="ru-RU" sz="2000" dirty="0" smtClean="0"/>
              <a:t>40% повторяющихся событий </a:t>
            </a:r>
            <a:r>
              <a:rPr lang="ru-RU" sz="2000" dirty="0" smtClean="0"/>
              <a:t>находится </a:t>
            </a:r>
            <a:r>
              <a:rPr lang="ru-RU" sz="2000" dirty="0" smtClean="0"/>
              <a:t>в эпицентральной зоне </a:t>
            </a:r>
            <a:r>
              <a:rPr lang="ru-RU" sz="2000" dirty="0" err="1" smtClean="0"/>
              <a:t>Максимихинского</a:t>
            </a:r>
            <a:r>
              <a:rPr lang="ru-RU" sz="2000" dirty="0" smtClean="0"/>
              <a:t> землетрясения</a:t>
            </a:r>
            <a:r>
              <a:rPr lang="en-US" sz="2000" dirty="0" smtClean="0"/>
              <a:t>, </a:t>
            </a:r>
            <a:r>
              <a:rPr lang="ru-RU" sz="2000" smtClean="0"/>
              <a:t>проявляется </a:t>
            </a:r>
            <a:r>
              <a:rPr lang="ru-RU" sz="2000" dirty="0" smtClean="0"/>
              <a:t>после более сильных событий в этой области и, вероятно</a:t>
            </a:r>
            <a:r>
              <a:rPr lang="ru-RU" sz="2000" smtClean="0"/>
              <a:t>, </a:t>
            </a:r>
            <a:r>
              <a:rPr lang="ru-RU" sz="2000" smtClean="0"/>
              <a:t>связано </a:t>
            </a:r>
            <a:r>
              <a:rPr lang="ru-RU" sz="2000" dirty="0" smtClean="0"/>
              <a:t>с </a:t>
            </a:r>
            <a:r>
              <a:rPr lang="ru-RU" sz="2000" dirty="0" err="1" smtClean="0"/>
              <a:t>постсейсмическим</a:t>
            </a:r>
            <a:r>
              <a:rPr lang="ru-RU" sz="2000" dirty="0" smtClean="0"/>
              <a:t> скольжением.</a:t>
            </a:r>
          </a:p>
          <a:p>
            <a:r>
              <a:rPr lang="ru-RU" sz="2000" dirty="0" smtClean="0"/>
              <a:t>Выделенная область </a:t>
            </a:r>
            <a:r>
              <a:rPr lang="en-US" sz="2000" dirty="0" smtClean="0"/>
              <a:t> </a:t>
            </a:r>
            <a:r>
              <a:rPr lang="ru-RU" sz="2000" dirty="0" smtClean="0"/>
              <a:t>соответствует  области </a:t>
            </a:r>
            <a:r>
              <a:rPr lang="ru-RU" sz="2000" dirty="0"/>
              <a:t>повышенных деформаций в Южно-Байкальской </a:t>
            </a:r>
            <a:r>
              <a:rPr lang="ru-RU" sz="2000" dirty="0" smtClean="0"/>
              <a:t> впадине согласно геодезическим данным.</a:t>
            </a:r>
          </a:p>
          <a:p>
            <a:r>
              <a:rPr lang="ru-RU" sz="2000" dirty="0" smtClean="0"/>
              <a:t>Расширение периода наблюдений, а также </a:t>
            </a:r>
            <a:r>
              <a:rPr lang="ru-RU" sz="2000" dirty="0" err="1" smtClean="0"/>
              <a:t>релокация</a:t>
            </a:r>
            <a:r>
              <a:rPr lang="ru-RU" sz="2000" dirty="0" smtClean="0"/>
              <a:t> </a:t>
            </a:r>
            <a:r>
              <a:rPr lang="ru-RU" sz="2000" dirty="0"/>
              <a:t>каталога </a:t>
            </a:r>
            <a:r>
              <a:rPr lang="ru-RU" sz="2000" dirty="0" smtClean="0"/>
              <a:t>методом двойных разностей позволит повысить надежность результатов.</a:t>
            </a:r>
          </a:p>
          <a:p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489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433631"/>
            <a:ext cx="5458569" cy="3897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ru-RU" sz="2200" dirty="0" smtClean="0"/>
              <a:t>Схематичная </a:t>
            </a:r>
            <a:r>
              <a:rPr lang="ru-RU" sz="2200" dirty="0"/>
              <a:t>модель разлома, которая включает </a:t>
            </a:r>
            <a:r>
              <a:rPr lang="ru-RU" sz="2200" dirty="0" smtClean="0"/>
              <a:t>заблокированные участки, расположенные </a:t>
            </a:r>
            <a:r>
              <a:rPr lang="ru-RU" sz="2200" dirty="0"/>
              <a:t>на </a:t>
            </a:r>
            <a:r>
              <a:rPr lang="ru-RU" sz="2200" dirty="0" err="1" smtClean="0"/>
              <a:t>крипующем</a:t>
            </a:r>
            <a:r>
              <a:rPr lang="ru-RU" sz="2200" dirty="0" smtClean="0"/>
              <a:t> участке разлома</a:t>
            </a:r>
            <a:endParaRPr lang="ru-RU" sz="2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88080" y="5445224"/>
            <a:ext cx="829716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Повторяющиеся землетрясения представляют собой события, которые приурочены к одному и тому же участку разломной зоны, имеют практически идентичные волновые формы и происходят с некоторой периодичностью.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20272" y="4869160"/>
            <a:ext cx="1614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[Uchida, 2019]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534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3551"/>
            <a:ext cx="7776864" cy="4359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67544" y="4802376"/>
            <a:ext cx="83910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Повторяющиеся землетрясения впервые были зафиксированы в Северной </a:t>
            </a:r>
            <a:r>
              <a:rPr lang="ru-RU" dirty="0" smtClean="0"/>
              <a:t>Калифорнии и </a:t>
            </a:r>
            <a:r>
              <a:rPr lang="ru-RU" dirty="0"/>
              <a:t>к настоящему времени </a:t>
            </a:r>
            <a:r>
              <a:rPr lang="ru-RU" dirty="0" smtClean="0"/>
              <a:t>задокументированы </a:t>
            </a:r>
            <a:r>
              <a:rPr lang="ru-RU" dirty="0"/>
              <a:t>в различных разломных зонах и тектонических условиях</a:t>
            </a:r>
            <a:r>
              <a:rPr lang="ru-RU" dirty="0" smtClean="0"/>
              <a:t>.</a:t>
            </a:r>
            <a:endParaRPr lang="en-US" dirty="0" smtClean="0"/>
          </a:p>
          <a:p>
            <a:endParaRPr lang="en-US" sz="800" dirty="0"/>
          </a:p>
          <a:p>
            <a:r>
              <a:rPr lang="ru-RU" dirty="0"/>
              <a:t>Повторяющиеся землетрясения </a:t>
            </a:r>
            <a:r>
              <a:rPr lang="ru-RU" dirty="0" smtClean="0"/>
              <a:t> были также обнаружены при извержении вулканов, оползнях, закачке </a:t>
            </a:r>
            <a:r>
              <a:rPr lang="ru-RU" dirty="0" smtClean="0"/>
              <a:t>жидкости </a:t>
            </a:r>
            <a:r>
              <a:rPr lang="ru-RU" dirty="0" smtClean="0"/>
              <a:t>в геотермальные системы, индуцированной сейсмичности </a:t>
            </a:r>
            <a:r>
              <a:rPr lang="ru-RU" dirty="0" smtClean="0"/>
              <a:t>при </a:t>
            </a:r>
            <a:r>
              <a:rPr lang="ru-RU" dirty="0" smtClean="0"/>
              <a:t>ведении горных работ.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222968" y="4437112"/>
            <a:ext cx="2741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[Uchida,  </a:t>
            </a:r>
            <a:r>
              <a:rPr lang="en-US" dirty="0" err="1" smtClean="0"/>
              <a:t>Burgmann</a:t>
            </a:r>
            <a:r>
              <a:rPr lang="en-US" dirty="0" smtClean="0"/>
              <a:t>, 2019]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008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Распределение повторяющихся землетрясений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в Калифорнии</a:t>
            </a:r>
            <a:endParaRPr lang="ru-RU" sz="2800" dirty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989"/>
          <a:stretch/>
        </p:blipFill>
        <p:spPr bwMode="auto">
          <a:xfrm>
            <a:off x="179512" y="1844824"/>
            <a:ext cx="3744416" cy="3483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724128" y="5742813"/>
            <a:ext cx="2741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[Uchida,  </a:t>
            </a:r>
            <a:r>
              <a:rPr lang="en-US" dirty="0" err="1" smtClean="0"/>
              <a:t>Burgmann</a:t>
            </a:r>
            <a:r>
              <a:rPr lang="en-US" dirty="0" smtClean="0"/>
              <a:t>, 2019]</a:t>
            </a:r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628800"/>
            <a:ext cx="4940204" cy="4136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366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1262" y="-58366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Регулярность повторяющихся событий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80729"/>
            <a:ext cx="8147248" cy="5616624"/>
          </a:xfrm>
        </p:spPr>
        <p:txBody>
          <a:bodyPr>
            <a:normAutofit/>
          </a:bodyPr>
          <a:lstStyle/>
          <a:p>
            <a:r>
              <a:rPr lang="ru-RU" sz="2200" dirty="0" err="1"/>
              <a:t>Крипующие</a:t>
            </a:r>
            <a:r>
              <a:rPr lang="ru-RU" sz="2200" dirty="0"/>
              <a:t> </a:t>
            </a:r>
            <a:r>
              <a:rPr lang="ru-RU" sz="2200" dirty="0" smtClean="0"/>
              <a:t>участки</a:t>
            </a:r>
          </a:p>
          <a:p>
            <a:pPr marL="0" indent="0">
              <a:buNone/>
            </a:pPr>
            <a:r>
              <a:rPr lang="ru-RU" sz="1800" dirty="0" smtClean="0"/>
              <a:t>Ожидается </a:t>
            </a:r>
            <a:r>
              <a:rPr lang="ru-RU" sz="1800" dirty="0" err="1" smtClean="0"/>
              <a:t>квазирегулярность</a:t>
            </a:r>
            <a:r>
              <a:rPr lang="ru-RU" sz="1800" dirty="0" smtClean="0"/>
              <a:t>  повторяющихся </a:t>
            </a:r>
            <a:br>
              <a:rPr lang="ru-RU" sz="1800" dirty="0" smtClean="0"/>
            </a:br>
            <a:r>
              <a:rPr lang="ru-RU" sz="1800" dirty="0" smtClean="0"/>
              <a:t>землетрясений</a:t>
            </a:r>
            <a:r>
              <a:rPr lang="en-US" sz="1800" dirty="0" smtClean="0"/>
              <a:t>:</a:t>
            </a: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           log(</a:t>
            </a:r>
            <a:r>
              <a:rPr lang="en-US" sz="1800" dirty="0" err="1" smtClean="0"/>
              <a:t>Tr</a:t>
            </a:r>
            <a:r>
              <a:rPr lang="en-US" sz="1800" dirty="0" smtClean="0"/>
              <a:t>)~</a:t>
            </a:r>
            <a:r>
              <a:rPr lang="en-US" sz="1800" dirty="0"/>
              <a:t> </a:t>
            </a:r>
            <a:r>
              <a:rPr lang="en-US" sz="1800" dirty="0" smtClean="0"/>
              <a:t>log(</a:t>
            </a:r>
            <a:r>
              <a:rPr lang="en-US" sz="1800" i="1" dirty="0" smtClean="0"/>
              <a:t>M</a:t>
            </a:r>
            <a:r>
              <a:rPr lang="en-US" sz="1800" i="1" baseline="-25000" dirty="0" smtClean="0"/>
              <a:t>0</a:t>
            </a:r>
            <a:r>
              <a:rPr lang="ru-RU" sz="1800" baseline="30000" dirty="0" smtClean="0"/>
              <a:t>1/6</a:t>
            </a:r>
            <a:r>
              <a:rPr lang="ru-RU" sz="1800" dirty="0" smtClean="0"/>
              <a:t>)</a:t>
            </a:r>
            <a:r>
              <a:rPr lang="en-US" sz="1800" dirty="0"/>
              <a:t>.</a:t>
            </a:r>
            <a:endParaRPr lang="ru-RU" sz="1800" dirty="0" smtClean="0"/>
          </a:p>
          <a:p>
            <a:pPr marL="400050" lvl="1" indent="0">
              <a:buNone/>
            </a:pPr>
            <a:endParaRPr lang="ru-RU" sz="1200" dirty="0"/>
          </a:p>
          <a:p>
            <a:r>
              <a:rPr lang="ru-RU" sz="2200" dirty="0" smtClean="0"/>
              <a:t>Предварительное скольжение </a:t>
            </a:r>
            <a:r>
              <a:rPr lang="en-US" sz="2200" dirty="0" smtClean="0"/>
              <a:t>(</a:t>
            </a:r>
            <a:r>
              <a:rPr lang="en-US" sz="2200" dirty="0" err="1" smtClean="0"/>
              <a:t>preslip</a:t>
            </a:r>
            <a:r>
              <a:rPr lang="en-US" sz="2200" dirty="0" smtClean="0"/>
              <a:t>)</a:t>
            </a:r>
            <a:endParaRPr lang="ru-RU" sz="2200" dirty="0" smtClean="0"/>
          </a:p>
          <a:p>
            <a:pPr marL="0" indent="0">
              <a:buNone/>
            </a:pPr>
            <a:r>
              <a:rPr lang="ru-RU" sz="1800" dirty="0" smtClean="0"/>
              <a:t>Повторяющиеся события есть в последовательностях </a:t>
            </a:r>
            <a:br>
              <a:rPr lang="ru-RU" sz="1800" dirty="0" smtClean="0"/>
            </a:br>
            <a:r>
              <a:rPr lang="ru-RU" sz="1800" dirty="0" err="1" smtClean="0"/>
              <a:t>форшоков</a:t>
            </a:r>
            <a:r>
              <a:rPr lang="ru-RU" sz="1800" dirty="0" smtClean="0"/>
              <a:t>.  При ускоренном скольжении можно </a:t>
            </a:r>
            <a:br>
              <a:rPr lang="ru-RU" sz="1800" dirty="0" smtClean="0"/>
            </a:br>
            <a:r>
              <a:rPr lang="ru-RU" sz="1800" dirty="0" smtClean="0"/>
              <a:t>ожидать  уменьшения времени повторяемости в </a:t>
            </a:r>
            <a:br>
              <a:rPr lang="ru-RU" sz="1800" dirty="0" smtClean="0"/>
            </a:br>
            <a:r>
              <a:rPr lang="ru-RU" sz="1800" dirty="0" smtClean="0"/>
              <a:t>одной последовательности событий.</a:t>
            </a:r>
          </a:p>
          <a:p>
            <a:pPr marL="0" indent="0">
              <a:buNone/>
            </a:pPr>
            <a:endParaRPr lang="ru-RU" sz="1800" dirty="0" smtClean="0"/>
          </a:p>
          <a:p>
            <a:r>
              <a:rPr lang="ru-RU" sz="2200" dirty="0" err="1" smtClean="0"/>
              <a:t>Постсейсмическое</a:t>
            </a:r>
            <a:r>
              <a:rPr lang="ru-RU" sz="2200" dirty="0" smtClean="0"/>
              <a:t> скольжение (</a:t>
            </a:r>
            <a:r>
              <a:rPr lang="en-US" sz="2200" dirty="0" err="1" smtClean="0"/>
              <a:t>afterslip</a:t>
            </a:r>
            <a:r>
              <a:rPr lang="ru-RU" sz="2200" dirty="0" smtClean="0"/>
              <a:t>)</a:t>
            </a:r>
            <a:endParaRPr lang="en-US" sz="2200" dirty="0" smtClean="0"/>
          </a:p>
          <a:p>
            <a:pPr marL="0" indent="0">
              <a:buNone/>
            </a:pPr>
            <a:r>
              <a:rPr lang="ru-RU" sz="1800" dirty="0"/>
              <a:t>После основного землетрясения частота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повторяющихся землетрясений </a:t>
            </a:r>
            <a:r>
              <a:rPr lang="ru-RU" sz="1800" dirty="0"/>
              <a:t>снижается, а </a:t>
            </a:r>
            <a:r>
              <a:rPr lang="ru-RU" sz="1800" dirty="0" smtClean="0"/>
              <a:t>затем</a:t>
            </a:r>
            <a:r>
              <a:rPr lang="en-US" sz="1800" dirty="0" smtClean="0"/>
              <a:t>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медленно увеличивается </a:t>
            </a:r>
            <a:r>
              <a:rPr lang="ru-RU" sz="1800" dirty="0"/>
              <a:t>в соответствии с </a:t>
            </a:r>
            <a:r>
              <a:rPr lang="ru-RU" sz="1800" dirty="0" smtClean="0"/>
              <a:t>законом </a:t>
            </a:r>
            <a:br>
              <a:rPr lang="ru-RU" sz="1800" dirty="0" smtClean="0"/>
            </a:br>
            <a:r>
              <a:rPr lang="ru-RU" sz="1800" dirty="0" err="1" smtClean="0"/>
              <a:t>Омори</a:t>
            </a:r>
            <a:r>
              <a:rPr lang="ru-RU" sz="1800" dirty="0" smtClean="0"/>
              <a:t> </a:t>
            </a:r>
            <a:r>
              <a:rPr lang="en-US" sz="1800" dirty="0" smtClean="0"/>
              <a:t> [</a:t>
            </a:r>
            <a:r>
              <a:rPr lang="en-US" sz="1800" dirty="0" err="1" smtClean="0"/>
              <a:t>Peng</a:t>
            </a:r>
            <a:r>
              <a:rPr lang="en-US" sz="1800" dirty="0" smtClean="0"/>
              <a:t> </a:t>
            </a:r>
            <a:r>
              <a:rPr lang="en-US" sz="1800" dirty="0"/>
              <a:t>et al., </a:t>
            </a:r>
            <a:r>
              <a:rPr lang="en-US" sz="1800" dirty="0" smtClean="0"/>
              <a:t>2005]</a:t>
            </a:r>
            <a:r>
              <a:rPr lang="ru-RU" sz="1800" dirty="0" smtClean="0"/>
              <a:t>.</a:t>
            </a:r>
            <a:endParaRPr lang="ru-RU" sz="2000" dirty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325" y="777052"/>
            <a:ext cx="3363969" cy="1643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4952" y="4708505"/>
            <a:ext cx="2947528" cy="1960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482679" y="6310466"/>
            <a:ext cx="24853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[Chalumeau et al., 2021]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411203" y="3980110"/>
            <a:ext cx="1556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[Uchida, 2019]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983496" y="2195572"/>
            <a:ext cx="27295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[</a:t>
            </a:r>
            <a:r>
              <a:rPr lang="de-DE" dirty="0" smtClean="0"/>
              <a:t>Waldhauser</a:t>
            </a:r>
            <a:r>
              <a:rPr lang="de-DE" dirty="0"/>
              <a:t>, </a:t>
            </a:r>
            <a:r>
              <a:rPr lang="de-DE" dirty="0" smtClean="0"/>
              <a:t> Schaff, 2021]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62"/>
          <a:stretch/>
        </p:blipFill>
        <p:spPr bwMode="auto">
          <a:xfrm>
            <a:off x="6060877" y="2605553"/>
            <a:ext cx="2903611" cy="2006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284643" y="2564904"/>
            <a:ext cx="210378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Mw9.0 </a:t>
            </a:r>
            <a:r>
              <a:rPr lang="ru-RU" dirty="0" err="1" smtClean="0"/>
              <a:t>Тохоку</a:t>
            </a:r>
            <a:r>
              <a:rPr lang="ru-RU" dirty="0" smtClean="0"/>
              <a:t>, 2011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6228184" y="4571836"/>
            <a:ext cx="226645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Mw7.8 Ecuador, 2016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271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Актуальность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r>
              <a:rPr lang="ru-RU" sz="1900" dirty="0" smtClean="0"/>
              <a:t>Чаще </a:t>
            </a:r>
            <a:r>
              <a:rPr lang="ru-RU" sz="1900" dirty="0"/>
              <a:t>всего повторяющиеся землетрясения встречаются на </a:t>
            </a:r>
            <a:r>
              <a:rPr lang="ru-RU" sz="1900" dirty="0" err="1"/>
              <a:t>крипующих</a:t>
            </a:r>
            <a:r>
              <a:rPr lang="ru-RU" sz="1900" dirty="0"/>
              <a:t> участках разломов, где сейсмические области нагружаются </a:t>
            </a:r>
            <a:r>
              <a:rPr lang="ru-RU" sz="1900" dirty="0" smtClean="0"/>
              <a:t>при медленном скольжении, </a:t>
            </a:r>
            <a:r>
              <a:rPr lang="ru-RU" sz="1900" dirty="0"/>
              <a:t>поэтому подобные события можно использовать для отслеживания скорости скольжения разлома на </a:t>
            </a:r>
            <a:r>
              <a:rPr lang="ru-RU" sz="1900" dirty="0" smtClean="0"/>
              <a:t>глубине.</a:t>
            </a:r>
            <a:endParaRPr lang="en-US" sz="1900" dirty="0" smtClean="0"/>
          </a:p>
          <a:p>
            <a:r>
              <a:rPr lang="ru-RU" sz="1900" dirty="0" smtClean="0"/>
              <a:t>Повторяющиеся события </a:t>
            </a:r>
            <a:r>
              <a:rPr lang="ru-RU" sz="1900" dirty="0"/>
              <a:t>можно использовать </a:t>
            </a:r>
            <a:r>
              <a:rPr lang="ru-RU" sz="1900" dirty="0" smtClean="0"/>
              <a:t>для </a:t>
            </a:r>
            <a:r>
              <a:rPr lang="ru-RU" sz="1900" dirty="0"/>
              <a:t>уточнения структурных особенностей разломной </a:t>
            </a:r>
            <a:r>
              <a:rPr lang="ru-RU" sz="1900" dirty="0" smtClean="0"/>
              <a:t>зоны, поскольку кластеры таких землетрясений могут представлять области, обладающие свойством скоростного разупрочнения.</a:t>
            </a:r>
          </a:p>
          <a:p>
            <a:r>
              <a:rPr lang="ru-RU" sz="1900" dirty="0" smtClean="0"/>
              <a:t>Являются </a:t>
            </a:r>
            <a:r>
              <a:rPr lang="ru-RU" sz="1900" dirty="0"/>
              <a:t>важными диагностическими индикаторами поведения разлома </a:t>
            </a:r>
            <a:r>
              <a:rPr lang="ru-RU" sz="1900" dirty="0" smtClean="0"/>
              <a:t>(крип, частичный крип или запертые области).</a:t>
            </a:r>
          </a:p>
          <a:p>
            <a:r>
              <a:rPr lang="ru-RU" sz="1900" dirty="0" smtClean="0"/>
              <a:t>Незначительное </a:t>
            </a:r>
            <a:r>
              <a:rPr lang="ru-RU" sz="1900" dirty="0"/>
              <a:t>изменение формы волны </a:t>
            </a:r>
            <a:r>
              <a:rPr lang="ru-RU" sz="1900" dirty="0" smtClean="0"/>
              <a:t>в последовательности повторяющихся землетрясений </a:t>
            </a:r>
            <a:r>
              <a:rPr lang="ru-RU" sz="1900" dirty="0"/>
              <a:t>обычно рассматривается как проявление изменения структуры </a:t>
            </a:r>
            <a:r>
              <a:rPr lang="ru-RU" sz="1900" dirty="0" smtClean="0"/>
              <a:t>массива </a:t>
            </a:r>
            <a:r>
              <a:rPr lang="en-US" sz="1900" dirty="0" smtClean="0"/>
              <a:t>[</a:t>
            </a:r>
            <a:r>
              <a:rPr lang="en-US" sz="1900" dirty="0" err="1"/>
              <a:t>Poupinet</a:t>
            </a:r>
            <a:r>
              <a:rPr lang="en-US" sz="1900" dirty="0"/>
              <a:t> et al., 1984 </a:t>
            </a:r>
            <a:r>
              <a:rPr lang="en-US" sz="1900" dirty="0" smtClean="0"/>
              <a:t>]</a:t>
            </a:r>
            <a:r>
              <a:rPr lang="ru-RU" sz="1900" dirty="0" smtClean="0"/>
              <a:t>.</a:t>
            </a:r>
            <a:endParaRPr lang="en-US" sz="1900" dirty="0" smtClean="0"/>
          </a:p>
          <a:p>
            <a:r>
              <a:rPr lang="ru-RU" sz="1900" dirty="0" smtClean="0"/>
              <a:t>Повторяющиеся землетрясения могут использоваться для оценки точности локации в каталогах.</a:t>
            </a:r>
          </a:p>
          <a:p>
            <a:endParaRPr lang="ru-RU" sz="2200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7031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Район исследования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4932040" y="1196752"/>
            <a:ext cx="421196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БуФ</a:t>
            </a:r>
            <a:r>
              <a:rPr lang="ru-RU" dirty="0"/>
              <a:t> </a:t>
            </a:r>
            <a:r>
              <a:rPr lang="ru-RU" dirty="0" err="1"/>
              <a:t>ФИЦ</a:t>
            </a:r>
            <a:r>
              <a:rPr lang="ru-RU" dirty="0"/>
              <a:t> </a:t>
            </a:r>
            <a:r>
              <a:rPr lang="ru-RU" dirty="0" err="1"/>
              <a:t>ЕГС</a:t>
            </a:r>
            <a:r>
              <a:rPr lang="ru-RU" dirty="0"/>
              <a:t> РАН и </a:t>
            </a:r>
            <a:r>
              <a:rPr lang="ru-RU" dirty="0" err="1"/>
              <a:t>ГИН</a:t>
            </a:r>
            <a:r>
              <a:rPr lang="ru-RU" dirty="0"/>
              <a:t> СО РАН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Каталог  2001-2014 гг.</a:t>
            </a:r>
            <a:r>
              <a:rPr lang="en-US" dirty="0" smtClean="0"/>
              <a:t> (1079 </a:t>
            </a:r>
            <a:r>
              <a:rPr lang="ru-RU" dirty="0" smtClean="0"/>
              <a:t>событий</a:t>
            </a:r>
            <a:r>
              <a:rPr lang="en-US" dirty="0" smtClean="0"/>
              <a:t>)</a:t>
            </a:r>
            <a:r>
              <a:rPr lang="ru-RU" dirty="0" smtClean="0"/>
              <a:t>:</a:t>
            </a:r>
          </a:p>
          <a:p>
            <a:pPr lvl="1"/>
            <a:r>
              <a:rPr lang="ru-RU" dirty="0" smtClean="0"/>
              <a:t>- </a:t>
            </a:r>
            <a:r>
              <a:rPr lang="en-US" dirty="0" smtClean="0"/>
              <a:t>   </a:t>
            </a:r>
            <a:r>
              <a:rPr lang="ru-RU" dirty="0" smtClean="0"/>
              <a:t>параметры событий, </a:t>
            </a:r>
          </a:p>
          <a:p>
            <a:pPr marL="742950" lvl="1" indent="-285750">
              <a:buFontTx/>
              <a:buChar char="-"/>
            </a:pPr>
            <a:r>
              <a:rPr lang="ru-RU" dirty="0" smtClean="0"/>
              <a:t>времена вступлений,</a:t>
            </a:r>
          </a:p>
          <a:p>
            <a:pPr marL="742950" lvl="1" indent="-285750">
              <a:buFontTx/>
              <a:buChar char="-"/>
            </a:pPr>
            <a:r>
              <a:rPr lang="en-US" dirty="0" smtClean="0"/>
              <a:t>K </a:t>
            </a:r>
            <a:r>
              <a:rPr lang="ru-RU" dirty="0"/>
              <a:t>≥</a:t>
            </a:r>
            <a:r>
              <a:rPr lang="en-US" dirty="0" smtClean="0"/>
              <a:t> </a:t>
            </a:r>
            <a:r>
              <a:rPr lang="en-US" dirty="0" smtClean="0"/>
              <a:t>8.5.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База данных волновых форм </a:t>
            </a:r>
            <a:br>
              <a:rPr lang="ru-RU" dirty="0" smtClean="0"/>
            </a:br>
            <a:r>
              <a:rPr lang="ru-RU" dirty="0" smtClean="0"/>
              <a:t>землетрясений </a:t>
            </a:r>
          </a:p>
          <a:p>
            <a:endParaRPr lang="ru-RU" sz="1100" dirty="0" smtClean="0"/>
          </a:p>
          <a:p>
            <a:r>
              <a:rPr lang="ru-RU" dirty="0" smtClean="0"/>
              <a:t>Станции </a:t>
            </a:r>
            <a:r>
              <a:rPr lang="en-US" dirty="0" err="1" smtClean="0"/>
              <a:t>HRM</a:t>
            </a:r>
            <a:r>
              <a:rPr lang="en-US" dirty="0" smtClean="0"/>
              <a:t>  </a:t>
            </a:r>
            <a:r>
              <a:rPr lang="ru-RU" dirty="0" smtClean="0"/>
              <a:t>и </a:t>
            </a:r>
            <a:r>
              <a:rPr lang="en-US" dirty="0" err="1" smtClean="0"/>
              <a:t>UUD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СМ-3КВ, </a:t>
            </a:r>
            <a:r>
              <a:rPr lang="en-US" dirty="0" smtClean="0"/>
              <a:t>CMG-40T </a:t>
            </a:r>
            <a:r>
              <a:rPr lang="en-US" dirty="0"/>
              <a:t>30s 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Дельта </a:t>
            </a:r>
            <a:r>
              <a:rPr lang="ru-RU" dirty="0" err="1" smtClean="0"/>
              <a:t>Геон</a:t>
            </a:r>
            <a:r>
              <a:rPr lang="ru-RU" dirty="0" smtClean="0"/>
              <a:t>, </a:t>
            </a:r>
            <a:r>
              <a:rPr lang="en-US" dirty="0" smtClean="0"/>
              <a:t>Centaur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200" dirty="0" smtClean="0"/>
          </a:p>
          <a:p>
            <a:r>
              <a:rPr lang="ru-RU" dirty="0" smtClean="0"/>
              <a:t>Карта разломов </a:t>
            </a:r>
            <a:r>
              <a:rPr lang="en-US" dirty="0" smtClean="0"/>
              <a:t>[</a:t>
            </a:r>
            <a:r>
              <a:rPr lang="ru-RU" dirty="0" smtClean="0"/>
              <a:t>Лунина,  2010</a:t>
            </a:r>
            <a:r>
              <a:rPr lang="en-US" dirty="0" smtClean="0"/>
              <a:t>]</a:t>
            </a:r>
            <a:endParaRPr lang="ru-RU" dirty="0" smtClean="0"/>
          </a:p>
          <a:p>
            <a:r>
              <a:rPr lang="ru-RU" dirty="0" smtClean="0"/>
              <a:t>Батиметрия  </a:t>
            </a:r>
            <a:r>
              <a:rPr lang="en-US" dirty="0" smtClean="0"/>
              <a:t>https</a:t>
            </a:r>
            <a:r>
              <a:rPr lang="en-US" dirty="0"/>
              <a:t>://www.noaa.gov</a:t>
            </a:r>
            <a:r>
              <a:rPr lang="en-US" dirty="0" smtClean="0"/>
              <a:t>/</a:t>
            </a:r>
            <a:endParaRPr lang="ru-RU" dirty="0"/>
          </a:p>
        </p:txBody>
      </p:sp>
      <p:pic>
        <p:nvPicPr>
          <p:cNvPr id="1027" name="Picture 3" descr="D:\WORK\Baikal\ris\G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9" t="3296" r="8566"/>
          <a:stretch/>
        </p:blipFill>
        <p:spPr bwMode="auto">
          <a:xfrm>
            <a:off x="467544" y="4963065"/>
            <a:ext cx="6048672" cy="1894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WORK\Baikal\ris\ctlg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0" t="4094" r="5367"/>
          <a:stretch/>
        </p:blipFill>
        <p:spPr bwMode="auto">
          <a:xfrm>
            <a:off x="323528" y="1221554"/>
            <a:ext cx="4547759" cy="3633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430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Методика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075240" cy="46413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smtClean="0"/>
              <a:t>Для группы </a:t>
            </a:r>
            <a:r>
              <a:rPr lang="en-US" sz="1800" dirty="0" smtClean="0"/>
              <a:t>P</a:t>
            </a:r>
            <a:r>
              <a:rPr lang="ru-RU" sz="1800" dirty="0" smtClean="0"/>
              <a:t> и </a:t>
            </a:r>
            <a:r>
              <a:rPr lang="en-US" sz="1800" dirty="0" smtClean="0"/>
              <a:t>S </a:t>
            </a:r>
            <a:r>
              <a:rPr lang="ru-RU" sz="1800" dirty="0" smtClean="0"/>
              <a:t>волн рассчитывался коэффициент корреляции  для всех событий для станции</a:t>
            </a:r>
            <a:r>
              <a:rPr lang="en-US" sz="1800" dirty="0" smtClean="0"/>
              <a:t> (</a:t>
            </a:r>
            <a:r>
              <a:rPr lang="ru-RU" sz="1800" dirty="0" smtClean="0"/>
              <a:t>для компонент </a:t>
            </a:r>
            <a:r>
              <a:rPr lang="en-US" sz="1800" dirty="0" smtClean="0"/>
              <a:t>Z, N, E)</a:t>
            </a:r>
            <a:r>
              <a:rPr lang="ru-RU" sz="1800" dirty="0" smtClean="0"/>
              <a:t>:</a:t>
            </a:r>
          </a:p>
          <a:p>
            <a:pPr marL="0" indent="0">
              <a:buNone/>
            </a:pPr>
            <a:endParaRPr lang="en-US" sz="1800" dirty="0" smtClean="0"/>
          </a:p>
          <a:p>
            <a:r>
              <a:rPr lang="ru-RU" sz="1800" dirty="0" smtClean="0"/>
              <a:t>События с К</a:t>
            </a:r>
            <a:r>
              <a:rPr lang="en-US" sz="1800" dirty="0" smtClean="0"/>
              <a:t> </a:t>
            </a:r>
            <a:r>
              <a:rPr lang="ru-RU" sz="1800" dirty="0" smtClean="0"/>
              <a:t>≥</a:t>
            </a:r>
            <a:r>
              <a:rPr lang="en-US" sz="1800" dirty="0" smtClean="0"/>
              <a:t> </a:t>
            </a:r>
            <a:r>
              <a:rPr lang="ru-RU" sz="1800" dirty="0" smtClean="0"/>
              <a:t>8.5</a:t>
            </a:r>
          </a:p>
          <a:p>
            <a:r>
              <a:rPr lang="ru-RU" sz="1800" dirty="0" smtClean="0"/>
              <a:t>Длина  цуга </a:t>
            </a:r>
            <a:r>
              <a:rPr lang="en-US" sz="1800" dirty="0" smtClean="0"/>
              <a:t>P </a:t>
            </a:r>
            <a:r>
              <a:rPr lang="ru-RU" sz="1800" dirty="0" smtClean="0"/>
              <a:t>волны  </a:t>
            </a:r>
            <a:r>
              <a:rPr lang="en-US" sz="1800" dirty="0" smtClean="0"/>
              <a:t>(</a:t>
            </a:r>
            <a:r>
              <a:rPr lang="en-US" sz="1800" dirty="0" err="1"/>
              <a:t>ts-tp</a:t>
            </a:r>
            <a:r>
              <a:rPr lang="en-US" sz="1800" dirty="0"/>
              <a:t>)/</a:t>
            </a:r>
            <a:r>
              <a:rPr lang="en-US" sz="1800" dirty="0" smtClean="0"/>
              <a:t>2</a:t>
            </a:r>
            <a:r>
              <a:rPr lang="ru-RU" sz="1800" dirty="0" smtClean="0"/>
              <a:t>, </a:t>
            </a:r>
            <a:r>
              <a:rPr lang="en-US" sz="1800" dirty="0" smtClean="0"/>
              <a:t> S </a:t>
            </a:r>
            <a:r>
              <a:rPr lang="ru-RU" sz="1800" dirty="0" smtClean="0"/>
              <a:t>волны  </a:t>
            </a:r>
            <a:r>
              <a:rPr lang="en-US" sz="1800" dirty="0"/>
              <a:t>(</a:t>
            </a:r>
            <a:r>
              <a:rPr lang="en-US" sz="1800" dirty="0" err="1" smtClean="0"/>
              <a:t>ts-tp</a:t>
            </a:r>
            <a:r>
              <a:rPr lang="en-US" sz="1800" dirty="0" smtClean="0"/>
              <a:t>).</a:t>
            </a:r>
            <a:endParaRPr lang="ru-RU" sz="1800" dirty="0" smtClean="0"/>
          </a:p>
          <a:p>
            <a:r>
              <a:rPr lang="ru-RU" sz="1800" dirty="0" smtClean="0"/>
              <a:t>Фильтрация 1-10 Гц</a:t>
            </a:r>
          </a:p>
          <a:p>
            <a:r>
              <a:rPr lang="en-US" sz="1800" dirty="0" err="1" smtClean="0"/>
              <a:t>SNR</a:t>
            </a:r>
            <a:r>
              <a:rPr lang="en-US" sz="1800" dirty="0" smtClean="0"/>
              <a:t> &gt; 3</a:t>
            </a:r>
          </a:p>
          <a:p>
            <a:r>
              <a:rPr lang="ru-RU" sz="1800" dirty="0" smtClean="0"/>
              <a:t>Отбор событий</a:t>
            </a:r>
            <a:r>
              <a:rPr lang="en-US" sz="1800" dirty="0" smtClean="0"/>
              <a:t> c </a:t>
            </a:r>
            <a:r>
              <a:rPr lang="en-US" sz="1800" dirty="0" err="1" smtClean="0"/>
              <a:t>C</a:t>
            </a:r>
            <a:r>
              <a:rPr lang="en-US" sz="1800" dirty="0" smtClean="0"/>
              <a:t> &gt; 0.7</a:t>
            </a:r>
          </a:p>
          <a:p>
            <a:r>
              <a:rPr lang="ru-RU" sz="1800" dirty="0"/>
              <a:t>Отбор событий</a:t>
            </a:r>
            <a:r>
              <a:rPr lang="en-US" sz="1800" dirty="0"/>
              <a:t> c </a:t>
            </a:r>
            <a:r>
              <a:rPr lang="el-GR" sz="1800" dirty="0"/>
              <a:t>Δ</a:t>
            </a:r>
            <a:r>
              <a:rPr lang="en-US" sz="1800" dirty="0"/>
              <a:t>K &lt; 1, </a:t>
            </a:r>
            <a:r>
              <a:rPr lang="el-GR" sz="1800" dirty="0"/>
              <a:t>Δ</a:t>
            </a:r>
            <a:r>
              <a:rPr lang="en-US" sz="1800" dirty="0"/>
              <a:t>R &lt; </a:t>
            </a:r>
            <a:r>
              <a:rPr lang="en-US" sz="1800" dirty="0" smtClean="0"/>
              <a:t>20 </a:t>
            </a:r>
            <a:r>
              <a:rPr lang="ru-RU" sz="1800" dirty="0" smtClean="0"/>
              <a:t>км</a:t>
            </a:r>
            <a:endParaRPr lang="en-US" sz="1800" dirty="0" smtClean="0"/>
          </a:p>
          <a:p>
            <a:r>
              <a:rPr lang="ru-RU" sz="1800" dirty="0" smtClean="0"/>
              <a:t>Формирование последовательностей повторяющихся событий:</a:t>
            </a:r>
          </a:p>
          <a:p>
            <a:pPr marL="0" indent="0">
              <a:buNone/>
            </a:pPr>
            <a:r>
              <a:rPr lang="ru-RU" sz="1800" dirty="0" smtClean="0"/>
              <a:t>- </a:t>
            </a:r>
            <a:r>
              <a:rPr lang="en-US" sz="1800" dirty="0" smtClean="0"/>
              <a:t>    </a:t>
            </a:r>
            <a:r>
              <a:rPr lang="ru-RU" sz="1800" dirty="0" smtClean="0"/>
              <a:t>Если пары событий </a:t>
            </a:r>
            <a:r>
              <a:rPr lang="en-US" sz="1800" dirty="0" smtClean="0"/>
              <a:t>(A</a:t>
            </a:r>
            <a:r>
              <a:rPr lang="en-US" sz="1800" dirty="0"/>
              <a:t>, B) </a:t>
            </a:r>
            <a:r>
              <a:rPr lang="ru-RU" sz="1800" dirty="0" smtClean="0"/>
              <a:t>и</a:t>
            </a:r>
            <a:r>
              <a:rPr lang="en-US" sz="1800" dirty="0" smtClean="0"/>
              <a:t> </a:t>
            </a:r>
            <a:r>
              <a:rPr lang="en-US" sz="1800" dirty="0"/>
              <a:t>(B, C) </a:t>
            </a:r>
            <a:r>
              <a:rPr lang="ru-RU" sz="1800" dirty="0" smtClean="0"/>
              <a:t> повторяющиеся, то </a:t>
            </a:r>
            <a:r>
              <a:rPr lang="en-US" sz="1800" dirty="0" smtClean="0"/>
              <a:t>A</a:t>
            </a:r>
            <a:r>
              <a:rPr lang="en-US" sz="1800" dirty="0"/>
              <a:t>, B, </a:t>
            </a:r>
            <a:r>
              <a:rPr lang="en-US" sz="1800" dirty="0" smtClean="0"/>
              <a:t>C </a:t>
            </a:r>
            <a:r>
              <a:rPr lang="ru-RU" sz="1800" dirty="0" smtClean="0"/>
              <a:t>входят в одну последовательность.</a:t>
            </a:r>
          </a:p>
          <a:p>
            <a:pPr>
              <a:buFontTx/>
              <a:buChar char="-"/>
            </a:pPr>
            <a:r>
              <a:rPr lang="ru-RU" sz="1800" dirty="0" smtClean="0"/>
              <a:t>Проверка в последовательности по С</a:t>
            </a:r>
            <a:r>
              <a:rPr lang="en-US" sz="1800" dirty="0" smtClean="0"/>
              <a:t>max&gt;0.9,  </a:t>
            </a:r>
            <a:r>
              <a:rPr lang="en-US" sz="1800" dirty="0" err="1" smtClean="0"/>
              <a:t>Cmean</a:t>
            </a:r>
            <a:r>
              <a:rPr lang="en-US" sz="1800" dirty="0" smtClean="0"/>
              <a:t>&gt;0.8.</a:t>
            </a:r>
            <a:endParaRPr lang="en-US" sz="1800" dirty="0" smtClean="0"/>
          </a:p>
          <a:p>
            <a:pPr>
              <a:buFontTx/>
              <a:buChar char="-"/>
            </a:pPr>
            <a:r>
              <a:rPr lang="ru-RU" sz="1800" dirty="0" smtClean="0"/>
              <a:t>Объединение компонент (</a:t>
            </a:r>
            <a:r>
              <a:rPr lang="en-US" sz="1800" dirty="0" smtClean="0"/>
              <a:t>Z, N, E</a:t>
            </a:r>
            <a:r>
              <a:rPr lang="ru-RU" sz="1800" dirty="0" smtClean="0"/>
              <a:t>)</a:t>
            </a:r>
            <a:r>
              <a:rPr lang="en-US" sz="1800" dirty="0" smtClean="0"/>
              <a:t> </a:t>
            </a:r>
            <a:r>
              <a:rPr lang="ru-RU" sz="1800" dirty="0" smtClean="0"/>
              <a:t>и волн </a:t>
            </a:r>
            <a:r>
              <a:rPr lang="en-US" sz="1800" dirty="0" smtClean="0"/>
              <a:t>(P, S).</a:t>
            </a:r>
          </a:p>
          <a:p>
            <a:pPr>
              <a:buFontTx/>
              <a:buChar char="-"/>
            </a:pPr>
            <a:endParaRPr lang="en-US" sz="1800" dirty="0"/>
          </a:p>
          <a:p>
            <a:pPr>
              <a:buFontTx/>
              <a:buChar char="-"/>
            </a:pPr>
            <a:endParaRPr lang="en-US" sz="1800" dirty="0" smtClean="0"/>
          </a:p>
          <a:p>
            <a:pPr>
              <a:buFontTx/>
              <a:buChar char="-"/>
            </a:pPr>
            <a:endParaRPr lang="en-US" sz="1800" dirty="0"/>
          </a:p>
          <a:p>
            <a:pPr>
              <a:buFontTx/>
              <a:buChar char="-"/>
            </a:pPr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993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>
          <a:xfrm>
            <a:off x="457200" y="1484784"/>
            <a:ext cx="3682752" cy="46413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ru-RU" sz="1800" dirty="0"/>
          </a:p>
        </p:txBody>
      </p:sp>
      <p:pic>
        <p:nvPicPr>
          <p:cNvPr id="6" name="Picture 3" descr="D:\WORK\Baikal\ris\RM_map_EQ_Cmore0.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6" t="3518" r="4182" b="2815"/>
          <a:stretch/>
        </p:blipFill>
        <p:spPr bwMode="auto">
          <a:xfrm>
            <a:off x="4497917" y="3202745"/>
            <a:ext cx="4623276" cy="3486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57200" y="4925834"/>
            <a:ext cx="387802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149 </a:t>
            </a:r>
            <a:r>
              <a:rPr lang="ru-RU" dirty="0" smtClean="0"/>
              <a:t>событий,  для которых есть 1 и более потенциально повторяющихся землетрясений; отбор только по коэффициенту корреляции С</a:t>
            </a:r>
            <a:r>
              <a:rPr lang="en-US" dirty="0" smtClean="0"/>
              <a:t>&gt;0.7</a:t>
            </a:r>
            <a:r>
              <a:rPr lang="ru-RU" dirty="0" smtClean="0"/>
              <a:t>,</a:t>
            </a:r>
          </a:p>
          <a:p>
            <a:r>
              <a:rPr lang="en-US" dirty="0" err="1" smtClean="0"/>
              <a:t>HRM</a:t>
            </a:r>
            <a:r>
              <a:rPr lang="en-US" dirty="0" smtClean="0"/>
              <a:t>, S </a:t>
            </a:r>
            <a:r>
              <a:rPr lang="ru-RU" dirty="0" smtClean="0"/>
              <a:t>волна</a:t>
            </a:r>
            <a:endParaRPr lang="ru-RU" dirty="0"/>
          </a:p>
        </p:txBody>
      </p:sp>
      <p:pic>
        <p:nvPicPr>
          <p:cNvPr id="3074" name="Picture 2" descr="D:\WORK\Baikal\ris\HRM_CC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57" r="8623"/>
          <a:stretch/>
        </p:blipFill>
        <p:spPr bwMode="auto">
          <a:xfrm>
            <a:off x="408555" y="481238"/>
            <a:ext cx="3796067" cy="3417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589839" y="1543529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Кросс-корреляционная матрица для станции </a:t>
            </a:r>
            <a:r>
              <a:rPr lang="en-US" dirty="0" err="1" smtClean="0"/>
              <a:t>HRM</a:t>
            </a:r>
            <a:endParaRPr lang="ru-RU" dirty="0"/>
          </a:p>
        </p:txBody>
      </p:sp>
      <p:sp>
        <p:nvSpPr>
          <p:cNvPr id="10" name="Стрелка вправо 9"/>
          <p:cNvSpPr/>
          <p:nvPr/>
        </p:nvSpPr>
        <p:spPr>
          <a:xfrm flipH="1">
            <a:off x="4720611" y="1743174"/>
            <a:ext cx="683840" cy="247040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036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1861</TotalTime>
  <Words>1068</Words>
  <Application>Microsoft Office PowerPoint</Application>
  <PresentationFormat>Экран (4:3)</PresentationFormat>
  <Paragraphs>161</Paragraphs>
  <Slides>17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Повторяющиеся землетрясения центральной части  Байкальской рифтовой зоны</vt:lpstr>
      <vt:lpstr>Схематичная модель разлома, которая включает заблокированные участки, расположенные на крипующем участке разлома</vt:lpstr>
      <vt:lpstr>Презентация PowerPoint</vt:lpstr>
      <vt:lpstr>Распределение повторяющихся землетрясений  в Калифорнии</vt:lpstr>
      <vt:lpstr>Регулярность повторяющихся событий</vt:lpstr>
      <vt:lpstr>Актуальность</vt:lpstr>
      <vt:lpstr>Район исследования</vt:lpstr>
      <vt:lpstr>Методика</vt:lpstr>
      <vt:lpstr>Презентация PowerPoint</vt:lpstr>
      <vt:lpstr>Последовательности повторяющихся землетрясений</vt:lpstr>
      <vt:lpstr>Рекуррентное время</vt:lpstr>
      <vt:lpstr>Сопоставление с землетрясениями с М &gt; 4.5</vt:lpstr>
      <vt:lpstr>Область Максимихинского землетрясения</vt:lpstr>
      <vt:lpstr>Область Максимихинского землетрясения</vt:lpstr>
      <vt:lpstr>Геодезические данные</vt:lpstr>
      <vt:lpstr>Геодезические данные</vt:lpstr>
      <vt:lpstr>Выводы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Повторяющиеся землетрясения центральной части  Байкальской рифтовой зоны</dc:title>
  <dc:creator>Алина Беседина</dc:creator>
  <cp:lastModifiedBy>Алина Беседина</cp:lastModifiedBy>
  <cp:revision>142</cp:revision>
  <dcterms:created xsi:type="dcterms:W3CDTF">2026-05-15T16:38:59Z</dcterms:created>
  <dcterms:modified xsi:type="dcterms:W3CDTF">2026-05-19T20:56:17Z</dcterms:modified>
</cp:coreProperties>
</file>