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9" r:id="rId3"/>
    <p:sldId id="264" r:id="rId4"/>
    <p:sldId id="267" r:id="rId5"/>
    <p:sldId id="260" r:id="rId6"/>
    <p:sldId id="263" r:id="rId7"/>
    <p:sldId id="261" r:id="rId8"/>
    <p:sldId id="271" r:id="rId9"/>
    <p:sldId id="270" r:id="rId10"/>
    <p:sldId id="268"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13"/>
    <a:srgbClr val="CC9900"/>
    <a:srgbClr val="FFCA21"/>
    <a:srgbClr val="201A0A"/>
    <a:srgbClr val="333300"/>
    <a:srgbClr val="FF6600"/>
    <a:srgbClr val="FDEB03"/>
    <a:srgbClr val="FDE65D"/>
    <a:srgbClr val="28C6F8"/>
    <a:srgbClr val="FE840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94638" autoAdjust="0"/>
  </p:normalViewPr>
  <p:slideViewPr>
    <p:cSldViewPr>
      <p:cViewPr>
        <p:scale>
          <a:sx n="75" d="100"/>
          <a:sy n="75" d="100"/>
        </p:scale>
        <p:origin x="-188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39E60-EF63-4426-8D29-4B90DC7A66A5}" type="datetimeFigureOut">
              <a:rPr lang="ru-RU" smtClean="0"/>
              <a:t>21.05.2026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8D22E-5711-44A2-A58C-26B81DC46B5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48D22E-5711-44A2-A58C-26B81DC46B52}"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20.05.2026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emf"/><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7" name="Содержимое 6"/>
          <p:cNvSpPr>
            <a:spLocks noGrp="1"/>
          </p:cNvSpPr>
          <p:nvPr>
            <p:ph idx="1"/>
          </p:nvPr>
        </p:nvSpPr>
        <p:spPr>
          <a:xfrm>
            <a:off x="0" y="908720"/>
            <a:ext cx="9144000" cy="5949280"/>
          </a:xfrm>
          <a:blipFill dpi="0" rotWithShape="1">
            <a:blip r:embed="rId3" cstate="print">
              <a:alphaModFix amt="48000"/>
            </a:blip>
            <a:srcRect/>
            <a:stretch>
              <a:fillRect/>
            </a:stretch>
          </a:blipFill>
          <a:effectLst>
            <a:outerShdw blurRad="50800" dir="5400000" algn="ctr" rotWithShape="0">
              <a:schemeClr val="bg1">
                <a:lumMod val="95000"/>
                <a:alpha val="84000"/>
              </a:schemeClr>
            </a:outerShdw>
          </a:effectLst>
          <a:scene3d>
            <a:camera prst="orthographicFront"/>
            <a:lightRig rig="threePt" dir="t"/>
          </a:scene3d>
          <a:sp3d>
            <a:bevelT/>
            <a:bevelB prst="angle"/>
          </a:sp3d>
        </p:spPr>
        <p:txBody>
          <a:bodyPr/>
          <a:lstStyle/>
          <a:p>
            <a:pPr>
              <a:buNone/>
            </a:pPr>
            <a:endParaRPr lang="ru-RU" dirty="0"/>
          </a:p>
        </p:txBody>
      </p:sp>
      <p:sp>
        <p:nvSpPr>
          <p:cNvPr id="8" name="Rectangle 2"/>
          <p:cNvSpPr txBox="1">
            <a:spLocks noChangeArrowheads="1"/>
          </p:cNvSpPr>
          <p:nvPr/>
        </p:nvSpPr>
        <p:spPr>
          <a:xfrm>
            <a:off x="1835696" y="0"/>
            <a:ext cx="7308304" cy="908720"/>
          </a:xfrm>
          <a:prstGeom prst="rect">
            <a:avLst/>
          </a:prstGeom>
          <a:gradFill flip="none" rotWithShape="1">
            <a:gsLst>
              <a:gs pos="0">
                <a:schemeClr val="bg1">
                  <a:lumMod val="65000"/>
                  <a:alpha val="27000"/>
                </a:schemeClr>
              </a:gs>
              <a:gs pos="71000">
                <a:schemeClr val="tx2">
                  <a:lumMod val="75000"/>
                  <a:alpha val="48000"/>
                </a:schemeClr>
              </a:gs>
              <a:gs pos="95000">
                <a:srgbClr val="002A13">
                  <a:alpha val="27000"/>
                </a:srgbClr>
              </a:gs>
            </a:gsLst>
            <a:lin ang="13500000" scaled="1"/>
            <a:tileRect/>
          </a:gradFill>
          <a:ln>
            <a:noFill/>
          </a:ln>
          <a:effectLst>
            <a:outerShdw blurRad="50800" dist="1866900" dir="16800000" sx="114000" sy="114000" algn="ctr" rotWithShape="0">
              <a:schemeClr val="bg1"/>
            </a:outerShdw>
          </a:effectLst>
        </p:spPr>
        <p:txBody>
          <a:bodyPr vert="horz" lIns="91440" tIns="45720" rIns="91440" bIns="45720" rtlCol="0" anchor="ctr">
            <a:noAutofit/>
            <a:scene3d>
              <a:camera prst="orthographicFront"/>
              <a:lightRig rig="soft" dir="t">
                <a:rot lat="0" lon="0" rev="17220000"/>
              </a:lightRig>
            </a:scene3d>
            <a:sp3d contourW="6350" prstMaterial="softEdge">
              <a:bevelT w="38100" h="38100"/>
              <a:bevelB h="25400" prst="softRound"/>
              <a:extrusionClr>
                <a:schemeClr val="tx1"/>
              </a:extrusionClr>
              <a:contourClr>
                <a:srgbClr val="002A13"/>
              </a:contourClr>
            </a:sp3d>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ru-RU" sz="1500" b="1" strike="noStrike" kern="1200" cap="none" spc="0" normalizeH="0" baseline="0" noProof="0" dirty="0"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
                  <a:solidFill>
                    <a:schemeClr val="tx2">
                      <a:lumMod val="90000"/>
                    </a:schemeClr>
                  </a:solidFill>
                </a:uFill>
                <a:latin typeface="Times New Roman" pitchFamily="18" charset="0"/>
                <a:ea typeface="+mj-ea"/>
                <a:cs typeface="Times New Roman" pitchFamily="18" charset="0"/>
              </a:rPr>
              <a:t>Институт  морской  геологии  и  геофизики Дальневосточного  отделения  Российской  Академии наук (</a:t>
            </a:r>
            <a:r>
              <a:rPr kumimoji="0" lang="ru-RU" sz="1500" b="1" strike="noStrike" kern="1200" cap="none" spc="0" normalizeH="0" baseline="0" noProof="0" dirty="0" err="1"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
                  <a:solidFill>
                    <a:schemeClr val="tx2">
                      <a:lumMod val="90000"/>
                    </a:schemeClr>
                  </a:solidFill>
                </a:uFill>
                <a:latin typeface="Times New Roman" pitchFamily="18" charset="0"/>
                <a:ea typeface="+mj-ea"/>
                <a:cs typeface="Times New Roman" pitchFamily="18" charset="0"/>
              </a:rPr>
              <a:t>ИМГиГ</a:t>
            </a:r>
            <a:r>
              <a:rPr kumimoji="0" lang="ru-RU" sz="1500" b="1" strike="noStrike" kern="1200" cap="none" spc="0" normalizeH="0" baseline="0" noProof="0" dirty="0"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
                  <a:solidFill>
                    <a:schemeClr val="tx2">
                      <a:lumMod val="90000"/>
                    </a:schemeClr>
                  </a:solidFill>
                </a:uFill>
                <a:latin typeface="Times New Roman" pitchFamily="18" charset="0"/>
                <a:ea typeface="+mj-ea"/>
                <a:cs typeface="Times New Roman" pitchFamily="18" charset="0"/>
              </a:rPr>
              <a:t> ДВО РАН)</a:t>
            </a:r>
            <a:r>
              <a:rPr kumimoji="0" lang="ru-RU" sz="1500" b="1" strike="noStrike" kern="1200" cap="none" spc="0" normalizeH="0" baseline="0" noProof="0" dirty="0"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Tx/>
                <a:latin typeface="Times New Roman" pitchFamily="18" charset="0"/>
                <a:ea typeface="+mj-ea"/>
                <a:cs typeface="Times New Roman" pitchFamily="18" charset="0"/>
              </a:rPr>
              <a:t/>
            </a:r>
            <a:br>
              <a:rPr kumimoji="0" lang="ru-RU" sz="1500" b="1" strike="noStrike" kern="1200" cap="none" spc="0" normalizeH="0" baseline="0" noProof="0" dirty="0"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Tx/>
                <a:latin typeface="Times New Roman" pitchFamily="18" charset="0"/>
                <a:ea typeface="+mj-ea"/>
                <a:cs typeface="Times New Roman" pitchFamily="18" charset="0"/>
              </a:rPr>
            </a:br>
            <a:r>
              <a:rPr kumimoji="0" lang="en-US" sz="1500" b="1" strike="noStrike" kern="1200" cap="none" spc="0" normalizeH="0" baseline="0" noProof="0" dirty="0"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Tx/>
                <a:latin typeface="Times New Roman" pitchFamily="18" charset="0"/>
                <a:ea typeface="+mj-ea"/>
                <a:cs typeface="Times New Roman" pitchFamily="18" charset="0"/>
              </a:rPr>
              <a:t>Institute of Marine Geology and </a:t>
            </a:r>
            <a:r>
              <a:rPr kumimoji="0" lang="en-US" sz="1500" b="1" strike="noStrike" kern="1200" cap="none" spc="0" normalizeH="0" baseline="0" noProof="0" dirty="0" err="1"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Tx/>
                <a:latin typeface="Times New Roman" pitchFamily="18" charset="0"/>
                <a:ea typeface="+mj-ea"/>
                <a:cs typeface="Times New Roman" pitchFamily="18" charset="0"/>
              </a:rPr>
              <a:t>Geophisics</a:t>
            </a:r>
            <a:r>
              <a:rPr kumimoji="0" lang="en-US" sz="1500" b="1" strike="noStrike" kern="1200" cap="none" spc="0" normalizeH="0" baseline="0" noProof="0" dirty="0"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Tx/>
                <a:latin typeface="Times New Roman" pitchFamily="18" charset="0"/>
                <a:ea typeface="+mj-ea"/>
                <a:cs typeface="Times New Roman" pitchFamily="18" charset="0"/>
              </a:rPr>
              <a:t> Far East Branch Russian Academy of </a:t>
            </a:r>
            <a:r>
              <a:rPr kumimoji="0" lang="en-US" sz="1500" b="1" strike="noStrike" kern="1200" cap="none" spc="0" normalizeH="0" baseline="0" noProof="0" dirty="0" err="1" smtClean="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Tx/>
                <a:latin typeface="Times New Roman" pitchFamily="18" charset="0"/>
                <a:ea typeface="+mj-ea"/>
                <a:cs typeface="Times New Roman" pitchFamily="18" charset="0"/>
              </a:rPr>
              <a:t>Scienes</a:t>
            </a:r>
            <a:endParaRPr kumimoji="0" lang="ru-RU" sz="1500" b="1" strike="noStrike" kern="1200" cap="none" spc="0" normalizeH="0" baseline="0" noProof="0" dirty="0">
              <a:ln w="2540" cap="flat">
                <a:solidFill>
                  <a:schemeClr val="tx1">
                    <a:alpha val="48000"/>
                  </a:schemeClr>
                </a:solidFill>
              </a:ln>
              <a:gradFill flip="none" rotWithShape="1">
                <a:gsLst>
                  <a:gs pos="0">
                    <a:schemeClr val="tx1"/>
                  </a:gs>
                  <a:gs pos="57000">
                    <a:srgbClr val="CC9900">
                      <a:alpha val="76000"/>
                    </a:srgbClr>
                  </a:gs>
                  <a:gs pos="62000">
                    <a:srgbClr val="002A13"/>
                  </a:gs>
                </a:gsLst>
                <a:lin ang="5400000" scaled="1"/>
                <a:tileRect/>
              </a:gradFill>
              <a:effectLst>
                <a:glow rad="63500">
                  <a:schemeClr val="bg1">
                    <a:lumMod val="85000"/>
                    <a:lumOff val="15000"/>
                    <a:alpha val="40000"/>
                  </a:schemeClr>
                </a:glow>
                <a:outerShdw blurRad="88900" dist="279400" dir="2400000" sx="102000" sy="102000" algn="tl">
                  <a:schemeClr val="tx2">
                    <a:lumMod val="50000"/>
                    <a:alpha val="43000"/>
                  </a:schemeClr>
                </a:outerShdw>
              </a:effectLst>
              <a:uLnTx/>
              <a:uFillTx/>
              <a:latin typeface="Times New Roman" pitchFamily="18" charset="0"/>
              <a:ea typeface="+mj-ea"/>
              <a:cs typeface="Times New Roman" pitchFamily="18" charset="0"/>
            </a:endParaRPr>
          </a:p>
        </p:txBody>
      </p:sp>
      <p:pic>
        <p:nvPicPr>
          <p:cNvPr id="9" name="Picture 3" descr="Логотип"/>
          <p:cNvPicPr>
            <a:picLocks noChangeAspect="1" noChangeArrowheads="1"/>
          </p:cNvPicPr>
          <p:nvPr/>
        </p:nvPicPr>
        <p:blipFill>
          <a:blip r:embed="rId4" cstate="print">
            <a:lum contrast="13000"/>
          </a:blip>
          <a:srcRect/>
          <a:stretch>
            <a:fillRect/>
          </a:stretch>
        </p:blipFill>
        <p:spPr bwMode="auto">
          <a:xfrm>
            <a:off x="0" y="0"/>
            <a:ext cx="1835696" cy="908720"/>
          </a:xfrm>
          <a:prstGeom prst="rect">
            <a:avLst/>
          </a:prstGeom>
          <a:ln>
            <a:noFill/>
          </a:ln>
          <a:effectLst>
            <a:softEdge rad="112500"/>
          </a:effectLst>
        </p:spPr>
      </p:pic>
      <p:sp>
        <p:nvSpPr>
          <p:cNvPr id="11" name="Rectangle 9"/>
          <p:cNvSpPr txBox="1">
            <a:spLocks noChangeArrowheads="1"/>
          </p:cNvSpPr>
          <p:nvPr/>
        </p:nvSpPr>
        <p:spPr bwMode="auto">
          <a:xfrm>
            <a:off x="0" y="1268760"/>
            <a:ext cx="9144000" cy="2016224"/>
          </a:xfrm>
          <a:prstGeom prst="rect">
            <a:avLst/>
          </a:prstGeom>
          <a:gradFill>
            <a:gsLst>
              <a:gs pos="83000">
                <a:schemeClr val="tx2">
                  <a:lumMod val="75000"/>
                  <a:alpha val="88000"/>
                </a:schemeClr>
              </a:gs>
              <a:gs pos="60000">
                <a:schemeClr val="bg2">
                  <a:lumMod val="63000"/>
                  <a:lumOff val="37000"/>
                </a:schemeClr>
              </a:gs>
            </a:gsLst>
            <a:lin ang="13500000" scaled="1"/>
          </a:gradFill>
          <a:ln w="9525">
            <a:solidFill>
              <a:schemeClr val="tx2"/>
            </a:solidFill>
            <a:miter lim="800000"/>
            <a:headEnd/>
            <a:tailEnd/>
          </a:ln>
          <a:effectLst>
            <a:glow rad="139700">
              <a:schemeClr val="tx2">
                <a:lumMod val="10000"/>
                <a:alpha val="40000"/>
              </a:schemeClr>
            </a:glow>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fontScale="92500" lnSpcReduction="20000"/>
            <a:sp3d extrusionH="57150">
              <a:bevelT w="38100" h="38100" prst="angle"/>
            </a:sp3d>
          </a:bodyPr>
          <a:lstStyle/>
          <a:p>
            <a:pPr marL="0" marR="0" lvl="0" indent="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ru-RU" sz="2800" b="1" i="0" u="none" strike="noStrike" kern="1200" cap="none" spc="0" normalizeH="0" baseline="0" noProof="0" dirty="0" smtClean="0">
                <a:ln>
                  <a:noFill/>
                </a:ln>
                <a:solidFill>
                  <a:srgbClr val="FFC000"/>
                </a:solidFill>
                <a:effectLst>
                  <a:outerShdw blurRad="50800" dist="38100" dir="2700000" algn="tl" rotWithShape="0">
                    <a:prstClr val="black">
                      <a:alpha val="40000"/>
                    </a:prstClr>
                  </a:outerShdw>
                </a:effectLst>
                <a:uLnTx/>
                <a:uFillTx/>
                <a:latin typeface="+mn-lt"/>
                <a:ea typeface="+mn-ea"/>
                <a:cs typeface="Times New Roman" panose="02020603050405020304" pitchFamily="18" charset="0"/>
              </a:rPr>
              <a:t>Эффективный электроимпульсный геофизический генератор конструктивные решения и технические характеристики</a:t>
            </a:r>
          </a:p>
          <a:p>
            <a:pPr marL="0" marR="0" lvl="0" indent="0" algn="ctr" defTabSz="914400" rtl="0" eaLnBrk="0" fontAlgn="auto" latinLnBrk="0" hangingPunct="0">
              <a:lnSpc>
                <a:spcPct val="100000"/>
              </a:lnSpc>
              <a:spcBef>
                <a:spcPct val="20000"/>
              </a:spcBef>
              <a:spcAft>
                <a:spcPts val="0"/>
              </a:spcAft>
              <a:buClrTx/>
              <a:buSzTx/>
              <a:buFont typeface="Arial" pitchFamily="34" charset="0"/>
              <a:buNone/>
              <a:tabLst/>
              <a:defRPr/>
            </a:pPr>
            <a:endParaRPr kumimoji="0" lang="ru-RU" sz="2800" b="1" i="0" u="none" strike="noStrike" kern="1200" cap="none" spc="0" normalizeH="0" baseline="0" noProof="0" dirty="0" smtClean="0">
              <a:ln>
                <a:noFill/>
              </a:ln>
              <a:solidFill>
                <a:srgbClr val="FFC000"/>
              </a:solidFill>
              <a:effectLst>
                <a:outerShdw blurRad="50800" dist="38100" dir="2700000" algn="tl" rotWithShape="0">
                  <a:prstClr val="black">
                    <a:alpha val="40000"/>
                  </a:prstClr>
                </a:outerShdw>
              </a:effectLst>
              <a:uLnTx/>
              <a:uFillTx/>
              <a:latin typeface="+mn-lt"/>
              <a:ea typeface="+mn-ea"/>
              <a:cs typeface="Times New Roman" panose="02020603050405020304" pitchFamily="18" charset="0"/>
            </a:endParaRPr>
          </a:p>
          <a:p>
            <a:pPr lvl="0" algn="ctr" eaLnBrk="0" hangingPunct="0">
              <a:spcBef>
                <a:spcPct val="20000"/>
              </a:spcBef>
              <a:defRPr/>
            </a:pPr>
            <a:r>
              <a:rPr lang="en-US" sz="2000" b="1" dirty="0" smtClean="0">
                <a:solidFill>
                  <a:schemeClr val="bg1"/>
                </a:solidFill>
                <a:effectLst>
                  <a:outerShdw blurRad="38100" dist="38100" dir="2700000" algn="tl">
                    <a:srgbClr val="000000">
                      <a:alpha val="43137"/>
                    </a:srgbClr>
                  </a:outerShdw>
                </a:effectLst>
              </a:rPr>
              <a:t>Efficient electric pulse geophysical generator design solutions and technical characteristics</a:t>
            </a:r>
            <a:r>
              <a:rPr kumimoji="0" lang="en-US" sz="2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a:r>
            <a:br>
              <a:rPr kumimoji="0" lang="en-US" sz="2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endParaRPr kumimoji="0" lang="ru-RU" sz="2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ourier New" pitchFamily="49" charset="0"/>
              <a:ea typeface="+mn-ea"/>
              <a:cs typeface="Arial" charset="0"/>
            </a:endParaRPr>
          </a:p>
        </p:txBody>
      </p:sp>
      <p:sp>
        <p:nvSpPr>
          <p:cNvPr id="13" name="Rectangle 7"/>
          <p:cNvSpPr>
            <a:spLocks noChangeArrowheads="1"/>
          </p:cNvSpPr>
          <p:nvPr/>
        </p:nvSpPr>
        <p:spPr bwMode="auto">
          <a:xfrm>
            <a:off x="539552" y="5157192"/>
            <a:ext cx="8280400" cy="1493928"/>
          </a:xfrm>
          <a:prstGeom prst="rect">
            <a:avLst/>
          </a:prstGeom>
          <a:solidFill>
            <a:schemeClr val="tx1">
              <a:lumMod val="85000"/>
              <a:lumOff val="15000"/>
              <a:alpha val="53000"/>
            </a:schemeClr>
          </a:solidFill>
          <a:ln w="9525">
            <a:noFill/>
            <a:miter lim="800000"/>
            <a:headEnd/>
            <a:tailEnd/>
          </a:ln>
          <a:effectLst>
            <a:glow rad="228600">
              <a:schemeClr val="bg1">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scene3d>
              <a:camera prst="orthographicFront"/>
              <a:lightRig rig="threePt" dir="t"/>
            </a:scene3d>
            <a:sp3d extrusionH="57150">
              <a:bevelT w="69850" h="38100" prst="cross"/>
            </a:sp3d>
          </a:bodyPr>
          <a:lstStyle/>
          <a:p>
            <a:pPr algn="ctr" eaLnBrk="0" hangingPunct="0"/>
            <a:r>
              <a:rPr lang="ru-RU" sz="1600" b="1" dirty="0" err="1" smtClean="0">
                <a:solidFill>
                  <a:srgbClr val="EEECE1">
                    <a:lumMod val="90000"/>
                  </a:srgbClr>
                </a:solidFill>
                <a:cs typeface="Times New Roman" pitchFamily="18" charset="0"/>
              </a:rPr>
              <a:t>Гуляков</a:t>
            </a:r>
            <a:r>
              <a:rPr lang="ru-RU" sz="1600" b="1" dirty="0" smtClean="0">
                <a:solidFill>
                  <a:srgbClr val="EEECE1">
                    <a:lumMod val="90000"/>
                  </a:srgbClr>
                </a:solidFill>
                <a:cs typeface="Times New Roman" pitchFamily="18" charset="0"/>
              </a:rPr>
              <a:t> Сергей Александрович, </a:t>
            </a:r>
            <a:endParaRPr lang="en-US" sz="1600" b="1" dirty="0" smtClean="0">
              <a:solidFill>
                <a:srgbClr val="EEECE1">
                  <a:lumMod val="90000"/>
                </a:srgbClr>
              </a:solidFill>
              <a:cs typeface="Times New Roman" pitchFamily="18" charset="0"/>
            </a:endParaRPr>
          </a:p>
          <a:p>
            <a:pPr algn="ctr" eaLnBrk="0" hangingPunct="0"/>
            <a:r>
              <a:rPr lang="ru-RU" sz="1600" b="1" dirty="0" smtClean="0">
                <a:solidFill>
                  <a:srgbClr val="EEECE1">
                    <a:lumMod val="90000"/>
                  </a:srgbClr>
                </a:solidFill>
                <a:cs typeface="Times New Roman" panose="02020603050405020304" pitchFamily="18" charset="0"/>
              </a:rPr>
              <a:t>Богомолов </a:t>
            </a:r>
            <a:r>
              <a:rPr lang="ru-RU" sz="1600" b="1" dirty="0">
                <a:solidFill>
                  <a:srgbClr val="EEECE1">
                    <a:lumMod val="90000"/>
                  </a:srgbClr>
                </a:solidFill>
                <a:cs typeface="Times New Roman" panose="02020603050405020304" pitchFamily="18" charset="0"/>
              </a:rPr>
              <a:t>Л.М</a:t>
            </a:r>
            <a:r>
              <a:rPr lang="ru-RU" sz="1600" dirty="0" smtClean="0">
                <a:solidFill>
                  <a:srgbClr val="EEECE1">
                    <a:lumMod val="90000"/>
                  </a:srgbClr>
                </a:solidFill>
                <a:latin typeface="Arial" charset="0"/>
                <a:cs typeface="Arial" charset="0"/>
              </a:rPr>
              <a:t>.</a:t>
            </a:r>
            <a:r>
              <a:rPr lang="ru-RU" sz="1600" b="1" dirty="0" smtClean="0">
                <a:solidFill>
                  <a:srgbClr val="EEECE1">
                    <a:lumMod val="90000"/>
                  </a:srgbClr>
                </a:solidFill>
                <a:cs typeface="Times New Roman" panose="02020603050405020304" pitchFamily="18" charset="0"/>
              </a:rPr>
              <a:t>, </a:t>
            </a:r>
            <a:r>
              <a:rPr lang="ru-RU" sz="1600" b="1" dirty="0" err="1" smtClean="0">
                <a:solidFill>
                  <a:srgbClr val="EEECE1">
                    <a:lumMod val="90000"/>
                  </a:srgbClr>
                </a:solidFill>
                <a:cs typeface="Times New Roman" panose="02020603050405020304" pitchFamily="18" charset="0"/>
              </a:rPr>
              <a:t>Стовбун</a:t>
            </a:r>
            <a:r>
              <a:rPr lang="ru-RU" sz="1600" b="1" dirty="0" smtClean="0">
                <a:solidFill>
                  <a:srgbClr val="EEECE1">
                    <a:lumMod val="90000"/>
                  </a:srgbClr>
                </a:solidFill>
                <a:cs typeface="Times New Roman" panose="02020603050405020304" pitchFamily="18" charset="0"/>
              </a:rPr>
              <a:t> Н.С, </a:t>
            </a:r>
            <a:r>
              <a:rPr lang="ru-RU" sz="1600" b="1" dirty="0" err="1" smtClean="0">
                <a:solidFill>
                  <a:srgbClr val="EEECE1">
                    <a:lumMod val="90000"/>
                  </a:srgbClr>
                </a:solidFill>
                <a:cs typeface="Times New Roman" panose="02020603050405020304" pitchFamily="18" charset="0"/>
              </a:rPr>
              <a:t>Дудченко</a:t>
            </a:r>
            <a:r>
              <a:rPr lang="ru-RU" sz="1600" b="1" dirty="0" smtClean="0">
                <a:solidFill>
                  <a:srgbClr val="EEECE1">
                    <a:lumMod val="90000"/>
                  </a:srgbClr>
                </a:solidFill>
                <a:cs typeface="Times New Roman" panose="02020603050405020304" pitchFamily="18" charset="0"/>
              </a:rPr>
              <a:t> И.П.</a:t>
            </a:r>
            <a:endParaRPr lang="ru-RU" sz="1600" b="1" dirty="0">
              <a:solidFill>
                <a:srgbClr val="EEECE1">
                  <a:lumMod val="90000"/>
                </a:srgbClr>
              </a:solidFill>
              <a:cs typeface="Times New Roman" pitchFamily="18" charset="0"/>
            </a:endParaRPr>
          </a:p>
          <a:p>
            <a:pPr algn="ctr" eaLnBrk="0" hangingPunct="0"/>
            <a:r>
              <a:rPr lang="ru-RU" sz="1600" b="1" dirty="0" err="1" smtClean="0">
                <a:solidFill>
                  <a:srgbClr val="EEECE1">
                    <a:lumMod val="90000"/>
                  </a:srgbClr>
                </a:solidFill>
                <a:cs typeface="Times New Roman" pitchFamily="18" charset="0"/>
              </a:rPr>
              <a:t>Gulyakov</a:t>
            </a:r>
            <a:r>
              <a:rPr lang="ru-RU" sz="1600" b="1" dirty="0" smtClean="0">
                <a:solidFill>
                  <a:srgbClr val="EEECE1">
                    <a:lumMod val="90000"/>
                  </a:srgbClr>
                </a:solidFill>
                <a:cs typeface="Times New Roman" pitchFamily="18" charset="0"/>
              </a:rPr>
              <a:t> </a:t>
            </a:r>
            <a:r>
              <a:rPr lang="ru-RU" sz="1600" b="1" dirty="0" err="1" smtClean="0">
                <a:solidFill>
                  <a:srgbClr val="EEECE1">
                    <a:lumMod val="90000"/>
                  </a:srgbClr>
                </a:solidFill>
                <a:cs typeface="Times New Roman" pitchFamily="18" charset="0"/>
              </a:rPr>
              <a:t>Sergey</a:t>
            </a:r>
            <a:r>
              <a:rPr lang="ru-RU" sz="1600" b="1" dirty="0" smtClean="0">
                <a:solidFill>
                  <a:srgbClr val="EEECE1">
                    <a:lumMod val="90000"/>
                  </a:srgbClr>
                </a:solidFill>
                <a:cs typeface="Times New Roman" pitchFamily="18" charset="0"/>
              </a:rPr>
              <a:t>,  </a:t>
            </a:r>
            <a:endParaRPr lang="en-US" sz="1600" b="1" dirty="0" smtClean="0">
              <a:solidFill>
                <a:srgbClr val="EEECE1">
                  <a:lumMod val="90000"/>
                </a:srgbClr>
              </a:solidFill>
              <a:cs typeface="Times New Roman" pitchFamily="18" charset="0"/>
            </a:endParaRPr>
          </a:p>
          <a:p>
            <a:pPr algn="ctr" eaLnBrk="0" hangingPunct="0"/>
            <a:r>
              <a:rPr lang="en-US" sz="1600" b="1" dirty="0" err="1" smtClean="0">
                <a:solidFill>
                  <a:srgbClr val="EEECE1">
                    <a:lumMod val="90000"/>
                  </a:srgbClr>
                </a:solidFill>
                <a:cs typeface="Times New Roman" pitchFamily="18" charset="0"/>
              </a:rPr>
              <a:t>Bogomolov</a:t>
            </a:r>
            <a:r>
              <a:rPr lang="en-US" sz="1600" b="1" dirty="0" smtClean="0">
                <a:solidFill>
                  <a:srgbClr val="EEECE1">
                    <a:lumMod val="90000"/>
                  </a:srgbClr>
                </a:solidFill>
                <a:cs typeface="Times New Roman" pitchFamily="18" charset="0"/>
              </a:rPr>
              <a:t> L.M., </a:t>
            </a:r>
            <a:r>
              <a:rPr lang="en-US" sz="1600" b="1" dirty="0" err="1" smtClean="0">
                <a:solidFill>
                  <a:srgbClr val="EEECE1">
                    <a:lumMod val="90000"/>
                  </a:srgbClr>
                </a:solidFill>
                <a:cs typeface="Times New Roman" pitchFamily="18" charset="0"/>
              </a:rPr>
              <a:t>Stovbun</a:t>
            </a:r>
            <a:r>
              <a:rPr lang="en-US" sz="1600" b="1" dirty="0" smtClean="0">
                <a:solidFill>
                  <a:srgbClr val="EEECE1">
                    <a:lumMod val="90000"/>
                  </a:srgbClr>
                </a:solidFill>
                <a:cs typeface="Times New Roman" pitchFamily="18" charset="0"/>
              </a:rPr>
              <a:t> N.S., </a:t>
            </a:r>
            <a:r>
              <a:rPr lang="en-US" sz="1600" b="1" dirty="0" err="1" smtClean="0">
                <a:solidFill>
                  <a:srgbClr val="EEECE1">
                    <a:lumMod val="90000"/>
                  </a:srgbClr>
                </a:solidFill>
                <a:cs typeface="Times New Roman" pitchFamily="18" charset="0"/>
              </a:rPr>
              <a:t>Dudchenko</a:t>
            </a:r>
            <a:r>
              <a:rPr lang="en-US" sz="1600" b="1" dirty="0" smtClean="0">
                <a:solidFill>
                  <a:srgbClr val="EEECE1">
                    <a:lumMod val="90000"/>
                  </a:srgbClr>
                </a:solidFill>
                <a:cs typeface="Times New Roman" pitchFamily="18" charset="0"/>
              </a:rPr>
              <a:t> I.P</a:t>
            </a:r>
            <a:r>
              <a:rPr lang="ru-RU" sz="1600" b="1" dirty="0" smtClean="0">
                <a:solidFill>
                  <a:srgbClr val="EEECE1">
                    <a:lumMod val="90000"/>
                  </a:srgbClr>
                </a:solidFill>
                <a:cs typeface="Times New Roman" pitchFamily="18" charset="0"/>
              </a:rPr>
              <a:t>.</a:t>
            </a:r>
            <a:r>
              <a:rPr lang="en-US" sz="1600" b="1" dirty="0" smtClean="0">
                <a:solidFill>
                  <a:srgbClr val="EEECE1">
                    <a:lumMod val="90000"/>
                  </a:srgbClr>
                </a:solidFill>
                <a:cs typeface="Times New Roman" pitchFamily="18" charset="0"/>
              </a:rPr>
              <a:t> </a:t>
            </a:r>
            <a:r>
              <a:rPr lang="en-US" sz="1600" b="1" dirty="0">
                <a:solidFill>
                  <a:srgbClr val="4F81BD">
                    <a:lumMod val="20000"/>
                    <a:lumOff val="80000"/>
                  </a:srgbClr>
                </a:solidFill>
                <a:latin typeface="Times New Roman" pitchFamily="18" charset="0"/>
                <a:cs typeface="Times New Roman" pitchFamily="18" charset="0"/>
              </a:rPr>
              <a:t/>
            </a:r>
            <a:br>
              <a:rPr lang="en-US" sz="1600" b="1" dirty="0">
                <a:solidFill>
                  <a:srgbClr val="4F81BD">
                    <a:lumMod val="20000"/>
                    <a:lumOff val="80000"/>
                  </a:srgbClr>
                </a:solidFill>
                <a:latin typeface="Times New Roman" pitchFamily="18" charset="0"/>
                <a:cs typeface="Times New Roman" pitchFamily="18" charset="0"/>
              </a:rPr>
            </a:br>
            <a:endParaRPr lang="ru-RU" sz="1600" b="1" dirty="0">
              <a:solidFill>
                <a:srgbClr val="4F81BD">
                  <a:lumMod val="20000"/>
                  <a:lumOff val="80000"/>
                </a:srgbClr>
              </a:solidFill>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bg2">
                <a:lumMod val="75000"/>
              </a:schemeClr>
            </a:gs>
          </a:gsLst>
          <a:lin ang="5400000" scaled="0"/>
        </a:gradFill>
        <a:effectLst/>
      </p:bgPr>
    </p:bg>
    <p:spTree>
      <p:nvGrpSpPr>
        <p:cNvPr id="1" name=""/>
        <p:cNvGrpSpPr/>
        <p:nvPr/>
      </p:nvGrpSpPr>
      <p:grpSpPr>
        <a:xfrm>
          <a:off x="0" y="0"/>
          <a:ext cx="0" cy="0"/>
          <a:chOff x="0" y="0"/>
          <a:chExt cx="0" cy="0"/>
        </a:xfrm>
      </p:grpSpPr>
      <p:pic>
        <p:nvPicPr>
          <p:cNvPr id="5122" name="Picture 2" descr="D:\Риды\2026\Триггеры_конференция\фотографии\ФОТО\20260516_103208.jpg"/>
          <p:cNvPicPr>
            <a:picLocks noChangeAspect="1" noChangeArrowheads="1"/>
          </p:cNvPicPr>
          <p:nvPr/>
        </p:nvPicPr>
        <p:blipFill>
          <a:blip r:embed="rId2" cstate="print"/>
          <a:srcRect/>
          <a:stretch>
            <a:fillRect/>
          </a:stretch>
        </p:blipFill>
        <p:spPr bwMode="auto">
          <a:xfrm>
            <a:off x="6263680" y="908720"/>
            <a:ext cx="2880320" cy="2160240"/>
          </a:xfrm>
          <a:prstGeom prst="rect">
            <a:avLst/>
          </a:prstGeom>
          <a:noFill/>
        </p:spPr>
      </p:pic>
      <p:sp>
        <p:nvSpPr>
          <p:cNvPr id="2" name="Заголовок 1"/>
          <p:cNvSpPr>
            <a:spLocks noGrp="1"/>
          </p:cNvSpPr>
          <p:nvPr>
            <p:ph type="title"/>
          </p:nvPr>
        </p:nvSpPr>
        <p:spPr>
          <a:xfrm>
            <a:off x="0" y="188640"/>
            <a:ext cx="6013176" cy="908720"/>
          </a:xfrm>
        </p:spPr>
        <p:txBody>
          <a:bodyPr>
            <a:normAutofit/>
          </a:bodyPr>
          <a:lstStyle/>
          <a:p>
            <a:r>
              <a:rPr lang="ru-RU" b="1" dirty="0" smtClean="0"/>
              <a:t>Батарея 400 В, 21.6 </a:t>
            </a:r>
            <a:r>
              <a:rPr lang="ru-RU" b="1" dirty="0" err="1" smtClean="0"/>
              <a:t>Ач</a:t>
            </a:r>
            <a:r>
              <a:rPr lang="ru-RU" b="1" dirty="0" smtClean="0"/>
              <a:t> </a:t>
            </a:r>
            <a:endParaRPr lang="ru-RU" b="1" dirty="0"/>
          </a:p>
        </p:txBody>
      </p:sp>
      <p:pic>
        <p:nvPicPr>
          <p:cNvPr id="5123" name="Picture 3" descr="D:\Риды\2026\Триггеры_конференция\фотографии\ФОТО\20260516_113037.jpg"/>
          <p:cNvPicPr>
            <a:picLocks noChangeAspect="1" noChangeArrowheads="1"/>
          </p:cNvPicPr>
          <p:nvPr/>
        </p:nvPicPr>
        <p:blipFill>
          <a:blip r:embed="rId3" cstate="print"/>
          <a:srcRect/>
          <a:stretch>
            <a:fillRect/>
          </a:stretch>
        </p:blipFill>
        <p:spPr bwMode="auto">
          <a:xfrm rot="5400000">
            <a:off x="4788057" y="5489816"/>
            <a:ext cx="1440159" cy="1296210"/>
          </a:xfrm>
          <a:prstGeom prst="rect">
            <a:avLst/>
          </a:prstGeom>
          <a:noFill/>
        </p:spPr>
      </p:pic>
      <p:pic>
        <p:nvPicPr>
          <p:cNvPr id="7" name="Picture 2" descr="D:\Риды\2026\Триггеры_конференция\фотографии\ФОТО\20260516_104358.jpg"/>
          <p:cNvPicPr>
            <a:picLocks noGrp="1" noChangeAspect="1" noChangeArrowheads="1"/>
          </p:cNvPicPr>
          <p:nvPr>
            <p:ph idx="1"/>
          </p:nvPr>
        </p:nvPicPr>
        <p:blipFill>
          <a:blip r:embed="rId4" cstate="print"/>
          <a:srcRect/>
          <a:stretch>
            <a:fillRect/>
          </a:stretch>
        </p:blipFill>
        <p:spPr bwMode="auto">
          <a:xfrm rot="5400000">
            <a:off x="-132556" y="1833364"/>
            <a:ext cx="2820888" cy="2555776"/>
          </a:xfrm>
          <a:prstGeom prst="rect">
            <a:avLst/>
          </a:prstGeom>
          <a:noFill/>
        </p:spPr>
      </p:pic>
      <p:pic>
        <p:nvPicPr>
          <p:cNvPr id="8" name="Picture 3" descr="D:\Риды\2026\Триггеры_конференция\фотографии\ФОТО\20260516_104436.jpg"/>
          <p:cNvPicPr>
            <a:picLocks noChangeAspect="1" noChangeArrowheads="1"/>
          </p:cNvPicPr>
          <p:nvPr/>
        </p:nvPicPr>
        <p:blipFill>
          <a:blip r:embed="rId5" cstate="print"/>
          <a:srcRect/>
          <a:stretch>
            <a:fillRect/>
          </a:stretch>
        </p:blipFill>
        <p:spPr bwMode="auto">
          <a:xfrm>
            <a:off x="0" y="4500500"/>
            <a:ext cx="2795804" cy="2168860"/>
          </a:xfrm>
          <a:prstGeom prst="rect">
            <a:avLst/>
          </a:prstGeom>
          <a:noFill/>
        </p:spPr>
      </p:pic>
      <p:graphicFrame>
        <p:nvGraphicFramePr>
          <p:cNvPr id="10" name="Таблица 9"/>
          <p:cNvGraphicFramePr>
            <a:graphicFrameLocks noGrp="1"/>
          </p:cNvGraphicFramePr>
          <p:nvPr/>
        </p:nvGraphicFramePr>
        <p:xfrm>
          <a:off x="6228184" y="2996952"/>
          <a:ext cx="2915816" cy="3861048"/>
        </p:xfrm>
        <a:graphic>
          <a:graphicData uri="http://schemas.openxmlformats.org/drawingml/2006/table">
            <a:tbl>
              <a:tblPr firstRow="1" bandRow="1">
                <a:tableStyleId>{5C22544A-7EE6-4342-B048-85BDC9FD1C3A}</a:tableStyleId>
              </a:tblPr>
              <a:tblGrid>
                <a:gridCol w="1457908"/>
                <a:gridCol w="1457908"/>
              </a:tblGrid>
              <a:tr h="490747">
                <a:tc>
                  <a:txBody>
                    <a:bodyPr/>
                    <a:lstStyle/>
                    <a:p>
                      <a:r>
                        <a:rPr lang="ru-RU" sz="1200" dirty="0" smtClean="0"/>
                        <a:t>Ячейка</a:t>
                      </a:r>
                      <a:endParaRPr lang="ru-RU" sz="1200" dirty="0"/>
                    </a:p>
                  </a:txBody>
                  <a:tcPr/>
                </a:tc>
                <a:tc>
                  <a:txBody>
                    <a:bodyPr/>
                    <a:lstStyle/>
                    <a:p>
                      <a:r>
                        <a:rPr lang="en-US" sz="1200" dirty="0" smtClean="0"/>
                        <a:t>DEXP Power-EG</a:t>
                      </a:r>
                      <a:r>
                        <a:rPr lang="en-US" sz="1200" baseline="0" dirty="0" smtClean="0"/>
                        <a:t> 1272</a:t>
                      </a:r>
                      <a:endParaRPr lang="ru-RU" sz="1200" dirty="0"/>
                    </a:p>
                  </a:txBody>
                  <a:tcPr/>
                </a:tc>
              </a:tr>
              <a:tr h="697377">
                <a:tc>
                  <a:txBody>
                    <a:bodyPr/>
                    <a:lstStyle/>
                    <a:p>
                      <a:r>
                        <a:rPr lang="ru-RU" sz="1200" dirty="0" smtClean="0"/>
                        <a:t>Максимальный</a:t>
                      </a:r>
                      <a:r>
                        <a:rPr lang="ru-RU" sz="1200" baseline="0" dirty="0" smtClean="0"/>
                        <a:t> импульсный ток </a:t>
                      </a:r>
                      <a:endParaRPr lang="ru-RU" sz="1200" dirty="0"/>
                    </a:p>
                  </a:txBody>
                  <a:tcPr/>
                </a:tc>
                <a:tc>
                  <a:txBody>
                    <a:bodyPr/>
                    <a:lstStyle/>
                    <a:p>
                      <a:r>
                        <a:rPr lang="ru-RU" sz="1200" dirty="0" smtClean="0"/>
                        <a:t>324 А</a:t>
                      </a:r>
                      <a:endParaRPr lang="ru-RU" sz="1200" dirty="0"/>
                    </a:p>
                  </a:txBody>
                  <a:tcPr/>
                </a:tc>
              </a:tr>
              <a:tr h="296676">
                <a:tc>
                  <a:txBody>
                    <a:bodyPr/>
                    <a:lstStyle/>
                    <a:p>
                      <a:r>
                        <a:rPr lang="ru-RU" sz="1200" dirty="0" smtClean="0"/>
                        <a:t>Напряжение</a:t>
                      </a:r>
                      <a:endParaRPr lang="ru-RU" sz="1200" dirty="0"/>
                    </a:p>
                  </a:txBody>
                  <a:tcPr/>
                </a:tc>
                <a:tc>
                  <a:txBody>
                    <a:bodyPr/>
                    <a:lstStyle/>
                    <a:p>
                      <a:r>
                        <a:rPr lang="ru-RU" sz="1200" dirty="0" smtClean="0"/>
                        <a:t>408 В</a:t>
                      </a:r>
                      <a:endParaRPr lang="ru-RU" sz="1200" dirty="0"/>
                    </a:p>
                  </a:txBody>
                  <a:tcPr/>
                </a:tc>
              </a:tr>
              <a:tr h="490747">
                <a:tc>
                  <a:txBody>
                    <a:bodyPr/>
                    <a:lstStyle/>
                    <a:p>
                      <a:r>
                        <a:rPr lang="ru-RU" sz="1200" dirty="0" smtClean="0"/>
                        <a:t>Общая емкость</a:t>
                      </a:r>
                      <a:endParaRPr lang="ru-RU" sz="1200" dirty="0"/>
                    </a:p>
                  </a:txBody>
                  <a:tcPr/>
                </a:tc>
                <a:tc>
                  <a:txBody>
                    <a:bodyPr/>
                    <a:lstStyle/>
                    <a:p>
                      <a:r>
                        <a:rPr lang="ru-RU" sz="1200" dirty="0" smtClean="0"/>
                        <a:t>21,6</a:t>
                      </a:r>
                      <a:r>
                        <a:rPr lang="ru-RU" sz="1200" baseline="0" dirty="0" smtClean="0"/>
                        <a:t> </a:t>
                      </a:r>
                      <a:r>
                        <a:rPr lang="ru-RU" sz="1200" baseline="0" dirty="0" err="1" smtClean="0"/>
                        <a:t>Ач</a:t>
                      </a:r>
                      <a:endParaRPr lang="ru-RU" sz="1200" dirty="0"/>
                    </a:p>
                  </a:txBody>
                  <a:tcPr/>
                </a:tc>
              </a:tr>
              <a:tr h="904007">
                <a:tc>
                  <a:txBody>
                    <a:bodyPr/>
                    <a:lstStyle/>
                    <a:p>
                      <a:r>
                        <a:rPr lang="ru-RU" sz="1200" dirty="0" smtClean="0"/>
                        <a:t>Количество</a:t>
                      </a:r>
                      <a:r>
                        <a:rPr lang="ru-RU" sz="1200" baseline="0" dirty="0" smtClean="0"/>
                        <a:t> элементов необходимое для сборки </a:t>
                      </a:r>
                      <a:endParaRPr lang="ru-RU" sz="1200" dirty="0"/>
                    </a:p>
                  </a:txBody>
                  <a:tcPr/>
                </a:tc>
                <a:tc>
                  <a:txBody>
                    <a:bodyPr/>
                    <a:lstStyle/>
                    <a:p>
                      <a:r>
                        <a:rPr lang="ru-RU" sz="1200" dirty="0" smtClean="0"/>
                        <a:t>102</a:t>
                      </a:r>
                      <a:r>
                        <a:rPr lang="ru-RU" sz="1200" baseline="0" dirty="0" smtClean="0"/>
                        <a:t> шт.</a:t>
                      </a:r>
                      <a:endParaRPr lang="ru-RU" sz="1200" dirty="0"/>
                    </a:p>
                  </a:txBody>
                  <a:tcPr/>
                </a:tc>
              </a:tr>
              <a:tr h="490747">
                <a:tc>
                  <a:txBody>
                    <a:bodyPr/>
                    <a:lstStyle/>
                    <a:p>
                      <a:r>
                        <a:rPr lang="ru-RU" sz="1200" dirty="0" smtClean="0"/>
                        <a:t>Стоимость компонентов</a:t>
                      </a:r>
                      <a:endParaRPr lang="ru-RU" sz="1200" dirty="0"/>
                    </a:p>
                  </a:txBody>
                  <a:tcPr/>
                </a:tc>
                <a:tc>
                  <a:txBody>
                    <a:bodyPr/>
                    <a:lstStyle/>
                    <a:p>
                      <a:r>
                        <a:rPr lang="ru-RU" sz="1200" dirty="0" smtClean="0"/>
                        <a:t>170768 рублей</a:t>
                      </a:r>
                      <a:endParaRPr lang="ru-RU" sz="1200" dirty="0"/>
                    </a:p>
                  </a:txBody>
                  <a:tcPr/>
                </a:tc>
              </a:tr>
              <a:tr h="490747">
                <a:tc>
                  <a:txBody>
                    <a:bodyPr/>
                    <a:lstStyle/>
                    <a:p>
                      <a:r>
                        <a:rPr lang="ru-RU" sz="1200" dirty="0" smtClean="0"/>
                        <a:t>Вес</a:t>
                      </a:r>
                      <a:endParaRPr lang="ru-RU" sz="1200" dirty="0"/>
                    </a:p>
                  </a:txBody>
                  <a:tcPr/>
                </a:tc>
                <a:tc>
                  <a:txBody>
                    <a:bodyPr/>
                    <a:lstStyle/>
                    <a:p>
                      <a:r>
                        <a:rPr lang="ru-RU" sz="1200" dirty="0" smtClean="0"/>
                        <a:t>Более 219,3 кг</a:t>
                      </a:r>
                      <a:endParaRPr lang="ru-RU" sz="1200" dirty="0"/>
                    </a:p>
                  </a:txBody>
                  <a:tcPr/>
                </a:tc>
              </a:tr>
            </a:tbl>
          </a:graphicData>
        </a:graphic>
      </p:graphicFrame>
      <p:pic>
        <p:nvPicPr>
          <p:cNvPr id="5124" name="Picture 4" descr="D:\Риды\2026\Триггеры_конференция\фотографии\ФОТО\20260516_113205.jpg"/>
          <p:cNvPicPr>
            <a:picLocks noChangeAspect="1" noChangeArrowheads="1"/>
          </p:cNvPicPr>
          <p:nvPr/>
        </p:nvPicPr>
        <p:blipFill>
          <a:blip r:embed="rId6" cstate="print"/>
          <a:srcRect/>
          <a:stretch>
            <a:fillRect/>
          </a:stretch>
        </p:blipFill>
        <p:spPr bwMode="auto">
          <a:xfrm>
            <a:off x="2555776" y="2996952"/>
            <a:ext cx="3672408" cy="24111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24944"/>
            <a:ext cx="8229600" cy="562074"/>
          </a:xfrm>
        </p:spPr>
        <p:txBody>
          <a:bodyPr>
            <a:noAutofit/>
          </a:bodyPr>
          <a:lstStyle/>
          <a:p>
            <a:r>
              <a:rPr lang="ru-RU" dirty="0" smtClean="0"/>
              <a:t>Спасибо за внимание!</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tx2">
                <a:lumMod val="20000"/>
                <a:lumOff val="80000"/>
              </a:schemeClr>
            </a:gs>
            <a:gs pos="100000">
              <a:schemeClr val="bg2">
                <a:lumMod val="75000"/>
                <a:alpha val="4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graphicFrame>
        <p:nvGraphicFramePr>
          <p:cNvPr id="4" name="Таблица 3"/>
          <p:cNvGraphicFramePr>
            <a:graphicFrameLocks noGrp="1"/>
          </p:cNvGraphicFramePr>
          <p:nvPr>
            <p:extLst>
              <p:ext uri="{D42A27DB-BD31-4B8C-83A1-F6EECF244321}">
                <p14:modId xmlns="" xmlns:p14="http://schemas.microsoft.com/office/powerpoint/2010/main" val="625075609"/>
              </p:ext>
            </p:extLst>
          </p:nvPr>
        </p:nvGraphicFramePr>
        <p:xfrm>
          <a:off x="0" y="0"/>
          <a:ext cx="9144000" cy="6857997"/>
        </p:xfrm>
        <a:graphic>
          <a:graphicData uri="http://schemas.openxmlformats.org/drawingml/2006/table">
            <a:tbl>
              <a:tblPr firstRow="1" bandRow="1">
                <a:tableStyleId>{5940675A-B579-460E-94D1-54222C63F5DA}</a:tableStyleId>
              </a:tblPr>
              <a:tblGrid>
                <a:gridCol w="147565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4283968">
                  <a:extLst>
                    <a:ext uri="{9D8B030D-6E8A-4147-A177-3AD203B41FA5}">
                      <a16:colId xmlns="" xmlns:a16="http://schemas.microsoft.com/office/drawing/2014/main" val="20002"/>
                    </a:ext>
                  </a:extLst>
                </a:gridCol>
              </a:tblGrid>
              <a:tr h="2285999">
                <a:tc>
                  <a:txBody>
                    <a:bodyPr/>
                    <a:lstStyle/>
                    <a:p>
                      <a:pPr algn="just"/>
                      <a:r>
                        <a:rPr lang="ru-RU" sz="1600" dirty="0" smtClean="0">
                          <a:latin typeface="Arial Black" pitchFamily="34" charset="0"/>
                        </a:rPr>
                        <a:t>Первая</a:t>
                      </a:r>
                      <a:r>
                        <a:rPr lang="ru-RU" sz="1600" baseline="0" dirty="0" smtClean="0">
                          <a:latin typeface="Arial Black" pitchFamily="34" charset="0"/>
                        </a:rPr>
                        <a:t> версия устройства (2018 г.)</a:t>
                      </a:r>
                      <a:endParaRPr lang="ru-RU" sz="1600" dirty="0">
                        <a:latin typeface="Arial Black" pitchFamily="34" charset="0"/>
                      </a:endParaRPr>
                    </a:p>
                  </a:txBody>
                  <a:tcPr>
                    <a:solidFill>
                      <a:schemeClr val="bg2">
                        <a:lumMod val="40000"/>
                        <a:lumOff val="60000"/>
                        <a:alpha val="52000"/>
                      </a:schemeClr>
                    </a:solidFill>
                  </a:tcPr>
                </a:tc>
                <a:tc>
                  <a:txBody>
                    <a:bodyPr/>
                    <a:lstStyle/>
                    <a:p>
                      <a:endParaRPr lang="ru-RU"/>
                    </a:p>
                  </a:txBody>
                  <a:tcPr>
                    <a:solidFill>
                      <a:schemeClr val="bg2">
                        <a:lumMod val="40000"/>
                        <a:lumOff val="60000"/>
                        <a:alpha val="52000"/>
                      </a:schemeClr>
                    </a:solidFill>
                  </a:tcPr>
                </a:tc>
                <a:tc>
                  <a:txBody>
                    <a:bodyPr/>
                    <a:lstStyle/>
                    <a:p>
                      <a:endParaRPr lang="ru-RU" dirty="0"/>
                    </a:p>
                  </a:txBody>
                  <a:tcPr>
                    <a:solidFill>
                      <a:schemeClr val="bg2">
                        <a:lumMod val="40000"/>
                        <a:lumOff val="60000"/>
                        <a:alpha val="52000"/>
                      </a:schemeClr>
                    </a:solidFill>
                  </a:tcPr>
                </a:tc>
                <a:extLst>
                  <a:ext uri="{0D108BD9-81ED-4DB2-BD59-A6C34878D82A}">
                    <a16:rowId xmlns="" xmlns:a16="http://schemas.microsoft.com/office/drawing/2014/main" val="10000"/>
                  </a:ext>
                </a:extLst>
              </a:tr>
              <a:tr h="22859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dirty="0" smtClean="0">
                          <a:latin typeface="Arial Black" pitchFamily="34" charset="0"/>
                        </a:rPr>
                        <a:t>Вторая</a:t>
                      </a:r>
                      <a:r>
                        <a:rPr lang="ru-RU" sz="1600" baseline="0" dirty="0" smtClean="0">
                          <a:latin typeface="Arial Black" pitchFamily="34" charset="0"/>
                        </a:rPr>
                        <a:t> версия устройства (2020 г.)</a:t>
                      </a:r>
                      <a:endParaRPr lang="ru-RU" sz="1600" dirty="0" smtClean="0">
                        <a:latin typeface="Arial Black" pitchFamily="34" charset="0"/>
                      </a:endParaRPr>
                    </a:p>
                    <a:p>
                      <a:endParaRPr lang="ru-RU" dirty="0"/>
                    </a:p>
                  </a:txBody>
                  <a:tcPr>
                    <a:solidFill>
                      <a:schemeClr val="bg2">
                        <a:lumMod val="40000"/>
                        <a:lumOff val="60000"/>
                        <a:alpha val="52000"/>
                      </a:schemeClr>
                    </a:solidFill>
                  </a:tcPr>
                </a:tc>
                <a:tc>
                  <a:txBody>
                    <a:bodyPr/>
                    <a:lstStyle/>
                    <a:p>
                      <a:endParaRPr lang="ru-RU" dirty="0"/>
                    </a:p>
                  </a:txBody>
                  <a:tcPr>
                    <a:solidFill>
                      <a:schemeClr val="bg2">
                        <a:lumMod val="40000"/>
                        <a:lumOff val="60000"/>
                        <a:alpha val="52000"/>
                      </a:schemeClr>
                    </a:solidFill>
                  </a:tcPr>
                </a:tc>
                <a:tc>
                  <a:txBody>
                    <a:bodyPr/>
                    <a:lstStyle/>
                    <a:p>
                      <a:endParaRPr lang="ru-RU" dirty="0"/>
                    </a:p>
                  </a:txBody>
                  <a:tcPr>
                    <a:solidFill>
                      <a:schemeClr val="bg2">
                        <a:lumMod val="40000"/>
                        <a:lumOff val="60000"/>
                        <a:alpha val="52000"/>
                      </a:schemeClr>
                    </a:solidFill>
                  </a:tcPr>
                </a:tc>
                <a:extLst>
                  <a:ext uri="{0D108BD9-81ED-4DB2-BD59-A6C34878D82A}">
                    <a16:rowId xmlns="" xmlns:a16="http://schemas.microsoft.com/office/drawing/2014/main" val="10001"/>
                  </a:ext>
                </a:extLst>
              </a:tr>
              <a:tr h="2285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0" dirty="0" smtClean="0">
                          <a:latin typeface="Arial Black" pitchFamily="34" charset="0"/>
                        </a:rPr>
                        <a:t>Макет третьей версии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0" dirty="0" smtClean="0">
                          <a:latin typeface="Arial Black" pitchFamily="34" charset="0"/>
                        </a:rPr>
                        <a:t>(2023 г.)</a:t>
                      </a:r>
                      <a:endParaRPr lang="ru-RU" sz="1600" dirty="0" smtClean="0">
                        <a:latin typeface="Arial Black" pitchFamily="34" charset="0"/>
                      </a:endParaRPr>
                    </a:p>
                    <a:p>
                      <a:endParaRPr lang="ru-RU" dirty="0"/>
                    </a:p>
                  </a:txBody>
                  <a:tcPr>
                    <a:solidFill>
                      <a:schemeClr val="bg2">
                        <a:lumMod val="40000"/>
                        <a:lumOff val="60000"/>
                        <a:alpha val="52000"/>
                      </a:schemeClr>
                    </a:solidFill>
                  </a:tcPr>
                </a:tc>
                <a:tc>
                  <a:txBody>
                    <a:bodyPr/>
                    <a:lstStyle/>
                    <a:p>
                      <a:endParaRPr lang="ru-RU" dirty="0"/>
                    </a:p>
                  </a:txBody>
                  <a:tcPr>
                    <a:solidFill>
                      <a:schemeClr val="bg2">
                        <a:lumMod val="40000"/>
                        <a:lumOff val="60000"/>
                        <a:alpha val="52000"/>
                      </a:schemeClr>
                    </a:solidFill>
                  </a:tcPr>
                </a:tc>
                <a:tc>
                  <a:txBody>
                    <a:bodyPr/>
                    <a:lstStyle/>
                    <a:p>
                      <a:endParaRPr lang="ru-RU" dirty="0"/>
                    </a:p>
                  </a:txBody>
                  <a:tcPr>
                    <a:solidFill>
                      <a:schemeClr val="bg2">
                        <a:lumMod val="40000"/>
                        <a:lumOff val="60000"/>
                        <a:alpha val="52000"/>
                      </a:schemeClr>
                    </a:solidFill>
                  </a:tcPr>
                </a:tc>
                <a:extLst>
                  <a:ext uri="{0D108BD9-81ED-4DB2-BD59-A6C34878D82A}">
                    <a16:rowId xmlns="" xmlns:a16="http://schemas.microsoft.com/office/drawing/2014/main" val="10002"/>
                  </a:ext>
                </a:extLst>
              </a:tr>
            </a:tbl>
          </a:graphicData>
        </a:graphic>
      </p:graphicFrame>
      <p:pic>
        <p:nvPicPr>
          <p:cNvPr id="307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89507"/>
            <a:ext cx="3444247" cy="2187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2367767"/>
            <a:ext cx="3968767" cy="2087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27"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20467" y="4627339"/>
            <a:ext cx="4094144" cy="2206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descr="F:\презентация\dac38a6e-d90f-40b3-9018-563d2db0178b.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44069" y="2337813"/>
            <a:ext cx="1591366" cy="212049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F:\презентация\WhatsApp Image 2024-01-31 at 20.55.47.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95985" y="89507"/>
            <a:ext cx="1592040" cy="212139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F:\презентация\IMG_20190830_072629.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44069" y="89506"/>
            <a:ext cx="1591366" cy="2089175"/>
          </a:xfrm>
          <a:prstGeom prst="rect">
            <a:avLst/>
          </a:prstGeom>
          <a:noFill/>
          <a:extLst>
            <a:ext uri="{909E8E84-426E-40DD-AFC4-6F175D3DCCD1}">
              <a14:hiddenFill xmlns="" xmlns:a14="http://schemas.microsoft.com/office/drawing/2010/main">
                <a:solidFill>
                  <a:srgbClr val="FFFFFF"/>
                </a:solidFill>
              </a14:hiddenFill>
            </a:ext>
          </a:extLst>
        </p:spPr>
      </p:pic>
      <p:pic>
        <p:nvPicPr>
          <p:cNvPr id="40962" name="Picture 2" descr="E:\фото\фото 5\IMG_20240201_162353.jpg"/>
          <p:cNvPicPr>
            <a:picLocks noChangeAspect="1" noChangeArrowheads="1"/>
          </p:cNvPicPr>
          <p:nvPr/>
        </p:nvPicPr>
        <p:blipFill>
          <a:blip r:embed="rId8" cstate="print"/>
          <a:srcRect/>
          <a:stretch>
            <a:fillRect/>
          </a:stretch>
        </p:blipFill>
        <p:spPr bwMode="auto">
          <a:xfrm>
            <a:off x="3214678" y="2333617"/>
            <a:ext cx="1643074" cy="2190765"/>
          </a:xfrm>
          <a:prstGeom prst="rect">
            <a:avLst/>
          </a:prstGeom>
          <a:noFill/>
        </p:spPr>
      </p:pic>
      <p:pic>
        <p:nvPicPr>
          <p:cNvPr id="40963" name="Picture 3" descr="D:\Конференции\Бишкек, НС РАН - IX Международный симпозиум-2024_Проблемы геодинамики и геоэкологии внутриконтинентальных орогенов\Рисунки\спарка.png"/>
          <p:cNvPicPr>
            <a:picLocks noChangeAspect="1" noChangeArrowheads="1"/>
          </p:cNvPicPr>
          <p:nvPr/>
        </p:nvPicPr>
        <p:blipFill>
          <a:blip r:embed="rId9" cstate="print"/>
          <a:srcRect/>
          <a:stretch>
            <a:fillRect/>
          </a:stretch>
        </p:blipFill>
        <p:spPr bwMode="auto">
          <a:xfrm>
            <a:off x="1403648" y="4581128"/>
            <a:ext cx="2088260" cy="2784347"/>
          </a:xfrm>
          <a:prstGeom prst="rect">
            <a:avLst/>
          </a:prstGeom>
          <a:noFill/>
        </p:spPr>
      </p:pic>
      <p:pic>
        <p:nvPicPr>
          <p:cNvPr id="17" name="Picture 2" descr="F:\презентация\c85d218d-ce89-4e78-8e8d-dd24c6c3e37e.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75856" y="4653136"/>
            <a:ext cx="1519358" cy="21204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692084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tx2">
                <a:lumMod val="20000"/>
                <a:lumOff val="80000"/>
              </a:schemeClr>
            </a:gs>
            <a:gs pos="100000">
              <a:schemeClr val="bg2">
                <a:lumMod val="75000"/>
                <a:alpha val="48000"/>
              </a:schemeClr>
            </a:gs>
          </a:gsLst>
          <a:lin ang="5400000" scaled="0"/>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 y="-1"/>
          <a:ext cx="9144000" cy="6885385"/>
        </p:xfrm>
        <a:graphic>
          <a:graphicData uri="http://schemas.openxmlformats.org/drawingml/2006/table">
            <a:tbl>
              <a:tblPr firstRow="1" bandRow="1">
                <a:tableStyleId>{5C22544A-7EE6-4342-B048-85BDC9FD1C3A}</a:tableStyleId>
              </a:tblPr>
              <a:tblGrid>
                <a:gridCol w="539553"/>
                <a:gridCol w="648072"/>
                <a:gridCol w="1860375"/>
                <a:gridCol w="659905"/>
                <a:gridCol w="936104"/>
                <a:gridCol w="1008112"/>
                <a:gridCol w="792088"/>
                <a:gridCol w="864096"/>
                <a:gridCol w="1835695"/>
              </a:tblGrid>
              <a:tr h="1052737">
                <a:tc>
                  <a:txBody>
                    <a:bodyPr/>
                    <a:lstStyle/>
                    <a:p>
                      <a:pPr algn="just"/>
                      <a:r>
                        <a:rPr lang="ru-RU" sz="1000" b="1" i="0" kern="1200" dirty="0" smtClean="0">
                          <a:solidFill>
                            <a:schemeClr val="lt1"/>
                          </a:solidFill>
                          <a:latin typeface="+mn-lt"/>
                          <a:ea typeface="+mn-ea"/>
                          <a:cs typeface="+mn-cs"/>
                        </a:rPr>
                        <a:t>№ поколения</a:t>
                      </a:r>
                      <a:endParaRPr lang="ru-RU" sz="1000" b="1" dirty="0"/>
                    </a:p>
                  </a:txBody>
                  <a:tcPr/>
                </a:tc>
                <a:tc>
                  <a:txBody>
                    <a:bodyPr/>
                    <a:lstStyle/>
                    <a:p>
                      <a:pPr algn="just"/>
                      <a:r>
                        <a:rPr lang="ru-RU" sz="1000" dirty="0" smtClean="0"/>
                        <a:t>Год появления</a:t>
                      </a:r>
                      <a:endParaRPr lang="ru-RU" sz="1000" dirty="0"/>
                    </a:p>
                  </a:txBody>
                  <a:tcPr/>
                </a:tc>
                <a:tc>
                  <a:txBody>
                    <a:bodyPr/>
                    <a:lstStyle/>
                    <a:p>
                      <a:pPr algn="just"/>
                      <a:r>
                        <a:rPr lang="ru-RU" sz="1000" dirty="0" smtClean="0"/>
                        <a:t>Ключевая технология (структура)</a:t>
                      </a:r>
                      <a:endParaRPr lang="ru-RU" sz="1000" dirty="0"/>
                    </a:p>
                  </a:txBody>
                  <a:tcPr/>
                </a:tc>
                <a:tc>
                  <a:txBody>
                    <a:bodyPr/>
                    <a:lstStyle/>
                    <a:p>
                      <a:pPr algn="just"/>
                      <a:r>
                        <a:rPr lang="ru-RU" sz="1000" dirty="0" smtClean="0"/>
                        <a:t>Напряжение коллектор-эмиттер (</a:t>
                      </a:r>
                      <a:r>
                        <a:rPr lang="en-US" sz="1000" dirty="0" err="1" smtClean="0"/>
                        <a:t>Vce</a:t>
                      </a:r>
                      <a:r>
                        <a:rPr lang="en-US" sz="1000" dirty="0" smtClean="0"/>
                        <a:t>)</a:t>
                      </a:r>
                      <a:endParaRPr lang="ru-RU" sz="1000" dirty="0"/>
                    </a:p>
                  </a:txBody>
                  <a:tcPr/>
                </a:tc>
                <a:tc>
                  <a:txBody>
                    <a:bodyPr/>
                    <a:lstStyle/>
                    <a:p>
                      <a:pPr algn="just"/>
                      <a:r>
                        <a:rPr lang="ru-RU" sz="1000" dirty="0" smtClean="0"/>
                        <a:t>Ток</a:t>
                      </a:r>
                      <a:r>
                        <a:rPr lang="ru-RU" sz="1000" baseline="0" dirty="0" smtClean="0"/>
                        <a:t> коллектора (</a:t>
                      </a:r>
                      <a:r>
                        <a:rPr lang="en-US" sz="1000" baseline="0" dirty="0" smtClean="0"/>
                        <a:t>Ice)</a:t>
                      </a:r>
                      <a:endParaRPr lang="ru-RU" sz="1000" dirty="0"/>
                    </a:p>
                  </a:txBody>
                  <a:tcPr/>
                </a:tc>
                <a:tc>
                  <a:txBody>
                    <a:bodyPr/>
                    <a:lstStyle/>
                    <a:p>
                      <a:pPr algn="just"/>
                      <a:r>
                        <a:rPr lang="ru-RU" sz="1000" dirty="0" smtClean="0"/>
                        <a:t>Напряжение</a:t>
                      </a:r>
                      <a:r>
                        <a:rPr lang="ru-RU" sz="1000" baseline="0" dirty="0" smtClean="0"/>
                        <a:t> насыщения (</a:t>
                      </a:r>
                      <a:r>
                        <a:rPr lang="en-US" sz="1000" baseline="0" dirty="0" err="1" smtClean="0"/>
                        <a:t>Vce</a:t>
                      </a:r>
                      <a:r>
                        <a:rPr lang="en-US" sz="1000" baseline="0" dirty="0" smtClean="0"/>
                        <a:t>(sat))</a:t>
                      </a:r>
                      <a:endParaRPr lang="ru-RU" sz="1000" dirty="0"/>
                    </a:p>
                  </a:txBody>
                  <a:tcPr/>
                </a:tc>
                <a:tc>
                  <a:txBody>
                    <a:bodyPr/>
                    <a:lstStyle/>
                    <a:p>
                      <a:pPr algn="just"/>
                      <a:r>
                        <a:rPr lang="ru-RU" sz="1000" dirty="0" smtClean="0"/>
                        <a:t>Частота</a:t>
                      </a:r>
                      <a:r>
                        <a:rPr lang="ru-RU" sz="1000" baseline="0" dirty="0" smtClean="0"/>
                        <a:t> переключения время переключения</a:t>
                      </a:r>
                      <a:endParaRPr lang="ru-RU" sz="1000" dirty="0"/>
                    </a:p>
                  </a:txBody>
                  <a:tcPr/>
                </a:tc>
                <a:tc>
                  <a:txBody>
                    <a:bodyPr/>
                    <a:lstStyle/>
                    <a:p>
                      <a:pPr algn="just"/>
                      <a:r>
                        <a:rPr lang="ru-RU" sz="1000" dirty="0" smtClean="0"/>
                        <a:t>Макс. Рабочая температура  (</a:t>
                      </a:r>
                      <a:r>
                        <a:rPr lang="en-US" sz="1000" dirty="0" err="1" smtClean="0"/>
                        <a:t>Tj</a:t>
                      </a:r>
                      <a:r>
                        <a:rPr lang="en-US" sz="1000" dirty="0" smtClean="0"/>
                        <a:t>)</a:t>
                      </a:r>
                      <a:endParaRPr lang="ru-RU" sz="1000" dirty="0"/>
                    </a:p>
                  </a:txBody>
                  <a:tcPr/>
                </a:tc>
                <a:tc>
                  <a:txBody>
                    <a:bodyPr/>
                    <a:lstStyle/>
                    <a:p>
                      <a:pPr algn="just"/>
                      <a:r>
                        <a:rPr lang="ru-RU" sz="900" dirty="0" smtClean="0"/>
                        <a:t>Ключевые</a:t>
                      </a:r>
                      <a:r>
                        <a:rPr lang="ru-RU" sz="900" baseline="0" dirty="0" smtClean="0"/>
                        <a:t> особенности</a:t>
                      </a:r>
                      <a:endParaRPr lang="ru-RU" sz="900" dirty="0"/>
                    </a:p>
                  </a:txBody>
                  <a:tcPr/>
                </a:tc>
              </a:tr>
              <a:tr h="775224">
                <a:tc>
                  <a:txBody>
                    <a:bodyPr/>
                    <a:lstStyle/>
                    <a:p>
                      <a:pPr algn="ctr"/>
                      <a:r>
                        <a:rPr lang="ru-RU" sz="1100" dirty="0" smtClean="0"/>
                        <a:t>1</a:t>
                      </a:r>
                      <a:endParaRPr lang="ru-RU" sz="1100" dirty="0"/>
                    </a:p>
                  </a:txBody>
                  <a:tcPr/>
                </a:tc>
                <a:tc>
                  <a:txBody>
                    <a:bodyPr/>
                    <a:lstStyle/>
                    <a:p>
                      <a:r>
                        <a:rPr lang="ru-RU" sz="1100" dirty="0" smtClean="0"/>
                        <a:t>1985 - 1988</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Планарный затвор, PT (</a:t>
                      </a:r>
                      <a:r>
                        <a:rPr lang="ru-RU" sz="1100" dirty="0" err="1" smtClean="0"/>
                        <a:t>Punch-Through</a:t>
                      </a:r>
                      <a:r>
                        <a:rPr lang="ru-RU" sz="1100" dirty="0" smtClean="0"/>
                        <a:t>, «прокалываемая» база)</a:t>
                      </a:r>
                      <a:endParaRPr lang="ru-RU" sz="1100" dirty="0"/>
                    </a:p>
                  </a:txBody>
                  <a:tcPr/>
                </a:tc>
                <a:tc>
                  <a:txBody>
                    <a:bodyPr/>
                    <a:lstStyle/>
                    <a:p>
                      <a:r>
                        <a:rPr lang="ru-RU" sz="1100" b="0" i="0" kern="1200" dirty="0" smtClean="0">
                          <a:solidFill>
                            <a:schemeClr val="dk1"/>
                          </a:solidFill>
                          <a:latin typeface="+mn-lt"/>
                          <a:ea typeface="+mn-ea"/>
                          <a:cs typeface="+mn-cs"/>
                        </a:rPr>
                        <a:t>600–1000 В</a:t>
                      </a:r>
                      <a:endParaRPr lang="ru-RU" sz="1100" dirty="0"/>
                    </a:p>
                  </a:txBody>
                  <a:tcPr/>
                </a:tc>
                <a:tc>
                  <a:txBody>
                    <a:bodyPr/>
                    <a:lstStyle/>
                    <a:p>
                      <a:r>
                        <a:rPr lang="ru-RU" sz="1100" b="0" i="0" kern="1200" dirty="0" smtClean="0">
                          <a:solidFill>
                            <a:schemeClr val="dk1"/>
                          </a:solidFill>
                          <a:latin typeface="+mn-lt"/>
                          <a:ea typeface="+mn-ea"/>
                          <a:cs typeface="+mn-cs"/>
                        </a:rPr>
                        <a:t>25 А (</a:t>
                      </a:r>
                      <a:r>
                        <a:rPr lang="ru-RU" sz="1100" b="0" i="0" kern="1200" dirty="0" err="1" smtClean="0">
                          <a:solidFill>
                            <a:schemeClr val="dk1"/>
                          </a:solidFill>
                          <a:latin typeface="+mn-lt"/>
                          <a:ea typeface="+mn-ea"/>
                          <a:cs typeface="+mn-cs"/>
                        </a:rPr>
                        <a:t>дискр</a:t>
                      </a:r>
                      <a:r>
                        <a:rPr lang="ru-RU" sz="1100" b="0" i="0" kern="1200" dirty="0" smtClean="0">
                          <a:solidFill>
                            <a:schemeClr val="dk1"/>
                          </a:solidFill>
                          <a:latin typeface="+mn-lt"/>
                          <a:ea typeface="+mn-ea"/>
                          <a:cs typeface="+mn-cs"/>
                        </a:rPr>
                        <a:t>.) / 200 А (модуль)</a:t>
                      </a:r>
                      <a:endParaRPr lang="ru-RU" sz="1100" dirty="0"/>
                    </a:p>
                  </a:txBody>
                  <a:tcPr/>
                </a:tc>
                <a:tc>
                  <a:txBody>
                    <a:bodyPr/>
                    <a:lstStyle/>
                    <a:p>
                      <a:r>
                        <a:rPr lang="ru-RU" sz="1100" b="0" i="0" kern="1200" dirty="0" smtClean="0">
                          <a:solidFill>
                            <a:schemeClr val="dk1"/>
                          </a:solidFill>
                          <a:latin typeface="+mn-lt"/>
                          <a:ea typeface="+mn-ea"/>
                          <a:cs typeface="+mn-cs"/>
                        </a:rPr>
                        <a:t>3.0–3.5 В</a:t>
                      </a:r>
                      <a:endParaRPr lang="ru-RU" sz="1100" dirty="0"/>
                    </a:p>
                  </a:txBody>
                  <a:tcPr/>
                </a:tc>
                <a:tc>
                  <a:txBody>
                    <a:bodyPr/>
                    <a:lstStyle/>
                    <a:p>
                      <a:r>
                        <a:rPr lang="ru-RU" sz="1100" b="0" i="0" kern="1200" dirty="0" smtClean="0">
                          <a:solidFill>
                            <a:schemeClr val="dk1"/>
                          </a:solidFill>
                          <a:latin typeface="+mn-lt"/>
                          <a:ea typeface="+mn-ea"/>
                          <a:cs typeface="+mn-cs"/>
                        </a:rPr>
                        <a:t>до 5 кГц / ~1 мкс</a:t>
                      </a:r>
                      <a:endParaRPr lang="ru-RU" sz="1100" dirty="0"/>
                    </a:p>
                  </a:txBody>
                  <a:tcPr/>
                </a:tc>
                <a:tc>
                  <a:txBody>
                    <a:bodyPr/>
                    <a:lstStyle/>
                    <a:p>
                      <a:r>
                        <a:rPr lang="en-US" sz="1100" b="0" i="0" kern="1200" dirty="0" smtClean="0">
                          <a:solidFill>
                            <a:schemeClr val="dk1"/>
                          </a:solidFill>
                          <a:latin typeface="+mn-lt"/>
                          <a:ea typeface="+mn-ea"/>
                          <a:cs typeface="+mn-cs"/>
                        </a:rPr>
                        <a:t>~125 °C</a:t>
                      </a:r>
                      <a:endParaRPr lang="ru-RU" sz="1100" dirty="0"/>
                    </a:p>
                  </a:txBody>
                  <a:tcPr/>
                </a:tc>
                <a:tc>
                  <a:txBody>
                    <a:bodyPr/>
                    <a:lstStyle/>
                    <a:p>
                      <a:r>
                        <a:rPr lang="ru-RU" sz="900" b="0" i="0" kern="1200" dirty="0" smtClean="0">
                          <a:solidFill>
                            <a:schemeClr val="dk1"/>
                          </a:solidFill>
                          <a:latin typeface="+mn-lt"/>
                          <a:ea typeface="+mn-ea"/>
                          <a:cs typeface="+mn-cs"/>
                        </a:rPr>
                        <a:t>Первое поколение. Высокие потери, низкая скорость, склонность к «защелкиванию» (</a:t>
                      </a:r>
                      <a:r>
                        <a:rPr lang="ru-RU" sz="900" b="0" i="0" kern="1200" dirty="0" err="1" smtClean="0">
                          <a:solidFill>
                            <a:schemeClr val="dk1"/>
                          </a:solidFill>
                          <a:latin typeface="+mn-lt"/>
                          <a:ea typeface="+mn-ea"/>
                          <a:cs typeface="+mn-cs"/>
                        </a:rPr>
                        <a:t>latch-up</a:t>
                      </a:r>
                      <a:r>
                        <a:rPr lang="ru-RU" sz="900" b="0" i="0" kern="1200" dirty="0" smtClean="0">
                          <a:solidFill>
                            <a:schemeClr val="dk1"/>
                          </a:solidFill>
                          <a:latin typeface="+mn-lt"/>
                          <a:ea typeface="+mn-ea"/>
                          <a:cs typeface="+mn-cs"/>
                        </a:rPr>
                        <a:t>)</a:t>
                      </a:r>
                      <a:endParaRPr lang="ru-RU" sz="900" dirty="0"/>
                    </a:p>
                  </a:txBody>
                  <a:tcPr/>
                </a:tc>
              </a:tr>
              <a:tr h="945773">
                <a:tc>
                  <a:txBody>
                    <a:bodyPr/>
                    <a:lstStyle/>
                    <a:p>
                      <a:pPr algn="ctr"/>
                      <a:r>
                        <a:rPr lang="ru-RU" sz="1100" dirty="0" smtClean="0"/>
                        <a:t>2</a:t>
                      </a:r>
                    </a:p>
                  </a:txBody>
                  <a:tcPr/>
                </a:tc>
                <a:tc>
                  <a:txBody>
                    <a:bodyPr/>
                    <a:lstStyle/>
                    <a:p>
                      <a:r>
                        <a:rPr lang="ru-RU" sz="1100" dirty="0" smtClean="0"/>
                        <a:t>1991 - 1997</a:t>
                      </a:r>
                      <a:endParaRPr lang="ru-RU" sz="1100" dirty="0"/>
                    </a:p>
                  </a:txBody>
                  <a:tcPr/>
                </a:tc>
                <a:tc>
                  <a:txBody>
                    <a:bodyPr/>
                    <a:lstStyle/>
                    <a:p>
                      <a:r>
                        <a:rPr lang="ru-RU" sz="1100" b="1" i="0" kern="1200" dirty="0" smtClean="0">
                          <a:solidFill>
                            <a:schemeClr val="dk1"/>
                          </a:solidFill>
                          <a:latin typeface="+mn-lt"/>
                          <a:ea typeface="+mn-ea"/>
                          <a:cs typeface="+mn-cs"/>
                        </a:rPr>
                        <a:t>Планарный затвор, </a:t>
                      </a:r>
                      <a:r>
                        <a:rPr lang="en-US" sz="1100" b="1" i="0" kern="1200" dirty="0" smtClean="0">
                          <a:solidFill>
                            <a:schemeClr val="dk1"/>
                          </a:solidFill>
                          <a:latin typeface="+mn-lt"/>
                          <a:ea typeface="+mn-ea"/>
                          <a:cs typeface="+mn-cs"/>
                        </a:rPr>
                        <a:t>NPT</a:t>
                      </a:r>
                      <a:r>
                        <a:rPr lang="en-US" sz="1100" b="0" i="0" kern="1200" dirty="0" smtClean="0">
                          <a:solidFill>
                            <a:schemeClr val="dk1"/>
                          </a:solidFill>
                          <a:latin typeface="+mn-lt"/>
                          <a:ea typeface="+mn-ea"/>
                          <a:cs typeface="+mn-cs"/>
                        </a:rPr>
                        <a:t> (Non-Punch-Through, «</a:t>
                      </a:r>
                      <a:r>
                        <a:rPr lang="ru-RU" sz="1100" b="0" i="0" kern="1200" dirty="0" err="1" smtClean="0">
                          <a:solidFill>
                            <a:schemeClr val="dk1"/>
                          </a:solidFill>
                          <a:latin typeface="+mn-lt"/>
                          <a:ea typeface="+mn-ea"/>
                          <a:cs typeface="+mn-cs"/>
                        </a:rPr>
                        <a:t>непрокалываемая</a:t>
                      </a:r>
                      <a:r>
                        <a:rPr lang="ru-RU" sz="1100" b="0" i="0" kern="1200" dirty="0" smtClean="0">
                          <a:solidFill>
                            <a:schemeClr val="dk1"/>
                          </a:solidFill>
                          <a:latin typeface="+mn-lt"/>
                          <a:ea typeface="+mn-ea"/>
                          <a:cs typeface="+mn-cs"/>
                        </a:rPr>
                        <a:t>» база)</a:t>
                      </a:r>
                      <a:endParaRPr lang="ru-RU" sz="1100" dirty="0"/>
                    </a:p>
                  </a:txBody>
                  <a:tcPr/>
                </a:tc>
                <a:tc>
                  <a:txBody>
                    <a:bodyPr/>
                    <a:lstStyle/>
                    <a:p>
                      <a:r>
                        <a:rPr lang="ru-RU" sz="1100" b="0" i="0" kern="1200" dirty="0" smtClean="0">
                          <a:solidFill>
                            <a:schemeClr val="dk1"/>
                          </a:solidFill>
                          <a:latin typeface="+mn-lt"/>
                          <a:ea typeface="+mn-ea"/>
                          <a:cs typeface="+mn-cs"/>
                        </a:rPr>
                        <a:t>до 1600 В</a:t>
                      </a:r>
                      <a:endParaRPr lang="ru-RU" sz="1100" dirty="0"/>
                    </a:p>
                  </a:txBody>
                  <a:tcPr/>
                </a:tc>
                <a:tc>
                  <a:txBody>
                    <a:bodyPr/>
                    <a:lstStyle/>
                    <a:p>
                      <a:r>
                        <a:rPr lang="ru-RU" sz="1100" b="0" i="0" kern="1200" dirty="0" smtClean="0">
                          <a:solidFill>
                            <a:schemeClr val="dk1"/>
                          </a:solidFill>
                          <a:latin typeface="+mn-lt"/>
                          <a:ea typeface="+mn-ea"/>
                          <a:cs typeface="+mn-cs"/>
                        </a:rPr>
                        <a:t>50 А (</a:t>
                      </a:r>
                      <a:r>
                        <a:rPr lang="ru-RU" sz="1100" b="0" i="0" kern="1200" dirty="0" err="1" smtClean="0">
                          <a:solidFill>
                            <a:schemeClr val="dk1"/>
                          </a:solidFill>
                          <a:latin typeface="+mn-lt"/>
                          <a:ea typeface="+mn-ea"/>
                          <a:cs typeface="+mn-cs"/>
                        </a:rPr>
                        <a:t>дискр</a:t>
                      </a:r>
                      <a:r>
                        <a:rPr lang="ru-RU" sz="1100" b="0" i="0" kern="1200" dirty="0" smtClean="0">
                          <a:solidFill>
                            <a:schemeClr val="dk1"/>
                          </a:solidFill>
                          <a:latin typeface="+mn-lt"/>
                          <a:ea typeface="+mn-ea"/>
                          <a:cs typeface="+mn-cs"/>
                        </a:rPr>
                        <a:t>.) / 500 А (модуль)</a:t>
                      </a:r>
                      <a:endParaRPr lang="ru-RU" sz="1100" dirty="0"/>
                    </a:p>
                  </a:txBody>
                  <a:tcPr/>
                </a:tc>
                <a:tc>
                  <a:txBody>
                    <a:bodyPr/>
                    <a:lstStyle/>
                    <a:p>
                      <a:r>
                        <a:rPr lang="ru-RU" sz="1100" b="0" i="0" kern="1200" dirty="0" smtClean="0">
                          <a:solidFill>
                            <a:schemeClr val="dk1"/>
                          </a:solidFill>
                          <a:latin typeface="+mn-lt"/>
                          <a:ea typeface="+mn-ea"/>
                          <a:cs typeface="+mn-cs"/>
                        </a:rPr>
                        <a:t>2.5–3.0 В</a:t>
                      </a:r>
                      <a:endParaRPr lang="ru-RU" sz="1100" dirty="0"/>
                    </a:p>
                  </a:txBody>
                  <a:tcPr/>
                </a:tc>
                <a:tc>
                  <a:txBody>
                    <a:bodyPr/>
                    <a:lstStyle/>
                    <a:p>
                      <a:r>
                        <a:rPr lang="ru-RU" sz="1100" b="0" i="0" kern="1200" dirty="0" smtClean="0">
                          <a:solidFill>
                            <a:schemeClr val="dk1"/>
                          </a:solidFill>
                          <a:latin typeface="+mn-lt"/>
                          <a:ea typeface="+mn-ea"/>
                          <a:cs typeface="+mn-cs"/>
                        </a:rPr>
                        <a:t>до 20 кГц / ~0.5 мкс</a:t>
                      </a:r>
                      <a:endParaRPr lang="ru-RU" sz="1100" dirty="0"/>
                    </a:p>
                  </a:txBody>
                  <a:tcPr/>
                </a:tc>
                <a:tc>
                  <a:txBody>
                    <a:bodyPr/>
                    <a:lstStyle/>
                    <a:p>
                      <a:r>
                        <a:rPr lang="en-US" sz="1100" b="0" i="0" kern="1200" dirty="0" smtClean="0">
                          <a:solidFill>
                            <a:schemeClr val="dk1"/>
                          </a:solidFill>
                          <a:latin typeface="+mn-lt"/>
                          <a:ea typeface="+mn-ea"/>
                          <a:cs typeface="+mn-cs"/>
                        </a:rPr>
                        <a:t>~125 °C</a:t>
                      </a:r>
                      <a:endParaRPr lang="ru-RU" sz="1100" dirty="0"/>
                    </a:p>
                  </a:txBody>
                  <a:tcPr/>
                </a:tc>
                <a:tc>
                  <a:txBody>
                    <a:bodyPr/>
                    <a:lstStyle/>
                    <a:p>
                      <a:r>
                        <a:rPr lang="ru-RU" sz="900" b="0" i="0" kern="1200" dirty="0" smtClean="0">
                          <a:solidFill>
                            <a:schemeClr val="dk1"/>
                          </a:solidFill>
                          <a:latin typeface="+mn-lt"/>
                          <a:ea typeface="+mn-ea"/>
                          <a:cs typeface="+mn-cs"/>
                        </a:rPr>
                        <a:t>Более высокая прочность, положительный температурный коэффициент (удобнее для параллельного включения), улучшенная стойкость к КЗ</a:t>
                      </a:r>
                      <a:endParaRPr lang="ru-RU" sz="900" dirty="0"/>
                    </a:p>
                  </a:txBody>
                  <a:tcPr/>
                </a:tc>
              </a:tr>
              <a:tr h="604674">
                <a:tc>
                  <a:txBody>
                    <a:bodyPr/>
                    <a:lstStyle/>
                    <a:p>
                      <a:pPr algn="ctr"/>
                      <a:r>
                        <a:rPr lang="ru-RU" sz="1100" dirty="0" smtClean="0"/>
                        <a:t>3</a:t>
                      </a:r>
                      <a:endParaRPr lang="ru-RU" sz="1100" dirty="0"/>
                    </a:p>
                  </a:txBody>
                  <a:tcPr/>
                </a:tc>
                <a:tc>
                  <a:txBody>
                    <a:bodyPr/>
                    <a:lstStyle/>
                    <a:p>
                      <a:r>
                        <a:rPr lang="ru-RU" sz="1100" dirty="0" smtClean="0"/>
                        <a:t>1994 - 2001</a:t>
                      </a:r>
                      <a:endParaRPr lang="ru-RU" sz="1100" dirty="0"/>
                    </a:p>
                  </a:txBody>
                  <a:tcPr/>
                </a:tc>
                <a:tc>
                  <a:txBody>
                    <a:bodyPr/>
                    <a:lstStyle/>
                    <a:p>
                      <a:r>
                        <a:rPr lang="ru-RU" sz="1100" b="1" i="0" kern="1200" dirty="0" smtClean="0">
                          <a:solidFill>
                            <a:schemeClr val="dk1"/>
                          </a:solidFill>
                          <a:latin typeface="+mn-lt"/>
                          <a:ea typeface="+mn-ea"/>
                          <a:cs typeface="+mn-cs"/>
                        </a:rPr>
                        <a:t>Траншейный (</a:t>
                      </a:r>
                      <a:r>
                        <a:rPr lang="en-US" sz="1100" b="1" i="0" kern="1200" dirty="0" smtClean="0">
                          <a:solidFill>
                            <a:schemeClr val="dk1"/>
                          </a:solidFill>
                          <a:latin typeface="+mn-lt"/>
                          <a:ea typeface="+mn-ea"/>
                          <a:cs typeface="+mn-cs"/>
                        </a:rPr>
                        <a:t>Trench) </a:t>
                      </a:r>
                      <a:r>
                        <a:rPr lang="ru-RU" sz="1100" b="1" i="0" kern="1200" dirty="0" smtClean="0">
                          <a:solidFill>
                            <a:schemeClr val="dk1"/>
                          </a:solidFill>
                          <a:latin typeface="+mn-lt"/>
                          <a:ea typeface="+mn-ea"/>
                          <a:cs typeface="+mn-cs"/>
                        </a:rPr>
                        <a:t>затвор, </a:t>
                      </a:r>
                      <a:r>
                        <a:rPr lang="en-US" sz="1100" b="1" i="0" kern="1200" dirty="0" smtClean="0">
                          <a:solidFill>
                            <a:schemeClr val="dk1"/>
                          </a:solidFill>
                          <a:latin typeface="+mn-lt"/>
                          <a:ea typeface="+mn-ea"/>
                          <a:cs typeface="+mn-cs"/>
                        </a:rPr>
                        <a:t>PT / FS</a:t>
                      </a:r>
                      <a:r>
                        <a:rPr lang="en-US" sz="1100" b="0" i="0" kern="1200" dirty="0" smtClean="0">
                          <a:solidFill>
                            <a:schemeClr val="dk1"/>
                          </a:solidFill>
                          <a:latin typeface="+mn-lt"/>
                          <a:ea typeface="+mn-ea"/>
                          <a:cs typeface="+mn-cs"/>
                        </a:rPr>
                        <a:t> (Field-Stop)</a:t>
                      </a:r>
                      <a:endParaRPr lang="ru-RU" sz="1100" dirty="0"/>
                    </a:p>
                  </a:txBody>
                  <a:tcPr/>
                </a:tc>
                <a:tc>
                  <a:txBody>
                    <a:bodyPr/>
                    <a:lstStyle/>
                    <a:p>
                      <a:r>
                        <a:rPr lang="ru-RU" sz="1100" b="0" i="0" kern="1200" dirty="0" smtClean="0">
                          <a:solidFill>
                            <a:schemeClr val="dk1"/>
                          </a:solidFill>
                          <a:latin typeface="+mn-lt"/>
                          <a:ea typeface="+mn-ea"/>
                          <a:cs typeface="+mn-cs"/>
                        </a:rPr>
                        <a:t>до 3500 В</a:t>
                      </a:r>
                      <a:endParaRPr lang="ru-RU" sz="1100" dirty="0"/>
                    </a:p>
                  </a:txBody>
                  <a:tcPr/>
                </a:tc>
                <a:tc>
                  <a:txBody>
                    <a:bodyPr/>
                    <a:lstStyle/>
                    <a:p>
                      <a:r>
                        <a:rPr lang="ru-RU" sz="1100" b="0" i="0" kern="1200" dirty="0" smtClean="0">
                          <a:solidFill>
                            <a:schemeClr val="dk1"/>
                          </a:solidFill>
                          <a:latin typeface="+mn-lt"/>
                          <a:ea typeface="+mn-ea"/>
                          <a:cs typeface="+mn-cs"/>
                        </a:rPr>
                        <a:t>до 1200 А (модуль)</a:t>
                      </a:r>
                      <a:endParaRPr lang="ru-RU" sz="1100" dirty="0"/>
                    </a:p>
                  </a:txBody>
                  <a:tcPr/>
                </a:tc>
                <a:tc>
                  <a:txBody>
                    <a:bodyPr/>
                    <a:lstStyle/>
                    <a:p>
                      <a:r>
                        <a:rPr lang="ru-RU" sz="1100" b="0" i="0" kern="1200" dirty="0" smtClean="0">
                          <a:solidFill>
                            <a:schemeClr val="dk1"/>
                          </a:solidFill>
                          <a:latin typeface="+mn-lt"/>
                          <a:ea typeface="+mn-ea"/>
                          <a:cs typeface="+mn-cs"/>
                        </a:rPr>
                        <a:t>1.5–2.2 В (для класса 1800 В)</a:t>
                      </a:r>
                      <a:endParaRPr lang="ru-RU" sz="1100" dirty="0"/>
                    </a:p>
                  </a:txBody>
                  <a:tcPr/>
                </a:tc>
                <a:tc>
                  <a:txBody>
                    <a:bodyPr/>
                    <a:lstStyle/>
                    <a:p>
                      <a:r>
                        <a:rPr lang="ru-RU" sz="1100" b="0" i="0" kern="1200" dirty="0" smtClean="0">
                          <a:solidFill>
                            <a:schemeClr val="dk1"/>
                          </a:solidFill>
                          <a:latin typeface="+mn-lt"/>
                          <a:ea typeface="+mn-ea"/>
                          <a:cs typeface="+mn-cs"/>
                        </a:rPr>
                        <a:t>до 50 кГц / ~200 нс</a:t>
                      </a:r>
                      <a:endParaRPr lang="ru-RU" sz="1100" dirty="0"/>
                    </a:p>
                  </a:txBody>
                  <a:tcPr/>
                </a:tc>
                <a:tc>
                  <a:txBody>
                    <a:bodyPr/>
                    <a:lstStyle/>
                    <a:p>
                      <a:r>
                        <a:rPr lang="en-US" sz="1100" b="0" i="0" kern="1200" dirty="0" smtClean="0">
                          <a:solidFill>
                            <a:schemeClr val="dk1"/>
                          </a:solidFill>
                          <a:latin typeface="+mn-lt"/>
                          <a:ea typeface="+mn-ea"/>
                          <a:cs typeface="+mn-cs"/>
                        </a:rPr>
                        <a:t>~125 °C</a:t>
                      </a:r>
                      <a:endParaRPr lang="ru-RU" sz="1100" dirty="0"/>
                    </a:p>
                  </a:txBody>
                  <a:tcPr/>
                </a:tc>
                <a:tc>
                  <a:txBody>
                    <a:bodyPr/>
                    <a:lstStyle/>
                    <a:p>
                      <a:r>
                        <a:rPr lang="ru-RU" sz="900" b="0" i="0" kern="1200" dirty="0" smtClean="0">
                          <a:solidFill>
                            <a:schemeClr val="dk1"/>
                          </a:solidFill>
                          <a:latin typeface="+mn-lt"/>
                          <a:ea typeface="+mn-ea"/>
                          <a:cs typeface="+mn-cs"/>
                        </a:rPr>
                        <a:t>Резкое снижение потерь проводимости и управления благодаря trench-затвору.</a:t>
                      </a:r>
                      <a:endParaRPr lang="ru-RU" sz="900" b="1" dirty="0"/>
                    </a:p>
                  </a:txBody>
                  <a:tcPr/>
                </a:tc>
              </a:tr>
              <a:tr h="604674">
                <a:tc>
                  <a:txBody>
                    <a:bodyPr/>
                    <a:lstStyle/>
                    <a:p>
                      <a:pPr algn="ctr"/>
                      <a:r>
                        <a:rPr lang="ru-RU" sz="1100" dirty="0" smtClean="0"/>
                        <a:t>4</a:t>
                      </a:r>
                      <a:endParaRPr lang="ru-RU" sz="1100" dirty="0"/>
                    </a:p>
                  </a:txBody>
                  <a:tcPr/>
                </a:tc>
                <a:tc>
                  <a:txBody>
                    <a:bodyPr/>
                    <a:lstStyle/>
                    <a:p>
                      <a:r>
                        <a:rPr lang="ru-RU" sz="1100" dirty="0" smtClean="0"/>
                        <a:t>1988 - 2007</a:t>
                      </a:r>
                      <a:endParaRPr lang="ru-RU" sz="1100" dirty="0"/>
                    </a:p>
                  </a:txBody>
                  <a:tcPr/>
                </a:tc>
                <a:tc>
                  <a:txBody>
                    <a:bodyPr/>
                    <a:lstStyle/>
                    <a:p>
                      <a:r>
                        <a:rPr lang="en-US" sz="1100" b="1" i="0" kern="1200" dirty="0" err="1" smtClean="0">
                          <a:solidFill>
                            <a:schemeClr val="dk1"/>
                          </a:solidFill>
                          <a:latin typeface="+mn-lt"/>
                          <a:ea typeface="+mn-ea"/>
                          <a:cs typeface="+mn-cs"/>
                        </a:rPr>
                        <a:t>Траншейный</a:t>
                      </a:r>
                      <a:r>
                        <a:rPr lang="en-US" sz="1100" b="1" i="0" kern="1200" dirty="0" smtClean="0">
                          <a:solidFill>
                            <a:schemeClr val="dk1"/>
                          </a:solidFill>
                          <a:latin typeface="+mn-lt"/>
                          <a:ea typeface="+mn-ea"/>
                          <a:cs typeface="+mn-cs"/>
                        </a:rPr>
                        <a:t> (Trench) </a:t>
                      </a:r>
                      <a:r>
                        <a:rPr lang="en-US" sz="1100" b="1" i="0" kern="1200" dirty="0" err="1" smtClean="0">
                          <a:solidFill>
                            <a:schemeClr val="dk1"/>
                          </a:solidFill>
                          <a:latin typeface="+mn-lt"/>
                          <a:ea typeface="+mn-ea"/>
                          <a:cs typeface="+mn-cs"/>
                        </a:rPr>
                        <a:t>затвор</a:t>
                      </a:r>
                      <a:r>
                        <a:rPr lang="en-US" sz="1100" b="1" i="0" kern="1200" dirty="0" smtClean="0">
                          <a:solidFill>
                            <a:schemeClr val="dk1"/>
                          </a:solidFill>
                          <a:latin typeface="+mn-lt"/>
                          <a:ea typeface="+mn-ea"/>
                          <a:cs typeface="+mn-cs"/>
                        </a:rPr>
                        <a:t>, FS</a:t>
                      </a:r>
                      <a:r>
                        <a:rPr lang="en-US" sz="1100" b="0" i="0" kern="1200" dirty="0" smtClean="0">
                          <a:solidFill>
                            <a:schemeClr val="dk1"/>
                          </a:solidFill>
                          <a:latin typeface="+mn-lt"/>
                          <a:ea typeface="+mn-ea"/>
                          <a:cs typeface="+mn-cs"/>
                        </a:rPr>
                        <a:t> (Field-Stop)</a:t>
                      </a:r>
                      <a:endParaRPr lang="ru-RU" sz="1100" dirty="0"/>
                    </a:p>
                  </a:txBody>
                  <a:tcPr/>
                </a:tc>
                <a:tc>
                  <a:txBody>
                    <a:bodyPr/>
                    <a:lstStyle/>
                    <a:p>
                      <a:r>
                        <a:rPr lang="ru-RU" sz="1100" b="0" i="0" kern="1200" dirty="0" smtClean="0">
                          <a:solidFill>
                            <a:schemeClr val="dk1"/>
                          </a:solidFill>
                          <a:latin typeface="+mn-lt"/>
                          <a:ea typeface="+mn-ea"/>
                          <a:cs typeface="+mn-cs"/>
                        </a:rPr>
                        <a:t>до 4500 В</a:t>
                      </a:r>
                      <a:endParaRPr lang="ru-RU" sz="1100" dirty="0"/>
                    </a:p>
                  </a:txBody>
                  <a:tcPr/>
                </a:tc>
                <a:tc>
                  <a:txBody>
                    <a:bodyPr/>
                    <a:lstStyle/>
                    <a:p>
                      <a:r>
                        <a:rPr lang="ru-RU" sz="1100" b="0" i="0" kern="1200" dirty="0" smtClean="0">
                          <a:solidFill>
                            <a:schemeClr val="dk1"/>
                          </a:solidFill>
                          <a:latin typeface="+mn-lt"/>
                          <a:ea typeface="+mn-ea"/>
                          <a:cs typeface="+mn-cs"/>
                        </a:rPr>
                        <a:t>до 3600 А (модуль)</a:t>
                      </a:r>
                      <a:endParaRPr lang="ru-RU" sz="1100" dirty="0"/>
                    </a:p>
                  </a:txBody>
                  <a:tcPr/>
                </a:tc>
                <a:tc>
                  <a:txBody>
                    <a:bodyPr/>
                    <a:lstStyle/>
                    <a:p>
                      <a:r>
                        <a:rPr lang="ru-RU" sz="1100" b="0" i="0" kern="1200" dirty="0" smtClean="0">
                          <a:solidFill>
                            <a:schemeClr val="dk1"/>
                          </a:solidFill>
                          <a:latin typeface="+mn-lt"/>
                          <a:ea typeface="+mn-ea"/>
                          <a:cs typeface="+mn-cs"/>
                        </a:rPr>
                        <a:t>1.0–1.5 В (для класса 1200 В)</a:t>
                      </a:r>
                      <a:endParaRPr lang="ru-RU" sz="1100" dirty="0"/>
                    </a:p>
                  </a:txBody>
                  <a:tcPr/>
                </a:tc>
                <a:tc>
                  <a:txBody>
                    <a:bodyPr/>
                    <a:lstStyle/>
                    <a:p>
                      <a:r>
                        <a:rPr lang="ru-RU" sz="1100" b="0" i="0" kern="1200" dirty="0" smtClean="0">
                          <a:solidFill>
                            <a:schemeClr val="dk1"/>
                          </a:solidFill>
                          <a:latin typeface="+mn-lt"/>
                          <a:ea typeface="+mn-ea"/>
                          <a:cs typeface="+mn-cs"/>
                        </a:rPr>
                        <a:t>до 50 кГц / ~200 нс</a:t>
                      </a:r>
                      <a:endParaRPr lang="ru-RU" sz="1100" dirty="0"/>
                    </a:p>
                  </a:txBody>
                  <a:tcPr/>
                </a:tc>
                <a:tc>
                  <a:txBody>
                    <a:bodyPr/>
                    <a:lstStyle/>
                    <a:p>
                      <a:r>
                        <a:rPr lang="ru-RU" sz="1100" b="0" i="0" kern="1200" dirty="0" smtClean="0">
                          <a:solidFill>
                            <a:schemeClr val="dk1"/>
                          </a:solidFill>
                          <a:latin typeface="+mn-lt"/>
                          <a:ea typeface="+mn-ea"/>
                          <a:cs typeface="+mn-cs"/>
                        </a:rPr>
                        <a:t>до 150 °</a:t>
                      </a:r>
                      <a:r>
                        <a:rPr lang="en-US" sz="1100" b="0" i="0" kern="1200" dirty="0" smtClean="0">
                          <a:solidFill>
                            <a:schemeClr val="dk1"/>
                          </a:solidFill>
                          <a:latin typeface="+mn-lt"/>
                          <a:ea typeface="+mn-ea"/>
                          <a:cs typeface="+mn-cs"/>
                        </a:rPr>
                        <a:t>C</a:t>
                      </a:r>
                      <a:endParaRPr lang="ru-RU" sz="1100" dirty="0"/>
                    </a:p>
                  </a:txBody>
                  <a:tcPr/>
                </a:tc>
                <a:tc>
                  <a:txBody>
                    <a:bodyPr/>
                    <a:lstStyle/>
                    <a:p>
                      <a:r>
                        <a:rPr lang="ru-RU" sz="900" b="0" i="0" kern="1200" dirty="0" smtClean="0">
                          <a:solidFill>
                            <a:schemeClr val="dk1"/>
                          </a:solidFill>
                          <a:latin typeface="+mn-lt"/>
                          <a:ea typeface="+mn-ea"/>
                          <a:cs typeface="+mn-cs"/>
                        </a:rPr>
                        <a:t>Наиболее распространенное и «долгоиграющее» поколение. Оптимизация обратной стороны кристалла позволила поднять рабочую температуру</a:t>
                      </a:r>
                      <a:endParaRPr lang="ru-RU" sz="900" dirty="0"/>
                    </a:p>
                  </a:txBody>
                  <a:tcPr/>
                </a:tc>
              </a:tr>
              <a:tr h="775224">
                <a:tc>
                  <a:txBody>
                    <a:bodyPr/>
                    <a:lstStyle/>
                    <a:p>
                      <a:pPr algn="ctr"/>
                      <a:r>
                        <a:rPr lang="ru-RU" sz="1100" dirty="0" smtClean="0"/>
                        <a:t>5</a:t>
                      </a:r>
                      <a:endParaRPr lang="ru-RU" sz="1100" dirty="0"/>
                    </a:p>
                  </a:txBody>
                  <a:tcPr/>
                </a:tc>
                <a:tc>
                  <a:txBody>
                    <a:bodyPr/>
                    <a:lstStyle/>
                    <a:p>
                      <a:r>
                        <a:rPr lang="en-US" sz="1100" dirty="0" smtClean="0"/>
                        <a:t>~</a:t>
                      </a:r>
                      <a:r>
                        <a:rPr lang="ru-RU" sz="1100" dirty="0" smtClean="0"/>
                        <a:t>2013</a:t>
                      </a:r>
                      <a:endParaRPr lang="ru-RU" sz="1100" dirty="0"/>
                    </a:p>
                  </a:txBody>
                  <a:tcPr/>
                </a:tc>
                <a:tc>
                  <a:txBody>
                    <a:bodyPr/>
                    <a:lstStyle/>
                    <a:p>
                      <a:r>
                        <a:rPr lang="ru-RU" sz="1100" b="1" i="0" kern="1200" dirty="0" smtClean="0">
                          <a:solidFill>
                            <a:schemeClr val="dk1"/>
                          </a:solidFill>
                          <a:latin typeface="+mn-lt"/>
                          <a:ea typeface="+mn-ea"/>
                          <a:cs typeface="+mn-cs"/>
                        </a:rPr>
                        <a:t>Траншейный (</a:t>
                      </a:r>
                      <a:r>
                        <a:rPr lang="ru-RU" sz="1100" b="1" i="0" kern="1200" dirty="0" err="1" smtClean="0">
                          <a:solidFill>
                            <a:schemeClr val="dk1"/>
                          </a:solidFill>
                          <a:latin typeface="+mn-lt"/>
                          <a:ea typeface="+mn-ea"/>
                          <a:cs typeface="+mn-cs"/>
                        </a:rPr>
                        <a:t>Trench</a:t>
                      </a:r>
                      <a:r>
                        <a:rPr lang="ru-RU" sz="1100" b="1" i="0" kern="1200" dirty="0" smtClean="0">
                          <a:solidFill>
                            <a:schemeClr val="dk1"/>
                          </a:solidFill>
                          <a:latin typeface="+mn-lt"/>
                          <a:ea typeface="+mn-ea"/>
                          <a:cs typeface="+mn-cs"/>
                        </a:rPr>
                        <a:t>) затвор, FS, медная металлизация</a:t>
                      </a:r>
                      <a:endParaRPr lang="ru-RU" sz="1100" dirty="0"/>
                    </a:p>
                  </a:txBody>
                  <a:tcPr/>
                </a:tc>
                <a:tc>
                  <a:txBody>
                    <a:bodyPr/>
                    <a:lstStyle/>
                    <a:p>
                      <a:r>
                        <a:rPr lang="ru-RU" sz="1100" b="0" i="0" kern="1200" dirty="0" smtClean="0">
                          <a:solidFill>
                            <a:schemeClr val="dk1"/>
                          </a:solidFill>
                          <a:latin typeface="+mn-lt"/>
                          <a:ea typeface="+mn-ea"/>
                          <a:cs typeface="+mn-cs"/>
                        </a:rPr>
                        <a:t>650–1700 В</a:t>
                      </a:r>
                      <a:endParaRPr lang="ru-RU" sz="1100" dirty="0"/>
                    </a:p>
                  </a:txBody>
                  <a:tcPr/>
                </a:tc>
                <a:tc>
                  <a:txBody>
                    <a:bodyPr/>
                    <a:lstStyle/>
                    <a:p>
                      <a:r>
                        <a:rPr lang="ru-RU" sz="1000" b="0" i="0" kern="1200" dirty="0" smtClean="0">
                          <a:solidFill>
                            <a:schemeClr val="dk1"/>
                          </a:solidFill>
                          <a:latin typeface="+mn-lt"/>
                          <a:ea typeface="+mn-ea"/>
                          <a:cs typeface="+mn-cs"/>
                        </a:rPr>
                        <a:t>Широкий диапазон</a:t>
                      </a:r>
                      <a:endParaRPr lang="ru-RU" sz="1000" dirty="0"/>
                    </a:p>
                  </a:txBody>
                  <a:tcPr/>
                </a:tc>
                <a:tc>
                  <a:txBody>
                    <a:bodyPr/>
                    <a:lstStyle/>
                    <a:p>
                      <a:r>
                        <a:rPr lang="ru-RU" sz="1100" b="0" i="0" kern="1200" dirty="0" smtClean="0">
                          <a:solidFill>
                            <a:schemeClr val="dk1"/>
                          </a:solidFill>
                          <a:latin typeface="+mn-lt"/>
                          <a:ea typeface="+mn-ea"/>
                          <a:cs typeface="+mn-cs"/>
                        </a:rPr>
                        <a:t>Дальнейшее снижение потерь</a:t>
                      </a:r>
                      <a:endParaRPr lang="ru-RU" sz="1100" dirty="0"/>
                    </a:p>
                  </a:txBody>
                  <a:tcPr/>
                </a:tc>
                <a:tc>
                  <a:txBody>
                    <a:bodyPr/>
                    <a:lstStyle/>
                    <a:p>
                      <a:r>
                        <a:rPr lang="ru-RU" sz="1100" b="0" i="0" kern="1200" dirty="0" smtClean="0">
                          <a:solidFill>
                            <a:schemeClr val="dk1"/>
                          </a:solidFill>
                          <a:latin typeface="+mn-lt"/>
                          <a:ea typeface="+mn-ea"/>
                          <a:cs typeface="+mn-cs"/>
                        </a:rPr>
                        <a:t>Улучшенная динамика</a:t>
                      </a:r>
                      <a:endParaRPr lang="ru-RU" sz="1100" dirty="0"/>
                    </a:p>
                  </a:txBody>
                  <a:tcPr/>
                </a:tc>
                <a:tc>
                  <a:txBody>
                    <a:bodyPr/>
                    <a:lstStyle/>
                    <a:p>
                      <a:r>
                        <a:rPr lang="ru-RU" sz="1100" b="0" i="0" kern="1200" dirty="0" smtClean="0">
                          <a:solidFill>
                            <a:schemeClr val="dk1"/>
                          </a:solidFill>
                          <a:latin typeface="+mn-lt"/>
                          <a:ea typeface="+mn-ea"/>
                          <a:cs typeface="+mn-cs"/>
                        </a:rPr>
                        <a:t>до 175 °</a:t>
                      </a:r>
                      <a:r>
                        <a:rPr lang="en-US" sz="1100" b="0" i="0" kern="1200" dirty="0" smtClean="0">
                          <a:solidFill>
                            <a:schemeClr val="dk1"/>
                          </a:solidFill>
                          <a:latin typeface="+mn-lt"/>
                          <a:ea typeface="+mn-ea"/>
                          <a:cs typeface="+mn-cs"/>
                        </a:rPr>
                        <a:t>C</a:t>
                      </a:r>
                      <a:endParaRPr lang="ru-RU" sz="1100" dirty="0"/>
                    </a:p>
                  </a:txBody>
                  <a:tcPr/>
                </a:tc>
                <a:tc>
                  <a:txBody>
                    <a:bodyPr/>
                    <a:lstStyle/>
                    <a:p>
                      <a:r>
                        <a:rPr lang="ru-RU" sz="900" b="0" i="0" kern="1200" dirty="0" smtClean="0">
                          <a:solidFill>
                            <a:schemeClr val="dk1"/>
                          </a:solidFill>
                          <a:latin typeface="+mn-lt"/>
                          <a:ea typeface="+mn-ea"/>
                          <a:cs typeface="+mn-cs"/>
                        </a:rPr>
                        <a:t>Замена алюминиевой металлизации на медную для улучшения </a:t>
                      </a:r>
                      <a:r>
                        <a:rPr lang="ru-RU" sz="900" b="0" i="0" kern="1200" dirty="0" err="1" smtClean="0">
                          <a:solidFill>
                            <a:schemeClr val="dk1"/>
                          </a:solidFill>
                          <a:latin typeface="+mn-lt"/>
                          <a:ea typeface="+mn-ea"/>
                          <a:cs typeface="+mn-cs"/>
                        </a:rPr>
                        <a:t>теплоотвода</a:t>
                      </a:r>
                      <a:r>
                        <a:rPr lang="ru-RU" sz="900" b="0" i="0" kern="1200" dirty="0" smtClean="0">
                          <a:solidFill>
                            <a:schemeClr val="dk1"/>
                          </a:solidFill>
                          <a:latin typeface="+mn-lt"/>
                          <a:ea typeface="+mn-ea"/>
                          <a:cs typeface="+mn-cs"/>
                        </a:rPr>
                        <a:t> и увеличения срока службы</a:t>
                      </a:r>
                      <a:endParaRPr lang="ru-RU" sz="900" dirty="0"/>
                    </a:p>
                  </a:txBody>
                  <a:tcPr/>
                </a:tc>
              </a:tr>
              <a:tr h="775224">
                <a:tc>
                  <a:txBody>
                    <a:bodyPr/>
                    <a:lstStyle/>
                    <a:p>
                      <a:pPr algn="ctr"/>
                      <a:r>
                        <a:rPr lang="ru-RU" sz="1100" dirty="0" smtClean="0"/>
                        <a:t>6</a:t>
                      </a:r>
                      <a:endParaRPr lang="ru-RU" sz="1100" dirty="0"/>
                    </a:p>
                  </a:txBody>
                  <a:tcPr/>
                </a:tc>
                <a:tc>
                  <a:txBody>
                    <a:bodyPr/>
                    <a:lstStyle/>
                    <a:p>
                      <a:r>
                        <a:rPr lang="en-US" sz="1100" dirty="0" smtClean="0"/>
                        <a:t>~</a:t>
                      </a:r>
                      <a:r>
                        <a:rPr lang="ru-RU" sz="1100" dirty="0" smtClean="0"/>
                        <a:t>2017</a:t>
                      </a:r>
                      <a:endParaRPr lang="ru-RU" sz="1100" dirty="0"/>
                    </a:p>
                  </a:txBody>
                  <a:tcPr/>
                </a:tc>
                <a:tc>
                  <a:txBody>
                    <a:bodyPr/>
                    <a:lstStyle/>
                    <a:p>
                      <a:r>
                        <a:rPr lang="ru-RU" sz="1100" b="1" i="0" kern="1200" dirty="0" smtClean="0">
                          <a:solidFill>
                            <a:schemeClr val="dk1"/>
                          </a:solidFill>
                          <a:latin typeface="+mn-lt"/>
                          <a:ea typeface="+mn-ea"/>
                          <a:cs typeface="+mn-cs"/>
                        </a:rPr>
                        <a:t>Траншейный (</a:t>
                      </a:r>
                      <a:r>
                        <a:rPr lang="ru-RU" sz="1100" b="1" i="0" kern="1200" dirty="0" err="1" smtClean="0">
                          <a:solidFill>
                            <a:schemeClr val="dk1"/>
                          </a:solidFill>
                          <a:latin typeface="+mn-lt"/>
                          <a:ea typeface="+mn-ea"/>
                          <a:cs typeface="+mn-cs"/>
                        </a:rPr>
                        <a:t>Trench</a:t>
                      </a:r>
                      <a:r>
                        <a:rPr lang="ru-RU" sz="1100" b="1" i="0" kern="1200" dirty="0" smtClean="0">
                          <a:solidFill>
                            <a:schemeClr val="dk1"/>
                          </a:solidFill>
                          <a:latin typeface="+mn-lt"/>
                          <a:ea typeface="+mn-ea"/>
                          <a:cs typeface="+mn-cs"/>
                        </a:rPr>
                        <a:t>) затвор, FS (оптимизированная)</a:t>
                      </a:r>
                      <a:endParaRPr lang="ru-RU" sz="1100" dirty="0"/>
                    </a:p>
                  </a:txBody>
                  <a:tcPr/>
                </a:tc>
                <a:tc>
                  <a:txBody>
                    <a:bodyPr/>
                    <a:lstStyle/>
                    <a:p>
                      <a:r>
                        <a:rPr lang="ru-RU" sz="1100" b="0" i="0" kern="1200" dirty="0" smtClean="0">
                          <a:solidFill>
                            <a:schemeClr val="dk1"/>
                          </a:solidFill>
                          <a:latin typeface="+mn-lt"/>
                          <a:ea typeface="+mn-ea"/>
                          <a:cs typeface="+mn-cs"/>
                        </a:rPr>
                        <a:t>600–1200 В</a:t>
                      </a:r>
                      <a:endParaRPr lang="ru-RU" sz="1100" dirty="0"/>
                    </a:p>
                  </a:txBody>
                  <a:tcPr/>
                </a:tc>
                <a:tc>
                  <a:txBody>
                    <a:bodyPr/>
                    <a:lstStyle/>
                    <a:p>
                      <a:r>
                        <a:rPr lang="ru-RU" sz="1000" b="0" i="0" kern="1200" dirty="0" smtClean="0">
                          <a:solidFill>
                            <a:schemeClr val="dk1"/>
                          </a:solidFill>
                          <a:latin typeface="+mn-lt"/>
                          <a:ea typeface="+mn-ea"/>
                          <a:cs typeface="+mn-cs"/>
                        </a:rPr>
                        <a:t>В основном для дискретных приборов</a:t>
                      </a:r>
                      <a:endParaRPr lang="ru-RU" sz="1000" dirty="0"/>
                    </a:p>
                  </a:txBody>
                  <a:tcPr/>
                </a:tc>
                <a:tc>
                  <a:txBody>
                    <a:bodyPr/>
                    <a:lstStyle/>
                    <a:p>
                      <a:r>
                        <a:rPr lang="ru-RU" sz="1100" b="0" i="0" kern="1200" dirty="0" smtClean="0">
                          <a:solidFill>
                            <a:schemeClr val="dk1"/>
                          </a:solidFill>
                          <a:latin typeface="+mn-lt"/>
                          <a:ea typeface="+mn-ea"/>
                          <a:cs typeface="+mn-cs"/>
                        </a:rPr>
                        <a:t>Снижено на 30% по сравнению с 4-м поколением</a:t>
                      </a:r>
                      <a:endParaRPr lang="ru-RU" sz="1100" dirty="0"/>
                    </a:p>
                  </a:txBody>
                  <a:tcPr/>
                </a:tc>
                <a:tc>
                  <a:txBody>
                    <a:bodyPr/>
                    <a:lstStyle/>
                    <a:p>
                      <a:r>
                        <a:rPr lang="ru-RU" sz="1100" b="0" i="0" kern="1200" dirty="0" smtClean="0">
                          <a:solidFill>
                            <a:schemeClr val="dk1"/>
                          </a:solidFill>
                          <a:latin typeface="+mn-lt"/>
                          <a:ea typeface="+mn-ea"/>
                          <a:cs typeface="+mn-cs"/>
                        </a:rPr>
                        <a:t>Сверхбыстрое</a:t>
                      </a:r>
                      <a:endParaRPr lang="ru-RU" sz="1100" dirty="0"/>
                    </a:p>
                  </a:txBody>
                  <a:tcPr/>
                </a:tc>
                <a:tc>
                  <a:txBody>
                    <a:bodyPr/>
                    <a:lstStyle/>
                    <a:p>
                      <a:r>
                        <a:rPr lang="ru-RU" sz="1100" b="0" i="0" kern="1200" dirty="0" smtClean="0">
                          <a:solidFill>
                            <a:schemeClr val="dk1"/>
                          </a:solidFill>
                          <a:latin typeface="+mn-lt"/>
                          <a:ea typeface="+mn-ea"/>
                          <a:cs typeface="+mn-cs"/>
                        </a:rPr>
                        <a:t>до 175 °</a:t>
                      </a:r>
                      <a:r>
                        <a:rPr lang="en-US" sz="1100" b="0" i="0" kern="1200" dirty="0" smtClean="0">
                          <a:solidFill>
                            <a:schemeClr val="dk1"/>
                          </a:solidFill>
                          <a:latin typeface="+mn-lt"/>
                          <a:ea typeface="+mn-ea"/>
                          <a:cs typeface="+mn-cs"/>
                        </a:rPr>
                        <a:t>C</a:t>
                      </a:r>
                      <a:endParaRPr lang="ru-RU" sz="1100" dirty="0"/>
                    </a:p>
                  </a:txBody>
                  <a:tcPr/>
                </a:tc>
                <a:tc>
                  <a:txBody>
                    <a:bodyPr/>
                    <a:lstStyle/>
                    <a:p>
                      <a:r>
                        <a:rPr lang="ru-RU" sz="900" b="0" i="0" kern="1200" dirty="0" smtClean="0">
                          <a:solidFill>
                            <a:schemeClr val="dk1"/>
                          </a:solidFill>
                          <a:latin typeface="+mn-lt"/>
                          <a:ea typeface="+mn-ea"/>
                          <a:cs typeface="+mn-cs"/>
                        </a:rPr>
                        <a:t>Оптимизация «компромиссной кривой» (</a:t>
                      </a:r>
                      <a:r>
                        <a:rPr lang="ru-RU" sz="900" b="0" i="0" kern="1200" dirty="0" err="1" smtClean="0">
                          <a:solidFill>
                            <a:schemeClr val="dk1"/>
                          </a:solidFill>
                          <a:latin typeface="+mn-lt"/>
                          <a:ea typeface="+mn-ea"/>
                          <a:cs typeface="+mn-cs"/>
                        </a:rPr>
                        <a:t>Vce</a:t>
                      </a:r>
                      <a:r>
                        <a:rPr lang="ru-RU" sz="900" b="0" i="0" kern="1200" dirty="0" smtClean="0">
                          <a:solidFill>
                            <a:schemeClr val="dk1"/>
                          </a:solidFill>
                          <a:latin typeface="+mn-lt"/>
                          <a:ea typeface="+mn-ea"/>
                          <a:cs typeface="+mn-cs"/>
                        </a:rPr>
                        <a:t>(</a:t>
                      </a:r>
                      <a:r>
                        <a:rPr lang="ru-RU" sz="900" b="0" i="0" kern="1200" dirty="0" err="1" smtClean="0">
                          <a:solidFill>
                            <a:schemeClr val="dk1"/>
                          </a:solidFill>
                          <a:latin typeface="+mn-lt"/>
                          <a:ea typeface="+mn-ea"/>
                          <a:cs typeface="+mn-cs"/>
                        </a:rPr>
                        <a:t>sat</a:t>
                      </a:r>
                      <a:r>
                        <a:rPr lang="ru-RU" sz="900" b="0" i="0" kern="1200" dirty="0" smtClean="0">
                          <a:solidFill>
                            <a:schemeClr val="dk1"/>
                          </a:solidFill>
                          <a:latin typeface="+mn-lt"/>
                          <a:ea typeface="+mn-ea"/>
                          <a:cs typeface="+mn-cs"/>
                        </a:rPr>
                        <a:t>) </a:t>
                      </a:r>
                      <a:r>
                        <a:rPr lang="ru-RU" sz="900" b="0" i="0" kern="1200" dirty="0" err="1" smtClean="0">
                          <a:solidFill>
                            <a:schemeClr val="dk1"/>
                          </a:solidFill>
                          <a:latin typeface="+mn-lt"/>
                          <a:ea typeface="+mn-ea"/>
                          <a:cs typeface="+mn-cs"/>
                        </a:rPr>
                        <a:t>vs</a:t>
                      </a:r>
                      <a:r>
                        <a:rPr lang="ru-RU" sz="900" b="0" i="0" kern="1200" dirty="0" smtClean="0">
                          <a:solidFill>
                            <a:schemeClr val="dk1"/>
                          </a:solidFill>
                          <a:latin typeface="+mn-lt"/>
                          <a:ea typeface="+mn-ea"/>
                          <a:cs typeface="+mn-cs"/>
                        </a:rPr>
                        <a:t> </a:t>
                      </a:r>
                      <a:r>
                        <a:rPr lang="ru-RU" sz="900" b="0" i="0" kern="1200" dirty="0" err="1" smtClean="0">
                          <a:solidFill>
                            <a:schemeClr val="dk1"/>
                          </a:solidFill>
                          <a:latin typeface="+mn-lt"/>
                          <a:ea typeface="+mn-ea"/>
                          <a:cs typeface="+mn-cs"/>
                        </a:rPr>
                        <a:t>Eoff</a:t>
                      </a:r>
                      <a:r>
                        <a:rPr lang="ru-RU" sz="900" b="0" i="0" kern="1200" dirty="0" smtClean="0">
                          <a:solidFill>
                            <a:schemeClr val="dk1"/>
                          </a:solidFill>
                          <a:latin typeface="+mn-lt"/>
                          <a:ea typeface="+mn-ea"/>
                          <a:cs typeface="+mn-cs"/>
                        </a:rPr>
                        <a:t>) для достижения минимальных общих потерь. В основном в дискретном исполнении</a:t>
                      </a:r>
                      <a:endParaRPr lang="ru-RU" sz="900" dirty="0"/>
                    </a:p>
                  </a:txBody>
                  <a:tcPr/>
                </a:tc>
              </a:tr>
              <a:tr h="1024873">
                <a:tc>
                  <a:txBody>
                    <a:bodyPr/>
                    <a:lstStyle/>
                    <a:p>
                      <a:pPr algn="ctr"/>
                      <a:r>
                        <a:rPr lang="ru-RU" sz="1100" dirty="0" smtClean="0"/>
                        <a:t>7</a:t>
                      </a:r>
                      <a:endParaRPr lang="ru-RU" sz="1100" dirty="0"/>
                    </a:p>
                  </a:txBody>
                  <a:tcPr/>
                </a:tc>
                <a:tc>
                  <a:txBody>
                    <a:bodyPr/>
                    <a:lstStyle/>
                    <a:p>
                      <a:r>
                        <a:rPr lang="en-US" sz="1100" dirty="0" smtClean="0"/>
                        <a:t>~20</a:t>
                      </a:r>
                      <a:r>
                        <a:rPr lang="ru-RU" sz="1100" dirty="0" smtClean="0"/>
                        <a:t>18</a:t>
                      </a:r>
                      <a:endParaRPr lang="ru-RU" sz="1100" dirty="0"/>
                    </a:p>
                  </a:txBody>
                  <a:tcPr/>
                </a:tc>
                <a:tc>
                  <a:txBody>
                    <a:bodyPr/>
                    <a:lstStyle/>
                    <a:p>
                      <a:r>
                        <a:rPr lang="ru-RU" sz="1100" b="1" i="0" kern="1200" dirty="0" err="1" smtClean="0">
                          <a:solidFill>
                            <a:schemeClr val="dk1"/>
                          </a:solidFill>
                          <a:latin typeface="+mn-lt"/>
                          <a:ea typeface="+mn-ea"/>
                          <a:cs typeface="+mn-cs"/>
                        </a:rPr>
                        <a:t>Микро-траншейный</a:t>
                      </a:r>
                      <a:r>
                        <a:rPr lang="ru-RU" sz="1100" b="1" i="0" kern="1200" dirty="0" smtClean="0">
                          <a:solidFill>
                            <a:schemeClr val="dk1"/>
                          </a:solidFill>
                          <a:latin typeface="+mn-lt"/>
                          <a:ea typeface="+mn-ea"/>
                          <a:cs typeface="+mn-cs"/>
                        </a:rPr>
                        <a:t> (</a:t>
                      </a:r>
                      <a:r>
                        <a:rPr lang="en-US" sz="1100" b="1" i="0" kern="1200" dirty="0" smtClean="0">
                          <a:solidFill>
                            <a:schemeClr val="dk1"/>
                          </a:solidFill>
                          <a:latin typeface="+mn-lt"/>
                          <a:ea typeface="+mn-ea"/>
                          <a:cs typeface="+mn-cs"/>
                        </a:rPr>
                        <a:t>Micro-Pattern Trench) </a:t>
                      </a:r>
                      <a:r>
                        <a:rPr lang="ru-RU" sz="1100" b="1" i="0" kern="1200" dirty="0" smtClean="0">
                          <a:solidFill>
                            <a:schemeClr val="dk1"/>
                          </a:solidFill>
                          <a:latin typeface="+mn-lt"/>
                          <a:ea typeface="+mn-ea"/>
                          <a:cs typeface="+mn-cs"/>
                        </a:rPr>
                        <a:t>затвор, </a:t>
                      </a:r>
                      <a:r>
                        <a:rPr lang="en-US" sz="1100" b="1" i="0" kern="1200" dirty="0" smtClean="0">
                          <a:solidFill>
                            <a:schemeClr val="dk1"/>
                          </a:solidFill>
                          <a:latin typeface="+mn-lt"/>
                          <a:ea typeface="+mn-ea"/>
                          <a:cs typeface="+mn-cs"/>
                        </a:rPr>
                        <a:t>FS</a:t>
                      </a:r>
                      <a:endParaRPr lang="ru-RU" sz="1100" dirty="0"/>
                    </a:p>
                  </a:txBody>
                  <a:tcPr/>
                </a:tc>
                <a:tc>
                  <a:txBody>
                    <a:bodyPr/>
                    <a:lstStyle/>
                    <a:p>
                      <a:r>
                        <a:rPr lang="ru-RU" sz="1100" b="0" i="0" kern="1200" dirty="0" smtClean="0">
                          <a:solidFill>
                            <a:schemeClr val="dk1"/>
                          </a:solidFill>
                          <a:latin typeface="+mn-lt"/>
                          <a:ea typeface="+mn-ea"/>
                          <a:cs typeface="+mn-cs"/>
                        </a:rPr>
                        <a:t>650–1200 В</a:t>
                      </a:r>
                      <a:endParaRPr lang="ru-RU" sz="1100" dirty="0"/>
                    </a:p>
                  </a:txBody>
                  <a:tcPr/>
                </a:tc>
                <a:tc>
                  <a:txBody>
                    <a:bodyPr/>
                    <a:lstStyle/>
                    <a:p>
                      <a:r>
                        <a:rPr lang="ru-RU" sz="1000" b="0" i="0" kern="1200" dirty="0" smtClean="0">
                          <a:solidFill>
                            <a:schemeClr val="dk1"/>
                          </a:solidFill>
                          <a:latin typeface="+mn-lt"/>
                          <a:ea typeface="+mn-ea"/>
                          <a:cs typeface="+mn-cs"/>
                        </a:rPr>
                        <a:t>Широкий диапазон</a:t>
                      </a:r>
                      <a:endParaRPr lang="ru-RU" sz="1000" dirty="0"/>
                    </a:p>
                  </a:txBody>
                  <a:tcPr/>
                </a:tc>
                <a:tc>
                  <a:txBody>
                    <a:bodyPr/>
                    <a:lstStyle/>
                    <a:p>
                      <a:r>
                        <a:rPr lang="ru-RU" sz="1100" b="0" i="0" kern="1200" dirty="0" smtClean="0">
                          <a:solidFill>
                            <a:schemeClr val="dk1"/>
                          </a:solidFill>
                          <a:latin typeface="+mn-lt"/>
                          <a:ea typeface="+mn-ea"/>
                          <a:cs typeface="+mn-cs"/>
                        </a:rPr>
                        <a:t>Снижено на 20% по сравнению с 4-м поколением</a:t>
                      </a:r>
                      <a:endParaRPr lang="ru-RU" sz="1100" dirty="0"/>
                    </a:p>
                  </a:txBody>
                  <a:tcPr/>
                </a:tc>
                <a:tc>
                  <a:txBody>
                    <a:bodyPr/>
                    <a:lstStyle/>
                    <a:p>
                      <a:r>
                        <a:rPr lang="ru-RU" sz="1100" b="0" i="0" kern="1200" dirty="0" smtClean="0">
                          <a:solidFill>
                            <a:schemeClr val="dk1"/>
                          </a:solidFill>
                          <a:latin typeface="+mn-lt"/>
                          <a:ea typeface="+mn-ea"/>
                          <a:cs typeface="+mn-cs"/>
                        </a:rPr>
                        <a:t>До</a:t>
                      </a:r>
                      <a:r>
                        <a:rPr lang="ru-RU" sz="1100" b="0" i="0" kern="1200" baseline="0" dirty="0" smtClean="0">
                          <a:solidFill>
                            <a:schemeClr val="dk1"/>
                          </a:solidFill>
                          <a:latin typeface="+mn-lt"/>
                          <a:ea typeface="+mn-ea"/>
                          <a:cs typeface="+mn-cs"/>
                        </a:rPr>
                        <a:t> 60 кГц</a:t>
                      </a:r>
                      <a:endParaRPr lang="ru-RU" sz="1100" dirty="0"/>
                    </a:p>
                  </a:txBody>
                  <a:tcPr/>
                </a:tc>
                <a:tc>
                  <a:txBody>
                    <a:bodyPr/>
                    <a:lstStyle/>
                    <a:p>
                      <a:r>
                        <a:rPr lang="ru-RU" sz="1100" b="0" i="0" kern="1200" dirty="0" smtClean="0">
                          <a:solidFill>
                            <a:schemeClr val="dk1"/>
                          </a:solidFill>
                          <a:latin typeface="+mn-lt"/>
                          <a:ea typeface="+mn-ea"/>
                          <a:cs typeface="+mn-cs"/>
                        </a:rPr>
                        <a:t>до 175 °C (в импульсе)</a:t>
                      </a:r>
                      <a:endParaRPr lang="ru-RU" sz="1100" dirty="0"/>
                    </a:p>
                  </a:txBody>
                  <a:tcPr/>
                </a:tc>
                <a:tc>
                  <a:txBody>
                    <a:bodyPr/>
                    <a:lstStyle/>
                    <a:p>
                      <a:r>
                        <a:rPr lang="ru-RU" sz="900" b="0" i="0" kern="1200" dirty="0" smtClean="0">
                          <a:solidFill>
                            <a:schemeClr val="dk1"/>
                          </a:solidFill>
                          <a:latin typeface="+mn-lt"/>
                          <a:ea typeface="+mn-ea"/>
                          <a:cs typeface="+mn-cs"/>
                        </a:rPr>
                        <a:t>Самая высокая плотность trench-затвора, оптимизация паразитных емкостей для работы на высоких частотах без потери эффективности</a:t>
                      </a:r>
                      <a:endParaRPr lang="ru-RU" sz="900" dirty="0"/>
                    </a:p>
                  </a:txBody>
                  <a:tcPr/>
                </a:tc>
              </a:tr>
            </a:tbl>
          </a:graphicData>
        </a:graphic>
      </p:graphicFrame>
    </p:spTree>
    <p:extLst>
      <p:ext uri="{BB962C8B-B14F-4D97-AF65-F5344CB8AC3E}">
        <p14:creationId xmlns="" xmlns:p14="http://schemas.microsoft.com/office/powerpoint/2010/main" val="1692084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bg2">
                <a:lumMod val="75000"/>
              </a:schemeClr>
            </a:gs>
          </a:gsLst>
          <a:lin ang="5400000" scaled="0"/>
        </a:gradFill>
        <a:effectLst/>
      </p:bgPr>
    </p:bg>
    <p:spTree>
      <p:nvGrpSpPr>
        <p:cNvPr id="1" name=""/>
        <p:cNvGrpSpPr/>
        <p:nvPr/>
      </p:nvGrpSpPr>
      <p:grpSpPr>
        <a:xfrm>
          <a:off x="0" y="0"/>
          <a:ext cx="0" cy="0"/>
          <a:chOff x="0" y="0"/>
          <a:chExt cx="0" cy="0"/>
        </a:xfrm>
      </p:grpSpPr>
      <p:pic>
        <p:nvPicPr>
          <p:cNvPr id="1027" name="Picture 3" descr="D:\Риды\2026\Триггеры_конференция\фотографии\Карта полигона.JPG"/>
          <p:cNvPicPr>
            <a:picLocks noChangeAspect="1" noChangeArrowheads="1"/>
          </p:cNvPicPr>
          <p:nvPr/>
        </p:nvPicPr>
        <p:blipFill>
          <a:blip r:embed="rId3" cstate="print"/>
          <a:srcRect/>
          <a:stretch>
            <a:fillRect/>
          </a:stretch>
        </p:blipFill>
        <p:spPr bwMode="auto">
          <a:xfrm>
            <a:off x="4355977" y="3669385"/>
            <a:ext cx="4788024" cy="3188616"/>
          </a:xfrm>
          <a:prstGeom prst="rect">
            <a:avLst/>
          </a:prstGeom>
          <a:noFill/>
        </p:spPr>
      </p:pic>
      <p:pic>
        <p:nvPicPr>
          <p:cNvPr id="1033" name="Picture 9"/>
          <p:cNvPicPr>
            <a:picLocks noChangeAspect="1" noChangeArrowheads="1"/>
          </p:cNvPicPr>
          <p:nvPr/>
        </p:nvPicPr>
        <p:blipFill>
          <a:blip r:embed="rId4" cstate="print"/>
          <a:srcRect/>
          <a:stretch>
            <a:fillRect/>
          </a:stretch>
        </p:blipFill>
        <p:spPr bwMode="auto">
          <a:xfrm>
            <a:off x="6974397" y="692696"/>
            <a:ext cx="2169603" cy="1440160"/>
          </a:xfrm>
          <a:prstGeom prst="rect">
            <a:avLst/>
          </a:prstGeom>
          <a:noFill/>
          <a:ln w="9525">
            <a:noFill/>
            <a:miter lim="800000"/>
            <a:headEnd/>
            <a:tailEnd/>
          </a:ln>
          <a:effectLst>
            <a:outerShdw blurRad="584200" dist="50800" dir="5400000" sx="121000" sy="121000" algn="ctr" rotWithShape="0">
              <a:srgbClr val="000000">
                <a:alpha val="43137"/>
              </a:srgbClr>
            </a:outerShdw>
          </a:effectLst>
        </p:spPr>
      </p:pic>
      <p:pic>
        <p:nvPicPr>
          <p:cNvPr id="1034" name="Picture 10" descr="C:\Users\boss\Desktop\IMG-20221014-WA0005.jpg"/>
          <p:cNvPicPr>
            <a:picLocks noChangeAspect="1" noChangeArrowheads="1"/>
          </p:cNvPicPr>
          <p:nvPr/>
        </p:nvPicPr>
        <p:blipFill>
          <a:blip r:embed="rId5" cstate="print"/>
          <a:srcRect/>
          <a:stretch>
            <a:fillRect/>
          </a:stretch>
        </p:blipFill>
        <p:spPr bwMode="auto">
          <a:xfrm>
            <a:off x="0" y="1988840"/>
            <a:ext cx="971600" cy="1440160"/>
          </a:xfrm>
          <a:prstGeom prst="rect">
            <a:avLst/>
          </a:prstGeom>
          <a:noFill/>
        </p:spPr>
      </p:pic>
      <p:pic>
        <p:nvPicPr>
          <p:cNvPr id="1029" name="Picture 5" descr="C:\Users\boss\Desktop\IMG_20230215_110323.jpg"/>
          <p:cNvPicPr>
            <a:picLocks noChangeAspect="1" noChangeArrowheads="1"/>
          </p:cNvPicPr>
          <p:nvPr/>
        </p:nvPicPr>
        <p:blipFill>
          <a:blip r:embed="rId6" cstate="print"/>
          <a:srcRect/>
          <a:stretch>
            <a:fillRect/>
          </a:stretch>
        </p:blipFill>
        <p:spPr bwMode="auto">
          <a:xfrm>
            <a:off x="0" y="692696"/>
            <a:ext cx="971600" cy="1274845"/>
          </a:xfrm>
          <a:prstGeom prst="rect">
            <a:avLst/>
          </a:prstGeom>
          <a:noFill/>
          <a:effectLst>
            <a:outerShdw blurRad="241300" dist="50800" dir="5400000" sx="155000" sy="155000" algn="ctr" rotWithShape="0">
              <a:srgbClr val="000000">
                <a:alpha val="43137"/>
              </a:srgbClr>
            </a:outerShdw>
          </a:effectLst>
        </p:spPr>
      </p:pic>
      <p:pic>
        <p:nvPicPr>
          <p:cNvPr id="20" name="Picture 3"/>
          <p:cNvPicPr>
            <a:picLocks noChangeAspect="1" noChangeArrowheads="1"/>
          </p:cNvPicPr>
          <p:nvPr/>
        </p:nvPicPr>
        <p:blipFill>
          <a:blip r:embed="rId7" cstate="print"/>
          <a:srcRect/>
          <a:stretch>
            <a:fillRect/>
          </a:stretch>
        </p:blipFill>
        <p:spPr bwMode="auto">
          <a:xfrm>
            <a:off x="4355976" y="5805264"/>
            <a:ext cx="1291782" cy="761228"/>
          </a:xfrm>
          <a:prstGeom prst="rect">
            <a:avLst/>
          </a:prstGeom>
          <a:noFill/>
          <a:ln w="9525">
            <a:noFill/>
            <a:miter lim="800000"/>
            <a:headEnd/>
            <a:tailEnd/>
          </a:ln>
        </p:spPr>
      </p:pic>
      <p:sp>
        <p:nvSpPr>
          <p:cNvPr id="21" name="Прямоугольник 20"/>
          <p:cNvSpPr/>
          <p:nvPr/>
        </p:nvSpPr>
        <p:spPr>
          <a:xfrm>
            <a:off x="1115616" y="4293096"/>
            <a:ext cx="2376264" cy="2564904"/>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971600" y="692696"/>
            <a:ext cx="1944216" cy="2736304"/>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0" y="0"/>
            <a:ext cx="9144000" cy="646331"/>
          </a:xfrm>
          <a:prstGeom prst="rect">
            <a:avLst/>
          </a:prstGeom>
          <a:noFill/>
        </p:spPr>
        <p:txBody>
          <a:bodyPr wrap="square" rtlCol="0">
            <a:spAutoFit/>
          </a:bodyPr>
          <a:lstStyle/>
          <a:p>
            <a:pPr algn="ctr"/>
            <a:r>
              <a:rPr lang="ru-RU" dirty="0" smtClean="0">
                <a:latin typeface="Arial Black" pitchFamily="34" charset="0"/>
              </a:rPr>
              <a:t>Приборное оснащение пункта геофизического наблюдения «Петропавловское»</a:t>
            </a:r>
            <a:endParaRPr lang="ru-RU" dirty="0">
              <a:latin typeface="Arial Black" pitchFamily="34" charset="0"/>
            </a:endParaRPr>
          </a:p>
        </p:txBody>
      </p:sp>
      <p:pic>
        <p:nvPicPr>
          <p:cNvPr id="1038" name="Picture 14" descr="C:\Users\boss\Downloads\изображение_2026-05-21_090633497-no-bg-preview (carve.photos).png"/>
          <p:cNvPicPr>
            <a:picLocks noChangeAspect="1" noChangeArrowheads="1"/>
          </p:cNvPicPr>
          <p:nvPr/>
        </p:nvPicPr>
        <p:blipFill>
          <a:blip r:embed="rId8" cstate="print"/>
          <a:srcRect/>
          <a:stretch>
            <a:fillRect/>
          </a:stretch>
        </p:blipFill>
        <p:spPr bwMode="auto">
          <a:xfrm flipH="1">
            <a:off x="323528" y="1484784"/>
            <a:ext cx="606152" cy="441733"/>
          </a:xfrm>
          <a:prstGeom prst="rect">
            <a:avLst/>
          </a:prstGeom>
          <a:noFill/>
        </p:spPr>
      </p:pic>
      <p:pic>
        <p:nvPicPr>
          <p:cNvPr id="1039" name="Picture 15"/>
          <p:cNvPicPr>
            <a:picLocks noChangeAspect="1" noChangeArrowheads="1"/>
          </p:cNvPicPr>
          <p:nvPr/>
        </p:nvPicPr>
        <p:blipFill>
          <a:blip r:embed="rId9" cstate="print"/>
          <a:srcRect/>
          <a:stretch>
            <a:fillRect/>
          </a:stretch>
        </p:blipFill>
        <p:spPr bwMode="auto">
          <a:xfrm>
            <a:off x="0" y="4280852"/>
            <a:ext cx="1187624" cy="2577148"/>
          </a:xfrm>
          <a:prstGeom prst="rect">
            <a:avLst/>
          </a:prstGeom>
          <a:noFill/>
          <a:ln w="9525">
            <a:noFill/>
            <a:miter lim="800000"/>
            <a:headEnd/>
            <a:tailEnd/>
          </a:ln>
        </p:spPr>
      </p:pic>
      <p:pic>
        <p:nvPicPr>
          <p:cNvPr id="1040" name="Picture 16"/>
          <p:cNvPicPr>
            <a:picLocks noChangeAspect="1" noChangeArrowheads="1"/>
          </p:cNvPicPr>
          <p:nvPr/>
        </p:nvPicPr>
        <p:blipFill>
          <a:blip r:embed="rId10" cstate="print"/>
          <a:srcRect/>
          <a:stretch>
            <a:fillRect/>
          </a:stretch>
        </p:blipFill>
        <p:spPr bwMode="auto">
          <a:xfrm>
            <a:off x="6084168" y="692695"/>
            <a:ext cx="897863" cy="1440161"/>
          </a:xfrm>
          <a:prstGeom prst="rect">
            <a:avLst/>
          </a:prstGeom>
          <a:noFill/>
          <a:ln w="9525">
            <a:noFill/>
            <a:miter lim="800000"/>
            <a:headEnd/>
            <a:tailEnd/>
          </a:ln>
        </p:spPr>
      </p:pic>
      <p:pic>
        <p:nvPicPr>
          <p:cNvPr id="1042" name="Picture 18" descr="D:\Фото\Фотопапка 1\DCIM\202410__\IMG_1554.JPG"/>
          <p:cNvPicPr>
            <a:picLocks noChangeAspect="1" noChangeArrowheads="1"/>
          </p:cNvPicPr>
          <p:nvPr/>
        </p:nvPicPr>
        <p:blipFill>
          <a:blip r:embed="rId11" cstate="print"/>
          <a:srcRect/>
          <a:stretch>
            <a:fillRect/>
          </a:stretch>
        </p:blipFill>
        <p:spPr bwMode="auto">
          <a:xfrm>
            <a:off x="3563888" y="692696"/>
            <a:ext cx="1740968" cy="1359732"/>
          </a:xfrm>
          <a:prstGeom prst="rect">
            <a:avLst/>
          </a:prstGeom>
          <a:noFill/>
        </p:spPr>
      </p:pic>
      <p:sp>
        <p:nvSpPr>
          <p:cNvPr id="32" name="Прямоугольник 31"/>
          <p:cNvSpPr/>
          <p:nvPr/>
        </p:nvSpPr>
        <p:spPr>
          <a:xfrm>
            <a:off x="6084168" y="2132856"/>
            <a:ext cx="3059832" cy="1512168"/>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Прямоугольник 32"/>
          <p:cNvSpPr/>
          <p:nvPr/>
        </p:nvSpPr>
        <p:spPr>
          <a:xfrm>
            <a:off x="3563888" y="2060848"/>
            <a:ext cx="1728192" cy="1224136"/>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Box 33"/>
          <p:cNvSpPr txBox="1"/>
          <p:nvPr/>
        </p:nvSpPr>
        <p:spPr>
          <a:xfrm>
            <a:off x="971600" y="620688"/>
            <a:ext cx="1944216" cy="2677656"/>
          </a:xfrm>
          <a:prstGeom prst="rect">
            <a:avLst/>
          </a:prstGeom>
          <a:noFill/>
        </p:spPr>
        <p:txBody>
          <a:bodyPr wrap="square" rtlCol="0">
            <a:spAutoFit/>
          </a:bodyPr>
          <a:lstStyle/>
          <a:p>
            <a:pPr algn="just"/>
            <a:r>
              <a:rPr lang="ru-RU" sz="1200" dirty="0" smtClean="0"/>
              <a:t>На всех этапах эксперимента на территории площадки «Петропавловское» мы производили сессионную  установку (за неделю </a:t>
            </a:r>
            <a:r>
              <a:rPr lang="ru-RU" sz="1200" dirty="0" smtClean="0"/>
              <a:t> </a:t>
            </a:r>
            <a:r>
              <a:rPr lang="ru-RU" sz="1200" dirty="0" smtClean="0"/>
              <a:t>до эксперимента и снимали через месяц после)  широкополосного сейсмометра </a:t>
            </a:r>
            <a:r>
              <a:rPr lang="en-US" sz="1200" dirty="0" smtClean="0"/>
              <a:t>CME -6111 </a:t>
            </a:r>
            <a:r>
              <a:rPr lang="ru-RU" sz="1200" dirty="0" smtClean="0"/>
              <a:t>предназначенного для </a:t>
            </a:r>
            <a:r>
              <a:rPr lang="ru-RU" sz="1200" dirty="0" smtClean="0"/>
              <a:t>регистрации сейсмических волн на частотах </a:t>
            </a:r>
            <a:r>
              <a:rPr lang="ru-RU" sz="1200" dirty="0" smtClean="0"/>
              <a:t>0.016–50 Гц</a:t>
            </a:r>
            <a:r>
              <a:rPr lang="ru-RU" sz="1200" dirty="0" smtClean="0"/>
              <a:t>.</a:t>
            </a:r>
            <a:endParaRPr lang="ru-RU" sz="1200" dirty="0"/>
          </a:p>
        </p:txBody>
      </p:sp>
      <p:sp>
        <p:nvSpPr>
          <p:cNvPr id="36" name="TextBox 35"/>
          <p:cNvSpPr txBox="1"/>
          <p:nvPr/>
        </p:nvSpPr>
        <p:spPr>
          <a:xfrm>
            <a:off x="6156176" y="2276872"/>
            <a:ext cx="2987824" cy="1446550"/>
          </a:xfrm>
          <a:prstGeom prst="rect">
            <a:avLst/>
          </a:prstGeom>
          <a:noFill/>
        </p:spPr>
        <p:txBody>
          <a:bodyPr wrap="square" rtlCol="0">
            <a:spAutoFit/>
          </a:bodyPr>
          <a:lstStyle/>
          <a:p>
            <a:pPr algn="just"/>
            <a:r>
              <a:rPr lang="ru-RU" sz="1100" dirty="0" smtClean="0"/>
              <a:t>С ноября 2025 г. производится непрерывная регистрация геоакустического шума при помощи молекулярного гидрофона от компании </a:t>
            </a:r>
            <a:r>
              <a:rPr lang="en-US" sz="1100" dirty="0" err="1" smtClean="0"/>
              <a:t>RSensors</a:t>
            </a:r>
            <a:r>
              <a:rPr lang="en-US" sz="1100" dirty="0" smtClean="0"/>
              <a:t>, </a:t>
            </a:r>
            <a:r>
              <a:rPr lang="ru-RU" sz="1100" dirty="0" smtClean="0"/>
              <a:t>который был разработан с учетом опыта прошлых лет. Максимальная частота регистрации которого, согласно техническим характеристикам, составляет 250 Гц.</a:t>
            </a:r>
            <a:endParaRPr lang="ru-RU" sz="1100" dirty="0"/>
          </a:p>
        </p:txBody>
      </p:sp>
      <p:sp>
        <p:nvSpPr>
          <p:cNvPr id="37" name="TextBox 36"/>
          <p:cNvSpPr txBox="1"/>
          <p:nvPr/>
        </p:nvSpPr>
        <p:spPr>
          <a:xfrm>
            <a:off x="1187624" y="4365104"/>
            <a:ext cx="2232248" cy="2123658"/>
          </a:xfrm>
          <a:prstGeom prst="rect">
            <a:avLst/>
          </a:prstGeom>
          <a:noFill/>
        </p:spPr>
        <p:txBody>
          <a:bodyPr wrap="square" rtlCol="0">
            <a:spAutoFit/>
          </a:bodyPr>
          <a:lstStyle/>
          <a:p>
            <a:pPr algn="just"/>
            <a:r>
              <a:rPr lang="ru-RU" sz="1100" dirty="0" smtClean="0"/>
              <a:t>Для оценки влияния метеорологических факторов, нами была изготовлена метеорологическая станция, способная производить измерения параметров скорости и направления ветра, освещенности, давления, температуры и влажности с частотой 1 Гц с последующей записью на </a:t>
            </a:r>
            <a:r>
              <a:rPr lang="en-US" sz="1100" dirty="0" smtClean="0"/>
              <a:t>SD </a:t>
            </a:r>
            <a:r>
              <a:rPr lang="ru-RU" sz="1100" dirty="0" smtClean="0"/>
              <a:t>карту и </a:t>
            </a:r>
            <a:r>
              <a:rPr lang="en-US" sz="1100" dirty="0" smtClean="0"/>
              <a:t> </a:t>
            </a:r>
            <a:r>
              <a:rPr lang="ru-RU" sz="1100" dirty="0" smtClean="0"/>
              <a:t>передачу их на сервер сбора.</a:t>
            </a:r>
            <a:endParaRPr lang="ru-RU" sz="1100" dirty="0"/>
          </a:p>
        </p:txBody>
      </p:sp>
      <p:sp>
        <p:nvSpPr>
          <p:cNvPr id="38" name="TextBox 37"/>
          <p:cNvSpPr txBox="1"/>
          <p:nvPr/>
        </p:nvSpPr>
        <p:spPr>
          <a:xfrm>
            <a:off x="3563888" y="2060848"/>
            <a:ext cx="1728192" cy="1200329"/>
          </a:xfrm>
          <a:prstGeom prst="rect">
            <a:avLst/>
          </a:prstGeom>
          <a:noFill/>
        </p:spPr>
        <p:txBody>
          <a:bodyPr wrap="square" rtlCol="0">
            <a:spAutoFit/>
          </a:bodyPr>
          <a:lstStyle/>
          <a:p>
            <a:pPr algn="just"/>
            <a:r>
              <a:rPr lang="ru-RU" sz="1200" dirty="0" smtClean="0"/>
              <a:t>Система непрерывной регистрации вертикальной компоненты </a:t>
            </a:r>
            <a:r>
              <a:rPr lang="ru-RU" sz="1200" dirty="0" err="1" smtClean="0"/>
              <a:t>электротеллурического</a:t>
            </a:r>
            <a:r>
              <a:rPr lang="ru-RU" sz="1200" dirty="0" smtClean="0"/>
              <a:t> поля  «</a:t>
            </a:r>
            <a:r>
              <a:rPr lang="ru-RU" sz="1200" dirty="0" err="1" smtClean="0"/>
              <a:t>Косметекор</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bg2">
                <a:lumMod val="75000"/>
              </a:schemeClr>
            </a:gs>
          </a:gsLst>
          <a:lin ang="5400000" scaled="0"/>
        </a:gradFill>
        <a:effectLst/>
      </p:bgPr>
    </p:bg>
    <p:spTree>
      <p:nvGrpSpPr>
        <p:cNvPr id="1" name=""/>
        <p:cNvGrpSpPr/>
        <p:nvPr/>
      </p:nvGrpSpPr>
      <p:grpSpPr>
        <a:xfrm>
          <a:off x="0" y="0"/>
          <a:ext cx="0" cy="0"/>
          <a:chOff x="0" y="0"/>
          <a:chExt cx="0" cy="0"/>
        </a:xfrm>
      </p:grpSpPr>
      <p:grpSp>
        <p:nvGrpSpPr>
          <p:cNvPr id="43" name="Группа 42"/>
          <p:cNvGrpSpPr/>
          <p:nvPr/>
        </p:nvGrpSpPr>
        <p:grpSpPr>
          <a:xfrm>
            <a:off x="0" y="3645024"/>
            <a:ext cx="9144000" cy="3212976"/>
            <a:chOff x="0" y="3577553"/>
            <a:chExt cx="9144000" cy="3280448"/>
          </a:xfrm>
        </p:grpSpPr>
        <p:sp>
          <p:nvSpPr>
            <p:cNvPr id="42" name="Прямоугольник 41"/>
            <p:cNvSpPr/>
            <p:nvPr/>
          </p:nvSpPr>
          <p:spPr>
            <a:xfrm>
              <a:off x="0" y="3577553"/>
              <a:ext cx="4860032" cy="735201"/>
            </a:xfrm>
            <a:prstGeom prst="rect">
              <a:avLst/>
            </a:prstGeom>
            <a:solidFill>
              <a:srgbClr val="002A13">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0" y="4312754"/>
              <a:ext cx="9144000" cy="2545247"/>
            </a:xfrm>
            <a:prstGeom prst="rect">
              <a:avLst/>
            </a:prstGeom>
            <a:solidFill>
              <a:srgbClr val="002A1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050" name="Picture 2"/>
          <p:cNvPicPr>
            <a:picLocks noChangeAspect="1" noChangeArrowheads="1"/>
          </p:cNvPicPr>
          <p:nvPr/>
        </p:nvPicPr>
        <p:blipFill>
          <a:blip r:embed="rId2" cstate="print"/>
          <a:srcRect/>
          <a:stretch>
            <a:fillRect/>
          </a:stretch>
        </p:blipFill>
        <p:spPr bwMode="auto">
          <a:xfrm>
            <a:off x="5580112" y="620688"/>
            <a:ext cx="2915816" cy="1550181"/>
          </a:xfrm>
          <a:prstGeom prst="rect">
            <a:avLst/>
          </a:prstGeom>
          <a:noFill/>
          <a:ln w="9525">
            <a:noFill/>
            <a:miter lim="800000"/>
            <a:headEnd/>
            <a:tailEnd/>
          </a:ln>
        </p:spPr>
      </p:pic>
      <p:sp>
        <p:nvSpPr>
          <p:cNvPr id="19" name="TextBox 18"/>
          <p:cNvSpPr txBox="1"/>
          <p:nvPr/>
        </p:nvSpPr>
        <p:spPr>
          <a:xfrm>
            <a:off x="6300192" y="0"/>
            <a:ext cx="2843808" cy="646331"/>
          </a:xfrm>
          <a:prstGeom prst="rect">
            <a:avLst/>
          </a:prstGeom>
          <a:noFill/>
        </p:spPr>
        <p:txBody>
          <a:bodyPr wrap="square" rtlCol="0">
            <a:spAutoFit/>
          </a:bodyPr>
          <a:lstStyle/>
          <a:p>
            <a:pPr algn="ctr"/>
            <a:r>
              <a:rPr lang="ru-RU" dirty="0" smtClean="0">
                <a:latin typeface="Arial Black" pitchFamily="34" charset="0"/>
              </a:rPr>
              <a:t>Эксперимент 3.12.2025</a:t>
            </a:r>
            <a:endParaRPr lang="ru-RU" dirty="0">
              <a:latin typeface="Arial Black" pitchFamily="34" charset="0"/>
            </a:endParaRPr>
          </a:p>
        </p:txBody>
      </p:sp>
      <p:sp>
        <p:nvSpPr>
          <p:cNvPr id="20" name="TextBox 19"/>
          <p:cNvSpPr txBox="1"/>
          <p:nvPr/>
        </p:nvSpPr>
        <p:spPr>
          <a:xfrm>
            <a:off x="7020272" y="4293096"/>
            <a:ext cx="2123728" cy="646331"/>
          </a:xfrm>
          <a:prstGeom prst="rect">
            <a:avLst/>
          </a:prstGeom>
          <a:noFill/>
        </p:spPr>
        <p:txBody>
          <a:bodyPr wrap="square" rtlCol="0">
            <a:spAutoFit/>
          </a:bodyPr>
          <a:lstStyle/>
          <a:p>
            <a:pPr algn="ctr"/>
            <a:r>
              <a:rPr lang="ru-RU" dirty="0" smtClean="0">
                <a:latin typeface="Arial Black" pitchFamily="34" charset="0"/>
              </a:rPr>
              <a:t>Эксперимент 4.12.2025</a:t>
            </a:r>
            <a:endParaRPr lang="ru-RU" dirty="0">
              <a:latin typeface="Arial Black" pitchFamily="34" charset="0"/>
            </a:endParaRPr>
          </a:p>
        </p:txBody>
      </p:sp>
      <p:pic>
        <p:nvPicPr>
          <p:cNvPr id="11" name="Picture 2"/>
          <p:cNvPicPr>
            <a:picLocks noGrp="1" noChangeAspect="1" noChangeArrowheads="1"/>
          </p:cNvPicPr>
          <p:nvPr>
            <p:ph idx="1"/>
          </p:nvPr>
        </p:nvPicPr>
        <p:blipFill>
          <a:blip r:embed="rId3" cstate="print"/>
          <a:srcRect/>
          <a:stretch>
            <a:fillRect/>
          </a:stretch>
        </p:blipFill>
        <p:spPr bwMode="auto">
          <a:xfrm>
            <a:off x="0" y="5373216"/>
            <a:ext cx="2353120" cy="1484784"/>
          </a:xfrm>
          <a:prstGeom prst="rect">
            <a:avLst/>
          </a:prstGeom>
          <a:noFill/>
          <a:ln w="9525">
            <a:noFill/>
            <a:miter lim="800000"/>
            <a:headEnd/>
            <a:tailEnd/>
          </a:ln>
        </p:spPr>
      </p:pic>
      <p:grpSp>
        <p:nvGrpSpPr>
          <p:cNvPr id="12" name="Группа 11"/>
          <p:cNvGrpSpPr/>
          <p:nvPr/>
        </p:nvGrpSpPr>
        <p:grpSpPr>
          <a:xfrm>
            <a:off x="1331640" y="4797152"/>
            <a:ext cx="985875" cy="1595421"/>
            <a:chOff x="2708541" y="2132856"/>
            <a:chExt cx="1863459" cy="2964352"/>
          </a:xfrm>
        </p:grpSpPr>
        <p:sp>
          <p:nvSpPr>
            <p:cNvPr id="13" name="Равнобедренный треугольник 12"/>
            <p:cNvSpPr/>
            <p:nvPr/>
          </p:nvSpPr>
          <p:spPr>
            <a:xfrm rot="12780148">
              <a:off x="2708541" y="2856783"/>
              <a:ext cx="1206639" cy="2240425"/>
            </a:xfrm>
            <a:prstGeom prst="triangl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14" name="Прямоугольник 13"/>
            <p:cNvSpPr/>
            <p:nvPr/>
          </p:nvSpPr>
          <p:spPr>
            <a:xfrm>
              <a:off x="3419872" y="2132856"/>
              <a:ext cx="11521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053" name="Picture 5" descr="D:\Риды\2026\Триггеры_конференция\фотографии\Автомат горит.jpg"/>
          <p:cNvPicPr>
            <a:picLocks noChangeAspect="1" noChangeArrowheads="1"/>
          </p:cNvPicPr>
          <p:nvPr/>
        </p:nvPicPr>
        <p:blipFill>
          <a:blip r:embed="rId4" cstate="print"/>
          <a:srcRect/>
          <a:stretch>
            <a:fillRect/>
          </a:stretch>
        </p:blipFill>
        <p:spPr bwMode="auto">
          <a:xfrm flipH="1">
            <a:off x="2051720" y="3645024"/>
            <a:ext cx="864096" cy="1152129"/>
          </a:xfrm>
          <a:prstGeom prst="rect">
            <a:avLst/>
          </a:prstGeom>
          <a:noFill/>
        </p:spPr>
      </p:pic>
      <p:pic>
        <p:nvPicPr>
          <p:cNvPr id="15" name="Picture 2" descr="D:\Риды\2026\Триггеры_конференция\фотографии\Чавтомат постоянного тока.JPG"/>
          <p:cNvPicPr>
            <a:picLocks noChangeAspect="1" noChangeArrowheads="1"/>
          </p:cNvPicPr>
          <p:nvPr/>
        </p:nvPicPr>
        <p:blipFill>
          <a:blip r:embed="rId5" cstate="print"/>
          <a:srcRect/>
          <a:stretch>
            <a:fillRect/>
          </a:stretch>
        </p:blipFill>
        <p:spPr bwMode="auto">
          <a:xfrm>
            <a:off x="1763688" y="4797152"/>
            <a:ext cx="504056" cy="648072"/>
          </a:xfrm>
          <a:prstGeom prst="rect">
            <a:avLst/>
          </a:prstGeom>
          <a:noFill/>
        </p:spPr>
      </p:pic>
      <p:sp>
        <p:nvSpPr>
          <p:cNvPr id="32" name="TextBox 31"/>
          <p:cNvSpPr txBox="1"/>
          <p:nvPr/>
        </p:nvSpPr>
        <p:spPr>
          <a:xfrm>
            <a:off x="4788024" y="2060848"/>
            <a:ext cx="4355976" cy="2400657"/>
          </a:xfrm>
          <a:prstGeom prst="rect">
            <a:avLst/>
          </a:prstGeom>
          <a:noFill/>
        </p:spPr>
        <p:txBody>
          <a:bodyPr wrap="square" rtlCol="0">
            <a:spAutoFit/>
          </a:bodyPr>
          <a:lstStyle/>
          <a:p>
            <a:pPr algn="just"/>
            <a:r>
              <a:rPr lang="ru-RU" sz="1500" dirty="0" smtClean="0"/>
              <a:t>Перед каждым этапом зондирования производится контроль сопротивления </a:t>
            </a:r>
            <a:r>
              <a:rPr lang="ru-RU" sz="1500" dirty="0" err="1" smtClean="0"/>
              <a:t>заземлителей</a:t>
            </a:r>
            <a:r>
              <a:rPr lang="ru-RU" sz="1500" dirty="0" smtClean="0"/>
              <a:t>: электрод </a:t>
            </a:r>
            <a:r>
              <a:rPr lang="en-US" sz="1500" dirty="0" smtClean="0"/>
              <a:t>A – 25 </a:t>
            </a:r>
            <a:r>
              <a:rPr lang="ru-RU" sz="1500" dirty="0" smtClean="0"/>
              <a:t>Ом, электрод </a:t>
            </a:r>
            <a:r>
              <a:rPr lang="en-US" sz="1500" dirty="0" smtClean="0"/>
              <a:t>B – 32 </a:t>
            </a:r>
            <a:r>
              <a:rPr lang="ru-RU" sz="1500" dirty="0" smtClean="0"/>
              <a:t>Ом, общее сопротивление </a:t>
            </a:r>
            <a:r>
              <a:rPr lang="ru-RU" sz="1500" b="1" dirty="0" smtClean="0"/>
              <a:t>51 Ом</a:t>
            </a:r>
            <a:r>
              <a:rPr lang="ru-RU" sz="1500" dirty="0" smtClean="0"/>
              <a:t>. Удалось провести серию из 18 импульсов (с коэффициентом заполнения </a:t>
            </a:r>
            <a:r>
              <a:rPr lang="ru-RU" sz="1500" b="1" dirty="0" smtClean="0"/>
              <a:t>50 % </a:t>
            </a:r>
            <a:r>
              <a:rPr lang="ru-RU" sz="1500" dirty="0" smtClean="0"/>
              <a:t>(20 с импульс 20 с пауза)). При этом напряжение на диполе составило </a:t>
            </a:r>
            <a:r>
              <a:rPr lang="ru-RU" sz="1500" b="1" dirty="0" smtClean="0"/>
              <a:t>383 В</a:t>
            </a:r>
            <a:r>
              <a:rPr lang="ru-RU" sz="1500" dirty="0" smtClean="0"/>
              <a:t>,</a:t>
            </a:r>
            <a:r>
              <a:rPr lang="ru-RU" sz="1500" b="1" dirty="0" smtClean="0"/>
              <a:t> </a:t>
            </a:r>
            <a:r>
              <a:rPr lang="ru-RU" sz="1500" dirty="0" smtClean="0"/>
              <a:t>а ток был равен </a:t>
            </a:r>
            <a:r>
              <a:rPr lang="ru-RU" sz="1500" b="1" dirty="0" smtClean="0"/>
              <a:t>7,5 А</a:t>
            </a:r>
            <a:r>
              <a:rPr lang="ru-RU" sz="1500" dirty="0" smtClean="0"/>
              <a:t>. На этом этапе произошел перегрев силового ключа и выход его из строя</a:t>
            </a:r>
            <a:endParaRPr lang="ru-RU" sz="1500" dirty="0"/>
          </a:p>
        </p:txBody>
      </p:sp>
      <p:pic>
        <p:nvPicPr>
          <p:cNvPr id="2056" name="Picture 8"/>
          <p:cNvPicPr>
            <a:picLocks noChangeAspect="1" noChangeArrowheads="1"/>
          </p:cNvPicPr>
          <p:nvPr/>
        </p:nvPicPr>
        <p:blipFill>
          <a:blip r:embed="rId6" cstate="print"/>
          <a:srcRect/>
          <a:stretch>
            <a:fillRect/>
          </a:stretch>
        </p:blipFill>
        <p:spPr bwMode="auto">
          <a:xfrm>
            <a:off x="0" y="0"/>
            <a:ext cx="4849116" cy="3140968"/>
          </a:xfrm>
          <a:prstGeom prst="rect">
            <a:avLst/>
          </a:prstGeom>
          <a:noFill/>
          <a:ln w="9525">
            <a:noFill/>
            <a:miter lim="800000"/>
            <a:headEnd/>
            <a:tailEnd/>
          </a:ln>
        </p:spPr>
      </p:pic>
      <p:sp>
        <p:nvSpPr>
          <p:cNvPr id="39" name="TextBox 38"/>
          <p:cNvSpPr txBox="1"/>
          <p:nvPr/>
        </p:nvSpPr>
        <p:spPr>
          <a:xfrm>
            <a:off x="2339752" y="4725144"/>
            <a:ext cx="6804248" cy="2169825"/>
          </a:xfrm>
          <a:prstGeom prst="rect">
            <a:avLst/>
          </a:prstGeom>
          <a:noFill/>
        </p:spPr>
        <p:txBody>
          <a:bodyPr wrap="square" rtlCol="0">
            <a:spAutoFit/>
          </a:bodyPr>
          <a:lstStyle/>
          <a:p>
            <a:r>
              <a:rPr lang="ru-RU" sz="1500" dirty="0" smtClean="0"/>
              <a:t>Общее сопротивление </a:t>
            </a:r>
            <a:r>
              <a:rPr lang="ru-RU" sz="1500" dirty="0" err="1" smtClean="0"/>
              <a:t>заземлителей</a:t>
            </a:r>
            <a:r>
              <a:rPr lang="ru-RU" sz="1500" dirty="0" smtClean="0"/>
              <a:t> </a:t>
            </a:r>
            <a:r>
              <a:rPr lang="ru-RU" sz="1500" b="1" dirty="0" smtClean="0"/>
              <a:t>34-35 Ом</a:t>
            </a:r>
            <a:r>
              <a:rPr lang="ru-RU" sz="1500" dirty="0" smtClean="0"/>
              <a:t>. Напряжение подаваемое с установки составило также </a:t>
            </a:r>
            <a:r>
              <a:rPr lang="ru-RU" sz="1500" b="1" dirty="0" smtClean="0"/>
              <a:t>383 В</a:t>
            </a:r>
            <a:r>
              <a:rPr lang="ru-RU" sz="1500" dirty="0" smtClean="0"/>
              <a:t>. Ввиду необходимости следованию плану полевых работ, в качестве ключевого элемента был использован  автоматический выключатель постоянного тока на 25 А 1000 В. </a:t>
            </a:r>
          </a:p>
          <a:p>
            <a:r>
              <a:rPr lang="ru-RU" sz="1500" dirty="0" smtClean="0"/>
              <a:t>Дополнительно мы увеличили количество </a:t>
            </a:r>
            <a:r>
              <a:rPr lang="ru-RU" sz="1500" dirty="0" err="1" smtClean="0"/>
              <a:t>заземлителей</a:t>
            </a:r>
            <a:r>
              <a:rPr lang="ru-RU" sz="1500" dirty="0" smtClean="0"/>
              <a:t> на точке </a:t>
            </a:r>
            <a:r>
              <a:rPr lang="en-US" sz="1500" dirty="0" smtClean="0"/>
              <a:t>A</a:t>
            </a:r>
            <a:r>
              <a:rPr lang="ru-RU" sz="1500" dirty="0" smtClean="0"/>
              <a:t> </a:t>
            </a:r>
          </a:p>
          <a:p>
            <a:r>
              <a:rPr lang="ru-RU" sz="1500" dirty="0" smtClean="0"/>
              <a:t>до 2 и в результате нами были получены рекордные значения тока в </a:t>
            </a:r>
          </a:p>
          <a:p>
            <a:r>
              <a:rPr lang="ru-RU" sz="1500" dirty="0" smtClean="0"/>
              <a:t>диполе </a:t>
            </a:r>
            <a:r>
              <a:rPr lang="ru-RU" sz="1500" b="1" dirty="0" smtClean="0"/>
              <a:t>11,2 А</a:t>
            </a:r>
            <a:r>
              <a:rPr lang="ru-RU" sz="1500" dirty="0" smtClean="0"/>
              <a:t>. Сеанс продолжался   2 часа, за это время было </a:t>
            </a:r>
          </a:p>
          <a:p>
            <a:r>
              <a:rPr lang="ru-RU" sz="1500" dirty="0" smtClean="0"/>
              <a:t>пропущено 99 импульсов с коэффициентом заполнения </a:t>
            </a:r>
            <a:r>
              <a:rPr lang="ru-RU" sz="1500" b="1" dirty="0" smtClean="0"/>
              <a:t>33,3 % </a:t>
            </a:r>
          </a:p>
          <a:p>
            <a:r>
              <a:rPr lang="ru-RU" sz="1500" dirty="0" smtClean="0"/>
              <a:t>( 20 с импульс 40 с пауза).</a:t>
            </a:r>
            <a:endParaRPr lang="ru-RU" sz="1500" dirty="0"/>
          </a:p>
        </p:txBody>
      </p:sp>
      <p:pic>
        <p:nvPicPr>
          <p:cNvPr id="2057" name="Picture 9"/>
          <p:cNvPicPr>
            <a:picLocks noChangeAspect="1" noChangeArrowheads="1"/>
          </p:cNvPicPr>
          <p:nvPr/>
        </p:nvPicPr>
        <p:blipFill>
          <a:blip r:embed="rId7" cstate="print"/>
          <a:srcRect/>
          <a:stretch>
            <a:fillRect/>
          </a:stretch>
        </p:blipFill>
        <p:spPr bwMode="auto">
          <a:xfrm>
            <a:off x="0" y="1916832"/>
            <a:ext cx="1258950" cy="909934"/>
          </a:xfrm>
          <a:prstGeom prst="rect">
            <a:avLst/>
          </a:prstGeom>
          <a:noFill/>
          <a:ln w="9525">
            <a:noFill/>
            <a:miter lim="800000"/>
            <a:headEnd/>
            <a:tailEnd/>
          </a:ln>
        </p:spPr>
      </p:pic>
      <p:pic>
        <p:nvPicPr>
          <p:cNvPr id="2058" name="Picture 10"/>
          <p:cNvPicPr>
            <a:picLocks noChangeAspect="1" noChangeArrowheads="1"/>
          </p:cNvPicPr>
          <p:nvPr/>
        </p:nvPicPr>
        <p:blipFill>
          <a:blip r:embed="rId8" cstate="print"/>
          <a:srcRect/>
          <a:stretch>
            <a:fillRect/>
          </a:stretch>
        </p:blipFill>
        <p:spPr bwMode="auto">
          <a:xfrm>
            <a:off x="8316416" y="5373216"/>
            <a:ext cx="899592"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tx2">
                <a:lumMod val="20000"/>
                <a:lumOff val="80000"/>
              </a:schemeClr>
            </a:gs>
            <a:gs pos="100000">
              <a:schemeClr val="bg2">
                <a:lumMod val="75000"/>
                <a:alpha val="48000"/>
              </a:schemeClr>
            </a:gs>
          </a:gsLst>
          <a:lin ang="5400000" scaled="0"/>
        </a:gradFill>
        <a:effectLst/>
      </p:bgPr>
    </p:bg>
    <p:spTree>
      <p:nvGrpSpPr>
        <p:cNvPr id="1" name=""/>
        <p:cNvGrpSpPr/>
        <p:nvPr/>
      </p:nvGrpSpPr>
      <p:grpSpPr>
        <a:xfrm>
          <a:off x="0" y="0"/>
          <a:ext cx="0" cy="0"/>
          <a:chOff x="0" y="0"/>
          <a:chExt cx="0" cy="0"/>
        </a:xfrm>
      </p:grpSpPr>
      <p:sp>
        <p:nvSpPr>
          <p:cNvPr id="25" name="Прямоугольник 24"/>
          <p:cNvSpPr/>
          <p:nvPr/>
        </p:nvSpPr>
        <p:spPr>
          <a:xfrm>
            <a:off x="6228184" y="1052736"/>
            <a:ext cx="2915816" cy="2448272"/>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D:\Риды\2026\Триггеры_конференция\фотографии\Схема_замещения.JPG"/>
          <p:cNvPicPr>
            <a:picLocks noChangeAspect="1" noChangeArrowheads="1"/>
          </p:cNvPicPr>
          <p:nvPr/>
        </p:nvPicPr>
        <p:blipFill>
          <a:blip r:embed="rId2" cstate="print"/>
          <a:srcRect/>
          <a:stretch>
            <a:fillRect/>
          </a:stretch>
        </p:blipFill>
        <p:spPr bwMode="auto">
          <a:xfrm>
            <a:off x="6460317" y="1628800"/>
            <a:ext cx="2395651" cy="1800200"/>
          </a:xfrm>
          <a:prstGeom prst="rect">
            <a:avLst/>
          </a:prstGeom>
          <a:noFill/>
        </p:spPr>
      </p:pic>
      <p:pic>
        <p:nvPicPr>
          <p:cNvPr id="15" name="Picture 4"/>
          <p:cNvPicPr>
            <a:picLocks noChangeAspect="1" noChangeArrowheads="1"/>
          </p:cNvPicPr>
          <p:nvPr/>
        </p:nvPicPr>
        <p:blipFill>
          <a:blip r:embed="rId3" cstate="print"/>
          <a:srcRect/>
          <a:stretch>
            <a:fillRect/>
          </a:stretch>
        </p:blipFill>
        <p:spPr bwMode="auto">
          <a:xfrm>
            <a:off x="4499992" y="4293096"/>
            <a:ext cx="1631649" cy="1944216"/>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0" y="3645024"/>
            <a:ext cx="2195736" cy="1188910"/>
          </a:xfrm>
          <a:prstGeom prst="rect">
            <a:avLst/>
          </a:prstGeom>
          <a:noFill/>
          <a:ln w="9525">
            <a:noFill/>
            <a:miter lim="800000"/>
            <a:headEnd/>
            <a:tailEnd/>
          </a:ln>
        </p:spPr>
      </p:pic>
      <p:sp>
        <p:nvSpPr>
          <p:cNvPr id="6" name="TextBox 5"/>
          <p:cNvSpPr txBox="1"/>
          <p:nvPr/>
        </p:nvSpPr>
        <p:spPr>
          <a:xfrm>
            <a:off x="251520" y="0"/>
            <a:ext cx="8568952" cy="646331"/>
          </a:xfrm>
          <a:prstGeom prst="rect">
            <a:avLst/>
          </a:prstGeom>
          <a:noFill/>
        </p:spPr>
        <p:txBody>
          <a:bodyPr wrap="square" rtlCol="0">
            <a:spAutoFit/>
          </a:bodyPr>
          <a:lstStyle/>
          <a:p>
            <a:pPr algn="ctr"/>
            <a:r>
              <a:rPr lang="ru-RU" dirty="0" smtClean="0">
                <a:latin typeface="Arial Black" pitchFamily="34" charset="0"/>
              </a:rPr>
              <a:t>Схема замещения и оценка величины перенапряжения при коммутации</a:t>
            </a:r>
            <a:endParaRPr lang="ru-RU" dirty="0">
              <a:latin typeface="Arial Black" pitchFamily="34" charset="0"/>
            </a:endParaRPr>
          </a:p>
        </p:txBody>
      </p:sp>
      <p:sp>
        <p:nvSpPr>
          <p:cNvPr id="7" name="TextBox 6"/>
          <p:cNvSpPr txBox="1"/>
          <p:nvPr/>
        </p:nvSpPr>
        <p:spPr>
          <a:xfrm>
            <a:off x="6012160" y="980728"/>
            <a:ext cx="3131840" cy="646331"/>
          </a:xfrm>
          <a:prstGeom prst="rect">
            <a:avLst/>
          </a:prstGeom>
          <a:noFill/>
        </p:spPr>
        <p:txBody>
          <a:bodyPr wrap="square" rtlCol="0">
            <a:spAutoFit/>
          </a:bodyPr>
          <a:lstStyle/>
          <a:p>
            <a:pPr algn="ctr"/>
            <a:r>
              <a:rPr lang="ru-RU" b="1" dirty="0" smtClean="0"/>
              <a:t>Схема замещения с учетом имеющихся эффектов</a:t>
            </a:r>
            <a:endParaRPr lang="ru-RU" b="1" dirty="0"/>
          </a:p>
        </p:txBody>
      </p:sp>
      <p:sp>
        <p:nvSpPr>
          <p:cNvPr id="8" name="TextBox 7"/>
          <p:cNvSpPr txBox="1"/>
          <p:nvPr/>
        </p:nvSpPr>
        <p:spPr>
          <a:xfrm>
            <a:off x="0" y="3284984"/>
            <a:ext cx="2160240" cy="369332"/>
          </a:xfrm>
          <a:prstGeom prst="rect">
            <a:avLst/>
          </a:prstGeom>
          <a:noFill/>
        </p:spPr>
        <p:txBody>
          <a:bodyPr wrap="square" rtlCol="0">
            <a:spAutoFit/>
          </a:bodyPr>
          <a:lstStyle/>
          <a:p>
            <a:r>
              <a:rPr lang="ru-RU" b="1" dirty="0" smtClean="0"/>
              <a:t>Уп</a:t>
            </a:r>
            <a:r>
              <a:rPr lang="ru-RU" sz="1600" b="1" dirty="0" smtClean="0"/>
              <a:t>ро</a:t>
            </a:r>
            <a:r>
              <a:rPr lang="ru-RU" b="1" dirty="0" smtClean="0"/>
              <a:t>щенная схема</a:t>
            </a:r>
            <a:endParaRPr lang="ru-RU" b="1" dirty="0"/>
          </a:p>
        </p:txBody>
      </p:sp>
      <p:pic>
        <p:nvPicPr>
          <p:cNvPr id="5126" name="Picture 6"/>
          <p:cNvPicPr>
            <a:picLocks noChangeAspect="1" noChangeArrowheads="1"/>
          </p:cNvPicPr>
          <p:nvPr/>
        </p:nvPicPr>
        <p:blipFill>
          <a:blip r:embed="rId5" cstate="print"/>
          <a:srcRect/>
          <a:stretch>
            <a:fillRect/>
          </a:stretch>
        </p:blipFill>
        <p:spPr bwMode="auto">
          <a:xfrm>
            <a:off x="2267744" y="3232526"/>
            <a:ext cx="2664296" cy="484506"/>
          </a:xfrm>
          <a:prstGeom prst="rect">
            <a:avLst/>
          </a:prstGeom>
          <a:noFill/>
          <a:ln w="9525">
            <a:noFill/>
            <a:miter lim="800000"/>
            <a:headEnd/>
            <a:tailEnd/>
          </a:ln>
        </p:spPr>
      </p:pic>
      <p:pic>
        <p:nvPicPr>
          <p:cNvPr id="5127" name="Picture 7" descr="D:\Риды\2026\Триггеры_конференция\фотографии\Безымянный.png"/>
          <p:cNvPicPr>
            <a:picLocks noChangeAspect="1" noChangeArrowheads="1"/>
          </p:cNvPicPr>
          <p:nvPr/>
        </p:nvPicPr>
        <p:blipFill>
          <a:blip r:embed="rId6" cstate="print"/>
          <a:srcRect/>
          <a:stretch>
            <a:fillRect/>
          </a:stretch>
        </p:blipFill>
        <p:spPr bwMode="auto">
          <a:xfrm>
            <a:off x="6660232" y="4365104"/>
            <a:ext cx="1656184" cy="1821115"/>
          </a:xfrm>
          <a:prstGeom prst="rect">
            <a:avLst/>
          </a:prstGeom>
          <a:noFill/>
        </p:spPr>
      </p:pic>
      <p:pic>
        <p:nvPicPr>
          <p:cNvPr id="5128" name="Picture 8"/>
          <p:cNvPicPr>
            <a:picLocks noChangeAspect="1" noChangeArrowheads="1"/>
          </p:cNvPicPr>
          <p:nvPr/>
        </p:nvPicPr>
        <p:blipFill>
          <a:blip r:embed="rId7" cstate="print"/>
          <a:srcRect/>
          <a:stretch>
            <a:fillRect/>
          </a:stretch>
        </p:blipFill>
        <p:spPr bwMode="auto">
          <a:xfrm>
            <a:off x="2267744" y="3645024"/>
            <a:ext cx="6315472" cy="654531"/>
          </a:xfrm>
          <a:prstGeom prst="rect">
            <a:avLst/>
          </a:prstGeom>
          <a:noFill/>
          <a:ln w="9525">
            <a:noFill/>
            <a:miter lim="800000"/>
            <a:headEnd/>
            <a:tailEnd/>
          </a:ln>
        </p:spPr>
      </p:pic>
      <p:pic>
        <p:nvPicPr>
          <p:cNvPr id="5132" name="Picture 12"/>
          <p:cNvPicPr>
            <a:picLocks noChangeAspect="1" noChangeArrowheads="1"/>
          </p:cNvPicPr>
          <p:nvPr/>
        </p:nvPicPr>
        <p:blipFill>
          <a:blip r:embed="rId8" cstate="print"/>
          <a:srcRect/>
          <a:stretch>
            <a:fillRect/>
          </a:stretch>
        </p:blipFill>
        <p:spPr bwMode="auto">
          <a:xfrm>
            <a:off x="2267744" y="4221088"/>
            <a:ext cx="2243286" cy="355093"/>
          </a:xfrm>
          <a:prstGeom prst="rect">
            <a:avLst/>
          </a:prstGeom>
          <a:noFill/>
          <a:ln w="9525">
            <a:noFill/>
            <a:miter lim="800000"/>
            <a:headEnd/>
            <a:tailEnd/>
          </a:ln>
        </p:spPr>
      </p:pic>
      <p:sp>
        <p:nvSpPr>
          <p:cNvPr id="19" name="TextBox 18"/>
          <p:cNvSpPr txBox="1"/>
          <p:nvPr/>
        </p:nvSpPr>
        <p:spPr>
          <a:xfrm>
            <a:off x="6407696" y="6211669"/>
            <a:ext cx="2736304" cy="646331"/>
          </a:xfrm>
          <a:prstGeom prst="rect">
            <a:avLst/>
          </a:prstGeom>
          <a:noFill/>
        </p:spPr>
        <p:txBody>
          <a:bodyPr wrap="square" rtlCol="0">
            <a:spAutoFit/>
          </a:bodyPr>
          <a:lstStyle/>
          <a:p>
            <a:pPr algn="ctr"/>
            <a:r>
              <a:rPr lang="ru-RU" sz="1200" dirty="0" smtClean="0"/>
              <a:t>Процесс, зарегистрированный во время эксперимента в 2022 году</a:t>
            </a:r>
            <a:r>
              <a:rPr lang="en-US" sz="1200" dirty="0" smtClean="0"/>
              <a:t> </a:t>
            </a:r>
            <a:r>
              <a:rPr lang="ru-RU" sz="1200" dirty="0" smtClean="0"/>
              <a:t>(около электрода)</a:t>
            </a:r>
            <a:endParaRPr lang="ru-RU" sz="1200" dirty="0"/>
          </a:p>
        </p:txBody>
      </p:sp>
      <p:sp>
        <p:nvSpPr>
          <p:cNvPr id="21" name="TextBox 20"/>
          <p:cNvSpPr txBox="1"/>
          <p:nvPr/>
        </p:nvSpPr>
        <p:spPr>
          <a:xfrm>
            <a:off x="4283968" y="6165304"/>
            <a:ext cx="2016224" cy="523220"/>
          </a:xfrm>
          <a:prstGeom prst="rect">
            <a:avLst/>
          </a:prstGeom>
          <a:noFill/>
        </p:spPr>
        <p:txBody>
          <a:bodyPr wrap="square" rtlCol="0">
            <a:spAutoFit/>
          </a:bodyPr>
          <a:lstStyle/>
          <a:p>
            <a:pPr algn="ctr"/>
            <a:r>
              <a:rPr lang="ru-RU" sz="1400" dirty="0" smtClean="0"/>
              <a:t>Результат моделирования</a:t>
            </a:r>
            <a:endParaRPr lang="ru-RU" sz="1400" dirty="0"/>
          </a:p>
        </p:txBody>
      </p:sp>
      <p:sp>
        <p:nvSpPr>
          <p:cNvPr id="28" name="TextBox 27"/>
          <p:cNvSpPr txBox="1"/>
          <p:nvPr/>
        </p:nvSpPr>
        <p:spPr>
          <a:xfrm>
            <a:off x="0" y="908720"/>
            <a:ext cx="6228184" cy="2462213"/>
          </a:xfrm>
          <a:prstGeom prst="rect">
            <a:avLst/>
          </a:prstGeom>
          <a:noFill/>
        </p:spPr>
        <p:txBody>
          <a:bodyPr wrap="square" rtlCol="0">
            <a:spAutoFit/>
          </a:bodyPr>
          <a:lstStyle/>
          <a:p>
            <a:r>
              <a:rPr lang="ru-RU" sz="1100" dirty="0" smtClean="0"/>
              <a:t>Для вычисления индуктивности</a:t>
            </a:r>
            <a:r>
              <a:rPr lang="en-US" sz="1100" dirty="0" smtClean="0"/>
              <a:t> LG </a:t>
            </a:r>
            <a:r>
              <a:rPr lang="ru-RU" sz="1100" dirty="0" smtClean="0"/>
              <a:t>было применено предположение, что распространение установившегося тока в грунте происходит в </a:t>
            </a:r>
            <a:r>
              <a:rPr lang="en-US" sz="1100" dirty="0" smtClean="0"/>
              <a:t> </a:t>
            </a:r>
            <a:r>
              <a:rPr lang="ru-RU" sz="1100" dirty="0" smtClean="0"/>
              <a:t>воображаемом </a:t>
            </a:r>
            <a:r>
              <a:rPr lang="ru-RU" sz="1100" dirty="0" err="1" smtClean="0"/>
              <a:t>шинопроводе</a:t>
            </a:r>
            <a:r>
              <a:rPr lang="ru-RU" sz="1100" dirty="0" smtClean="0"/>
              <a:t> длиной, равной</a:t>
            </a:r>
            <a:r>
              <a:rPr lang="en-US" sz="1100" dirty="0" smtClean="0"/>
              <a:t> </a:t>
            </a:r>
            <a:r>
              <a:rPr lang="ru-RU" sz="1100" dirty="0" smtClean="0"/>
              <a:t>расстоянию между электродами </a:t>
            </a:r>
            <a:r>
              <a:rPr lang="en-US" sz="1100" i="1" dirty="0" smtClean="0"/>
              <a:t>l </a:t>
            </a:r>
            <a:r>
              <a:rPr lang="ru-RU" sz="1100" dirty="0" smtClean="0"/>
              <a:t>прямоугольного сечения и со сторонами, равными </a:t>
            </a:r>
            <a:r>
              <a:rPr lang="en-US" sz="1100" i="1" dirty="0" smtClean="0"/>
              <a:t>l/4. </a:t>
            </a:r>
            <a:r>
              <a:rPr lang="ru-RU" sz="1100" i="1" dirty="0" smtClean="0"/>
              <a:t>Расчет индуктивности между </a:t>
            </a:r>
            <a:r>
              <a:rPr lang="ru-RU" sz="1100" i="1" dirty="0" err="1" smtClean="0"/>
              <a:t>элетродами</a:t>
            </a:r>
            <a:r>
              <a:rPr lang="ru-RU" sz="1100" i="1" dirty="0" smtClean="0"/>
              <a:t> разнесенными на расстояние 407., равно: </a:t>
            </a:r>
            <a:r>
              <a:rPr lang="en-US" sz="1100" b="1" i="1" dirty="0" smtClean="0"/>
              <a:t>L</a:t>
            </a:r>
            <a:r>
              <a:rPr lang="en-US" sz="900" b="1" i="1" dirty="0" smtClean="0"/>
              <a:t>G</a:t>
            </a:r>
            <a:r>
              <a:rPr lang="en-US" sz="1100" b="1" i="1" dirty="0" smtClean="0"/>
              <a:t> = </a:t>
            </a:r>
            <a:r>
              <a:rPr lang="ru-RU" sz="1100" b="1" i="1" dirty="0" smtClean="0"/>
              <a:t>2</a:t>
            </a:r>
            <a:r>
              <a:rPr lang="en-US" sz="1100" b="1" i="1" dirty="0" smtClean="0"/>
              <a:t>·407·(ln4 +0.75)≈1739 </a:t>
            </a:r>
            <a:r>
              <a:rPr lang="ru-RU" sz="1100" b="1" i="1" dirty="0" smtClean="0"/>
              <a:t>мкГн </a:t>
            </a:r>
            <a:r>
              <a:rPr lang="ru-RU" sz="1100" i="1" dirty="0" smtClean="0"/>
              <a:t>Индуктивность прямого провода оценивалась исходя из следующих соображений. Провод радиусом 0.4 мм, расположен на травянистой растительности около земли. Формула индуктивности двухпроводной линии той же длины при расстоянии между проводами 10 мм дает значение </a:t>
            </a:r>
            <a:r>
              <a:rPr lang="ru-RU" sz="1100" b="1" i="1" dirty="0" smtClean="0"/>
              <a:t>L</a:t>
            </a:r>
            <a:r>
              <a:rPr lang="ru-RU" sz="900" b="1" i="1" dirty="0" smtClean="0"/>
              <a:t>W</a:t>
            </a:r>
            <a:r>
              <a:rPr lang="ru-RU" sz="1100" b="1" i="1" dirty="0" smtClean="0"/>
              <a:t>=4∙</a:t>
            </a:r>
            <a:r>
              <a:rPr lang="ru-RU" sz="1100" b="1" i="1" dirty="0" smtClean="0"/>
              <a:t>10</a:t>
            </a:r>
            <a:r>
              <a:rPr lang="en-US" sz="1100" b="1" i="1" dirty="0" smtClean="0"/>
              <a:t>^</a:t>
            </a:r>
            <a:r>
              <a:rPr lang="ru-RU" sz="1100" b="1" i="1" dirty="0" smtClean="0"/>
              <a:t>-7∙407∙</a:t>
            </a:r>
            <a:r>
              <a:rPr lang="ru-RU" sz="1100" b="1" i="1" dirty="0" smtClean="0"/>
              <a:t>(</a:t>
            </a:r>
            <a:r>
              <a:rPr lang="ru-RU" sz="1100" b="1" i="1" dirty="0" err="1" smtClean="0"/>
              <a:t>ln</a:t>
            </a:r>
            <a:r>
              <a:rPr lang="ru-RU" sz="1100" b="1" i="1" dirty="0" smtClean="0"/>
              <a:t>(10/0.4)</a:t>
            </a:r>
            <a:r>
              <a:rPr lang="ru-RU" sz="1100" b="1" i="1" dirty="0" smtClean="0"/>
              <a:t>≈</a:t>
            </a:r>
            <a:r>
              <a:rPr lang="en-US" sz="1100" b="1" i="1" dirty="0" smtClean="0"/>
              <a:t>524</a:t>
            </a:r>
            <a:r>
              <a:rPr lang="ru-RU" sz="1100" b="1" i="1" dirty="0" smtClean="0"/>
              <a:t> </a:t>
            </a:r>
            <a:r>
              <a:rPr lang="ru-RU" sz="1100" b="1" i="1" dirty="0" smtClean="0"/>
              <a:t>мкГн </a:t>
            </a:r>
          </a:p>
          <a:p>
            <a:r>
              <a:rPr lang="ru-RU" sz="1100" i="1" dirty="0" smtClean="0"/>
              <a:t>Для оценки суммарной индуктивности учтем, что индуктивности провода и проводящего грунтового канала расположены встречно. В результате оценку суммарной индуктивности нагрузки источника, равную: </a:t>
            </a:r>
            <a:r>
              <a:rPr lang="ru-RU" sz="1100" b="1" i="1" dirty="0" smtClean="0"/>
              <a:t>L∑= L</a:t>
            </a:r>
            <a:r>
              <a:rPr lang="ru-RU" sz="900" b="1" i="1" dirty="0" smtClean="0"/>
              <a:t>G</a:t>
            </a:r>
            <a:r>
              <a:rPr lang="ru-RU" sz="1100" b="1" i="1" dirty="0" smtClean="0"/>
              <a:t>-L</a:t>
            </a:r>
            <a:r>
              <a:rPr lang="ru-RU" sz="900" b="1" i="1" dirty="0" smtClean="0"/>
              <a:t>W</a:t>
            </a:r>
            <a:r>
              <a:rPr lang="ru-RU" sz="1100" b="1" i="1" dirty="0" smtClean="0"/>
              <a:t> </a:t>
            </a:r>
            <a:r>
              <a:rPr lang="ru-RU" sz="1100" b="1" i="1" dirty="0" smtClean="0"/>
              <a:t>≈</a:t>
            </a:r>
            <a:r>
              <a:rPr lang="en-US" sz="1100" b="1" i="1" dirty="0" smtClean="0"/>
              <a:t>1214</a:t>
            </a:r>
            <a:r>
              <a:rPr lang="ru-RU" sz="1100" b="1" i="1" dirty="0" smtClean="0"/>
              <a:t> </a:t>
            </a:r>
            <a:r>
              <a:rPr lang="ru-RU" sz="1100" b="1" i="1" dirty="0" smtClean="0"/>
              <a:t>мкГн</a:t>
            </a:r>
            <a:r>
              <a:rPr lang="ru-RU" sz="1100" i="1" dirty="0" smtClean="0"/>
              <a:t>. При таких условиях коэффициента перенапряжения (отношение величины перенапряжения при размыкании тока к величине размыкаемого тока) на ключе, имеющем время размыкания, равное 110 нс, равно </a:t>
            </a:r>
            <a:r>
              <a:rPr lang="ru-RU" sz="1100" b="1" i="1" dirty="0" smtClean="0"/>
              <a:t>К</a:t>
            </a:r>
            <a:r>
              <a:rPr lang="en-US" sz="1100" b="1" i="1" dirty="0" err="1" smtClean="0"/>
              <a:t>ov</a:t>
            </a:r>
            <a:r>
              <a:rPr lang="ru-RU" sz="1100" b="1" i="1" dirty="0" smtClean="0"/>
              <a:t>=</a:t>
            </a:r>
            <a:r>
              <a:rPr lang="en-US" sz="1100" b="1" i="1" dirty="0" smtClean="0"/>
              <a:t>1214</a:t>
            </a:r>
            <a:r>
              <a:rPr lang="ru-RU" sz="1100" b="1" i="1" dirty="0" smtClean="0"/>
              <a:t>/0.110≈</a:t>
            </a:r>
            <a:r>
              <a:rPr lang="en-US" sz="1100" b="1" i="1" dirty="0" smtClean="0"/>
              <a:t>11</a:t>
            </a:r>
            <a:r>
              <a:rPr lang="ru-RU" sz="1100" b="1" i="1" dirty="0" smtClean="0"/>
              <a:t>.</a:t>
            </a:r>
            <a:r>
              <a:rPr lang="en-US" sz="1100" b="1" i="1" dirty="0" smtClean="0"/>
              <a:t>1</a:t>
            </a:r>
            <a:r>
              <a:rPr lang="ru-RU" sz="1100" b="1" i="1" dirty="0" smtClean="0"/>
              <a:t> </a:t>
            </a:r>
            <a:r>
              <a:rPr lang="ru-RU" sz="1100" b="1" i="1" dirty="0" smtClean="0"/>
              <a:t>кВ/А</a:t>
            </a:r>
            <a:r>
              <a:rPr lang="ru-RU" sz="1100" i="1" dirty="0" smtClean="0"/>
              <a:t>.</a:t>
            </a:r>
            <a:endParaRPr lang="ru-RU" sz="1100" i="1" dirty="0"/>
          </a:p>
        </p:txBody>
      </p:sp>
    </p:spTree>
    <p:extLst>
      <p:ext uri="{BB962C8B-B14F-4D97-AF65-F5344CB8AC3E}">
        <p14:creationId xmlns="" xmlns:p14="http://schemas.microsoft.com/office/powerpoint/2010/main" val="169208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bg2">
                <a:lumMod val="75000"/>
              </a:schemeClr>
            </a:gs>
          </a:gsLst>
          <a:lin ang="5400000" scaled="0"/>
        </a:gradFill>
        <a:effectLst/>
      </p:bgPr>
    </p:bg>
    <p:spTree>
      <p:nvGrpSpPr>
        <p:cNvPr id="1" name=""/>
        <p:cNvGrpSpPr/>
        <p:nvPr/>
      </p:nvGrpSpPr>
      <p:grpSpPr>
        <a:xfrm>
          <a:off x="0" y="0"/>
          <a:ext cx="0" cy="0"/>
          <a:chOff x="0" y="0"/>
          <a:chExt cx="0" cy="0"/>
        </a:xfrm>
      </p:grpSpPr>
      <p:pic>
        <p:nvPicPr>
          <p:cNvPr id="3074" name="Picture 2" descr="D:\Риды\2026\Триггеры_конференция\фотографии\ФОТО\Твердотельное реле.png"/>
          <p:cNvPicPr>
            <a:picLocks noChangeAspect="1" noChangeArrowheads="1"/>
          </p:cNvPicPr>
          <p:nvPr/>
        </p:nvPicPr>
        <p:blipFill>
          <a:blip r:embed="rId2" cstate="print"/>
          <a:srcRect/>
          <a:stretch>
            <a:fillRect/>
          </a:stretch>
        </p:blipFill>
        <p:spPr bwMode="auto">
          <a:xfrm>
            <a:off x="-180528" y="620688"/>
            <a:ext cx="3003798" cy="4005064"/>
          </a:xfrm>
          <a:prstGeom prst="rect">
            <a:avLst/>
          </a:prstGeom>
          <a:noFill/>
        </p:spPr>
      </p:pic>
      <p:sp>
        <p:nvSpPr>
          <p:cNvPr id="19" name="Полилиния 18"/>
          <p:cNvSpPr/>
          <p:nvPr/>
        </p:nvSpPr>
        <p:spPr>
          <a:xfrm rot="2535108">
            <a:off x="1162849" y="2051127"/>
            <a:ext cx="2295786" cy="1027554"/>
          </a:xfrm>
          <a:custGeom>
            <a:avLst/>
            <a:gdLst>
              <a:gd name="connsiteX0" fmla="*/ 0 w 609600"/>
              <a:gd name="connsiteY0" fmla="*/ 2044700 h 2044700"/>
              <a:gd name="connsiteX1" fmla="*/ 609600 w 609600"/>
              <a:gd name="connsiteY1" fmla="*/ 0 h 2044700"/>
              <a:gd name="connsiteX2" fmla="*/ 596900 w 609600"/>
              <a:gd name="connsiteY2" fmla="*/ 1835150 h 2044700"/>
              <a:gd name="connsiteX3" fmla="*/ 0 w 609600"/>
              <a:gd name="connsiteY3" fmla="*/ 2044700 h 2044700"/>
            </a:gdLst>
            <a:ahLst/>
            <a:cxnLst>
              <a:cxn ang="0">
                <a:pos x="connsiteX0" y="connsiteY0"/>
              </a:cxn>
              <a:cxn ang="0">
                <a:pos x="connsiteX1" y="connsiteY1"/>
              </a:cxn>
              <a:cxn ang="0">
                <a:pos x="connsiteX2" y="connsiteY2"/>
              </a:cxn>
              <a:cxn ang="0">
                <a:pos x="connsiteX3" y="connsiteY3"/>
              </a:cxn>
            </a:cxnLst>
            <a:rect l="l" t="t" r="r" b="b"/>
            <a:pathLst>
              <a:path w="609600" h="2044700">
                <a:moveTo>
                  <a:pt x="0" y="2044700"/>
                </a:moveTo>
                <a:lnTo>
                  <a:pt x="609600" y="0"/>
                </a:lnTo>
                <a:cubicBezTo>
                  <a:pt x="605367" y="611717"/>
                  <a:pt x="601133" y="1223433"/>
                  <a:pt x="596900" y="1835150"/>
                </a:cubicBezTo>
                <a:lnTo>
                  <a:pt x="0" y="204470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283968" y="274638"/>
            <a:ext cx="4402832" cy="706090"/>
          </a:xfrm>
        </p:spPr>
        <p:txBody>
          <a:bodyPr>
            <a:normAutofit fontScale="90000"/>
          </a:bodyPr>
          <a:lstStyle/>
          <a:p>
            <a:r>
              <a:rPr lang="ru-RU" dirty="0" smtClean="0"/>
              <a:t>Текущее схемное решение</a:t>
            </a:r>
            <a:endParaRPr lang="ru-RU" dirty="0"/>
          </a:p>
        </p:txBody>
      </p:sp>
      <p:pic>
        <p:nvPicPr>
          <p:cNvPr id="4" name="Picture 2"/>
          <p:cNvPicPr>
            <a:picLocks noChangeAspect="1" noChangeArrowheads="1"/>
          </p:cNvPicPr>
          <p:nvPr/>
        </p:nvPicPr>
        <p:blipFill>
          <a:blip r:embed="rId3" cstate="print"/>
          <a:srcRect/>
          <a:stretch>
            <a:fillRect/>
          </a:stretch>
        </p:blipFill>
        <p:spPr bwMode="auto">
          <a:xfrm>
            <a:off x="4572000" y="2348880"/>
            <a:ext cx="3888432" cy="150629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699792" y="2204864"/>
            <a:ext cx="1373920" cy="1872207"/>
          </a:xfrm>
          <a:prstGeom prst="rect">
            <a:avLst/>
          </a:prstGeom>
          <a:noFill/>
          <a:ln w="9525">
            <a:noFill/>
            <a:miter lim="800000"/>
            <a:headEnd/>
            <a:tailEnd/>
          </a:ln>
        </p:spPr>
      </p:pic>
      <p:pic>
        <p:nvPicPr>
          <p:cNvPr id="21"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4094144" cy="2206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0" y="3429000"/>
            <a:ext cx="1019309" cy="830997"/>
          </a:xfrm>
          <a:prstGeom prst="rect">
            <a:avLst/>
          </a:prstGeom>
          <a:noFill/>
        </p:spPr>
        <p:txBody>
          <a:bodyPr wrap="square" rtlCol="0">
            <a:spAutoFit/>
          </a:bodyPr>
          <a:lstStyle/>
          <a:p>
            <a:r>
              <a:rPr lang="ru-RU" sz="1200" dirty="0" smtClean="0"/>
              <a:t>Текущий вид </a:t>
            </a:r>
          </a:p>
          <a:p>
            <a:r>
              <a:rPr lang="ru-RU" sz="1200" dirty="0" smtClean="0"/>
              <a:t>Электроимпульсного  блока</a:t>
            </a:r>
          </a:p>
        </p:txBody>
      </p:sp>
      <p:sp>
        <p:nvSpPr>
          <p:cNvPr id="23" name="TextBox 22"/>
          <p:cNvSpPr txBox="1"/>
          <p:nvPr/>
        </p:nvSpPr>
        <p:spPr>
          <a:xfrm>
            <a:off x="2699792" y="4005064"/>
            <a:ext cx="1440160" cy="954107"/>
          </a:xfrm>
          <a:prstGeom prst="rect">
            <a:avLst/>
          </a:prstGeom>
          <a:noFill/>
        </p:spPr>
        <p:txBody>
          <a:bodyPr wrap="square" rtlCol="0">
            <a:spAutoFit/>
          </a:bodyPr>
          <a:lstStyle/>
          <a:p>
            <a:r>
              <a:rPr lang="ru-RU" sz="1400" dirty="0" smtClean="0"/>
              <a:t>Твердотельное реле</a:t>
            </a:r>
            <a:r>
              <a:rPr lang="en-US" sz="1400" dirty="0" smtClean="0"/>
              <a:t> ZGT -150 DD</a:t>
            </a:r>
            <a:r>
              <a:rPr lang="ru-RU" sz="1400" dirty="0" smtClean="0"/>
              <a:t>  </a:t>
            </a:r>
            <a:r>
              <a:rPr lang="en-US" sz="1400" dirty="0" smtClean="0"/>
              <a:t>600 VDC 150 </a:t>
            </a:r>
            <a:r>
              <a:rPr lang="ru-RU" sz="1400" dirty="0" smtClean="0"/>
              <a:t>А</a:t>
            </a:r>
            <a:endParaRPr lang="ru-RU" sz="1400" dirty="0"/>
          </a:p>
        </p:txBody>
      </p:sp>
      <p:sp>
        <p:nvSpPr>
          <p:cNvPr id="24" name="TextBox 23"/>
          <p:cNvSpPr txBox="1"/>
          <p:nvPr/>
        </p:nvSpPr>
        <p:spPr>
          <a:xfrm>
            <a:off x="5580112" y="3861048"/>
            <a:ext cx="1735540" cy="307777"/>
          </a:xfrm>
          <a:prstGeom prst="rect">
            <a:avLst/>
          </a:prstGeom>
          <a:noFill/>
        </p:spPr>
        <p:txBody>
          <a:bodyPr wrap="none" rtlCol="0">
            <a:spAutoFit/>
          </a:bodyPr>
          <a:lstStyle/>
          <a:p>
            <a:r>
              <a:rPr lang="ru-RU" sz="1400" dirty="0" smtClean="0"/>
              <a:t>Схема подключения</a:t>
            </a:r>
            <a:endParaRPr lang="ru-RU" sz="1400" dirty="0"/>
          </a:p>
        </p:txBody>
      </p:sp>
      <p:pic>
        <p:nvPicPr>
          <p:cNvPr id="25" name="Picture 3" descr="D:\Риды\2025\октябрь\Конференция по электроэнергетике\Рисунки\Технические характеристики.png"/>
          <p:cNvPicPr>
            <a:picLocks noChangeAspect="1" noChangeArrowheads="1"/>
          </p:cNvPicPr>
          <p:nvPr/>
        </p:nvPicPr>
        <p:blipFill>
          <a:blip r:embed="rId6" cstate="print"/>
          <a:srcRect/>
          <a:stretch>
            <a:fillRect/>
          </a:stretch>
        </p:blipFill>
        <p:spPr bwMode="auto">
          <a:xfrm>
            <a:off x="0" y="4293096"/>
            <a:ext cx="2736304" cy="2276872"/>
          </a:xfrm>
          <a:prstGeom prst="rect">
            <a:avLst/>
          </a:prstGeom>
          <a:noFill/>
        </p:spPr>
      </p:pic>
      <p:pic>
        <p:nvPicPr>
          <p:cNvPr id="3077" name="Picture 5" descr="D:\Риды\2026\Триггеры_конференция\фотографии\BMP\AKIP0001.BMP"/>
          <p:cNvPicPr>
            <a:picLocks noChangeAspect="1" noChangeArrowheads="1"/>
          </p:cNvPicPr>
          <p:nvPr/>
        </p:nvPicPr>
        <p:blipFill>
          <a:blip r:embed="rId7" cstate="print"/>
          <a:srcRect/>
          <a:stretch>
            <a:fillRect/>
          </a:stretch>
        </p:blipFill>
        <p:spPr bwMode="auto">
          <a:xfrm>
            <a:off x="3491880" y="4725144"/>
            <a:ext cx="2608511" cy="1565107"/>
          </a:xfrm>
          <a:prstGeom prst="rect">
            <a:avLst/>
          </a:prstGeom>
          <a:noFill/>
        </p:spPr>
      </p:pic>
      <p:pic>
        <p:nvPicPr>
          <p:cNvPr id="3079" name="Picture 7" descr="D:\Риды\2024\11.2024\Статья в ГИТ\рисунки\fig-4.png"/>
          <p:cNvPicPr>
            <a:picLocks noChangeAspect="1" noChangeArrowheads="1"/>
          </p:cNvPicPr>
          <p:nvPr/>
        </p:nvPicPr>
        <p:blipFill>
          <a:blip r:embed="rId8" cstate="print"/>
          <a:srcRect/>
          <a:stretch>
            <a:fillRect/>
          </a:stretch>
        </p:blipFill>
        <p:spPr bwMode="auto">
          <a:xfrm>
            <a:off x="6876256" y="4509120"/>
            <a:ext cx="1994793" cy="1672962"/>
          </a:xfrm>
          <a:prstGeom prst="rect">
            <a:avLst/>
          </a:prstGeom>
          <a:noFill/>
        </p:spPr>
      </p:pic>
      <p:sp>
        <p:nvSpPr>
          <p:cNvPr id="31" name="TextBox 30"/>
          <p:cNvSpPr txBox="1"/>
          <p:nvPr/>
        </p:nvSpPr>
        <p:spPr>
          <a:xfrm>
            <a:off x="3563888" y="6211669"/>
            <a:ext cx="2448272" cy="523220"/>
          </a:xfrm>
          <a:prstGeom prst="rect">
            <a:avLst/>
          </a:prstGeom>
          <a:noFill/>
        </p:spPr>
        <p:txBody>
          <a:bodyPr wrap="square" rtlCol="0">
            <a:spAutoFit/>
          </a:bodyPr>
          <a:lstStyle/>
          <a:p>
            <a:pPr algn="ctr"/>
            <a:r>
              <a:rPr lang="ru-RU" sz="1400" dirty="0" smtClean="0"/>
              <a:t>фронт  нарастания  импульса твердотельного реле</a:t>
            </a:r>
            <a:endParaRPr lang="ru-RU" sz="1400" dirty="0"/>
          </a:p>
        </p:txBody>
      </p:sp>
      <p:sp>
        <p:nvSpPr>
          <p:cNvPr id="32" name="Прямоугольник 31"/>
          <p:cNvSpPr/>
          <p:nvPr/>
        </p:nvSpPr>
        <p:spPr>
          <a:xfrm>
            <a:off x="6804248" y="6119336"/>
            <a:ext cx="2339752" cy="523220"/>
          </a:xfrm>
          <a:prstGeom prst="rect">
            <a:avLst/>
          </a:prstGeom>
        </p:spPr>
        <p:txBody>
          <a:bodyPr wrap="square">
            <a:spAutoFit/>
          </a:bodyPr>
          <a:lstStyle/>
          <a:p>
            <a:pPr algn="ctr"/>
            <a:r>
              <a:rPr lang="ru-RU" sz="1400" dirty="0" smtClean="0"/>
              <a:t>фронт  </a:t>
            </a:r>
            <a:r>
              <a:rPr lang="ru-RU" sz="1400" dirty="0" smtClean="0"/>
              <a:t>нарастания  импульса </a:t>
            </a:r>
            <a:r>
              <a:rPr lang="en-US" sz="1400" dirty="0" smtClean="0"/>
              <a:t>IGBT</a:t>
            </a:r>
            <a:endParaRPr lang="ru-RU"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normAutofit fontScale="90000"/>
          </a:bodyPr>
          <a:lstStyle/>
          <a:p>
            <a:r>
              <a:rPr lang="ru-RU" sz="3200" b="1" dirty="0" smtClean="0"/>
              <a:t>Эксперимент 20 апреля 2026 площадка «Петропавловское»</a:t>
            </a:r>
            <a:endParaRPr lang="ru-RU" sz="3200" b="1" dirty="0"/>
          </a:p>
        </p:txBody>
      </p:sp>
      <p:pic>
        <p:nvPicPr>
          <p:cNvPr id="6146" name="Picture 2"/>
          <p:cNvPicPr>
            <a:picLocks noChangeAspect="1" noChangeArrowheads="1"/>
          </p:cNvPicPr>
          <p:nvPr/>
        </p:nvPicPr>
        <p:blipFill>
          <a:blip r:embed="rId2" cstate="print"/>
          <a:srcRect/>
          <a:stretch>
            <a:fillRect/>
          </a:stretch>
        </p:blipFill>
        <p:spPr bwMode="auto">
          <a:xfrm>
            <a:off x="0" y="3140333"/>
            <a:ext cx="5737140" cy="3717667"/>
          </a:xfrm>
          <a:prstGeom prst="rect">
            <a:avLst/>
          </a:prstGeom>
          <a:noFill/>
          <a:ln w="9525">
            <a:noFill/>
            <a:miter lim="800000"/>
            <a:headEnd/>
            <a:tailEnd/>
          </a:ln>
        </p:spPr>
      </p:pic>
      <p:pic>
        <p:nvPicPr>
          <p:cNvPr id="6148" name="Picture 4" descr="G:\Риды\2026\Триггеры_конференция\фотографии\IMG20260420124020.jpg"/>
          <p:cNvPicPr>
            <a:picLocks noChangeAspect="1" noChangeArrowheads="1"/>
          </p:cNvPicPr>
          <p:nvPr/>
        </p:nvPicPr>
        <p:blipFill>
          <a:blip r:embed="rId3" cstate="print"/>
          <a:srcRect/>
          <a:stretch>
            <a:fillRect/>
          </a:stretch>
        </p:blipFill>
        <p:spPr bwMode="auto">
          <a:xfrm>
            <a:off x="0" y="980728"/>
            <a:ext cx="2976331" cy="2232248"/>
          </a:xfrm>
          <a:prstGeom prst="rect">
            <a:avLst/>
          </a:prstGeom>
          <a:noFill/>
        </p:spPr>
      </p:pic>
      <p:sp>
        <p:nvSpPr>
          <p:cNvPr id="7" name="Полилиния 6"/>
          <p:cNvSpPr/>
          <p:nvPr/>
        </p:nvSpPr>
        <p:spPr>
          <a:xfrm>
            <a:off x="11017" y="3205908"/>
            <a:ext cx="2963537" cy="771181"/>
          </a:xfrm>
          <a:custGeom>
            <a:avLst/>
            <a:gdLst>
              <a:gd name="connsiteX0" fmla="*/ 1586429 w 2963537"/>
              <a:gd name="connsiteY0" fmla="*/ 771181 h 771181"/>
              <a:gd name="connsiteX1" fmla="*/ 2963537 w 2963537"/>
              <a:gd name="connsiteY1" fmla="*/ 0 h 771181"/>
              <a:gd name="connsiteX2" fmla="*/ 0 w 2963537"/>
              <a:gd name="connsiteY2" fmla="*/ 22034 h 771181"/>
              <a:gd name="connsiteX3" fmla="*/ 1586429 w 2963537"/>
              <a:gd name="connsiteY3" fmla="*/ 771181 h 771181"/>
            </a:gdLst>
            <a:ahLst/>
            <a:cxnLst>
              <a:cxn ang="0">
                <a:pos x="connsiteX0" y="connsiteY0"/>
              </a:cxn>
              <a:cxn ang="0">
                <a:pos x="connsiteX1" y="connsiteY1"/>
              </a:cxn>
              <a:cxn ang="0">
                <a:pos x="connsiteX2" y="connsiteY2"/>
              </a:cxn>
              <a:cxn ang="0">
                <a:pos x="connsiteX3" y="connsiteY3"/>
              </a:cxn>
            </a:cxnLst>
            <a:rect l="l" t="t" r="r" b="b"/>
            <a:pathLst>
              <a:path w="2963537" h="771181">
                <a:moveTo>
                  <a:pt x="1586429" y="771181"/>
                </a:moveTo>
                <a:lnTo>
                  <a:pt x="2963537" y="0"/>
                </a:lnTo>
                <a:lnTo>
                  <a:pt x="0" y="22034"/>
                </a:lnTo>
                <a:lnTo>
                  <a:pt x="1586429" y="771181"/>
                </a:lnTo>
                <a:close/>
              </a:path>
            </a:pathLst>
          </a:cu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167336" y="1772816"/>
            <a:ext cx="5976664" cy="1200329"/>
          </a:xfrm>
          <a:prstGeom prst="rect">
            <a:avLst/>
          </a:prstGeom>
          <a:noFill/>
        </p:spPr>
        <p:txBody>
          <a:bodyPr wrap="square" rtlCol="0">
            <a:spAutoFit/>
          </a:bodyPr>
          <a:lstStyle/>
          <a:p>
            <a:r>
              <a:rPr lang="ru-RU" dirty="0" smtClean="0"/>
              <a:t>Сопротивление заземляющего диполя </a:t>
            </a:r>
            <a:r>
              <a:rPr lang="ru-RU" b="1" dirty="0" smtClean="0"/>
              <a:t>37-38</a:t>
            </a:r>
            <a:r>
              <a:rPr lang="ru-RU" dirty="0" smtClean="0"/>
              <a:t> </a:t>
            </a:r>
            <a:r>
              <a:rPr lang="ru-RU" b="1" dirty="0" smtClean="0"/>
              <a:t>Ом</a:t>
            </a:r>
            <a:r>
              <a:rPr lang="ru-RU" dirty="0" smtClean="0"/>
              <a:t>. Напряжение источника </a:t>
            </a:r>
            <a:r>
              <a:rPr lang="ru-RU" b="1" dirty="0" smtClean="0"/>
              <a:t>380 В</a:t>
            </a:r>
            <a:r>
              <a:rPr lang="ru-RU" dirty="0" smtClean="0"/>
              <a:t>. Величина тока в диполе </a:t>
            </a:r>
            <a:r>
              <a:rPr lang="ru-RU" b="1" dirty="0" smtClean="0"/>
              <a:t>10-11 А</a:t>
            </a:r>
            <a:r>
              <a:rPr lang="ru-RU" dirty="0" smtClean="0"/>
              <a:t>. Режим работы </a:t>
            </a:r>
            <a:r>
              <a:rPr lang="ru-RU" b="1" dirty="0" smtClean="0"/>
              <a:t>100 импульсов</a:t>
            </a:r>
            <a:r>
              <a:rPr lang="ru-RU" dirty="0" smtClean="0"/>
              <a:t>, с коэффициентом заполнения 40 % (длительность импульса 20 с, пауза 30 с)</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0" y="3861048"/>
            <a:ext cx="2699792" cy="2996952"/>
          </a:xfrm>
          <a:prstGeom prst="rect">
            <a:avLst/>
          </a:prstGeom>
          <a:solidFill>
            <a:srgbClr val="92D050">
              <a:alpha val="31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0" y="2708920"/>
            <a:ext cx="9144000" cy="1107996"/>
          </a:xfrm>
          <a:prstGeom prst="rect">
            <a:avLst/>
          </a:prstGeom>
          <a:noFill/>
        </p:spPr>
        <p:txBody>
          <a:bodyPr wrap="square" rtlCol="0">
            <a:spAutoFit/>
          </a:bodyPr>
          <a:lstStyle/>
          <a:p>
            <a:pPr algn="just"/>
            <a:r>
              <a:rPr lang="ru-RU" sz="1100" dirty="0" smtClean="0"/>
              <a:t>Начальный фрагмент геоакустического отклика (14.04.2023 г., пункт S_B, компонента </a:t>
            </a:r>
            <a:r>
              <a:rPr lang="ru-RU" sz="1100" i="1" dirty="0" smtClean="0"/>
              <a:t>Z</a:t>
            </a:r>
            <a:r>
              <a:rPr lang="ru-RU" sz="1100" dirty="0" smtClean="0"/>
              <a:t>) на </a:t>
            </a:r>
            <a:r>
              <a:rPr lang="ru-RU" sz="1100" dirty="0" err="1" smtClean="0"/>
              <a:t>электрозондирование</a:t>
            </a:r>
            <a:r>
              <a:rPr lang="ru-RU" sz="1100" dirty="0" smtClean="0"/>
              <a:t> в различных режимах: </a:t>
            </a:r>
            <a:r>
              <a:rPr lang="ru-RU" sz="1100" i="1" dirty="0" smtClean="0"/>
              <a:t>а </a:t>
            </a:r>
            <a:r>
              <a:rPr lang="ru-RU" sz="1100" dirty="0" smtClean="0"/>
              <a:t>– биполярном; </a:t>
            </a:r>
            <a:r>
              <a:rPr lang="ru-RU" sz="1100" i="1" dirty="0" smtClean="0"/>
              <a:t>б </a:t>
            </a:r>
            <a:r>
              <a:rPr lang="ru-RU" sz="1100" dirty="0" smtClean="0"/>
              <a:t>– однополярном; </a:t>
            </a:r>
            <a:r>
              <a:rPr lang="ru-RU" sz="1100" i="1" dirty="0" smtClean="0"/>
              <a:t>в </a:t>
            </a:r>
            <a:r>
              <a:rPr lang="ru-RU" sz="1100" dirty="0" smtClean="0"/>
              <a:t>– биполярном с паузой. </a:t>
            </a:r>
            <a:r>
              <a:rPr lang="ru-RU" sz="1100" i="1" dirty="0" smtClean="0"/>
              <a:t>1 </a:t>
            </a:r>
            <a:r>
              <a:rPr lang="ru-RU" sz="1100" dirty="0" smtClean="0"/>
              <a:t>– зондирующие токовые импульсы </a:t>
            </a:r>
            <a:br>
              <a:rPr lang="ru-RU" sz="1100" dirty="0" smtClean="0"/>
            </a:br>
            <a:r>
              <a:rPr lang="ru-RU" sz="1100" dirty="0" smtClean="0"/>
              <a:t> </a:t>
            </a:r>
            <a:r>
              <a:rPr lang="ru-RU" sz="1100" i="1" dirty="0" err="1" smtClean="0">
                <a:latin typeface="Arial Black" pitchFamily="34" charset="0"/>
              </a:rPr>
              <a:t>Имашев</a:t>
            </a:r>
            <a:r>
              <a:rPr lang="ru-RU" sz="1100" i="1" dirty="0" smtClean="0">
                <a:latin typeface="Arial Black" pitchFamily="34" charset="0"/>
              </a:rPr>
              <a:t> </a:t>
            </a:r>
            <a:r>
              <a:rPr lang="ru-RU" sz="1100" i="1" dirty="0" smtClean="0">
                <a:latin typeface="Arial Black" pitchFamily="34" charset="0"/>
              </a:rPr>
              <a:t>С.А., Рыбин А.К. </a:t>
            </a:r>
            <a:r>
              <a:rPr lang="ru-RU" sz="1100" dirty="0" smtClean="0">
                <a:latin typeface="Arial Black" pitchFamily="34" charset="0"/>
              </a:rPr>
              <a:t>Сейсмические и геоакустические отклики земной коры на зондирования мощными электрическими импульсами на территории </a:t>
            </a:r>
            <a:r>
              <a:rPr lang="ru-RU" sz="1100" dirty="0" err="1" smtClean="0">
                <a:latin typeface="Arial Black" pitchFamily="34" charset="0"/>
              </a:rPr>
              <a:t>Бишкекского</a:t>
            </a:r>
            <a:r>
              <a:rPr lang="ru-RU" sz="1100" dirty="0" smtClean="0">
                <a:latin typeface="Arial Black" pitchFamily="34" charset="0"/>
              </a:rPr>
              <a:t> геодинамического полигона // Наука и технологические разработки. 2023. Т. 102, № 2/3. С.63–88. https://doi.org/10.21455/std2023.2/3-3 </a:t>
            </a:r>
            <a:r>
              <a:rPr lang="ru-RU" sz="1100" dirty="0" smtClean="0"/>
              <a:t/>
            </a:r>
            <a:br>
              <a:rPr lang="ru-RU" sz="1100" dirty="0" smtClean="0"/>
            </a:br>
            <a:endParaRPr lang="ru-RU" sz="1100" dirty="0"/>
          </a:p>
        </p:txBody>
      </p:sp>
      <p:pic>
        <p:nvPicPr>
          <p:cNvPr id="4099" name="Picture 3" descr="H:\Гидрофон 2025\NDAS_ND004411 (гидрофон 100Гц)\2025-11-26\ориджин\4_декабря.png"/>
          <p:cNvPicPr>
            <a:picLocks noChangeAspect="1" noChangeArrowheads="1"/>
          </p:cNvPicPr>
          <p:nvPr/>
        </p:nvPicPr>
        <p:blipFill>
          <a:blip r:embed="rId2" cstate="print"/>
          <a:srcRect/>
          <a:stretch>
            <a:fillRect/>
          </a:stretch>
        </p:blipFill>
        <p:spPr bwMode="auto">
          <a:xfrm>
            <a:off x="2987824" y="3645024"/>
            <a:ext cx="3201913" cy="1424153"/>
          </a:xfrm>
          <a:prstGeom prst="rect">
            <a:avLst/>
          </a:prstGeom>
          <a:noFill/>
        </p:spPr>
      </p:pic>
      <p:pic>
        <p:nvPicPr>
          <p:cNvPr id="4100" name="Picture 4" descr="H:\Гидрофон 2025\NDAS_ND004411 (гидрофон 100Гц)\2025-11-26\ориджин\4_декабря_поближе.png"/>
          <p:cNvPicPr>
            <a:picLocks noChangeAspect="1" noChangeArrowheads="1"/>
          </p:cNvPicPr>
          <p:nvPr/>
        </p:nvPicPr>
        <p:blipFill>
          <a:blip r:embed="rId3" cstate="print"/>
          <a:srcRect/>
          <a:stretch>
            <a:fillRect/>
          </a:stretch>
        </p:blipFill>
        <p:spPr bwMode="auto">
          <a:xfrm>
            <a:off x="2987824" y="5085184"/>
            <a:ext cx="3203848" cy="1628800"/>
          </a:xfrm>
          <a:prstGeom prst="rect">
            <a:avLst/>
          </a:prstGeom>
          <a:noFill/>
        </p:spPr>
      </p:pic>
      <p:pic>
        <p:nvPicPr>
          <p:cNvPr id="4101" name="Picture 5" descr="H:\Гидрофон 2026\04\ориджин\20_апреля_весь_период.png"/>
          <p:cNvPicPr>
            <a:picLocks noChangeAspect="1" noChangeArrowheads="1"/>
          </p:cNvPicPr>
          <p:nvPr/>
        </p:nvPicPr>
        <p:blipFill>
          <a:blip r:embed="rId4" cstate="print"/>
          <a:srcRect/>
          <a:stretch>
            <a:fillRect/>
          </a:stretch>
        </p:blipFill>
        <p:spPr bwMode="auto">
          <a:xfrm>
            <a:off x="6300193" y="3645024"/>
            <a:ext cx="2843808" cy="1512168"/>
          </a:xfrm>
          <a:prstGeom prst="rect">
            <a:avLst/>
          </a:prstGeom>
          <a:noFill/>
        </p:spPr>
      </p:pic>
      <p:pic>
        <p:nvPicPr>
          <p:cNvPr id="4102" name="Picture 6" descr="H:\Гидрофон 2026\04\ориджин\20_апреля_отдельные_импульсы.png"/>
          <p:cNvPicPr>
            <a:picLocks noChangeAspect="1" noChangeArrowheads="1"/>
          </p:cNvPicPr>
          <p:nvPr/>
        </p:nvPicPr>
        <p:blipFill>
          <a:blip r:embed="rId5" cstate="print"/>
          <a:srcRect/>
          <a:stretch>
            <a:fillRect/>
          </a:stretch>
        </p:blipFill>
        <p:spPr bwMode="auto">
          <a:xfrm>
            <a:off x="6300191" y="5157192"/>
            <a:ext cx="2843809" cy="1556791"/>
          </a:xfrm>
          <a:prstGeom prst="rect">
            <a:avLst/>
          </a:prstGeom>
          <a:noFill/>
        </p:spPr>
      </p:pic>
      <p:pic>
        <p:nvPicPr>
          <p:cNvPr id="4103" name="Picture 7"/>
          <p:cNvPicPr>
            <a:picLocks noChangeAspect="1" noChangeArrowheads="1"/>
          </p:cNvPicPr>
          <p:nvPr/>
        </p:nvPicPr>
        <p:blipFill>
          <a:blip r:embed="rId6" cstate="print"/>
          <a:srcRect/>
          <a:stretch>
            <a:fillRect/>
          </a:stretch>
        </p:blipFill>
        <p:spPr bwMode="auto">
          <a:xfrm>
            <a:off x="1547664" y="0"/>
            <a:ext cx="6336704" cy="2751777"/>
          </a:xfrm>
          <a:prstGeom prst="rect">
            <a:avLst/>
          </a:prstGeom>
          <a:noFill/>
          <a:ln w="9525">
            <a:noFill/>
            <a:miter lim="800000"/>
            <a:headEnd/>
            <a:tailEnd/>
          </a:ln>
        </p:spPr>
      </p:pic>
      <p:pic>
        <p:nvPicPr>
          <p:cNvPr id="4105" name="Picture 9"/>
          <p:cNvPicPr>
            <a:picLocks noChangeAspect="1" noChangeArrowheads="1"/>
          </p:cNvPicPr>
          <p:nvPr/>
        </p:nvPicPr>
        <p:blipFill>
          <a:blip r:embed="rId7" cstate="print"/>
          <a:srcRect/>
          <a:stretch>
            <a:fillRect/>
          </a:stretch>
        </p:blipFill>
        <p:spPr bwMode="auto">
          <a:xfrm>
            <a:off x="0" y="4149080"/>
            <a:ext cx="2627784" cy="942975"/>
          </a:xfrm>
          <a:prstGeom prst="rect">
            <a:avLst/>
          </a:prstGeom>
          <a:noFill/>
          <a:ln w="9525">
            <a:noFill/>
            <a:miter lim="800000"/>
            <a:headEnd/>
            <a:tailEnd/>
          </a:ln>
        </p:spPr>
      </p:pic>
      <p:pic>
        <p:nvPicPr>
          <p:cNvPr id="13" name="Picture 4" descr="G:\материал для конференции имгиг 2024\Электровоздействие\зондирование\Обработка\приближенный вид.JPG"/>
          <p:cNvPicPr>
            <a:picLocks noGrp="1" noChangeAspect="1" noChangeArrowheads="1"/>
          </p:cNvPicPr>
          <p:nvPr>
            <p:ph idx="1"/>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5301208"/>
            <a:ext cx="2627784" cy="132901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Прямоугольник 14"/>
          <p:cNvSpPr/>
          <p:nvPr/>
        </p:nvSpPr>
        <p:spPr>
          <a:xfrm>
            <a:off x="1547664" y="980728"/>
            <a:ext cx="6336704" cy="792088"/>
          </a:xfrm>
          <a:prstGeom prst="rect">
            <a:avLst/>
          </a:prstGeom>
          <a:solidFill>
            <a:srgbClr val="FFC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4955</TotalTime>
  <Words>1148</Words>
  <Application>Microsoft Office PowerPoint</Application>
  <PresentationFormat>Экран (4:3)</PresentationFormat>
  <Paragraphs>132</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Текущее схемное решение</vt:lpstr>
      <vt:lpstr>Эксперимент 20 апреля 2026 площадка «Петропавловское»</vt:lpstr>
      <vt:lpstr>Слайд 9</vt:lpstr>
      <vt:lpstr>Батарея 400 В, 21.6 Ач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boss</dc:creator>
  <cp:lastModifiedBy>boss</cp:lastModifiedBy>
  <cp:revision>182</cp:revision>
  <dcterms:created xsi:type="dcterms:W3CDTF">2026-04-08T13:25:09Z</dcterms:created>
  <dcterms:modified xsi:type="dcterms:W3CDTF">2026-05-21T07:10:25Z</dcterms:modified>
</cp:coreProperties>
</file>