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sldIdLst>
    <p:sldId id="261" r:id="rId2"/>
    <p:sldId id="270" r:id="rId3"/>
    <p:sldId id="271" r:id="rId4"/>
    <p:sldId id="276" r:id="rId5"/>
    <p:sldId id="286" r:id="rId6"/>
    <p:sldId id="287" r:id="rId7"/>
    <p:sldId id="277" r:id="rId8"/>
    <p:sldId id="283" r:id="rId9"/>
    <p:sldId id="278" r:id="rId10"/>
    <p:sldId id="279" r:id="rId11"/>
    <p:sldId id="280" r:id="rId12"/>
    <p:sldId id="281" r:id="rId13"/>
    <p:sldId id="282" r:id="rId14"/>
    <p:sldId id="284" r:id="rId15"/>
    <p:sldId id="285" r:id="rId16"/>
    <p:sldId id="275" r:id="rId17"/>
  </p:sldIdLst>
  <p:sldSz cx="9144000" cy="5143500" type="screen16x9"/>
  <p:notesSz cx="6858000" cy="9144000"/>
  <p:defaultTextStyle>
    <a:defPPr>
      <a:defRPr lang="ru-RU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66"/>
    <a:srgbClr val="0F84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701"/>
  </p:normalViewPr>
  <p:slideViewPr>
    <p:cSldViewPr snapToGrid="0" snapToObjects="1">
      <p:cViewPr>
        <p:scale>
          <a:sx n="75" d="100"/>
          <a:sy n="75" d="100"/>
        </p:scale>
        <p:origin x="-2597" y="-12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043;&#1048;%20&#1059;&#1088;&#1086;%20&#1056;&#1040;&#1053;\&#1060;&#1055;&#1054;&#1043;\&#1053;&#1072;&#1091;&#1095;&#1085;&#1072;&#1103;%20&#1076;&#1077;&#1103;&#1090;&#1077;&#1083;&#1100;&#1085;&#1086;&#1089;&#1090;&#1100;-%20&#1040;&#1089;&#1087;&#1080;&#1088;&#1072;&#1085;&#1090;&#1091;&#1088;&#1072;\2025%20&#1075;.%20&#1057;&#1090;&#1072;&#1090;&#1100;&#1103;%20&#1076;&#1083;&#1103;%20&#1082;&#1086;&#1085;&#1092;&#1077;&#1088;&#1077;&#1085;&#1094;&#1080;&#1080;%20&#1074;%20&#1075;.%20&#1045;&#1082;&#1072;&#1090;&#1077;&#1088;&#1080;&#1085;&#1073;&#1091;&#1088;&#1075;\&#1053;&#1047;%20&#1076;&#1083;&#1103;%20&#1058;&#1091;&#1083;&#1099;%20&#1057;%20&#1055;&#1054;&#1044;&#1043;&#1054;&#1053;&#1054;&#1052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1"/>
          <c:order val="0"/>
          <c:spPr>
            <a:ln w="44450">
              <a:solidFill>
                <a:srgbClr val="00B0F0"/>
              </a:solidFill>
            </a:ln>
          </c:spPr>
          <c:marker>
            <c:symbol val="square"/>
            <c:size val="11"/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</c:spPr>
          </c:marker>
          <c:xVal>
            <c:numRef>
              <c:f>'ПРОГОН формул'!$BU$60:$BU$73</c:f>
              <c:numCache>
                <c:formatCode>0.0</c:formatCode>
                <c:ptCount val="14"/>
                <c:pt idx="0">
                  <c:v>0.3</c:v>
                </c:pt>
                <c:pt idx="1">
                  <c:v>0.6</c:v>
                </c:pt>
                <c:pt idx="2">
                  <c:v>0.89999999999999991</c:v>
                </c:pt>
                <c:pt idx="3">
                  <c:v>1.2</c:v>
                </c:pt>
                <c:pt idx="4">
                  <c:v>1.5</c:v>
                </c:pt>
                <c:pt idx="5">
                  <c:v>1.8</c:v>
                </c:pt>
                <c:pt idx="6">
                  <c:v>2.1</c:v>
                </c:pt>
                <c:pt idx="7">
                  <c:v>2.4</c:v>
                </c:pt>
                <c:pt idx="8">
                  <c:v>2.6999999999999997</c:v>
                </c:pt>
                <c:pt idx="9">
                  <c:v>2.9999999999999996</c:v>
                </c:pt>
                <c:pt idx="10">
                  <c:v>3.2999999999999994</c:v>
                </c:pt>
                <c:pt idx="11">
                  <c:v>3.5999999999999992</c:v>
                </c:pt>
                <c:pt idx="12">
                  <c:v>3.899999999999999</c:v>
                </c:pt>
                <c:pt idx="13">
                  <c:v>4.1999999999999993</c:v>
                </c:pt>
              </c:numCache>
            </c:numRef>
          </c:xVal>
          <c:yVal>
            <c:numRef>
              <c:f>'ПРОГОН формул'!$BV$60:$BV$73</c:f>
              <c:numCache>
                <c:formatCode>0.000</c:formatCode>
                <c:ptCount val="14"/>
                <c:pt idx="0">
                  <c:v>2.3523249999999996</c:v>
                </c:pt>
                <c:pt idx="1">
                  <c:v>2.6340749999999997</c:v>
                </c:pt>
                <c:pt idx="2">
                  <c:v>2.7973749999999997</c:v>
                </c:pt>
                <c:pt idx="3">
                  <c:v>2.9296249999999997</c:v>
                </c:pt>
                <c:pt idx="4">
                  <c:v>3.0428999999999999</c:v>
                </c:pt>
                <c:pt idx="5">
                  <c:v>3.3763999999999994</c:v>
                </c:pt>
                <c:pt idx="6">
                  <c:v>3.1233999999999997</c:v>
                </c:pt>
                <c:pt idx="7">
                  <c:v>3.1659499999999996</c:v>
                </c:pt>
                <c:pt idx="8">
                  <c:v>3.1429499999999999</c:v>
                </c:pt>
                <c:pt idx="9">
                  <c:v>3.0152999999999999</c:v>
                </c:pt>
                <c:pt idx="10">
                  <c:v>3.0135749999999999</c:v>
                </c:pt>
                <c:pt idx="11">
                  <c:v>3.0837249999999998</c:v>
                </c:pt>
                <c:pt idx="12">
                  <c:v>2.9917249999999997</c:v>
                </c:pt>
                <c:pt idx="13">
                  <c:v>2.8514249999999999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E95E-4052-99A1-5FA514E46FBF}"/>
            </c:ext>
          </c:extLst>
        </c:ser>
        <c:ser>
          <c:idx val="0"/>
          <c:order val="1"/>
          <c:tx>
            <c:v>Е=(Е0*(H-x)*x)/((H-x)*x+A)</c:v>
          </c:tx>
          <c:spPr>
            <a:ln w="69850">
              <a:solidFill>
                <a:srgbClr val="FF0000"/>
              </a:solidFill>
              <a:prstDash val="sysDash"/>
            </a:ln>
          </c:spPr>
          <c:marker>
            <c:symbol val="none"/>
          </c:marker>
          <c:xVal>
            <c:numRef>
              <c:f>'ПРОГОН формул'!$BU$60:$BU$73</c:f>
              <c:numCache>
                <c:formatCode>0.0</c:formatCode>
                <c:ptCount val="14"/>
                <c:pt idx="0">
                  <c:v>0.3</c:v>
                </c:pt>
                <c:pt idx="1">
                  <c:v>0.6</c:v>
                </c:pt>
                <c:pt idx="2">
                  <c:v>0.89999999999999991</c:v>
                </c:pt>
                <c:pt idx="3">
                  <c:v>1.2</c:v>
                </c:pt>
                <c:pt idx="4">
                  <c:v>1.5</c:v>
                </c:pt>
                <c:pt idx="5">
                  <c:v>1.8</c:v>
                </c:pt>
                <c:pt idx="6">
                  <c:v>2.1</c:v>
                </c:pt>
                <c:pt idx="7">
                  <c:v>2.4</c:v>
                </c:pt>
                <c:pt idx="8">
                  <c:v>2.6999999999999997</c:v>
                </c:pt>
                <c:pt idx="9">
                  <c:v>2.9999999999999996</c:v>
                </c:pt>
                <c:pt idx="10">
                  <c:v>3.2999999999999994</c:v>
                </c:pt>
                <c:pt idx="11">
                  <c:v>3.5999999999999992</c:v>
                </c:pt>
                <c:pt idx="12">
                  <c:v>3.899999999999999</c:v>
                </c:pt>
                <c:pt idx="13">
                  <c:v>4.1999999999999993</c:v>
                </c:pt>
              </c:numCache>
            </c:numRef>
          </c:xVal>
          <c:yVal>
            <c:numRef>
              <c:f>'ПРОГОН формул'!$BW$60:$BW$73</c:f>
              <c:numCache>
                <c:formatCode>General</c:formatCode>
                <c:ptCount val="14"/>
                <c:pt idx="0">
                  <c:v>2.3298357034378019</c:v>
                </c:pt>
                <c:pt idx="1">
                  <c:v>2.755519787256377</c:v>
                </c:pt>
                <c:pt idx="2">
                  <c:v>2.9297266256226711</c:v>
                </c:pt>
                <c:pt idx="3">
                  <c:v>3.0208776208910475</c:v>
                </c:pt>
                <c:pt idx="4">
                  <c:v>3.0736178033878097</c:v>
                </c:pt>
                <c:pt idx="5">
                  <c:v>3.1045901940943792</c:v>
                </c:pt>
                <c:pt idx="6">
                  <c:v>3.1210642664012749</c:v>
                </c:pt>
                <c:pt idx="7">
                  <c:v>3.1262483283255467</c:v>
                </c:pt>
                <c:pt idx="8">
                  <c:v>3.1210642664012749</c:v>
                </c:pt>
                <c:pt idx="9">
                  <c:v>3.1045901940943796</c:v>
                </c:pt>
                <c:pt idx="10">
                  <c:v>3.0736178033878105</c:v>
                </c:pt>
                <c:pt idx="11">
                  <c:v>3.0208776208910471</c:v>
                </c:pt>
                <c:pt idx="12">
                  <c:v>2.9297266256226715</c:v>
                </c:pt>
                <c:pt idx="13">
                  <c:v>2.755519787256377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E95E-4052-99A1-5FA514E46F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1184832"/>
        <c:axId val="131185408"/>
      </c:scatterChart>
      <c:valAx>
        <c:axId val="131184832"/>
        <c:scaling>
          <c:orientation val="minMax"/>
          <c:max val="4.5"/>
          <c:min val="0"/>
        </c:scaling>
        <c:delete val="0"/>
        <c:axPos val="b"/>
        <c:majorGridlines>
          <c:spPr>
            <a:ln w="12700">
              <a:solidFill>
                <a:schemeClr val="tx1">
                  <a:alpha val="30000"/>
                </a:schemeClr>
              </a:solidFill>
            </a:ln>
          </c:spPr>
        </c:majorGridlines>
        <c:numFmt formatCode="0.0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vert="horz" anchor="b" anchorCtr="1"/>
          <a:lstStyle/>
          <a:p>
            <a:pPr>
              <a:defRPr sz="1600"/>
            </a:pPr>
            <a:endParaRPr lang="ru-RU"/>
          </a:p>
        </c:txPr>
        <c:crossAx val="131185408"/>
        <c:crosses val="autoZero"/>
        <c:crossBetween val="midCat"/>
        <c:majorUnit val="0.5"/>
        <c:minorUnit val="0.5"/>
      </c:valAx>
      <c:valAx>
        <c:axId val="131185408"/>
        <c:scaling>
          <c:orientation val="minMax"/>
          <c:max val="4"/>
        </c:scaling>
        <c:delete val="0"/>
        <c:axPos val="l"/>
        <c:majorGridlines>
          <c:spPr>
            <a:ln w="12700" cap="flat" cmpd="sng" algn="ctr">
              <a:solidFill>
                <a:schemeClr val="tx1">
                  <a:alpha val="30000"/>
                </a:schemeClr>
              </a:solidFill>
              <a:round/>
            </a:ln>
            <a:effectLst/>
          </c:spPr>
        </c:majorGridlines>
        <c:numFmt formatCode="0.0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 sz="1600"/>
            </a:pPr>
            <a:endParaRPr lang="ru-RU"/>
          </a:p>
        </c:txPr>
        <c:crossAx val="131184832"/>
        <c:crosses val="autoZero"/>
        <c:crossBetween val="midCat"/>
      </c:valAx>
      <c:spPr>
        <a:ln w="22225">
          <a:solidFill>
            <a:schemeClr val="tx1"/>
          </a:solidFill>
        </a:ln>
      </c:spPr>
    </c:plotArea>
    <c:plotVisOnly val="1"/>
    <c:dispBlanksAs val="gap"/>
    <c:showDLblsOverMax val="0"/>
    <c:extLst xmlns:c16r2="http://schemas.microsoft.com/office/drawing/2015/06/chart"/>
  </c:chart>
  <c:spPr>
    <a:ln>
      <a:noFill/>
    </a:ln>
  </c:spPr>
  <c:txPr>
    <a:bodyPr/>
    <a:lstStyle/>
    <a:p>
      <a:pPr>
        <a:defRPr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3789410"/>
            <a:ext cx="5637010" cy="66158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BA7FB-917C-2540-B3DB-D52840EB4A9D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A8098-CD71-B846-9B04-1EDFE9889D86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3" y="2349219"/>
            <a:ext cx="7175351" cy="1344875"/>
          </a:xfrm>
          <a:effectLst/>
        </p:spPr>
        <p:txBody>
          <a:bodyPr>
            <a:noAutofit/>
          </a:bodyPr>
          <a:lstStyle>
            <a:lvl1pPr marL="640064" indent="-457189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363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548639"/>
            <a:ext cx="6400800" cy="260604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BA7FB-917C-2540-B3DB-D52840EB4A9D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A8098-CD71-B846-9B04-1EDFE9889D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75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282388"/>
            <a:ext cx="2057400" cy="3928754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5" y="548641"/>
            <a:ext cx="4829287" cy="367104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BA7FB-917C-2540-B3DB-D52840EB4A9D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A8098-CD71-B846-9B04-1EDFE9889D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416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3BA7FB-917C-2540-B3DB-D52840EB4A9D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BA8098-CD71-B846-9B04-1EDFE9889D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4559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BA7FB-917C-2540-B3DB-D52840EB4A9D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A8098-CD71-B846-9B04-1EDFE9889D8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548640"/>
            <a:ext cx="6400800" cy="260604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888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6" y="1629487"/>
            <a:ext cx="5966666" cy="1817510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9" y="3455633"/>
            <a:ext cx="5970494" cy="626595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BA7FB-917C-2540-B3DB-D52840EB4A9D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A8098-CD71-B846-9B04-1EDFE9889D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683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BA7FB-917C-2540-B3DB-D52840EB4A9D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A8098-CD71-B846-9B04-1EDFE9889D8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548639"/>
            <a:ext cx="3346704" cy="260604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548640"/>
            <a:ext cx="3346704" cy="260604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879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8641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050245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548641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marL="0" lvl="0" indent="0" algn="ctr" defTabSz="914378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049274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BA7FB-917C-2540-B3DB-D52840EB4A9D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A8098-CD71-B846-9B04-1EDFE9889D8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199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BA7FB-917C-2540-B3DB-D52840EB4A9D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A8098-CD71-B846-9B04-1EDFE9889D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328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BA7FB-917C-2540-B3DB-D52840EB4A9D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A8098-CD71-B846-9B04-1EDFE9889D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2856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7" y="1657350"/>
            <a:ext cx="3636085" cy="943870"/>
          </a:xfrm>
          <a:effectLst/>
        </p:spPr>
        <p:txBody>
          <a:bodyPr anchor="b">
            <a:noAutofit/>
          </a:bodyPr>
          <a:lstStyle>
            <a:lvl1pPr marL="228594" indent="-228594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7" y="548641"/>
            <a:ext cx="4017085" cy="3671048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6" y="2623352"/>
            <a:ext cx="3388660" cy="1604639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BA7FB-917C-2540-B3DB-D52840EB4A9D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A8098-CD71-B846-9B04-1EDFE9889D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749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857251"/>
            <a:ext cx="4114800" cy="2345855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757865"/>
            <a:ext cx="3694114" cy="1622265"/>
          </a:xfrm>
        </p:spPr>
        <p:txBody>
          <a:bodyPr anchor="b"/>
          <a:lstStyle>
            <a:lvl1pPr marL="182876" indent="-182876">
              <a:buFont typeface="Georgia" pitchFamily="18" charset="0"/>
              <a:buChar char="*"/>
              <a:defRPr sz="16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BA7FB-917C-2540-B3DB-D52840EB4A9D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A8098-CD71-B846-9B04-1EDFE9889D86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3348316"/>
            <a:ext cx="6383538" cy="85725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8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826228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1" y="3279126"/>
            <a:ext cx="6512511" cy="857250"/>
          </a:xfrm>
          <a:prstGeom prst="rect">
            <a:avLst/>
          </a:prstGeom>
          <a:effectLst/>
        </p:spPr>
        <p:txBody>
          <a:bodyPr vert="horz" lIns="68580" tIns="34290" rIns="68580" bIns="3429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9195"/>
            <a:ext cx="6400800" cy="260604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4629150"/>
            <a:ext cx="2514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B3BA7FB-917C-2540-B3DB-D52840EB4A9D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1" y="4629150"/>
            <a:ext cx="3352801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4629150"/>
            <a:ext cx="18288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3BA8098-CD71-B846-9B04-1EDFE9889D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15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marL="320032" indent="-320032" algn="r" defTabSz="914378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594" indent="-182876" algn="l" defTabSz="914378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27" indent="-182876" algn="l" defTabSz="914378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40" indent="-182876" algn="l" defTabSz="914378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52" indent="-182876" algn="l" defTabSz="914378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54" indent="-182876" algn="l" defTabSz="914378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167" indent="-182876" algn="l" defTabSz="914378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11" indent="-182876" algn="l" defTabSz="914378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5943" indent="-182876" algn="l" defTabSz="914378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88" indent="-182876" algn="l" defTabSz="914378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9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0.png"/><Relationship Id="rId7" Type="http://schemas.openxmlformats.org/officeDocument/2006/relationships/image" Target="../media/image4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2.png"/><Relationship Id="rId4" Type="http://schemas.openxmlformats.org/officeDocument/2006/relationships/image" Target="../media/image420.png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12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11" Type="http://schemas.microsoft.com/office/2007/relationships/hdphoto" Target="../media/hdphoto4.wdp"/><Relationship Id="rId5" Type="http://schemas.openxmlformats.org/officeDocument/2006/relationships/chart" Target="../charts/chart1.xml"/><Relationship Id="rId10" Type="http://schemas.openxmlformats.org/officeDocument/2006/relationships/image" Target="../media/image17.png"/><Relationship Id="rId4" Type="http://schemas.openxmlformats.org/officeDocument/2006/relationships/image" Target="../media/image14.jpe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3D043FCC-7A61-CC47-8F83-961D888C67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575" y="2240422"/>
            <a:ext cx="8624489" cy="1063714"/>
          </a:xfrm>
        </p:spPr>
        <p:txBody>
          <a:bodyPr anchor="ctr">
            <a:noAutofit/>
          </a:bodyPr>
          <a:lstStyle/>
          <a:p>
            <a:pPr marL="182876" indent="0" algn="ctr">
              <a:buNone/>
            </a:pP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Апробация методов теории эффективных сред для оценки упругих свойств сильвинита по данным рентгеновской компьютерной томографии</a:t>
            </a:r>
            <a:endParaRPr lang="ru-RU" sz="16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1A6AFDD-F7AB-C945-AA70-76476D914C91}"/>
              </a:ext>
            </a:extLst>
          </p:cNvPr>
          <p:cNvSpPr txBox="1"/>
          <p:nvPr/>
        </p:nvSpPr>
        <p:spPr>
          <a:xfrm>
            <a:off x="9749929" y="586649"/>
            <a:ext cx="138564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5EBED467-93F4-5E47-A266-BB8EC5E8269A}"/>
              </a:ext>
            </a:extLst>
          </p:cNvPr>
          <p:cNvSpPr/>
          <p:nvPr/>
        </p:nvSpPr>
        <p:spPr>
          <a:xfrm>
            <a:off x="2726670" y="909000"/>
            <a:ext cx="5591829" cy="105413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6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Международная конференция </a:t>
            </a:r>
            <a:endParaRPr lang="ru-RU" sz="1600" b="1" baseline="30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Триггерные эффекты в </a:t>
            </a:r>
            <a:r>
              <a:rPr lang="ru-RU" sz="1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геосистемах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100-летию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 дня рождения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профессора В.Н. Родионова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18-22 мая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г.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EFF0C57E-9C79-BE4A-B4E5-16D5EDFB8507}"/>
              </a:ext>
            </a:extLst>
          </p:cNvPr>
          <p:cNvSpPr/>
          <p:nvPr/>
        </p:nvSpPr>
        <p:spPr>
          <a:xfrm>
            <a:off x="-595" y="-15954"/>
            <a:ext cx="9109351" cy="743351"/>
          </a:xfrm>
          <a:prstGeom prst="rect">
            <a:avLst/>
          </a:prstGeom>
          <a:gradFill flip="none" rotWithShape="1">
            <a:gsLst>
              <a:gs pos="0">
                <a:srgbClr val="1384C5"/>
              </a:gs>
              <a:gs pos="49000">
                <a:srgbClr val="1384C5"/>
              </a:gs>
              <a:gs pos="100000">
                <a:schemeClr val="bg1">
                  <a:alpha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pic>
        <p:nvPicPr>
          <p:cNvPr id="26" name="Picture 4" descr="http://papt59.ru/wp-content/uploads/2022/04/image10.jpeg">
            <a:extLst>
              <a:ext uri="{FF2B5EF4-FFF2-40B4-BE49-F238E27FC236}">
                <a16:creationId xmlns:a16="http://schemas.microsoft.com/office/drawing/2014/main" xmlns="" id="{6987786C-6363-5040-9420-137A5420E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911" y="0"/>
            <a:ext cx="1005089" cy="68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69" descr="D:\DOCUMENTS\док\КонференцииКомандировки\КазаньСъезд _2015\постер\Снимок4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3" b="7144"/>
          <a:stretch/>
        </p:blipFill>
        <p:spPr bwMode="auto">
          <a:xfrm>
            <a:off x="2627784" y="14021"/>
            <a:ext cx="3816424" cy="677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"/>
          <p:cNvSpPr txBox="1">
            <a:spLocks noChangeArrowheads="1"/>
          </p:cNvSpPr>
          <p:nvPr/>
        </p:nvSpPr>
        <p:spPr bwMode="auto">
          <a:xfrm>
            <a:off x="426796" y="3366639"/>
            <a:ext cx="8254567" cy="735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r>
              <a:rPr lang="ru-RU" altLang="ru-RU" sz="1400" b="1" dirty="0" smtClean="0">
                <a:latin typeface="Times New Roman" pitchFamily="18" charset="0"/>
                <a:cs typeface="Times New Roman" pitchFamily="18" charset="0"/>
              </a:rPr>
              <a:t>Пантелеев Иван Алексеевич, </a:t>
            </a:r>
            <a:r>
              <a:rPr lang="ru-RU" altLang="ru-RU" dirty="0" err="1" smtClean="0">
                <a:latin typeface="Times New Roman" pitchFamily="18" charset="0"/>
                <a:cs typeface="Times New Roman" pitchFamily="18" charset="0"/>
              </a:rPr>
              <a:t>Барях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А.А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Ложкин Д.В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10000"/>
              </a:lnSpc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д.ф.-м.н., заведующий лабораторией цифровизации горнотехнических процессов </a:t>
            </a:r>
          </a:p>
          <a:p>
            <a:pPr algn="ctr" eaLnBrk="1" hangingPunct="1">
              <a:lnSpc>
                <a:spcPct val="110000"/>
              </a:lnSpc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Института механики сплошных сред УрО РАН (г. Пермь)</a:t>
            </a:r>
          </a:p>
        </p:txBody>
      </p:sp>
      <p:sp>
        <p:nvSpPr>
          <p:cNvPr id="2" name="AutoShape 2" descr="https://portal.ifz.ru/assets/main/images/logo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portal.ifz.ru/assets/main/images/logo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Picture background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Picture background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2"/>
          <a:stretch/>
        </p:blipFill>
        <p:spPr bwMode="auto">
          <a:xfrm>
            <a:off x="81412" y="754423"/>
            <a:ext cx="2506676" cy="1363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284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8763000" y="4874847"/>
            <a:ext cx="381000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5" y="352107"/>
            <a:ext cx="1957070" cy="1878965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437" y="352107"/>
            <a:ext cx="1950085" cy="1878965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077" y="352106"/>
            <a:ext cx="1950085" cy="1878965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542" y="352107"/>
            <a:ext cx="1936115" cy="1878965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5" y="2363787"/>
            <a:ext cx="1936115" cy="1878965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88234" y="2360612"/>
            <a:ext cx="1948180" cy="18821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5920" y="4309628"/>
            <a:ext cx="82397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 5. 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-срез образца сильвинита до начала испытаний 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после одноосного сжатия до 8 МПа 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12 МПа 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16 МПа 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20 МПа 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-изображение дефектов сплошности образца красного сильвинита после одноосного сжатия до 20 МПа 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xmlns="" id="{F216F194-FA82-487A-AF6F-58A59667C675}"/>
              </a:ext>
            </a:extLst>
          </p:cNvPr>
          <p:cNvSpPr txBox="1">
            <a:spLocks/>
          </p:cNvSpPr>
          <p:nvPr/>
        </p:nvSpPr>
        <p:spPr>
          <a:xfrm>
            <a:off x="0" y="-5022"/>
            <a:ext cx="9144000" cy="4622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Эволюция дефектной структуры сильвинита на различных этапах нагружения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1465" y="352106"/>
            <a:ext cx="346569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357437" y="352105"/>
            <a:ext cx="405881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430077" y="350090"/>
            <a:ext cx="465192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499541" y="333744"/>
            <a:ext cx="457177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91465" y="2363787"/>
            <a:ext cx="397866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362586" y="2360612"/>
            <a:ext cx="457177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77080" y="3934974"/>
            <a:ext cx="96488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40-50 мкм</a:t>
            </a:r>
            <a:endParaRPr lang="ru-RU" sz="11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54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8763000" y="4874847"/>
            <a:ext cx="381000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0" y="304800"/>
            <a:ext cx="3238500" cy="1912786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" y="2810130"/>
            <a:ext cx="3238500" cy="1838983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00" y="766309"/>
            <a:ext cx="3804384" cy="2160320"/>
          </a:xfrm>
          <a:prstGeom prst="rect">
            <a:avLst/>
          </a:prstGeom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xmlns="" id="{F216F194-FA82-487A-AF6F-58A59667C675}"/>
              </a:ext>
            </a:extLst>
          </p:cNvPr>
          <p:cNvSpPr txBox="1">
            <a:spLocks/>
          </p:cNvSpPr>
          <p:nvPr/>
        </p:nvSpPr>
        <p:spPr>
          <a:xfrm>
            <a:off x="0" y="-5022"/>
            <a:ext cx="9144000" cy="4622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Эволюция дефектной структуры сильвинита на различных этапах нагружения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2209966"/>
            <a:ext cx="43510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Экспериментальная зависимость нормированного касательного модуля деформации красного сильвинита от величины максимальной нагрузки в цикле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/>
              <p:cNvSpPr/>
              <p:nvPr/>
            </p:nvSpPr>
            <p:spPr>
              <a:xfrm>
                <a:off x="7620" y="4689753"/>
                <a:ext cx="4602480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1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Рис. 7. Зависимость </a:t>
                </a:r>
                <a:r>
                  <a:rPr lang="ru-RU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относительного объема микротрещиноватости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ru-RU" sz="1100" i="1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sz="11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ru-RU" sz="1100" i="1"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US" sz="1100" i="1">
                                <a:latin typeface="Cambria Math"/>
                              </a:rPr>
                              <m:t>𝑐𝑟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ru-RU" sz="11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ru-RU" sz="1100" i="1"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ru-RU" sz="1100" i="1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r>
                  <a:rPr lang="ru-RU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от величины максимальной нагрузки в цикле </a:t>
                </a:r>
              </a:p>
            </p:txBody>
          </p:sp>
        </mc:Choice>
        <mc:Fallback xmlns="">
          <p:sp>
            <p:nvSpPr>
              <p:cNvPr id="7" name="Прямоуголь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" y="4689753"/>
                <a:ext cx="4602480" cy="430887"/>
              </a:xfrm>
              <a:prstGeom prst="rect">
                <a:avLst/>
              </a:prstGeom>
              <a:blipFill rotWithShape="1">
                <a:blip r:embed="rId5"/>
                <a:stretch>
                  <a:fillRect t="-53521" r="-5166" b="-4507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/>
              <p:cNvSpPr/>
              <p:nvPr/>
            </p:nvSpPr>
            <p:spPr>
              <a:xfrm>
                <a:off x="4326157" y="3046785"/>
                <a:ext cx="4572000" cy="61504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/>
                <a:r>
                  <a:rPr lang="ru-RU" sz="11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Рис. 8. Сопоставление </a:t>
                </a:r>
                <a:r>
                  <a:rPr lang="ru-RU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изменения нормированного касательного модуля деформации сильвинита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ru-RU" sz="11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ru-RU" sz="1100" i="1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ru-RU" sz="1100">
                                <a:latin typeface="Cambria Math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ru-RU" sz="1100">
                                <a:latin typeface="Cambria Math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sup>
                        </m:sSup>
                      </m:num>
                      <m:den>
                        <m:sSubSup>
                          <m:sSubSupPr>
                            <m:ctrlPr>
                              <a:rPr lang="ru-RU" sz="1100" i="1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ru-RU" sz="1100">
                                <a:latin typeface="Cambria Math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ru-RU" sz="1100">
                                <a:latin typeface="Cambria Math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ru-RU" sz="1100">
                                <a:latin typeface="Cambria Math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sup>
                        </m:sSubSup>
                      </m:den>
                    </m:f>
                  </m:oMath>
                </a14:m>
                <a:r>
                  <a:rPr lang="ru-RU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и относительного объема микротрещиноватости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ru-RU" sz="11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sz="1100" i="1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 sz="1100">
                                <a:latin typeface="Cambria Math"/>
                                <a:cs typeface="Times New Roman" panose="020206030504050203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1100">
                                <a:latin typeface="Cambria Math"/>
                                <a:cs typeface="Times New Roman" panose="02020603050405020304" pitchFamily="18" charset="0"/>
                              </a:rPr>
                              <m:t>𝑐𝑟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ru-RU" sz="1100" i="1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 sz="1100">
                                <a:latin typeface="Cambria Math"/>
                                <a:cs typeface="Times New Roman" panose="020206030504050203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ru-RU" sz="1100">
                                <a:latin typeface="Cambria Math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endPara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Прямоуголь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6157" y="3046785"/>
                <a:ext cx="4572000" cy="615040"/>
              </a:xfrm>
              <a:prstGeom prst="rect">
                <a:avLst/>
              </a:prstGeom>
              <a:blipFill rotWithShape="1">
                <a:blip r:embed="rId6"/>
                <a:stretch>
                  <a:fillRect t="-8911" b="-5940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угольник 8"/>
              <p:cNvSpPr/>
              <p:nvPr/>
            </p:nvSpPr>
            <p:spPr>
              <a:xfrm>
                <a:off x="5700018" y="3936108"/>
                <a:ext cx="2954655" cy="4658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〈"/>
                        <m:endChr m:val="〉"/>
                        <m:ctrlPr>
                          <a:rPr lang="ru-RU" i="1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ru-RU" i="1">
                                <a:latin typeface="Cambria Math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ru-RU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ru-RU" i="1">
                                    <a:latin typeface="Cambria Math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ru-RU" i="1">
                                    <a:latin typeface="Cambria Math"/>
                                  </a:rPr>
                                  <m:t>𝑦</m:t>
                                </m:r>
                              </m:sup>
                            </m:sSup>
                          </m:num>
                          <m:den>
                            <m:sSubSup>
                              <m:sSubSupPr>
                                <m:ctrlPr>
                                  <a:rPr lang="ru-RU" i="1"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ru-RU" i="1">
                                    <a:latin typeface="Cambria Math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ru-RU" i="1">
                                    <a:latin typeface="Cambria Math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ru-RU" i="1">
                                    <a:latin typeface="Cambria Math"/>
                                  </a:rPr>
                                  <m:t>𝑦</m:t>
                                </m:r>
                              </m:sup>
                            </m:sSubSup>
                          </m:den>
                        </m:f>
                      </m:e>
                    </m:d>
                    <m:r>
                      <a:rPr lang="ru-RU" i="1">
                        <a:latin typeface="Cambria Math"/>
                      </a:rPr>
                      <m:t>=−0.38 </m:t>
                    </m:r>
                    <m:d>
                      <m:dPr>
                        <m:begChr m:val="〈"/>
                        <m:endChr m:val="〉"/>
                        <m:ctrlPr>
                          <a:rPr lang="ru-RU" i="1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ru-RU" i="1">
                                <a:latin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ru-RU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ru-RU" i="1">
                                    <a:latin typeface="Cambria Math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𝑐𝑟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ru-RU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ru-RU" i="1">
                                    <a:latin typeface="Cambria Math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ru-RU" i="1"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ru-RU" i="1">
                        <a:latin typeface="Cambria Math"/>
                      </a:rPr>
                      <m:t>+1</m:t>
                    </m:r>
                  </m:oMath>
                </a14:m>
                <a:r>
                  <a:rPr lang="ru-RU" dirty="0"/>
                  <a:t>		</a:t>
                </a:r>
              </a:p>
            </p:txBody>
          </p:sp>
        </mc:Choice>
        <mc:Fallback xmlns="">
          <p:sp>
            <p:nvSpPr>
              <p:cNvPr id="9" name="Прямоугольник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0018" y="3936108"/>
                <a:ext cx="2954655" cy="465833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7558921" y="4004594"/>
            <a:ext cx="393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700018" y="3829050"/>
            <a:ext cx="2251959" cy="650081"/>
          </a:xfrm>
          <a:prstGeom prst="rect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33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Скругленный прямоугольник 23"/>
          <p:cNvSpPr/>
          <p:nvPr/>
        </p:nvSpPr>
        <p:spPr>
          <a:xfrm>
            <a:off x="4300538" y="33880"/>
            <a:ext cx="4784612" cy="5032533"/>
          </a:xfrm>
          <a:prstGeom prst="roundRect">
            <a:avLst>
              <a:gd name="adj" fmla="val 7098"/>
            </a:avLst>
          </a:prstGeom>
          <a:solidFill>
            <a:srgbClr val="FF9966">
              <a:alpha val="8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2465" y="50007"/>
            <a:ext cx="4198200" cy="5032533"/>
          </a:xfrm>
          <a:prstGeom prst="roundRect">
            <a:avLst>
              <a:gd name="adj" fmla="val 7098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8742242" y="4874847"/>
            <a:ext cx="401758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0" y="2320989"/>
            <a:ext cx="3729462" cy="211820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4496025"/>
            <a:ext cx="41282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Зависимость суммарного количества дефектов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сплошности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величины максимальной нагрузки в цикле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135089" y="10878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Интегральные характеристики трещиноватости: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/>
              <p:cNvSpPr/>
              <p:nvPr/>
            </p:nvSpPr>
            <p:spPr>
              <a:xfrm>
                <a:off x="1902157" y="486426"/>
                <a:ext cx="739113" cy="4049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300" i="1">
                        <a:latin typeface="Cambria Math"/>
                      </a:rPr>
                      <m:t>𝜑</m:t>
                    </m:r>
                    <m:r>
                      <a:rPr lang="ru-RU" sz="13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sz="1300" i="1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sz="13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ru-RU" sz="1300" i="1"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US" sz="1300" i="1">
                                <a:latin typeface="Cambria Math"/>
                              </a:rPr>
                              <m:t>𝑐𝑟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ru-RU" sz="13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ru-RU" sz="1300" i="1"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ru-RU" sz="1300" i="1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r>
                  <a:rPr lang="ru-RU" sz="1300" dirty="0"/>
                  <a:t> </a:t>
                </a:r>
              </a:p>
            </p:txBody>
          </p:sp>
        </mc:Choice>
        <mc:Fallback xmlns="">
          <p:sp>
            <p:nvSpPr>
              <p:cNvPr id="5" name="Прямоуголь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2157" y="486426"/>
                <a:ext cx="739113" cy="40491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Прямоугольник 7"/>
          <p:cNvSpPr/>
          <p:nvPr/>
        </p:nvSpPr>
        <p:spPr>
          <a:xfrm>
            <a:off x="27161" y="545919"/>
            <a:ext cx="18821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Трещинная пористость: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2298" y="1181834"/>
            <a:ext cx="20470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Плотность микротрещин: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/>
              <p:cNvSpPr/>
              <p:nvPr/>
            </p:nvSpPr>
            <p:spPr>
              <a:xfrm>
                <a:off x="1933277" y="969147"/>
                <a:ext cx="1194943" cy="6588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300" i="1">
                          <a:latin typeface="Cambria Math"/>
                        </a:rPr>
                        <m:t>𝜀</m:t>
                      </m:r>
                      <m:r>
                        <a:rPr lang="ru-RU" sz="13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sz="13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13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ru-RU" sz="13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ru-RU" sz="1300" i="1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ru-RU" sz="13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∑"/>
                          <m:limLoc m:val="undOvr"/>
                          <m:ctrlPr>
                            <a:rPr lang="ru-RU" sz="1300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ru-RU" sz="1300" i="1">
                              <a:latin typeface="Cambria Math"/>
                            </a:rPr>
                            <m:t>𝑖</m:t>
                          </m:r>
                          <m:r>
                            <a:rPr lang="ru-RU" sz="1300" i="1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ru-RU" sz="1300" i="1">
                              <a:latin typeface="Cambria Math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ru-RU" sz="1300" i="1">
                                  <a:latin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ru-RU" sz="13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ru-RU" sz="1300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30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ru-RU" sz="1300" i="1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ru-RU" sz="1300" dirty="0"/>
              </a:p>
            </p:txBody>
          </p:sp>
        </mc:Choice>
        <mc:Fallback xmlns="">
          <p:sp>
            <p:nvSpPr>
              <p:cNvPr id="7" name="Прямоуголь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3277" y="969147"/>
                <a:ext cx="1194943" cy="65883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/>
              <p:cNvSpPr/>
              <p:nvPr/>
            </p:nvSpPr>
            <p:spPr>
              <a:xfrm>
                <a:off x="65311" y="1624794"/>
                <a:ext cx="397596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где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200" i="1">
                            <a:latin typeface="Cambria Math"/>
                          </a:rPr>
                        </m:ctrlPr>
                      </m:sSubPr>
                      <m:e>
                        <m:r>
                          <a:rPr lang="ru-RU" sz="12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ru-RU" sz="1200" i="1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ru-RU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объем материала, </a:t>
                </a:r>
                <a14:m>
                  <m:oMath xmlns:m="http://schemas.openxmlformats.org/officeDocument/2006/math">
                    <m:r>
                      <a:rPr lang="ru-RU" sz="1200" i="1">
                        <a:latin typeface="Cambria Math"/>
                      </a:rPr>
                      <m:t>𝑁</m:t>
                    </m:r>
                  </m:oMath>
                </a14:m>
                <a:r>
                  <a:rPr lang="ru-RU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количество микротрещин,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200" i="1">
                            <a:latin typeface="Cambria Math"/>
                          </a:rPr>
                        </m:ctrlPr>
                      </m:sSubPr>
                      <m:e>
                        <m:r>
                          <a:rPr lang="ru-RU" sz="1200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ru-RU" sz="1200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ru-RU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характерный радиус </a:t>
                </a:r>
                <a:r>
                  <a:rPr lang="en-US" sz="12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ru-RU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-ой микротрещины.</a:t>
                </a:r>
              </a:p>
            </p:txBody>
          </p:sp>
        </mc:Choice>
        <mc:Fallback xmlns="">
          <p:sp>
            <p:nvSpPr>
              <p:cNvPr id="10" name="Прямоугольник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11" y="1624794"/>
                <a:ext cx="3975963" cy="461665"/>
              </a:xfrm>
              <a:prstGeom prst="rect">
                <a:avLst/>
              </a:prstGeom>
              <a:blipFill rotWithShape="1">
                <a:blip r:embed="rId5"/>
                <a:stretch>
                  <a:fillRect l="-153" b="-10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2685769" y="531631"/>
            <a:ext cx="3802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(5)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28220" y="1187829"/>
            <a:ext cx="3802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(6)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425499" y="101021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Характерный размер отдельной микротрещины: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300538" y="370839"/>
            <a:ext cx="44417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как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половина максимального размера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микротрещины: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Прямоугольник 14"/>
              <p:cNvSpPr/>
              <p:nvPr/>
            </p:nvSpPr>
            <p:spPr>
              <a:xfrm>
                <a:off x="5815250" y="595802"/>
                <a:ext cx="1364799" cy="4417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2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sz="1200" i="1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sz="1200" i="1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ru-RU" sz="12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sz="1200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12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ru-RU" sz="1200" i="1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ru-RU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Прямоугольник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5250" y="595802"/>
                <a:ext cx="1364799" cy="441724"/>
              </a:xfrm>
              <a:prstGeom prst="rect">
                <a:avLst/>
              </a:prstGeom>
              <a:blipFill rotWithShape="1">
                <a:blip r:embed="rId6"/>
                <a:stretch>
                  <a:fillRect b="-13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Прямоугольник 16"/>
              <p:cNvSpPr/>
              <p:nvPr/>
            </p:nvSpPr>
            <p:spPr>
              <a:xfrm>
                <a:off x="4437388" y="968165"/>
                <a:ext cx="4572000" cy="27699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ru-RU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где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2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sz="1200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ru-RU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максимальный размер </a:t>
                </a:r>
                <a:r>
                  <a:rPr lang="en-US" sz="12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ru-RU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-ой микротрещины. </a:t>
                </a:r>
              </a:p>
            </p:txBody>
          </p:sp>
        </mc:Choice>
        <mc:Fallback xmlns="">
          <p:sp>
            <p:nvSpPr>
              <p:cNvPr id="17" name="Прямоугольник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7388" y="968165"/>
                <a:ext cx="4572000" cy="276999"/>
              </a:xfrm>
              <a:prstGeom prst="rect">
                <a:avLst/>
              </a:prstGeom>
              <a:blipFill rotWithShape="1">
                <a:blip r:embed="rId7"/>
                <a:stretch>
                  <a:fillRect l="-133" b="-1777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Прямоугольник 15"/>
          <p:cNvSpPr/>
          <p:nvPr/>
        </p:nvSpPr>
        <p:spPr>
          <a:xfrm>
            <a:off x="4293448" y="1257823"/>
            <a:ext cx="47917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как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радиус монетообразной (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penny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shape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трещины,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имеющей эквивалентные объем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поверхности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Прямоугольник 17"/>
              <p:cNvSpPr/>
              <p:nvPr/>
            </p:nvSpPr>
            <p:spPr>
              <a:xfrm>
                <a:off x="4722662" y="1650066"/>
                <a:ext cx="3727752" cy="6379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200" i="1">
                            <a:latin typeface="Cambria Math"/>
                          </a:rPr>
                        </m:ctrlPr>
                      </m:sSubPr>
                      <m:e>
                        <m:r>
                          <a:rPr lang="ru-RU" sz="1200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sz="1200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ru-RU" sz="12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sz="1200" i="1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sz="12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ru-RU" sz="1200" i="1">
                                <a:latin typeface="Cambria Math"/>
                              </a:rPr>
                              <m:t>𝑆</m:t>
                            </m:r>
                          </m:e>
                          <m:sub>
                            <m:r>
                              <a:rPr lang="ru-RU" sz="1200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rad>
                          <m:radPr>
                            <m:ctrlPr>
                              <a:rPr lang="ru-RU" sz="1200" i="1">
                                <a:latin typeface="Cambria Math"/>
                              </a:rPr>
                            </m:ctrlPr>
                          </m:radPr>
                          <m:deg>
                            <m:r>
                              <a:rPr lang="ru-RU" sz="1200" i="1">
                                <a:latin typeface="Cambria Math"/>
                              </a:rPr>
                              <m:t>3</m:t>
                            </m:r>
                          </m:deg>
                          <m:e>
                            <m:r>
                              <a:rPr lang="ru-RU" sz="1200" i="1">
                                <a:latin typeface="Cambria Math"/>
                              </a:rPr>
                              <m:t>6</m:t>
                            </m:r>
                          </m:e>
                        </m:rad>
                        <m:r>
                          <a:rPr lang="ru-RU" sz="1200" i="1">
                            <a:latin typeface="Cambria Math"/>
                          </a:rPr>
                          <m:t> </m:t>
                        </m:r>
                        <m:r>
                          <a:rPr lang="ru-RU" sz="1200" i="1">
                            <a:latin typeface="Cambria Math"/>
                          </a:rPr>
                          <m:t>𝐴</m:t>
                        </m:r>
                      </m:den>
                    </m:f>
                    <m:r>
                      <a:rPr lang="ru-RU" sz="1200" i="1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ru-RU" sz="12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1200" i="1">
                            <a:latin typeface="Cambria Math"/>
                          </a:rPr>
                          <m:t>𝐴</m:t>
                        </m:r>
                      </m:num>
                      <m:den>
                        <m:rad>
                          <m:radPr>
                            <m:ctrlPr>
                              <a:rPr lang="ru-RU" sz="1200" i="1">
                                <a:latin typeface="Cambria Math"/>
                              </a:rPr>
                            </m:ctrlPr>
                          </m:radPr>
                          <m:deg>
                            <m:r>
                              <a:rPr lang="ru-RU" sz="1200" i="1">
                                <a:latin typeface="Cambria Math"/>
                              </a:rPr>
                              <m:t>3</m:t>
                            </m:r>
                          </m:deg>
                          <m:e>
                            <m:sSup>
                              <m:sSupPr>
                                <m:ctrlPr>
                                  <a:rPr lang="ru-RU" sz="12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ru-RU" sz="1200" i="1">
                                    <a:latin typeface="Cambria Math"/>
                                  </a:rPr>
                                  <m:t>6</m:t>
                                </m:r>
                              </m:e>
                              <m:sup>
                                <m:r>
                                  <a:rPr lang="ru-RU" sz="12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  <m:r>
                          <a:rPr lang="ru-RU" sz="1200" i="1">
                            <a:latin typeface="Cambria Math"/>
                          </a:rPr>
                          <m:t>𝜋</m:t>
                        </m:r>
                      </m:den>
                    </m:f>
                  </m:oMath>
                </a14:m>
                <a:r>
                  <a:rPr lang="ru-RU" sz="1200" dirty="0" smtClean="0"/>
                  <a:t>, </a:t>
                </a:r>
                <a14:m>
                  <m:oMath xmlns:m="http://schemas.openxmlformats.org/officeDocument/2006/math">
                    <m:r>
                      <a:rPr lang="ru-RU" sz="1200" i="1">
                        <a:latin typeface="Cambria Math"/>
                      </a:rPr>
                      <m:t>𝐴</m:t>
                    </m:r>
                    <m:r>
                      <a:rPr lang="ru-RU" sz="1200" i="1">
                        <a:latin typeface="Cambria Math"/>
                      </a:rPr>
                      <m:t>=</m:t>
                    </m:r>
                    <m:rad>
                      <m:radPr>
                        <m:ctrlPr>
                          <a:rPr lang="ru-RU" sz="1200" i="1">
                            <a:latin typeface="Cambria Math"/>
                          </a:rPr>
                        </m:ctrlPr>
                      </m:radPr>
                      <m:deg>
                        <m:r>
                          <a:rPr lang="ru-RU" sz="1200" i="1">
                            <a:latin typeface="Cambria Math"/>
                          </a:rPr>
                          <m:t>3</m:t>
                        </m:r>
                      </m:deg>
                      <m:e>
                        <m:sSup>
                          <m:sSupPr>
                            <m:ctrlPr>
                              <a:rPr lang="ru-RU" sz="12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ru-RU" sz="1200" i="1">
                                <a:latin typeface="Cambria Math"/>
                              </a:rPr>
                              <m:t>𝜋</m:t>
                            </m:r>
                          </m:e>
                          <m:sup>
                            <m:f>
                              <m:fPr>
                                <m:ctrlPr>
                                  <a:rPr lang="ru-RU" sz="1200" i="1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ru-RU" sz="1200" i="1">
                                    <a:latin typeface="Cambria Math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ru-RU" sz="1200" i="1">
                                    <a:latin typeface="Cambria Math"/>
                                  </a:rPr>
                                  <m:t>2</m:t>
                                </m:r>
                              </m:den>
                            </m:f>
                          </m:sup>
                        </m:sSup>
                        <m:rad>
                          <m:radPr>
                            <m:degHide m:val="on"/>
                            <m:ctrlPr>
                              <a:rPr lang="ru-RU" sz="12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sz="1200" i="1">
                                <a:latin typeface="Cambria Math"/>
                              </a:rPr>
                              <m:t>6</m:t>
                            </m:r>
                          </m:e>
                        </m:rad>
                        <m:rad>
                          <m:radPr>
                            <m:degHide m:val="on"/>
                            <m:ctrlPr>
                              <a:rPr lang="ru-RU" sz="12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sz="1200" i="1">
                                <a:latin typeface="Cambria Math"/>
                              </a:rPr>
                              <m:t>54</m:t>
                            </m:r>
                            <m:r>
                              <a:rPr lang="ru-RU" sz="1200" i="1">
                                <a:latin typeface="Cambria Math"/>
                              </a:rPr>
                              <m:t>𝜋</m:t>
                            </m:r>
                            <m:sSubSup>
                              <m:sSubSupPr>
                                <m:ctrlPr>
                                  <a:rPr lang="ru-RU" sz="1200" i="1"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ru-RU" sz="1200" i="1">
                                    <a:latin typeface="Cambria Math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ru-RU" sz="1200" i="1">
                                    <a:latin typeface="Cambria Math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ru-RU" sz="12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ru-RU" sz="1200" i="1">
                                <a:latin typeface="Cambria Math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ru-RU" sz="1200" i="1"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ru-RU" sz="1200" i="1">
                                    <a:latin typeface="Cambria Math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ru-RU" sz="1200" i="1">
                                    <a:latin typeface="Cambria Math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ru-RU" sz="1200" i="1">
                                    <a:latin typeface="Cambria Math"/>
                                  </a:rPr>
                                  <m:t>3</m:t>
                                </m:r>
                              </m:sup>
                            </m:sSubSup>
                          </m:e>
                        </m:rad>
                        <m:r>
                          <a:rPr lang="ru-RU" sz="1200" i="1">
                            <a:latin typeface="Cambria Math"/>
                          </a:rPr>
                          <m:t>−18</m:t>
                        </m:r>
                        <m:sSup>
                          <m:sSupPr>
                            <m:ctrlPr>
                              <a:rPr lang="ru-RU" sz="12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ru-RU" sz="1200" i="1">
                                <a:latin typeface="Cambria Math"/>
                              </a:rPr>
                              <m:t>𝜋</m:t>
                            </m:r>
                          </m:e>
                          <m:sup>
                            <m:r>
                              <a:rPr lang="ru-RU" sz="12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ru-RU" sz="12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ru-RU" sz="1200" i="1"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US" sz="1200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e>
                    </m:rad>
                  </m:oMath>
                </a14:m>
                <a:endParaRPr lang="ru-RU" sz="1200" dirty="0"/>
              </a:p>
            </p:txBody>
          </p:sp>
        </mc:Choice>
        <mc:Fallback xmlns="">
          <p:sp>
            <p:nvSpPr>
              <p:cNvPr id="18" name="Прямоугольник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2662" y="1650066"/>
                <a:ext cx="3727752" cy="63799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6894135" y="691885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(7)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486904" y="1830563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(8)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Прямоугольник 18"/>
              <p:cNvSpPr/>
              <p:nvPr/>
            </p:nvSpPr>
            <p:spPr>
              <a:xfrm>
                <a:off x="4294346" y="2281758"/>
                <a:ext cx="4572000" cy="27699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ru-RU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где,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200" i="1">
                            <a:latin typeface="Cambria Math"/>
                          </a:rPr>
                        </m:ctrlPr>
                      </m:sSubPr>
                      <m:e>
                        <m:r>
                          <a:rPr lang="ru-RU" sz="12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sz="1200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ru-RU" sz="1200" i="1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ru-RU" sz="1200" i="1">
                            <a:latin typeface="Cambria Math"/>
                          </a:rPr>
                        </m:ctrlPr>
                      </m:sSubPr>
                      <m:e>
                        <m:r>
                          <a:rPr lang="ru-RU" sz="1200" i="1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ru-RU" sz="1200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ru-RU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объем и площадь поверхности </a:t>
                </a:r>
                <a:r>
                  <a:rPr lang="en-US" sz="12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ru-RU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-ой </a:t>
                </a:r>
                <a:r>
                  <a:rPr lang="ru-RU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микротрещины</a:t>
                </a:r>
                <a:r>
                  <a:rPr lang="ru-RU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9" name="Прямоугольник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4346" y="2281758"/>
                <a:ext cx="4572000" cy="276999"/>
              </a:xfrm>
              <a:prstGeom prst="rect">
                <a:avLst/>
              </a:prstGeom>
              <a:blipFill rotWithShape="1">
                <a:blip r:embed="rId9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Рисунок 25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662" y="2550146"/>
            <a:ext cx="3687571" cy="20944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Прямоугольник 22"/>
              <p:cNvSpPr/>
              <p:nvPr/>
            </p:nvSpPr>
            <p:spPr>
              <a:xfrm>
                <a:off x="4413134" y="4644553"/>
                <a:ext cx="4572000" cy="46166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/>
                <a:r>
                  <a:rPr lang="ru-RU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Рис. 10. Зависимость </a:t>
                </a:r>
                <a:r>
                  <a:rPr lang="ru-RU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плотности микротрещин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200" i="1">
                            <a:latin typeface="Cambria Math"/>
                          </a:rPr>
                        </m:ctrlPr>
                      </m:sSubPr>
                      <m:e>
                        <m:r>
                          <a:rPr lang="ru-RU" sz="1200" i="1">
                            <a:latin typeface="Cambria Math"/>
                          </a:rPr>
                          <m:t>𝜀</m:t>
                        </m:r>
                      </m:e>
                      <m:sub>
                        <m:r>
                          <a:rPr lang="ru-RU" sz="1200" i="1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ru-RU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200" i="1">
                            <a:latin typeface="Cambria Math"/>
                          </a:rPr>
                        </m:ctrlPr>
                      </m:sSubPr>
                      <m:e>
                        <m:r>
                          <a:rPr lang="ru-RU" sz="1200" i="1">
                            <a:latin typeface="Cambria Math"/>
                          </a:rPr>
                          <m:t>𝜀</m:t>
                        </m:r>
                      </m:e>
                      <m:sub>
                        <m:r>
                          <a:rPr lang="ru-RU" sz="1200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ru-RU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от величины максимальной нагрузки в </a:t>
                </a:r>
                <a:r>
                  <a:rPr lang="ru-RU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цикле</a:t>
                </a:r>
                <a:endParaRPr lang="ru-RU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Прямоугольник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3134" y="4644553"/>
                <a:ext cx="4572000" cy="461665"/>
              </a:xfrm>
              <a:prstGeom prst="rect">
                <a:avLst/>
              </a:prstGeom>
              <a:blipFill rotWithShape="1">
                <a:blip r:embed="rId11"/>
                <a:stretch>
                  <a:fillRect r="-400" b="-92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62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8702491" y="4874847"/>
            <a:ext cx="441509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216F194-FA82-487A-AF6F-58A59667C675}"/>
              </a:ext>
            </a:extLst>
          </p:cNvPr>
          <p:cNvSpPr txBox="1">
            <a:spLocks/>
          </p:cNvSpPr>
          <p:nvPr/>
        </p:nvSpPr>
        <p:spPr>
          <a:xfrm>
            <a:off x="0" y="-5022"/>
            <a:ext cx="9144000" cy="4622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теории эффективных сред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28506" y="843147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416015" y="3440933"/>
            <a:ext cx="3724476" cy="1487900"/>
            <a:chOff x="141695" y="3370812"/>
            <a:chExt cx="3724476" cy="1487900"/>
          </a:xfrm>
        </p:grpSpPr>
        <p:sp>
          <p:nvSpPr>
            <p:cNvPr id="24" name="Скругленный прямоугольник 23"/>
            <p:cNvSpPr/>
            <p:nvPr/>
          </p:nvSpPr>
          <p:spPr>
            <a:xfrm>
              <a:off x="141695" y="3370812"/>
              <a:ext cx="3724476" cy="1487900"/>
            </a:xfrm>
            <a:prstGeom prst="roundRect">
              <a:avLst>
                <a:gd name="adj" fmla="val 7098"/>
              </a:avLst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Прямоугольник 5"/>
                <p:cNvSpPr/>
                <p:nvPr/>
              </p:nvSpPr>
              <p:spPr>
                <a:xfrm>
                  <a:off x="561982" y="3370812"/>
                  <a:ext cx="2883679" cy="29238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ru-RU" sz="13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Метод Мори-</a:t>
                  </a:r>
                  <a:r>
                    <a:rPr lang="ru-RU" sz="1300" b="1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Танака</a:t>
                  </a:r>
                  <a:r>
                    <a:rPr lang="en-US" sz="13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(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ru-RU" sz="1300" b="1" i="1">
                              <a:latin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ru-RU" sz="1300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300" b="1" i="1">
                                  <a:latin typeface="Cambria Math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ru-RU" sz="1300" b="1" i="1" smtClean="0">
                                  <a:latin typeface="Cambria Math"/>
                                </a:rPr>
                                <m:t>М−Т</m:t>
                              </m:r>
                            </m:sub>
                          </m:sSub>
                        </m:e>
                        <m:sup>
                          <m:r>
                            <a:rPr lang="en-US" sz="1300" b="1" i="1">
                              <a:latin typeface="Cambria Math"/>
                            </a:rPr>
                            <m:t>∗</m:t>
                          </m:r>
                        </m:sup>
                      </m:sSup>
                    </m:oMath>
                  </a14:m>
                  <a:r>
                    <a:rPr lang="en-US" sz="13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  <a:r>
                    <a:rPr lang="ru-RU" sz="13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: </a:t>
                  </a:r>
                  <a:endParaRPr lang="ru-RU" sz="13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" name="Прямоугольник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1982" y="3370812"/>
                  <a:ext cx="2883679" cy="292388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 t="-2083" b="-16667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Прямоугольник 3"/>
                <p:cNvSpPr/>
                <p:nvPr/>
              </p:nvSpPr>
              <p:spPr>
                <a:xfrm>
                  <a:off x="748263" y="3716041"/>
                  <a:ext cx="2665793" cy="104586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ru-RU" sz="1200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f>
                                <m:fPr>
                                  <m:ctrlPr>
                                    <a:rPr lang="ru-RU" sz="12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ru-RU" sz="12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i="1">
                                          <a:latin typeface="Cambria Math"/>
                                        </a:rPr>
                                        <m:t>𝐾</m:t>
                                      </m:r>
                                    </m:e>
                                    <m:sub>
                                      <m:r>
                                        <a:rPr lang="ru-RU" sz="1200" i="1">
                                          <a:latin typeface="Cambria Math"/>
                                        </a:rPr>
                                        <m:t>∗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ru-RU" sz="12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i="1">
                                          <a:latin typeface="Cambria Math"/>
                                        </a:rPr>
                                        <m:t>𝐾</m:t>
                                      </m:r>
                                    </m:e>
                                    <m:sub>
                                      <m:r>
                                        <a:rPr lang="ru-RU" sz="1200" i="1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ru-RU" sz="1200" i="1">
                                  <a:latin typeface="Cambria Math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ru-RU" sz="12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ru-RU" sz="12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ru-RU" sz="1200" i="1">
                                          <a:latin typeface="Cambria Math"/>
                                        </a:rPr>
                                        <m:t>1+</m:t>
                                      </m:r>
                                      <m:f>
                                        <m:fPr>
                                          <m:ctrlPr>
                                            <a:rPr lang="ru-RU" sz="1200" i="1">
                                              <a:latin typeface="Cambria Math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ru-RU" sz="1200" i="1">
                                              <a:latin typeface="Cambria Math"/>
                                            </a:rPr>
                                            <m:t>16</m:t>
                                          </m:r>
                                        </m:num>
                                        <m:den>
                                          <m:r>
                                            <a:rPr lang="ru-RU" sz="1200" i="1">
                                              <a:latin typeface="Cambria Math"/>
                                            </a:rPr>
                                            <m:t>9</m:t>
                                          </m:r>
                                        </m:den>
                                      </m:f>
                                      <m:f>
                                        <m:fPr>
                                          <m:ctrlPr>
                                            <a:rPr lang="ru-RU" sz="1200" i="1">
                                              <a:latin typeface="Cambria Math"/>
                                            </a:rPr>
                                          </m:ctrlPr>
                                        </m:fPr>
                                        <m:num>
                                          <m:d>
                                            <m:dPr>
                                              <m:ctrlPr>
                                                <a:rPr lang="ru-RU" sz="1200" i="1">
                                                  <a:latin typeface="Cambria Math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ru-RU" sz="1200" i="1">
                                                  <a:latin typeface="Cambria Math"/>
                                                </a:rPr>
                                                <m:t>1−</m:t>
                                              </m:r>
                                              <m:sSubSup>
                                                <m:sSubSupPr>
                                                  <m:ctrlPr>
                                                    <a:rPr lang="ru-RU" sz="1200" i="1">
                                                      <a:latin typeface="Cambria Math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sz="1200" i="1">
                                                      <a:latin typeface="Cambria Math"/>
                                                    </a:rPr>
                                                    <m:t>𝜐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ru-RU" sz="1200" i="1">
                                                      <a:latin typeface="Cambria Math"/>
                                                    </a:rPr>
                                                    <m:t>0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ru-RU" sz="1200" i="1">
                                                      <a:latin typeface="Cambria Math"/>
                                                    </a:rPr>
                                                    <m:t>2</m:t>
                                                  </m:r>
                                                </m:sup>
                                              </m:sSubSup>
                                            </m:e>
                                          </m:d>
                                        </m:num>
                                        <m:den>
                                          <m:d>
                                            <m:dPr>
                                              <m:ctrlPr>
                                                <a:rPr lang="ru-RU" sz="1200" i="1">
                                                  <a:latin typeface="Cambria Math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ru-RU" sz="1200" i="1">
                                                  <a:latin typeface="Cambria Math"/>
                                                </a:rPr>
                                                <m:t>1−2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ru-RU" sz="1200" i="1">
                                                      <a:latin typeface="Cambria Math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200" i="1">
                                                      <a:latin typeface="Cambria Math"/>
                                                    </a:rPr>
                                                    <m:t>𝜐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ru-RU" sz="1200" i="1">
                                                      <a:latin typeface="Cambria Math"/>
                                                    </a:rPr>
                                                    <m:t>0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den>
                                      </m:f>
                                      <m:r>
                                        <a:rPr lang="en-US" sz="1200" i="1">
                                          <a:latin typeface="Cambria Math"/>
                                        </a:rPr>
                                        <m:t>𝜑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ru-RU" sz="1200" i="1">
                                      <a:latin typeface="Cambria Math"/>
                                    </a:rPr>
                                    <m:t>−1</m:t>
                                  </m:r>
                                </m:sup>
                              </m:sSup>
                            </m:e>
                          </m:mr>
                          <m:mr>
                            <m:e>
                              <m:f>
                                <m:fPr>
                                  <m:ctrlPr>
                                    <a:rPr lang="ru-RU" sz="12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ru-RU" sz="12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i="1">
                                          <a:latin typeface="Cambria Math"/>
                                        </a:rPr>
                                        <m:t>𝐺</m:t>
                                      </m:r>
                                    </m:e>
                                    <m:sub>
                                      <m:r>
                                        <a:rPr lang="ru-RU" sz="1200" i="1">
                                          <a:latin typeface="Cambria Math"/>
                                        </a:rPr>
                                        <m:t>∗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ru-RU" sz="12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i="1">
                                          <a:latin typeface="Cambria Math"/>
                                        </a:rPr>
                                        <m:t>𝐺</m:t>
                                      </m:r>
                                    </m:e>
                                    <m:sub>
                                      <m:r>
                                        <a:rPr lang="ru-RU" sz="1200" i="1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ru-RU" sz="1200" i="1">
                                  <a:latin typeface="Cambria Math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ru-RU" sz="12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ru-RU" sz="12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ru-RU" sz="1200" i="1">
                                          <a:latin typeface="Cambria Math"/>
                                        </a:rPr>
                                        <m:t>1+</m:t>
                                      </m:r>
                                      <m:f>
                                        <m:fPr>
                                          <m:ctrlPr>
                                            <a:rPr lang="ru-RU" sz="1200" i="1">
                                              <a:latin typeface="Cambria Math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ru-RU" sz="1200" i="1">
                                              <a:latin typeface="Cambria Math"/>
                                            </a:rPr>
                                            <m:t>32</m:t>
                                          </m:r>
                                        </m:num>
                                        <m:den>
                                          <m:r>
                                            <a:rPr lang="ru-RU" sz="1200" i="1">
                                              <a:latin typeface="Cambria Math"/>
                                            </a:rPr>
                                            <m:t>45</m:t>
                                          </m:r>
                                        </m:den>
                                      </m:f>
                                      <m:f>
                                        <m:fPr>
                                          <m:ctrlPr>
                                            <a:rPr lang="ru-RU" sz="1200" i="1">
                                              <a:latin typeface="Cambria Math"/>
                                            </a:rPr>
                                          </m:ctrlPr>
                                        </m:fPr>
                                        <m:num>
                                          <m:d>
                                            <m:dPr>
                                              <m:ctrlPr>
                                                <a:rPr lang="ru-RU" sz="1200" i="1">
                                                  <a:latin typeface="Cambria Math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ru-RU" sz="1200" i="1">
                                                  <a:latin typeface="Cambria Math"/>
                                                </a:rPr>
                                                <m:t>1−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ru-RU" sz="1200" i="1">
                                                      <a:latin typeface="Cambria Math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200" i="1">
                                                      <a:latin typeface="Cambria Math"/>
                                                    </a:rPr>
                                                    <m:t>𝜐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ru-RU" sz="1200" i="1">
                                                      <a:latin typeface="Cambria Math"/>
                                                    </a:rPr>
                                                    <m:t>0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  <m:d>
                                            <m:dPr>
                                              <m:ctrlPr>
                                                <a:rPr lang="ru-RU" sz="1200" i="1">
                                                  <a:latin typeface="Cambria Math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ru-RU" sz="1200" i="1">
                                                  <a:latin typeface="Cambria Math"/>
                                                </a:rPr>
                                                <m:t>5−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ru-RU" sz="1200" i="1">
                                                      <a:latin typeface="Cambria Math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200" i="1">
                                                      <a:latin typeface="Cambria Math"/>
                                                    </a:rPr>
                                                    <m:t>𝜐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ru-RU" sz="1200" i="1">
                                                      <a:latin typeface="Cambria Math"/>
                                                    </a:rPr>
                                                    <m:t>0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num>
                                        <m:den>
                                          <m:d>
                                            <m:dPr>
                                              <m:ctrlPr>
                                                <a:rPr lang="ru-RU" sz="1200" i="1">
                                                  <a:latin typeface="Cambria Math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ru-RU" sz="1200" i="1">
                                                  <a:latin typeface="Cambria Math"/>
                                                </a:rPr>
                                                <m:t>2−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ru-RU" sz="1200" i="1">
                                                      <a:latin typeface="Cambria Math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200" i="1">
                                                      <a:latin typeface="Cambria Math"/>
                                                    </a:rPr>
                                                    <m:t>𝜐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ru-RU" sz="1200" i="1">
                                                      <a:latin typeface="Cambria Math"/>
                                                    </a:rPr>
                                                    <m:t>0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den>
                                      </m:f>
                                      <m:r>
                                        <a:rPr lang="en-US" sz="1200" i="1">
                                          <a:latin typeface="Cambria Math"/>
                                        </a:rPr>
                                        <m:t>𝜑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ru-RU" sz="1200" i="1">
                                      <a:latin typeface="Cambria Math"/>
                                    </a:rPr>
                                    <m:t>−1</m:t>
                                  </m:r>
                                </m:sup>
                              </m:sSup>
                            </m:e>
                          </m:mr>
                        </m:m>
                      </m:oMath>
                    </m:oMathPara>
                  </a14:m>
                  <a:endParaRPr lang="ru-RU" sz="1200" dirty="0"/>
                </a:p>
              </p:txBody>
            </p:sp>
          </mc:Choice>
          <mc:Fallback xmlns="">
            <p:sp>
              <p:nvSpPr>
                <p:cNvPr id="4" name="Прямоугольник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8263" y="3716041"/>
                  <a:ext cx="2665793" cy="1045864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Box 10"/>
            <p:cNvSpPr txBox="1"/>
            <p:nvPr/>
          </p:nvSpPr>
          <p:spPr>
            <a:xfrm>
              <a:off x="3225088" y="3960893"/>
              <a:ext cx="4354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ru-RU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ru-RU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284628" y="338952"/>
            <a:ext cx="3944503" cy="1398439"/>
            <a:chOff x="10308" y="338952"/>
            <a:chExt cx="3944503" cy="1398439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124275" y="342395"/>
              <a:ext cx="3724476" cy="1394996"/>
            </a:xfrm>
            <a:prstGeom prst="roundRect">
              <a:avLst>
                <a:gd name="adj" fmla="val 7098"/>
              </a:avLst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10308" y="338952"/>
              <a:ext cx="3855863" cy="2923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3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Связь упругих модулей:</a:t>
              </a:r>
              <a:endPara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Прямоугольник 17"/>
                <p:cNvSpPr/>
                <p:nvPr/>
              </p:nvSpPr>
              <p:spPr>
                <a:xfrm>
                  <a:off x="901994" y="654826"/>
                  <a:ext cx="2072490" cy="4653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latin typeface="Cambria Math"/>
                          </a:rPr>
                          <m:t>𝐸</m:t>
                        </m:r>
                        <m:r>
                          <a:rPr lang="ru-RU" sz="1200" i="1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ru-RU" sz="12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ru-RU" sz="1200" i="1">
                                <a:latin typeface="Cambria Math"/>
                              </a:rPr>
                              <m:t>9</m:t>
                            </m:r>
                            <m:r>
                              <a:rPr lang="en-US" sz="1200" b="0" i="1" smtClean="0">
                                <a:latin typeface="Cambria Math"/>
                              </a:rPr>
                              <m:t>𝐾𝐺</m:t>
                            </m:r>
                          </m:num>
                          <m:den>
                            <m:r>
                              <a:rPr lang="en-US" sz="1200" b="0" i="1" smtClean="0">
                                <a:latin typeface="Cambria Math"/>
                              </a:rPr>
                              <m:t>3</m:t>
                            </m:r>
                            <m:r>
                              <a:rPr lang="en-US" sz="1200" i="1">
                                <a:latin typeface="Cambria Math"/>
                              </a:rPr>
                              <m:t>𝐾</m:t>
                            </m:r>
                            <m:r>
                              <a:rPr lang="ru-RU" sz="1200" i="1">
                                <a:latin typeface="Cambria Math"/>
                              </a:rPr>
                              <m:t>+</m:t>
                            </m:r>
                            <m:r>
                              <a:rPr lang="en-US" sz="1200" i="1">
                                <a:latin typeface="Cambria Math"/>
                              </a:rPr>
                              <m:t>𝐺</m:t>
                            </m:r>
                          </m:den>
                        </m:f>
                        <m:r>
                          <a:rPr lang="en-US" sz="1200" b="0" i="0" smtClean="0">
                            <a:latin typeface="Cambria Math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l-GR" sz="1200" b="0" i="1" smtClean="0">
                            <a:latin typeface="Cambria Math"/>
                            <a:ea typeface="Cambria Math"/>
                          </a:rPr>
                          <m:t>ν</m:t>
                        </m:r>
                        <m:r>
                          <a:rPr lang="en-US" sz="1200" b="0" i="1" smtClean="0">
                            <a:latin typeface="Cambria Math"/>
                            <a:ea typeface="Cambria Math"/>
                          </a:rPr>
                          <m:t>=</m:t>
                        </m:r>
                        <m:f>
                          <m:fPr>
                            <m:ctrlPr>
                              <a:rPr lang="en-US" sz="1200" b="0" i="1" smtClean="0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en-US" sz="1200" b="0" i="1" smtClean="0">
                                <a:latin typeface="Cambria Math"/>
                                <a:ea typeface="Cambria Math"/>
                              </a:rPr>
                              <m:t>3</m:t>
                            </m:r>
                            <m:r>
                              <a:rPr lang="en-US" sz="1200" b="0" i="1" smtClean="0">
                                <a:latin typeface="Cambria Math"/>
                                <a:ea typeface="Cambria Math"/>
                              </a:rPr>
                              <m:t>𝐾</m:t>
                            </m:r>
                            <m:r>
                              <a:rPr lang="en-US" sz="1200" b="0" i="1" smtClean="0">
                                <a:latin typeface="Cambria Math"/>
                                <a:ea typeface="Cambria Math"/>
                              </a:rPr>
                              <m:t>−2</m:t>
                            </m:r>
                            <m:r>
                              <a:rPr lang="en-US" sz="1200" b="0" i="1" smtClean="0">
                                <a:latin typeface="Cambria Math"/>
                                <a:ea typeface="Cambria Math"/>
                              </a:rPr>
                              <m:t>𝐺</m:t>
                            </m:r>
                          </m:num>
                          <m:den>
                            <m:r>
                              <a:rPr lang="en-US" sz="1200" b="0" i="1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  <m:d>
                              <m:dPr>
                                <m:ctrlPr>
                                  <a:rPr lang="en-US" sz="1200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1200" b="0" i="1" smtClean="0">
                                    <a:latin typeface="Cambria Math"/>
                                    <a:ea typeface="Cambria Math"/>
                                  </a:rPr>
                                  <m:t>3</m:t>
                                </m:r>
                                <m:r>
                                  <a:rPr lang="en-US" sz="1200" b="0" i="1" smtClean="0">
                                    <a:latin typeface="Cambria Math"/>
                                    <a:ea typeface="Cambria Math"/>
                                  </a:rPr>
                                  <m:t>𝐾</m:t>
                                </m:r>
                                <m:r>
                                  <a:rPr lang="en-US" sz="1200" b="0" i="1" smtClean="0">
                                    <a:latin typeface="Cambria Math"/>
                                    <a:ea typeface="Cambria Math"/>
                                  </a:rPr>
                                  <m:t>+</m:t>
                                </m:r>
                                <m:r>
                                  <a:rPr lang="en-US" sz="1200" b="0" i="1" smtClean="0">
                                    <a:latin typeface="Cambria Math"/>
                                    <a:ea typeface="Cambria Math"/>
                                  </a:rPr>
                                  <m:t>𝐺</m:t>
                                </m:r>
                              </m:e>
                            </m:d>
                          </m:den>
                        </m:f>
                      </m:oMath>
                    </m:oMathPara>
                  </a14:m>
                  <a:endParaRPr lang="ru-RU" sz="1200" dirty="0"/>
                </a:p>
              </p:txBody>
            </p:sp>
          </mc:Choice>
          <mc:Fallback xmlns="">
            <p:sp>
              <p:nvSpPr>
                <p:cNvPr id="18" name="Прямоугольник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1994" y="654826"/>
                  <a:ext cx="2072490" cy="465320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Прямоугольник 19"/>
                <p:cNvSpPr/>
                <p:nvPr/>
              </p:nvSpPr>
              <p:spPr>
                <a:xfrm>
                  <a:off x="124275" y="1141578"/>
                  <a:ext cx="3830536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ru-RU" sz="12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где </a:t>
                  </a:r>
                  <a14:m>
                    <m:oMath xmlns:m="http://schemas.openxmlformats.org/officeDocument/2006/math">
                      <m:r>
                        <a:rPr lang="en-US" sz="1200" b="0" i="1" smtClean="0">
                          <a:latin typeface="Cambria Math"/>
                        </a:rPr>
                        <m:t>𝐸</m:t>
                      </m:r>
                    </m:oMath>
                  </a14:m>
                  <a:r>
                    <a:rPr lang="en-US" sz="12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– </a:t>
                  </a:r>
                  <a:r>
                    <a:rPr lang="ru-RU" sz="12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модуль Юнга, </a:t>
                  </a:r>
                  <a14:m>
                    <m:oMath xmlns:m="http://schemas.openxmlformats.org/officeDocument/2006/math">
                      <m:r>
                        <a:rPr lang="en-US" sz="1200" b="0" i="1" smtClean="0">
                          <a:latin typeface="Cambria Math"/>
                          <a:cs typeface="Times New Roman" panose="02020603050405020304" pitchFamily="18" charset="0"/>
                        </a:rPr>
                        <m:t>𝐾</m:t>
                      </m:r>
                    </m:oMath>
                  </a14:m>
                  <a:r>
                    <a:rPr lang="en-US" sz="12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– </a:t>
                  </a:r>
                  <a:r>
                    <a:rPr lang="ru-RU" sz="12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модуль объемного сжатия, </a:t>
                  </a:r>
                </a:p>
                <a:p>
                  <a:r>
                    <a:rPr lang="ru-RU" sz="12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1200" i="1">
                          <a:latin typeface="Cambria Math"/>
                        </a:rPr>
                        <m:t>𝐺</m:t>
                      </m:r>
                    </m:oMath>
                  </a14:m>
                  <a:r>
                    <a:rPr lang="ru-RU" sz="12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– модуль сдвига,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200" i="1">
                          <a:latin typeface="Cambria Math"/>
                          <a:ea typeface="Cambria Math"/>
                        </a:rPr>
                        <m:t>ν</m:t>
                      </m:r>
                    </m:oMath>
                  </a14:m>
                  <a:r>
                    <a:rPr lang="ru-RU" sz="12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– коэффициент Пуассона.</a:t>
                  </a:r>
                  <a:endParaRPr lang="ru-RU" sz="1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0" name="Прямоугольник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275" y="1141578"/>
                  <a:ext cx="3830536" cy="461665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b="-9211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TextBox 20"/>
            <p:cNvSpPr txBox="1"/>
            <p:nvPr/>
          </p:nvSpPr>
          <p:spPr>
            <a:xfrm>
              <a:off x="2925774" y="762894"/>
              <a:ext cx="3642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(9)</a:t>
              </a:r>
              <a:endParaRPr lang="ru-RU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275859" y="1831467"/>
            <a:ext cx="3840068" cy="1514214"/>
            <a:chOff x="1539" y="1761346"/>
            <a:chExt cx="3840068" cy="1514214"/>
          </a:xfrm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117131" y="1787660"/>
              <a:ext cx="3724476" cy="1487900"/>
            </a:xfrm>
            <a:prstGeom prst="roundRect">
              <a:avLst>
                <a:gd name="adj" fmla="val 7098"/>
              </a:avLst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Прямоугольник 1"/>
                <p:cNvSpPr/>
                <p:nvPr/>
              </p:nvSpPr>
              <p:spPr>
                <a:xfrm>
                  <a:off x="1539" y="2075166"/>
                  <a:ext cx="3830536" cy="120039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ru-RU" sz="1200" i="1" smtClean="0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ru-RU" sz="12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latin typeface="Cambria Math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ru-RU" sz="1200" i="1">
                                      <a:latin typeface="Cambria Math"/>
                                    </a:rPr>
                                    <m:t>𝐻𝑆</m:t>
                                  </m:r>
                                  <m:r>
                                    <a:rPr lang="ru-RU" sz="1200" i="1">
                                      <a:latin typeface="Cambria Math"/>
                                    </a:rPr>
                                    <m:t>+</m:t>
                                  </m:r>
                                </m:sub>
                              </m:sSub>
                              <m:r>
                                <a:rPr lang="ru-RU" sz="1200" i="1">
                                  <a:latin typeface="Cambria Math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ru-RU" sz="12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ru-RU" sz="1200" i="1">
                                      <a:latin typeface="Cambria Math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ru-RU" sz="1200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ru-RU" sz="1200" i="1">
                                  <a:latin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ru-RU" sz="12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ru-RU" sz="1200" i="1">
                                      <a:latin typeface="Cambria Math"/>
                                    </a:rPr>
                                    <m:t>𝜑</m:t>
                                  </m:r>
                                </m:num>
                                <m:den>
                                  <m:r>
                                    <a:rPr lang="ru-RU" sz="1200" i="1">
                                      <a:latin typeface="Cambria Math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ru-RU" sz="1200" i="1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ru-RU" sz="1200" i="1">
                                          <a:latin typeface="Cambria Math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ru-RU" sz="12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ru-RU" sz="1200" i="1">
                                              <a:latin typeface="Cambria Math"/>
                                            </a:rPr>
                                            <m:t>𝐾</m:t>
                                          </m:r>
                                        </m:e>
                                        <m:sub>
                                          <m:r>
                                            <a:rPr lang="ru-RU" sz="1200" i="1">
                                              <a:latin typeface="Cambria Math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den>
                                  </m:f>
                                  <m:r>
                                    <a:rPr lang="ru-RU" sz="1200" i="1">
                                      <a:latin typeface="Cambria Math"/>
                                    </a:rPr>
                                    <m:t>+</m:t>
                                  </m:r>
                                  <m:d>
                                    <m:dPr>
                                      <m:ctrlPr>
                                        <a:rPr lang="ru-RU" sz="12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ru-RU" sz="1200" i="1">
                                          <a:latin typeface="Cambria Math"/>
                                        </a:rPr>
                                        <m:t>1−</m:t>
                                      </m:r>
                                      <m:r>
                                        <a:rPr lang="ru-RU" sz="1200" i="1">
                                          <a:latin typeface="Cambria Math"/>
                                        </a:rPr>
                                        <m:t>𝜑</m:t>
                                      </m:r>
                                    </m:e>
                                  </m:d>
                                  <m:sSup>
                                    <m:sSupPr>
                                      <m:ctrlPr>
                                        <a:rPr lang="ru-RU" sz="1200" i="1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ru-RU" sz="1200" i="1">
                                              <a:latin typeface="Cambria Math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ru-RU" sz="12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ru-RU" sz="1200" i="1">
                                                  <a:latin typeface="Cambria Math"/>
                                                </a:rPr>
                                                <m:t>𝐾</m:t>
                                              </m:r>
                                            </m:e>
                                            <m:sub>
                                              <m:r>
                                                <a:rPr lang="ru-RU" sz="1200" i="1">
                                                  <a:latin typeface="Cambria Math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  <m:r>
                                            <a:rPr lang="ru-RU" sz="1200" i="1">
                                              <a:latin typeface="Cambria Math"/>
                                            </a:rPr>
                                            <m:t>+</m:t>
                                          </m:r>
                                          <m:f>
                                            <m:fPr>
                                              <m:ctrlPr>
                                                <a:rPr lang="ru-RU" sz="1200" i="1">
                                                  <a:latin typeface="Cambria Math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ru-RU" sz="1200" i="1">
                                                  <a:latin typeface="Cambria Math"/>
                                                </a:rPr>
                                                <m:t>4</m:t>
                                              </m:r>
                                            </m:num>
                                            <m:den>
                                              <m:r>
                                                <a:rPr lang="ru-RU" sz="1200" i="1">
                                                  <a:latin typeface="Cambria Math"/>
                                                </a:rPr>
                                                <m:t>3</m:t>
                                              </m:r>
                                            </m:den>
                                          </m:f>
                                          <m:sSub>
                                            <m:sSubPr>
                                              <m:ctrlPr>
                                                <a:rPr lang="ru-RU" sz="12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ru-RU" sz="1200" i="1">
                                                  <a:latin typeface="Cambria Math"/>
                                                </a:rPr>
                                                <m:t>𝐺</m:t>
                                              </m:r>
                                            </m:e>
                                            <m:sub>
                                              <m:r>
                                                <a:rPr lang="ru-RU" sz="1200" i="1">
                                                  <a:latin typeface="Cambria Math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ru-RU" sz="1200" i="1">
                                          <a:latin typeface="Cambria Math"/>
                                        </a:rPr>
                                        <m:t>−1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mr>
                          <m:mr>
                            <m:e>
                              <m:eqArr>
                                <m:eqArrPr>
                                  <m:ctrlPr>
                                    <a:rPr lang="ru-RU" sz="1200" i="1">
                                      <a:latin typeface="Cambria Math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ru-RU" sz="12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sz="1200" i="1">
                                          <a:latin typeface="Cambria Math"/>
                                        </a:rPr>
                                        <m:t>𝐺</m:t>
                                      </m:r>
                                    </m:e>
                                    <m:sub>
                                      <m:r>
                                        <a:rPr lang="ru-RU" sz="1200" i="1">
                                          <a:latin typeface="Cambria Math"/>
                                        </a:rPr>
                                        <m:t>𝐻𝑆</m:t>
                                      </m:r>
                                      <m:r>
                                        <a:rPr lang="ru-RU" sz="1200" i="1">
                                          <a:latin typeface="Cambria Math"/>
                                        </a:rPr>
                                        <m:t>+</m:t>
                                      </m:r>
                                    </m:sub>
                                  </m:sSub>
                                  <m:r>
                                    <a:rPr lang="ru-RU" sz="1200" i="1">
                                      <a:latin typeface="Cambria Math"/>
                                    </a:rPr>
                                    <m:t>=</m:t>
                                  </m:r>
                                  <m:sSub>
                                    <m:sSubPr>
                                      <m:ctrlPr>
                                        <a:rPr lang="ru-RU" sz="12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sz="1200" i="1">
                                          <a:latin typeface="Cambria Math"/>
                                        </a:rPr>
                                        <m:t>𝐺</m:t>
                                      </m:r>
                                    </m:e>
                                    <m:sub>
                                      <m:r>
                                        <a:rPr lang="ru-RU" sz="1200" i="1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ru-RU" sz="1200" i="1">
                                      <a:latin typeface="Cambria Math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ru-RU" sz="1200" i="1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d>
                                        <m:dPr>
                                          <m:ctrlPr>
                                            <a:rPr lang="ru-RU" sz="1200" i="1">
                                              <a:latin typeface="Cambria Math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ru-RU" sz="1200" i="1">
                                              <a:latin typeface="Cambria Math"/>
                                            </a:rPr>
                                            <m:t>1−</m:t>
                                          </m:r>
                                          <m:r>
                                            <a:rPr lang="ru-RU" sz="1200" i="1">
                                              <a:latin typeface="Cambria Math"/>
                                            </a:rPr>
                                            <m:t>𝜑</m:t>
                                          </m:r>
                                        </m:e>
                                      </m:d>
                                    </m:num>
                                    <m:den>
                                      <m:r>
                                        <a:rPr lang="ru-RU" sz="1200" i="1">
                                          <a:latin typeface="Cambria Math"/>
                                        </a:rPr>
                                        <m:t>−</m:t>
                                      </m:r>
                                      <m:f>
                                        <m:fPr>
                                          <m:ctrlPr>
                                            <a:rPr lang="ru-RU" sz="1200" i="1">
                                              <a:latin typeface="Cambria Math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ru-RU" sz="1200" i="1">
                                              <a:latin typeface="Cambria Math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ru-RU" sz="12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ru-RU" sz="1200" i="1">
                                                  <a:latin typeface="Cambria Math"/>
                                                </a:rPr>
                                                <m:t>𝐺</m:t>
                                              </m:r>
                                            </m:e>
                                            <m:sub>
                                              <m:r>
                                                <a:rPr lang="ru-RU" sz="1200" i="1">
                                                  <a:latin typeface="Cambria Math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  <m:r>
                                        <a:rPr lang="ru-RU" sz="1200" i="1">
                                          <a:latin typeface="Cambria Math"/>
                                        </a:rPr>
                                        <m:t>+2</m:t>
                                      </m:r>
                                      <m:r>
                                        <a:rPr lang="ru-RU" sz="1200" i="1">
                                          <a:latin typeface="Cambria Math"/>
                                        </a:rPr>
                                        <m:t>𝜑</m:t>
                                      </m:r>
                                      <m:f>
                                        <m:fPr>
                                          <m:type m:val="lin"/>
                                          <m:ctrlPr>
                                            <a:rPr lang="ru-RU" sz="1200" i="1">
                                              <a:latin typeface="Cambria Math"/>
                                            </a:rPr>
                                          </m:ctrlPr>
                                        </m:fPr>
                                        <m:num>
                                          <m:d>
                                            <m:dPr>
                                              <m:ctrlPr>
                                                <a:rPr lang="ru-RU" sz="1200" i="1">
                                                  <a:latin typeface="Cambria Math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ru-RU" sz="1200" i="1">
                                                      <a:latin typeface="Cambria Math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ru-RU" sz="1200" i="1">
                                                      <a:latin typeface="Cambria Math"/>
                                                    </a:rPr>
                                                    <m:t>𝐾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ru-RU" sz="1200" i="1">
                                                      <a:latin typeface="Cambria Math"/>
                                                    </a:rPr>
                                                    <m:t>0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ru-RU" sz="1200" i="1">
                                                  <a:latin typeface="Cambria Math"/>
                                                </a:rPr>
                                                <m:t>+2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ru-RU" sz="1200" i="1">
                                                      <a:latin typeface="Cambria Math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ru-RU" sz="1200" i="1">
                                                      <a:latin typeface="Cambria Math"/>
                                                    </a:rPr>
                                                    <m:t>𝐺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ru-RU" sz="1200" i="1">
                                                      <a:latin typeface="Cambria Math"/>
                                                    </a:rPr>
                                                    <m:t>0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num>
                                        <m:den>
                                          <m:d>
                                            <m:dPr>
                                              <m:begChr m:val="["/>
                                              <m:endChr m:val="]"/>
                                              <m:ctrlPr>
                                                <a:rPr lang="ru-RU" sz="1200" i="1">
                                                  <a:latin typeface="Cambria Math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ru-RU" sz="1200" i="1">
                                                  <a:latin typeface="Cambria Math"/>
                                                </a:rPr>
                                                <m:t>5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ru-RU" sz="1200" i="1">
                                                      <a:latin typeface="Cambria Math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ru-RU" sz="1200" i="1">
                                                      <a:latin typeface="Cambria Math"/>
                                                    </a:rPr>
                                                    <m:t>𝐺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ru-RU" sz="1200" i="1">
                                                      <a:latin typeface="Cambria Math"/>
                                                    </a:rPr>
                                                    <m:t>0</m:t>
                                                  </m:r>
                                                </m:sub>
                                              </m:sSub>
                                              <m:d>
                                                <m:dPr>
                                                  <m:ctrlPr>
                                                    <a:rPr lang="ru-RU" sz="1200" i="1">
                                                      <a:latin typeface="Cambria Math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ru-RU" sz="1200" i="1">
                                                          <a:latin typeface="Cambria Math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ru-RU" sz="1200" i="1">
                                                          <a:latin typeface="Cambria Math"/>
                                                        </a:rPr>
                                                        <m:t>𝐾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ru-RU" sz="1200" i="1">
                                                          <a:latin typeface="Cambria Math"/>
                                                        </a:rPr>
                                                        <m:t>0</m:t>
                                                      </m:r>
                                                    </m:sub>
                                                  </m:sSub>
                                                  <m:r>
                                                    <a:rPr lang="ru-RU" sz="1200" i="1">
                                                      <a:latin typeface="Cambria Math"/>
                                                    </a:rPr>
                                                    <m:t>+</m:t>
                                                  </m:r>
                                                  <m:f>
                                                    <m:fPr>
                                                      <m:ctrlPr>
                                                        <a:rPr lang="ru-RU" sz="1200" i="1">
                                                          <a:latin typeface="Cambria Math"/>
                                                        </a:rPr>
                                                      </m:ctrlPr>
                                                    </m:fPr>
                                                    <m:num>
                                                      <m:r>
                                                        <a:rPr lang="ru-RU" sz="1200" i="1">
                                                          <a:latin typeface="Cambria Math"/>
                                                        </a:rPr>
                                                        <m:t>4</m:t>
                                                      </m:r>
                                                    </m:num>
                                                    <m:den>
                                                      <m:r>
                                                        <a:rPr lang="ru-RU" sz="1200" i="1">
                                                          <a:latin typeface="Cambria Math"/>
                                                        </a:rPr>
                                                        <m:t>3</m:t>
                                                      </m:r>
                                                    </m:den>
                                                  </m:f>
                                                  <m:sSub>
                                                    <m:sSubPr>
                                                      <m:ctrlPr>
                                                        <a:rPr lang="ru-RU" sz="1200" i="1">
                                                          <a:latin typeface="Cambria Math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ru-RU" sz="1200" i="1">
                                                          <a:latin typeface="Cambria Math"/>
                                                        </a:rPr>
                                                        <m:t>𝐺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ru-RU" sz="1200" i="1">
                                                          <a:latin typeface="Cambria Math"/>
                                                        </a:rPr>
                                                        <m:t>0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</m:d>
                                        </m:den>
                                      </m:f>
                                    </m:den>
                                  </m:f>
                                  <m:r>
                                    <a:rPr lang="ru-RU" sz="1200" i="1">
                                      <a:latin typeface="Cambria Math"/>
                                    </a:rPr>
                                    <m:t> </m:t>
                                  </m:r>
                                </m:e>
                              </m:eqArr>
                            </m:e>
                          </m:mr>
                        </m:m>
                      </m:oMath>
                    </m:oMathPara>
                  </a14:m>
                  <a:endParaRPr lang="ru-RU" sz="1200" dirty="0"/>
                </a:p>
              </p:txBody>
            </p:sp>
          </mc:Choice>
          <mc:Fallback xmlns="">
            <p:sp>
              <p:nvSpPr>
                <p:cNvPr id="2" name="Прямоугольник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9" y="2075166"/>
                  <a:ext cx="3830536" cy="1200393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Прямоугольник 4"/>
                <p:cNvSpPr/>
                <p:nvPr/>
              </p:nvSpPr>
              <p:spPr>
                <a:xfrm>
                  <a:off x="369852" y="1761346"/>
                  <a:ext cx="3267941" cy="29238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ru-RU" sz="13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Пределы </a:t>
                  </a:r>
                  <a:r>
                    <a:rPr lang="ru-RU" sz="1300" b="1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Хашина</a:t>
                  </a:r>
                  <a:r>
                    <a:rPr lang="ru-RU" sz="13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-Штрикмана</a:t>
                  </a:r>
                  <a:r>
                    <a:rPr lang="en-US" sz="13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(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ru-RU" sz="1300" b="1" i="1">
                              <a:latin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ru-RU" sz="1300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300" b="1" i="1">
                                  <a:latin typeface="Cambria Math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ru-RU" sz="1300" b="1" i="1">
                                  <a:latin typeface="Cambria Math"/>
                                </a:rPr>
                                <m:t>𝑯𝑺</m:t>
                              </m:r>
                            </m:sub>
                          </m:sSub>
                        </m:e>
                        <m:sup>
                          <m:r>
                            <a:rPr lang="en-US" sz="1300" b="1" i="1">
                              <a:latin typeface="Cambria Math"/>
                            </a:rPr>
                            <m:t>∗</m:t>
                          </m:r>
                        </m:sup>
                      </m:sSup>
                    </m:oMath>
                  </a14:m>
                  <a:r>
                    <a:rPr lang="en-US" sz="13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  <a:r>
                    <a:rPr lang="ru-RU" sz="13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: </a:t>
                  </a:r>
                  <a:endParaRPr lang="ru-RU" sz="13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" name="Прямоугольник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9852" y="1761346"/>
                  <a:ext cx="3267941" cy="292388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t="-2083" b="-16667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TextBox 22"/>
            <p:cNvSpPr txBox="1"/>
            <p:nvPr/>
          </p:nvSpPr>
          <p:spPr>
            <a:xfrm>
              <a:off x="3392708" y="2376931"/>
              <a:ext cx="4411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(10)</a:t>
              </a:r>
              <a:endParaRPr lang="ru-RU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4432423" y="526237"/>
            <a:ext cx="4270068" cy="1405156"/>
            <a:chOff x="4157795" y="360346"/>
            <a:chExt cx="4270068" cy="1405156"/>
          </a:xfrm>
        </p:grpSpPr>
        <p:sp>
          <p:nvSpPr>
            <p:cNvPr id="26" name="Скругленный прямоугольник 25"/>
            <p:cNvSpPr/>
            <p:nvPr/>
          </p:nvSpPr>
          <p:spPr>
            <a:xfrm>
              <a:off x="4157795" y="370506"/>
              <a:ext cx="4270068" cy="1394996"/>
            </a:xfrm>
            <a:prstGeom prst="roundRect">
              <a:avLst>
                <a:gd name="adj" fmla="val 7098"/>
              </a:avLst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Прямоугольник 7"/>
                <p:cNvSpPr/>
                <p:nvPr/>
              </p:nvSpPr>
              <p:spPr>
                <a:xfrm>
                  <a:off x="4354737" y="360346"/>
                  <a:ext cx="3855863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ru-RU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Метод самосогласования</a:t>
                  </a:r>
                  <a:r>
                    <a:rPr lang="en-US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(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ru-RU" b="1" i="1">
                              <a:latin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ru-RU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/>
                                </a:rPr>
                                <m:t>𝑺𝑪</m:t>
                              </m:r>
                            </m:sub>
                          </m:sSub>
                        </m:e>
                        <m:sup>
                          <m:r>
                            <a:rPr lang="en-US" b="1" i="1">
                              <a:latin typeface="Cambria Math"/>
                            </a:rPr>
                            <m:t>∗</m:t>
                          </m:r>
                        </m:sup>
                      </m:sSup>
                    </m:oMath>
                  </a14:m>
                  <a:r>
                    <a:rPr lang="en-US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ru-RU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b="1" i="1">
                              <a:latin typeface="Cambria Math"/>
                            </a:rPr>
                            <m:t>𝜺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</m:oMath>
                  </a14:m>
                  <a:r>
                    <a:rPr lang="en-US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),</a:t>
                  </a:r>
                  <a:r>
                    <a:rPr lang="ru-RU" b="1" dirty="0"/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ru-RU" b="1" i="1">
                              <a:latin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ru-RU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US" b="1" i="1">
                                  <a:latin typeface="Cambria Math"/>
                                </a:rPr>
                                <m:t>𝑺𝑪</m:t>
                              </m:r>
                            </m:sub>
                          </m:sSub>
                        </m:e>
                        <m:sup>
                          <m:r>
                            <a:rPr lang="en-US" b="1" i="1">
                              <a:latin typeface="Cambria Math"/>
                            </a:rPr>
                            <m:t>∗</m:t>
                          </m:r>
                        </m:sup>
                      </m:sSup>
                    </m:oMath>
                  </a14:m>
                  <a:r>
                    <a:rPr lang="en-US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ru-RU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b="1" i="1">
                              <a:latin typeface="Cambria Math"/>
                            </a:rPr>
                            <m:t>𝜺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</m:oMath>
                  </a14:m>
                  <a:r>
                    <a:rPr lang="en-US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  <a:r>
                    <a:rPr lang="en-US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  <a:r>
                    <a:rPr lang="ru-RU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: </a:t>
                  </a:r>
                  <a:endPara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Прямоугольник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54737" y="360346"/>
                  <a:ext cx="3855863" cy="307777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t="-1961" r="-632" b="-17647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Прямоугольник 6"/>
                <p:cNvSpPr/>
                <p:nvPr/>
              </p:nvSpPr>
              <p:spPr>
                <a:xfrm>
                  <a:off x="5162038" y="687906"/>
                  <a:ext cx="2261581" cy="92057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ru-RU" sz="1200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f>
                                <m:fPr>
                                  <m:ctrlPr>
                                    <a:rPr lang="ru-RU" sz="12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ru-RU" sz="12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i="1">
                                          <a:latin typeface="Cambria Math"/>
                                        </a:rPr>
                                        <m:t>𝐾</m:t>
                                      </m:r>
                                    </m:e>
                                    <m:sub>
                                      <m:r>
                                        <a:rPr lang="ru-RU" sz="1200" i="1">
                                          <a:latin typeface="Cambria Math"/>
                                        </a:rPr>
                                        <m:t>∗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ru-RU" sz="12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i="1">
                                          <a:latin typeface="Cambria Math"/>
                                        </a:rPr>
                                        <m:t>𝐾</m:t>
                                      </m:r>
                                    </m:e>
                                    <m:sub>
                                      <m:r>
                                        <a:rPr lang="ru-RU" sz="1200" i="1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ru-RU" sz="1200" i="1">
                                  <a:latin typeface="Cambria Math"/>
                                </a:rPr>
                                <m:t>=1−</m:t>
                              </m:r>
                              <m:f>
                                <m:fPr>
                                  <m:ctrlPr>
                                    <a:rPr lang="ru-RU" sz="12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ru-RU" sz="1200" i="1">
                                      <a:latin typeface="Cambria Math"/>
                                    </a:rPr>
                                    <m:t>16</m:t>
                                  </m:r>
                                </m:num>
                                <m:den>
                                  <m:r>
                                    <a:rPr lang="ru-RU" sz="1200" i="1">
                                      <a:latin typeface="Cambria Math"/>
                                    </a:rPr>
                                    <m:t>9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ru-RU" sz="12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ru-RU" sz="12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ru-RU" sz="1200" i="1">
                                          <a:latin typeface="Cambria Math"/>
                                        </a:rPr>
                                        <m:t>1−</m:t>
                                      </m:r>
                                      <m:sSubSup>
                                        <m:sSubSupPr>
                                          <m:ctrlPr>
                                            <a:rPr lang="ru-RU" sz="1200" i="1">
                                              <a:latin typeface="Cambria Math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200" i="1">
                                              <a:latin typeface="Cambria Math"/>
                                            </a:rPr>
                                            <m:t>𝜐</m:t>
                                          </m:r>
                                        </m:e>
                                        <m:sub>
                                          <m:r>
                                            <a:rPr lang="ru-RU" sz="1200" i="1">
                                              <a:latin typeface="Cambria Math"/>
                                            </a:rPr>
                                            <m:t>∗</m:t>
                                          </m:r>
                                        </m:sub>
                                        <m:sup>
                                          <m:r>
                                            <a:rPr lang="ru-RU" sz="1200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e>
                                  </m:d>
                                </m:num>
                                <m:den>
                                  <m:d>
                                    <m:dPr>
                                      <m:ctrlPr>
                                        <a:rPr lang="ru-RU" sz="12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ru-RU" sz="1200" i="1">
                                          <a:latin typeface="Cambria Math"/>
                                        </a:rPr>
                                        <m:t>1−2</m:t>
                                      </m:r>
                                      <m:sSub>
                                        <m:sSubPr>
                                          <m:ctrlPr>
                                            <a:rPr lang="ru-RU" sz="12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200" i="1">
                                              <a:latin typeface="Cambria Math"/>
                                            </a:rPr>
                                            <m:t>𝜐</m:t>
                                          </m:r>
                                        </m:e>
                                        <m:sub>
                                          <m:r>
                                            <a:rPr lang="ru-RU" sz="1200" i="1">
                                              <a:latin typeface="Cambria Math"/>
                                            </a:rPr>
                                            <m:t>∗</m:t>
                                          </m:r>
                                        </m:sub>
                                      </m:sSub>
                                    </m:e>
                                  </m:d>
                                </m:den>
                              </m:f>
                              <m:r>
                                <a:rPr lang="en-US" sz="1200" i="1">
                                  <a:latin typeface="Cambria Math"/>
                                </a:rPr>
                                <m:t>𝜀</m:t>
                              </m:r>
                            </m:e>
                          </m:mr>
                          <m:mr>
                            <m:e>
                              <m:f>
                                <m:fPr>
                                  <m:ctrlPr>
                                    <a:rPr lang="ru-RU" sz="12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ru-RU" sz="12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i="1">
                                          <a:latin typeface="Cambria Math"/>
                                        </a:rPr>
                                        <m:t>𝐺</m:t>
                                      </m:r>
                                    </m:e>
                                    <m:sub>
                                      <m:r>
                                        <a:rPr lang="ru-RU" sz="1200" i="1">
                                          <a:latin typeface="Cambria Math"/>
                                        </a:rPr>
                                        <m:t>∗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ru-RU" sz="12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i="1">
                                          <a:latin typeface="Cambria Math"/>
                                        </a:rPr>
                                        <m:t>𝐺</m:t>
                                      </m:r>
                                    </m:e>
                                    <m:sub>
                                      <m:r>
                                        <a:rPr lang="ru-RU" sz="1200" i="1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ru-RU" sz="1200" i="1">
                                  <a:latin typeface="Cambria Math"/>
                                </a:rPr>
                                <m:t>=1−</m:t>
                              </m:r>
                              <m:f>
                                <m:fPr>
                                  <m:ctrlPr>
                                    <a:rPr lang="ru-RU" sz="12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ru-RU" sz="1200" i="1">
                                      <a:latin typeface="Cambria Math"/>
                                    </a:rPr>
                                    <m:t>32</m:t>
                                  </m:r>
                                </m:num>
                                <m:den>
                                  <m:r>
                                    <a:rPr lang="ru-RU" sz="1200" i="1">
                                      <a:latin typeface="Cambria Math"/>
                                    </a:rPr>
                                    <m:t>45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ru-RU" sz="12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ru-RU" sz="12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ru-RU" sz="1200" i="1">
                                          <a:latin typeface="Cambria Math"/>
                                        </a:rPr>
                                        <m:t>1−</m:t>
                                      </m:r>
                                      <m:sSub>
                                        <m:sSubPr>
                                          <m:ctrlPr>
                                            <a:rPr lang="ru-RU" sz="12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200" i="1">
                                              <a:latin typeface="Cambria Math"/>
                                            </a:rPr>
                                            <m:t>𝜐</m:t>
                                          </m:r>
                                        </m:e>
                                        <m:sub>
                                          <m:r>
                                            <a:rPr lang="ru-RU" sz="1200" i="1">
                                              <a:latin typeface="Cambria Math"/>
                                            </a:rPr>
                                            <m:t>∗</m:t>
                                          </m:r>
                                        </m:sub>
                                      </m:sSub>
                                    </m:e>
                                  </m:d>
                                  <m:d>
                                    <m:dPr>
                                      <m:ctrlPr>
                                        <a:rPr lang="ru-RU" sz="12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ru-RU" sz="1200" i="1">
                                          <a:latin typeface="Cambria Math"/>
                                        </a:rPr>
                                        <m:t>5−</m:t>
                                      </m:r>
                                      <m:sSub>
                                        <m:sSubPr>
                                          <m:ctrlPr>
                                            <a:rPr lang="ru-RU" sz="12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200" i="1">
                                              <a:latin typeface="Cambria Math"/>
                                            </a:rPr>
                                            <m:t>𝜐</m:t>
                                          </m:r>
                                        </m:e>
                                        <m:sub>
                                          <m:r>
                                            <a:rPr lang="ru-RU" sz="1200" i="1">
                                              <a:latin typeface="Cambria Math"/>
                                            </a:rPr>
                                            <m:t>∗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d>
                                    <m:dPr>
                                      <m:ctrlPr>
                                        <a:rPr lang="ru-RU" sz="12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ru-RU" sz="1200" i="1">
                                          <a:latin typeface="Cambria Math"/>
                                        </a:rPr>
                                        <m:t>2−</m:t>
                                      </m:r>
                                      <m:sSub>
                                        <m:sSubPr>
                                          <m:ctrlPr>
                                            <a:rPr lang="ru-RU" sz="12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200" i="1">
                                              <a:latin typeface="Cambria Math"/>
                                            </a:rPr>
                                            <m:t>𝜐</m:t>
                                          </m:r>
                                        </m:e>
                                        <m:sub>
                                          <m:r>
                                            <a:rPr lang="ru-RU" sz="1200" i="1">
                                              <a:latin typeface="Cambria Math"/>
                                            </a:rPr>
                                            <m:t>∗</m:t>
                                          </m:r>
                                        </m:sub>
                                      </m:sSub>
                                    </m:e>
                                  </m:d>
                                </m:den>
                              </m:f>
                              <m:r>
                                <a:rPr lang="en-US" sz="1200" i="1" smtClean="0">
                                  <a:latin typeface="Cambria Math"/>
                                </a:rPr>
                                <m:t>𝜀</m:t>
                              </m:r>
                            </m:e>
                          </m:mr>
                        </m:m>
                      </m:oMath>
                    </m:oMathPara>
                  </a14:m>
                  <a:endParaRPr lang="ru-RU" sz="1200" dirty="0"/>
                </a:p>
              </p:txBody>
            </p:sp>
          </mc:Choice>
          <mc:Fallback xmlns="">
            <p:sp>
              <p:nvSpPr>
                <p:cNvPr id="7" name="Прямоугольник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62038" y="687906"/>
                  <a:ext cx="2261581" cy="920573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TextBox 26"/>
            <p:cNvSpPr txBox="1"/>
            <p:nvPr/>
          </p:nvSpPr>
          <p:spPr>
            <a:xfrm>
              <a:off x="7423619" y="981646"/>
              <a:ext cx="4411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2)</a:t>
              </a:r>
              <a:endParaRPr lang="ru-RU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4430937" y="2114694"/>
            <a:ext cx="4387168" cy="2234198"/>
            <a:chOff x="4157795" y="1880564"/>
            <a:chExt cx="4387168" cy="2234198"/>
          </a:xfrm>
        </p:grpSpPr>
        <p:sp>
          <p:nvSpPr>
            <p:cNvPr id="28" name="Скругленный прямоугольник 27"/>
            <p:cNvSpPr/>
            <p:nvPr/>
          </p:nvSpPr>
          <p:spPr>
            <a:xfrm>
              <a:off x="4157795" y="1880564"/>
              <a:ext cx="4270068" cy="2234198"/>
            </a:xfrm>
            <a:prstGeom prst="roundRect">
              <a:avLst>
                <a:gd name="adj" fmla="val 7098"/>
              </a:avLst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Прямоугольник 12"/>
                <p:cNvSpPr/>
                <p:nvPr/>
              </p:nvSpPr>
              <p:spPr>
                <a:xfrm>
                  <a:off x="4689100" y="1912395"/>
                  <a:ext cx="3855863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ru-RU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Дифференциальный метод </a:t>
                  </a:r>
                  <a:r>
                    <a:rPr lang="en-US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ru-RU" b="1" i="1" smtClean="0">
                              <a:latin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ru-RU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/>
                                </a:rPr>
                                <m:t>𝑫𝑬𝑴</m:t>
                              </m:r>
                            </m:sub>
                          </m:sSub>
                        </m:e>
                        <m:sup>
                          <m:r>
                            <a:rPr lang="en-US" b="1" i="1">
                              <a:latin typeface="Cambria Math"/>
                            </a:rPr>
                            <m:t>∗</m:t>
                          </m:r>
                        </m:sup>
                      </m:sSup>
                    </m:oMath>
                  </a14:m>
                  <a:r>
                    <a:rPr lang="en-US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  <a:r>
                    <a:rPr lang="ru-RU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: </a:t>
                  </a:r>
                  <a:endPara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3" name="Прямоугольник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89100" y="1912395"/>
                  <a:ext cx="3855863" cy="307777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t="-1961" b="-17647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Прямоугольник 8"/>
                <p:cNvSpPr/>
                <p:nvPr/>
              </p:nvSpPr>
              <p:spPr>
                <a:xfrm>
                  <a:off x="5396045" y="2220172"/>
                  <a:ext cx="1793568" cy="115602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ru-RU" sz="1200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f>
                                <m:fPr>
                                  <m:ctrlPr>
                                    <a:rPr lang="ru-RU" sz="12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200" i="1">
                                      <a:latin typeface="Cambria Math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ru-RU" sz="12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i="1">
                                          <a:latin typeface="Cambria Math"/>
                                        </a:rPr>
                                        <m:t>𝐾</m:t>
                                      </m:r>
                                    </m:e>
                                    <m:sub>
                                      <m:r>
                                        <a:rPr lang="ru-RU" sz="1200" i="1">
                                          <a:latin typeface="Cambria Math"/>
                                        </a:rPr>
                                        <m:t>∗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1200" i="1">
                                      <a:latin typeface="Cambria Math"/>
                                    </a:rPr>
                                    <m:t>𝑑</m:t>
                                  </m:r>
                                  <m:r>
                                    <a:rPr lang="en-US" sz="1200" i="1">
                                      <a:latin typeface="Cambria Math"/>
                                    </a:rPr>
                                    <m:t>𝜑</m:t>
                                  </m:r>
                                </m:den>
                              </m:f>
                              <m:r>
                                <a:rPr lang="ru-RU" sz="1200" i="1">
                                  <a:latin typeface="Cambria Math"/>
                                </a:rPr>
                                <m:t>=−</m:t>
                              </m:r>
                              <m:sSub>
                                <m:sSubPr>
                                  <m:ctrlPr>
                                    <a:rPr lang="ru-RU" sz="12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latin typeface="Cambria Math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ru-RU" sz="1200" i="1">
                                      <a:latin typeface="Cambria Math"/>
                                    </a:rPr>
                                    <m:t>∗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ru-RU" sz="12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ru-RU" sz="12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ru-RU" sz="12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200" i="1">
                                              <a:latin typeface="Cambria Math"/>
                                            </a:rPr>
                                            <m:t>𝐾</m:t>
                                          </m:r>
                                        </m:e>
                                        <m:sub>
                                          <m:r>
                                            <a:rPr lang="ru-RU" sz="1200" i="1">
                                              <a:latin typeface="Cambria Math"/>
                                            </a:rPr>
                                            <m:t>∗</m:t>
                                          </m:r>
                                        </m:sub>
                                      </m:sSub>
                                      <m:r>
                                        <a:rPr lang="ru-RU" sz="1200" i="1">
                                          <a:latin typeface="Cambria Math"/>
                                        </a:rPr>
                                        <m:t>+</m:t>
                                      </m:r>
                                      <m:f>
                                        <m:fPr>
                                          <m:ctrlPr>
                                            <a:rPr lang="ru-RU" sz="1200" i="1">
                                              <a:latin typeface="Cambria Math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ru-RU" sz="1200" i="1">
                                              <a:latin typeface="Cambria Math"/>
                                            </a:rPr>
                                            <m:t>4</m:t>
                                          </m:r>
                                        </m:num>
                                        <m:den>
                                          <m:r>
                                            <a:rPr lang="ru-RU" sz="1200" i="1">
                                              <a:latin typeface="Cambria Math"/>
                                            </a:rPr>
                                            <m:t>3</m:t>
                                          </m:r>
                                        </m:den>
                                      </m:f>
                                      <m:sSub>
                                        <m:sSubPr>
                                          <m:ctrlPr>
                                            <a:rPr lang="ru-RU" sz="12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200" i="1">
                                              <a:latin typeface="Cambria Math"/>
                                            </a:rPr>
                                            <m:t>𝐺</m:t>
                                          </m:r>
                                        </m:e>
                                        <m:sub>
                                          <m:r>
                                            <a:rPr lang="ru-RU" sz="1200" i="1">
                                              <a:latin typeface="Cambria Math"/>
                                            </a:rPr>
                                            <m:t>∗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d>
                                    <m:dPr>
                                      <m:ctrlPr>
                                        <a:rPr lang="ru-RU" sz="12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ru-RU" sz="1200" i="1">
                                          <a:latin typeface="Cambria Math"/>
                                        </a:rPr>
                                        <m:t>1−</m:t>
                                      </m:r>
                                      <m:r>
                                        <a:rPr lang="en-US" sz="1200" i="1">
                                          <a:latin typeface="Cambria Math"/>
                                        </a:rPr>
                                        <m:t>𝜑</m:t>
                                      </m:r>
                                    </m:e>
                                  </m:d>
                                  <m:f>
                                    <m:fPr>
                                      <m:ctrlPr>
                                        <a:rPr lang="ru-RU" sz="1200" i="1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ru-RU" sz="1200" i="1">
                                          <a:latin typeface="Cambria Math"/>
                                        </a:rPr>
                                        <m:t>4</m:t>
                                      </m:r>
                                    </m:num>
                                    <m:den>
                                      <m:r>
                                        <a:rPr lang="ru-RU" sz="1200" i="1">
                                          <a:latin typeface="Cambria Math"/>
                                        </a:rPr>
                                        <m:t>3</m:t>
                                      </m:r>
                                    </m:den>
                                  </m:f>
                                  <m:sSub>
                                    <m:sSubPr>
                                      <m:ctrlPr>
                                        <a:rPr lang="ru-RU" sz="12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i="1">
                                          <a:latin typeface="Cambria Math"/>
                                        </a:rPr>
                                        <m:t>𝐺</m:t>
                                      </m:r>
                                    </m:e>
                                    <m:sub>
                                      <m:r>
                                        <a:rPr lang="ru-RU" sz="1200" i="1">
                                          <a:latin typeface="Cambria Math"/>
                                        </a:rPr>
                                        <m:t>∗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mr>
                          <m:mr>
                            <m:e>
                              <m:f>
                                <m:fPr>
                                  <m:ctrlPr>
                                    <a:rPr lang="ru-RU" sz="12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200" i="1">
                                      <a:latin typeface="Cambria Math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ru-RU" sz="12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i="1">
                                          <a:latin typeface="Cambria Math"/>
                                        </a:rPr>
                                        <m:t>𝐺</m:t>
                                      </m:r>
                                    </m:e>
                                    <m:sub>
                                      <m:r>
                                        <a:rPr lang="ru-RU" sz="1200" i="1">
                                          <a:latin typeface="Cambria Math"/>
                                        </a:rPr>
                                        <m:t>∗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1200" i="1">
                                      <a:latin typeface="Cambria Math"/>
                                    </a:rPr>
                                    <m:t>𝑑</m:t>
                                  </m:r>
                                  <m:r>
                                    <a:rPr lang="en-US" sz="1200" i="1">
                                      <a:latin typeface="Cambria Math"/>
                                    </a:rPr>
                                    <m:t>𝜑</m:t>
                                  </m:r>
                                </m:den>
                              </m:f>
                              <m:r>
                                <a:rPr lang="ru-RU" sz="1200" i="1">
                                  <a:latin typeface="Cambria Math"/>
                                </a:rPr>
                                <m:t>=−</m:t>
                              </m:r>
                              <m:sSub>
                                <m:sSubPr>
                                  <m:ctrlPr>
                                    <a:rPr lang="ru-RU" sz="12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latin typeface="Cambria Math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ru-RU" sz="1200" i="1">
                                      <a:latin typeface="Cambria Math"/>
                                    </a:rPr>
                                    <m:t>∗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ru-RU" sz="12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ru-RU" sz="12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ru-RU" sz="12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200" i="1">
                                              <a:latin typeface="Cambria Math"/>
                                            </a:rPr>
                                            <m:t>𝐺</m:t>
                                          </m:r>
                                        </m:e>
                                        <m:sub>
                                          <m:r>
                                            <a:rPr lang="ru-RU" sz="1200" i="1">
                                              <a:latin typeface="Cambria Math"/>
                                            </a:rPr>
                                            <m:t>∗</m:t>
                                          </m:r>
                                        </m:sub>
                                      </m:sSub>
                                      <m:r>
                                        <a:rPr lang="ru-RU" sz="1200" i="1">
                                          <a:latin typeface="Cambria Math"/>
                                        </a:rPr>
                                        <m:t>+</m:t>
                                      </m:r>
                                      <m:r>
                                        <a:rPr lang="en-US" sz="1200" i="1">
                                          <a:latin typeface="Cambria Math"/>
                                        </a:rPr>
                                        <m:t>𝜉</m:t>
                                      </m:r>
                                    </m:e>
                                  </m:d>
                                </m:num>
                                <m:den>
                                  <m:d>
                                    <m:dPr>
                                      <m:ctrlPr>
                                        <a:rPr lang="ru-RU" sz="12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ru-RU" sz="1200" i="1">
                                          <a:latin typeface="Cambria Math"/>
                                        </a:rPr>
                                        <m:t>1−</m:t>
                                      </m:r>
                                      <m:r>
                                        <a:rPr lang="en-US" sz="1200" i="1">
                                          <a:latin typeface="Cambria Math"/>
                                        </a:rPr>
                                        <m:t>𝜑</m:t>
                                      </m:r>
                                    </m:e>
                                  </m:d>
                                  <m:r>
                                    <a:rPr lang="en-US" sz="1200" i="1">
                                      <a:latin typeface="Cambria Math"/>
                                    </a:rPr>
                                    <m:t>𝜉</m:t>
                                  </m:r>
                                </m:den>
                              </m:f>
                            </m:e>
                          </m:mr>
                        </m:m>
                      </m:oMath>
                    </m:oMathPara>
                  </a14:m>
                  <a:endParaRPr lang="ru-RU" sz="1200" dirty="0"/>
                </a:p>
              </p:txBody>
            </p:sp>
          </mc:Choice>
          <mc:Fallback xmlns="">
            <p:sp>
              <p:nvSpPr>
                <p:cNvPr id="9" name="Прямоугольник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6045" y="2220172"/>
                  <a:ext cx="1793568" cy="1156022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Прямоугольник 13"/>
                <p:cNvSpPr/>
                <p:nvPr/>
              </p:nvSpPr>
              <p:spPr>
                <a:xfrm>
                  <a:off x="5608988" y="3481329"/>
                  <a:ext cx="1367682" cy="46942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>
                            <a:latin typeface="Cambria Math"/>
                          </a:rPr>
                          <m:t>𝜉</m:t>
                        </m:r>
                        <m:r>
                          <a:rPr lang="ru-RU" sz="1200" i="1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ru-RU" sz="1200" i="1">
                                <a:latin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ru-RU" sz="12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200" i="1">
                                    <a:latin typeface="Cambria Math"/>
                                  </a:rPr>
                                  <m:t>𝐺</m:t>
                                </m:r>
                              </m:e>
                              <m:sub>
                                <m:r>
                                  <a:rPr lang="ru-RU" sz="1200" i="1">
                                    <a:latin typeface="Cambria Math"/>
                                  </a:rPr>
                                  <m:t>∗</m:t>
                                </m:r>
                              </m:sub>
                            </m:sSub>
                          </m:num>
                          <m:den>
                            <m:r>
                              <a:rPr lang="ru-RU" sz="1200" i="1">
                                <a:latin typeface="Cambria Math"/>
                              </a:rPr>
                              <m:t>6</m:t>
                            </m:r>
                          </m:den>
                        </m:f>
                        <m:f>
                          <m:fPr>
                            <m:ctrlPr>
                              <a:rPr lang="ru-RU" sz="12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ru-RU" sz="1200" i="1">
                                <a:latin typeface="Cambria Math"/>
                              </a:rPr>
                              <m:t>9</m:t>
                            </m:r>
                            <m:sSub>
                              <m:sSubPr>
                                <m:ctrlPr>
                                  <a:rPr lang="ru-RU" sz="12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200" i="1">
                                    <a:latin typeface="Cambria Math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ru-RU" sz="1200" i="1">
                                    <a:latin typeface="Cambria Math"/>
                                  </a:rPr>
                                  <m:t>∗</m:t>
                                </m:r>
                              </m:sub>
                            </m:sSub>
                            <m:r>
                              <a:rPr lang="ru-RU" sz="1200" i="1">
                                <a:latin typeface="Cambria Math"/>
                              </a:rPr>
                              <m:t>+8</m:t>
                            </m:r>
                            <m:sSub>
                              <m:sSubPr>
                                <m:ctrlPr>
                                  <a:rPr lang="ru-RU" sz="12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200" i="1">
                                    <a:latin typeface="Cambria Math"/>
                                  </a:rPr>
                                  <m:t>𝐺</m:t>
                                </m:r>
                              </m:e>
                              <m:sub>
                                <m:r>
                                  <a:rPr lang="ru-RU" sz="1200" i="1">
                                    <a:latin typeface="Cambria Math"/>
                                  </a:rPr>
                                  <m:t>∗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ru-RU" sz="12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200" i="1">
                                    <a:latin typeface="Cambria Math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ru-RU" sz="1200" i="1">
                                    <a:latin typeface="Cambria Math"/>
                                  </a:rPr>
                                  <m:t>∗</m:t>
                                </m:r>
                              </m:sub>
                            </m:sSub>
                            <m:r>
                              <a:rPr lang="ru-RU" sz="1200" i="1">
                                <a:latin typeface="Cambria Math"/>
                              </a:rPr>
                              <m:t>+2</m:t>
                            </m:r>
                            <m:sSub>
                              <m:sSubPr>
                                <m:ctrlPr>
                                  <a:rPr lang="ru-RU" sz="12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200" i="1">
                                    <a:latin typeface="Cambria Math"/>
                                  </a:rPr>
                                  <m:t>𝐺</m:t>
                                </m:r>
                              </m:e>
                              <m:sub>
                                <m:r>
                                  <a:rPr lang="ru-RU" sz="1200" i="1">
                                    <a:latin typeface="Cambria Math"/>
                                  </a:rPr>
                                  <m:t>∗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ru-RU" sz="1200" dirty="0"/>
                </a:p>
              </p:txBody>
            </p:sp>
          </mc:Choice>
          <mc:Fallback xmlns="">
            <p:sp>
              <p:nvSpPr>
                <p:cNvPr id="14" name="Прямоугольник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08988" y="3481329"/>
                  <a:ext cx="1367682" cy="469424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TextBox 28"/>
            <p:cNvSpPr txBox="1"/>
            <p:nvPr/>
          </p:nvSpPr>
          <p:spPr>
            <a:xfrm>
              <a:off x="7311058" y="2859163"/>
              <a:ext cx="4411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3)</a:t>
              </a:r>
              <a:endParaRPr lang="ru-RU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711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8737600" y="4874847"/>
            <a:ext cx="406400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" b="2683"/>
          <a:stretch/>
        </p:blipFill>
        <p:spPr>
          <a:xfrm>
            <a:off x="1371600" y="439321"/>
            <a:ext cx="6004560" cy="3282346"/>
          </a:xfrm>
          <a:prstGeom prst="rect">
            <a:avLst/>
          </a:prstGeom>
        </p:spPr>
      </p:pic>
      <p:sp>
        <p:nvSpPr>
          <p:cNvPr id="4" name="Объект 2">
            <a:extLst>
              <a:ext uri="{FF2B5EF4-FFF2-40B4-BE49-F238E27FC236}">
                <a16:creationId xmlns:a16="http://schemas.microsoft.com/office/drawing/2014/main" xmlns="" id="{F216F194-FA82-487A-AF6F-58A59667C675}"/>
              </a:ext>
            </a:extLst>
          </p:cNvPr>
          <p:cNvSpPr txBox="1">
            <a:spLocks/>
          </p:cNvSpPr>
          <p:nvPr/>
        </p:nvSpPr>
        <p:spPr>
          <a:xfrm>
            <a:off x="0" y="-5022"/>
            <a:ext cx="9144000" cy="4622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сравнительного анализа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116840" y="3748545"/>
                <a:ext cx="8910320" cy="13103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Рис. </a:t>
                </a:r>
                <a:r>
                  <a:rPr lang="ru-RU" sz="13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11. </a:t>
                </a:r>
                <a:r>
                  <a:rPr lang="ru-RU" sz="1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Сопоставление экспериментальной зависимости среднего нормированного касательного модуля деформации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ru-RU" sz="1300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ru-RU" sz="13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ru-RU" sz="1300" i="1">
                                <a:latin typeface="Cambria Math"/>
                              </a:rPr>
                              <m:t>𝐷</m:t>
                            </m:r>
                          </m:e>
                          <m:sup>
                            <m:r>
                              <a:rPr lang="ru-RU" sz="1300" i="1">
                                <a:latin typeface="Cambria Math"/>
                              </a:rPr>
                              <m:t>𝑦</m:t>
                            </m:r>
                          </m:sup>
                        </m:sSup>
                      </m:num>
                      <m:den>
                        <m:sSubSup>
                          <m:sSubSupPr>
                            <m:ctrlPr>
                              <a:rPr lang="ru-RU" sz="1300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ru-RU" sz="1300" i="1">
                                <a:latin typeface="Cambria Math"/>
                              </a:rPr>
                              <m:t>𝐷</m:t>
                            </m:r>
                          </m:e>
                          <m:sub>
                            <m:r>
                              <a:rPr lang="ru-RU" sz="1300" i="1">
                                <a:latin typeface="Cambria Math"/>
                              </a:rPr>
                              <m:t>0</m:t>
                            </m:r>
                          </m:sub>
                          <m:sup>
                            <m:r>
                              <a:rPr lang="ru-RU" sz="1300" i="1">
                                <a:latin typeface="Cambria Math"/>
                              </a:rPr>
                              <m:t>𝑦</m:t>
                            </m:r>
                          </m:sup>
                        </m:sSubSup>
                      </m:den>
                    </m:f>
                  </m:oMath>
                </a14:m>
                <a:r>
                  <a:rPr lang="ru-RU" sz="1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красного сильвинита и зависимостей нормированного эффективного модуля Юнга от максимальной нагрузки в цикле, построенных методом Мори-</a:t>
                </a:r>
                <a:r>
                  <a:rPr lang="ru-RU" sz="1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Танака</a:t>
                </a:r>
                <a:r>
                  <a:rPr lang="ru-RU" sz="1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1300" i="1">
                            <a:latin typeface="Cambria Math"/>
                          </a:rPr>
                        </m:ctrlPr>
                      </m:sSubSupPr>
                      <m:e>
                        <m:r>
                          <a:rPr lang="ru-RU" sz="1300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ru-RU" sz="1300" i="1">
                            <a:latin typeface="Cambria Math"/>
                          </a:rPr>
                          <m:t>𝑀</m:t>
                        </m:r>
                        <m:r>
                          <a:rPr lang="ru-RU" sz="1300" i="1">
                            <a:latin typeface="Cambria Math"/>
                          </a:rPr>
                          <m:t>−</m:t>
                        </m:r>
                        <m:r>
                          <a:rPr lang="ru-RU" sz="1300" i="1">
                            <a:latin typeface="Cambria Math"/>
                          </a:rPr>
                          <m:t>𝑇</m:t>
                        </m:r>
                      </m:sub>
                      <m:sup>
                        <m:r>
                          <a:rPr lang="ru-RU" sz="1300" i="1">
                            <a:latin typeface="Cambria Math"/>
                          </a:rPr>
                          <m:t>∗</m:t>
                        </m:r>
                      </m:sup>
                    </m:sSubSup>
                    <m:r>
                      <a:rPr lang="ru-RU" sz="1300" i="1">
                        <a:latin typeface="Cambria Math"/>
                      </a:rPr>
                      <m:t>)</m:t>
                    </m:r>
                  </m:oMath>
                </a14:m>
                <a:r>
                  <a:rPr lang="ru-RU" sz="1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дифференциальным методом эффективной среды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1300" i="1">
                            <a:latin typeface="Cambria Math"/>
                          </a:rPr>
                        </m:ctrlPr>
                      </m:sSubSupPr>
                      <m:e>
                        <m:r>
                          <a:rPr lang="ru-RU" sz="1300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ru-RU" sz="1300" i="1">
                            <a:latin typeface="Cambria Math"/>
                          </a:rPr>
                          <m:t>𝐷𝐸𝑀</m:t>
                        </m:r>
                      </m:sub>
                      <m:sup>
                        <m:r>
                          <a:rPr lang="ru-RU" sz="1300" i="1">
                            <a:latin typeface="Cambria Math"/>
                          </a:rPr>
                          <m:t>∗</m:t>
                        </m:r>
                      </m:sup>
                    </m:sSubSup>
                    <m:r>
                      <a:rPr lang="ru-RU" sz="1300" i="1">
                        <a:latin typeface="Cambria Math"/>
                      </a:rPr>
                      <m:t>)</m:t>
                    </m:r>
                  </m:oMath>
                </a14:m>
                <a:r>
                  <a:rPr lang="ru-RU" sz="1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и методом самосогласования с использованием двух оценок плотности микротрещин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1300" i="1">
                            <a:latin typeface="Cambria Math"/>
                          </a:rPr>
                        </m:ctrlPr>
                      </m:sSubSupPr>
                      <m:e>
                        <m:r>
                          <a:rPr lang="ru-RU" sz="1300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ru-RU" sz="1300" i="1">
                            <a:latin typeface="Cambria Math"/>
                          </a:rPr>
                          <m:t>𝑆𝐶</m:t>
                        </m:r>
                      </m:sub>
                      <m:sup>
                        <m:r>
                          <a:rPr lang="ru-RU" sz="1300" i="1">
                            <a:latin typeface="Cambria Math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ru-RU" sz="1300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u-RU" sz="13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ru-RU" sz="1300" i="1">
                                <a:latin typeface="Cambria Math"/>
                              </a:rPr>
                              <m:t>𝜀</m:t>
                            </m:r>
                          </m:e>
                          <m:sub>
                            <m:r>
                              <a:rPr lang="ru-RU" sz="13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ru-RU" sz="1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и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1300" i="1">
                            <a:latin typeface="Cambria Math"/>
                          </a:rPr>
                        </m:ctrlPr>
                      </m:sSubSupPr>
                      <m:e>
                        <m:r>
                          <a:rPr lang="ru-RU" sz="1300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ru-RU" sz="1300" i="1">
                            <a:latin typeface="Cambria Math"/>
                          </a:rPr>
                          <m:t>𝑆𝐶</m:t>
                        </m:r>
                      </m:sub>
                      <m:sup>
                        <m:r>
                          <a:rPr lang="ru-RU" sz="1300" i="1">
                            <a:latin typeface="Cambria Math"/>
                          </a:rPr>
                          <m:t>∗</m:t>
                        </m:r>
                      </m:sup>
                    </m:sSubSup>
                    <m:r>
                      <a:rPr lang="ru-RU" sz="1300" i="1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ru-RU" sz="1300" i="1">
                            <a:latin typeface="Cambria Math"/>
                          </a:rPr>
                        </m:ctrlPr>
                      </m:sSubPr>
                      <m:e>
                        <m:r>
                          <a:rPr lang="ru-RU" sz="1300" i="1">
                            <a:latin typeface="Cambria Math"/>
                          </a:rPr>
                          <m:t>𝜀</m:t>
                        </m:r>
                      </m:e>
                      <m:sub>
                        <m:r>
                          <a:rPr lang="ru-RU" sz="1300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ru-RU" sz="1300" i="1">
                        <a:latin typeface="Cambria Math"/>
                      </a:rPr>
                      <m:t>)</m:t>
                    </m:r>
                  </m:oMath>
                </a14:m>
                <a:r>
                  <a:rPr lang="ru-RU" sz="1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(черная пунктирная линия – зависимость нормированного эффективного модуля Юнга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1300" i="1">
                            <a:latin typeface="Cambria Math"/>
                          </a:rPr>
                        </m:ctrlPr>
                      </m:sSubSupPr>
                      <m:e>
                        <m:r>
                          <a:rPr lang="ru-RU" sz="1300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ru-RU" sz="1300" i="1">
                            <a:latin typeface="Cambria Math"/>
                          </a:rPr>
                          <m:t>𝐻𝑆</m:t>
                        </m:r>
                      </m:sub>
                      <m:sup>
                        <m:r>
                          <a:rPr lang="ru-RU" sz="1300" i="1">
                            <a:latin typeface="Cambria Math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ru-RU" sz="1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вычисленного по верхнему пределу </a:t>
                </a:r>
                <a:r>
                  <a:rPr lang="ru-RU" sz="1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Хашина</a:t>
                </a:r>
                <a:r>
                  <a:rPr lang="ru-RU" sz="1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-Штрикмана для модулей объемного сжатия и сдвига</a:t>
                </a:r>
                <a:r>
                  <a:rPr lang="ru-RU" sz="13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ru-RU" sz="13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840" y="3748545"/>
                <a:ext cx="8910320" cy="1310359"/>
              </a:xfrm>
              <a:prstGeom prst="rect">
                <a:avLst/>
              </a:prstGeom>
              <a:blipFill rotWithShape="1">
                <a:blip r:embed="rId3"/>
                <a:stretch>
                  <a:fillRect t="-6047" b="-32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208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8717280" y="4874847"/>
            <a:ext cx="426720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97928" y="130889"/>
            <a:ext cx="8712299" cy="4693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Выводы:</a:t>
            </a:r>
          </a:p>
          <a:p>
            <a:pPr marL="358775" indent="-358775" algn="just">
              <a:spcAft>
                <a:spcPts val="0"/>
              </a:spcAft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Проведена серия экспериментов по циклическому/ступенчатом одноосному сжатию образцов красного сильвинита с их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томографической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съемкой после каждого цикла нагружения.</a:t>
            </a:r>
          </a:p>
          <a:p>
            <a:pPr marL="358775" indent="-358775" algn="just">
              <a:spcAft>
                <a:spcPts val="0"/>
              </a:spcAft>
              <a:buFont typeface="+mj-lt"/>
              <a:buAutoNum type="arabicPeriod"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Реализованы алгоритмы сегментации </a:t>
            </a:r>
            <a:r>
              <a:rPr lang="ru-RU" altLang="ru-RU" dirty="0" err="1" smtClean="0">
                <a:latin typeface="Times New Roman" pitchFamily="18" charset="0"/>
                <a:cs typeface="Times New Roman" pitchFamily="18" charset="0"/>
              </a:rPr>
              <a:t>томографических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изображений и последующего выделения отдельных дефектов с определением их характерных геометрических параметров.</a:t>
            </a:r>
          </a:p>
          <a:p>
            <a:pPr marL="358775" indent="-358775" algn="just">
              <a:spcAft>
                <a:spcPts val="0"/>
              </a:spcAft>
              <a:buFont typeface="+mj-lt"/>
              <a:buAutoNum type="arabicPeriod"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Определена зависимость касательного модуля деформации от уровня максимального приложенного напряжения и объема дефектов. Зависимость нормированного касательного модуля деформации от нормированного объема дефектов имеет линейный вид.</a:t>
            </a:r>
          </a:p>
          <a:p>
            <a:pPr marL="358775" indent="-358775" algn="just">
              <a:buFont typeface="+mj-lt"/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Объемная доля микротрещин с величиной максимальной нагрузки в цикле растет нелинейно, заметные изменения имеют место после нагрузки 10 МПа. Средняя объемная пористость микротрещин после завершения испытаний составляет 1.6%.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358775" indent="-358775" algn="just">
              <a:buFont typeface="+mj-lt"/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Для оценки плотности микротрещин по КТ-данным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предложено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два подхода. Первый подход базируется на определении плотности микротрещин через их максимальный размер, второй – на определении плотности микротрещин через радиус монетообразных трещин эквивалентного объема и площади поверхности.</a:t>
            </a:r>
          </a:p>
          <a:p>
            <a:pPr marL="358775" indent="-358775" algn="just"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дифференциальный метод эффективной среды и метод самосогласования с оценкой плотности трещин по первому способу дают заниженные оценки среднего эффективного нормированного модуля Юнга, начиная уже с умеренных нагрузок, а метод Мори-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Танака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завышенные оценки. Показано, что самосогласованный метод с оценкой плотности микротрещин через радиус эквивалентных монетообразных трещин дает приемлемые оценки эффективного нормированного модуля Юнга (погрешность для средних величин не превышает 10%) для плотности микротрещин не превышающей 0.5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9703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Достопримечательность Дом Грибушина в Перми по адресу Ленина, 13а">
            <a:extLst>
              <a:ext uri="{FF2B5EF4-FFF2-40B4-BE49-F238E27FC236}">
                <a16:creationId xmlns:a16="http://schemas.microsoft.com/office/drawing/2014/main" xmlns="" id="{49F48E27-3200-5A4B-922C-FB0577DA3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320"/>
            <a:ext cx="9144000" cy="522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xmlns="" id="{213C7FC0-886B-A647-90B6-E2D88D2A5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362630"/>
            <a:ext cx="9144000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700" b="1" dirty="0">
                <a:solidFill>
                  <a:schemeClr val="bg1"/>
                </a:solidFill>
                <a:latin typeface="Times New Roman" pitchFamily="18" charset="0"/>
              </a:rPr>
              <a:t>СПАСИБО ЗА ВНИМАНИЕ</a:t>
            </a:r>
            <a:r>
              <a:rPr lang="ru-RU" altLang="ru-RU" sz="2700" b="1" dirty="0" smtClean="0">
                <a:solidFill>
                  <a:schemeClr val="bg1"/>
                </a:solidFill>
                <a:latin typeface="Times New Roman" pitchFamily="18" charset="0"/>
              </a:rPr>
              <a:t>!</a:t>
            </a:r>
            <a:endParaRPr lang="ru-RU" altLang="ru-RU" sz="27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4762DE8-E7A7-F340-85D6-80BE0C872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97" y="60768"/>
            <a:ext cx="1718137" cy="114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67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02AA41A6-2C3C-8E42-9A61-600C4EB0CD40}"/>
              </a:ext>
            </a:extLst>
          </p:cNvPr>
          <p:cNvSpPr/>
          <p:nvPr/>
        </p:nvSpPr>
        <p:spPr>
          <a:xfrm>
            <a:off x="8953423" y="4910257"/>
            <a:ext cx="190577" cy="25391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8826768" y="4874847"/>
            <a:ext cx="317232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783304" y="112905"/>
            <a:ext cx="22025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algn="ctr"/>
            <a:r>
              <a:rPr lang="ru-RU" altLang="ru-RU" b="1" dirty="0">
                <a:latin typeface="Times New Roman" pitchFamily="18" charset="0"/>
              </a:rPr>
              <a:t>Междукамерные целики</a:t>
            </a:r>
            <a:endParaRPr lang="en-US" altLang="ru-RU" b="1" dirty="0">
              <a:latin typeface="Times New Roman" pitchFamily="18" charset="0"/>
            </a:endParaRPr>
          </a:p>
          <a:p>
            <a:pPr algn="ctr"/>
            <a:r>
              <a:rPr lang="ru-RU" altLang="ru-RU" dirty="0">
                <a:latin typeface="Times New Roman" pitchFamily="18" charset="0"/>
              </a:rPr>
              <a:t>СКРУ-1, 3 ЮЗП, пл. АБ</a:t>
            </a:r>
          </a:p>
        </p:txBody>
      </p:sp>
      <p:pic>
        <p:nvPicPr>
          <p:cNvPr id="27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98" y="682292"/>
            <a:ext cx="3205682" cy="235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Прямоугольник 27"/>
          <p:cNvSpPr>
            <a:spLocks noChangeArrowheads="1"/>
          </p:cNvSpPr>
          <p:nvPr/>
        </p:nvSpPr>
        <p:spPr bwMode="auto">
          <a:xfrm>
            <a:off x="2912988" y="35960"/>
            <a:ext cx="74803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Затопление рудника БПКРУ-1 (г. Березники, 19.10.2006)</a:t>
            </a:r>
            <a:endParaRPr lang="en-US" alt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" descr="http://img-fotki.yandex.ru/get/7/sergeyteterin.0/0_3753_7c885d9a_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6248" y="493702"/>
            <a:ext cx="4680520" cy="3117227"/>
          </a:xfrm>
          <a:prstGeom prst="rect">
            <a:avLst/>
          </a:prstGeom>
          <a:noFill/>
        </p:spPr>
      </p:pic>
      <p:pic>
        <p:nvPicPr>
          <p:cNvPr id="30" name="Picture 2" descr="http://bereznikov.net/uploads/images/00/00/05/2013/02/18/e38a690fd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505" y="2789540"/>
            <a:ext cx="3345103" cy="22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423" y="2413892"/>
            <a:ext cx="2025114" cy="2513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0" y="4326806"/>
            <a:ext cx="2590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algn="ctr"/>
            <a:r>
              <a:rPr lang="ru-RU" altLang="ru-RU" sz="1200" b="1" dirty="0">
                <a:latin typeface="Times New Roman" pitchFamily="18" charset="0"/>
              </a:rPr>
              <a:t>Здания на поверхности</a:t>
            </a:r>
          </a:p>
          <a:p>
            <a:pPr algn="ctr"/>
            <a:r>
              <a:rPr lang="ru-RU" altLang="ru-RU" sz="1200" dirty="0">
                <a:latin typeface="Times New Roman" pitchFamily="18" charset="0"/>
              </a:rPr>
              <a:t>г. Березники, ул. Ленина, д. 11</a:t>
            </a:r>
          </a:p>
        </p:txBody>
      </p:sp>
    </p:spTree>
    <p:extLst>
      <p:ext uri="{BB962C8B-B14F-4D97-AF65-F5344CB8AC3E}">
        <p14:creationId xmlns:p14="http://schemas.microsoft.com/office/powerpoint/2010/main" val="76927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8826768" y="4874847"/>
            <a:ext cx="317232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56" y="321948"/>
            <a:ext cx="2700312" cy="317808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176" y="3578931"/>
            <a:ext cx="297574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Принципиальная схема междукамерного целика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0136" y="4644014"/>
            <a:ext cx="886663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*Указания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защите рудников от затопления и охране подрабатываемых объектов в условиях ВКМКС. — СПб, 2008. </a:t>
            </a:r>
            <a:endPara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**</a:t>
            </a:r>
            <a:r>
              <a:rPr lang="ru-RU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Барях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 А.,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Самоделкина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 А. К расчету устойчивости целиков при камерной системе разработки // ФТПРПИ. — 2007. — № 1.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/>
              <p:cNvSpPr/>
              <p:nvPr/>
            </p:nvSpPr>
            <p:spPr>
              <a:xfrm>
                <a:off x="4774089" y="730323"/>
                <a:ext cx="1320426" cy="4629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b="0" i="1" smtClean="0">
                        <a:latin typeface="Cambria Math"/>
                      </a:rPr>
                      <m:t>С=</m:t>
                    </m:r>
                    <m:r>
                      <a:rPr lang="ru-RU" i="1">
                        <a:latin typeface="Cambria Math"/>
                        <a:ea typeface="Cambria Math"/>
                      </a:rPr>
                      <m:t>𝜉</m:t>
                    </m:r>
                    <m:f>
                      <m:fPr>
                        <m:ctrlPr>
                          <a:rPr lang="ru-RU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ru-RU" i="1" smtClean="0">
                            <a:latin typeface="Cambria Math"/>
                            <a:ea typeface="Cambria Math"/>
                          </a:rPr>
                          <m:t>𝛾</m:t>
                        </m:r>
                        <m:d>
                          <m:dPr>
                            <m:ctrlPr>
                              <a:rPr lang="ru-RU" i="1" smtClean="0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𝑎</m:t>
                            </m:r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+</m:t>
                            </m:r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𝑏</m:t>
                            </m:r>
                          </m:e>
                        </m:d>
                        <m:sSub>
                          <m:sSubPr>
                            <m:ctrlPr>
                              <a:rPr lang="ru-RU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𝐻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𝑏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𝑘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𝑓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𝑚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 smtClean="0"/>
                  <a:t>,</a:t>
                </a:r>
                <a:endParaRPr lang="ru-RU" dirty="0"/>
              </a:p>
            </p:txBody>
          </p:sp>
        </mc:Choice>
        <mc:Fallback xmlns="">
          <p:sp>
            <p:nvSpPr>
              <p:cNvPr id="8" name="Прямоуголь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4089" y="730323"/>
                <a:ext cx="1320426" cy="462947"/>
              </a:xfrm>
              <a:prstGeom prst="rect">
                <a:avLst/>
              </a:prstGeom>
              <a:blipFill rotWithShape="1">
                <a:blip r:embed="rId3"/>
                <a:stretch>
                  <a:fillRect r="-92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2"/>
          <p:cNvSpPr/>
          <p:nvPr/>
        </p:nvSpPr>
        <p:spPr>
          <a:xfrm>
            <a:off x="3004919" y="326171"/>
            <a:ext cx="84871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Степень нагружения целика по методике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Турнера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-Шевякова*: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65680" y="816713"/>
            <a:ext cx="393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2"/>
              <p:cNvSpPr/>
              <p:nvPr/>
            </p:nvSpPr>
            <p:spPr>
              <a:xfrm>
                <a:off x="3004919" y="1316380"/>
                <a:ext cx="5887621" cy="14022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где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/>
                        <a:ea typeface="Cambria Math"/>
                      </a:rPr>
                      <m:t>𝜉</m:t>
                    </m:r>
                  </m:oMath>
                </a14:m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коэффициент, учитывающий изменение нагрузки на целики вследствие влияния различных горнотехнических факторов,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/>
                        <a:ea typeface="Cambria Math"/>
                      </a:rPr>
                      <m:t>𝛾</m:t>
                    </m:r>
                  </m:oMath>
                </a14:m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объемный вес пород,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𝐻</m:t>
                        </m:r>
                      </m:e>
                      <m:sub>
                        <m:r>
                          <a:rPr lang="en-US" i="1">
                            <a:latin typeface="Cambria Math"/>
                            <a:ea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</a:t>
                </a:r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максимальное значение расстояния от земной поверхности до кровли целика,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𝑎</m:t>
                    </m:r>
                  </m:oMath>
                </a14:m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</a:t>
                </a:r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ширина очистных камер,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𝑏</m:t>
                    </m:r>
                  </m:oMath>
                </a14:m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ширина междукамерных целиков,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𝑘</m:t>
                        </m:r>
                      </m:e>
                      <m:sub>
                        <m:r>
                          <a:rPr lang="en-US" i="1">
                            <a:latin typeface="Cambria Math"/>
                            <a:ea typeface="Cambria Math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коэффициент формы целиков,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/>
                            <a:ea typeface="Cambria Math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прочность пород в массиве.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4919" y="1316380"/>
                <a:ext cx="5887621" cy="1402243"/>
              </a:xfrm>
              <a:prstGeom prst="rect">
                <a:avLst/>
              </a:prstGeom>
              <a:blipFill rotWithShape="1">
                <a:blip r:embed="rId4"/>
                <a:stretch>
                  <a:fillRect l="-311" t="-435" r="-311" b="-347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рямоугольник 4"/>
              <p:cNvSpPr>
                <a:spLocks noChangeArrowheads="1"/>
              </p:cNvSpPr>
              <p:nvPr/>
            </p:nvSpPr>
            <p:spPr bwMode="auto">
              <a:xfrm>
                <a:off x="4571999" y="3101736"/>
                <a:ext cx="2112801" cy="4766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ru-RU" altLang="ru-RU" sz="1400" b="0" i="1" smtClean="0">
                        <a:latin typeface="Cambria Math"/>
                        <a:cs typeface="Times New Roman" pitchFamily="18" charset="0"/>
                      </a:rPr>
                      <m:t>С</m:t>
                    </m:r>
                    <m:r>
                      <a:rPr lang="en-US" altLang="ru-RU" sz="1400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ru-RU" altLang="ru-RU" sz="1400" i="1"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ru-RU" sz="1400" i="1">
                            <a:latin typeface="Cambria Math"/>
                            <a:cs typeface="Times New Roman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ru-RU" sz="1400" i="1">
                            <a:latin typeface="Cambria Math"/>
                            <a:cs typeface="Times New Roman" pitchFamily="18" charset="0"/>
                          </a:rPr>
                          <m:t>∗</m:t>
                        </m:r>
                      </m:sup>
                    </m:sSup>
                    <m:r>
                      <a:rPr lang="ru-RU" altLang="ru-RU" sz="1400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ru-RU" altLang="ru-RU" sz="1400" b="0" i="1" smtClean="0"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ru-RU" altLang="ru-RU" sz="1400" b="0" i="1" smtClean="0">
                                <a:latin typeface="Cambria Math"/>
                                <a:cs typeface="Times New Roman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ru-RU" altLang="ru-RU" sz="1400" b="0" i="1" smtClean="0">
                                    <a:latin typeface="Cambria Math"/>
                                    <a:cs typeface="Times New Roman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ru-RU" sz="1400" b="0" i="1" smtClean="0">
                                    <a:latin typeface="Cambria Math"/>
                                    <a:cs typeface="Times New Roman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altLang="ru-RU" sz="1400" b="0" i="1" smtClean="0">
                                    <a:latin typeface="Cambria Math"/>
                                    <a:cs typeface="Times New Roman" pitchFamily="18" charset="0"/>
                                  </a:rPr>
                                  <m:t>2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ru-RU" altLang="ru-RU" sz="1400" b="0" i="1" smtClean="0">
                                    <a:latin typeface="Cambria Math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ru-RU" altLang="ru-RU" sz="1400" b="0" i="1" smtClean="0">
                                        <a:latin typeface="Cambria Math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ru-RU" sz="1400" b="0" i="1" smtClean="0">
                                        <a:latin typeface="Cambria Math"/>
                                        <a:cs typeface="Times New Roman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ru-RU" altLang="ru-RU" sz="1400" b="0" i="1" smtClean="0">
                                        <a:latin typeface="Cambria Math"/>
                                        <a:ea typeface="Cambria Math"/>
                                        <a:cs typeface="Times New Roman" pitchFamily="18" charset="0"/>
                                      </a:rPr>
                                      <m:t>𝜎</m:t>
                                    </m:r>
                                  </m:sub>
                                </m:sSub>
                              </m:e>
                            </m:d>
                          </m:e>
                        </m:rad>
                      </m:num>
                      <m:den>
                        <m:sSub>
                          <m:sSubPr>
                            <m:ctrlPr>
                              <a:rPr lang="ru-RU" altLang="ru-RU" sz="1400" b="0" i="1" smtClean="0">
                                <a:latin typeface="Cambria Math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ru-RU" altLang="ru-RU" sz="1400" b="0" i="1" smtClean="0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ru-RU" sz="1400" b="0" i="1" smtClean="0">
                                <a:latin typeface="Cambria Math"/>
                                <a:cs typeface="Times New Roman" pitchFamily="18" charset="0"/>
                              </a:rPr>
                              <m:t>𝑚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ru-RU" sz="14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en-US" altLang="ru-RU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Прямоуголь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1999" y="3101736"/>
                <a:ext cx="2112801" cy="47666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Прямоугольник 12"/>
              <p:cNvSpPr/>
              <p:nvPr/>
            </p:nvSpPr>
            <p:spPr>
              <a:xfrm>
                <a:off x="3051886" y="3694422"/>
                <a:ext cx="5840654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sSup>
                      <m:sSupPr>
                        <m:ctrlPr>
                          <a:rPr lang="ru-RU" altLang="ru-RU" i="1" smtClean="0"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ru-RU" i="1">
                            <a:latin typeface="Cambria Math"/>
                            <a:cs typeface="Times New Roman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ru-RU" i="1">
                            <a:latin typeface="Cambria Math"/>
                            <a:cs typeface="Times New Roman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значение в центральной точке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ru-RU" b="0" i="1" smtClean="0">
                            <a:latin typeface="Cambria Math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endParaRPr lang="en-US" b="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ru-RU" altLang="ru-RU" i="1">
                            <a:latin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ru-RU" i="1">
                            <a:latin typeface="Cambria Math"/>
                            <a:cs typeface="Times New Roman" pitchFamily="18" charset="0"/>
                          </a:rPr>
                          <m:t>𝐷</m:t>
                        </m:r>
                      </m:e>
                      <m:sub>
                        <m:r>
                          <a:rPr lang="ru-RU" altLang="ru-RU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𝜎</m:t>
                        </m:r>
                      </m:sub>
                    </m:sSub>
                  </m:oMath>
                </a14:m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девиатор</a:t>
                </a:r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тензора напряжений,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altLang="ru-RU" i="1">
                            <a:latin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ru-RU" altLang="ru-RU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ru-RU" i="1">
                            <a:latin typeface="Cambria Math"/>
                            <a:cs typeface="Times New Roman" pitchFamily="18" charset="0"/>
                          </a:rPr>
                          <m:t>𝑚</m:t>
                        </m:r>
                      </m:sub>
                    </m:sSub>
                    <m:r>
                      <a:rPr lang="ru-RU" altLang="ru-RU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sSub>
                      <m:sSubPr>
                        <m:ctrlPr>
                          <a:rPr lang="ru-RU" altLang="ru-RU" i="1">
                            <a:latin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ru-RU" altLang="ru-RU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𝜎</m:t>
                        </m:r>
                      </m:e>
                      <m:sub>
                        <m:r>
                          <a:rPr lang="ru-RU" altLang="ru-RU" b="0" i="1" smtClean="0">
                            <a:latin typeface="Cambria Math"/>
                            <a:cs typeface="Times New Roman" pitchFamily="18" charset="0"/>
                          </a:rPr>
                          <m:t>0</m:t>
                        </m:r>
                      </m:sub>
                    </m:sSub>
                    <m:r>
                      <a:rPr lang="ru-RU" altLang="ru-RU" b="0" i="0" smtClean="0"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агрегатная прочность породы, равная </a:t>
                </a:r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прочность на одноосное сжатие.</a:t>
                </a:r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Прямоугольник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1886" y="3694422"/>
                <a:ext cx="5840654" cy="738664"/>
              </a:xfrm>
              <a:prstGeom prst="rect">
                <a:avLst/>
              </a:prstGeom>
              <a:blipFill rotWithShape="1">
                <a:blip r:embed="rId6"/>
                <a:stretch>
                  <a:fillRect l="-313" t="-826" r="-313" b="-743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6488272" y="3186181"/>
            <a:ext cx="393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2"/>
          <p:cNvSpPr/>
          <p:nvPr/>
        </p:nvSpPr>
        <p:spPr>
          <a:xfrm>
            <a:off x="3020569" y="2740005"/>
            <a:ext cx="76854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Расчет степени нагружения целика с учетом НДС**: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xmlns="" id="{F216F194-FA82-487A-AF6F-58A59667C675}"/>
              </a:ext>
            </a:extLst>
          </p:cNvPr>
          <p:cNvSpPr txBox="1">
            <a:spLocks/>
          </p:cNvSpPr>
          <p:nvPr/>
        </p:nvSpPr>
        <p:spPr>
          <a:xfrm>
            <a:off x="0" y="-5022"/>
            <a:ext cx="9144000" cy="4622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 степени нагружения целиков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35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8826768" y="4874847"/>
            <a:ext cx="317232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2B016C8-6046-2B10-42E1-5DAFE720EC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05" y="2745609"/>
            <a:ext cx="3444795" cy="2296530"/>
          </a:xfrm>
          <a:prstGeom prst="rect">
            <a:avLst/>
          </a:prstGeom>
        </p:spPr>
      </p:pic>
      <p:sp>
        <p:nvSpPr>
          <p:cNvPr id="4" name="Прямоугольник 25">
            <a:extLst>
              <a:ext uri="{FF2B5EF4-FFF2-40B4-BE49-F238E27FC236}">
                <a16:creationId xmlns:a16="http://schemas.microsoft.com/office/drawing/2014/main" xmlns="" id="{A9134385-AA2F-1EF8-3D2C-9BBE442C05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" y="303311"/>
            <a:ext cx="120777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2" algn="just" eaLnBrk="1" hangingPunct="1">
              <a:spcBef>
                <a:spcPts val="1200"/>
              </a:spcBef>
              <a:spcAft>
                <a:spcPts val="1200"/>
              </a:spcAft>
            </a:pPr>
            <a:r>
              <a:rPr lang="ru-RU" altLang="ru-RU" b="1" dirty="0" smtClean="0">
                <a:latin typeface="Times New Roman" panose="02020603050405020304" pitchFamily="18" charset="0"/>
                <a:ea typeface="Geometria" panose="020B0503020204020204" pitchFamily="34" charset="-52"/>
                <a:cs typeface="Times New Roman" panose="02020603050405020304" pitchFamily="18" charset="0"/>
              </a:rPr>
              <a:t>рудник </a:t>
            </a:r>
            <a:r>
              <a:rPr lang="ru-RU" altLang="ru-RU" b="1" dirty="0">
                <a:latin typeface="Times New Roman" panose="02020603050405020304" pitchFamily="18" charset="0"/>
                <a:ea typeface="Geometria" panose="020B0503020204020204" pitchFamily="34" charset="-52"/>
                <a:cs typeface="Times New Roman" panose="02020603050405020304" pitchFamily="18" charset="0"/>
              </a:rPr>
              <a:t>Гремячинского ГОКа </a:t>
            </a:r>
            <a:r>
              <a:rPr lang="ru-RU" altLang="ru-RU" b="1" dirty="0" smtClean="0">
                <a:latin typeface="Times New Roman" panose="02020603050405020304" pitchFamily="18" charset="0"/>
                <a:ea typeface="Geometria" panose="020B0503020204020204" pitchFamily="34" charset="-52"/>
                <a:cs typeface="Times New Roman" panose="02020603050405020304" pitchFamily="18" charset="0"/>
              </a:rPr>
              <a:t>(5-и камерный блок </a:t>
            </a:r>
            <a:r>
              <a:rPr lang="ru-RU" altLang="ru-RU" b="1" dirty="0">
                <a:latin typeface="Times New Roman" panose="02020603050405020304" pitchFamily="18" charset="0"/>
                <a:ea typeface="Geometria" panose="020B0503020204020204" pitchFamily="34" charset="-52"/>
                <a:cs typeface="Times New Roman" panose="02020603050405020304" pitchFamily="18" charset="0"/>
              </a:rPr>
              <a:t>1 ЗП)</a:t>
            </a:r>
          </a:p>
        </p:txBody>
      </p:sp>
      <p:sp>
        <p:nvSpPr>
          <p:cNvPr id="5" name="Прямоугольник 5">
            <a:extLst>
              <a:ext uri="{FF2B5EF4-FFF2-40B4-BE49-F238E27FC236}">
                <a16:creationId xmlns:a16="http://schemas.microsoft.com/office/drawing/2014/main" xmlns="" id="{CE0C4A87-A292-8E92-EE75-64E1158708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959" y="619264"/>
            <a:ext cx="116259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2" algn="just">
              <a:spcBef>
                <a:spcPts val="1200"/>
              </a:spcBef>
              <a:spcAft>
                <a:spcPts val="1200"/>
              </a:spcAft>
            </a:pPr>
            <a:r>
              <a:rPr lang="ru-RU" altLang="ru-RU" b="1" dirty="0">
                <a:latin typeface="Times New Roman" panose="02020603050405020304" pitchFamily="18" charset="0"/>
                <a:ea typeface="Geometria" panose="020B0503020204020204" pitchFamily="34" charset="-52"/>
                <a:cs typeface="Times New Roman" panose="02020603050405020304" pitchFamily="18" charset="0"/>
              </a:rPr>
              <a:t>Состояние боков междукамерного целика № 1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9998234-5C6A-02C6-35D7-EE3523ED2F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61" y="927041"/>
            <a:ext cx="3094401" cy="2062933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4310390" y="1653406"/>
            <a:ext cx="4674994" cy="2453869"/>
            <a:chOff x="6398002" y="757124"/>
            <a:chExt cx="5368197" cy="2849172"/>
          </a:xfrm>
        </p:grpSpPr>
        <p:graphicFrame>
          <p:nvGraphicFramePr>
            <p:cNvPr id="8" name="Диаграмма 7">
              <a:extLst>
                <a:ext uri="{FF2B5EF4-FFF2-40B4-BE49-F238E27FC236}">
                  <a16:creationId xmlns:a16="http://schemas.microsoft.com/office/drawing/2014/main" xmlns="" xmlns:a14="http://schemas.microsoft.com/office/drawing/2010/main" xmlns:mc="http://schemas.openxmlformats.org/markup-compatibility/2006" id="{62D7F6FE-CD18-4F72-9103-B9CF1169952E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568695441"/>
                </p:ext>
              </p:extLst>
            </p:nvPr>
          </p:nvGraphicFramePr>
          <p:xfrm>
            <a:off x="6689006" y="838834"/>
            <a:ext cx="5077193" cy="262826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xmlns="" id="{3CC306F1-02DE-4883-8E6C-9C5CDF809F85}"/>
                </a:ext>
              </a:extLst>
            </p:cNvPr>
            <p:cNvSpPr/>
            <p:nvPr/>
          </p:nvSpPr>
          <p:spPr>
            <a:xfrm>
              <a:off x="7197725" y="996950"/>
              <a:ext cx="901203" cy="2027237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158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Geometria" panose="020B0503020204020204"/>
              </a:endParaRP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xmlns="" id="{94A5C3D2-8157-3C20-7AB7-5E63C04D8A4B}"/>
                </a:ext>
              </a:extLst>
            </p:cNvPr>
            <p:cNvSpPr/>
            <p:nvPr/>
          </p:nvSpPr>
          <p:spPr>
            <a:xfrm>
              <a:off x="10879667" y="1016001"/>
              <a:ext cx="602721" cy="2027237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158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Geometria" panose="020B0503020204020204"/>
              </a:endParaRPr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xmlns="" id="{4931118F-1760-D21B-EE1E-185AD06874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08"/>
            <a:stretch/>
          </p:blipFill>
          <p:spPr>
            <a:xfrm>
              <a:off x="7326344" y="1056218"/>
              <a:ext cx="510583" cy="893755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xmlns="" id="{8F89C80E-3C62-5B6C-7701-5C63AF7C79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08"/>
            <a:stretch/>
          </p:blipFill>
          <p:spPr>
            <a:xfrm rot="10800000">
              <a:off x="7265170" y="2045176"/>
              <a:ext cx="504235" cy="882643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xmlns="" id="{3A33008A-1894-ED4F-7CA7-7C370FB8A7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08"/>
            <a:stretch/>
          </p:blipFill>
          <p:spPr>
            <a:xfrm rot="10800000">
              <a:off x="10954340" y="1062935"/>
              <a:ext cx="504235" cy="882643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95B1B900-5E71-4029-248F-E6738AFDEB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08"/>
            <a:stretch/>
          </p:blipFill>
          <p:spPr>
            <a:xfrm>
              <a:off x="10941557" y="2090731"/>
              <a:ext cx="510583" cy="893755"/>
            </a:xfrm>
            <a:prstGeom prst="rect">
              <a:avLst/>
            </a:prstGeom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88732FA9-05CE-991D-793A-BFFC0F7FE794}"/>
                </a:ext>
              </a:extLst>
            </p:cNvPr>
            <p:cNvSpPr/>
            <p:nvPr/>
          </p:nvSpPr>
          <p:spPr>
            <a:xfrm rot="16200000">
              <a:off x="6856478" y="2285329"/>
              <a:ext cx="1142497" cy="3733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2000" b="1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r>
                <a:rPr lang="en-US" sz="16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 </a:t>
              </a:r>
              <a:r>
                <a:rPr lang="ru-RU" sz="16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тип</a:t>
              </a:r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xmlns="" id="{96C36FFA-EE68-94A5-9844-A4CF23BA0FCB}"/>
                </a:ext>
              </a:extLst>
            </p:cNvPr>
            <p:cNvSpPr/>
            <p:nvPr/>
          </p:nvSpPr>
          <p:spPr>
            <a:xfrm rot="16200000">
              <a:off x="10631600" y="2241952"/>
              <a:ext cx="1018801" cy="4594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2000" b="1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r>
                <a:rPr lang="en-US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 </a:t>
              </a:r>
              <a:r>
                <a:rPr lang="ru-RU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тип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0712DC8C-A519-2C59-EA8F-4EF1135F75E5}"/>
                </a:ext>
              </a:extLst>
            </p:cNvPr>
            <p:cNvSpPr txBox="1"/>
            <p:nvPr/>
          </p:nvSpPr>
          <p:spPr>
            <a:xfrm>
              <a:off x="7159757" y="3329297"/>
              <a:ext cx="433626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>
                <a:defRPr sz="1400" b="1" i="0" u="none" strike="noStrike" kern="1200" baseline="0">
                  <a:solidFill>
                    <a:sysClr val="windowText" lastClr="000000"/>
                  </a:solidFill>
                  <a:latin typeface="Geometria" panose="020B0503020204020204" pitchFamily="34" charset="-52"/>
                  <a:ea typeface="Geometria" panose="020B0503020204020204" pitchFamily="34" charset="-52"/>
                  <a:cs typeface="Times New Roman" panose="02020603050405020304" pitchFamily="18" charset="0"/>
                </a:defRPr>
              </a:pPr>
              <a:r>
                <a:rPr lang="ru-RU" sz="1200" dirty="0">
                  <a:latin typeface="Times New Roman" panose="02020603050405020304" pitchFamily="18" charset="0"/>
                  <a:ea typeface="Geometria" panose="020B0503020204020204" pitchFamily="34" charset="-52"/>
                  <a:cs typeface="Times New Roman" panose="02020603050405020304" pitchFamily="18" charset="0"/>
                </a:rPr>
                <a:t>Глубина скважины, м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2A647227-F936-47CE-0FC6-1E889CF60D16}"/>
                </a:ext>
              </a:extLst>
            </p:cNvPr>
            <p:cNvSpPr txBox="1"/>
            <p:nvPr/>
          </p:nvSpPr>
          <p:spPr>
            <a:xfrm rot="16200000">
              <a:off x="5359749" y="1795377"/>
              <a:ext cx="2376908" cy="3004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>
                <a:defRPr sz="1400" b="1" i="0" u="none" strike="noStrike" kern="1200" baseline="0">
                  <a:solidFill>
                    <a:sysClr val="windowText" lastClr="000000"/>
                  </a:solidFill>
                  <a:latin typeface="Geometria" panose="020B0503020204020204" pitchFamily="34" charset="-52"/>
                  <a:ea typeface="Geometria" panose="020B0503020204020204" pitchFamily="34" charset="-52"/>
                  <a:cs typeface="Times New Roman" panose="02020603050405020304" pitchFamily="18" charset="0"/>
                </a:defRPr>
              </a:pPr>
              <a:r>
                <a:rPr lang="ru-RU" sz="1100" dirty="0">
                  <a:latin typeface="Times New Roman" panose="02020603050405020304" pitchFamily="18" charset="0"/>
                  <a:ea typeface="Geometria" panose="020B0503020204020204" pitchFamily="34" charset="-52"/>
                  <a:cs typeface="Times New Roman" panose="02020603050405020304" pitchFamily="18" charset="0"/>
                </a:rPr>
                <a:t>Модуль деформации, ГПа</a:t>
              </a: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xmlns="" id="{CA1C8382-6C82-C112-72C2-7A7C6FCA5E88}"/>
              </a:ext>
            </a:extLst>
          </p:cNvPr>
          <p:cNvGrpSpPr/>
          <p:nvPr/>
        </p:nvGrpSpPr>
        <p:grpSpPr>
          <a:xfrm>
            <a:off x="3962400" y="4491315"/>
            <a:ext cx="5822376" cy="288369"/>
            <a:chOff x="4507798" y="6557244"/>
            <a:chExt cx="5822376" cy="288369"/>
          </a:xfrm>
        </p:grpSpPr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xmlns="" id="{E899047D-A7E7-5C17-54DB-4ED44BD54C2A}"/>
                </a:ext>
              </a:extLst>
            </p:cNvPr>
            <p:cNvGrpSpPr/>
            <p:nvPr/>
          </p:nvGrpSpPr>
          <p:grpSpPr>
            <a:xfrm>
              <a:off x="4507798" y="6557244"/>
              <a:ext cx="5822376" cy="276999"/>
              <a:chOff x="6927661" y="6498923"/>
              <a:chExt cx="5822376" cy="276999"/>
            </a:xfrm>
          </p:grpSpPr>
          <p:sp>
            <p:nvSpPr>
              <p:cNvPr id="31" name="Прямоугольник 30">
                <a:extLst>
                  <a:ext uri="{FF2B5EF4-FFF2-40B4-BE49-F238E27FC236}">
                    <a16:creationId xmlns:a16="http://schemas.microsoft.com/office/drawing/2014/main" xmlns="" id="{3E06F95B-43AB-23D2-120D-9B265E59A837}"/>
                  </a:ext>
                </a:extLst>
              </p:cNvPr>
              <p:cNvSpPr/>
              <p:nvPr/>
            </p:nvSpPr>
            <p:spPr>
              <a:xfrm>
                <a:off x="7295296" y="6537132"/>
                <a:ext cx="789327" cy="231360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  <a:ln w="15875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dirty="0">
                  <a:latin typeface="Geometria" panose="020B0503020204020204"/>
                </a:endParaRPr>
              </a:p>
            </p:txBody>
          </p:sp>
          <p:sp>
            <p:nvSpPr>
              <p:cNvPr id="32" name="Прямоугольник 31">
                <a:extLst>
                  <a:ext uri="{FF2B5EF4-FFF2-40B4-BE49-F238E27FC236}">
                    <a16:creationId xmlns:a16="http://schemas.microsoft.com/office/drawing/2014/main" xmlns="" id="{D5D72C37-91B4-561D-E449-350C742BAE1C}"/>
                  </a:ext>
                </a:extLst>
              </p:cNvPr>
              <p:cNvSpPr/>
              <p:nvPr/>
            </p:nvSpPr>
            <p:spPr>
              <a:xfrm>
                <a:off x="6927661" y="6498923"/>
                <a:ext cx="5822376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 sz="1200" dirty="0"/>
                  <a:t>– Зоны видимых трещин (зоны нарушенности)</a:t>
                </a:r>
              </a:p>
            </p:txBody>
          </p:sp>
        </p:grpSp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xmlns="" id="{D9983A4F-B319-D71E-E263-6EFE807468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08"/>
            <a:stretch/>
          </p:blipFill>
          <p:spPr>
            <a:xfrm rot="16200000">
              <a:off x="5174587" y="6394061"/>
              <a:ext cx="222174" cy="680930"/>
            </a:xfrm>
            <a:prstGeom prst="rect">
              <a:avLst/>
            </a:prstGeom>
          </p:spPr>
        </p:pic>
      </p:grpSp>
      <p:sp>
        <p:nvSpPr>
          <p:cNvPr id="33" name="Прямоугольник 32"/>
          <p:cNvSpPr/>
          <p:nvPr/>
        </p:nvSpPr>
        <p:spPr>
          <a:xfrm>
            <a:off x="3374921" y="953417"/>
            <a:ext cx="558159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just">
              <a:spcBef>
                <a:spcPts val="1200"/>
              </a:spcBef>
              <a:spcAft>
                <a:spcPts val="1200"/>
              </a:spcAft>
            </a:pPr>
            <a:r>
              <a:rPr lang="ru-RU" altLang="ru-RU" dirty="0">
                <a:latin typeface="Times New Roman" panose="02020603050405020304" pitchFamily="18" charset="0"/>
                <a:ea typeface="Geometria" panose="020B0503020204020204" pitchFamily="34" charset="-52"/>
                <a:cs typeface="Times New Roman" panose="02020603050405020304" pitchFamily="18" charset="0"/>
              </a:rPr>
              <a:t>Результаты определения деформационных свойств пород в междукамерных </a:t>
            </a:r>
            <a:r>
              <a:rPr lang="ru-RU" altLang="ru-RU" dirty="0" smtClean="0">
                <a:latin typeface="Times New Roman" panose="02020603050405020304" pitchFamily="18" charset="0"/>
                <a:ea typeface="Geometria" panose="020B0503020204020204" pitchFamily="34" charset="-52"/>
                <a:cs typeface="Times New Roman" panose="02020603050405020304" pitchFamily="18" charset="0"/>
              </a:rPr>
              <a:t>целиках с использованием скважинного </a:t>
            </a:r>
            <a:r>
              <a:rPr lang="ru-RU" altLang="ru-RU" dirty="0" err="1" smtClean="0">
                <a:latin typeface="Times New Roman" panose="02020603050405020304" pitchFamily="18" charset="0"/>
                <a:ea typeface="Geometria" panose="020B0503020204020204" pitchFamily="34" charset="-52"/>
                <a:cs typeface="Times New Roman" panose="02020603050405020304" pitchFamily="18" charset="0"/>
              </a:rPr>
              <a:t>гидродомкрата</a:t>
            </a:r>
            <a:r>
              <a:rPr lang="ru-RU" altLang="ru-RU" dirty="0" smtClean="0">
                <a:latin typeface="Times New Roman" panose="02020603050405020304" pitchFamily="18" charset="0"/>
                <a:ea typeface="Geometria" panose="020B0503020204020204" pitchFamily="34" charset="-52"/>
                <a:cs typeface="Times New Roman" panose="02020603050405020304" pitchFamily="18" charset="0"/>
              </a:rPr>
              <a:t> </a:t>
            </a:r>
            <a:r>
              <a:rPr lang="ru-RU" altLang="ru-RU" dirty="0" err="1" smtClean="0">
                <a:latin typeface="Times New Roman" panose="02020603050405020304" pitchFamily="18" charset="0"/>
                <a:ea typeface="Geometria" panose="020B0503020204020204" pitchFamily="34" charset="-52"/>
                <a:cs typeface="Times New Roman" panose="02020603050405020304" pitchFamily="18" charset="0"/>
              </a:rPr>
              <a:t>Гудмана</a:t>
            </a:r>
            <a:endParaRPr lang="ru-RU" altLang="ru-RU" dirty="0">
              <a:latin typeface="Times New Roman" panose="02020603050405020304" pitchFamily="18" charset="0"/>
              <a:ea typeface="Geometria" panose="020B0503020204020204" pitchFamily="34" charset="-52"/>
              <a:cs typeface="Times New Roman" panose="02020603050405020304" pitchFamily="18" charset="0"/>
            </a:endParaRPr>
          </a:p>
        </p:txBody>
      </p:sp>
      <p:sp>
        <p:nvSpPr>
          <p:cNvPr id="34" name="Объект 2">
            <a:extLst>
              <a:ext uri="{FF2B5EF4-FFF2-40B4-BE49-F238E27FC236}">
                <a16:creationId xmlns:a16="http://schemas.microsoft.com/office/drawing/2014/main" xmlns="" id="{F216F194-FA82-487A-AF6F-58A59667C675}"/>
              </a:ext>
            </a:extLst>
          </p:cNvPr>
          <p:cNvSpPr txBox="1">
            <a:spLocks/>
          </p:cNvSpPr>
          <p:nvPr/>
        </p:nvSpPr>
        <p:spPr>
          <a:xfrm>
            <a:off x="0" y="-5022"/>
            <a:ext cx="9144000" cy="4622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Учет дефектности соляных пород при оценке несущей способности целиков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D5D72C37-91B4-561D-E449-350C742BAE1C}"/>
              </a:ext>
            </a:extLst>
          </p:cNvPr>
          <p:cNvSpPr/>
          <p:nvPr/>
        </p:nvSpPr>
        <p:spPr>
          <a:xfrm>
            <a:off x="2792416" y="4204560"/>
            <a:ext cx="58223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0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200" dirty="0" smtClean="0"/>
              <a:t>Среднее значение</a:t>
            </a:r>
            <a:endParaRPr lang="ru-RU" sz="1200" dirty="0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5F040B4B-623D-4246-B018-FBD1BCFDF43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05169" y="4290543"/>
            <a:ext cx="287575" cy="11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20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8826768" y="4874847"/>
            <a:ext cx="317232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16" y="459108"/>
            <a:ext cx="2700312" cy="317808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3936" y="3716091"/>
            <a:ext cx="297574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Принципиальная схема междукамерного целика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8750" y="4619807"/>
            <a:ext cx="886663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Panteleev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I. A. Inclusion of salt rock jointing in evaluation of load-bearing capacity of rib pillars / I. A.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Panteleev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I. S.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Lomakin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 A.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Baryakh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// Eurasian Mining. – 2025. – No. 2. – P. 36-41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/>
              <p:cNvSpPr/>
              <p:nvPr/>
            </p:nvSpPr>
            <p:spPr>
              <a:xfrm>
                <a:off x="4111149" y="1134633"/>
                <a:ext cx="2839111" cy="13117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ru-RU" sz="1200" i="1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ru-RU" sz="1200" i="1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ru-RU" sz="1200" i="1">
                                        <a:latin typeface="Cambria Math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С</m:t>
                                    </m:r>
                                  </m:e>
                                  <m:sub>
                                    <m:r>
                                      <a:rPr lang="ru-RU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𝑎𝑙𝑙</m:t>
                                    </m:r>
                                  </m:sub>
                                </m:sSub>
                                <m:r>
                                  <a:rPr lang="ru-RU" sz="1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=1.05</m:t>
                                </m:r>
                                <m:sSup>
                                  <m:sSupPr>
                                    <m:ctrlPr>
                                      <a:rPr lang="ru-RU" sz="1200" i="1">
                                        <a:latin typeface="Cambria Math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ru-RU" sz="1200" i="1">
                                            <a:latin typeface="Cambria Math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ru-RU" sz="1200" i="1">
                                                <a:latin typeface="Cambria Math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sSub>
                                              <m:sSubPr>
                                                <m:ctrlPr>
                                                  <a:rPr lang="ru-RU" sz="1200" i="1">
                                                    <a:latin typeface="Cambria Math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ru-RU" sz="12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𝜎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ru-RU" sz="12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  <m:d>
                                              <m:dPr>
                                                <m:ctrlPr>
                                                  <a:rPr lang="ru-RU" sz="1200" i="1">
                                                    <a:latin typeface="Cambria Math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p>
                                                  <m:sSupPr>
                                                    <m:ctrlPr>
                                                      <a:rPr lang="ru-RU" sz="1200" i="1">
                                                        <a:latin typeface="Cambria Math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sSupPr>
                                                  <m:e>
                                                    <m:r>
                                                      <a:rPr lang="ru-RU" sz="1200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𝐷</m:t>
                                                    </m:r>
                                                  </m:e>
                                                  <m:sup>
                                                    <m:r>
                                                      <a:rPr lang="ru-RU" sz="1200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𝑦</m:t>
                                                    </m:r>
                                                  </m:sup>
                                                </m:sSup>
                                              </m:e>
                                            </m:d>
                                            <m:sSub>
                                              <m:sSubPr>
                                                <m:ctrlPr>
                                                  <a:rPr lang="ru-RU" sz="1200" i="1">
                                                    <a:latin typeface="Cambria Math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ru-RU" sz="12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𝜀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ru-RU" sz="12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  <m:d>
                                              <m:dPr>
                                                <m:ctrlPr>
                                                  <a:rPr lang="ru-RU" sz="1200" i="1">
                                                    <a:latin typeface="Cambria Math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p>
                                                  <m:sSupPr>
                                                    <m:ctrlPr>
                                                      <a:rPr lang="ru-RU" sz="1200" i="1">
                                                        <a:latin typeface="Cambria Math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sSupPr>
                                                  <m:e>
                                                    <m:r>
                                                      <a:rPr lang="ru-RU" sz="1200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𝐷</m:t>
                                                    </m:r>
                                                  </m:e>
                                                  <m:sup>
                                                    <m:r>
                                                      <a:rPr lang="ru-RU" sz="1200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𝑦</m:t>
                                                    </m:r>
                                                  </m:sup>
                                                </m:sSup>
                                              </m:e>
                                            </m:d>
                                          </m:num>
                                          <m:den>
                                            <m:sSub>
                                              <m:sSubPr>
                                                <m:ctrlPr>
                                                  <a:rPr lang="ru-RU" sz="1200" i="1">
                                                    <a:latin typeface="Cambria Math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ru-RU" sz="12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𝜎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ru-RU" sz="12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сж</m:t>
                                                </m:r>
                                              </m:sub>
                                            </m:sSub>
                                            <m:d>
                                              <m:dPr>
                                                <m:ctrlPr>
                                                  <a:rPr lang="ru-RU" sz="1200" i="1">
                                                    <a:latin typeface="Cambria Math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p>
                                                  <m:sSupPr>
                                                    <m:ctrlPr>
                                                      <a:rPr lang="ru-RU" sz="1200" i="1">
                                                        <a:latin typeface="Cambria Math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sSupPr>
                                                  <m:e>
                                                    <m:r>
                                                      <a:rPr lang="ru-RU" sz="1200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𝐷</m:t>
                                                    </m:r>
                                                  </m:e>
                                                  <m:sup>
                                                    <m:r>
                                                      <a:rPr lang="ru-RU" sz="1200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𝑦</m:t>
                                                    </m:r>
                                                  </m:sup>
                                                </m:sSup>
                                              </m:e>
                                            </m:d>
                                            <m:sSub>
                                              <m:sSubPr>
                                                <m:ctrlPr>
                                                  <a:rPr lang="ru-RU" sz="1200" i="1">
                                                    <a:latin typeface="Cambria Math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ru-RU" sz="12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𝜀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ru-RU" sz="12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сж</m:t>
                                                </m:r>
                                              </m:sub>
                                            </m:sSub>
                                            <m:d>
                                              <m:dPr>
                                                <m:ctrlPr>
                                                  <a:rPr lang="ru-RU" sz="1200" i="1">
                                                    <a:latin typeface="Cambria Math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p>
                                                  <m:sSupPr>
                                                    <m:ctrlPr>
                                                      <a:rPr lang="ru-RU" sz="1200" i="1">
                                                        <a:latin typeface="Cambria Math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sSupPr>
                                                  <m:e>
                                                    <m:r>
                                                      <a:rPr lang="ru-RU" sz="1200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𝐷</m:t>
                                                    </m:r>
                                                  </m:e>
                                                  <m:sup>
                                                    <m:r>
                                                      <a:rPr lang="ru-RU" sz="1200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𝑦</m:t>
                                                    </m:r>
                                                  </m:sup>
                                                </m:sSup>
                                              </m:e>
                                            </m:d>
                                          </m:den>
                                        </m:f>
                                      </m:e>
                                    </m:d>
                                  </m:e>
                                  <m:sup>
                                    <m:f>
                                      <m:fPr>
                                        <m:ctrlPr>
                                          <a:rPr lang="ru-RU" sz="1200" i="1">
                                            <a:latin typeface="Cambria Math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ru-RU" sz="1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ru-RU" sz="1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sup>
                                </m:sSup>
                                <m:r>
                                  <a:rPr lang="ru-RU" sz="1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−0.1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ru-RU" sz="1200" i="1">
                                        <a:latin typeface="Cambria Math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ru-RU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сж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ru-RU" sz="1200" i="1">
                                        <a:latin typeface="Cambria Math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ru-RU" sz="1200" i="1">
                                            <a:latin typeface="Cambria Math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ru-RU" sz="1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e>
                                      <m:sup>
                                        <m:r>
                                          <a:rPr lang="ru-RU" sz="1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ru-RU" sz="1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ru-RU" sz="12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25.1</m:t>
                                </m:r>
                                <m:r>
                                  <a:rPr lang="ru-RU" sz="1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ru-RU" sz="1200" i="1">
                                        <a:latin typeface="Cambria Math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p>
                                      <m:sSupPr>
                                        <m:ctrlPr>
                                          <a:rPr lang="ru-RU" sz="1200" i="1">
                                            <a:latin typeface="Cambria Math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ru-RU" sz="1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e>
                                      <m:sup>
                                        <m:r>
                                          <a:rPr lang="ru-RU" sz="1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p>
                                    </m:sSup>
                                  </m:e>
                                  <m:sup>
                                    <m:r>
                                      <a:rPr lang="ru-RU" sz="12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0.34</m:t>
                                    </m:r>
                                  </m:sup>
                                </m:sSup>
                                <m:r>
                                  <a:rPr lang="ru-RU" sz="1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−0.12 </m:t>
                                </m:r>
                                <m:sSubSup>
                                  <m:sSubSupPr>
                                    <m:ctrlPr>
                                      <a:rPr lang="ru-RU" sz="1200" i="1">
                                        <a:latin typeface="Cambria Math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ru-RU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ru-RU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сж</m:t>
                                    </m:r>
                                  </m:sub>
                                  <m:sup>
                                    <m:r>
                                      <a:rPr lang="ru-RU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ru-RU" sz="1200" i="1">
                                        <a:latin typeface="Cambria Math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ru-RU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сж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ru-RU" sz="1200" i="1">
                                        <a:latin typeface="Cambria Math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ru-RU" sz="1200" i="1">
                                            <a:latin typeface="Cambria Math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ru-RU" sz="1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e>
                                      <m:sup>
                                        <m:r>
                                          <a:rPr lang="ru-RU" sz="1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ru-RU" sz="1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ru-RU" sz="1200" i="1">
                                        <a:latin typeface="Cambria Math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ru-RU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сж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ru-RU" sz="1200" i="1">
                                        <a:latin typeface="Cambria Math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ru-RU" sz="1200" i="1">
                                            <a:latin typeface="Cambria Math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ru-RU" sz="1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e>
                                      <m:sup>
                                        <m:r>
                                          <a:rPr lang="ru-RU" sz="1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p>
                                    </m:sSup>
                                  </m:e>
                                </m:d>
                                <m:f>
                                  <m:fPr>
                                    <m:ctrlPr>
                                      <a:rPr lang="ru-RU" sz="1200" i="1">
                                        <a:latin typeface="Cambria Math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ru-RU" sz="1200" i="1">
                                            <a:latin typeface="Cambria Math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ru-RU" sz="1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𝜀</m:t>
                                        </m:r>
                                      </m:e>
                                      <m:sub>
                                        <m:r>
                                          <a:rPr lang="ru-RU" sz="1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ru-RU" sz="1200" i="1">
                                            <a:latin typeface="Cambria Math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Sup>
                                          <m:sSubSupPr>
                                            <m:ctrlPr>
                                              <a:rPr lang="ru-RU" sz="1200" i="1">
                                                <a:latin typeface="Cambria Math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ru-RU" sz="1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𝐷</m:t>
                                            </m:r>
                                          </m:e>
                                          <m:sub>
                                            <m:r>
                                              <a:rPr lang="ru-RU" sz="1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  <m:sup>
                                            <m:r>
                                              <a:rPr lang="ru-RU" sz="1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sup>
                                        </m:sSubSup>
                                      </m:e>
                                    </m:d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ru-RU" sz="1200" i="1">
                                            <a:latin typeface="Cambria Math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ru-RU" sz="1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ru-RU" sz="1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ru-RU" sz="1200" i="1">
                                            <a:latin typeface="Cambria Math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Sup>
                                          <m:sSubSupPr>
                                            <m:ctrlPr>
                                              <a:rPr lang="ru-RU" sz="1200" i="1">
                                                <a:latin typeface="Cambria Math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ru-RU" sz="1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𝐷</m:t>
                                            </m:r>
                                          </m:e>
                                          <m:sub>
                                            <m:r>
                                              <a:rPr lang="ru-RU" sz="1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  <m:sup>
                                            <m:r>
                                              <a:rPr lang="ru-RU" sz="1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sup>
                                        </m:sSubSup>
                                      </m:e>
                                    </m:d>
                                  </m:den>
                                </m:f>
                              </m:e>
                            </m:mr>
                          </m:m>
                        </m:e>
                      </m:d>
                      <m:r>
                        <a:rPr lang="ru-RU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ru-RU" sz="12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Прямоуголь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1149" y="1134633"/>
                <a:ext cx="2839111" cy="131176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2"/>
          <p:cNvSpPr/>
          <p:nvPr/>
        </p:nvSpPr>
        <p:spPr>
          <a:xfrm>
            <a:off x="3004919" y="326171"/>
            <a:ext cx="598046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Степень нагружения целика с учетом снижения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агрегатной прочности породы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снижении модуля деформации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характера его деформированного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состояния*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51967" y="1590908"/>
            <a:ext cx="393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2"/>
              <p:cNvSpPr/>
              <p:nvPr/>
            </p:nvSpPr>
            <p:spPr>
              <a:xfrm>
                <a:off x="3004918" y="2571076"/>
                <a:ext cx="5887621" cy="17114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0000"/>
                  </a:lnSpc>
                </a:pPr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где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ru-RU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p>
                    </m:sSup>
                  </m:oMath>
                </a14:m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эффективный касательный модуль деформации целика,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>
                            <a:latin typeface="Cambria Math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ru-RU">
                            <a:latin typeface="Cambria Math"/>
                            <a:cs typeface="Times New Roman" panose="02020603050405020304" pitchFamily="18" charset="0"/>
                          </a:rPr>
                          <m:t>сж</m:t>
                        </m:r>
                      </m:sub>
                    </m:sSub>
                    <m:d>
                      <m:dPr>
                        <m:ctrlPr>
                          <a:rPr lang="ru-RU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ru-RU" i="1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ru-RU">
                                <a:latin typeface="Cambria Math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ru-RU">
                                <a:latin typeface="Cambria Math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sup>
                        </m:sSup>
                        <m:r>
                          <a:rPr lang="ru-RU">
                            <a:latin typeface="Cambria Math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  <m:r>
                      <a:rPr lang="ru-RU">
                        <a:latin typeface="Cambria Math"/>
                        <a:cs typeface="Times New Roman" panose="02020603050405020304" pitchFamily="18" charset="0"/>
                      </a:rPr>
                      <m:t>, </m:t>
                    </m:r>
                    <m:sSub>
                      <m:sSubPr>
                        <m:ctrlPr>
                          <a:rPr lang="ru-RU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>
                            <a:latin typeface="Cambria Math"/>
                            <a:cs typeface="Times New Roman" panose="02020603050405020304" pitchFamily="18" charset="0"/>
                          </a:rPr>
                          <m:t>𝜀</m:t>
                        </m:r>
                      </m:e>
                      <m:sub>
                        <m:r>
                          <a:rPr lang="ru-RU">
                            <a:latin typeface="Cambria Math"/>
                            <a:cs typeface="Times New Roman" panose="02020603050405020304" pitchFamily="18" charset="0"/>
                          </a:rPr>
                          <m:t>сж</m:t>
                        </m:r>
                      </m:sub>
                    </m:sSub>
                    <m:d>
                      <m:dPr>
                        <m:ctrlPr>
                          <a:rPr lang="ru-RU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ru-RU" i="1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ru-RU">
                                <a:latin typeface="Cambria Math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ru-RU">
                                <a:latin typeface="Cambria Math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sup>
                        </m:sSup>
                        <m:r>
                          <a:rPr lang="ru-RU">
                            <a:latin typeface="Cambria Math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текущий предел прочности породы и предельная деформация, зависящие от эффективного модуля деформации,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ru-RU" i="1">
                                <a:latin typeface="Cambria Math"/>
                              </a:rPr>
                              <m:t>𝜀</m:t>
                            </m:r>
                          </m:e>
                          <m:sub>
                            <m:r>
                              <a:rPr lang="ru-RU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ru-RU" i="1">
                                <a:latin typeface="Cambria Math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ru-RU" i="1"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ru-RU" i="1">
                                    <a:latin typeface="Cambria Math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ru-RU" i="1">
                                    <a:latin typeface="Cambria Math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ru-RU" i="1">
                                    <a:latin typeface="Cambria Math"/>
                                  </a:rPr>
                                  <m:t>𝑦</m:t>
                                </m:r>
                              </m:sup>
                            </m:sSubSup>
                          </m:e>
                        </m:d>
                      </m:num>
                      <m:den>
                        <m:sSub>
                          <m:sSubPr>
                            <m:ctrlPr>
                              <a:rPr lang="ru-RU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ru-RU" i="1">
                                <a:latin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ru-RU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ru-RU" i="1">
                                <a:latin typeface="Cambria Math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ru-RU" i="1"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ru-RU" i="1">
                                    <a:latin typeface="Cambria Math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ru-RU" i="1">
                                    <a:latin typeface="Cambria Math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ru-RU" i="1">
                                    <a:latin typeface="Cambria Math"/>
                                  </a:rPr>
                                  <m:t>𝑦</m:t>
                                </m:r>
                              </m:sup>
                            </m:sSubSup>
                          </m:e>
                        </m:d>
                      </m:den>
                    </m:f>
                    <m:r>
                      <a:rPr lang="en-US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отношение интенсивности деформации и напряжений в центральной точке неповрежденного целика, вычисленные для заданной геометрии и условий </a:t>
                </a:r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нагружения.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4918" y="2571076"/>
                <a:ext cx="5887621" cy="1711494"/>
              </a:xfrm>
              <a:prstGeom prst="rect">
                <a:avLst/>
              </a:prstGeom>
              <a:blipFill rotWithShape="1">
                <a:blip r:embed="rId4"/>
                <a:stretch>
                  <a:fillRect l="-311" r="-311" b="-142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Объект 2">
            <a:extLst>
              <a:ext uri="{FF2B5EF4-FFF2-40B4-BE49-F238E27FC236}">
                <a16:creationId xmlns:a16="http://schemas.microsoft.com/office/drawing/2014/main" xmlns="" id="{F216F194-FA82-487A-AF6F-58A59667C675}"/>
              </a:ext>
            </a:extLst>
          </p:cNvPr>
          <p:cNvSpPr txBox="1">
            <a:spLocks/>
          </p:cNvSpPr>
          <p:nvPr/>
        </p:nvSpPr>
        <p:spPr>
          <a:xfrm>
            <a:off x="0" y="-5022"/>
            <a:ext cx="9144000" cy="4622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 степени нагружения целиков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35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8826768" y="4874847"/>
            <a:ext cx="317232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16" y="459108"/>
            <a:ext cx="2700312" cy="317808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3936" y="3716091"/>
            <a:ext cx="297574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Принципиальная схема междукамерного целика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8750" y="4619807"/>
            <a:ext cx="886663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Panteleev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I. A. Inclusion of salt rock jointing in evaluation of load-bearing capacity of rib pillars / I. A.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Panteleev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I. S.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Lomakin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 A.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Baryakh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// Eurasian Mining. – 2025. – No. 2. – P. 36-41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xmlns="" id="{F216F194-FA82-487A-AF6F-58A59667C675}"/>
              </a:ext>
            </a:extLst>
          </p:cNvPr>
          <p:cNvSpPr txBox="1">
            <a:spLocks/>
          </p:cNvSpPr>
          <p:nvPr/>
        </p:nvSpPr>
        <p:spPr>
          <a:xfrm>
            <a:off x="0" y="-5022"/>
            <a:ext cx="9144000" cy="4622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 степени нагружения целиков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2"/>
          <p:cNvSpPr/>
          <p:nvPr/>
        </p:nvSpPr>
        <p:spPr>
          <a:xfrm>
            <a:off x="3004919" y="326171"/>
            <a:ext cx="598046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Степень нагружения целика с учетом снижения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агрегатной прочности породы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снижении модуля деформации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характера его деформированного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состояния*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626" y="1186755"/>
            <a:ext cx="4298634" cy="23307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2913477" y="3614389"/>
                <a:ext cx="5821849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Рис. 2. Зависимости отношения 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степеней нагружения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ru-RU" i="1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ru-RU" i="1">
                                <a:latin typeface="Cambria Math"/>
                              </a:rPr>
                              <m:t>С</m:t>
                            </m:r>
                          </m:e>
                          <m:sub>
                            <m:r>
                              <a:rPr lang="ru-RU" i="1">
                                <a:latin typeface="Cambria Math"/>
                              </a:rPr>
                              <m:t>𝑎𝑙𝑙</m:t>
                            </m:r>
                          </m:sub>
                        </m:sSub>
                      </m:num>
                      <m:den>
                        <m:r>
                          <a:rPr lang="ru-RU" i="1">
                            <a:latin typeface="Cambria Math"/>
                          </a:rPr>
                          <m:t>С</m:t>
                        </m:r>
                      </m:den>
                    </m:f>
                  </m:oMath>
                </a14:m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от 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эффективного давления, вычисленные для различных факторов формы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/>
                      </a:rPr>
                      <m:t>𝜆</m:t>
                    </m:r>
                  </m:oMath>
                </a14:m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3477" y="3614389"/>
                <a:ext cx="5821849" cy="523220"/>
              </a:xfrm>
              <a:prstGeom prst="rect">
                <a:avLst/>
              </a:prstGeom>
              <a:blipFill rotWithShape="1">
                <a:blip r:embed="rId4"/>
                <a:stretch>
                  <a:fillRect t="-54651" b="-5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167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8826768" y="4874847"/>
            <a:ext cx="317232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" name="Rectangle 2"/>
          <p:cNvSpPr/>
          <p:nvPr/>
        </p:nvSpPr>
        <p:spPr>
          <a:xfrm>
            <a:off x="107502" y="137328"/>
            <a:ext cx="887788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работы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сравнительный анализ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различных методов теории эффективных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описания деградации упругих модулей образцов красного сильвинита Верхнекамского месторождения солей при циклическом одноосном сжатии с увеличением максимальной нагрузки после каждого цикла.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Прямоугольник 4"/>
              <p:cNvSpPr>
                <a:spLocks noChangeArrowheads="1"/>
              </p:cNvSpPr>
              <p:nvPr/>
            </p:nvSpPr>
            <p:spPr bwMode="auto">
              <a:xfrm>
                <a:off x="98758" y="878532"/>
                <a:ext cx="6261402" cy="692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just" eaLnBrk="1" hangingPunct="1"/>
                <a:r>
                  <a:rPr lang="ru-RU" altLang="ru-RU" sz="1300" b="1" dirty="0" smtClean="0">
                    <a:latin typeface="Times New Roman" pitchFamily="18" charset="0"/>
                    <a:cs typeface="Times New Roman" pitchFamily="18" charset="0"/>
                  </a:rPr>
                  <a:t>Режим нагружения: </a:t>
                </a:r>
                <a:r>
                  <a:rPr lang="ru-RU" altLang="ru-RU" sz="1300" dirty="0" smtClean="0">
                    <a:latin typeface="Times New Roman" pitchFamily="18" charset="0"/>
                    <a:cs typeface="Times New Roman" pitchFamily="18" charset="0"/>
                  </a:rPr>
                  <a:t>циклы «разгрузка-нагрузка» с шагом 2МПа по максимальному приложенному напряжению. </a:t>
                </a:r>
                <a:endParaRPr lang="ru-RU" altLang="ru-RU" sz="1300" dirty="0">
                  <a:latin typeface="Times New Roman" pitchFamily="18" charset="0"/>
                  <a:cs typeface="Times New Roman" pitchFamily="18" charset="0"/>
                </a:endParaRPr>
              </a:p>
              <a:p>
                <a:pPr algn="just" eaLnBrk="1" hangingPunct="1"/>
                <a:r>
                  <a:rPr lang="ru-RU" altLang="ru-RU" sz="1300" b="1" dirty="0" smtClean="0">
                    <a:latin typeface="Times New Roman" pitchFamily="18" charset="0"/>
                    <a:cs typeface="Times New Roman" pitchFamily="18" charset="0"/>
                  </a:rPr>
                  <a:t>Скорость </a:t>
                </a:r>
                <a:r>
                  <a:rPr lang="ru-RU" altLang="ru-RU" sz="1300" b="1" dirty="0">
                    <a:latin typeface="Times New Roman" pitchFamily="18" charset="0"/>
                    <a:cs typeface="Times New Roman" pitchFamily="18" charset="0"/>
                  </a:rPr>
                  <a:t>нагружения</a:t>
                </a:r>
                <a:r>
                  <a:rPr lang="ru-RU" altLang="ru-RU" sz="1300" b="1" dirty="0" smtClean="0">
                    <a:latin typeface="Times New Roman" pitchFamily="18" charset="0"/>
                    <a:cs typeface="Times New Roman" pitchFamily="18" charset="0"/>
                  </a:rPr>
                  <a:t>: </a:t>
                </a:r>
                <a:r>
                  <a:rPr lang="ru-RU" altLang="ru-RU" sz="1300" dirty="0" smtClean="0">
                    <a:latin typeface="Times New Roman" pitchFamily="18" charset="0"/>
                    <a:cs typeface="Times New Roman" pitchFamily="18" charset="0"/>
                  </a:rPr>
                  <a:t>10 Н/с (до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altLang="ru-RU" sz="1300" i="1" smtClean="0">
                            <a:latin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ru-RU" altLang="ru-RU" sz="130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ru-RU" sz="1300" b="0" i="1" smtClean="0">
                            <a:latin typeface="Cambria Math"/>
                            <a:cs typeface="Times New Roman" pitchFamily="18" charset="0"/>
                          </a:rPr>
                          <m:t>𝑚𝑎𝑥</m:t>
                        </m:r>
                      </m:sub>
                    </m:sSub>
                    <m:r>
                      <a:rPr lang="en-US" altLang="ru-RU" sz="1300" b="0" i="1" smtClean="0">
                        <a:latin typeface="Cambria Math"/>
                        <a:cs typeface="Times New Roman" pitchFamily="18" charset="0"/>
                      </a:rPr>
                      <m:t>=14</m:t>
                    </m:r>
                  </m:oMath>
                </a14:m>
                <a:r>
                  <a:rPr lang="en-US" altLang="ru-RU" sz="13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altLang="ru-RU" sz="1300" dirty="0" smtClean="0">
                    <a:latin typeface="Times New Roman" pitchFamily="18" charset="0"/>
                    <a:cs typeface="Times New Roman" pitchFamily="18" charset="0"/>
                  </a:rPr>
                  <a:t>МПа)</a:t>
                </a:r>
                <a:r>
                  <a:rPr lang="en-US" altLang="ru-RU" sz="1300" dirty="0" smtClean="0">
                    <a:latin typeface="Times New Roman" pitchFamily="18" charset="0"/>
                    <a:cs typeface="Times New Roman" pitchFamily="18" charset="0"/>
                  </a:rPr>
                  <a:t>,</a:t>
                </a:r>
                <a:r>
                  <a:rPr lang="ru-RU" altLang="ru-RU" sz="1300" dirty="0" smtClean="0">
                    <a:latin typeface="Times New Roman" pitchFamily="18" charset="0"/>
                    <a:cs typeface="Times New Roman" pitchFamily="18" charset="0"/>
                  </a:rPr>
                  <a:t> 0.05 мм/мин. </a:t>
                </a:r>
                <a:endParaRPr lang="en-US" altLang="ru-RU" sz="13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Прямоуголь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8758" y="878532"/>
                <a:ext cx="6261402" cy="692497"/>
              </a:xfrm>
              <a:prstGeom prst="rect">
                <a:avLst/>
              </a:prstGeom>
              <a:blipFill rotWithShape="1">
                <a:blip r:embed="rId2"/>
                <a:stretch>
                  <a:fillRect l="-97" t="-877" r="-195" b="-614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Прямоугольник 4"/>
          <p:cNvSpPr>
            <a:spLocks noChangeArrowheads="1"/>
          </p:cNvSpPr>
          <p:nvPr/>
        </p:nvSpPr>
        <p:spPr bwMode="auto">
          <a:xfrm>
            <a:off x="58118" y="1594336"/>
            <a:ext cx="6190282" cy="29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lnSpc>
                <a:spcPct val="110000"/>
              </a:lnSpc>
            </a:pPr>
            <a:r>
              <a:rPr lang="ru-RU" altLang="ru-RU" sz="1300" b="1" dirty="0" err="1" smtClean="0">
                <a:latin typeface="Times New Roman" pitchFamily="18" charset="0"/>
                <a:cs typeface="Times New Roman" pitchFamily="18" charset="0"/>
              </a:rPr>
              <a:t>Томографическая</a:t>
            </a:r>
            <a:r>
              <a:rPr lang="ru-RU" altLang="ru-RU" sz="1300" b="1" dirty="0" smtClean="0">
                <a:latin typeface="Times New Roman" pitchFamily="18" charset="0"/>
                <a:cs typeface="Times New Roman" pitchFamily="18" charset="0"/>
              </a:rPr>
              <a:t> съемка: </a:t>
            </a:r>
            <a:r>
              <a:rPr lang="ru-RU" altLang="ru-RU" sz="1300" dirty="0" smtClean="0">
                <a:latin typeface="Times New Roman" pitchFamily="18" charset="0"/>
                <a:cs typeface="Times New Roman" pitchFamily="18" charset="0"/>
              </a:rPr>
              <a:t>в исходном состоянии и после каждого цикла. </a:t>
            </a:r>
            <a:endParaRPr lang="ru-RU" alt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69" y="3776097"/>
            <a:ext cx="3039891" cy="129705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A1B8B6A-05B6-4C21-B41D-022277FFB08A}"/>
              </a:ext>
            </a:extLst>
          </p:cNvPr>
          <p:cNvSpPr txBox="1"/>
          <p:nvPr/>
        </p:nvSpPr>
        <p:spPr>
          <a:xfrm>
            <a:off x="3290418" y="4272188"/>
            <a:ext cx="27751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Рис.3.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Микротомограф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SkyScan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1272 (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Bruker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Бельгия)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7638" y="1900278"/>
            <a:ext cx="5746015" cy="1772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lnSpc>
                <a:spcPct val="105000"/>
              </a:lnSpc>
              <a:buNone/>
            </a:pP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Параметры съемки: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напряжение на рентгеновской трубке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- 100 </a:t>
            </a:r>
            <a:r>
              <a:rPr lang="ru-RU" sz="1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ток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- 100 мкА;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пространственное разрешение  - 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мкм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экспозиции -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3000 </a:t>
            </a:r>
            <a:r>
              <a:rPr lang="ru-RU" sz="1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мкс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шаг вращения образца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0.3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° со съемкой на 360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°;</a:t>
            </a:r>
          </a:p>
          <a:p>
            <a:pPr marL="45720" indent="0">
              <a:lnSpc>
                <a:spcPct val="105000"/>
              </a:lnSpc>
              <a:buNone/>
            </a:pP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высота области съемки Н – 9 мм;</a:t>
            </a:r>
          </a:p>
          <a:p>
            <a:pPr marL="45720" indent="0">
              <a:lnSpc>
                <a:spcPct val="105000"/>
              </a:lnSpc>
              <a:buNone/>
            </a:pP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длительность одной съемки 8 часов 15 минут.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08301724-8A26-4FB3-B45A-F02E055419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419" y="1206993"/>
            <a:ext cx="2345964" cy="313631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0A1B8B6A-05B6-4C21-B41D-022277FFB08A}"/>
              </a:ext>
            </a:extLst>
          </p:cNvPr>
          <p:cNvSpPr txBox="1"/>
          <p:nvPr/>
        </p:nvSpPr>
        <p:spPr>
          <a:xfrm>
            <a:off x="6439657" y="4417481"/>
            <a:ext cx="26941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Рис.4.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Электромеханический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пресс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Zwick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/Z250 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1" t="33872" r="58660" b="37471"/>
          <a:stretch/>
        </p:blipFill>
        <p:spPr>
          <a:xfrm>
            <a:off x="5138773" y="2235074"/>
            <a:ext cx="1140107" cy="127900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6" t="33872" r="25641" b="37471"/>
          <a:stretch/>
        </p:blipFill>
        <p:spPr>
          <a:xfrm>
            <a:off x="3975827" y="2235074"/>
            <a:ext cx="1024360" cy="1279003"/>
          </a:xfrm>
          <a:prstGeom prst="rect">
            <a:avLst/>
          </a:prstGeom>
        </p:spPr>
      </p:pic>
      <p:sp>
        <p:nvSpPr>
          <p:cNvPr id="21" name="Подзаголовок 2"/>
          <p:cNvSpPr txBox="1">
            <a:spLocks/>
          </p:cNvSpPr>
          <p:nvPr/>
        </p:nvSpPr>
        <p:spPr>
          <a:xfrm>
            <a:off x="3625717" y="1984617"/>
            <a:ext cx="1584176" cy="3666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образец </a:t>
            </a: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#1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дзаголовок 2"/>
          <p:cNvSpPr txBox="1">
            <a:spLocks/>
          </p:cNvSpPr>
          <p:nvPr/>
        </p:nvSpPr>
        <p:spPr>
          <a:xfrm>
            <a:off x="4865938" y="1962524"/>
            <a:ext cx="1584176" cy="3666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образец </a:t>
            </a:r>
            <a:r>
              <a:rPr lang="en-US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56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8826768" y="4874847"/>
            <a:ext cx="317232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216F194-FA82-487A-AF6F-58A59667C675}"/>
              </a:ext>
            </a:extLst>
          </p:cNvPr>
          <p:cNvSpPr txBox="1">
            <a:spLocks/>
          </p:cNvSpPr>
          <p:nvPr/>
        </p:nvSpPr>
        <p:spPr>
          <a:xfrm>
            <a:off x="0" y="-5022"/>
            <a:ext cx="9144000" cy="4622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получения и обработки </a:t>
            </a:r>
            <a:r>
              <a:rPr lang="en-US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CT-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данных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55" y="226089"/>
            <a:ext cx="7335945" cy="48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44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8826768" y="4874847"/>
            <a:ext cx="317232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xmlns="" id="{F216F194-FA82-487A-AF6F-58A59667C675}"/>
              </a:ext>
            </a:extLst>
          </p:cNvPr>
          <p:cNvSpPr txBox="1">
            <a:spLocks/>
          </p:cNvSpPr>
          <p:nvPr/>
        </p:nvSpPr>
        <p:spPr>
          <a:xfrm>
            <a:off x="0" y="-5022"/>
            <a:ext cx="9144000" cy="4622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Эволюция дефектной структуры сильвинита на различных этапах нагружения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884" y="347376"/>
            <a:ext cx="3808367" cy="231150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76" y="347376"/>
            <a:ext cx="3448544" cy="231150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884" y="2701843"/>
            <a:ext cx="3808366" cy="231150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76" y="2701843"/>
            <a:ext cx="3448544" cy="231150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28530" y="4574109"/>
            <a:ext cx="1154482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образец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28530" y="2257936"/>
            <a:ext cx="1034257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образец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62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3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Тема3" id="{20C07183-8B44-DC47-AD99-9B122BAA3371}" vid="{55AD8229-9BC5-6E41-AFD9-91F26653AE0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Тема3</Template>
  <TotalTime>13859</TotalTime>
  <Words>2196</Words>
  <Application>Microsoft Office PowerPoint</Application>
  <PresentationFormat>Экран (16:9)</PresentationFormat>
  <Paragraphs>142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Тема3</vt:lpstr>
      <vt:lpstr>Апробация методов теории эффективных сред для оценки упругих свойств сильвинита по данным рентгеновской компьютерной томографии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Определение оптимальной ориентации зоны разрушения хрупкой горной породы</dc:title>
  <dc:creator>Microsoft Office User</dc:creator>
  <cp:lastModifiedBy>Иван Пантелеев</cp:lastModifiedBy>
  <cp:revision>118</cp:revision>
  <dcterms:created xsi:type="dcterms:W3CDTF">2025-01-23T08:29:18Z</dcterms:created>
  <dcterms:modified xsi:type="dcterms:W3CDTF">2026-05-14T13:48:03Z</dcterms:modified>
</cp:coreProperties>
</file>