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61" r:id="rId2"/>
    <p:sldId id="289" r:id="rId3"/>
    <p:sldId id="260" r:id="rId4"/>
    <p:sldId id="259" r:id="rId5"/>
    <p:sldId id="282" r:id="rId6"/>
    <p:sldId id="264" r:id="rId7"/>
    <p:sldId id="266" r:id="rId8"/>
    <p:sldId id="267" r:id="rId9"/>
    <p:sldId id="284" r:id="rId10"/>
    <p:sldId id="288" r:id="rId11"/>
    <p:sldId id="285" r:id="rId12"/>
    <p:sldId id="286" r:id="rId13"/>
    <p:sldId id="290" r:id="rId14"/>
    <p:sldId id="287" r:id="rId15"/>
    <p:sldId id="276" r:id="rId16"/>
    <p:sldId id="275" r:id="rId1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/>
    <p:restoredTop sz="94633"/>
  </p:normalViewPr>
  <p:slideViewPr>
    <p:cSldViewPr snapToGrid="0" snapToObjects="1">
      <p:cViewPr varScale="1">
        <p:scale>
          <a:sx n="149" d="100"/>
          <a:sy n="149" d="100"/>
        </p:scale>
        <p:origin x="64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C6197-9801-C746-ACE4-09F1711A778A}" type="doc">
      <dgm:prSet loTypeId="urn:microsoft.com/office/officeart/2008/layout/RadialCluster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53E1BD3-504F-2549-8987-FF90E2A2C214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Измерение уровня воды в скважине</a:t>
          </a:r>
        </a:p>
      </dgm:t>
    </dgm:pt>
    <dgm:pt modelId="{3BDD3025-1E54-CC46-979B-36A1C2F60D65}" type="parTrans" cxnId="{9F8F6E16-773E-7043-B6B2-9AD46D2D25FF}">
      <dgm:prSet/>
      <dgm:spPr/>
      <dgm:t>
        <a:bodyPr/>
        <a:lstStyle/>
        <a:p>
          <a:endParaRPr lang="ru-RU"/>
        </a:p>
      </dgm:t>
    </dgm:pt>
    <dgm:pt modelId="{54CDBB00-41F2-AD40-8E76-7629766641E8}" type="sibTrans" cxnId="{9F8F6E16-773E-7043-B6B2-9AD46D2D25FF}">
      <dgm:prSet/>
      <dgm:spPr/>
      <dgm:t>
        <a:bodyPr/>
        <a:lstStyle/>
        <a:p>
          <a:endParaRPr lang="ru-RU"/>
        </a:p>
      </dgm:t>
    </dgm:pt>
    <dgm:pt modelId="{232B0D74-7582-384C-AE84-2691843ECEA2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Фильтрационные и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упругоёмкостные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свойства коллектора</a:t>
          </a:r>
        </a:p>
      </dgm:t>
    </dgm:pt>
    <dgm:pt modelId="{7833946B-47AA-7648-A26C-607D6C641755}" type="parTrans" cxnId="{F5991AD6-5413-9C42-8751-CDEA26CD196E}">
      <dgm:prSet/>
      <dgm:spPr/>
      <dgm:t>
        <a:bodyPr/>
        <a:lstStyle/>
        <a:p>
          <a:endParaRPr lang="ru-RU"/>
        </a:p>
      </dgm:t>
    </dgm:pt>
    <dgm:pt modelId="{893BF458-A502-B94A-AD1E-47F56B46DE0E}" type="sibTrans" cxnId="{F5991AD6-5413-9C42-8751-CDEA26CD196E}">
      <dgm:prSet/>
      <dgm:spPr/>
      <dgm:t>
        <a:bodyPr/>
        <a:lstStyle/>
        <a:p>
          <a:endParaRPr lang="ru-RU"/>
        </a:p>
      </dgm:t>
    </dgm:pt>
    <dgm:pt modelId="{AB9138D0-D179-F44B-BF15-DADCC41878A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Сейсмодеформационный мониторинг твердого скелета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(ИДГ РАН,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ИВиС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ДВО РАН) </a:t>
          </a:r>
        </a:p>
      </dgm:t>
    </dgm:pt>
    <dgm:pt modelId="{28C124A3-574F-EF4E-8351-14D94601F24F}" type="parTrans" cxnId="{0AAB727F-7DE2-1B4F-ABD8-E2BEE03981CA}">
      <dgm:prSet/>
      <dgm:spPr/>
      <dgm:t>
        <a:bodyPr/>
        <a:lstStyle/>
        <a:p>
          <a:endParaRPr lang="ru-RU"/>
        </a:p>
      </dgm:t>
    </dgm:pt>
    <dgm:pt modelId="{EF6E5EED-882E-6F4C-B175-66DD41DBBF78}" type="sibTrans" cxnId="{0AAB727F-7DE2-1B4F-ABD8-E2BEE03981CA}">
      <dgm:prSet/>
      <dgm:spPr/>
      <dgm:t>
        <a:bodyPr/>
        <a:lstStyle/>
        <a:p>
          <a:endParaRPr lang="ru-RU"/>
        </a:p>
      </dgm:t>
    </dgm:pt>
    <dgm:pt modelId="{F4508398-0660-3549-A8C4-C7E20F3759EF}" type="pres">
      <dgm:prSet presAssocID="{33BC6197-9801-C746-ACE4-09F1711A77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416FB82-CFFC-CB4A-B2A3-D85059F80856}" type="pres">
      <dgm:prSet presAssocID="{753E1BD3-504F-2549-8987-FF90E2A2C214}" presName="singleCycle" presStyleCnt="0"/>
      <dgm:spPr/>
    </dgm:pt>
    <dgm:pt modelId="{D5EDF7D0-5CE8-CC47-BD7E-613A0C64BF63}" type="pres">
      <dgm:prSet presAssocID="{753E1BD3-504F-2549-8987-FF90E2A2C214}" presName="singleCenter" presStyleLbl="node1" presStyleIdx="0" presStyleCnt="3" custScaleX="193384" custScaleY="35104" custLinFactNeighborX="-561" custLinFactNeighborY="-19536">
        <dgm:presLayoutVars>
          <dgm:chMax val="7"/>
          <dgm:chPref val="7"/>
        </dgm:presLayoutVars>
      </dgm:prSet>
      <dgm:spPr/>
    </dgm:pt>
    <dgm:pt modelId="{768AC216-E957-D74C-B748-F80066AF5A60}" type="pres">
      <dgm:prSet presAssocID="{28C124A3-574F-EF4E-8351-14D94601F24F}" presName="Name56" presStyleLbl="parChTrans1D2" presStyleIdx="0" presStyleCnt="2"/>
      <dgm:spPr/>
    </dgm:pt>
    <dgm:pt modelId="{9468DEF6-6D74-D74E-901F-2FE6D1680C51}" type="pres">
      <dgm:prSet presAssocID="{AB9138D0-D179-F44B-BF15-DADCC41878A6}" presName="text0" presStyleLbl="node1" presStyleIdx="1" presStyleCnt="3" custScaleX="299429" custScaleY="81799" custRadScaleRad="107333" custRadScaleInc="40367">
        <dgm:presLayoutVars>
          <dgm:bulletEnabled val="1"/>
        </dgm:presLayoutVars>
      </dgm:prSet>
      <dgm:spPr/>
    </dgm:pt>
    <dgm:pt modelId="{3AD2BB64-C162-2340-8F3C-8AB4C1D88B66}" type="pres">
      <dgm:prSet presAssocID="{7833946B-47AA-7648-A26C-607D6C641755}" presName="Name56" presStyleLbl="parChTrans1D2" presStyleIdx="1" presStyleCnt="2"/>
      <dgm:spPr/>
    </dgm:pt>
    <dgm:pt modelId="{AA4E5243-B44F-6A49-A973-A33BF48AAA09}" type="pres">
      <dgm:prSet presAssocID="{232B0D74-7582-384C-AE84-2691843ECEA2}" presName="text0" presStyleLbl="node1" presStyleIdx="2" presStyleCnt="3" custScaleX="229468" custScaleY="61782" custRadScaleRad="142389" custRadScaleInc="147469">
        <dgm:presLayoutVars>
          <dgm:bulletEnabled val="1"/>
        </dgm:presLayoutVars>
      </dgm:prSet>
      <dgm:spPr/>
    </dgm:pt>
  </dgm:ptLst>
  <dgm:cxnLst>
    <dgm:cxn modelId="{9F8F6E16-773E-7043-B6B2-9AD46D2D25FF}" srcId="{33BC6197-9801-C746-ACE4-09F1711A778A}" destId="{753E1BD3-504F-2549-8987-FF90E2A2C214}" srcOrd="0" destOrd="0" parTransId="{3BDD3025-1E54-CC46-979B-36A1C2F60D65}" sibTransId="{54CDBB00-41F2-AD40-8E76-7629766641E8}"/>
    <dgm:cxn modelId="{E54C194E-AAB5-A141-9074-4B719BE66475}" type="presOf" srcId="{753E1BD3-504F-2549-8987-FF90E2A2C214}" destId="{D5EDF7D0-5CE8-CC47-BD7E-613A0C64BF63}" srcOrd="0" destOrd="0" presId="urn:microsoft.com/office/officeart/2008/layout/RadialCluster"/>
    <dgm:cxn modelId="{5CD6EE72-FCE1-E04B-AD36-8039503DC5D9}" type="presOf" srcId="{AB9138D0-D179-F44B-BF15-DADCC41878A6}" destId="{9468DEF6-6D74-D74E-901F-2FE6D1680C51}" srcOrd="0" destOrd="0" presId="urn:microsoft.com/office/officeart/2008/layout/RadialCluster"/>
    <dgm:cxn modelId="{C9B2117C-15CF-854A-B7E0-D0E2DEB8DBDB}" type="presOf" srcId="{232B0D74-7582-384C-AE84-2691843ECEA2}" destId="{AA4E5243-B44F-6A49-A973-A33BF48AAA09}" srcOrd="0" destOrd="0" presId="urn:microsoft.com/office/officeart/2008/layout/RadialCluster"/>
    <dgm:cxn modelId="{0AAB727F-7DE2-1B4F-ABD8-E2BEE03981CA}" srcId="{753E1BD3-504F-2549-8987-FF90E2A2C214}" destId="{AB9138D0-D179-F44B-BF15-DADCC41878A6}" srcOrd="0" destOrd="0" parTransId="{28C124A3-574F-EF4E-8351-14D94601F24F}" sibTransId="{EF6E5EED-882E-6F4C-B175-66DD41DBBF78}"/>
    <dgm:cxn modelId="{8F3F7C8C-B6B6-3944-945C-33714E83D852}" type="presOf" srcId="{7833946B-47AA-7648-A26C-607D6C641755}" destId="{3AD2BB64-C162-2340-8F3C-8AB4C1D88B66}" srcOrd="0" destOrd="0" presId="urn:microsoft.com/office/officeart/2008/layout/RadialCluster"/>
    <dgm:cxn modelId="{CB3B67AF-D938-0449-BA0C-F18B8CCDA47B}" type="presOf" srcId="{28C124A3-574F-EF4E-8351-14D94601F24F}" destId="{768AC216-E957-D74C-B748-F80066AF5A60}" srcOrd="0" destOrd="0" presId="urn:microsoft.com/office/officeart/2008/layout/RadialCluster"/>
    <dgm:cxn modelId="{F5991AD6-5413-9C42-8751-CDEA26CD196E}" srcId="{753E1BD3-504F-2549-8987-FF90E2A2C214}" destId="{232B0D74-7582-384C-AE84-2691843ECEA2}" srcOrd="1" destOrd="0" parTransId="{7833946B-47AA-7648-A26C-607D6C641755}" sibTransId="{893BF458-A502-B94A-AD1E-47F56B46DE0E}"/>
    <dgm:cxn modelId="{6AF4BCE8-4D43-0540-95FA-39F5D745DBE0}" type="presOf" srcId="{33BC6197-9801-C746-ACE4-09F1711A778A}" destId="{F4508398-0660-3549-A8C4-C7E20F3759EF}" srcOrd="0" destOrd="0" presId="urn:microsoft.com/office/officeart/2008/layout/RadialCluster"/>
    <dgm:cxn modelId="{3CEABCC4-49F9-E140-A47F-82F0B4BD8586}" type="presParOf" srcId="{F4508398-0660-3549-A8C4-C7E20F3759EF}" destId="{6416FB82-CFFC-CB4A-B2A3-D85059F80856}" srcOrd="0" destOrd="0" presId="urn:microsoft.com/office/officeart/2008/layout/RadialCluster"/>
    <dgm:cxn modelId="{DF5E3A89-94E1-DF47-9050-00AC228C49D7}" type="presParOf" srcId="{6416FB82-CFFC-CB4A-B2A3-D85059F80856}" destId="{D5EDF7D0-5CE8-CC47-BD7E-613A0C64BF63}" srcOrd="0" destOrd="0" presId="urn:microsoft.com/office/officeart/2008/layout/RadialCluster"/>
    <dgm:cxn modelId="{17F91C07-2D77-8F49-8DB2-4D53172561BC}" type="presParOf" srcId="{6416FB82-CFFC-CB4A-B2A3-D85059F80856}" destId="{768AC216-E957-D74C-B748-F80066AF5A60}" srcOrd="1" destOrd="0" presId="urn:microsoft.com/office/officeart/2008/layout/RadialCluster"/>
    <dgm:cxn modelId="{4511171E-E07F-1F46-B58B-7E05FEC643BB}" type="presParOf" srcId="{6416FB82-CFFC-CB4A-B2A3-D85059F80856}" destId="{9468DEF6-6D74-D74E-901F-2FE6D1680C51}" srcOrd="2" destOrd="0" presId="urn:microsoft.com/office/officeart/2008/layout/RadialCluster"/>
    <dgm:cxn modelId="{D4DA8F88-271F-174F-82AA-58413F82EFF6}" type="presParOf" srcId="{6416FB82-CFFC-CB4A-B2A3-D85059F80856}" destId="{3AD2BB64-C162-2340-8F3C-8AB4C1D88B66}" srcOrd="3" destOrd="0" presId="urn:microsoft.com/office/officeart/2008/layout/RadialCluster"/>
    <dgm:cxn modelId="{8E756799-E7C7-8A45-ABEA-50F56B95293E}" type="presParOf" srcId="{6416FB82-CFFC-CB4A-B2A3-D85059F80856}" destId="{AA4E5243-B44F-6A49-A973-A33BF48AAA09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C6197-9801-C746-ACE4-09F1711A778A}" type="doc">
      <dgm:prSet loTypeId="urn:microsoft.com/office/officeart/2008/layout/RadialCluster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53E1BD3-504F-2549-8987-FF90E2A2C214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Измерение уровня воды в скважине</a:t>
          </a:r>
        </a:p>
      </dgm:t>
    </dgm:pt>
    <dgm:pt modelId="{3BDD3025-1E54-CC46-979B-36A1C2F60D65}" type="parTrans" cxnId="{9F8F6E16-773E-7043-B6B2-9AD46D2D25FF}">
      <dgm:prSet/>
      <dgm:spPr/>
      <dgm:t>
        <a:bodyPr/>
        <a:lstStyle/>
        <a:p>
          <a:endParaRPr lang="ru-RU"/>
        </a:p>
      </dgm:t>
    </dgm:pt>
    <dgm:pt modelId="{54CDBB00-41F2-AD40-8E76-7629766641E8}" type="sibTrans" cxnId="{9F8F6E16-773E-7043-B6B2-9AD46D2D25FF}">
      <dgm:prSet/>
      <dgm:spPr/>
      <dgm:t>
        <a:bodyPr/>
        <a:lstStyle/>
        <a:p>
          <a:endParaRPr lang="ru-RU"/>
        </a:p>
      </dgm:t>
    </dgm:pt>
    <dgm:pt modelId="{232B0D74-7582-384C-AE84-2691843ECEA2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Анизотропия пороупругих свойства </a:t>
          </a:r>
        </a:p>
      </dgm:t>
    </dgm:pt>
    <dgm:pt modelId="{7833946B-47AA-7648-A26C-607D6C641755}" type="parTrans" cxnId="{F5991AD6-5413-9C42-8751-CDEA26CD196E}">
      <dgm:prSet/>
      <dgm:spPr/>
      <dgm:t>
        <a:bodyPr/>
        <a:lstStyle/>
        <a:p>
          <a:endParaRPr lang="ru-RU"/>
        </a:p>
      </dgm:t>
    </dgm:pt>
    <dgm:pt modelId="{893BF458-A502-B94A-AD1E-47F56B46DE0E}" type="sibTrans" cxnId="{F5991AD6-5413-9C42-8751-CDEA26CD196E}">
      <dgm:prSet/>
      <dgm:spPr/>
      <dgm:t>
        <a:bodyPr/>
        <a:lstStyle/>
        <a:p>
          <a:endParaRPr lang="ru-RU"/>
        </a:p>
      </dgm:t>
    </dgm:pt>
    <dgm:pt modelId="{AB9138D0-D179-F44B-BF15-DADCC41878A6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Преимущественно ориентированная трещиноватость</a:t>
          </a:r>
        </a:p>
      </dgm:t>
    </dgm:pt>
    <dgm:pt modelId="{28C124A3-574F-EF4E-8351-14D94601F24F}" type="parTrans" cxnId="{0AAB727F-7DE2-1B4F-ABD8-E2BEE03981CA}">
      <dgm:prSet/>
      <dgm:spPr/>
      <dgm:t>
        <a:bodyPr/>
        <a:lstStyle/>
        <a:p>
          <a:endParaRPr lang="ru-RU"/>
        </a:p>
      </dgm:t>
    </dgm:pt>
    <dgm:pt modelId="{EF6E5EED-882E-6F4C-B175-66DD41DBBF78}" type="sibTrans" cxnId="{0AAB727F-7DE2-1B4F-ABD8-E2BEE03981CA}">
      <dgm:prSet/>
      <dgm:spPr/>
      <dgm:t>
        <a:bodyPr/>
        <a:lstStyle/>
        <a:p>
          <a:endParaRPr lang="ru-RU"/>
        </a:p>
      </dgm:t>
    </dgm:pt>
    <dgm:pt modelId="{F4508398-0660-3549-A8C4-C7E20F3759EF}" type="pres">
      <dgm:prSet presAssocID="{33BC6197-9801-C746-ACE4-09F1711A77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416FB82-CFFC-CB4A-B2A3-D85059F80856}" type="pres">
      <dgm:prSet presAssocID="{753E1BD3-504F-2549-8987-FF90E2A2C214}" presName="singleCycle" presStyleCnt="0"/>
      <dgm:spPr/>
    </dgm:pt>
    <dgm:pt modelId="{D5EDF7D0-5CE8-CC47-BD7E-613A0C64BF63}" type="pres">
      <dgm:prSet presAssocID="{753E1BD3-504F-2549-8987-FF90E2A2C214}" presName="singleCenter" presStyleLbl="node1" presStyleIdx="0" presStyleCnt="3" custScaleX="193384" custScaleY="35104" custLinFactNeighborX="-26557" custLinFactNeighborY="-20832">
        <dgm:presLayoutVars>
          <dgm:chMax val="7"/>
          <dgm:chPref val="7"/>
        </dgm:presLayoutVars>
      </dgm:prSet>
      <dgm:spPr/>
    </dgm:pt>
    <dgm:pt modelId="{768AC216-E957-D74C-B748-F80066AF5A60}" type="pres">
      <dgm:prSet presAssocID="{28C124A3-574F-EF4E-8351-14D94601F24F}" presName="Name56" presStyleLbl="parChTrans1D2" presStyleIdx="0" presStyleCnt="2"/>
      <dgm:spPr/>
    </dgm:pt>
    <dgm:pt modelId="{9468DEF6-6D74-D74E-901F-2FE6D1680C51}" type="pres">
      <dgm:prSet presAssocID="{AB9138D0-D179-F44B-BF15-DADCC41878A6}" presName="text0" presStyleLbl="node1" presStyleIdx="1" presStyleCnt="3" custScaleX="222226" custScaleY="60972" custRadScaleRad="149543" custRadScaleInc="-51291">
        <dgm:presLayoutVars>
          <dgm:bulletEnabled val="1"/>
        </dgm:presLayoutVars>
      </dgm:prSet>
      <dgm:spPr/>
    </dgm:pt>
    <dgm:pt modelId="{3AD2BB64-C162-2340-8F3C-8AB4C1D88B66}" type="pres">
      <dgm:prSet presAssocID="{7833946B-47AA-7648-A26C-607D6C641755}" presName="Name56" presStyleLbl="parChTrans1D2" presStyleIdx="1" presStyleCnt="2"/>
      <dgm:spPr/>
    </dgm:pt>
    <dgm:pt modelId="{AA4E5243-B44F-6A49-A973-A33BF48AAA09}" type="pres">
      <dgm:prSet presAssocID="{232B0D74-7582-384C-AE84-2691843ECEA2}" presName="text0" presStyleLbl="node1" presStyleIdx="2" presStyleCnt="3" custScaleX="229468" custScaleY="61782" custRadScaleRad="86977" custRadScaleInc="-193712">
        <dgm:presLayoutVars>
          <dgm:bulletEnabled val="1"/>
        </dgm:presLayoutVars>
      </dgm:prSet>
      <dgm:spPr/>
    </dgm:pt>
  </dgm:ptLst>
  <dgm:cxnLst>
    <dgm:cxn modelId="{9F8F6E16-773E-7043-B6B2-9AD46D2D25FF}" srcId="{33BC6197-9801-C746-ACE4-09F1711A778A}" destId="{753E1BD3-504F-2549-8987-FF90E2A2C214}" srcOrd="0" destOrd="0" parTransId="{3BDD3025-1E54-CC46-979B-36A1C2F60D65}" sibTransId="{54CDBB00-41F2-AD40-8E76-7629766641E8}"/>
    <dgm:cxn modelId="{B3CD9B31-E902-439D-B66E-2FCC83623F1C}" type="presOf" srcId="{AB9138D0-D179-F44B-BF15-DADCC41878A6}" destId="{9468DEF6-6D74-D74E-901F-2FE6D1680C51}" srcOrd="0" destOrd="0" presId="urn:microsoft.com/office/officeart/2008/layout/RadialCluster"/>
    <dgm:cxn modelId="{BC0AEF3E-453D-4696-A619-1D0AF85C48EF}" type="presOf" srcId="{7833946B-47AA-7648-A26C-607D6C641755}" destId="{3AD2BB64-C162-2340-8F3C-8AB4C1D88B66}" srcOrd="0" destOrd="0" presId="urn:microsoft.com/office/officeart/2008/layout/RadialCluster"/>
    <dgm:cxn modelId="{D26AE55D-A45F-4080-B1D2-A3C43D444421}" type="presOf" srcId="{33BC6197-9801-C746-ACE4-09F1711A778A}" destId="{F4508398-0660-3549-A8C4-C7E20F3759EF}" srcOrd="0" destOrd="0" presId="urn:microsoft.com/office/officeart/2008/layout/RadialCluster"/>
    <dgm:cxn modelId="{0AAB727F-7DE2-1B4F-ABD8-E2BEE03981CA}" srcId="{753E1BD3-504F-2549-8987-FF90E2A2C214}" destId="{AB9138D0-D179-F44B-BF15-DADCC41878A6}" srcOrd="0" destOrd="0" parTransId="{28C124A3-574F-EF4E-8351-14D94601F24F}" sibTransId="{EF6E5EED-882E-6F4C-B175-66DD41DBBF78}"/>
    <dgm:cxn modelId="{57F3AB94-2899-4F2A-ADC0-EFED0A3D8FAD}" type="presOf" srcId="{753E1BD3-504F-2549-8987-FF90E2A2C214}" destId="{D5EDF7D0-5CE8-CC47-BD7E-613A0C64BF63}" srcOrd="0" destOrd="0" presId="urn:microsoft.com/office/officeart/2008/layout/RadialCluster"/>
    <dgm:cxn modelId="{75E178BF-28CA-4BB0-BF03-EF5982440D9A}" type="presOf" srcId="{232B0D74-7582-384C-AE84-2691843ECEA2}" destId="{AA4E5243-B44F-6A49-A973-A33BF48AAA09}" srcOrd="0" destOrd="0" presId="urn:microsoft.com/office/officeart/2008/layout/RadialCluster"/>
    <dgm:cxn modelId="{F5991AD6-5413-9C42-8751-CDEA26CD196E}" srcId="{753E1BD3-504F-2549-8987-FF90E2A2C214}" destId="{232B0D74-7582-384C-AE84-2691843ECEA2}" srcOrd="1" destOrd="0" parTransId="{7833946B-47AA-7648-A26C-607D6C641755}" sibTransId="{893BF458-A502-B94A-AD1E-47F56B46DE0E}"/>
    <dgm:cxn modelId="{D9723ED8-2054-4703-B741-9F610773828C}" type="presOf" srcId="{28C124A3-574F-EF4E-8351-14D94601F24F}" destId="{768AC216-E957-D74C-B748-F80066AF5A60}" srcOrd="0" destOrd="0" presId="urn:microsoft.com/office/officeart/2008/layout/RadialCluster"/>
    <dgm:cxn modelId="{E9E6F651-6FB5-4274-83BC-0A19FC76322A}" type="presParOf" srcId="{F4508398-0660-3549-A8C4-C7E20F3759EF}" destId="{6416FB82-CFFC-CB4A-B2A3-D85059F80856}" srcOrd="0" destOrd="0" presId="urn:microsoft.com/office/officeart/2008/layout/RadialCluster"/>
    <dgm:cxn modelId="{F4D59384-0F88-4092-AB74-1D399227723B}" type="presParOf" srcId="{6416FB82-CFFC-CB4A-B2A3-D85059F80856}" destId="{D5EDF7D0-5CE8-CC47-BD7E-613A0C64BF63}" srcOrd="0" destOrd="0" presId="urn:microsoft.com/office/officeart/2008/layout/RadialCluster"/>
    <dgm:cxn modelId="{B765169E-1B6A-402B-B17C-F857A7B379FE}" type="presParOf" srcId="{6416FB82-CFFC-CB4A-B2A3-D85059F80856}" destId="{768AC216-E957-D74C-B748-F80066AF5A60}" srcOrd="1" destOrd="0" presId="urn:microsoft.com/office/officeart/2008/layout/RadialCluster"/>
    <dgm:cxn modelId="{97E01D0B-710B-4710-A0E2-3513FE97DCCA}" type="presParOf" srcId="{6416FB82-CFFC-CB4A-B2A3-D85059F80856}" destId="{9468DEF6-6D74-D74E-901F-2FE6D1680C51}" srcOrd="2" destOrd="0" presId="urn:microsoft.com/office/officeart/2008/layout/RadialCluster"/>
    <dgm:cxn modelId="{71115836-8154-41E8-9E20-0243904B3F27}" type="presParOf" srcId="{6416FB82-CFFC-CB4A-B2A3-D85059F80856}" destId="{3AD2BB64-C162-2340-8F3C-8AB4C1D88B66}" srcOrd="3" destOrd="0" presId="urn:microsoft.com/office/officeart/2008/layout/RadialCluster"/>
    <dgm:cxn modelId="{18609258-198D-4292-A0CC-2A71F1565BC8}" type="presParOf" srcId="{6416FB82-CFFC-CB4A-B2A3-D85059F80856}" destId="{AA4E5243-B44F-6A49-A973-A33BF48AAA09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DF7D0-5CE8-CC47-BD7E-613A0C64BF63}">
      <dsp:nvSpPr>
        <dsp:cNvPr id="0" name=""/>
        <dsp:cNvSpPr/>
      </dsp:nvSpPr>
      <dsp:spPr>
        <a:xfrm>
          <a:off x="1771064" y="1306353"/>
          <a:ext cx="2515015" cy="456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Измерение уровня воды в скважине</a:t>
          </a:r>
        </a:p>
      </dsp:txBody>
      <dsp:txXfrm>
        <a:off x="1793350" y="1328639"/>
        <a:ext cx="2470443" cy="411965"/>
      </dsp:txXfrm>
    </dsp:sp>
    <dsp:sp modelId="{768AC216-E957-D74C-B748-F80066AF5A60}">
      <dsp:nvSpPr>
        <dsp:cNvPr id="0" name=""/>
        <dsp:cNvSpPr/>
      </dsp:nvSpPr>
      <dsp:spPr>
        <a:xfrm rot="19426744">
          <a:off x="3301626" y="1188337"/>
          <a:ext cx="3994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443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8DEF6-6D74-D74E-901F-2FE6D1680C51}">
      <dsp:nvSpPr>
        <dsp:cNvPr id="0" name=""/>
        <dsp:cNvSpPr/>
      </dsp:nvSpPr>
      <dsp:spPr>
        <a:xfrm>
          <a:off x="2844486" y="357562"/>
          <a:ext cx="2609088" cy="712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Сейсмодеформационный мониторинг твердого скелета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(ИДГ РАН,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ИВиС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ДВО РАН) </a:t>
          </a:r>
        </a:p>
      </dsp:txBody>
      <dsp:txXfrm>
        <a:off x="2879280" y="392356"/>
        <a:ext cx="2539500" cy="643171"/>
      </dsp:txXfrm>
    </dsp:sp>
    <dsp:sp modelId="{3AD2BB64-C162-2340-8F3C-8AB4C1D88B66}">
      <dsp:nvSpPr>
        <dsp:cNvPr id="0" name=""/>
        <dsp:cNvSpPr/>
      </dsp:nvSpPr>
      <dsp:spPr>
        <a:xfrm rot="12544277">
          <a:off x="1656261" y="1056999"/>
          <a:ext cx="1026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361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E5243-B44F-6A49-A973-A33BF48AAA09}">
      <dsp:nvSpPr>
        <dsp:cNvPr id="0" name=""/>
        <dsp:cNvSpPr/>
      </dsp:nvSpPr>
      <dsp:spPr>
        <a:xfrm>
          <a:off x="236999" y="269306"/>
          <a:ext cx="1999479" cy="538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Фильтрационные и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упругоёмкостные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свойства коллектора</a:t>
          </a:r>
        </a:p>
      </dsp:txBody>
      <dsp:txXfrm>
        <a:off x="263279" y="295586"/>
        <a:ext cx="1946919" cy="485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DF7D0-5CE8-CC47-BD7E-613A0C64BF63}">
      <dsp:nvSpPr>
        <dsp:cNvPr id="0" name=""/>
        <dsp:cNvSpPr/>
      </dsp:nvSpPr>
      <dsp:spPr>
        <a:xfrm>
          <a:off x="870824" y="1216103"/>
          <a:ext cx="2515015" cy="456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Измерение уровня воды в скважине</a:t>
          </a:r>
        </a:p>
      </dsp:txBody>
      <dsp:txXfrm>
        <a:off x="893110" y="1238389"/>
        <a:ext cx="2470443" cy="411965"/>
      </dsp:txXfrm>
    </dsp:sp>
    <dsp:sp modelId="{768AC216-E957-D74C-B748-F80066AF5A60}">
      <dsp:nvSpPr>
        <dsp:cNvPr id="0" name=""/>
        <dsp:cNvSpPr/>
      </dsp:nvSpPr>
      <dsp:spPr>
        <a:xfrm rot="13710766">
          <a:off x="1284978" y="927047"/>
          <a:ext cx="771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737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8DEF6-6D74-D74E-901F-2FE6D1680C51}">
      <dsp:nvSpPr>
        <dsp:cNvPr id="0" name=""/>
        <dsp:cNvSpPr/>
      </dsp:nvSpPr>
      <dsp:spPr>
        <a:xfrm>
          <a:off x="212124" y="106709"/>
          <a:ext cx="1936376" cy="531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Преимущественно ориентированная трещиноватость</a:t>
          </a:r>
        </a:p>
      </dsp:txBody>
      <dsp:txXfrm>
        <a:off x="238059" y="132644"/>
        <a:ext cx="1884506" cy="479412"/>
      </dsp:txXfrm>
    </dsp:sp>
    <dsp:sp modelId="{3AD2BB64-C162-2340-8F3C-8AB4C1D88B66}">
      <dsp:nvSpPr>
        <dsp:cNvPr id="0" name=""/>
        <dsp:cNvSpPr/>
      </dsp:nvSpPr>
      <dsp:spPr>
        <a:xfrm rot="19437521">
          <a:off x="2396526" y="1076196"/>
          <a:ext cx="4755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5577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E5243-B44F-6A49-A973-A33BF48AAA09}">
      <dsp:nvSpPr>
        <dsp:cNvPr id="0" name=""/>
        <dsp:cNvSpPr/>
      </dsp:nvSpPr>
      <dsp:spPr>
        <a:xfrm>
          <a:off x="2196769" y="397948"/>
          <a:ext cx="1999479" cy="538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Анизотропия пороупругих свойства </a:t>
          </a:r>
        </a:p>
      </dsp:txBody>
      <dsp:txXfrm>
        <a:off x="2223049" y="424228"/>
        <a:ext cx="1946919" cy="48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09FC-C53B-4142-BBA0-9D7B99217BD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CE23-1555-A84C-83F5-4DC4F2BB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8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CE23-1555-A84C-83F5-4DC4F2BBD7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0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2349219"/>
            <a:ext cx="7175351" cy="1344875"/>
          </a:xfrm>
          <a:effectLst/>
        </p:spPr>
        <p:txBody>
          <a:bodyPr>
            <a:noAutofit/>
          </a:bodyPr>
          <a:lstStyle>
            <a:lvl1pPr marL="640064" indent="-457189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1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5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8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8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8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9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4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76" indent="-182876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3BA7FB-917C-2540-B3DB-D52840EB4A9D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BA8098-CD71-B846-9B04-1EDFE988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320032" indent="-320032" algn="r" defTabSz="91437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40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2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8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10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64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043FCC-7A61-CC47-8F83-961D888C6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687" y="2152031"/>
            <a:ext cx="8347419" cy="1063714"/>
          </a:xfrm>
        </p:spPr>
        <p:txBody>
          <a:bodyPr anchor="ctr">
            <a:noAutofit/>
          </a:bodyPr>
          <a:lstStyle/>
          <a:p>
            <a:pPr marL="182876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 ПОРОУПРУГОГО ОТКЛИКА ТРЕЩИНОВАТЫХ КОЛЛЕКТОРОВ ПРИ ВОЗДЕЙСТВИИ ПОПЕРЕЧНЫХ СЕЙСМИЧЕСКИХ ВОЛН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68F01BB-22E6-6645-A18C-4F9448C9FB84}"/>
              </a:ext>
            </a:extLst>
          </p:cNvPr>
          <p:cNvSpPr txBox="1">
            <a:spLocks/>
          </p:cNvSpPr>
          <p:nvPr/>
        </p:nvSpPr>
        <p:spPr>
          <a:xfrm>
            <a:off x="-17920" y="3323118"/>
            <a:ext cx="9143999" cy="4816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Ложкин Денис Витальевич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И.А. Пантелеев,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Ляховский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6AFDD-F7AB-C945-AA70-76476D914C91}"/>
              </a:ext>
            </a:extLst>
          </p:cNvPr>
          <p:cNvSpPr txBox="1"/>
          <p:nvPr/>
        </p:nvSpPr>
        <p:spPr>
          <a:xfrm>
            <a:off x="9749929" y="586649"/>
            <a:ext cx="13856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F0C57E-9C79-BE4A-B4E5-16D5EDFB8507}"/>
              </a:ext>
            </a:extLst>
          </p:cNvPr>
          <p:cNvSpPr/>
          <p:nvPr/>
        </p:nvSpPr>
        <p:spPr>
          <a:xfrm>
            <a:off x="-595" y="-15954"/>
            <a:ext cx="9109351" cy="743351"/>
          </a:xfrm>
          <a:prstGeom prst="rect">
            <a:avLst/>
          </a:prstGeom>
          <a:gradFill flip="none" rotWithShape="1">
            <a:gsLst>
              <a:gs pos="0">
                <a:srgbClr val="1384C5"/>
              </a:gs>
              <a:gs pos="49000">
                <a:srgbClr val="1384C5"/>
              </a:gs>
              <a:gs pos="10000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6" name="Picture 4" descr="http://papt59.ru/wp-content/uploads/2022/04/image10.jpeg">
            <a:extLst>
              <a:ext uri="{FF2B5EF4-FFF2-40B4-BE49-F238E27FC236}">
                <a16:creationId xmlns:a16="http://schemas.microsoft.com/office/drawing/2014/main" id="{6987786C-6363-5040-9420-137A5420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" y="18759"/>
            <a:ext cx="1005089" cy="6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25BECBD-F946-0B49-A6DC-8F3E78643696}"/>
              </a:ext>
            </a:extLst>
          </p:cNvPr>
          <p:cNvSpPr/>
          <p:nvPr/>
        </p:nvSpPr>
        <p:spPr>
          <a:xfrm>
            <a:off x="-35244" y="3819099"/>
            <a:ext cx="9179244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м.н.с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лаборатории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термомеханики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деформируемого твердого тела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механики сплошных сред УрО РАН (г. Пермь)</a:t>
            </a:r>
            <a:endParaRPr lang="ru-RU" sz="1200" dirty="0"/>
          </a:p>
        </p:txBody>
      </p:sp>
      <p:pic>
        <p:nvPicPr>
          <p:cNvPr id="19" name="Picture 969" descr="D:\DOCUMENTS\док\КонференцииКомандировки\КазаньСъезд _2015\постер\Снимок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7144"/>
          <a:stretch/>
        </p:blipFill>
        <p:spPr bwMode="auto">
          <a:xfrm>
            <a:off x="2627784" y="14021"/>
            <a:ext cx="3816424" cy="6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BED467-93F4-5E47-A266-BB8EC5E8269A}"/>
              </a:ext>
            </a:extLst>
          </p:cNvPr>
          <p:cNvSpPr/>
          <p:nvPr/>
        </p:nvSpPr>
        <p:spPr>
          <a:xfrm>
            <a:off x="2726670" y="909000"/>
            <a:ext cx="5591829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конференция </a:t>
            </a:r>
            <a:endParaRPr lang="ru-RU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Триггерные эффекты в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геосистемах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100-летию со дня рождения профессора В.Н. Родионова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18-22 мая 2026 г.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"/>
          <a:stretch/>
        </p:blipFill>
        <p:spPr bwMode="auto">
          <a:xfrm>
            <a:off x="81412" y="754423"/>
            <a:ext cx="2506676" cy="13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84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29FB7AF-ACD4-CA49-B5E4-BA6ED20C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40" y="0"/>
            <a:ext cx="860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Азимутальная зависимость изменения порового давления в сдвиговой зоне. </a:t>
            </a:r>
          </a:p>
          <a:p>
            <a:pPr algn="ctr" eaLnBrk="1" hangingPunct="1"/>
            <a:r>
              <a:rPr lang="ru-RU" sz="1500" b="1" dirty="0"/>
              <a:t>Объемная поперечная волна</a:t>
            </a:r>
            <a:endParaRPr lang="ru-RU" altLang="ru-RU" sz="15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57EE41-0C67-454A-9555-6393DAED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95" y="1107852"/>
            <a:ext cx="3481977" cy="2837167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4751FE9-A1F2-F943-8C00-8A946F845C58}"/>
              </a:ext>
            </a:extLst>
          </p:cNvPr>
          <p:cNvGrpSpPr/>
          <p:nvPr/>
        </p:nvGrpSpPr>
        <p:grpSpPr>
          <a:xfrm>
            <a:off x="223435" y="133542"/>
            <a:ext cx="2847433" cy="2628900"/>
            <a:chOff x="309913" y="464740"/>
            <a:chExt cx="2847433" cy="26289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01B036-8853-B146-A2CE-34D90BD7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419"/>
            <a:stretch/>
          </p:blipFill>
          <p:spPr>
            <a:xfrm>
              <a:off x="309913" y="553998"/>
              <a:ext cx="2424662" cy="235327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0EDC648-6894-1B4C-B9F2-A1BD6571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67"/>
            <a:stretch/>
          </p:blipFill>
          <p:spPr>
            <a:xfrm>
              <a:off x="2672330" y="464740"/>
              <a:ext cx="485016" cy="26289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5D0D324-7346-984A-BEA2-D40B431337BD}"/>
              </a:ext>
            </a:extLst>
          </p:cNvPr>
          <p:cNvGrpSpPr/>
          <p:nvPr/>
        </p:nvGrpSpPr>
        <p:grpSpPr>
          <a:xfrm>
            <a:off x="70886" y="2410466"/>
            <a:ext cx="3116556" cy="2767274"/>
            <a:chOff x="120131" y="2514600"/>
            <a:chExt cx="3116556" cy="276727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DEB6FF2-6A81-B94C-9004-0DFFB2001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753"/>
            <a:stretch/>
          </p:blipFill>
          <p:spPr>
            <a:xfrm>
              <a:off x="120131" y="2514600"/>
              <a:ext cx="2710880" cy="26289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4586517-5527-F648-9ED8-78C56177A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67"/>
            <a:stretch/>
          </p:blipFill>
          <p:spPr>
            <a:xfrm>
              <a:off x="2751671" y="2652974"/>
              <a:ext cx="485016" cy="2628900"/>
            </a:xfrm>
            <a:prstGeom prst="rect">
              <a:avLst/>
            </a:prstGeom>
          </p:spPr>
        </p:pic>
      </p:grp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C68B0894-0FA4-564D-BA20-71F004EA9CEC}"/>
              </a:ext>
            </a:extLst>
          </p:cNvPr>
          <p:cNvSpPr/>
          <p:nvPr/>
        </p:nvSpPr>
        <p:spPr>
          <a:xfrm>
            <a:off x="3395690" y="2247372"/>
            <a:ext cx="1673111" cy="5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A4F4F-50BF-834B-B952-195D78F50ADB}"/>
              </a:ext>
            </a:extLst>
          </p:cNvPr>
          <p:cNvSpPr txBox="1"/>
          <p:nvPr/>
        </p:nvSpPr>
        <p:spPr>
          <a:xfrm>
            <a:off x="2928920" y="1556532"/>
            <a:ext cx="2490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 полусферы на горизонтальную плоскость</a:t>
            </a:r>
          </a:p>
          <a:p>
            <a:pPr algn="ctr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(проекция Вульфа)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C11080-7804-7D4B-B107-FB854EC88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583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ctr" eaLnBrk="1" hangingPunct="1">
              <a:spcBef>
                <a:spcPts val="60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 Пример интерпретации результатов решения задачи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54DB16-D429-0146-9D40-725AB97F6164}"/>
              </a:ext>
            </a:extLst>
          </p:cNvPr>
          <p:cNvSpPr txBox="1"/>
          <p:nvPr/>
        </p:nvSpPr>
        <p:spPr>
          <a:xfrm>
            <a:off x="8748464" y="4874847"/>
            <a:ext cx="39553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3656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Рисунок 413">
            <a:extLst>
              <a:ext uri="{FF2B5EF4-FFF2-40B4-BE49-F238E27FC236}">
                <a16:creationId xmlns:a16="http://schemas.microsoft.com/office/drawing/2014/main" id="{73F75B3D-B978-4F45-973F-E14E4121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6" y="316816"/>
            <a:ext cx="2450653" cy="2088000"/>
          </a:xfrm>
          <a:prstGeom prst="rect">
            <a:avLst/>
          </a:prstGeom>
        </p:spPr>
      </p:pic>
      <p:pic>
        <p:nvPicPr>
          <p:cNvPr id="466" name="Рисунок 465">
            <a:extLst>
              <a:ext uri="{FF2B5EF4-FFF2-40B4-BE49-F238E27FC236}">
                <a16:creationId xmlns:a16="http://schemas.microsoft.com/office/drawing/2014/main" id="{7ED7194C-441B-1B43-A047-6E9BAEE0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6" y="2407237"/>
            <a:ext cx="2394000" cy="2052000"/>
          </a:xfrm>
          <a:prstGeom prst="rect">
            <a:avLst/>
          </a:prstGeom>
        </p:spPr>
      </p:pic>
      <p:pic>
        <p:nvPicPr>
          <p:cNvPr id="520" name="Рисунок 519">
            <a:extLst>
              <a:ext uri="{FF2B5EF4-FFF2-40B4-BE49-F238E27FC236}">
                <a16:creationId xmlns:a16="http://schemas.microsoft.com/office/drawing/2014/main" id="{BB675EA6-34BC-8D4B-9A1B-B64F306F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79" y="288060"/>
            <a:ext cx="2439663" cy="2088000"/>
          </a:xfrm>
          <a:prstGeom prst="rect">
            <a:avLst/>
          </a:prstGeom>
        </p:spPr>
      </p:pic>
      <p:pic>
        <p:nvPicPr>
          <p:cNvPr id="573" name="Рисунок 572">
            <a:extLst>
              <a:ext uri="{FF2B5EF4-FFF2-40B4-BE49-F238E27FC236}">
                <a16:creationId xmlns:a16="http://schemas.microsoft.com/office/drawing/2014/main" id="{BF0AFF3B-5FC1-0A41-899D-A03BB4ED6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243" y="2392506"/>
            <a:ext cx="2406534" cy="2052000"/>
          </a:xfrm>
          <a:prstGeom prst="rect">
            <a:avLst/>
          </a:prstGeom>
        </p:spPr>
      </p:pic>
      <p:pic>
        <p:nvPicPr>
          <p:cNvPr id="628" name="Рисунок 627">
            <a:extLst>
              <a:ext uri="{FF2B5EF4-FFF2-40B4-BE49-F238E27FC236}">
                <a16:creationId xmlns:a16="http://schemas.microsoft.com/office/drawing/2014/main" id="{F978CAEF-3E56-004E-A2E7-C89D8D31C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284" y="283769"/>
            <a:ext cx="2448754" cy="2088000"/>
          </a:xfrm>
          <a:prstGeom prst="rect">
            <a:avLst/>
          </a:prstGeom>
        </p:spPr>
      </p:pic>
      <p:pic>
        <p:nvPicPr>
          <p:cNvPr id="681" name="Рисунок 680">
            <a:extLst>
              <a:ext uri="{FF2B5EF4-FFF2-40B4-BE49-F238E27FC236}">
                <a16:creationId xmlns:a16="http://schemas.microsoft.com/office/drawing/2014/main" id="{849AB795-5A6E-BA49-BB5F-80BA04172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415" y="2378597"/>
            <a:ext cx="2426986" cy="20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4" name="Прямоугольник 683">
                <a:extLst>
                  <a:ext uri="{FF2B5EF4-FFF2-40B4-BE49-F238E27FC236}">
                    <a16:creationId xmlns:a16="http://schemas.microsoft.com/office/drawing/2014/main" id="{613E1F61-C02C-DD41-A30E-0A60D8C4A749}"/>
                  </a:ext>
                </a:extLst>
              </p:cNvPr>
              <p:cNvSpPr/>
              <p:nvPr/>
            </p:nvSpPr>
            <p:spPr>
              <a:xfrm>
                <a:off x="0" y="4378665"/>
                <a:ext cx="9144000" cy="78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8. </a:t>
                </a: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Зависимость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200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1200" kern="100">
                                <a:latin typeface="Times New Roman" panose="020206030504050203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ru-RU" sz="1200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  <m:sSub>
                          <m:sSubPr>
                            <m:ctrlP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от азимута и угла погружения для случая изотропной поврежденности (а-в) и трещиноватости, ориентированной параллельно оси максимального горизонтального напряжения (г-е) при углах поляризации </a:t>
                </a:r>
                <a14:m>
                  <m:oMath xmlns:m="http://schemas.openxmlformats.org/officeDocument/2006/math"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° (</a:t>
                </a:r>
                <a:r>
                  <a:rPr lang="ru-RU" sz="12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а,г</a:t>
                </a: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° (</a:t>
                </a:r>
                <a:r>
                  <a:rPr lang="ru-RU" sz="12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б,д</a:t>
                </a: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), </a:t>
                </a:r>
                <a:br>
                  <a:rPr lang="ru-RU" sz="12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</m:t>
                    </m:r>
                  </m:oMath>
                </a14:m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° (</a:t>
                </a:r>
                <a:r>
                  <a:rPr lang="ru-RU" sz="12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в,е</a:t>
                </a: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)</a:t>
                </a:r>
                <a:endParaRPr lang="ru-RU" sz="1050" kern="100" dirty="0">
                  <a:effectLst/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4" name="Прямоугольник 683">
                <a:extLst>
                  <a:ext uri="{FF2B5EF4-FFF2-40B4-BE49-F238E27FC236}">
                    <a16:creationId xmlns:a16="http://schemas.microsoft.com/office/drawing/2014/main" id="{613E1F61-C02C-DD41-A30E-0A60D8C4A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8665"/>
                <a:ext cx="9144000" cy="782907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5" name="Rectangle 5">
            <a:extLst>
              <a:ext uri="{FF2B5EF4-FFF2-40B4-BE49-F238E27FC236}">
                <a16:creationId xmlns:a16="http://schemas.microsoft.com/office/drawing/2014/main" id="{9A53EB80-99FC-D046-9821-98473699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3299"/>
            <a:ext cx="8604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Азимутальная зависимость изменения порового давления в сдвиговой зоне</a:t>
            </a:r>
            <a:endParaRPr lang="ru-RU" altLang="ru-RU" sz="1500" b="1" dirty="0"/>
          </a:p>
        </p:txBody>
      </p:sp>
      <p:sp>
        <p:nvSpPr>
          <p:cNvPr id="686" name="TextBox 12">
            <a:extLst>
              <a:ext uri="{FF2B5EF4-FFF2-40B4-BE49-F238E27FC236}">
                <a16:creationId xmlns:a16="http://schemas.microsoft.com/office/drawing/2014/main" id="{78F70464-DAF9-0C53-4128-3B37566B425D}"/>
              </a:ext>
            </a:extLst>
          </p:cNvPr>
          <p:cNvSpPr txBox="1"/>
          <p:nvPr/>
        </p:nvSpPr>
        <p:spPr>
          <a:xfrm>
            <a:off x="429943" y="316816"/>
            <a:ext cx="515620" cy="41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87" name="TextBox 12">
            <a:extLst>
              <a:ext uri="{FF2B5EF4-FFF2-40B4-BE49-F238E27FC236}">
                <a16:creationId xmlns:a16="http://schemas.microsoft.com/office/drawing/2014/main" id="{C1E7C51B-4D3A-5B41-B86F-E13C5985D8B8}"/>
              </a:ext>
            </a:extLst>
          </p:cNvPr>
          <p:cNvSpPr txBox="1"/>
          <p:nvPr/>
        </p:nvSpPr>
        <p:spPr>
          <a:xfrm>
            <a:off x="3237266" y="326441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б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88" name="TextBox 12">
            <a:extLst>
              <a:ext uri="{FF2B5EF4-FFF2-40B4-BE49-F238E27FC236}">
                <a16:creationId xmlns:a16="http://schemas.microsoft.com/office/drawing/2014/main" id="{B622DDAC-A159-7E46-ABB9-C7C9D1811AFA}"/>
              </a:ext>
            </a:extLst>
          </p:cNvPr>
          <p:cNvSpPr txBox="1"/>
          <p:nvPr/>
        </p:nvSpPr>
        <p:spPr>
          <a:xfrm>
            <a:off x="6000454" y="340238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в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89" name="TextBox 12">
            <a:extLst>
              <a:ext uri="{FF2B5EF4-FFF2-40B4-BE49-F238E27FC236}">
                <a16:creationId xmlns:a16="http://schemas.microsoft.com/office/drawing/2014/main" id="{4AA666E2-226B-754C-AACB-A99E32440DFA}"/>
              </a:ext>
            </a:extLst>
          </p:cNvPr>
          <p:cNvSpPr txBox="1"/>
          <p:nvPr/>
        </p:nvSpPr>
        <p:spPr>
          <a:xfrm>
            <a:off x="429943" y="2340898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г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90" name="TextBox 12">
            <a:extLst>
              <a:ext uri="{FF2B5EF4-FFF2-40B4-BE49-F238E27FC236}">
                <a16:creationId xmlns:a16="http://schemas.microsoft.com/office/drawing/2014/main" id="{18DA5AD4-B1A3-8444-8435-5FEDFF979E85}"/>
              </a:ext>
            </a:extLst>
          </p:cNvPr>
          <p:cNvSpPr txBox="1"/>
          <p:nvPr/>
        </p:nvSpPr>
        <p:spPr>
          <a:xfrm>
            <a:off x="3231500" y="2335907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д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91" name="TextBox 12">
            <a:extLst>
              <a:ext uri="{FF2B5EF4-FFF2-40B4-BE49-F238E27FC236}">
                <a16:creationId xmlns:a16="http://schemas.microsoft.com/office/drawing/2014/main" id="{E76F12AC-AAB0-C244-AE52-A8489B8EE8FD}"/>
              </a:ext>
            </a:extLst>
          </p:cNvPr>
          <p:cNvSpPr txBox="1"/>
          <p:nvPr/>
        </p:nvSpPr>
        <p:spPr>
          <a:xfrm>
            <a:off x="6000454" y="2319354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е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E77F6482-1CD7-2E49-876B-DA7732AF3793}"/>
              </a:ext>
            </a:extLst>
          </p:cNvPr>
          <p:cNvSpPr txBox="1"/>
          <p:nvPr/>
        </p:nvSpPr>
        <p:spPr>
          <a:xfrm>
            <a:off x="8748464" y="4874847"/>
            <a:ext cx="39553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9BD490-6B31-AC4F-91CA-84A5C5E94421}"/>
              </a:ext>
            </a:extLst>
          </p:cNvPr>
          <p:cNvSpPr/>
          <p:nvPr/>
        </p:nvSpPr>
        <p:spPr>
          <a:xfrm>
            <a:off x="265048" y="278436"/>
            <a:ext cx="2801557" cy="4161785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FF7D6E-2432-194C-ACEA-4180113D7F0D}"/>
              </a:ext>
            </a:extLst>
          </p:cNvPr>
          <p:cNvSpPr/>
          <p:nvPr/>
        </p:nvSpPr>
        <p:spPr>
          <a:xfrm>
            <a:off x="3126660" y="288060"/>
            <a:ext cx="2801557" cy="4152161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61FF09-C275-F648-8348-9A7165B6127C}"/>
              </a:ext>
            </a:extLst>
          </p:cNvPr>
          <p:cNvSpPr/>
          <p:nvPr/>
        </p:nvSpPr>
        <p:spPr>
          <a:xfrm>
            <a:off x="6006130" y="278436"/>
            <a:ext cx="2801557" cy="4152161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482CBA9-4F62-0A43-B609-B3271D980553}"/>
              </a:ext>
            </a:extLst>
          </p:cNvPr>
          <p:cNvCxnSpPr>
            <a:cxnSpLocks/>
          </p:cNvCxnSpPr>
          <p:nvPr/>
        </p:nvCxnSpPr>
        <p:spPr>
          <a:xfrm flipV="1">
            <a:off x="265048" y="2371769"/>
            <a:ext cx="8542639" cy="48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8CA69EA-917E-B548-B4C9-F37414A69E21}"/>
                  </a:ext>
                </a:extLst>
              </p:cNvPr>
              <p:cNvSpPr/>
              <p:nvPr/>
            </p:nvSpPr>
            <p:spPr>
              <a:xfrm>
                <a:off x="206176" y="2077760"/>
                <a:ext cx="6853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ru-RU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°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8CA69EA-917E-B548-B4C9-F37414A69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76" y="2077760"/>
                <a:ext cx="685316" cy="307777"/>
              </a:xfrm>
              <a:prstGeom prst="rect">
                <a:avLst/>
              </a:prstGeom>
              <a:blipFill>
                <a:blip r:embed="rId9"/>
                <a:stretch>
                  <a:fillRect t="-4000" r="-1818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10DBA8E-4262-874E-8E40-57387B7D30A1}"/>
                  </a:ext>
                </a:extLst>
              </p:cNvPr>
              <p:cNvSpPr/>
              <p:nvPr/>
            </p:nvSpPr>
            <p:spPr>
              <a:xfrm>
                <a:off x="3095430" y="2056363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ru-RU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ru-RU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° 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10DBA8E-4262-874E-8E40-57387B7D3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30" y="2056363"/>
                <a:ext cx="829586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47931DA-E09A-2A4F-998D-9888BADE9730}"/>
                  </a:ext>
                </a:extLst>
              </p:cNvPr>
              <p:cNvSpPr/>
              <p:nvPr/>
            </p:nvSpPr>
            <p:spPr>
              <a:xfrm>
                <a:off x="5961486" y="2074338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ru-RU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</m:t>
                    </m:r>
                  </m:oMath>
                </a14:m>
                <a:r>
                  <a:rPr lang="ru-RU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° 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47931DA-E09A-2A4F-998D-9888BADE9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486" y="2074338"/>
                <a:ext cx="829586" cy="307777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AE32F31-DB9B-0441-9CDB-A83ED6732822}"/>
                  </a:ext>
                </a:extLst>
              </p:cNvPr>
              <p:cNvSpPr/>
              <p:nvPr/>
            </p:nvSpPr>
            <p:spPr>
              <a:xfrm>
                <a:off x="2103312" y="259420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.117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AE32F31-DB9B-0441-9CDB-A83ED6732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12" y="259420"/>
                <a:ext cx="1030539" cy="276999"/>
              </a:xfrm>
              <a:prstGeom prst="rect">
                <a:avLst/>
              </a:prstGeom>
              <a:blipFill>
                <a:blip r:embed="rId1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F214BB05-D275-644A-8112-72A82C8E5E0B}"/>
                  </a:ext>
                </a:extLst>
              </p:cNvPr>
              <p:cNvSpPr/>
              <p:nvPr/>
            </p:nvSpPr>
            <p:spPr>
              <a:xfrm>
                <a:off x="4947593" y="271391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.091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F214BB05-D275-644A-8112-72A82C8E5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93" y="271391"/>
                <a:ext cx="1030539" cy="276999"/>
              </a:xfrm>
              <a:prstGeom prst="rect">
                <a:avLst/>
              </a:prstGeom>
              <a:blipFill>
                <a:blip r:embed="rId1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999CEEDF-5CCD-FC49-A9BD-619647CB72AB}"/>
                  </a:ext>
                </a:extLst>
              </p:cNvPr>
              <p:cNvSpPr/>
              <p:nvPr/>
            </p:nvSpPr>
            <p:spPr>
              <a:xfrm>
                <a:off x="7834892" y="247417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.069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999CEEDF-5CCD-FC49-A9BD-619647CB7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92" y="247417"/>
                <a:ext cx="1030539" cy="276999"/>
              </a:xfrm>
              <a:prstGeom prst="rect">
                <a:avLst/>
              </a:prstGeom>
              <a:blipFill>
                <a:blip r:embed="rId1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9E0E4DD2-56A0-1743-AE86-FD8E227D4E4C}"/>
                  </a:ext>
                </a:extLst>
              </p:cNvPr>
              <p:cNvSpPr/>
              <p:nvPr/>
            </p:nvSpPr>
            <p:spPr>
              <a:xfrm>
                <a:off x="2092587" y="2362776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1.212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9E0E4DD2-56A0-1743-AE86-FD8E227D4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587" y="2362776"/>
                <a:ext cx="1030539" cy="276999"/>
              </a:xfrm>
              <a:prstGeom prst="rect">
                <a:avLst/>
              </a:prstGeom>
              <a:blipFill>
                <a:blip r:embed="rId1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3739CCD1-12F2-D94F-BB7F-411EAA23E51B}"/>
                  </a:ext>
                </a:extLst>
              </p:cNvPr>
              <p:cNvSpPr/>
              <p:nvPr/>
            </p:nvSpPr>
            <p:spPr>
              <a:xfrm>
                <a:off x="4961241" y="2352353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1.198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3739CCD1-12F2-D94F-BB7F-411EAA23E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41" y="2352353"/>
                <a:ext cx="1030539" cy="276999"/>
              </a:xfrm>
              <a:prstGeom prst="rect">
                <a:avLst/>
              </a:prstGeom>
              <a:blipFill>
                <a:blip r:embed="rId1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DAE30BA-4DC7-024F-84FC-97C62E00D9E5}"/>
                  </a:ext>
                </a:extLst>
              </p:cNvPr>
              <p:cNvSpPr/>
              <p:nvPr/>
            </p:nvSpPr>
            <p:spPr>
              <a:xfrm>
                <a:off x="7822942" y="2362776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1.179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DAE30BA-4DC7-024F-84FC-97C62E00D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942" y="2362776"/>
                <a:ext cx="1030539" cy="276999"/>
              </a:xfrm>
              <a:prstGeom prst="rect">
                <a:avLst/>
              </a:prstGeom>
              <a:blipFill>
                <a:blip r:embed="rId1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43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9CBFF-0E47-6E46-B7CF-93AE5EDC36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6" y="467902"/>
            <a:ext cx="3645902" cy="291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Rectangle 5">
            <a:extLst>
              <a:ext uri="{FF2B5EF4-FFF2-40B4-BE49-F238E27FC236}">
                <a16:creationId xmlns:a16="http://schemas.microsoft.com/office/drawing/2014/main" id="{B1FA2890-D70A-C744-AD2B-A01E1E31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32924"/>
            <a:ext cx="8604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Влияние поляризации волны на изменение порового давления в сдвиговой зоне</a:t>
            </a:r>
            <a:endParaRPr lang="ru-RU" altLang="ru-RU" sz="15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id="{461DE374-223D-F749-B1A3-D86CB135FA00}"/>
                  </a:ext>
                </a:extLst>
              </p:cNvPr>
              <p:cNvSpPr/>
              <p:nvPr/>
            </p:nvSpPr>
            <p:spPr>
              <a:xfrm>
                <a:off x="4739299" y="3497455"/>
                <a:ext cx="3728769" cy="117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10. </a:t>
                </a:r>
                <a:r>
                  <a:rPr lang="ru-RU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Зависимость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200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1200" kern="10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ru-RU" sz="1200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  <m:sSub>
                          <m:sSubPr>
                            <m:ctrlPr>
                              <a:rPr lang="ru-RU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угла поляризации для случая изотропной поврежденности и трещиноватости, ориентированной параллельно оси максимального горизонтального напряжения при фиксированном угле погружения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</m:t>
                    </m:r>
                  </m:oMath>
                </a14:m>
                <a:r>
                  <a:rPr lang="ru-RU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ru-RU" sz="1050" kern="100" dirty="0">
                  <a:effectLst/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id="{461DE374-223D-F749-B1A3-D86CB135F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99" y="3497455"/>
                <a:ext cx="3728769" cy="1178143"/>
              </a:xfrm>
              <a:prstGeom prst="rect">
                <a:avLst/>
              </a:prstGeom>
              <a:blipFill>
                <a:blip r:embed="rId3"/>
                <a:stretch>
                  <a:fillRect r="-339" b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FFFA7B7A-B090-3949-BB5D-E08033E02196}"/>
              </a:ext>
            </a:extLst>
          </p:cNvPr>
          <p:cNvSpPr txBox="1"/>
          <p:nvPr/>
        </p:nvSpPr>
        <p:spPr>
          <a:xfrm>
            <a:off x="8748464" y="4874847"/>
            <a:ext cx="39553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33CFD-7777-3D41-95A8-DB83F489E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76" y="827659"/>
            <a:ext cx="3645902" cy="32959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E5220CB5-BF2C-2C4D-9A85-3191C6EDE958}"/>
                  </a:ext>
                </a:extLst>
              </p:cNvPr>
              <p:cNvSpPr/>
              <p:nvPr/>
            </p:nvSpPr>
            <p:spPr>
              <a:xfrm>
                <a:off x="-4654" y="4216429"/>
                <a:ext cx="4882551" cy="28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9. Частный случай: близкое землетрясение </a:t>
                </a:r>
                <a14:m>
                  <m:oMath xmlns:m="http://schemas.openxmlformats.org/officeDocument/2006/math">
                    <m:r>
                      <a:rPr lang="ru-RU" sz="12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12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2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2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1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</m:t>
                    </m:r>
                  </m:oMath>
                </a14:m>
                <a:r>
                  <a:rPr lang="ru-RU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°)</a:t>
                </a:r>
                <a:endParaRPr lang="ru-RU" sz="1050" kern="100" dirty="0">
                  <a:effectLst/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E5220CB5-BF2C-2C4D-9A85-3191C6EDE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4" y="4216429"/>
                <a:ext cx="4882551" cy="288028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6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B7846F-9CF9-6748-A2D8-C28EC555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794878"/>
            <a:ext cx="3755366" cy="3195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A4A3838-C281-7D48-A295-49510283049D}"/>
                  </a:ext>
                </a:extLst>
              </p:cNvPr>
              <p:cNvSpPr/>
              <p:nvPr/>
            </p:nvSpPr>
            <p:spPr>
              <a:xfrm>
                <a:off x="741872" y="4056240"/>
                <a:ext cx="7660254" cy="74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11. </a:t>
                </a:r>
                <a:r>
                  <a:rPr lang="ru-RU" sz="1200" dirty="0">
                    <a:latin typeface="Times New Roman" panose="02020603050405020304" pitchFamily="18" charset="0"/>
                    <a:ea typeface="Aptos"/>
                  </a:rPr>
                  <a:t>Количество углов поляризации, при которых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1200">
                                <a:latin typeface="Times New Roman" panose="02020603050405020304" pitchFamily="18" charset="0"/>
                                <a:ea typeface="Aptos"/>
                              </a:rPr>
                              <m:t>B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ru-RU" sz="12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1200" dirty="0">
                    <a:latin typeface="Times New Roman" panose="02020603050405020304" pitchFamily="18" charset="0"/>
                    <a:ea typeface="Aptos"/>
                  </a:rPr>
                  <a:t>, в зависимости от азимута и угла погружения для случая изотропной поврежденности (а) и трещиноватости, ориентированной параллельно оси максимального горизонтального напряжения (б)</a:t>
                </a:r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2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A4A3838-C281-7D48-A295-495102830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2" y="4056240"/>
                <a:ext cx="7660254" cy="74674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2">
            <a:extLst>
              <a:ext uri="{FF2B5EF4-FFF2-40B4-BE49-F238E27FC236}">
                <a16:creationId xmlns:a16="http://schemas.microsoft.com/office/drawing/2014/main" id="{AD28EC37-655A-B54B-9A51-8F0797ACC90F}"/>
              </a:ext>
            </a:extLst>
          </p:cNvPr>
          <p:cNvSpPr txBox="1"/>
          <p:nvPr/>
        </p:nvSpPr>
        <p:spPr>
          <a:xfrm>
            <a:off x="698268" y="689608"/>
            <a:ext cx="515620" cy="41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05F5167-302D-664A-AD3C-A30C7F059B9F}"/>
              </a:ext>
            </a:extLst>
          </p:cNvPr>
          <p:cNvSpPr txBox="1"/>
          <p:nvPr/>
        </p:nvSpPr>
        <p:spPr>
          <a:xfrm>
            <a:off x="4778053" y="713888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б)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9E69A-6CD5-3347-9AB6-25EFFCF5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61" y="794878"/>
            <a:ext cx="3755365" cy="3181401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724D617F-5415-FC4F-9B53-D3CBC029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8" y="101935"/>
            <a:ext cx="8604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Влияние поляризации волны на изменение порового давления в сдвиговой зоне</a:t>
            </a:r>
            <a:endParaRPr lang="ru-RU" altLang="ru-RU" sz="15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29321-EDA7-504A-B0EA-67E2D49ADE5B}"/>
              </a:ext>
            </a:extLst>
          </p:cNvPr>
          <p:cNvSpPr txBox="1"/>
          <p:nvPr/>
        </p:nvSpPr>
        <p:spPr>
          <a:xfrm>
            <a:off x="8748464" y="4874847"/>
            <a:ext cx="39553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2281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Рисунок 240">
            <a:extLst>
              <a:ext uri="{FF2B5EF4-FFF2-40B4-BE49-F238E27FC236}">
                <a16:creationId xmlns:a16="http://schemas.microsoft.com/office/drawing/2014/main" id="{7FA2106D-4F15-CE41-B66E-6E51BECF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080" y="2335578"/>
            <a:ext cx="2650909" cy="2160000"/>
          </a:xfrm>
          <a:prstGeom prst="rect">
            <a:avLst/>
          </a:prstGeom>
        </p:spPr>
      </p:pic>
      <p:pic>
        <p:nvPicPr>
          <p:cNvPr id="243" name="Рисунок 242">
            <a:extLst>
              <a:ext uri="{FF2B5EF4-FFF2-40B4-BE49-F238E27FC236}">
                <a16:creationId xmlns:a16="http://schemas.microsoft.com/office/drawing/2014/main" id="{DD9EA9E0-C2B1-6D48-9054-A389F538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81" y="2335577"/>
            <a:ext cx="2657647" cy="2160000"/>
          </a:xfrm>
          <a:prstGeom prst="rect">
            <a:avLst/>
          </a:prstGeom>
        </p:spPr>
      </p:pic>
      <p:pic>
        <p:nvPicPr>
          <p:cNvPr id="245" name="Рисунок 244">
            <a:extLst>
              <a:ext uri="{FF2B5EF4-FFF2-40B4-BE49-F238E27FC236}">
                <a16:creationId xmlns:a16="http://schemas.microsoft.com/office/drawing/2014/main" id="{A20E31F9-3F63-634F-BA35-7FA9FD8E9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17" y="246982"/>
            <a:ext cx="2657592" cy="2160000"/>
          </a:xfrm>
          <a:prstGeom prst="rect">
            <a:avLst/>
          </a:prstGeom>
        </p:spPr>
      </p:pic>
      <p:pic>
        <p:nvPicPr>
          <p:cNvPr id="247" name="Рисунок 246">
            <a:extLst>
              <a:ext uri="{FF2B5EF4-FFF2-40B4-BE49-F238E27FC236}">
                <a16:creationId xmlns:a16="http://schemas.microsoft.com/office/drawing/2014/main" id="{C01A456F-D177-AB47-9D2F-2541B827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311" y="256608"/>
            <a:ext cx="2581201" cy="2160000"/>
          </a:xfrm>
          <a:prstGeom prst="rect">
            <a:avLst/>
          </a:prstGeom>
        </p:spPr>
      </p:pic>
      <p:sp>
        <p:nvSpPr>
          <p:cNvPr id="248" name="Rectangle 5">
            <a:extLst>
              <a:ext uri="{FF2B5EF4-FFF2-40B4-BE49-F238E27FC236}">
                <a16:creationId xmlns:a16="http://schemas.microsoft.com/office/drawing/2014/main" id="{CEDDAD2D-57F4-0240-8EBB-1430E3E0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32924"/>
            <a:ext cx="8604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/>
              <a:t>Влияние поляризации волны на изменение порового давления в сдвиговой зоне</a:t>
            </a:r>
            <a:endParaRPr lang="ru-RU" altLang="ru-RU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9AA040FA-3DCD-6E4C-BD4E-5416A52F45C0}"/>
                  </a:ext>
                </a:extLst>
              </p:cNvPr>
              <p:cNvSpPr/>
              <p:nvPr/>
            </p:nvSpPr>
            <p:spPr>
              <a:xfrm>
                <a:off x="0" y="4360593"/>
                <a:ext cx="9144000" cy="78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Рис. 12. Значение угла поляризации (</a:t>
                </a:r>
                <a:r>
                  <a:rPr lang="ru-RU" sz="12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а,в</a:t>
                </a: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), при котором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200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1200" kern="100">
                                <a:latin typeface="Times New Roman" panose="020206030504050203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ru-RU" sz="1200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Ф</m:t>
                            </m:r>
                          </m:sub>
                        </m:sSub>
                        <m:sSub>
                          <m:sSubPr>
                            <m:ctrlP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2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достигает максимума, и значение этого максимума (</a:t>
                </a:r>
                <a:r>
                  <a:rPr lang="ru-RU" sz="12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б,г</a:t>
                </a: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) в зависимости от азимута и угла погружения для случая изотропной поврежденности (</a:t>
                </a:r>
                <a:r>
                  <a:rPr lang="ru-RU" sz="12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а,б</a:t>
                </a:r>
                <a:r>
                  <a:rPr lang="ru-RU" sz="12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) и трещиноватости, ориентированной параллельно оси максимального горизонтального напряжения (в, г)	</a:t>
                </a:r>
                <a:endParaRPr lang="ru-RU" sz="1050" kern="100" dirty="0">
                  <a:effectLst/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9AA040FA-3DCD-6E4C-BD4E-5416A52F4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0593"/>
                <a:ext cx="9144000" cy="782907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TextBox 12">
            <a:extLst>
              <a:ext uri="{FF2B5EF4-FFF2-40B4-BE49-F238E27FC236}">
                <a16:creationId xmlns:a16="http://schemas.microsoft.com/office/drawing/2014/main" id="{099AFBC8-DF54-3C48-AA2E-F8A291B22C7A}"/>
              </a:ext>
            </a:extLst>
          </p:cNvPr>
          <p:cNvSpPr txBox="1"/>
          <p:nvPr/>
        </p:nvSpPr>
        <p:spPr>
          <a:xfrm>
            <a:off x="1218173" y="290491"/>
            <a:ext cx="515620" cy="41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51" name="TextBox 12">
            <a:extLst>
              <a:ext uri="{FF2B5EF4-FFF2-40B4-BE49-F238E27FC236}">
                <a16:creationId xmlns:a16="http://schemas.microsoft.com/office/drawing/2014/main" id="{D3D32E0E-385D-2E43-B3A0-C9645A043B2C}"/>
              </a:ext>
            </a:extLst>
          </p:cNvPr>
          <p:cNvSpPr txBox="1"/>
          <p:nvPr/>
        </p:nvSpPr>
        <p:spPr>
          <a:xfrm>
            <a:off x="4755841" y="340649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б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52" name="TextBox 12">
            <a:extLst>
              <a:ext uri="{FF2B5EF4-FFF2-40B4-BE49-F238E27FC236}">
                <a16:creationId xmlns:a16="http://schemas.microsoft.com/office/drawing/2014/main" id="{CDF19A59-66C9-304F-B597-B2A22225F80B}"/>
              </a:ext>
            </a:extLst>
          </p:cNvPr>
          <p:cNvSpPr txBox="1"/>
          <p:nvPr/>
        </p:nvSpPr>
        <p:spPr>
          <a:xfrm>
            <a:off x="1183689" y="2298422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в)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53" name="TextBox 12">
            <a:extLst>
              <a:ext uri="{FF2B5EF4-FFF2-40B4-BE49-F238E27FC236}">
                <a16:creationId xmlns:a16="http://schemas.microsoft.com/office/drawing/2014/main" id="{9AC203BA-A74C-EA49-9E79-319654116E85}"/>
              </a:ext>
            </a:extLst>
          </p:cNvPr>
          <p:cNvSpPr txBox="1"/>
          <p:nvPr/>
        </p:nvSpPr>
        <p:spPr>
          <a:xfrm>
            <a:off x="4755841" y="2250745"/>
            <a:ext cx="515620" cy="30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г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097CBE4F-077B-434F-8194-4510F05E18F2}"/>
              </a:ext>
            </a:extLst>
          </p:cNvPr>
          <p:cNvSpPr txBox="1"/>
          <p:nvPr/>
        </p:nvSpPr>
        <p:spPr>
          <a:xfrm>
            <a:off x="8748464" y="4874847"/>
            <a:ext cx="39553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1DD2C04-1EB0-6E49-98B2-3F686B8DF641}"/>
                  </a:ext>
                </a:extLst>
              </p:cNvPr>
              <p:cNvSpPr/>
              <p:nvPr/>
            </p:nvSpPr>
            <p:spPr>
              <a:xfrm>
                <a:off x="7453384" y="302422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.117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1DD2C04-1EB0-6E49-98B2-3F686B8DF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384" y="302422"/>
                <a:ext cx="1030539" cy="276999"/>
              </a:xfrm>
              <a:prstGeom prst="rect">
                <a:avLst/>
              </a:prstGeom>
              <a:blipFill>
                <a:blip r:embed="rId7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BF12805-BDD0-D04C-AC6C-058491B56210}"/>
                  </a:ext>
                </a:extLst>
              </p:cNvPr>
              <p:cNvSpPr/>
              <p:nvPr/>
            </p:nvSpPr>
            <p:spPr>
              <a:xfrm>
                <a:off x="7445041" y="2330795"/>
                <a:ext cx="10305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14:m>
                  <m:oMath xmlns:m="http://schemas.openxmlformats.org/officeDocument/2006/math">
                    <m:r>
                      <a:rPr lang="en-US" sz="1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1.212</m:t>
                    </m:r>
                  </m:oMath>
                </a14:m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BF12805-BDD0-D04C-AC6C-058491B5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41" y="2330795"/>
                <a:ext cx="1030539" cy="276999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43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69F6D03F-17B1-E443-B67C-F2ECE5A9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1" y="190747"/>
            <a:ext cx="8715351" cy="363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081" indent="-269081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работы ранее разработанный подход к описанию анизотропии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пороупругого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отклика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флюидонасыщенной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трещиноватой среды был распространен на случай прохождения объемной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волны. </a:t>
            </a:r>
          </a:p>
          <a:p>
            <a:pPr marL="269081" indent="-269081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или отсутствие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пороупругой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реакции на одно и то же сейсмическое событие может определяться не только направлением прихода волны, но и ее поляризацией. Из этого следует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прикладное следствие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отсутствие заметной вариации порового давления при прохождении </a:t>
            </a:r>
            <a:r>
              <a:rPr lang="e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означает, что коллектор или разломная зона обладают низкой чувствительностью к динамическому воздействию. Такое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отклика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связано с неблагоприятной комбинацией азимута, угла погружения и поляризации волны. И наоборот,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реакция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реализоваться только для ограниченного набора геометрических конфигураций, особенно в случае слабо анизотропной поврежденности.</a:t>
            </a:r>
          </a:p>
          <a:p>
            <a:pPr marL="269081" indent="-269081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открывают дополнительные возможности для диагностики анизотропии поврежденности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напряженного состояния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флюидонасыщенной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разломной зоны. Рассматриваемая модель позволяет выделять конфигурации, наиболее благоприятные для регистрации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пороупругого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отклика, и тем самым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использована как основа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интерпретации совместных гидрогеологических и сейсмологических наблюдений.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160A7-AEC9-BD46-8360-A10DAF13C14C}"/>
              </a:ext>
            </a:extLst>
          </p:cNvPr>
          <p:cNvSpPr txBox="1"/>
          <p:nvPr/>
        </p:nvSpPr>
        <p:spPr>
          <a:xfrm>
            <a:off x="8748464" y="4874847"/>
            <a:ext cx="39553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5042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остопримечательность Дом Грибушина в Перми по адресу Ленина, 13а">
            <a:extLst>
              <a:ext uri="{FF2B5EF4-FFF2-40B4-BE49-F238E27FC236}">
                <a16:creationId xmlns:a16="http://schemas.microsoft.com/office/drawing/2014/main" id="{49F48E27-3200-5A4B-922C-FB0577DA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20"/>
            <a:ext cx="9144000" cy="52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13C7FC0-886B-A647-90B6-E2D88D2A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2630"/>
            <a:ext cx="9144000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 dirty="0">
                <a:solidFill>
                  <a:schemeClr val="bg1"/>
                </a:solidFill>
                <a:latin typeface="Times New Roman" pitchFamily="18" charset="0"/>
              </a:rPr>
              <a:t>СПАСИБО ЗА ВНИМАНИЕ!</a:t>
            </a:r>
          </a:p>
          <a:p>
            <a:pPr algn="ctr" eaLnBrk="1" hangingPunct="1"/>
            <a:r>
              <a:rPr lang="en" altLang="ru-RU" sz="1800" b="1" dirty="0">
                <a:solidFill>
                  <a:schemeClr val="bg1"/>
                </a:solidFill>
                <a:latin typeface="Times New Roman" pitchFamily="18" charset="0"/>
              </a:rPr>
              <a:t>l</a:t>
            </a:r>
            <a:r>
              <a:rPr lang="en-US" altLang="ru-RU" sz="1800" b="1" dirty="0" err="1">
                <a:solidFill>
                  <a:schemeClr val="bg1"/>
                </a:solidFill>
                <a:latin typeface="Times New Roman" pitchFamily="18" charset="0"/>
              </a:rPr>
              <a:t>ozhkin.d@icmm.ru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762DE8-E7A7-F340-85D6-80BE0C87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7" y="60768"/>
            <a:ext cx="1718137" cy="11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7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58D73FD-1501-C34F-8D37-E7DE524B1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" y="-29529"/>
            <a:ext cx="914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dirty="0"/>
              <a:t>Отклик порового давления на изменение напряжений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318DE-6BAB-3841-8724-80C931D14C00}"/>
              </a:ext>
            </a:extLst>
          </p:cNvPr>
          <p:cNvSpPr txBox="1"/>
          <p:nvPr/>
        </p:nvSpPr>
        <p:spPr>
          <a:xfrm>
            <a:off x="8826768" y="4874847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D28CB27-582D-AE44-B9CA-9BD77DBF7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240563"/>
              </p:ext>
            </p:extLst>
          </p:nvPr>
        </p:nvGraphicFramePr>
        <p:xfrm>
          <a:off x="-13470" y="324414"/>
          <a:ext cx="6096000" cy="4335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9C604BE-CB31-BA47-89BF-8FA3F7C85AB5}"/>
              </a:ext>
            </a:extLst>
          </p:cNvPr>
          <p:cNvSpPr txBox="1"/>
          <p:nvPr/>
        </p:nvSpPr>
        <p:spPr>
          <a:xfrm>
            <a:off x="253970" y="3623600"/>
            <a:ext cx="453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принято считать, что изменение давления в скважине связано с объемной деформацией скелета. Поэтому наиболее выраженный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пороупругий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отклик имеет место при прохождении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-волн и волн Релея.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3521" y="2444748"/>
            <a:ext cx="4503420" cy="1093377"/>
            <a:chOff x="269254" y="1882879"/>
            <a:chExt cx="5740481" cy="139372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69254" y="1882879"/>
              <a:ext cx="5740481" cy="1393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87EA54-4A97-E44F-A01A-CDB6985F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520" r="6519" b="44606"/>
            <a:stretch/>
          </p:blipFill>
          <p:spPr>
            <a:xfrm>
              <a:off x="269254" y="1882879"/>
              <a:ext cx="2877805" cy="1393721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587EA54-4A97-E44F-A01A-CDB6985F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56550" r="6519" b="7919"/>
            <a:stretch/>
          </p:blipFill>
          <p:spPr>
            <a:xfrm>
              <a:off x="3131930" y="2340025"/>
              <a:ext cx="2877805" cy="936575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76" y="1003860"/>
            <a:ext cx="3254908" cy="21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59968" y="469774"/>
            <a:ext cx="3325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реактивации разлома при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гидроразрыве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пласта</a:t>
            </a:r>
            <a:endParaRPr lang="ru-RU" dirty="0"/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FD28CB27-582D-AE44-B9CA-9BD77DBF7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462169"/>
              </p:ext>
            </p:extLst>
          </p:nvPr>
        </p:nvGraphicFramePr>
        <p:xfrm>
          <a:off x="4789148" y="3329823"/>
          <a:ext cx="6096000" cy="4335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0921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31716"/>
            <a:ext cx="914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dirty="0"/>
              <a:t>Отклик порового давления на изменение напряжений</a:t>
            </a:r>
          </a:p>
        </p:txBody>
      </p:sp>
      <p:pic>
        <p:nvPicPr>
          <p:cNvPr id="5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 r="57967" b="5367"/>
          <a:stretch/>
        </p:blipFill>
        <p:spPr bwMode="auto">
          <a:xfrm>
            <a:off x="611560" y="555526"/>
            <a:ext cx="1487458" cy="19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4"/>
              <p:cNvSpPr>
                <a:spLocks noChangeArrowheads="1"/>
              </p:cNvSpPr>
              <p:nvPr/>
            </p:nvSpPr>
            <p:spPr bwMode="auto">
              <a:xfrm>
                <a:off x="-180528" y="2499742"/>
                <a:ext cx="32403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47675"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indent="0" algn="ctr" eaLnBrk="1" hangingPunct="1">
                  <a:spcBef>
                    <a:spcPts val="600"/>
                  </a:spcBef>
                </a:pP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1. Касательные (</a:t>
                </a:r>
                <a14:m>
                  <m:oMath xmlns:m="http://schemas.openxmlformats.org/officeDocument/2006/math">
                    <m:r>
                      <a:rPr lang="ru-RU" altLang="ru-RU" sz="1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altLang="ru-RU" sz="1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нормальные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1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ru-RU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напряжения, действующие на разлом</a:t>
                </a:r>
                <a:endParaRPr lang="en-US" alt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0528" y="2499742"/>
                <a:ext cx="3240360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2411760" y="411510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линейной теории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пороупругости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(</a:t>
            </a:r>
            <a:r>
              <a:rPr lang="ru-RU" altLang="ru-RU" sz="1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недренированные</a:t>
            </a:r>
            <a:r>
              <a:rPr lang="ru-RU" alt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0" y="845295"/>
                <a:ext cx="1345368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,</a:t>
                </a:r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45295"/>
                <a:ext cx="1345368" cy="358303"/>
              </a:xfrm>
              <a:prstGeom prst="rect">
                <a:avLst/>
              </a:prstGeom>
              <a:blipFill rotWithShape="1">
                <a:blip r:embed="rId4"/>
                <a:stretch>
                  <a:fillRect t="-6897" r="-2262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154025" y="845295"/>
            <a:ext cx="564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4"/>
              <p:cNvSpPr>
                <a:spLocks noChangeArrowheads="1"/>
              </p:cNvSpPr>
              <p:nvPr/>
            </p:nvSpPr>
            <p:spPr bwMode="auto">
              <a:xfrm>
                <a:off x="3033953" y="1203598"/>
                <a:ext cx="6696075" cy="540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47675"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indent="0" algn="just" eaLnBrk="1" hangingPunct="1">
                  <a:spcBef>
                    <a:spcPts val="0"/>
                  </a:spcBef>
                </a:pPr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поровое давление флюида,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среднее напряжение в скелете, </a:t>
                </a:r>
                <a:endParaRPr lang="en-US" sz="1400" b="0" i="0" dirty="0">
                  <a:latin typeface="Cambria Math"/>
                  <a:ea typeface="Cambria Math"/>
                </a:endParaRPr>
              </a:p>
              <a:p>
                <a:pPr indent="0" algn="just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sz="1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</a:t>
                </a:r>
                <a:r>
                  <a:rPr lang="ru-RU" alt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Скемптона</a:t>
                </a:r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который определяется как </a:t>
                </a:r>
              </a:p>
            </p:txBody>
          </p:sp>
        </mc:Choice>
        <mc:Fallback xmlns="">
          <p:sp>
            <p:nvSpPr>
              <p:cNvPr id="10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3953" y="1203598"/>
                <a:ext cx="6696075" cy="540469"/>
              </a:xfrm>
              <a:prstGeom prst="rect">
                <a:avLst/>
              </a:prstGeom>
              <a:blipFill>
                <a:blip r:embed="rId5"/>
                <a:stretch>
                  <a:fillRect l="-189" t="-2326" b="-1162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830808" y="1851670"/>
                <a:ext cx="929485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ru-RU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08" y="1851670"/>
                <a:ext cx="929485" cy="5377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4"/>
              <p:cNvSpPr>
                <a:spLocks noChangeArrowheads="1"/>
              </p:cNvSpPr>
              <p:nvPr/>
            </p:nvSpPr>
            <p:spPr bwMode="auto">
              <a:xfrm>
                <a:off x="2987823" y="2427734"/>
                <a:ext cx="590465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47675"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indent="0" algn="just" eaLnBrk="1" hangingPunct="1">
                  <a:spcBef>
                    <a:spcPts val="0"/>
                  </a:spcBef>
                </a:pPr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1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и модуль </a:t>
                </a:r>
                <a:r>
                  <a:rPr lang="ru-RU" alt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Био</a:t>
                </a:r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недренированный</a:t>
                </a:r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модуль объемного сжатия. </a:t>
                </a:r>
              </a:p>
            </p:txBody>
          </p:sp>
        </mc:Choice>
        <mc:Fallback xmlns="">
          <p:sp>
            <p:nvSpPr>
              <p:cNvPr id="12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3" y="2427734"/>
                <a:ext cx="5904657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06" t="-1163" r="-413" b="-1046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1760" y="4510340"/>
            <a:ext cx="5463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M.A. General theory of three dimensional consolidation // Journal of Applied Physics, 1941. V. 12, pp. 155–164.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Skempton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A.W.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1954. The pore-pressure coefficients A and B.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Geotechnique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143–147.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3579862"/>
                <a:ext cx="2604944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1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𝐵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sz="1400" b="0" i="0" smtClean="0">
                            <a:latin typeface="Cambria Math"/>
                            <a:ea typeface="Cambria Math"/>
                          </a:rPr>
                          <m:t>+2</m:t>
                        </m:r>
                        <m:d>
                          <m:d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ru-RU" sz="1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,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79862"/>
                <a:ext cx="2604944" cy="4147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08173" y="3003798"/>
            <a:ext cx="6696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комплексных лабораторных исследований установлено </a:t>
            </a:r>
          </a:p>
          <a:p>
            <a:pPr indent="0" algn="just" eaLnBrk="1" hangingPunct="1">
              <a:spcBef>
                <a:spcPts val="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Скемптона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4"/>
              <p:cNvSpPr>
                <a:spLocks noChangeArrowheads="1"/>
              </p:cNvSpPr>
              <p:nvPr/>
            </p:nvSpPr>
            <p:spPr bwMode="auto">
              <a:xfrm>
                <a:off x="251521" y="3992746"/>
                <a:ext cx="453650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47675"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indent="0" eaLnBrk="1" hangingPunct="1">
                  <a:spcBef>
                    <a:spcPts val="0"/>
                  </a:spcBef>
                </a:pPr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en-US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ru-RU" sz="1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ru-RU" sz="1400" b="0" i="1" smtClean="0"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дифференциальное напряжение,                                        </a:t>
                </a:r>
                <a:endParaRPr lang="ru-RU" sz="1400" i="1" dirty="0">
                  <a:latin typeface="Cambria Math"/>
                  <a:ea typeface="Cambria Math"/>
                </a:endParaRPr>
              </a:p>
              <a:p>
                <a:pPr indent="0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дополнительный коэффициент </a:t>
                </a:r>
                <a:r>
                  <a:rPr lang="ru-RU" alt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Скемптона</a:t>
                </a:r>
                <a:r>
                  <a:rPr lang="ru-RU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1" y="3992746"/>
                <a:ext cx="4536504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69" t="-1163" r="-37097" b="-1046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3635896" y="3617949"/>
            <a:ext cx="564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27597" y="3252724"/>
                <a:ext cx="2633350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𝐵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1400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ru-RU" sz="1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𝑜𝑐𝑡</m:t>
                              </m:r>
                            </m:sub>
                          </m:sSub>
                        </m:e>
                      </m:d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97" y="3252724"/>
                <a:ext cx="2633350" cy="5763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8328089" y="3308959"/>
            <a:ext cx="564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67848" y="2849909"/>
            <a:ext cx="1952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Henkel &amp; Wade (1966): </a:t>
            </a:r>
            <a:endParaRPr lang="ru-RU" sz="1400" dirty="0"/>
          </a:p>
        </p:txBody>
      </p: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8145498" y="3953522"/>
            <a:ext cx="564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8144" y="3959178"/>
                <a:ext cx="2082750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959178"/>
                <a:ext cx="2082750" cy="358303"/>
              </a:xfrm>
              <a:prstGeom prst="rect">
                <a:avLst/>
              </a:prstGeom>
              <a:blipFill rotWithShape="1">
                <a:blip r:embed="rId11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826768" y="4874847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0C91DA94-4ACE-CF4C-9FA1-657B10C66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354" y="4324387"/>
                <a:ext cx="313203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47675"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indent="0" algn="just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</m:oMath>
                </a14:m>
                <a:r>
                  <a:rPr lang="ru-RU" alt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функции упругих модулей, пористости и общего уровня трещиноватости</a:t>
                </a:r>
              </a:p>
            </p:txBody>
          </p:sp>
        </mc:Choice>
        <mc:Fallback xmlns=""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0C91DA94-4ACE-CF4C-9FA1-657B10C66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3354" y="4324387"/>
                <a:ext cx="3132030" cy="738664"/>
              </a:xfrm>
              <a:prstGeom prst="rect">
                <a:avLst/>
              </a:prstGeom>
              <a:blipFill>
                <a:blip r:embed="rId12"/>
                <a:stretch>
                  <a:fillRect l="-403" t="-1695" b="-508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3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78554"/>
            <a:ext cx="3960440" cy="396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42139"/>
            <a:ext cx="5256584" cy="20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2862684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Результаты скважинного мониторинга резервуара сброса сточных вод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Арбакл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(Оклахома, США)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Arbuckle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wastewater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disposal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Oklahoma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USA). </a:t>
            </a:r>
            <a:endParaRPr lang="ru-RU" sz="14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512" y="1633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500" b="1" dirty="0"/>
              <a:t>Пример наблюдения азимутальной зависимости отклика порового давления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4443958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Barbour , A.J. &amp; Beeler, N.M., 2021.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Teleseismic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waves reveal anisotropic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poroelastic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of waste water disposal reservoir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Planet. Phys.,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eepp2021034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067944" y="3723878"/>
            <a:ext cx="4824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Наблюдаемая азимутальная зависимость не может быть объяснена в рамках традиционных представлений </a:t>
            </a:r>
            <a:endParaRPr lang="ru-RU" altLang="ru-RU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6768" y="4874847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288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826768" y="4866301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F06050A1-4760-3E45-ACB6-C563CB993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528"/>
            <a:ext cx="860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Нелинейная реологическая модель деформирования хрупкого тела с тензорной поврежденностью </a:t>
            </a:r>
            <a:endParaRPr lang="ru-RU" altLang="ru-RU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9B94A35-6C07-CB44-B0AA-8CFA6D2EF521}"/>
                  </a:ext>
                </a:extLst>
              </p:cNvPr>
              <p:cNvSpPr/>
              <p:nvPr/>
            </p:nvSpPr>
            <p:spPr>
              <a:xfrm>
                <a:off x="-307411" y="731956"/>
                <a:ext cx="9649253" cy="79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sup>
                          </m:sSubSup>
                        </m:e>
                      </m:rad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sup>
                              </m:sSub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𝛺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d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ru-RU" sz="1400" b="0" i="1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9B94A35-6C07-CB44-B0AA-8CFA6D2EF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7411" y="731956"/>
                <a:ext cx="9649253" cy="7972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15A9B64-8B54-A34D-9624-B616149B52AD}"/>
                  </a:ext>
                </a:extLst>
              </p:cNvPr>
              <p:cNvSpPr/>
              <p:nvPr/>
            </p:nvSpPr>
            <p:spPr>
              <a:xfrm>
                <a:off x="82039" y="1380224"/>
                <a:ext cx="8979922" cy="68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sup>
                        </m:sSubSup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𝑙𝑚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𝑙𝑗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𝑚𝑘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𝑚𝑗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𝑙𝑘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содержание флюида,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компоненты тензора уплотнения. </a:t>
                </a:r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15A9B64-8B54-A34D-9624-B616149B5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" y="1380224"/>
                <a:ext cx="8979922" cy="683905"/>
              </a:xfrm>
              <a:prstGeom prst="rect">
                <a:avLst/>
              </a:prstGeom>
              <a:blipFill>
                <a:blip r:embed="rId3"/>
                <a:stretch>
                  <a:fillRect l="-141" r="-141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00338CC6-1B6D-EC49-925D-7BA86C7F6C84}"/>
              </a:ext>
            </a:extLst>
          </p:cNvPr>
          <p:cNvSpPr txBox="1">
            <a:spLocks/>
          </p:cNvSpPr>
          <p:nvPr/>
        </p:nvSpPr>
        <p:spPr>
          <a:xfrm>
            <a:off x="169862" y="500780"/>
            <a:ext cx="5256584" cy="38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 соотношения: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0E7AC59-1DBE-3E41-9314-AEAABBA53174}"/>
              </a:ext>
            </a:extLst>
          </p:cNvPr>
          <p:cNvSpPr/>
          <p:nvPr/>
        </p:nvSpPr>
        <p:spPr>
          <a:xfrm>
            <a:off x="132056" y="4711085"/>
            <a:ext cx="8694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Panteleev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Lyakhovsky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V., Shalev E. Azimuthal pore pressure response to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teleseismic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waves: effects of damage and stress anisotropy //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Geophysical Journal International. – 2024.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237. – №. 2. – С. 996-1009.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7A6920FF-F29A-0440-BE89-5034D9CC1E06}"/>
                  </a:ext>
                </a:extLst>
              </p:cNvPr>
              <p:cNvSpPr/>
              <p:nvPr/>
            </p:nvSpPr>
            <p:spPr>
              <a:xfrm>
                <a:off x="3149093" y="2424259"/>
                <a:ext cx="2354427" cy="325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𝛷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 </m:t>
                        </m:r>
                        <m:r>
                          <a:rPr lang="ru-RU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𝑑</m:t>
                        </m:r>
                        <m:r>
                          <a:rPr lang="ru-RU" sz="1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𝛷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𝑑</m:t>
                        </m:r>
                        <m:r>
                          <a:rPr lang="ru-RU" sz="1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1400" dirty="0"/>
                  <a:t>,</a:t>
                </a:r>
                <a:endParaRPr lang="ru-RU" sz="1400" dirty="0"/>
              </a:p>
            </p:txBody>
          </p:sp>
        </mc:Choice>
        <mc:Fallback xmlns="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7A6920FF-F29A-0440-BE89-5034D9CC1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093" y="2424259"/>
                <a:ext cx="2354427" cy="325025"/>
              </a:xfrm>
              <a:prstGeom prst="rect">
                <a:avLst/>
              </a:prstGeom>
              <a:blipFill>
                <a:blip r:embed="rId4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0688721-F3D2-6B4C-B6C7-1560175E7DAC}"/>
              </a:ext>
            </a:extLst>
          </p:cNvPr>
          <p:cNvSpPr/>
          <p:nvPr/>
        </p:nvSpPr>
        <p:spPr>
          <a:xfrm>
            <a:off x="179512" y="2322699"/>
            <a:ext cx="8784976" cy="2388386"/>
          </a:xfrm>
          <a:prstGeom prst="rect">
            <a:avLst/>
          </a:prstGeom>
          <a:noFill/>
          <a:ln w="73025" cmpd="thickThin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7" name="Подзаголовок 2">
            <a:extLst>
              <a:ext uri="{FF2B5EF4-FFF2-40B4-BE49-F238E27FC236}">
                <a16:creationId xmlns:a16="http://schemas.microsoft.com/office/drawing/2014/main" id="{971D8DFE-86EE-604F-8180-C1FE72DE416C}"/>
              </a:ext>
            </a:extLst>
          </p:cNvPr>
          <p:cNvSpPr txBox="1">
            <a:spLocks/>
          </p:cNvSpPr>
          <p:nvPr/>
        </p:nvSpPr>
        <p:spPr>
          <a:xfrm>
            <a:off x="169862" y="1995937"/>
            <a:ext cx="86990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Модифицированное уравнение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Скемптона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случай тензорной поврежденности: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3D062DC9-0419-3447-ABA5-2D0EFC34BD3D}"/>
                  </a:ext>
                </a:extLst>
              </p:cNvPr>
              <p:cNvSpPr/>
              <p:nvPr/>
            </p:nvSpPr>
            <p:spPr>
              <a:xfrm>
                <a:off x="1219301" y="2784269"/>
                <a:ext cx="6595831" cy="533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𝛷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𝑛𝑚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3D062DC9-0419-3447-ABA5-2D0EFC34B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01" y="2784269"/>
                <a:ext cx="6595831" cy="533416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886F503-18B6-B440-AE1B-B67E75FABF5F}"/>
                  </a:ext>
                </a:extLst>
              </p:cNvPr>
              <p:cNvSpPr/>
              <p:nvPr/>
            </p:nvSpPr>
            <p:spPr>
              <a:xfrm>
                <a:off x="265777" y="3352201"/>
                <a:ext cx="9012752" cy="541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𝑖𝑗𝑛𝑚</m:t>
                        </m:r>
                      </m:sub>
                    </m:sSub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𝑗𝑚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sup>
                            </m:sSubSup>
                          </m:e>
                        </m:rad>
                      </m:den>
                    </m:f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sup>
                        </m:sSubSup>
                      </m:num>
                      <m:den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𝑛𝑚</m:t>
                            </m:r>
                          </m:sub>
                        </m:sSub>
                      </m:den>
                    </m:f>
                    <m:r>
                      <a:rPr lang="ru-RU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sup>
                            </m:sSub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𝛺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e>
                    </m:d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sup>
                        </m:sSubSup>
                      </m:num>
                      <m:den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𝑛𝑚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sup>
                            </m:sSubSup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𝑛𝑚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𝛺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sup>
                            </m:sSubSup>
                            <m:rad>
                              <m:radPr>
                                <m:degHide m:val="on"/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𝛺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sup>
                            </m:sSubSup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𝑛𝑚</m:t>
                                </m:r>
                              </m:sub>
                            </m:sSub>
                          </m:den>
                        </m:f>
                      </m:e>
                    </m:d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sup>
                        </m:sSubSup>
                      </m:num>
                      <m:den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ru-RU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886F503-18B6-B440-AE1B-B67E75FAB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77" y="3352201"/>
                <a:ext cx="9012752" cy="541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14A4B4D-330D-7645-9882-1D84B6D57661}"/>
                  </a:ext>
                </a:extLst>
              </p:cNvPr>
              <p:cNvSpPr/>
              <p:nvPr/>
            </p:nvSpPr>
            <p:spPr>
              <a:xfrm>
                <a:off x="265777" y="3867860"/>
                <a:ext cx="7020358" cy="76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ru-RU" sz="1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𝑖𝑗𝑛𝑚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𝑛𝑚</m:t>
                                </m:r>
                              </m:sub>
                            </m:s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2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ru-RU" sz="1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ru-RU" sz="12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1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ru-RU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2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ru-RU" sz="1200" i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d>
                              <m:dPr>
                                <m:endChr m:val=""/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  <m:t>𝛺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  <m:t>𝑛𝑛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  <m:t>𝛺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den>
                                </m:f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b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  <m:t>𝑚𝑖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b>
                                    <m: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</m:sub>
                                </m:sSub>
                                <m:d>
                                  <m:dPr>
                                    <m:begChr m:val=""/>
                                    <m:ctrlPr>
                                      <a:rPr lang="ru-RU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ru-RU" sz="1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f>
                                          <m:fPr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𝛺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20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𝛺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  <m:t>𝛺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  <m:t>𝛺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ru-RU" sz="1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  <m:t>𝛺</m:t>
                                            </m:r>
                                          </m:sup>
                                        </m:sSubSup>
                                        <m:sSup>
                                          <m:sSupPr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𝛺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𝑚𝑖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200"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𝛺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𝑘𝑚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ru-RU" sz="1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ru-RU" sz="1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  <m:t>𝛺</m:t>
                                            </m:r>
                                          </m:sup>
                                        </m:sSubSup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𝛺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ru-RU" sz="1200" i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  <m:r>
                        <a:rPr lang="ru-RU" sz="1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14A4B4D-330D-7645-9882-1D84B6D57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77" y="3867860"/>
                <a:ext cx="7020358" cy="762966"/>
              </a:xfrm>
              <a:prstGeom prst="rect">
                <a:avLst/>
              </a:prstGeom>
              <a:blipFill>
                <a:blip r:embed="rId7"/>
                <a:stretch>
                  <a:fillRect t="-175410" r="-14440" b="-240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BCD3A325-8182-B441-942C-353432C6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775" y="2897088"/>
            <a:ext cx="564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517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562" y="-5867"/>
            <a:ext cx="860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Азимутальная зависимость изменения порового давления в сдвиговой зоне. Поверхностная волна</a:t>
            </a:r>
            <a:endParaRPr lang="ru-RU" altLang="ru-RU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>
                <a:spLocks noChangeArrowheads="1"/>
              </p:cNvSpPr>
              <p:nvPr/>
            </p:nvSpPr>
            <p:spPr bwMode="auto">
              <a:xfrm>
                <a:off x="87088" y="4261033"/>
                <a:ext cx="880272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47675" indent="3603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indent="0" algn="ctr" eaLnBrk="1" hangingPunct="1">
                  <a:spcBef>
                    <a:spcPts val="600"/>
                  </a:spcBef>
                </a:pP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2. Схема сдвиговой разломной зоны, наклоненной к направлению действия максимального горизонтального напряжения под углом Кулона-Мора </a:t>
                </a:r>
                <a14:m>
                  <m:oMath xmlns:m="http://schemas.openxmlformats.org/officeDocument/2006/math">
                    <m:r>
                      <a:rPr lang="ru-RU" altLang="ru-RU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районе разломной зоны рассматривается два случая ориентации микротрещин: А – изотропная </a:t>
                </a:r>
                <a:r>
                  <a:rPr lang="ru-RU" alt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трещиноватость</a:t>
                </a: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(равновероятно ориентированная); В – </a:t>
                </a:r>
                <a:r>
                  <a:rPr lang="ru-RU" alt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трещиноватость</a:t>
                </a: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ориентированная параллельно оси максимального горизонтального сжатия</a:t>
                </a:r>
                <a:endParaRPr lang="en-US" alt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8" y="4261033"/>
                <a:ext cx="8802724" cy="830997"/>
              </a:xfrm>
              <a:prstGeom prst="rect">
                <a:avLst/>
              </a:prstGeom>
              <a:blipFill>
                <a:blip r:embed="rId2"/>
                <a:stretch>
                  <a:fillRect t="-1538" b="-461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826768" y="4874847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82BED80-8E3E-BF4C-B0EC-C53228559343}"/>
              </a:ext>
            </a:extLst>
          </p:cNvPr>
          <p:cNvGrpSpPr/>
          <p:nvPr/>
        </p:nvGrpSpPr>
        <p:grpSpPr>
          <a:xfrm>
            <a:off x="-9116" y="341049"/>
            <a:ext cx="5220522" cy="3919984"/>
            <a:chOff x="1786468" y="216890"/>
            <a:chExt cx="5363284" cy="4134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>
                  <a:extLst>
                    <a:ext uri="{FF2B5EF4-FFF2-40B4-BE49-F238E27FC236}">
                      <a16:creationId xmlns:a16="http://schemas.microsoft.com/office/drawing/2014/main" id="{52348A81-A125-C645-98EE-CE8BEE138611}"/>
                    </a:ext>
                  </a:extLst>
                </p:cNvPr>
                <p:cNvSpPr/>
                <p:nvPr/>
              </p:nvSpPr>
              <p:spPr>
                <a:xfrm>
                  <a:off x="4370849" y="1655334"/>
                  <a:ext cx="354905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50" i="1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ru-RU" sz="1050" dirty="0"/>
                </a:p>
              </p:txBody>
            </p:sp>
          </mc:Choice>
          <mc:Fallback xmlns="">
            <p:sp>
              <p:nvSpPr>
                <p:cNvPr id="17" name="Прямоугольник 16">
                  <a:extLst>
                    <a:ext uri="{FF2B5EF4-FFF2-40B4-BE49-F238E27FC236}">
                      <a16:creationId xmlns:a16="http://schemas.microsoft.com/office/drawing/2014/main" id="{52348A81-A125-C645-98EE-CE8BEE1386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849" y="1655334"/>
                  <a:ext cx="354905" cy="2616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95AEC05-0875-6F49-8D7B-224DFE905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6468" y="216890"/>
              <a:ext cx="5363284" cy="413469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50753C3-1A5A-8544-88A2-AB77EA5BE5A1}"/>
                  </a:ext>
                </a:extLst>
              </p:cNvPr>
              <p:cNvSpPr/>
              <p:nvPr/>
            </p:nvSpPr>
            <p:spPr>
              <a:xfrm>
                <a:off x="5201015" y="548131"/>
                <a:ext cx="4141455" cy="2103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Зона ориентирована под углом Кулона-Мора: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угол внутреннего трения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Sh</a:t>
                </a:r>
                <a:r>
                  <a:rPr lang="en-US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минимальное горизонтальное напряжение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Sh</a:t>
                </a:r>
                <a:r>
                  <a:rPr lang="en-US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ru-RU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максимальное горизонтальное напряжение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r>
                  <a:rPr lang="ru-RU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вертикальное напряжение;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ru-RU" dirty="0">
                    <a:effectLst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параметр, определяемый из условия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активизации разломной зоны.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0,  2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ru-RU" dirty="0">
                    <a:effectLst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азимут прихода волны.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50753C3-1A5A-8544-88A2-AB77EA5BE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015" y="548131"/>
                <a:ext cx="4141455" cy="2103012"/>
              </a:xfrm>
              <a:prstGeom prst="rect">
                <a:avLst/>
              </a:prstGeom>
              <a:blipFill>
                <a:blip r:embed="rId5"/>
                <a:stretch>
                  <a:fillRect l="-306" b="-1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A2FA9332-AEDE-894D-A233-45FC1FA40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749" y="777100"/>
            <a:ext cx="564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0"/>
              </a:spcBef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6F80F2-5253-8E4E-ACB5-BB32C9529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715" y="2772767"/>
            <a:ext cx="4530319" cy="14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8" y="583306"/>
            <a:ext cx="3493056" cy="36370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4220383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Ориентация зоны разлома, оси действия максимального горизонтального напряжения и сейсмических событий в скважине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Арбакл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округ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Осейдж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Arbuckle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wastewater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disposal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Oklahoma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USA). </a:t>
            </a:r>
            <a:endParaRPr lang="ru-RU" sz="1200" dirty="0"/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9888" y="40618"/>
            <a:ext cx="860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/>
              <a:t>Верификация построенных соотношений. Поверхностная волна</a:t>
            </a:r>
            <a:endParaRPr lang="ru-RU" alt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64" y="455140"/>
            <a:ext cx="4407500" cy="37727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99992" y="4292391"/>
            <a:ext cx="4474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Вычисленные ориентация разломной зоны, направление действия максимального горизонтального напряжения и направление максимального/минимального отклика резервуара на прохождение поверхностных волн</a:t>
            </a:r>
            <a:endParaRPr lang="ru-RU" sz="1200" dirty="0"/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AFE46-9B8A-7844-BEAA-8785BCD667D1}"/>
              </a:ext>
            </a:extLst>
          </p:cNvPr>
          <p:cNvSpPr txBox="1"/>
          <p:nvPr/>
        </p:nvSpPr>
        <p:spPr>
          <a:xfrm>
            <a:off x="8826768" y="4874847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2151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3" y="457201"/>
            <a:ext cx="5890939" cy="2918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1256" y="3484995"/>
                <a:ext cx="8784976" cy="662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5. Сравнение расчетной кривой (соотношение (5)) и сейсмологических данных для отклика порового давления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𝛷</m:t>
                            </m:r>
                          </m:sub>
                        </m:sSub>
                      </m:num>
                      <m:den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𝛷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𝐾𝑢</m:t>
                        </m:r>
                      </m:den>
                    </m:f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индуцированного определенно ориентированной трещиноватостью</a:t>
                </a:r>
              </a:p>
              <a:p>
                <a:pPr algn="ctr"/>
                <a:endParaRPr lang="ru-RU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6" y="3484995"/>
                <a:ext cx="8784976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48464" y="4874847"/>
            <a:ext cx="39553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CD569CB-A1A2-8B48-873C-BEEDADE4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5" y="4133116"/>
            <a:ext cx="790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зависимость </a:t>
            </a:r>
            <a:r>
              <a:rPr lang="ru-RU" alt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пороупругого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отклика от направления прихода волны в случае прохождения объемной поперечной волны? </a:t>
            </a:r>
            <a:endParaRPr lang="ru-RU" altLang="ru-RU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7F03A9-BCD2-274B-95C6-B451CC3D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40618"/>
            <a:ext cx="860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/>
              <a:t>Верификация построенных соотношений. Поверхностная волна</a:t>
            </a:r>
            <a:endParaRPr lang="ru-RU" altLang="ru-RU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DDDC5-0C98-7F4F-8583-F98E84FA5E44}"/>
              </a:ext>
            </a:extLst>
          </p:cNvPr>
          <p:cNvSpPr txBox="1"/>
          <p:nvPr/>
        </p:nvSpPr>
        <p:spPr>
          <a:xfrm>
            <a:off x="8826768" y="4874847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98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A5D8E59-664B-FF42-9F22-EA7F7F06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96" y="1352867"/>
            <a:ext cx="5998685" cy="2936103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3740" y="0"/>
            <a:ext cx="860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Азимутальная зависимость изменения порового давления в сдвиговой зоне. </a:t>
            </a:r>
          </a:p>
          <a:p>
            <a:pPr algn="ctr" eaLnBrk="1" hangingPunct="1"/>
            <a:r>
              <a:rPr lang="ru-RU" sz="1500" b="1" dirty="0"/>
              <a:t>Объемная поперечная волна</a:t>
            </a:r>
            <a:endParaRPr lang="ru-RU" altLang="ru-RU" sz="15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4503" y="4675512"/>
            <a:ext cx="88027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ctr" eaLnBrk="1" hangingPunct="1">
              <a:spcBef>
                <a:spcPts val="60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 Принципиальная схема, демонстрирующая направление прихода волны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B2B6D95-7625-7D49-85BB-B3A386FDA552}"/>
                  </a:ext>
                </a:extLst>
              </p:cNvPr>
              <p:cNvSpPr/>
              <p:nvPr/>
            </p:nvSpPr>
            <p:spPr>
              <a:xfrm>
                <a:off x="5302559" y="1122299"/>
                <a:ext cx="3524209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ru-RU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азимут;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>
                    <a:effectLst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угол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погружения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0, 2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поляризации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2B6D95-7625-7D49-85BB-B3A386FDA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559" y="1122299"/>
                <a:ext cx="3524209" cy="844077"/>
              </a:xfrm>
              <a:prstGeom prst="rect">
                <a:avLst/>
              </a:prstGeom>
              <a:blipFill rotWithShape="1">
                <a:blip r:embed="rId3"/>
                <a:stretch>
                  <a:fillRect t="-719" b="-5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C3B17EC-7415-5C4B-911A-2A0A060A539D}"/>
              </a:ext>
            </a:extLst>
          </p:cNvPr>
          <p:cNvSpPr txBox="1"/>
          <p:nvPr/>
        </p:nvSpPr>
        <p:spPr>
          <a:xfrm>
            <a:off x="8826768" y="4874847"/>
            <a:ext cx="317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D15956AD-2789-D74A-9C22-53691A963835}"/>
                  </a:ext>
                </a:extLst>
              </p:cNvPr>
              <p:cNvSpPr/>
              <p:nvPr/>
            </p:nvSpPr>
            <p:spPr>
              <a:xfrm>
                <a:off x="6550632" y="2304219"/>
                <a:ext cx="352420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SH-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волна</a:t>
                </a:r>
                <a:endParaRPr lang="ru-RU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5956AD-2789-D74A-9C22-53691A963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32" y="2304219"/>
                <a:ext cx="352420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0FB900E-6365-C04B-9F4C-6A2DD9C4F831}"/>
                  </a:ext>
                </a:extLst>
              </p:cNvPr>
              <p:cNvSpPr/>
              <p:nvPr/>
            </p:nvSpPr>
            <p:spPr>
              <a:xfrm>
                <a:off x="6550631" y="2581548"/>
                <a:ext cx="3524209" cy="378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SV-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волна</a:t>
                </a:r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0FB900E-6365-C04B-9F4C-6A2DD9C4F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31" y="2581548"/>
                <a:ext cx="3524209" cy="378117"/>
              </a:xfrm>
              <a:prstGeom prst="rect">
                <a:avLst/>
              </a:prstGeom>
              <a:blipFill rotWithShape="1"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57DF4AE-B367-984C-993D-5D2766D1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4" y="503205"/>
            <a:ext cx="88027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6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зависимости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пороупругого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отклика (отношения коэффициентов в модернизированном уравнении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Скемптона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флюидонасыщенного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трещиноватого коллектора от направления прихода объемной поперечной волны. 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5956AD-2789-D74A-9C22-53691A963835}"/>
              </a:ext>
            </a:extLst>
          </p:cNvPr>
          <p:cNvSpPr/>
          <p:nvPr/>
        </p:nvSpPr>
        <p:spPr>
          <a:xfrm>
            <a:off x="3200364" y="4130480"/>
            <a:ext cx="5797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равновероятно ориентированная трещиноватость (изотропная)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– преимущественно ориентированная трещиноватость (анизотропная)</a:t>
            </a:r>
          </a:p>
        </p:txBody>
      </p:sp>
    </p:spTree>
    <p:extLst>
      <p:ext uri="{BB962C8B-B14F-4D97-AF65-F5344CB8AC3E}">
        <p14:creationId xmlns:p14="http://schemas.microsoft.com/office/powerpoint/2010/main" val="1151954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20C07183-8B44-DC47-AD99-9B122BAA3371}" vid="{55AD8229-9BC5-6E41-AFD9-91F26653AE0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35898</TotalTime>
  <Words>1461</Words>
  <Application>Microsoft Macintosh PowerPoint</Application>
  <PresentationFormat>Экран (16:9)</PresentationFormat>
  <Paragraphs>149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Cambria Math</vt:lpstr>
      <vt:lpstr>Georgia</vt:lpstr>
      <vt:lpstr>Times New Roman</vt:lpstr>
      <vt:lpstr>Trebuchet MS</vt:lpstr>
      <vt:lpstr>Тема3</vt:lpstr>
      <vt:lpstr>АНИЗОТРОПИЯ ПОРОУПРУГОГО ОТКЛИКА ТРЕЩИНОВАТЫХ КОЛЛЕКТОРОВ ПРИ ВОЗДЕЙСТВИИ ПОПЕРЕЧНЫХ СЕЙСМИЧЕСКИХ ВОЛН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оптимальной ориентации зоны разрушения хрупкой горной породы</dc:title>
  <dc:creator>Microsoft Office User</dc:creator>
  <cp:lastModifiedBy>Microsoft Office User</cp:lastModifiedBy>
  <cp:revision>186</cp:revision>
  <cp:lastPrinted>2025-02-21T08:49:25Z</cp:lastPrinted>
  <dcterms:created xsi:type="dcterms:W3CDTF">2025-01-23T08:29:18Z</dcterms:created>
  <dcterms:modified xsi:type="dcterms:W3CDTF">2026-05-20T06:44:28Z</dcterms:modified>
</cp:coreProperties>
</file>