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6" r:id="rId2"/>
    <p:sldId id="395" r:id="rId3"/>
    <p:sldId id="396" r:id="rId4"/>
    <p:sldId id="386" r:id="rId5"/>
    <p:sldId id="373" r:id="rId6"/>
    <p:sldId id="397" r:id="rId7"/>
    <p:sldId id="375" r:id="rId8"/>
    <p:sldId id="376" r:id="rId9"/>
    <p:sldId id="374" r:id="rId10"/>
    <p:sldId id="377" r:id="rId11"/>
    <p:sldId id="387" r:id="rId12"/>
    <p:sldId id="389" r:id="rId13"/>
    <p:sldId id="388" r:id="rId14"/>
    <p:sldId id="394" r:id="rId15"/>
    <p:sldId id="390" r:id="rId16"/>
    <p:sldId id="393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67F57-9E67-4256-A0F6-222FCAAE3955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10C0-F35D-45CA-A278-DBA609E17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2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D542F-2B9F-49CC-A255-4C289F109CE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0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99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66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45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19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17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1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7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8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7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7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7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8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7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0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0397-B71A-4A5B-B6C7-10A5C8369E2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5C2BFB-1436-4005-BBC0-689C13B7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8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F5CD5-4678-4B10-A51F-298ECBAD6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24" y="656144"/>
            <a:ext cx="9144000" cy="299097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ГЕОЛОГИЧЕСКОГО СТРОЕНИЯ ВДОЛЬ ТРАСС СЕЙСМИЧЕСКИХ ЛУЧЕЙ</a:t>
            </a:r>
            <a:b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ДИНАМИЧЕСКИЕ ПАРАМЕТРЫ СЕЙСМИЧЕСКИХ ВОЛН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94BF24-92AB-4FB8-BBFB-DA6F3BA12E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Н. Иванченко, И. А. Санина*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динамики геосфер имени академика М. А. Садовского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академии наук, Москва, Россия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Триггерные эффекты в геосистемах (18–22 мая 2026 г., Коломна, Россия)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4BB24-A234-4E1A-A6FB-C70C2A9491E2}"/>
              </a:ext>
            </a:extLst>
          </p:cNvPr>
          <p:cNvSpPr txBox="1"/>
          <p:nvPr/>
        </p:nvSpPr>
        <p:spPr>
          <a:xfrm>
            <a:off x="696037" y="949766"/>
            <a:ext cx="45719" cy="31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9597A-0142-921A-90E6-70D26798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447AB-543A-7AEE-2C85-7EFADFFB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26" y="0"/>
            <a:ext cx="9418983" cy="8934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Логарифмы отношения амплитуд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61EA5-AB93-3CBE-2650-FF694BF574C3}"/>
              </a:ext>
            </a:extLst>
          </p:cNvPr>
          <p:cNvSpPr txBox="1"/>
          <p:nvPr/>
        </p:nvSpPr>
        <p:spPr>
          <a:xfrm>
            <a:off x="8249253" y="1673698"/>
            <a:ext cx="35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Михайловский ГОК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D64EB-0FE9-A407-A679-AA14636B26BE}"/>
              </a:ext>
            </a:extLst>
          </p:cNvPr>
          <p:cNvSpPr txBox="1"/>
          <p:nvPr/>
        </p:nvSpPr>
        <p:spPr>
          <a:xfrm>
            <a:off x="9582538" y="4646209"/>
            <a:ext cx="190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карьеров г. Коломна</a:t>
            </a:r>
          </a:p>
        </p:txBody>
      </p:sp>
      <p:pic>
        <p:nvPicPr>
          <p:cNvPr id="11" name="Picture 9" descr="File0175">
            <a:extLst>
              <a:ext uri="{FF2B5EF4-FFF2-40B4-BE49-F238E27FC236}">
                <a16:creationId xmlns:a16="http://schemas.microsoft.com/office/drawing/2014/main" id="{A2B5B131-6A6A-F8A7-ACC0-43E6203DB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CA401A-F722-38DF-69D0-C94815F8C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7" y="893470"/>
            <a:ext cx="8492464" cy="27739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59AAD-2106-1566-380F-7425B9CE1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7" y="3905580"/>
            <a:ext cx="8492464" cy="27739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0640EF-9E4D-4553-9982-B55605075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7" y="927780"/>
            <a:ext cx="8492464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2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2FA59-21E0-8D6F-62D7-CA385665F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AF981-510F-1165-FD14-FDFBC0C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26" y="0"/>
            <a:ext cx="9418983" cy="8934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Логарифмы отношения амплитуд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BB6A3-BCEB-3418-166F-7F2AC5AD417E}"/>
              </a:ext>
            </a:extLst>
          </p:cNvPr>
          <p:cNvSpPr txBox="1"/>
          <p:nvPr/>
        </p:nvSpPr>
        <p:spPr>
          <a:xfrm>
            <a:off x="8607977" y="2793371"/>
            <a:ext cx="35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Кораблинский</a:t>
            </a:r>
          </a:p>
        </p:txBody>
      </p:sp>
      <p:pic>
        <p:nvPicPr>
          <p:cNvPr id="11" name="Picture 9" descr="File0175">
            <a:extLst>
              <a:ext uri="{FF2B5EF4-FFF2-40B4-BE49-F238E27FC236}">
                <a16:creationId xmlns:a16="http://schemas.microsoft.com/office/drawing/2014/main" id="{8518614A-0A34-F84E-4329-B7E3EC14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7DA9E3-C048-642D-7EA0-F17D4CD38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59" y="1775743"/>
            <a:ext cx="8492464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60" y="1007091"/>
            <a:ext cx="4470770" cy="24919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07" y="1007091"/>
            <a:ext cx="4480432" cy="2497290"/>
          </a:xfrm>
          <a:prstGeom prst="rect">
            <a:avLst/>
          </a:prstGeom>
        </p:spPr>
      </p:pic>
      <p:pic>
        <p:nvPicPr>
          <p:cNvPr id="41" name="Рисунок 40"/>
          <p:cNvPicPr/>
          <p:nvPr/>
        </p:nvPicPr>
        <p:blipFill>
          <a:blip r:embed="rId4"/>
          <a:stretch/>
        </p:blipFill>
        <p:spPr>
          <a:xfrm>
            <a:off x="1596000" y="3961800"/>
            <a:ext cx="4644016" cy="266220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5"/>
          <a:stretch/>
        </p:blipFill>
        <p:spPr>
          <a:xfrm>
            <a:off x="6517200" y="4305240"/>
            <a:ext cx="4002840" cy="224676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2783640" y="164520"/>
            <a:ext cx="6400440" cy="503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000"/>
          </a:bodyPr>
          <a:lstStyle/>
          <a:p>
            <a:pPr algn="ctr">
              <a:spcBef>
                <a:spcPts val="641"/>
              </a:spcBef>
              <a:tabLst>
                <a:tab pos="0" algn="l"/>
              </a:tabLst>
            </a:pPr>
            <a:r>
              <a:rPr lang="ru-RU" sz="2400" spc="-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лучей</a:t>
            </a:r>
            <a:endParaRPr lang="en-GB" sz="2400" spc="-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7009236" y="3728520"/>
            <a:ext cx="3408736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скоростей Р волн</a:t>
            </a:r>
            <a:endParaRPr lang="en-GB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4403280" y="4797000"/>
            <a:ext cx="41874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K1</a:t>
            </a:r>
            <a:endParaRPr lang="en-GB" spc="-1" dirty="0"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7727520" y="5261400"/>
            <a:ext cx="41874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K2</a:t>
            </a:r>
            <a:endParaRPr lang="en-GB" spc="-1" dirty="0"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8124960" y="5634720"/>
            <a:ext cx="377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</a:rPr>
              <a:t>M</a:t>
            </a:r>
            <a:endParaRPr lang="en-GB" spc="-1">
              <a:latin typeface="Arial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9420604" y="2928757"/>
            <a:ext cx="377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M</a:t>
            </a:r>
            <a:endParaRPr lang="en-GB" spc="-1" dirty="0">
              <a:latin typeface="Arial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4486409" y="5727537"/>
            <a:ext cx="377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M</a:t>
            </a:r>
            <a:endParaRPr lang="en-GB" spc="-1" dirty="0">
              <a:latin typeface="Arial"/>
            </a:endParaRPr>
          </a:p>
        </p:txBody>
      </p:sp>
      <p:sp>
        <p:nvSpPr>
          <p:cNvPr id="52" name="CustomShape 8"/>
          <p:cNvSpPr/>
          <p:nvPr/>
        </p:nvSpPr>
        <p:spPr>
          <a:xfrm>
            <a:off x="7152784" y="668160"/>
            <a:ext cx="2456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Михайловский ГОК</a:t>
            </a:r>
            <a:endParaRPr lang="en-GB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ustomShape 9"/>
          <p:cNvSpPr/>
          <p:nvPr/>
        </p:nvSpPr>
        <p:spPr>
          <a:xfrm>
            <a:off x="2102722" y="719280"/>
            <a:ext cx="3533803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Новогуровский</a:t>
            </a:r>
            <a:r>
              <a:rPr lang="en-US" b="1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Венев</a:t>
            </a:r>
            <a:r>
              <a:rPr lang="en-US" b="1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Коломна</a:t>
            </a:r>
            <a:endParaRPr lang="en-GB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ustomShape 10"/>
          <p:cNvSpPr/>
          <p:nvPr/>
        </p:nvSpPr>
        <p:spPr>
          <a:xfrm>
            <a:off x="2948911" y="3597120"/>
            <a:ext cx="1596119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Кораблинский</a:t>
            </a:r>
            <a:endParaRPr lang="en-GB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stomShape 11"/>
          <p:cNvSpPr/>
          <p:nvPr/>
        </p:nvSpPr>
        <p:spPr>
          <a:xfrm>
            <a:off x="7421160" y="4958640"/>
            <a:ext cx="41874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K1</a:t>
            </a:r>
            <a:endParaRPr lang="en-GB" spc="-1" dirty="0">
              <a:latin typeface="Arial"/>
            </a:endParaRPr>
          </a:p>
        </p:txBody>
      </p:sp>
      <p:sp>
        <p:nvSpPr>
          <p:cNvPr id="57" name="CustomShape 13"/>
          <p:cNvSpPr/>
          <p:nvPr/>
        </p:nvSpPr>
        <p:spPr>
          <a:xfrm>
            <a:off x="8014441" y="4123800"/>
            <a:ext cx="922986" cy="33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ru-R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ustomShape 14"/>
          <p:cNvSpPr/>
          <p:nvPr/>
        </p:nvSpPr>
        <p:spPr>
          <a:xfrm>
            <a:off x="7703760" y="2648779"/>
            <a:ext cx="99512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pc="-1" baseline="-25000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=48.3c</a:t>
            </a:r>
            <a:endParaRPr lang="en-GB" spc="-1" dirty="0">
              <a:latin typeface="Arial"/>
            </a:endParaRPr>
          </a:p>
        </p:txBody>
      </p:sp>
      <p:sp>
        <p:nvSpPr>
          <p:cNvPr id="59" name="CustomShape 15"/>
          <p:cNvSpPr/>
          <p:nvPr/>
        </p:nvSpPr>
        <p:spPr>
          <a:xfrm>
            <a:off x="2635364" y="1484784"/>
            <a:ext cx="2094717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pc="-1" baseline="-25000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=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11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1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; 1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4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; 1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9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c</a:t>
            </a:r>
            <a:endParaRPr lang="en-GB" spc="-1" dirty="0">
              <a:latin typeface="Arial"/>
            </a:endParaRPr>
          </a:p>
        </p:txBody>
      </p:sp>
      <p:sp>
        <p:nvSpPr>
          <p:cNvPr id="60" name="CustomShape 16"/>
          <p:cNvSpPr/>
          <p:nvPr/>
        </p:nvSpPr>
        <p:spPr>
          <a:xfrm>
            <a:off x="3180000" y="4752000"/>
            <a:ext cx="99512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</a:rPr>
              <a:t>T</a:t>
            </a:r>
            <a:r>
              <a:rPr lang="en-US" spc="-1" baseline="-25000">
                <a:solidFill>
                  <a:srgbClr val="000000"/>
                </a:solidFill>
                <a:latin typeface="Calibri"/>
              </a:rPr>
              <a:t>P</a:t>
            </a:r>
            <a:r>
              <a:rPr lang="en-US" spc="-1">
                <a:solidFill>
                  <a:srgbClr val="000000"/>
                </a:solidFill>
                <a:latin typeface="Calibri"/>
              </a:rPr>
              <a:t>=32.0c</a:t>
            </a:r>
            <a:endParaRPr lang="en-GB" spc="-1">
              <a:latin typeface="Arial"/>
            </a:endParaRPr>
          </a:p>
        </p:txBody>
      </p:sp>
      <p:sp>
        <p:nvSpPr>
          <p:cNvPr id="61" name="CustomShape 17"/>
          <p:cNvSpPr/>
          <p:nvPr/>
        </p:nvSpPr>
        <p:spPr>
          <a:xfrm>
            <a:off x="3218160" y="5688000"/>
            <a:ext cx="99512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</a:rPr>
              <a:t>T</a:t>
            </a:r>
            <a:r>
              <a:rPr lang="en-US" spc="-1" baseline="-25000">
                <a:solidFill>
                  <a:srgbClr val="000000"/>
                </a:solidFill>
                <a:latin typeface="Calibri"/>
              </a:rPr>
              <a:t>P</a:t>
            </a:r>
            <a:r>
              <a:rPr lang="en-US" spc="-1">
                <a:solidFill>
                  <a:srgbClr val="000000"/>
                </a:solidFill>
                <a:latin typeface="Calibri"/>
              </a:rPr>
              <a:t>=32.0c</a:t>
            </a:r>
            <a:endParaRPr lang="en-GB" spc="-1">
              <a:latin typeface="Arial"/>
            </a:endParaRPr>
          </a:p>
        </p:txBody>
      </p:sp>
      <p:sp>
        <p:nvSpPr>
          <p:cNvPr id="25" name="CustomShape 3"/>
          <p:cNvSpPr/>
          <p:nvPr/>
        </p:nvSpPr>
        <p:spPr>
          <a:xfrm>
            <a:off x="4061296" y="2928757"/>
            <a:ext cx="41874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K1</a:t>
            </a:r>
            <a:endParaRPr lang="en-GB" spc="-1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7546" y="4990956"/>
            <a:ext cx="430887" cy="12234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600" b="1" dirty="0"/>
              <a:t>Глубина (км)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01AB0-48E6-4FEF-8825-02857BDA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056"/>
            <a:ext cx="10742150" cy="66530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геоморфологического строения Центральной части ВЕП</a:t>
            </a:r>
            <a:b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элементами компьютерного дешифрирования [Иванченко, Горбунова, 2015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A226F-7848-43F5-8B82-76BB7908F5CE}"/>
              </a:ext>
            </a:extLst>
          </p:cNvPr>
          <p:cNvSpPr txBox="1"/>
          <p:nvPr/>
        </p:nvSpPr>
        <p:spPr>
          <a:xfrm>
            <a:off x="588475" y="5725814"/>
            <a:ext cx="398500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линии вытянутости роз-диаграмм малых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линеаментов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протяженные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линеаменты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Нелидово-Рязанская шовная зона;  4 – трассы распространения сейсмических лучей;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– Геофизическая обсерватория «Михнево»;  6 – карьер 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Новогуровский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группы карьеров в р-не г. Коломна г. Венев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1AF8FC-69F7-4F23-938A-7ABC830B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22" y="1058878"/>
            <a:ext cx="6626053" cy="46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0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C3C177-7591-4BED-B4C8-533D0DBD5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53" y="695325"/>
            <a:ext cx="5296044" cy="61626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E091C-3118-4242-B9BE-BD785B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20" y="0"/>
            <a:ext cx="10188880" cy="5386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Тектоническая схема ВЕП с использованием результатов </a:t>
            </a:r>
            <a:b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автоматизированного </a:t>
            </a:r>
            <a:r>
              <a:rPr lang="ru-RU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линеаментного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DDF19-154D-40C7-BCFC-CFDB4DDF828F}"/>
              </a:ext>
            </a:extLst>
          </p:cNvPr>
          <p:cNvSpPr txBox="1"/>
          <p:nvPr/>
        </p:nvSpPr>
        <p:spPr>
          <a:xfrm>
            <a:off x="6559592" y="2299700"/>
            <a:ext cx="3695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глубинные разломы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линеаменты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зоны локализации деформаций осадочного чехла</a:t>
            </a:r>
          </a:p>
        </p:txBody>
      </p:sp>
    </p:spTree>
    <p:extLst>
      <p:ext uri="{BB962C8B-B14F-4D97-AF65-F5344CB8AC3E}">
        <p14:creationId xmlns:p14="http://schemas.microsoft.com/office/powerpoint/2010/main" val="380321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AB241-1740-47D0-A897-4356A9D2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928" y="107583"/>
            <a:ext cx="3206663" cy="92505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69369-B72D-448C-990E-1CFB0178D793}"/>
              </a:ext>
            </a:extLst>
          </p:cNvPr>
          <p:cNvSpPr txBox="1"/>
          <p:nvPr/>
        </p:nvSpPr>
        <p:spPr>
          <a:xfrm>
            <a:off x="347297" y="739646"/>
            <a:ext cx="104188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рассматривать вариации динамических параметров совместно с кинематикой лучей,      используемых при анализе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Показана влияние зон глубинных разломов на вариации динамических параметров сейсмических волн.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На трассах ГФО «Михнево» – карьер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Новогуровский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«Михнево» - группа карьеров «Венев» сейсмические лучи проходят через два блока, имеющие различные физические характеристики и разделяющую их межблочную зону, отличающуюся повышенной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деформированностью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[Кочарян, Спивак, 2003] – НРШЗ, чем можно объяснить наличие положительного тренда . 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5. В случае трассы ГФО «Михнево» – группа карьеров «Коломна» источник и приемник расположены в одном  геологическом блоке. Трасса не пересекает глубинных разломов. При такой схеме эксперимента временные изменения в поле поглощения поперечных сейсмических волн не фиксируются.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6. Для трасс ГФО «Михнево» - «Михайловский ГОК» и «Михнево» - карьер «Кораблинский» не отмечено значимого временно тренда. В данном случае сейсмический луч распространяется в нижней части земной коры. Этот факт приводит к заключению, что глубина влияния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разломных зон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«заканчивается» в средней коре, что может быть косвенным подтверждением наличия  слоя пониженных скоростей на глубинах 15-20 км.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3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1785FE-E25F-4B82-9CC4-5A29B6FC43E2}"/>
              </a:ext>
            </a:extLst>
          </p:cNvPr>
          <p:cNvSpPr/>
          <p:nvPr/>
        </p:nvSpPr>
        <p:spPr>
          <a:xfrm>
            <a:off x="511870" y="104514"/>
            <a:ext cx="98579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планы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Обладая уникальной базой данных о сейсмических событий на ВЕП, рассмотреть другие трассы в различных направлениях от ГФО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Михнево» и на различных эпицентральных расстояниях.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исследования в данном направлении позволят провести своего рода микрорайонирование территории ВЕП относительно возможного воздействия известных техногенных источников на отдельные блоки земной коры в зависимости от взаимного расположения источника, объекта и геологического строения вдоль трассы сейсмического луча.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2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0_2.jpg">
            <a:extLst>
              <a:ext uri="{FF2B5EF4-FFF2-40B4-BE49-F238E27FC236}">
                <a16:creationId xmlns:a16="http://schemas.microsoft.com/office/drawing/2014/main" id="{BC1438DE-C449-5F44-B20B-6B1973DAB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C3F68-5B38-44F3-B856-CAF5109A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30" y="124968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0468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F5661-6CE7-436A-80DA-D10E73C6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344" y="267730"/>
            <a:ext cx="10515600" cy="9000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послужило триггером нашего исследования?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97061-37D5-416E-8861-D1FFE773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2768"/>
            <a:ext cx="10760901" cy="5247502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тридцати лет назад в работах, Невского(1987),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Sato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(1988)Гамбурцева(1992),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Копничева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(1985) и других  было показано, что вариации скоростей сейсмических волн и эффективной добротности могут рассматриваться как индикаторы изменения напряженно-деформированного состояния среды 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перечисленных работах были рассмотрены вариации параметра затухания в сейсмически активных районах, т.к. для них можно собрать представительный экспериментальный материал по землетрясениям, произошедшим в разные годы, а также, на испытательных полигонах бывшего СССР, США и Китая, где были произведены многочисленные взрывы в различное время.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сейсмически стабильных регионов такие исследования практически не проводились.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из первых в данном направлении являются исследования , выполненные в (Кочарян и др.2011), где приведены результаты измерений, проведенных в двух асейсмичных регионах – Семипалатинский полигон, источник –  подземные ядерные взрывы, которые проводились с 1964 по 1989 г. и на территории  ВЕП-Геофизическая обсерватория ИДГ РАН «Михнево», источник – карьерные взрывы, зарегистрированные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малоапертурной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сейсмической группой  в период с 2006 по 2009гг.</a:t>
            </a:r>
          </a:p>
          <a:p>
            <a:pPr marL="0" indent="0" algn="just">
              <a:buNone/>
            </a:pPr>
            <a:endParaRPr lang="ru-RU" sz="8000" dirty="0"/>
          </a:p>
          <a:p>
            <a:pPr algn="just"/>
            <a:endParaRPr lang="ru-RU" dirty="0"/>
          </a:p>
          <a:p>
            <a:pPr marL="0" indent="0">
              <a:buNone/>
            </a:pP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13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3B612E-BD0D-5AD4-8B26-509ABAE41C62}"/>
                  </a:ext>
                </a:extLst>
              </p:cNvPr>
              <p:cNvSpPr txBox="1"/>
              <p:nvPr/>
            </p:nvSpPr>
            <p:spPr>
              <a:xfrm>
                <a:off x="914399" y="560173"/>
                <a:ext cx="10305535" cy="5324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dirty="0"/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Было показано, что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 в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двух асейсмичных районах  с различным геологическим строением присутствует существенная зависимость параметров сейсмических волн от времени. </a:t>
                </a:r>
              </a:p>
              <a:p>
                <a:pPr algn="just">
                  <a:buClr>
                    <a:schemeClr val="accent1">
                      <a:lumMod val="75000"/>
                    </a:schemeClr>
                  </a:buClr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Установлены характерные периоды этих вариаций: месяцы-годы, включая явно выраженный годовой цикл. </a:t>
                </a:r>
              </a:p>
              <a:p>
                <a:pPr marL="342900" indent="-342900" algn="just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Авторы связывают выявленные вариации с изменениями напряженно-деформированного состояния активных разломных зон, которые в свою очередь могут быть связаны с макродвижением крупных блоков. </a:t>
                </a:r>
              </a:p>
              <a:p>
                <a:pPr marL="342900" indent="-342900" algn="just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Многолетние, начиная с 2004г., непрерывные наблюдения за сейсмическими событиями на МСГ «Михнево» позволили создать уникальную базу волновых форм сейсмических событий, что дает возможность ставить и решать задачи по изучению вариаций напряженного деформированного состояния ВЕП. </a:t>
                </a:r>
              </a:p>
              <a:p>
                <a:pPr marL="342900" indent="-342900" algn="just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endParaRPr lang="ru-RU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Установленное по геологическим материалам и данным  дистанционного зондирования блоковое строение ВЕП.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3B612E-BD0D-5AD4-8B26-509ABAE41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560173"/>
                <a:ext cx="10305535" cy="5324535"/>
              </a:xfrm>
              <a:prstGeom prst="rect">
                <a:avLst/>
              </a:prstGeom>
              <a:blipFill>
                <a:blip r:embed="rId2"/>
                <a:stretch>
                  <a:fillRect l="-532" t="-687" r="-532" b="-1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04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29EBA-B6BE-4EB7-A584-AD8F9DC2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59860" cy="108789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 методика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6B4E9-59C2-4F39-A390-1DA2E0C8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019"/>
            <a:ext cx="10515600" cy="47239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записи на центральных приборах МСГ «Михнево» пяти карьеров, расположенных в различных азимутах и на различных расстояниях от Михнево за период наблюдений с 2007 по 2024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методике [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Копничев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др., 2009, 2013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рассматривается изменение во времени отношения логарифма амплитуд поперечной волны к продольной или логарифм отношения максимальной амплитуды в группе поперечных волн к максимальной амплитуде в группе продольных волн, т.е.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ASmax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APmax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зарегистрированных на вертикальном канале сейсмоприемника. В нашем случае анализируется логарифм отношения максимальных амплитуд, что позволило более четко выделить полезный сигнал по сравнению с первым вступлением волн Р 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учитывая достаточно малую магнитуду рассматриваемых событий.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частотных диапазон 3-9 Гц.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398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422DF-A031-48A2-BAA0-CD7E9CC3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31" y="137144"/>
            <a:ext cx="10155678" cy="122980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Карта-схема взаимного расположения карьеров  </a:t>
            </a:r>
            <a:b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расстояниями от центра МСГ «Михнево» (54.95 37.76)</a:t>
            </a:r>
            <a:b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12E55-FB84-424D-96A2-49E7A0FC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642" y="1991518"/>
            <a:ext cx="5131558" cy="228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Геофизическая обсерватория «Михнево»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карьер «Михайловский ГОК»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52.32 35.43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R=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330км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–карьер  «Кораблинский»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53.90 40.20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=196км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карьер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Новогуровский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54.48 37.33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=59км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группа карьеров в р-не г. Венев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54.39 38.20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=70км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карьеров в р-не г. Коломна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55.18 38.81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=70км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 descr="File01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4E027A-A7F9-B8D1-FF93-914832D9E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50" y="5158392"/>
            <a:ext cx="350520" cy="236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5F8515-7257-07C2-657F-16F6E0191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50" y="5833040"/>
            <a:ext cx="312420" cy="175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EAFB99-520E-67D4-269B-1620F16FE4DE}"/>
              </a:ext>
            </a:extLst>
          </p:cNvPr>
          <p:cNvSpPr txBox="1"/>
          <p:nvPr/>
        </p:nvSpPr>
        <p:spPr>
          <a:xfrm>
            <a:off x="7997587" y="4952355"/>
            <a:ext cx="3725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линии вытянутости роз-диаграмм малых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линеаментов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0E0D29-3D33-E2E3-F756-8DA56AE169B0}"/>
              </a:ext>
            </a:extLst>
          </p:cNvPr>
          <p:cNvSpPr txBox="1"/>
          <p:nvPr/>
        </p:nvSpPr>
        <p:spPr>
          <a:xfrm>
            <a:off x="7997587" y="5752421"/>
            <a:ext cx="28758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протяженные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линеаменты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7BB2690-A617-7A1C-8E7F-74F8E918140F}"/>
              </a:ext>
            </a:extLst>
          </p:cNvPr>
          <p:cNvCxnSpPr>
            <a:cxnSpLocks/>
          </p:cNvCxnSpPr>
          <p:nvPr/>
        </p:nvCxnSpPr>
        <p:spPr>
          <a:xfrm>
            <a:off x="7419150" y="4565597"/>
            <a:ext cx="3124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BBF347-E91F-9205-38FA-7E75AFA7CB7D}"/>
              </a:ext>
            </a:extLst>
          </p:cNvPr>
          <p:cNvSpPr txBox="1"/>
          <p:nvPr/>
        </p:nvSpPr>
        <p:spPr>
          <a:xfrm>
            <a:off x="7381050" y="4430516"/>
            <a:ext cx="350520" cy="286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2A1661-7EDD-1DD6-F447-4093B1498D17}"/>
              </a:ext>
            </a:extLst>
          </p:cNvPr>
          <p:cNvSpPr txBox="1"/>
          <p:nvPr/>
        </p:nvSpPr>
        <p:spPr>
          <a:xfrm>
            <a:off x="7997587" y="4311681"/>
            <a:ext cx="3545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трассы распространения сейсмических лучей;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645CBB-0D0B-945B-4E6C-E00F6846F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7" y="1677977"/>
            <a:ext cx="5687788" cy="48907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E75169-9776-4334-A01B-9B3DAA972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4" y="1621681"/>
            <a:ext cx="5687788" cy="48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E53D6B-6B21-F52C-413F-31D686928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80" y="1884167"/>
            <a:ext cx="4021331" cy="2836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9C68CA-B2D0-EBC9-3FFF-68F8515A5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4"/>
          <a:stretch>
            <a:fillRect/>
          </a:stretch>
        </p:blipFill>
        <p:spPr>
          <a:xfrm>
            <a:off x="4087885" y="872757"/>
            <a:ext cx="4403410" cy="23574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8BAE75-FEC9-6D85-2B96-C981192B3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/>
          <a:stretch>
            <a:fillRect/>
          </a:stretch>
        </p:blipFill>
        <p:spPr>
          <a:xfrm>
            <a:off x="354667" y="3576201"/>
            <a:ext cx="3495374" cy="25347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1D2DBD-A1D6-D08A-98FE-898B2C198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97" y="4185175"/>
            <a:ext cx="3436201" cy="25805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2F22ED-F5A1-A1BF-F87E-EFE570312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9" y="413949"/>
            <a:ext cx="4121692" cy="2320546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AFAE3E1-3224-2853-08F2-4E3BE7EC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0" y="0"/>
            <a:ext cx="4403410" cy="382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Новогурский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карьер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29E4338-2918-302F-0280-567EF2903BF6}"/>
              </a:ext>
            </a:extLst>
          </p:cNvPr>
          <p:cNvSpPr txBox="1">
            <a:spLocks/>
          </p:cNvSpPr>
          <p:nvPr/>
        </p:nvSpPr>
        <p:spPr>
          <a:xfrm>
            <a:off x="4114438" y="509148"/>
            <a:ext cx="4403410" cy="3824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Веневский карьер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FBB0D90-A5FA-3150-D451-23112E058616}"/>
              </a:ext>
            </a:extLst>
          </p:cNvPr>
          <p:cNvSpPr txBox="1">
            <a:spLocks/>
          </p:cNvSpPr>
          <p:nvPr/>
        </p:nvSpPr>
        <p:spPr>
          <a:xfrm>
            <a:off x="8517848" y="1447788"/>
            <a:ext cx="3133793" cy="3824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Коломенский карьер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35DA032-FAFA-5BEF-82FC-6B07FA319C18}"/>
              </a:ext>
            </a:extLst>
          </p:cNvPr>
          <p:cNvSpPr txBox="1">
            <a:spLocks/>
          </p:cNvSpPr>
          <p:nvPr/>
        </p:nvSpPr>
        <p:spPr>
          <a:xfrm>
            <a:off x="483769" y="3193743"/>
            <a:ext cx="3133793" cy="3824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Кораблинский карьер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73E3DA8F-2ACC-AB6B-5D27-28BE1A6E6E48}"/>
              </a:ext>
            </a:extLst>
          </p:cNvPr>
          <p:cNvSpPr txBox="1">
            <a:spLocks/>
          </p:cNvSpPr>
          <p:nvPr/>
        </p:nvSpPr>
        <p:spPr>
          <a:xfrm>
            <a:off x="4270693" y="3784155"/>
            <a:ext cx="3133793" cy="3824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Михайловский карьер</a:t>
            </a:r>
          </a:p>
        </p:txBody>
      </p:sp>
    </p:spTree>
    <p:extLst>
      <p:ext uri="{BB962C8B-B14F-4D97-AF65-F5344CB8AC3E}">
        <p14:creationId xmlns:p14="http://schemas.microsoft.com/office/powerpoint/2010/main" val="378402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2B1B1-2FDE-C42B-8A74-A47717963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>
            <a:extLst>
              <a:ext uri="{FF2B5EF4-FFF2-40B4-BE49-F238E27FC236}">
                <a16:creationId xmlns:a16="http://schemas.microsoft.com/office/drawing/2014/main" id="{4C2B9823-ED02-09C3-01BB-DD634B7F2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3608B692-FD02-7AD2-379B-45FCB960B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548" y="0"/>
            <a:ext cx="93076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Волновые формы :</a:t>
            </a:r>
          </a:p>
          <a:p>
            <a:pPr eaLnBrk="1" hangingPunct="1"/>
            <a:endParaRPr lang="ru-RU" alt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96BBD-BFF4-BB7F-C2D3-AA7BFA14C9D9}"/>
              </a:ext>
            </a:extLst>
          </p:cNvPr>
          <p:cNvSpPr txBox="1"/>
          <p:nvPr/>
        </p:nvSpPr>
        <p:spPr>
          <a:xfrm>
            <a:off x="1634671" y="1099010"/>
            <a:ext cx="268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Новогуровский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2D848-EC47-0914-80A4-C36C2CB00A61}"/>
              </a:ext>
            </a:extLst>
          </p:cNvPr>
          <p:cNvSpPr txBox="1"/>
          <p:nvPr/>
        </p:nvSpPr>
        <p:spPr>
          <a:xfrm>
            <a:off x="7470540" y="1125782"/>
            <a:ext cx="235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 в р-не г. Венев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3B6F2-E0D8-5C2B-247D-4AA17F39DE4B}"/>
              </a:ext>
            </a:extLst>
          </p:cNvPr>
          <p:cNvSpPr txBox="1"/>
          <p:nvPr/>
        </p:nvSpPr>
        <p:spPr>
          <a:xfrm>
            <a:off x="1094872" y="1780349"/>
            <a:ext cx="4143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06.11.2014 Т0 12:45:56,0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12:46:06,3 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12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:46:13,5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D344E0-6BE9-E807-A284-ABB4E9687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9" y="2220787"/>
            <a:ext cx="5210245" cy="27365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04BD1-DBC7-A143-1AA8-06CD6BA21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26" y="2259690"/>
            <a:ext cx="5276862" cy="2697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7855B1-B9EC-C1A1-7139-EF973403D09B}"/>
              </a:ext>
            </a:extLst>
          </p:cNvPr>
          <p:cNvSpPr txBox="1"/>
          <p:nvPr/>
        </p:nvSpPr>
        <p:spPr>
          <a:xfrm>
            <a:off x="6991965" y="1667393"/>
            <a:ext cx="379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03.09.2015 Т0 12:02:48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12:03:00 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12:03: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54978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FE654-A273-C10B-EC9F-ED0936269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E0C6-B653-A82A-7BCB-EE7BFF5B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26" y="0"/>
            <a:ext cx="9418983" cy="8934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Логарифмы отношения амплитуд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1B37E-B297-EDE6-2BD0-916DD0BC67D1}"/>
              </a:ext>
            </a:extLst>
          </p:cNvPr>
          <p:cNvSpPr txBox="1"/>
          <p:nvPr/>
        </p:nvSpPr>
        <p:spPr>
          <a:xfrm>
            <a:off x="8249253" y="1673698"/>
            <a:ext cx="35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Новогуровский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A352F-A5DA-AB9B-C041-488FDDE9B00C}"/>
              </a:ext>
            </a:extLst>
          </p:cNvPr>
          <p:cNvSpPr txBox="1"/>
          <p:nvPr/>
        </p:nvSpPr>
        <p:spPr>
          <a:xfrm>
            <a:off x="9591446" y="4431606"/>
            <a:ext cx="1567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карьеров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Венев</a:t>
            </a:r>
          </a:p>
        </p:txBody>
      </p:sp>
      <p:pic>
        <p:nvPicPr>
          <p:cNvPr id="11" name="Picture 9" descr="File0175">
            <a:extLst>
              <a:ext uri="{FF2B5EF4-FFF2-40B4-BE49-F238E27FC236}">
                <a16:creationId xmlns:a16="http://schemas.microsoft.com/office/drawing/2014/main" id="{6F205230-31E4-7B08-D9C2-D5D9A50F1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CA5AC7-84E1-A3BF-3B03-D81F4C6E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78" y="3765771"/>
            <a:ext cx="8486368" cy="27739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A1D662-7934-89DF-2C27-6EB650E7B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078" y="893470"/>
            <a:ext cx="7565792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>
            <a:extLst>
              <a:ext uri="{FF2B5EF4-FFF2-40B4-BE49-F238E27FC236}">
                <a16:creationId xmlns:a16="http://schemas.microsoft.com/office/drawing/2014/main" id="{CF9399A9-125A-4610-B5A9-516B1425D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05DFC5CC-F1CC-4100-BBB3-F3356C087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548" y="0"/>
            <a:ext cx="93076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Волновые формы </a:t>
            </a:r>
          </a:p>
          <a:p>
            <a:pPr eaLnBrk="1" hangingPunct="1"/>
            <a:endParaRPr lang="ru-RU" alt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A74DD6-CD3D-45E1-9B91-4A21CC26A65E}"/>
              </a:ext>
            </a:extLst>
          </p:cNvPr>
          <p:cNvSpPr/>
          <p:nvPr/>
        </p:nvSpPr>
        <p:spPr>
          <a:xfrm>
            <a:off x="7751764" y="3068639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E2444-75D9-2FE7-944B-A7C2B4DD0DE3}"/>
              </a:ext>
            </a:extLst>
          </p:cNvPr>
          <p:cNvSpPr txBox="1"/>
          <p:nvPr/>
        </p:nvSpPr>
        <p:spPr>
          <a:xfrm>
            <a:off x="8085339" y="558622"/>
            <a:ext cx="259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 «Кораблинский»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9F192F-34F9-4EAD-55AA-E1D1CFE8E7E6}"/>
              </a:ext>
            </a:extLst>
          </p:cNvPr>
          <p:cNvSpPr txBox="1"/>
          <p:nvPr/>
        </p:nvSpPr>
        <p:spPr>
          <a:xfrm>
            <a:off x="2491274" y="558622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Михайловский ГОК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89C7A-12F4-974B-CED2-3806501D8938}"/>
              </a:ext>
            </a:extLst>
          </p:cNvPr>
          <p:cNvSpPr txBox="1"/>
          <p:nvPr/>
        </p:nvSpPr>
        <p:spPr>
          <a:xfrm>
            <a:off x="5231374" y="3590507"/>
            <a:ext cx="263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 в р-не г. Коломна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0D5B8-0E0C-B696-DAC5-C10D890A942C}"/>
              </a:ext>
            </a:extLst>
          </p:cNvPr>
          <p:cNvSpPr txBox="1"/>
          <p:nvPr/>
        </p:nvSpPr>
        <p:spPr>
          <a:xfrm>
            <a:off x="1503680" y="819890"/>
            <a:ext cx="423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28.01.2022г. То 09:17:58.8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09:18:44.9 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09:19:21.1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C07A1-5413-973C-AD02-E2C58D39915B}"/>
              </a:ext>
            </a:extLst>
          </p:cNvPr>
          <p:cNvSpPr txBox="1"/>
          <p:nvPr/>
        </p:nvSpPr>
        <p:spPr>
          <a:xfrm>
            <a:off x="7189432" y="818686"/>
            <a:ext cx="4082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15.02.2016 То 12:25:00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12:25:32 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12:25:57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C5B59-C45F-5C66-72F3-C62E5591D93F}"/>
              </a:ext>
            </a:extLst>
          </p:cNvPr>
          <p:cNvSpPr txBox="1"/>
          <p:nvPr/>
        </p:nvSpPr>
        <p:spPr>
          <a:xfrm>
            <a:off x="4449854" y="3909179"/>
            <a:ext cx="373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16.04.2015 То 09:12:24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09:12:34 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09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:12:42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D05481-090C-1A0E-5C95-783F85D2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1165895"/>
            <a:ext cx="4379848" cy="23488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B62B34-D834-CB50-D10F-9FC1D9DCE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45" y="1164536"/>
            <a:ext cx="4270890" cy="23708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8C7AD6-1194-E854-A85B-2B4BC2329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46" y="4294738"/>
            <a:ext cx="4171062" cy="22922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1146</Words>
  <Application>Microsoft Office PowerPoint</Application>
  <PresentationFormat>Широкоэкранный</PresentationFormat>
  <Paragraphs>107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Аспект</vt:lpstr>
      <vt:lpstr>ВЛИЯНИЕ ГЕОЛОГИЧЕСКОГО СТРОЕНИЯ ВДОЛЬ ТРАСС СЕЙСМИЧЕСКИХ ЛУЧЕЙ НА ДИНАМИЧЕСКИЕ ПАРАМЕТРЫ СЕЙСМИЧЕСКИХ ВОЛН </vt:lpstr>
      <vt:lpstr>Что послужило триггером нашего исследования?</vt:lpstr>
      <vt:lpstr>Презентация PowerPoint</vt:lpstr>
      <vt:lpstr>Данные и методика</vt:lpstr>
      <vt:lpstr>Карта-схема взаимного расположения карьеров   с расстояниями от центра МСГ «Михнево» (54.95 37.76) </vt:lpstr>
      <vt:lpstr>Новогурский карьер</vt:lpstr>
      <vt:lpstr>Презентация PowerPoint</vt:lpstr>
      <vt:lpstr>Логарифмы отношения амплитуд</vt:lpstr>
      <vt:lpstr>Презентация PowerPoint</vt:lpstr>
      <vt:lpstr>Логарифмы отношения амплитуд</vt:lpstr>
      <vt:lpstr>Логарифмы отношения амплитуд</vt:lpstr>
      <vt:lpstr>Презентация PowerPoint</vt:lpstr>
      <vt:lpstr>Схема геоморфологического строения Центральной части ВЕП  с элементами компьютерного дешифрирования [Иванченко, Горбунова, 2015]</vt:lpstr>
      <vt:lpstr>Тектоническая схема ВЕП с использованием результатов  автоматизированного линеаментного анализа</vt:lpstr>
      <vt:lpstr>Заключение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ГЕОЛОГИЧЕСКОГО СТРОЕНИЯ ВДОЛЬ ТРАСС СЕЙСМИЧЕСКИХ ЛУЧЕЙ НА ДИНАМИЧЕСКИЕ ПАРАМЕТРЫ СЕЙСМИЧЕСКИХ ВОЛН</dc:title>
  <dc:creator>Irina Sanina</dc:creator>
  <cp:lastModifiedBy>irina sanina</cp:lastModifiedBy>
  <cp:revision>21</cp:revision>
  <dcterms:created xsi:type="dcterms:W3CDTF">2026-05-12T13:08:13Z</dcterms:created>
  <dcterms:modified xsi:type="dcterms:W3CDTF">2026-05-20T15:41:33Z</dcterms:modified>
</cp:coreProperties>
</file>