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316C978-CEC0-4313-B4DC-24CA978B38C4}">
  <a:tblStyle styleId="{A316C978-CEC0-4313-B4DC-24CA978B38C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54" y="8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3abc3a24b9a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3abc3a24b9a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abc3a24b9a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abc3a24b9a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3abc3a24b9a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3abc3a24b9a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3917568c455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3917568c455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3d3aa6ad4ed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3d3aa6ad4ed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91dd7fe3b6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391dd7fe3b6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3917568c455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3917568c455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3abc3a24b9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3abc3a24b9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391dd7fe3b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391dd7fe3b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91dd7fe3b6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391dd7fe3b6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abc3a24b9a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abc3a24b9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abc3a24b9a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3abc3a24b9a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abc3a24b9a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3abc3a24b9a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3abc3a24b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3abc3a24b9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abc3a24b9a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3abc3a24b9a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lnSpc>
                <a:spcPct val="95000"/>
              </a:lnSpc>
              <a:spcBef>
                <a:spcPts val="0"/>
              </a:spcBef>
              <a:spcAft>
                <a:spcPts val="0"/>
              </a:spcAft>
              <a:buSzPts val="1800"/>
              <a:buChar char="●"/>
              <a:defRPr sz="1600"/>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ru"/>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3.jpg"/></Relationships>
</file>

<file path=ppt/slides/_rels/slide1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doi.org/10.1016/j.asr.2025.11.044"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5.jpg"/></Relationships>
</file>

<file path=ppt/slides/_rels/slide13.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png"/><Relationship Id="rId7" Type="http://schemas.openxmlformats.org/officeDocument/2006/relationships/image" Target="../media/image40.jp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43.jpg"/><Relationship Id="rId4" Type="http://schemas.openxmlformats.org/officeDocument/2006/relationships/image" Target="../media/image42.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hyperlink" Target="https://irimodel.org/" TargetMode="External"/><Relationship Id="rId3" Type="http://schemas.openxmlformats.org/officeDocument/2006/relationships/hyperlink" Target="https://www.spaceweatherlive.com/ru/arhiv/2017/09/06/xray.html" TargetMode="External"/><Relationship Id="rId7" Type="http://schemas.openxmlformats.org/officeDocument/2006/relationships/hyperlink" Target="https://doi.org/10.1016/j.asr.2025.11.044"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https://doi.org/10.1029/2020SW002588" TargetMode="External"/><Relationship Id="rId5" Type="http://schemas.openxmlformats.org/officeDocument/2006/relationships/hyperlink" Target="https://doi.org/10.1016/0092-640X(92)90004-2" TargetMode="External"/><Relationship Id="rId4" Type="http://schemas.openxmlformats.org/officeDocument/2006/relationships/hyperlink" Target="https://gs671-suske.ndc.nasa.go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4.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30.jp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79375" y="1369139"/>
            <a:ext cx="8520600" cy="28110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ru" sz="2400" b="1">
                <a:solidFill>
                  <a:srgbClr val="000000"/>
                </a:solidFill>
              </a:rPr>
              <a:t>Оценка влияния солнечных вспышек на скорость ионизации в верхних слоях ионосферы</a:t>
            </a:r>
            <a:endParaRPr sz="2400" b="1">
              <a:solidFill>
                <a:srgbClr val="000000"/>
              </a:solidFill>
            </a:endParaRPr>
          </a:p>
          <a:p>
            <a:pPr marL="0" lvl="0" indent="0" algn="ctr" rtl="0">
              <a:spcBef>
                <a:spcPts val="0"/>
              </a:spcBef>
              <a:spcAft>
                <a:spcPts val="0"/>
              </a:spcAft>
              <a:buNone/>
            </a:pPr>
            <a:endParaRPr sz="2200"/>
          </a:p>
          <a:p>
            <a:pPr marL="0" lvl="0" indent="0" algn="ctr" rtl="0">
              <a:spcBef>
                <a:spcPts val="0"/>
              </a:spcBef>
              <a:spcAft>
                <a:spcPts val="0"/>
              </a:spcAft>
              <a:buNone/>
            </a:pPr>
            <a:endParaRPr sz="1000"/>
          </a:p>
          <a:p>
            <a:pPr marL="0" lvl="0" indent="0" algn="ctr" rtl="0">
              <a:spcBef>
                <a:spcPts val="0"/>
              </a:spcBef>
              <a:spcAft>
                <a:spcPts val="0"/>
              </a:spcAft>
              <a:buNone/>
            </a:pPr>
            <a:endParaRPr sz="1000"/>
          </a:p>
          <a:p>
            <a:pPr marL="0" lvl="0" indent="0" algn="ctr" rtl="0">
              <a:spcBef>
                <a:spcPts val="0"/>
              </a:spcBef>
              <a:spcAft>
                <a:spcPts val="0"/>
              </a:spcAft>
              <a:buNone/>
            </a:pPr>
            <a:endParaRPr sz="1000"/>
          </a:p>
          <a:p>
            <a:pPr marL="0" lvl="0" indent="0" algn="l" rtl="0">
              <a:spcBef>
                <a:spcPts val="0"/>
              </a:spcBef>
              <a:spcAft>
                <a:spcPts val="0"/>
              </a:spcAft>
              <a:buNone/>
            </a:pPr>
            <a:r>
              <a:rPr lang="ru" sz="1600" b="1"/>
              <a:t>Лобанова В.С.</a:t>
            </a:r>
            <a:r>
              <a:rPr lang="ru" sz="1600"/>
              <a:t>, </a:t>
            </a:r>
            <a:r>
              <a:rPr lang="ru" sz="1600" b="1"/>
              <a:t>Ряховский И.А., Корсунская Ю.А., Поклад Ю.В., Сапунова А.И.</a:t>
            </a:r>
            <a:endParaRPr sz="1600" b="1"/>
          </a:p>
          <a:p>
            <a:pPr marL="0" lvl="0" indent="0" algn="l" rtl="0">
              <a:spcBef>
                <a:spcPts val="0"/>
              </a:spcBef>
              <a:spcAft>
                <a:spcPts val="0"/>
              </a:spcAft>
              <a:buNone/>
            </a:pPr>
            <a:r>
              <a:rPr lang="ru" sz="1600"/>
              <a:t>ФГБУН Институт динамики геосфер имени академика М.А.Садовского РАН</a:t>
            </a:r>
            <a:endParaRPr sz="1600"/>
          </a:p>
          <a:p>
            <a:pPr marL="0" lvl="0" indent="0" algn="l" rtl="0">
              <a:spcBef>
                <a:spcPts val="0"/>
              </a:spcBef>
              <a:spcAft>
                <a:spcPts val="0"/>
              </a:spcAft>
              <a:buNone/>
            </a:pPr>
            <a:r>
              <a:rPr lang="ru" sz="1600">
                <a:solidFill>
                  <a:srgbClr val="0000FF"/>
                </a:solidFill>
              </a:rPr>
              <a:t>lobanova_vs@mail.ru</a:t>
            </a:r>
            <a:endParaRPr sz="1000"/>
          </a:p>
          <a:p>
            <a:pPr marL="0" lvl="0" indent="0" algn="ctr" rtl="0">
              <a:spcBef>
                <a:spcPts val="0"/>
              </a:spcBef>
              <a:spcAft>
                <a:spcPts val="0"/>
              </a:spcAft>
              <a:buNone/>
            </a:pPr>
            <a:endParaRPr sz="1000"/>
          </a:p>
        </p:txBody>
      </p:sp>
      <p:sp>
        <p:nvSpPr>
          <p:cNvPr id="55" name="Google Shape;55;p13"/>
          <p:cNvSpPr txBox="1">
            <a:spLocks noGrp="1"/>
          </p:cNvSpPr>
          <p:nvPr>
            <p:ph type="subTitle" idx="1"/>
          </p:nvPr>
        </p:nvSpPr>
        <p:spPr>
          <a:xfrm>
            <a:off x="379375" y="4480675"/>
            <a:ext cx="8520600" cy="548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ru" sz="1200">
                <a:solidFill>
                  <a:schemeClr val="dk1"/>
                </a:solidFill>
              </a:rPr>
              <a:t>21 мая 2026 г.</a:t>
            </a:r>
            <a:endParaRPr sz="1200">
              <a:solidFill>
                <a:schemeClr val="dk1"/>
              </a:solidFill>
            </a:endParaRPr>
          </a:p>
          <a:p>
            <a:pPr marL="0" lvl="0" indent="0" algn="ctr" rtl="0">
              <a:spcBef>
                <a:spcPts val="0"/>
              </a:spcBef>
              <a:spcAft>
                <a:spcPts val="0"/>
              </a:spcAft>
              <a:buNone/>
            </a:pPr>
            <a:r>
              <a:rPr lang="ru" sz="1200">
                <a:solidFill>
                  <a:schemeClr val="dk1"/>
                </a:solidFill>
              </a:rPr>
              <a:t>г. Коломна</a:t>
            </a:r>
            <a:endParaRPr sz="1200">
              <a:solidFill>
                <a:schemeClr val="dk1"/>
              </a:solidFill>
            </a:endParaRPr>
          </a:p>
        </p:txBody>
      </p:sp>
      <p:sp>
        <p:nvSpPr>
          <p:cNvPr id="56" name="Google Shape;56;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ru">
                <a:solidFill>
                  <a:schemeClr val="lt1"/>
                </a:solidFill>
              </a:rPr>
              <a:t>1</a:t>
            </a:fld>
            <a:endParaRPr>
              <a:solidFill>
                <a:schemeClr val="lt1"/>
              </a:solidFill>
            </a:endParaRPr>
          </a:p>
        </p:txBody>
      </p:sp>
      <p:pic>
        <p:nvPicPr>
          <p:cNvPr id="57" name="Google Shape;57;p13"/>
          <p:cNvPicPr preferRelativeResize="0"/>
          <p:nvPr/>
        </p:nvPicPr>
        <p:blipFill rotWithShape="1">
          <a:blip r:embed="rId3">
            <a:alphaModFix/>
          </a:blip>
          <a:srcRect t="14515"/>
          <a:stretch/>
        </p:blipFill>
        <p:spPr>
          <a:xfrm>
            <a:off x="324825" y="121738"/>
            <a:ext cx="1306450" cy="1116775"/>
          </a:xfrm>
          <a:prstGeom prst="rect">
            <a:avLst/>
          </a:prstGeom>
          <a:noFill/>
          <a:ln>
            <a:noFill/>
          </a:ln>
        </p:spPr>
      </p:pic>
      <p:pic>
        <p:nvPicPr>
          <p:cNvPr id="58" name="Google Shape;58;p13"/>
          <p:cNvPicPr preferRelativeResize="0"/>
          <p:nvPr/>
        </p:nvPicPr>
        <p:blipFill>
          <a:blip r:embed="rId4">
            <a:alphaModFix/>
          </a:blip>
          <a:stretch>
            <a:fillRect/>
          </a:stretch>
        </p:blipFill>
        <p:spPr>
          <a:xfrm>
            <a:off x="7193376" y="178175"/>
            <a:ext cx="1827751" cy="707875"/>
          </a:xfrm>
          <a:prstGeom prst="rect">
            <a:avLst/>
          </a:prstGeom>
          <a:noFill/>
          <a:ln>
            <a:noFill/>
          </a:ln>
        </p:spPr>
      </p:pic>
      <p:sp>
        <p:nvSpPr>
          <p:cNvPr id="59" name="Google Shape;59;p13"/>
          <p:cNvSpPr txBox="1"/>
          <p:nvPr/>
        </p:nvSpPr>
        <p:spPr>
          <a:xfrm>
            <a:off x="500550" y="193563"/>
            <a:ext cx="81429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u" sz="1600"/>
              <a:t>8-я Международная конференция </a:t>
            </a:r>
            <a:endParaRPr sz="1600"/>
          </a:p>
          <a:p>
            <a:pPr marL="0" lvl="0" indent="0" algn="ctr" rtl="0">
              <a:spcBef>
                <a:spcPts val="0"/>
              </a:spcBef>
              <a:spcAft>
                <a:spcPts val="0"/>
              </a:spcAft>
              <a:buNone/>
            </a:pPr>
            <a:r>
              <a:rPr lang="ru" sz="1600" b="1"/>
              <a:t>Триггерные эффекты в геосистемах</a:t>
            </a:r>
            <a:endParaRPr sz="1600" b="1"/>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2"/>
          <p:cNvSpPr txBox="1">
            <a:spLocks noGrp="1"/>
          </p:cNvSpPr>
          <p:nvPr>
            <p:ph type="title"/>
          </p:nvPr>
        </p:nvSpPr>
        <p:spPr>
          <a:xfrm>
            <a:off x="311700" y="20615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ru" sz="2420"/>
              <a:t>Расчет скорости ионизации во время солнечных вспышек</a:t>
            </a:r>
            <a:endParaRPr sz="2420"/>
          </a:p>
        </p:txBody>
      </p:sp>
      <p:sp>
        <p:nvSpPr>
          <p:cNvPr id="187" name="Google Shape;187;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ru"/>
              <a:t>10</a:t>
            </a:fld>
            <a:endParaRPr/>
          </a:p>
        </p:txBody>
      </p:sp>
      <p:sp>
        <p:nvSpPr>
          <p:cNvPr id="188" name="Google Shape;188;p22"/>
          <p:cNvSpPr txBox="1"/>
          <p:nvPr/>
        </p:nvSpPr>
        <p:spPr>
          <a:xfrm>
            <a:off x="605575" y="4241250"/>
            <a:ext cx="77805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u" sz="1200"/>
              <a:t>Высотный профиль суммарной скорости образования электронов для основных атмосферных компонент (O, O₂ и N₂) для вспышек X3.7 (слева) и X13.3 (справа) 6 сентября 2017 г.: </a:t>
            </a:r>
            <a:endParaRPr sz="1200"/>
          </a:p>
          <a:p>
            <a:pPr marL="0" lvl="0" indent="0" algn="ctr" rtl="0">
              <a:spcBef>
                <a:spcPts val="0"/>
              </a:spcBef>
              <a:spcAft>
                <a:spcPts val="0"/>
              </a:spcAft>
              <a:buNone/>
            </a:pPr>
            <a:r>
              <a:rPr lang="ru" sz="1200" b="1"/>
              <a:t>в начале вспышки</a:t>
            </a:r>
            <a:r>
              <a:rPr lang="ru" sz="1200"/>
              <a:t> (</a:t>
            </a:r>
            <a:r>
              <a:rPr lang="ru" sz="1200" b="1">
                <a:solidFill>
                  <a:srgbClr val="3D85C6"/>
                </a:solidFill>
              </a:rPr>
              <a:t>синяя кривая</a:t>
            </a:r>
            <a:r>
              <a:rPr lang="ru" sz="1200"/>
              <a:t>), на </a:t>
            </a:r>
            <a:r>
              <a:rPr lang="ru" sz="1200" b="1"/>
              <a:t>пике вспышки </a:t>
            </a:r>
            <a:r>
              <a:rPr lang="ru" sz="1200"/>
              <a:t>(</a:t>
            </a:r>
            <a:r>
              <a:rPr lang="ru" sz="1200" b="1">
                <a:solidFill>
                  <a:srgbClr val="E69138"/>
                </a:solidFill>
              </a:rPr>
              <a:t>оранжевая кривая</a:t>
            </a:r>
            <a:r>
              <a:rPr lang="ru" sz="1200"/>
              <a:t>)</a:t>
            </a:r>
            <a:endParaRPr sz="1200"/>
          </a:p>
        </p:txBody>
      </p:sp>
      <p:pic>
        <p:nvPicPr>
          <p:cNvPr id="189" name="Google Shape;189;p22"/>
          <p:cNvPicPr preferRelativeResize="0"/>
          <p:nvPr/>
        </p:nvPicPr>
        <p:blipFill>
          <a:blip r:embed="rId3">
            <a:alphaModFix/>
          </a:blip>
          <a:stretch>
            <a:fillRect/>
          </a:stretch>
        </p:blipFill>
        <p:spPr>
          <a:xfrm>
            <a:off x="231074" y="833162"/>
            <a:ext cx="4340925" cy="3255702"/>
          </a:xfrm>
          <a:prstGeom prst="rect">
            <a:avLst/>
          </a:prstGeom>
          <a:noFill/>
          <a:ln>
            <a:noFill/>
          </a:ln>
        </p:spPr>
      </p:pic>
      <p:pic>
        <p:nvPicPr>
          <p:cNvPr id="190" name="Google Shape;190;p22"/>
          <p:cNvPicPr preferRelativeResize="0"/>
          <p:nvPr/>
        </p:nvPicPr>
        <p:blipFill>
          <a:blip r:embed="rId4">
            <a:alphaModFix/>
          </a:blip>
          <a:stretch>
            <a:fillRect/>
          </a:stretch>
        </p:blipFill>
        <p:spPr>
          <a:xfrm>
            <a:off x="4680225" y="833170"/>
            <a:ext cx="4340925" cy="325567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t>Верификация</a:t>
            </a:r>
            <a:endParaRPr/>
          </a:p>
        </p:txBody>
      </p:sp>
      <p:sp>
        <p:nvSpPr>
          <p:cNvPr id="196" name="Google Shape;196;p23"/>
          <p:cNvSpPr txBox="1">
            <a:spLocks noGrp="1"/>
          </p:cNvSpPr>
          <p:nvPr>
            <p:ph type="body" idx="1"/>
          </p:nvPr>
        </p:nvSpPr>
        <p:spPr>
          <a:xfrm>
            <a:off x="311700" y="1152475"/>
            <a:ext cx="4400100" cy="3699900"/>
          </a:xfrm>
          <a:prstGeom prst="rect">
            <a:avLst/>
          </a:prstGeom>
        </p:spPr>
        <p:txBody>
          <a:bodyPr spcFirstLastPara="1" wrap="square" lIns="91425" tIns="91425" rIns="91425" bIns="91425" anchor="t" anchorCtr="0">
            <a:normAutofit fontScale="77500" lnSpcReduction="20000"/>
          </a:bodyPr>
          <a:lstStyle/>
          <a:p>
            <a:pPr marL="0" lvl="0" indent="0" algn="l" rtl="0">
              <a:lnSpc>
                <a:spcPct val="150000"/>
              </a:lnSpc>
              <a:spcBef>
                <a:spcPts val="0"/>
              </a:spcBef>
              <a:spcAft>
                <a:spcPts val="0"/>
              </a:spcAft>
              <a:buNone/>
            </a:pPr>
            <a:r>
              <a:rPr lang="ru" sz="1600">
                <a:solidFill>
                  <a:schemeClr val="dk1"/>
                </a:solidFill>
              </a:rPr>
              <a:t>Использовались значения </a:t>
            </a:r>
            <a:r>
              <a:rPr lang="ru" sz="1600" b="1">
                <a:solidFill>
                  <a:schemeClr val="dk1"/>
                </a:solidFill>
              </a:rPr>
              <a:t>ПЭС ионосферы</a:t>
            </a:r>
            <a:r>
              <a:rPr lang="ru" sz="1600">
                <a:solidFill>
                  <a:schemeClr val="dk1"/>
                </a:solidFill>
              </a:rPr>
              <a:t>, полученные по результатам измерений приемником ГНСС (GPS), </a:t>
            </a:r>
            <a:endParaRPr sz="1600">
              <a:solidFill>
                <a:schemeClr val="dk1"/>
              </a:solidFill>
            </a:endParaRPr>
          </a:p>
          <a:p>
            <a:pPr marL="0" lvl="0" indent="0" algn="l" rtl="0">
              <a:lnSpc>
                <a:spcPct val="150000"/>
              </a:lnSpc>
              <a:spcBef>
                <a:spcPts val="1200"/>
              </a:spcBef>
              <a:spcAft>
                <a:spcPts val="0"/>
              </a:spcAft>
              <a:buNone/>
            </a:pPr>
            <a:r>
              <a:rPr lang="ru">
                <a:solidFill>
                  <a:schemeClr val="dk1"/>
                </a:solidFill>
              </a:rPr>
              <a:t>Данные получены</a:t>
            </a:r>
            <a:r>
              <a:rPr lang="ru" sz="1600">
                <a:solidFill>
                  <a:schemeClr val="dk1"/>
                </a:solidFill>
              </a:rPr>
              <a:t> в </a:t>
            </a:r>
            <a:r>
              <a:rPr lang="ru" b="1">
                <a:solidFill>
                  <a:srgbClr val="990000"/>
                </a:solidFill>
              </a:rPr>
              <a:t>геофизической обсерватории</a:t>
            </a:r>
            <a:r>
              <a:rPr lang="ru" sz="1600" b="1">
                <a:solidFill>
                  <a:srgbClr val="990000"/>
                </a:solidFill>
              </a:rPr>
              <a:t> “Михнево” </a:t>
            </a:r>
            <a:r>
              <a:rPr lang="ru" sz="1600">
                <a:solidFill>
                  <a:schemeClr val="dk1"/>
                </a:solidFill>
              </a:rPr>
              <a:t>(54,95° с.ш., 37,77° в.д.)</a:t>
            </a:r>
            <a:endParaRPr sz="1600">
              <a:solidFill>
                <a:schemeClr val="dk1"/>
              </a:solidFill>
            </a:endParaRPr>
          </a:p>
          <a:p>
            <a:pPr marL="0" lvl="0" indent="0" algn="l" rtl="0">
              <a:lnSpc>
                <a:spcPct val="150000"/>
              </a:lnSpc>
              <a:spcBef>
                <a:spcPts val="1200"/>
              </a:spcBef>
              <a:spcAft>
                <a:spcPts val="0"/>
              </a:spcAft>
              <a:buNone/>
            </a:pPr>
            <a:r>
              <a:rPr lang="ru" sz="1600">
                <a:solidFill>
                  <a:schemeClr val="dk1"/>
                </a:solidFill>
              </a:rPr>
              <a:t>ПЭС – </a:t>
            </a:r>
            <a:r>
              <a:rPr lang="ru" sz="1600" b="1">
                <a:solidFill>
                  <a:schemeClr val="dk1"/>
                </a:solidFill>
              </a:rPr>
              <a:t>полное электронное содержание</a:t>
            </a:r>
            <a:r>
              <a:rPr lang="ru" sz="1600">
                <a:solidFill>
                  <a:schemeClr val="dk1"/>
                </a:solidFill>
              </a:rPr>
              <a:t> – количество электронов в столбе единичного сечения вдоль пути прохождения радиосигнала от спутника ГНСС до наземного приемника</a:t>
            </a:r>
            <a:endParaRPr sz="1600">
              <a:solidFill>
                <a:schemeClr val="dk1"/>
              </a:solidFill>
            </a:endParaRPr>
          </a:p>
          <a:p>
            <a:pPr marL="0" lvl="0" indent="0" algn="l" rtl="0">
              <a:lnSpc>
                <a:spcPct val="150000"/>
              </a:lnSpc>
              <a:spcBef>
                <a:spcPts val="1200"/>
              </a:spcBef>
              <a:spcAft>
                <a:spcPts val="0"/>
              </a:spcAft>
              <a:buNone/>
            </a:pPr>
            <a:r>
              <a:rPr lang="ru" sz="1600">
                <a:solidFill>
                  <a:schemeClr val="dk1"/>
                </a:solidFill>
              </a:rPr>
              <a:t>1 TECU = 10</a:t>
            </a:r>
            <a:r>
              <a:rPr lang="ru" sz="1600" baseline="30000">
                <a:solidFill>
                  <a:schemeClr val="dk1"/>
                </a:solidFill>
              </a:rPr>
              <a:t>16 </a:t>
            </a:r>
            <a:r>
              <a:rPr lang="ru" sz="1600">
                <a:solidFill>
                  <a:schemeClr val="dk1"/>
                </a:solidFill>
              </a:rPr>
              <a:t>электронов/м</a:t>
            </a:r>
            <a:r>
              <a:rPr lang="ru" sz="1600" baseline="30000">
                <a:solidFill>
                  <a:schemeClr val="dk1"/>
                </a:solidFill>
              </a:rPr>
              <a:t>2</a:t>
            </a:r>
            <a:endParaRPr sz="1600" baseline="30000">
              <a:solidFill>
                <a:schemeClr val="dk1"/>
              </a:solidFill>
            </a:endParaRPr>
          </a:p>
          <a:p>
            <a:pPr marL="0" lvl="0" indent="0" algn="l" rtl="0">
              <a:lnSpc>
                <a:spcPct val="95000"/>
              </a:lnSpc>
              <a:spcBef>
                <a:spcPts val="1200"/>
              </a:spcBef>
              <a:spcAft>
                <a:spcPts val="0"/>
              </a:spcAft>
              <a:buNone/>
            </a:pPr>
            <a:endParaRPr sz="1600">
              <a:solidFill>
                <a:schemeClr val="dk1"/>
              </a:solidFill>
            </a:endParaRPr>
          </a:p>
          <a:p>
            <a:pPr marL="0" lvl="0" indent="0" algn="l" rtl="0">
              <a:lnSpc>
                <a:spcPct val="95000"/>
              </a:lnSpc>
              <a:spcBef>
                <a:spcPts val="1200"/>
              </a:spcBef>
              <a:spcAft>
                <a:spcPts val="1200"/>
              </a:spcAft>
              <a:buClr>
                <a:schemeClr val="dk1"/>
              </a:buClr>
              <a:buSzPct val="68750"/>
              <a:buFont typeface="Arial"/>
              <a:buNone/>
            </a:pPr>
            <a:endParaRPr sz="1600">
              <a:solidFill>
                <a:schemeClr val="dk1"/>
              </a:solidFill>
            </a:endParaRPr>
          </a:p>
        </p:txBody>
      </p:sp>
      <p:sp>
        <p:nvSpPr>
          <p:cNvPr id="197" name="Google Shape;197;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ru"/>
              <a:t>11</a:t>
            </a:fld>
            <a:endParaRPr/>
          </a:p>
        </p:txBody>
      </p:sp>
      <p:sp>
        <p:nvSpPr>
          <p:cNvPr id="198" name="Google Shape;198;p23"/>
          <p:cNvSpPr txBox="1"/>
          <p:nvPr/>
        </p:nvSpPr>
        <p:spPr>
          <a:xfrm>
            <a:off x="5064800" y="4053575"/>
            <a:ext cx="38103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u" sz="1200"/>
              <a:t>Ряды вертикального ПЭС за 27 дней, включая день вспышки 6 сентября 2017 года X13.3, по данным одного спутника</a:t>
            </a:r>
            <a:endParaRPr sz="1200"/>
          </a:p>
        </p:txBody>
      </p:sp>
      <p:pic>
        <p:nvPicPr>
          <p:cNvPr id="199" name="Google Shape;199;p23"/>
          <p:cNvPicPr preferRelativeResize="0"/>
          <p:nvPr/>
        </p:nvPicPr>
        <p:blipFill>
          <a:blip r:embed="rId3">
            <a:alphaModFix/>
          </a:blip>
          <a:stretch>
            <a:fillRect/>
          </a:stretch>
        </p:blipFill>
        <p:spPr>
          <a:xfrm>
            <a:off x="4689200" y="869000"/>
            <a:ext cx="4454799" cy="3145325"/>
          </a:xfrm>
          <a:prstGeom prst="rect">
            <a:avLst/>
          </a:prstGeom>
          <a:noFill/>
          <a:ln>
            <a:noFill/>
          </a:ln>
        </p:spPr>
      </p:pic>
      <p:sp>
        <p:nvSpPr>
          <p:cNvPr id="200" name="Google Shape;200;p23"/>
          <p:cNvSpPr txBox="1"/>
          <p:nvPr/>
        </p:nvSpPr>
        <p:spPr>
          <a:xfrm>
            <a:off x="5832000" y="783175"/>
            <a:ext cx="24117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u" sz="1200" b="1">
                <a:solidFill>
                  <a:srgbClr val="000000"/>
                </a:solidFill>
                <a:highlight>
                  <a:srgbClr val="FFFFFF"/>
                </a:highlight>
              </a:rPr>
              <a:t>06.09.2017 11:53 UT X13.3</a:t>
            </a:r>
            <a:endParaRPr sz="1200" b="1">
              <a:solidFill>
                <a:srgbClr val="000000"/>
              </a:solidFill>
              <a:highlight>
                <a:srgbClr val="FFFFFF"/>
              </a:high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4"/>
          <p:cNvSpPr txBox="1">
            <a:spLocks noGrp="1"/>
          </p:cNvSpPr>
          <p:nvPr>
            <p:ph type="title"/>
          </p:nvPr>
        </p:nvSpPr>
        <p:spPr>
          <a:xfrm>
            <a:off x="311700" y="1741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t>Приращение ПЭС во время солнечных вспышек</a:t>
            </a:r>
            <a:endParaRPr/>
          </a:p>
        </p:txBody>
      </p:sp>
      <p:sp>
        <p:nvSpPr>
          <p:cNvPr id="206" name="Google Shape;206;p24"/>
          <p:cNvSpPr txBox="1">
            <a:spLocks noGrp="1"/>
          </p:cNvSpPr>
          <p:nvPr>
            <p:ph type="body" idx="1"/>
          </p:nvPr>
        </p:nvSpPr>
        <p:spPr>
          <a:xfrm>
            <a:off x="311700" y="881250"/>
            <a:ext cx="4092600" cy="4104900"/>
          </a:xfrm>
          <a:prstGeom prst="rect">
            <a:avLst/>
          </a:prstGeom>
        </p:spPr>
        <p:txBody>
          <a:bodyPr spcFirstLastPara="1" wrap="square" lIns="91425" tIns="91425" rIns="91425" bIns="91425" anchor="t" anchorCtr="0">
            <a:normAutofit fontScale="62500" lnSpcReduction="20000"/>
          </a:bodyPr>
          <a:lstStyle/>
          <a:p>
            <a:pPr marL="0" lvl="0" indent="0" algn="l" rtl="0">
              <a:lnSpc>
                <a:spcPct val="150000"/>
              </a:lnSpc>
              <a:spcBef>
                <a:spcPts val="0"/>
              </a:spcBef>
              <a:spcAft>
                <a:spcPts val="0"/>
              </a:spcAft>
              <a:buNone/>
            </a:pPr>
            <a:r>
              <a:rPr lang="ru" sz="1600">
                <a:solidFill>
                  <a:schemeClr val="dk1"/>
                </a:solidFill>
              </a:rPr>
              <a:t>Разработана </a:t>
            </a:r>
            <a:r>
              <a:rPr lang="ru" sz="1600" b="1">
                <a:solidFill>
                  <a:schemeClr val="dk1"/>
                </a:solidFill>
              </a:rPr>
              <a:t>новая методика удаления тренда</a:t>
            </a:r>
            <a:r>
              <a:rPr lang="ru" sz="1600">
                <a:solidFill>
                  <a:schemeClr val="dk1"/>
                </a:solidFill>
              </a:rPr>
              <a:t> из рядов ПЭС для оценки динамики ионосферы во время солнечных вспышек </a:t>
            </a:r>
            <a:r>
              <a:rPr lang="ru" sz="1600" b="1">
                <a:solidFill>
                  <a:srgbClr val="CC0000"/>
                </a:solidFill>
              </a:rPr>
              <a:t>[Lobanova et al., 2025]*</a:t>
            </a:r>
            <a:endParaRPr sz="1600" b="1">
              <a:solidFill>
                <a:srgbClr val="CC0000"/>
              </a:solidFill>
            </a:endParaRPr>
          </a:p>
          <a:p>
            <a:pPr marL="0" lvl="0" indent="0" algn="l" rtl="0">
              <a:lnSpc>
                <a:spcPct val="150000"/>
              </a:lnSpc>
              <a:spcBef>
                <a:spcPts val="1200"/>
              </a:spcBef>
              <a:spcAft>
                <a:spcPts val="0"/>
              </a:spcAft>
              <a:buNone/>
            </a:pPr>
            <a:r>
              <a:rPr lang="ru" sz="1600">
                <a:solidFill>
                  <a:schemeClr val="dk1"/>
                </a:solidFill>
              </a:rPr>
              <a:t>В основе - </a:t>
            </a:r>
            <a:r>
              <a:rPr lang="ru" sz="1600" b="1">
                <a:solidFill>
                  <a:schemeClr val="dk1"/>
                </a:solidFill>
              </a:rPr>
              <a:t>усреднение данных</a:t>
            </a:r>
            <a:r>
              <a:rPr lang="ru" sz="1600">
                <a:solidFill>
                  <a:schemeClr val="dk1"/>
                </a:solidFill>
              </a:rPr>
              <a:t> по ГНСС регистрации ПЭС за несколько дней, предшествующих исследуемой вспышке. </a:t>
            </a:r>
            <a:endParaRPr sz="1600">
              <a:solidFill>
                <a:schemeClr val="dk1"/>
              </a:solidFill>
            </a:endParaRPr>
          </a:p>
          <a:p>
            <a:pPr marL="0" lvl="0" indent="0" algn="l" rtl="0">
              <a:lnSpc>
                <a:spcPct val="150000"/>
              </a:lnSpc>
              <a:spcBef>
                <a:spcPts val="1200"/>
              </a:spcBef>
              <a:spcAft>
                <a:spcPts val="0"/>
              </a:spcAft>
              <a:buNone/>
            </a:pPr>
            <a:r>
              <a:rPr lang="ru" sz="1600" b="1">
                <a:solidFill>
                  <a:schemeClr val="dk1"/>
                </a:solidFill>
              </a:rPr>
              <a:t>Методика апробирована на данных измерений </a:t>
            </a:r>
            <a:r>
              <a:rPr lang="ru" sz="1600">
                <a:solidFill>
                  <a:schemeClr val="dk1"/>
                </a:solidFill>
              </a:rPr>
              <a:t>в ГФО «Михнево» во время вспышек X класса в сентябре 2017 года. </a:t>
            </a:r>
            <a:endParaRPr sz="1600">
              <a:solidFill>
                <a:schemeClr val="dk1"/>
              </a:solidFill>
            </a:endParaRPr>
          </a:p>
          <a:p>
            <a:pPr marL="0" lvl="0" indent="0" algn="l" rtl="0">
              <a:lnSpc>
                <a:spcPct val="150000"/>
              </a:lnSpc>
              <a:spcBef>
                <a:spcPts val="1200"/>
              </a:spcBef>
              <a:spcAft>
                <a:spcPts val="0"/>
              </a:spcAft>
              <a:buNone/>
            </a:pPr>
            <a:r>
              <a:rPr lang="ru" sz="1600">
                <a:solidFill>
                  <a:schemeClr val="dk1"/>
                </a:solidFill>
              </a:rPr>
              <a:t>Полученные результаты сравнивались с методикой представленной в работе [Bekker &amp; Ryakhovsky, 2024]: наблюдается согласованность в интервале фронта вспышки и отмечается расхождение в период спада</a:t>
            </a:r>
            <a:endParaRPr sz="1600">
              <a:solidFill>
                <a:schemeClr val="dk1"/>
              </a:solidFill>
            </a:endParaRPr>
          </a:p>
          <a:p>
            <a:pPr marL="0" lvl="0" indent="0" algn="l" rtl="0">
              <a:lnSpc>
                <a:spcPct val="150000"/>
              </a:lnSpc>
              <a:spcBef>
                <a:spcPts val="1200"/>
              </a:spcBef>
              <a:spcAft>
                <a:spcPts val="1200"/>
              </a:spcAft>
              <a:buClr>
                <a:schemeClr val="dk1"/>
              </a:buClr>
              <a:buSzPct val="59202"/>
              <a:buFont typeface="Arial"/>
              <a:buNone/>
            </a:pPr>
            <a:r>
              <a:rPr lang="ru" b="1">
                <a:solidFill>
                  <a:srgbClr val="CC0000"/>
                </a:solidFill>
              </a:rPr>
              <a:t>*</a:t>
            </a:r>
            <a:r>
              <a:rPr lang="ru">
                <a:solidFill>
                  <a:schemeClr val="dk1"/>
                </a:solidFill>
              </a:rPr>
              <a:t> </a:t>
            </a:r>
            <a:r>
              <a:rPr lang="ru" sz="1558">
                <a:solidFill>
                  <a:schemeClr val="dk1"/>
                </a:solidFill>
              </a:rPr>
              <a:t>V.S. Lobanova, I.A. Ryakhovsky, B.G. Gavrilov, A.I. Sapunova, Y.V. Poklad, V.M. Ermak,</a:t>
            </a:r>
            <a:r>
              <a:rPr lang="ru" sz="1558" b="1">
                <a:solidFill>
                  <a:srgbClr val="CC0000"/>
                </a:solidFill>
              </a:rPr>
              <a:t> </a:t>
            </a:r>
            <a:r>
              <a:rPr lang="ru" sz="1558" b="1">
                <a:solidFill>
                  <a:schemeClr val="dk1"/>
                </a:solidFill>
              </a:rPr>
              <a:t>TEC increment evaluation technique during X class flares using GNSS data</a:t>
            </a:r>
            <a:r>
              <a:rPr lang="ru" sz="1558">
                <a:solidFill>
                  <a:schemeClr val="dk1"/>
                </a:solidFill>
              </a:rPr>
              <a:t>,</a:t>
            </a:r>
            <a:r>
              <a:rPr lang="ru" sz="1558" b="1">
                <a:solidFill>
                  <a:srgbClr val="CC0000"/>
                </a:solidFill>
              </a:rPr>
              <a:t> Advances in Space Research</a:t>
            </a:r>
            <a:r>
              <a:rPr lang="ru" sz="1558">
                <a:solidFill>
                  <a:schemeClr val="dk1"/>
                </a:solidFill>
              </a:rPr>
              <a:t>, 2025, COSPAR, Elsevier, UK, IF 2.8, </a:t>
            </a:r>
            <a:r>
              <a:rPr lang="ru" sz="1558" b="1">
                <a:solidFill>
                  <a:schemeClr val="dk1"/>
                </a:solidFill>
              </a:rPr>
              <a:t>Q1</a:t>
            </a:r>
            <a:r>
              <a:rPr lang="ru" sz="1558">
                <a:solidFill>
                  <a:schemeClr val="dk1"/>
                </a:solidFill>
              </a:rPr>
              <a:t>, </a:t>
            </a:r>
            <a:r>
              <a:rPr lang="ru" sz="1558" u="sng">
                <a:solidFill>
                  <a:schemeClr val="hlink"/>
                </a:solidFill>
                <a:hlinkClick r:id="rId3"/>
              </a:rPr>
              <a:t>https://doi.org/10.1016/j.asr.2025.11.044</a:t>
            </a:r>
            <a:r>
              <a:rPr lang="ru" sz="1558">
                <a:solidFill>
                  <a:schemeClr val="dk1"/>
                </a:solidFill>
              </a:rPr>
              <a:t>.</a:t>
            </a:r>
            <a:endParaRPr sz="1858">
              <a:solidFill>
                <a:schemeClr val="dk1"/>
              </a:solidFill>
            </a:endParaRPr>
          </a:p>
        </p:txBody>
      </p:sp>
      <p:sp>
        <p:nvSpPr>
          <p:cNvPr id="207" name="Google Shape;207;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ru"/>
              <a:t>12</a:t>
            </a:fld>
            <a:endParaRPr/>
          </a:p>
        </p:txBody>
      </p:sp>
      <p:sp>
        <p:nvSpPr>
          <p:cNvPr id="208" name="Google Shape;208;p24"/>
          <p:cNvSpPr txBox="1"/>
          <p:nvPr/>
        </p:nvSpPr>
        <p:spPr>
          <a:xfrm>
            <a:off x="4404300" y="4212700"/>
            <a:ext cx="45021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u" sz="1200"/>
              <a:t>Динамика приращения ПЭС по сравнению с вариациями потоков излучения Солнца отдельных линий во время вспышки X13.3 06.09.2017 г. </a:t>
            </a:r>
            <a:endParaRPr sz="1200"/>
          </a:p>
        </p:txBody>
      </p:sp>
      <p:pic>
        <p:nvPicPr>
          <p:cNvPr id="209" name="Google Shape;209;p24"/>
          <p:cNvPicPr preferRelativeResize="0"/>
          <p:nvPr/>
        </p:nvPicPr>
        <p:blipFill>
          <a:blip r:embed="rId4">
            <a:alphaModFix/>
          </a:blip>
          <a:stretch>
            <a:fillRect/>
          </a:stretch>
        </p:blipFill>
        <p:spPr>
          <a:xfrm>
            <a:off x="4800525" y="746868"/>
            <a:ext cx="3671926" cy="3505159"/>
          </a:xfrm>
          <a:prstGeom prst="rect">
            <a:avLst/>
          </a:prstGeom>
          <a:noFill/>
          <a:ln>
            <a:noFill/>
          </a:ln>
        </p:spPr>
      </p:pic>
      <p:sp>
        <p:nvSpPr>
          <p:cNvPr id="210" name="Google Shape;210;p24"/>
          <p:cNvSpPr txBox="1"/>
          <p:nvPr/>
        </p:nvSpPr>
        <p:spPr>
          <a:xfrm>
            <a:off x="5617250" y="650225"/>
            <a:ext cx="24117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u" sz="1200" b="1">
                <a:solidFill>
                  <a:srgbClr val="000000"/>
                </a:solidFill>
                <a:highlight>
                  <a:srgbClr val="FFFFFF"/>
                </a:highlight>
              </a:rPr>
              <a:t>06.09.2017 11:53 UT X13.3</a:t>
            </a:r>
            <a:endParaRPr sz="1200" b="1">
              <a:solidFill>
                <a:srgbClr val="000000"/>
              </a:solidFill>
              <a:highlight>
                <a:srgbClr val="FFFFFF"/>
              </a:high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5"/>
          <p:cNvSpPr txBox="1">
            <a:spLocks noGrp="1"/>
          </p:cNvSpPr>
          <p:nvPr>
            <p:ph type="title"/>
          </p:nvPr>
        </p:nvSpPr>
        <p:spPr>
          <a:xfrm>
            <a:off x="264500" y="1461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t>Уравнение непрерывности электронной концентрации</a:t>
            </a:r>
            <a:endParaRPr/>
          </a:p>
        </p:txBody>
      </p:sp>
      <p:sp>
        <p:nvSpPr>
          <p:cNvPr id="216" name="Google Shape;216;p25"/>
          <p:cNvSpPr txBox="1">
            <a:spLocks noGrp="1"/>
          </p:cNvSpPr>
          <p:nvPr>
            <p:ph type="sldNum" idx="12"/>
          </p:nvPr>
        </p:nvSpPr>
        <p:spPr>
          <a:xfrm>
            <a:off x="8472458" y="4759614"/>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ru"/>
              <a:t>13</a:t>
            </a:fld>
            <a:endParaRPr/>
          </a:p>
        </p:txBody>
      </p:sp>
      <p:pic>
        <p:nvPicPr>
          <p:cNvPr id="217" name="Google Shape;217;p25" descr="{&quot;type&quot;:&quot;$$&quot;,&quot;backgroundColor&quot;:&quot;#FFFFFF&quot;,&quot;code&quot;:&quot;$$\\frac{dN_{e}\\left(z,t\\right)}{dt}=q\\left(z,t\\right)-\\alpha_{eff}N_{e}^{2}\\left(z,t\\right)$$&quot;,&quot;backgroundColorModified&quot;:false,&quot;aid&quot;:null,&quot;font&quot;:{&quot;size&quot;:12,&quot;family&quot;:&quot;Arial&quot;,&quot;color&quot;:&quot;#000000&quot;},&quot;id&quot;:&quot;6&quot;,&quot;ts&quot;:1765198857386,&quot;cs&quot;:&quot;OSXbbCwca4O4kbNBIAZIaQ==&quot;,&quot;size&quot;:{&quot;width&quot;:278.5,&quot;height&quot;:40.5}}"/>
          <p:cNvPicPr preferRelativeResize="0"/>
          <p:nvPr/>
        </p:nvPicPr>
        <p:blipFill>
          <a:blip r:embed="rId3">
            <a:alphaModFix/>
          </a:blip>
          <a:stretch>
            <a:fillRect/>
          </a:stretch>
        </p:blipFill>
        <p:spPr>
          <a:xfrm>
            <a:off x="390350" y="1447500"/>
            <a:ext cx="2652713" cy="385763"/>
          </a:xfrm>
          <a:prstGeom prst="rect">
            <a:avLst/>
          </a:prstGeom>
          <a:noFill/>
          <a:ln>
            <a:noFill/>
          </a:ln>
        </p:spPr>
      </p:pic>
      <p:pic>
        <p:nvPicPr>
          <p:cNvPr id="218" name="Google Shape;218;p25" descr="{&quot;aid&quot;:null,&quot;font&quot;:{&quot;family&quot;:&quot;Arial&quot;,&quot;size&quot;:12,&quot;color&quot;:&quot;#000000&quot;},&quot;id&quot;:&quot;8&quot;,&quot;backgroundColorModified&quot;:false,&quot;code&quot;:&quot;$$\\frac{d\\left(\\Delta TEC\\left(t\\right)\\right)}{dt}=\\int_{h}^{}\\Delta q\\left(z,t\\right)dz$$&quot;,&quot;backgroundColor&quot;:&quot;#FFFFFF&quot;,&quot;type&quot;:&quot;$$&quot;,&quot;ts&quot;:1765204123661,&quot;cs&quot;:&quot;5X0VqeY144oXywmkuqQzQQ==&quot;,&quot;size&quot;:{&quot;width&quot;:248.59999999999994,&quot;height&quot;:44.399999999999984}}"/>
          <p:cNvPicPr preferRelativeResize="0"/>
          <p:nvPr/>
        </p:nvPicPr>
        <p:blipFill>
          <a:blip r:embed="rId4">
            <a:alphaModFix/>
          </a:blip>
          <a:stretch>
            <a:fillRect/>
          </a:stretch>
        </p:blipFill>
        <p:spPr>
          <a:xfrm>
            <a:off x="4660000" y="1270915"/>
            <a:ext cx="2115602" cy="377836"/>
          </a:xfrm>
          <a:prstGeom prst="rect">
            <a:avLst/>
          </a:prstGeom>
          <a:noFill/>
          <a:ln>
            <a:noFill/>
          </a:ln>
        </p:spPr>
      </p:pic>
      <p:pic>
        <p:nvPicPr>
          <p:cNvPr id="219" name="Google Shape;219;p25" descr="{&quot;aid&quot;:null,&quot;backgroundColor&quot;:&quot;#FFFFFF&quot;,&quot;code&quot;:&quot;$$\\Delta q\\left(t\\right)=\\frac{d\\left(\\Delta TEC\\left(t\\right)\\right)}{dt}$$&quot;,&quot;id&quot;:&quot;9&quot;,&quot;backgroundColorModified&quot;:false,&quot;type&quot;:&quot;$$&quot;,&quot;font&quot;:{&quot;color&quot;:&quot;#000000&quot;,&quot;size&quot;:12,&quot;family&quot;:&quot;Arial&quot;},&quot;ts&quot;:1765204159335,&quot;cs&quot;:&quot;Qj/p4eVI4gXTwFl3SdnSKw==&quot;,&quot;size&quot;:{&quot;width&quot;:188.66666666666666,&quot;height&quot;:40.5}}"/>
          <p:cNvPicPr preferRelativeResize="0"/>
          <p:nvPr/>
        </p:nvPicPr>
        <p:blipFill>
          <a:blip r:embed="rId5">
            <a:alphaModFix/>
          </a:blip>
          <a:stretch>
            <a:fillRect/>
          </a:stretch>
        </p:blipFill>
        <p:spPr>
          <a:xfrm>
            <a:off x="7406247" y="1351711"/>
            <a:ext cx="1358626" cy="291639"/>
          </a:xfrm>
          <a:prstGeom prst="rect">
            <a:avLst/>
          </a:prstGeom>
          <a:noFill/>
          <a:ln>
            <a:noFill/>
          </a:ln>
        </p:spPr>
      </p:pic>
      <p:sp>
        <p:nvSpPr>
          <p:cNvPr id="220" name="Google Shape;220;p25"/>
          <p:cNvSpPr txBox="1"/>
          <p:nvPr/>
        </p:nvSpPr>
        <p:spPr>
          <a:xfrm>
            <a:off x="15675" y="718875"/>
            <a:ext cx="4188000" cy="6789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Clr>
                <a:schemeClr val="dk1"/>
              </a:buClr>
              <a:buSzPts val="1400"/>
              <a:buAutoNum type="arabicPeriod"/>
            </a:pPr>
            <a:r>
              <a:rPr lang="ru">
                <a:solidFill>
                  <a:schemeClr val="dk1"/>
                </a:solidFill>
              </a:rPr>
              <a:t>Скорость изменения концентрации электронов [Mitra, 1974; Chakraborty, 2020] </a:t>
            </a:r>
            <a:r>
              <a:rPr lang="ru" sz="1600">
                <a:solidFill>
                  <a:schemeClr val="dk1"/>
                </a:solidFill>
              </a:rPr>
              <a:t> </a:t>
            </a:r>
            <a:endParaRPr/>
          </a:p>
        </p:txBody>
      </p:sp>
      <p:grpSp>
        <p:nvGrpSpPr>
          <p:cNvPr id="221" name="Google Shape;221;p25"/>
          <p:cNvGrpSpPr/>
          <p:nvPr/>
        </p:nvGrpSpPr>
        <p:grpSpPr>
          <a:xfrm>
            <a:off x="116675" y="3464817"/>
            <a:ext cx="4472100" cy="1182638"/>
            <a:chOff x="116675" y="3306450"/>
            <a:chExt cx="4472100" cy="1182638"/>
          </a:xfrm>
        </p:grpSpPr>
        <p:pic>
          <p:nvPicPr>
            <p:cNvPr id="222" name="Google Shape;222;p25" descr="{&quot;font&quot;:{&quot;family&quot;:&quot;Arial&quot;,&quot;color&quot;:&quot;#000000&quot;,&quot;size&quot;:12},&quot;id&quot;:&quot;7&quot;,&quot;backgroundColorModified&quot;:false,&quot;type&quot;:&quot;$$&quot;,&quot;aid&quot;:null,&quot;backgroundColor&quot;:&quot;#FFFFFF&quot;,&quot;code&quot;:&quot;$$\\frac{d\\Delta N_{e}\\left(z,t\\right)}{dt}=\\Delta q\\left(z,t\\right)$$&quot;,&quot;ts&quot;:1765204044765,&quot;cs&quot;:&quot;QC28cbw3UrZF03h85VX+1w==&quot;,&quot;size&quot;:{&quot;width&quot;:185.16666666666666,&quot;height&quot;:40.5}}"/>
            <p:cNvPicPr preferRelativeResize="0"/>
            <p:nvPr/>
          </p:nvPicPr>
          <p:blipFill>
            <a:blip r:embed="rId6">
              <a:alphaModFix/>
            </a:blip>
            <a:stretch>
              <a:fillRect/>
            </a:stretch>
          </p:blipFill>
          <p:spPr>
            <a:xfrm>
              <a:off x="358875" y="4103325"/>
              <a:ext cx="1763713" cy="385763"/>
            </a:xfrm>
            <a:prstGeom prst="rect">
              <a:avLst/>
            </a:prstGeom>
            <a:noFill/>
            <a:ln>
              <a:noFill/>
            </a:ln>
          </p:spPr>
        </p:pic>
        <p:sp>
          <p:nvSpPr>
            <p:cNvPr id="223" name="Google Shape;223;p25"/>
            <p:cNvSpPr txBox="1"/>
            <p:nvPr/>
          </p:nvSpPr>
          <p:spPr>
            <a:xfrm>
              <a:off x="116675" y="3306450"/>
              <a:ext cx="4472100" cy="67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ru">
                  <a:solidFill>
                    <a:schemeClr val="dk1"/>
                  </a:solidFill>
                </a:rPr>
                <a:t>2. Связь приращения скорости ионизации и скорости роста концентрации электронов </a:t>
              </a:r>
              <a:r>
                <a:rPr lang="ru" sz="1600">
                  <a:solidFill>
                    <a:schemeClr val="dk1"/>
                  </a:solidFill>
                </a:rPr>
                <a:t> </a:t>
              </a:r>
              <a:endParaRPr/>
            </a:p>
          </p:txBody>
        </p:sp>
      </p:grpSp>
      <p:sp>
        <p:nvSpPr>
          <p:cNvPr id="224" name="Google Shape;224;p25"/>
          <p:cNvSpPr txBox="1"/>
          <p:nvPr/>
        </p:nvSpPr>
        <p:spPr>
          <a:xfrm>
            <a:off x="4730253" y="794250"/>
            <a:ext cx="2890500" cy="43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ru">
                <a:solidFill>
                  <a:schemeClr val="dk1"/>
                </a:solidFill>
              </a:rPr>
              <a:t>3. Интегрирование по высоте </a:t>
            </a:r>
            <a:r>
              <a:rPr lang="ru" sz="1600">
                <a:solidFill>
                  <a:schemeClr val="dk1"/>
                </a:solidFill>
              </a:rPr>
              <a:t> </a:t>
            </a:r>
            <a:endParaRPr/>
          </a:p>
        </p:txBody>
      </p:sp>
      <p:sp>
        <p:nvSpPr>
          <p:cNvPr id="225" name="Google Shape;225;p25"/>
          <p:cNvSpPr txBox="1"/>
          <p:nvPr/>
        </p:nvSpPr>
        <p:spPr>
          <a:xfrm>
            <a:off x="4286250" y="4213850"/>
            <a:ext cx="4582200" cy="600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u" sz="900">
                <a:solidFill>
                  <a:schemeClr val="dk1"/>
                </a:solidFill>
              </a:rPr>
              <a:t>Приращение интеграла скорости ионизации для вспышек </a:t>
            </a:r>
            <a:r>
              <a:rPr lang="ru" sz="900" b="1">
                <a:solidFill>
                  <a:schemeClr val="dk1"/>
                </a:solidFill>
              </a:rPr>
              <a:t>X3.7</a:t>
            </a:r>
            <a:r>
              <a:rPr lang="ru" sz="900">
                <a:solidFill>
                  <a:schemeClr val="dk1"/>
                </a:solidFill>
              </a:rPr>
              <a:t> (верхняя панель) и </a:t>
            </a:r>
            <a:r>
              <a:rPr lang="ru" sz="900" b="1">
                <a:solidFill>
                  <a:schemeClr val="dk1"/>
                </a:solidFill>
              </a:rPr>
              <a:t>X13.3</a:t>
            </a:r>
            <a:r>
              <a:rPr lang="ru" sz="900">
                <a:solidFill>
                  <a:schemeClr val="dk1"/>
                </a:solidFill>
              </a:rPr>
              <a:t> (нижняя панель) 06.09.2017 г.: оценка по данным ГНСС (</a:t>
            </a:r>
            <a:r>
              <a:rPr lang="ru" sz="900" b="1">
                <a:solidFill>
                  <a:srgbClr val="3C78D8"/>
                </a:solidFill>
              </a:rPr>
              <a:t>синяя кривая</a:t>
            </a:r>
            <a:r>
              <a:rPr lang="ru" sz="900">
                <a:solidFill>
                  <a:schemeClr val="dk1"/>
                </a:solidFill>
              </a:rPr>
              <a:t>), расчет с помощью модели FISM2 Flare (</a:t>
            </a:r>
            <a:r>
              <a:rPr lang="ru" sz="900" b="1">
                <a:solidFill>
                  <a:srgbClr val="980000"/>
                </a:solidFill>
              </a:rPr>
              <a:t>красная кривая</a:t>
            </a:r>
            <a:r>
              <a:rPr lang="ru" sz="900">
                <a:solidFill>
                  <a:schemeClr val="dk1"/>
                </a:solidFill>
              </a:rPr>
              <a:t>) </a:t>
            </a:r>
            <a:endParaRPr sz="900">
              <a:solidFill>
                <a:schemeClr val="dk1"/>
              </a:solidFill>
            </a:endParaRPr>
          </a:p>
        </p:txBody>
      </p:sp>
      <p:sp>
        <p:nvSpPr>
          <p:cNvPr id="226" name="Google Shape;226;p25"/>
          <p:cNvSpPr/>
          <p:nvPr/>
        </p:nvSpPr>
        <p:spPr>
          <a:xfrm>
            <a:off x="7365838" y="1300724"/>
            <a:ext cx="1439400" cy="393600"/>
          </a:xfrm>
          <a:prstGeom prst="roundRect">
            <a:avLst>
              <a:gd name="adj" fmla="val 16667"/>
            </a:avLst>
          </a:prstGeom>
          <a:noFill/>
          <a:ln w="3810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27" name="Google Shape;227;p25" descr="{&quot;type&quot;:&quot;$$&quot;,&quot;backgroundColor&quot;:&quot;#FFFFFF&quot;,&quot;code&quot;:&quot;$$\\frac{dN_{e}\\left(z,t\\right)}{dt}=q\\left(z,t\\right)-\\alpha_{eff}N_{e}^{2}\\left(z,t\\right)$$&quot;,&quot;backgroundColorModified&quot;:false,&quot;aid&quot;:null,&quot;font&quot;:{&quot;size&quot;:12,&quot;family&quot;:&quot;Arial&quot;,&quot;color&quot;:&quot;#000000&quot;},&quot;id&quot;:&quot;6&quot;,&quot;ts&quot;:1765198857386,&quot;cs&quot;:&quot;OSXbbCwca4O4kbNBIAZIaQ==&quot;,&quot;size&quot;:{&quot;width&quot;:278.5,&quot;height&quot;:40.5}}"/>
          <p:cNvPicPr preferRelativeResize="0"/>
          <p:nvPr/>
        </p:nvPicPr>
        <p:blipFill rotWithShape="1">
          <a:blip r:embed="rId3">
            <a:alphaModFix/>
          </a:blip>
          <a:srcRect l="36618" r="42697"/>
          <a:stretch/>
        </p:blipFill>
        <p:spPr>
          <a:xfrm>
            <a:off x="322225" y="1969500"/>
            <a:ext cx="548701" cy="385775"/>
          </a:xfrm>
          <a:prstGeom prst="rect">
            <a:avLst/>
          </a:prstGeom>
          <a:noFill/>
          <a:ln>
            <a:noFill/>
          </a:ln>
        </p:spPr>
      </p:pic>
      <p:pic>
        <p:nvPicPr>
          <p:cNvPr id="228" name="Google Shape;228;p25" descr="{&quot;type&quot;:&quot;$$&quot;,&quot;backgroundColor&quot;:&quot;#FFFFFF&quot;,&quot;code&quot;:&quot;$$\\frac{dN_{e}\\left(z,t\\right)}{dt}=q\\left(z,t\\right)-\\alpha_{eff}N_{e}^{2}\\left(z,t\\right)$$&quot;,&quot;backgroundColorModified&quot;:false,&quot;aid&quot;:null,&quot;font&quot;:{&quot;size&quot;:12,&quot;family&quot;:&quot;Arial&quot;,&quot;color&quot;:&quot;#000000&quot;},&quot;id&quot;:&quot;6&quot;,&quot;ts&quot;:1765198857386,&quot;cs&quot;:&quot;OSXbbCwca4O4kbNBIAZIaQ==&quot;,&quot;size&quot;:{&quot;width&quot;:278.5,&quot;height&quot;:40.5}}"/>
          <p:cNvPicPr preferRelativeResize="0"/>
          <p:nvPr/>
        </p:nvPicPr>
        <p:blipFill rotWithShape="1">
          <a:blip r:embed="rId3">
            <a:alphaModFix/>
          </a:blip>
          <a:srcRect l="63258" r="23400"/>
          <a:stretch/>
        </p:blipFill>
        <p:spPr>
          <a:xfrm>
            <a:off x="322220" y="2423100"/>
            <a:ext cx="353901" cy="385775"/>
          </a:xfrm>
          <a:prstGeom prst="rect">
            <a:avLst/>
          </a:prstGeom>
          <a:noFill/>
          <a:ln>
            <a:noFill/>
          </a:ln>
        </p:spPr>
      </p:pic>
      <p:sp>
        <p:nvSpPr>
          <p:cNvPr id="229" name="Google Shape;229;p25"/>
          <p:cNvSpPr txBox="1"/>
          <p:nvPr/>
        </p:nvSpPr>
        <p:spPr>
          <a:xfrm>
            <a:off x="959550" y="1993038"/>
            <a:ext cx="3000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sz="1000"/>
              <a:t>– скорость образования электронов</a:t>
            </a:r>
            <a:endParaRPr sz="1000"/>
          </a:p>
        </p:txBody>
      </p:sp>
      <p:sp>
        <p:nvSpPr>
          <p:cNvPr id="230" name="Google Shape;230;p25"/>
          <p:cNvSpPr txBox="1"/>
          <p:nvPr/>
        </p:nvSpPr>
        <p:spPr>
          <a:xfrm>
            <a:off x="769720" y="2494413"/>
            <a:ext cx="30000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sz="1000"/>
              <a:t>– коэффициент, характеризующий процессы рекомбинации и связанный с процессами ион-ионной и диссоциативной рекомбинации</a:t>
            </a:r>
            <a:endParaRPr sz="1000"/>
          </a:p>
        </p:txBody>
      </p:sp>
      <p:sp>
        <p:nvSpPr>
          <p:cNvPr id="231" name="Google Shape;231;p25"/>
          <p:cNvSpPr txBox="1"/>
          <p:nvPr/>
        </p:nvSpPr>
        <p:spPr>
          <a:xfrm>
            <a:off x="6808850" y="1174275"/>
            <a:ext cx="672600" cy="64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ru" sz="3000" b="1">
                <a:solidFill>
                  <a:srgbClr val="CC0000"/>
                </a:solidFill>
              </a:rPr>
              <a:t>=&gt;</a:t>
            </a:r>
            <a:endParaRPr sz="3000" b="1">
              <a:solidFill>
                <a:srgbClr val="CC0000"/>
              </a:solidFill>
            </a:endParaRPr>
          </a:p>
        </p:txBody>
      </p:sp>
      <p:sp>
        <p:nvSpPr>
          <p:cNvPr id="232" name="Google Shape;232;p25"/>
          <p:cNvSpPr txBox="1"/>
          <p:nvPr/>
        </p:nvSpPr>
        <p:spPr>
          <a:xfrm>
            <a:off x="3602775" y="1445763"/>
            <a:ext cx="6009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u" sz="1200"/>
              <a:t>(5)</a:t>
            </a:r>
            <a:endParaRPr sz="1200"/>
          </a:p>
        </p:txBody>
      </p:sp>
      <p:sp>
        <p:nvSpPr>
          <p:cNvPr id="233" name="Google Shape;233;p25"/>
          <p:cNvSpPr txBox="1"/>
          <p:nvPr/>
        </p:nvSpPr>
        <p:spPr>
          <a:xfrm>
            <a:off x="3602775" y="4111563"/>
            <a:ext cx="6009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u" sz="1200"/>
              <a:t>(6)</a:t>
            </a:r>
            <a:endParaRPr sz="1200"/>
          </a:p>
        </p:txBody>
      </p:sp>
      <p:sp>
        <p:nvSpPr>
          <p:cNvPr id="234" name="Google Shape;234;p25"/>
          <p:cNvSpPr txBox="1"/>
          <p:nvPr/>
        </p:nvSpPr>
        <p:spPr>
          <a:xfrm>
            <a:off x="5465100" y="1600200"/>
            <a:ext cx="6009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u" sz="1200"/>
              <a:t>(7)</a:t>
            </a:r>
            <a:endParaRPr sz="1200"/>
          </a:p>
        </p:txBody>
      </p:sp>
      <p:sp>
        <p:nvSpPr>
          <p:cNvPr id="235" name="Google Shape;235;p25"/>
          <p:cNvSpPr/>
          <p:nvPr/>
        </p:nvSpPr>
        <p:spPr>
          <a:xfrm>
            <a:off x="135975" y="757575"/>
            <a:ext cx="4029300" cy="25140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6" name="Google Shape;236;p25"/>
          <p:cNvSpPr/>
          <p:nvPr/>
        </p:nvSpPr>
        <p:spPr>
          <a:xfrm>
            <a:off x="135975" y="3398700"/>
            <a:ext cx="4029300" cy="1471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7" name="Google Shape;237;p25"/>
          <p:cNvSpPr txBox="1"/>
          <p:nvPr/>
        </p:nvSpPr>
        <p:spPr>
          <a:xfrm>
            <a:off x="7620750" y="1706525"/>
            <a:ext cx="6009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u" sz="1200"/>
              <a:t>(8)</a:t>
            </a:r>
            <a:endParaRPr sz="1200"/>
          </a:p>
        </p:txBody>
      </p:sp>
      <p:sp>
        <p:nvSpPr>
          <p:cNvPr id="238" name="Google Shape;238;p25"/>
          <p:cNvSpPr/>
          <p:nvPr/>
        </p:nvSpPr>
        <p:spPr>
          <a:xfrm>
            <a:off x="4228500" y="761475"/>
            <a:ext cx="4697700" cy="41124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9" name="Google Shape;239;p25"/>
          <p:cNvSpPr txBox="1"/>
          <p:nvPr/>
        </p:nvSpPr>
        <p:spPr>
          <a:xfrm>
            <a:off x="5371488" y="1982850"/>
            <a:ext cx="24117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u" sz="900" b="1">
                <a:solidFill>
                  <a:srgbClr val="000000"/>
                </a:solidFill>
                <a:highlight>
                  <a:srgbClr val="FFFFFF"/>
                </a:highlight>
              </a:rPr>
              <a:t>06.09.2017 X3.7</a:t>
            </a:r>
            <a:endParaRPr sz="900" b="1">
              <a:solidFill>
                <a:srgbClr val="000000"/>
              </a:solidFill>
              <a:highlight>
                <a:srgbClr val="FFFFFF"/>
              </a:highlight>
            </a:endParaRPr>
          </a:p>
        </p:txBody>
      </p:sp>
      <p:sp>
        <p:nvSpPr>
          <p:cNvPr id="240" name="Google Shape;240;p25"/>
          <p:cNvSpPr txBox="1"/>
          <p:nvPr/>
        </p:nvSpPr>
        <p:spPr>
          <a:xfrm>
            <a:off x="5332200" y="3063438"/>
            <a:ext cx="24117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u" sz="900" b="1">
                <a:solidFill>
                  <a:srgbClr val="000000"/>
                </a:solidFill>
                <a:highlight>
                  <a:srgbClr val="FFFFFF"/>
                </a:highlight>
              </a:rPr>
              <a:t>06.09.2017 X13.3</a:t>
            </a:r>
            <a:endParaRPr sz="900" b="1">
              <a:solidFill>
                <a:srgbClr val="000000"/>
              </a:solidFill>
              <a:highlight>
                <a:srgbClr val="FFFFFF"/>
              </a:highlight>
            </a:endParaRPr>
          </a:p>
        </p:txBody>
      </p:sp>
      <p:pic>
        <p:nvPicPr>
          <p:cNvPr id="241" name="Google Shape;241;p25"/>
          <p:cNvPicPr preferRelativeResize="0"/>
          <p:nvPr/>
        </p:nvPicPr>
        <p:blipFill>
          <a:blip r:embed="rId7">
            <a:alphaModFix/>
          </a:blip>
          <a:stretch>
            <a:fillRect/>
          </a:stretch>
        </p:blipFill>
        <p:spPr>
          <a:xfrm>
            <a:off x="4483263" y="2180775"/>
            <a:ext cx="3920179" cy="945600"/>
          </a:xfrm>
          <a:prstGeom prst="rect">
            <a:avLst/>
          </a:prstGeom>
          <a:noFill/>
          <a:ln>
            <a:noFill/>
          </a:ln>
        </p:spPr>
      </p:pic>
      <p:pic>
        <p:nvPicPr>
          <p:cNvPr id="242" name="Google Shape;242;p25"/>
          <p:cNvPicPr preferRelativeResize="0"/>
          <p:nvPr/>
        </p:nvPicPr>
        <p:blipFill>
          <a:blip r:embed="rId8">
            <a:alphaModFix/>
          </a:blip>
          <a:stretch>
            <a:fillRect/>
          </a:stretch>
        </p:blipFill>
        <p:spPr>
          <a:xfrm>
            <a:off x="4428700" y="3337650"/>
            <a:ext cx="4029302" cy="94826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26"/>
          <p:cNvSpPr txBox="1">
            <a:spLocks noGrp="1"/>
          </p:cNvSpPr>
          <p:nvPr>
            <p:ph type="body" idx="1"/>
          </p:nvPr>
        </p:nvSpPr>
        <p:spPr>
          <a:xfrm>
            <a:off x="6245575" y="1172925"/>
            <a:ext cx="2652600" cy="3416400"/>
          </a:xfrm>
          <a:prstGeom prst="rect">
            <a:avLst/>
          </a:prstGeom>
        </p:spPr>
        <p:txBody>
          <a:bodyPr spcFirstLastPara="1" wrap="square" lIns="91425" tIns="91425" rIns="91425" bIns="91425" anchor="t" anchorCtr="0">
            <a:normAutofit lnSpcReduction="20000"/>
          </a:bodyPr>
          <a:lstStyle/>
          <a:p>
            <a:pPr marL="0" lvl="0" indent="0" algn="l" rtl="0">
              <a:lnSpc>
                <a:spcPct val="150000"/>
              </a:lnSpc>
              <a:spcBef>
                <a:spcPts val="0"/>
              </a:spcBef>
              <a:spcAft>
                <a:spcPts val="0"/>
              </a:spcAft>
              <a:buNone/>
            </a:pPr>
            <a:r>
              <a:rPr lang="ru" sz="1400">
                <a:solidFill>
                  <a:schemeClr val="dk1"/>
                </a:solidFill>
              </a:rPr>
              <a:t>Начальные условия N</a:t>
            </a:r>
            <a:r>
              <a:rPr lang="ru" sz="1400" baseline="-25000">
                <a:solidFill>
                  <a:schemeClr val="dk1"/>
                </a:solidFill>
              </a:rPr>
              <a:t>e</a:t>
            </a:r>
            <a:r>
              <a:rPr lang="ru" sz="1400">
                <a:solidFill>
                  <a:schemeClr val="dk1"/>
                </a:solidFill>
              </a:rPr>
              <a:t>(z, 0) определялись по модели </a:t>
            </a:r>
            <a:r>
              <a:rPr lang="ru" sz="1400" b="1">
                <a:solidFill>
                  <a:schemeClr val="dk1"/>
                </a:solidFill>
              </a:rPr>
              <a:t>IRI-2020 </a:t>
            </a:r>
            <a:endParaRPr sz="1400">
              <a:solidFill>
                <a:schemeClr val="dk1"/>
              </a:solidFill>
            </a:endParaRPr>
          </a:p>
          <a:p>
            <a:pPr marL="0" lvl="0" indent="0" algn="l" rtl="0">
              <a:lnSpc>
                <a:spcPct val="150000"/>
              </a:lnSpc>
              <a:spcBef>
                <a:spcPts val="1200"/>
              </a:spcBef>
              <a:spcAft>
                <a:spcPts val="0"/>
              </a:spcAft>
              <a:buNone/>
            </a:pPr>
            <a:r>
              <a:rPr lang="ru" sz="1400">
                <a:solidFill>
                  <a:schemeClr val="dk1"/>
                </a:solidFill>
              </a:rPr>
              <a:t>α</a:t>
            </a:r>
            <a:r>
              <a:rPr lang="ru" sz="1400" baseline="-25000">
                <a:solidFill>
                  <a:schemeClr val="dk1"/>
                </a:solidFill>
              </a:rPr>
              <a:t>eff</a:t>
            </a:r>
            <a:r>
              <a:rPr lang="ru" sz="1400">
                <a:solidFill>
                  <a:schemeClr val="dk1"/>
                </a:solidFill>
              </a:rPr>
              <a:t> зависит от соотношения ионов и их </a:t>
            </a:r>
            <a:r>
              <a:rPr lang="ru" sz="1400" b="1">
                <a:solidFill>
                  <a:schemeClr val="dk1"/>
                </a:solidFill>
              </a:rPr>
              <a:t>коэффициентов рекомбинации</a:t>
            </a:r>
            <a:r>
              <a:rPr lang="ru" sz="1400">
                <a:solidFill>
                  <a:schemeClr val="dk1"/>
                </a:solidFill>
              </a:rPr>
              <a:t> (Nahar, 1999; Nahar and Pradhan, 1997)</a:t>
            </a:r>
            <a:endParaRPr sz="1400">
              <a:solidFill>
                <a:schemeClr val="dk1"/>
              </a:solidFill>
            </a:endParaRPr>
          </a:p>
          <a:p>
            <a:pPr marL="0" lvl="0" indent="0" algn="l" rtl="0">
              <a:lnSpc>
                <a:spcPct val="150000"/>
              </a:lnSpc>
              <a:spcBef>
                <a:spcPts val="1200"/>
              </a:spcBef>
              <a:spcAft>
                <a:spcPts val="0"/>
              </a:spcAft>
              <a:buClr>
                <a:schemeClr val="dk1"/>
              </a:buClr>
              <a:buSzPts val="688"/>
              <a:buFont typeface="Arial"/>
              <a:buNone/>
            </a:pPr>
            <a:r>
              <a:rPr lang="ru" sz="1400">
                <a:solidFill>
                  <a:schemeClr val="dk1"/>
                </a:solidFill>
              </a:rPr>
              <a:t>На высотах &lt;250 км получили, что           </a:t>
            </a:r>
            <a:endParaRPr sz="1400">
              <a:solidFill>
                <a:schemeClr val="dk1"/>
              </a:solidFill>
            </a:endParaRPr>
          </a:p>
          <a:p>
            <a:pPr marL="0" lvl="0" indent="0" algn="ctr" rtl="0">
              <a:lnSpc>
                <a:spcPct val="150000"/>
              </a:lnSpc>
              <a:spcBef>
                <a:spcPts val="1200"/>
              </a:spcBef>
              <a:spcAft>
                <a:spcPts val="1200"/>
              </a:spcAft>
              <a:buClr>
                <a:schemeClr val="dk1"/>
              </a:buClr>
              <a:buSzPts val="688"/>
              <a:buFont typeface="Arial"/>
              <a:buNone/>
            </a:pPr>
            <a:r>
              <a:rPr lang="ru" sz="1400">
                <a:solidFill>
                  <a:schemeClr val="dk1"/>
                </a:solidFill>
              </a:rPr>
              <a:t>N</a:t>
            </a:r>
            <a:r>
              <a:rPr lang="ru" sz="1400" baseline="-25000">
                <a:solidFill>
                  <a:schemeClr val="dk1"/>
                </a:solidFill>
              </a:rPr>
              <a:t>e</a:t>
            </a:r>
            <a:r>
              <a:rPr lang="ru" sz="1400">
                <a:solidFill>
                  <a:schemeClr val="dk1"/>
                </a:solidFill>
              </a:rPr>
              <a:t>= (q/α</a:t>
            </a:r>
            <a:r>
              <a:rPr lang="ru" sz="1400" baseline="-25000">
                <a:solidFill>
                  <a:schemeClr val="dk1"/>
                </a:solidFill>
              </a:rPr>
              <a:t>eff</a:t>
            </a:r>
            <a:r>
              <a:rPr lang="ru" sz="1400">
                <a:solidFill>
                  <a:schemeClr val="dk1"/>
                </a:solidFill>
              </a:rPr>
              <a:t>)</a:t>
            </a:r>
            <a:r>
              <a:rPr lang="ru" sz="1400" baseline="30000">
                <a:solidFill>
                  <a:schemeClr val="dk1"/>
                </a:solidFill>
              </a:rPr>
              <a:t>1/2</a:t>
            </a:r>
            <a:endParaRPr sz="1400" baseline="30000">
              <a:solidFill>
                <a:schemeClr val="dk1"/>
              </a:solidFill>
            </a:endParaRPr>
          </a:p>
        </p:txBody>
      </p:sp>
      <p:sp>
        <p:nvSpPr>
          <p:cNvPr id="248" name="Google Shape;248;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ru"/>
              <a:t>14</a:t>
            </a:fld>
            <a:endParaRPr/>
          </a:p>
        </p:txBody>
      </p:sp>
      <p:sp>
        <p:nvSpPr>
          <p:cNvPr id="249" name="Google Shape;249;p26"/>
          <p:cNvSpPr txBox="1">
            <a:spLocks noGrp="1"/>
          </p:cNvSpPr>
          <p:nvPr>
            <p:ph type="title"/>
          </p:nvPr>
        </p:nvSpPr>
        <p:spPr>
          <a:xfrm>
            <a:off x="311700" y="614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t>Рекомбинация</a:t>
            </a:r>
            <a:endParaRPr/>
          </a:p>
        </p:txBody>
      </p:sp>
      <p:sp>
        <p:nvSpPr>
          <p:cNvPr id="250" name="Google Shape;250;p26"/>
          <p:cNvSpPr txBox="1"/>
          <p:nvPr/>
        </p:nvSpPr>
        <p:spPr>
          <a:xfrm>
            <a:off x="523050" y="4408750"/>
            <a:ext cx="5522100" cy="600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u" sz="900">
                <a:solidFill>
                  <a:schemeClr val="dk1"/>
                </a:solidFill>
              </a:rPr>
              <a:t>Приращение интеграла скорости ионизации для вспышек </a:t>
            </a:r>
            <a:r>
              <a:rPr lang="ru" sz="900" b="1">
                <a:solidFill>
                  <a:schemeClr val="dk1"/>
                </a:solidFill>
              </a:rPr>
              <a:t>X3.7</a:t>
            </a:r>
            <a:r>
              <a:rPr lang="ru" sz="900">
                <a:solidFill>
                  <a:schemeClr val="dk1"/>
                </a:solidFill>
              </a:rPr>
              <a:t> (верхняя панель) и </a:t>
            </a:r>
            <a:r>
              <a:rPr lang="ru" sz="900" b="1">
                <a:solidFill>
                  <a:schemeClr val="dk1"/>
                </a:solidFill>
              </a:rPr>
              <a:t>X13.3</a:t>
            </a:r>
            <a:r>
              <a:rPr lang="ru" sz="900">
                <a:solidFill>
                  <a:schemeClr val="dk1"/>
                </a:solidFill>
              </a:rPr>
              <a:t> (нижняя панель) 6 сентября 2017г.: оценка по данным ГНСС (</a:t>
            </a:r>
            <a:r>
              <a:rPr lang="ru" sz="900" b="1">
                <a:solidFill>
                  <a:srgbClr val="3C78D8"/>
                </a:solidFill>
              </a:rPr>
              <a:t>синяя кривая</a:t>
            </a:r>
            <a:r>
              <a:rPr lang="ru" sz="900">
                <a:solidFill>
                  <a:schemeClr val="dk1"/>
                </a:solidFill>
              </a:rPr>
              <a:t>), расчет с помощью модели FISM2 Flare без рекомбинации (</a:t>
            </a:r>
            <a:r>
              <a:rPr lang="ru" sz="900" b="1">
                <a:solidFill>
                  <a:srgbClr val="980000"/>
                </a:solidFill>
              </a:rPr>
              <a:t>красная кривая</a:t>
            </a:r>
            <a:r>
              <a:rPr lang="ru" sz="900">
                <a:solidFill>
                  <a:schemeClr val="dk1"/>
                </a:solidFill>
              </a:rPr>
              <a:t>) и с учетом рекомбинации (</a:t>
            </a:r>
            <a:r>
              <a:rPr lang="ru" sz="900" b="1">
                <a:solidFill>
                  <a:schemeClr val="dk1"/>
                </a:solidFill>
              </a:rPr>
              <a:t>черная кривая</a:t>
            </a:r>
            <a:r>
              <a:rPr lang="ru" sz="900">
                <a:solidFill>
                  <a:schemeClr val="dk1"/>
                </a:solidFill>
              </a:rPr>
              <a:t>)</a:t>
            </a:r>
            <a:endParaRPr sz="900">
              <a:solidFill>
                <a:schemeClr val="dk1"/>
              </a:solidFill>
            </a:endParaRPr>
          </a:p>
        </p:txBody>
      </p:sp>
      <p:pic>
        <p:nvPicPr>
          <p:cNvPr id="251" name="Google Shape;251;p26" descr="{&quot;type&quot;:&quot;$$&quot;,&quot;backgroundColor&quot;:&quot;#FFFFFF&quot;,&quot;code&quot;:&quot;$$\\frac{dN_{e}\\left(z,t\\right)}{dt}=q\\left(z,t\\right)-\\alpha_{eff}N_{e}^{2}\\left(z,t\\right)$$&quot;,&quot;backgroundColorModified&quot;:false,&quot;aid&quot;:null,&quot;font&quot;:{&quot;size&quot;:12,&quot;family&quot;:&quot;Arial&quot;,&quot;color&quot;:&quot;#000000&quot;},&quot;id&quot;:&quot;6&quot;,&quot;ts&quot;:1765198857386,&quot;cs&quot;:&quot;OSXbbCwca4O4kbNBIAZIaQ==&quot;,&quot;size&quot;:{&quot;width&quot;:278.5,&quot;height&quot;:40.5}}"/>
          <p:cNvPicPr preferRelativeResize="0"/>
          <p:nvPr/>
        </p:nvPicPr>
        <p:blipFill>
          <a:blip r:embed="rId3">
            <a:alphaModFix/>
          </a:blip>
          <a:stretch>
            <a:fillRect/>
          </a:stretch>
        </p:blipFill>
        <p:spPr>
          <a:xfrm>
            <a:off x="6045150" y="248413"/>
            <a:ext cx="2652713" cy="385763"/>
          </a:xfrm>
          <a:prstGeom prst="rect">
            <a:avLst/>
          </a:prstGeom>
          <a:noFill/>
          <a:ln>
            <a:noFill/>
          </a:ln>
        </p:spPr>
      </p:pic>
      <p:pic>
        <p:nvPicPr>
          <p:cNvPr id="252" name="Google Shape;252;p26"/>
          <p:cNvPicPr preferRelativeResize="0"/>
          <p:nvPr/>
        </p:nvPicPr>
        <p:blipFill>
          <a:blip r:embed="rId4">
            <a:alphaModFix/>
          </a:blip>
          <a:stretch>
            <a:fillRect/>
          </a:stretch>
        </p:blipFill>
        <p:spPr>
          <a:xfrm>
            <a:off x="66050" y="634179"/>
            <a:ext cx="6027126" cy="1915846"/>
          </a:xfrm>
          <a:prstGeom prst="rect">
            <a:avLst/>
          </a:prstGeom>
          <a:noFill/>
          <a:ln>
            <a:noFill/>
          </a:ln>
        </p:spPr>
      </p:pic>
      <p:pic>
        <p:nvPicPr>
          <p:cNvPr id="253" name="Google Shape;253;p26"/>
          <p:cNvPicPr preferRelativeResize="0"/>
          <p:nvPr/>
        </p:nvPicPr>
        <p:blipFill>
          <a:blip r:embed="rId5">
            <a:alphaModFix/>
          </a:blip>
          <a:stretch>
            <a:fillRect/>
          </a:stretch>
        </p:blipFill>
        <p:spPr>
          <a:xfrm>
            <a:off x="66050" y="2571750"/>
            <a:ext cx="6027126" cy="194233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6"/>
              <a:buFont typeface="Arial"/>
              <a:buNone/>
            </a:pPr>
            <a:r>
              <a:rPr lang="ru"/>
              <a:t>Заключение</a:t>
            </a:r>
            <a:endParaRPr/>
          </a:p>
        </p:txBody>
      </p:sp>
      <p:sp>
        <p:nvSpPr>
          <p:cNvPr id="259" name="Google Shape;259;p2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lnSpc>
                <a:spcPct val="150000"/>
              </a:lnSpc>
              <a:spcBef>
                <a:spcPts val="0"/>
              </a:spcBef>
              <a:spcAft>
                <a:spcPts val="0"/>
              </a:spcAft>
              <a:buClr>
                <a:schemeClr val="dk1"/>
              </a:buClr>
              <a:buSzPts val="1800"/>
              <a:buChar char="●"/>
            </a:pPr>
            <a:r>
              <a:rPr lang="ru">
                <a:solidFill>
                  <a:schemeClr val="dk1"/>
                </a:solidFill>
              </a:rPr>
              <a:t>Проведен расчет оптической толщины ионосферы</a:t>
            </a:r>
            <a:endParaRPr>
              <a:solidFill>
                <a:schemeClr val="dk1"/>
              </a:solidFill>
            </a:endParaRPr>
          </a:p>
          <a:p>
            <a:pPr marL="457200" lvl="0" indent="-342900" algn="l" rtl="0">
              <a:lnSpc>
                <a:spcPct val="150000"/>
              </a:lnSpc>
              <a:spcBef>
                <a:spcPts val="0"/>
              </a:spcBef>
              <a:spcAft>
                <a:spcPts val="0"/>
              </a:spcAft>
              <a:buClr>
                <a:schemeClr val="dk1"/>
              </a:buClr>
              <a:buSzPts val="1800"/>
              <a:buChar char="●"/>
            </a:pPr>
            <a:r>
              <a:rPr lang="ru">
                <a:solidFill>
                  <a:schemeClr val="dk1"/>
                </a:solidFill>
              </a:rPr>
              <a:t>Рассчитаны профили скорости ионизации по данным об интенсивности ионизирующего излучения Солнца и концентрации нейтральных частиц в атмосфере во время солнечных вспышек X класса</a:t>
            </a:r>
            <a:endParaRPr>
              <a:solidFill>
                <a:schemeClr val="dk1"/>
              </a:solidFill>
            </a:endParaRPr>
          </a:p>
          <a:p>
            <a:pPr marL="457200" lvl="0" indent="-342900" algn="l" rtl="0">
              <a:lnSpc>
                <a:spcPct val="150000"/>
              </a:lnSpc>
              <a:spcBef>
                <a:spcPts val="0"/>
              </a:spcBef>
              <a:spcAft>
                <a:spcPts val="0"/>
              </a:spcAft>
              <a:buClr>
                <a:schemeClr val="dk1"/>
              </a:buClr>
              <a:buSzPts val="1800"/>
              <a:buChar char="●"/>
            </a:pPr>
            <a:r>
              <a:rPr lang="ru">
                <a:solidFill>
                  <a:schemeClr val="dk1"/>
                </a:solidFill>
              </a:rPr>
              <a:t>Разработана методика определения приращения ПЭС, вызванное солнечной вспышкой</a:t>
            </a:r>
            <a:endParaRPr>
              <a:solidFill>
                <a:schemeClr val="dk1"/>
              </a:solidFill>
            </a:endParaRPr>
          </a:p>
          <a:p>
            <a:pPr marL="457200" lvl="0" indent="-342900" algn="l" rtl="0">
              <a:lnSpc>
                <a:spcPct val="150000"/>
              </a:lnSpc>
              <a:spcBef>
                <a:spcPts val="0"/>
              </a:spcBef>
              <a:spcAft>
                <a:spcPts val="0"/>
              </a:spcAft>
              <a:buClr>
                <a:schemeClr val="dk1"/>
              </a:buClr>
              <a:buSzPts val="1800"/>
              <a:buChar char="●"/>
            </a:pPr>
            <a:r>
              <a:rPr lang="ru">
                <a:solidFill>
                  <a:schemeClr val="dk1"/>
                </a:solidFill>
              </a:rPr>
              <a:t>Проведена верификация расчетов скорости ионизации с помощью экспериментальных данных ГНСС</a:t>
            </a:r>
            <a:endParaRPr>
              <a:solidFill>
                <a:schemeClr val="dk1"/>
              </a:solidFill>
            </a:endParaRPr>
          </a:p>
        </p:txBody>
      </p:sp>
      <p:sp>
        <p:nvSpPr>
          <p:cNvPr id="260" name="Google Shape;260;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ru"/>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28"/>
          <p:cNvSpPr txBox="1">
            <a:spLocks noGrp="1"/>
          </p:cNvSpPr>
          <p:nvPr>
            <p:ph type="title"/>
          </p:nvPr>
        </p:nvSpPr>
        <p:spPr>
          <a:xfrm>
            <a:off x="311700" y="2169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t>Список источников</a:t>
            </a:r>
            <a:endParaRPr/>
          </a:p>
        </p:txBody>
      </p:sp>
      <p:sp>
        <p:nvSpPr>
          <p:cNvPr id="266" name="Google Shape;266;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ru"/>
              <a:t>16</a:t>
            </a:fld>
            <a:endParaRPr/>
          </a:p>
        </p:txBody>
      </p:sp>
      <p:sp>
        <p:nvSpPr>
          <p:cNvPr id="267" name="Google Shape;267;p28"/>
          <p:cNvSpPr txBox="1"/>
          <p:nvPr/>
        </p:nvSpPr>
        <p:spPr>
          <a:xfrm>
            <a:off x="311700" y="789650"/>
            <a:ext cx="8520600" cy="4198800"/>
          </a:xfrm>
          <a:prstGeom prst="rect">
            <a:avLst/>
          </a:prstGeom>
          <a:noFill/>
          <a:ln>
            <a:noFill/>
          </a:ln>
        </p:spPr>
        <p:txBody>
          <a:bodyPr spcFirstLastPara="1" wrap="square" lIns="91425" tIns="91425" rIns="91425" bIns="91425" anchor="t" anchorCtr="0">
            <a:normAutofit fontScale="77500" lnSpcReduction="20000"/>
          </a:bodyPr>
          <a:lstStyle/>
          <a:p>
            <a:pPr marL="0" lvl="0" indent="0" algn="l" rtl="0">
              <a:spcBef>
                <a:spcPts val="0"/>
              </a:spcBef>
              <a:spcAft>
                <a:spcPts val="0"/>
              </a:spcAft>
              <a:buNone/>
            </a:pPr>
            <a:r>
              <a:rPr lang="ru" sz="1355" b="1"/>
              <a:t>Слайд</a:t>
            </a:r>
            <a:r>
              <a:rPr lang="ru" sz="1355" b="1">
                <a:solidFill>
                  <a:srgbClr val="000000"/>
                </a:solidFill>
              </a:rPr>
              <a:t> 3</a:t>
            </a:r>
            <a:r>
              <a:rPr lang="ru" sz="1355">
                <a:solidFill>
                  <a:srgbClr val="000000"/>
                </a:solidFill>
              </a:rPr>
              <a:t>: </a:t>
            </a:r>
            <a:r>
              <a:rPr lang="ru" sz="1355" u="sng">
                <a:solidFill>
                  <a:srgbClr val="0097A7"/>
                </a:solidFill>
                <a:hlinkClick r:id="rId3">
                  <a:extLst>
                    <a:ext uri="{A12FA001-AC4F-418D-AE19-62706E023703}">
                      <ahyp:hlinkClr xmlns:ahyp="http://schemas.microsoft.com/office/drawing/2018/hyperlinkcolor" val="tx"/>
                    </a:ext>
                  </a:extLst>
                </a:hlinkClick>
              </a:rPr>
              <a:t>https://www.spaceweatherlive.com/ru/arhiv/2017/09/06/xray.html</a:t>
            </a:r>
            <a:endParaRPr sz="1355">
              <a:solidFill>
                <a:srgbClr val="000000"/>
              </a:solidFill>
            </a:endParaRPr>
          </a:p>
          <a:p>
            <a:pPr marL="0" lvl="0" indent="0" algn="l" rtl="0">
              <a:spcBef>
                <a:spcPts val="0"/>
              </a:spcBef>
              <a:spcAft>
                <a:spcPts val="0"/>
              </a:spcAft>
              <a:buNone/>
            </a:pPr>
            <a:r>
              <a:rPr lang="ru" sz="1355" b="1">
                <a:solidFill>
                  <a:schemeClr val="dk1"/>
                </a:solidFill>
              </a:rPr>
              <a:t>Слайд</a:t>
            </a:r>
            <a:r>
              <a:rPr lang="ru" sz="1355" b="1">
                <a:solidFill>
                  <a:srgbClr val="000000"/>
                </a:solidFill>
              </a:rPr>
              <a:t> 4</a:t>
            </a:r>
            <a:r>
              <a:rPr lang="ru" sz="1355">
                <a:solidFill>
                  <a:srgbClr val="000000"/>
                </a:solidFill>
              </a:rPr>
              <a:t>: </a:t>
            </a:r>
            <a:r>
              <a:rPr lang="ru" sz="1355" u="sng">
                <a:solidFill>
                  <a:srgbClr val="0097A7"/>
                </a:solidFill>
                <a:hlinkClick r:id="rId4">
                  <a:extLst>
                    <a:ext uri="{A12FA001-AC4F-418D-AE19-62706E023703}">
                      <ahyp:hlinkClr xmlns:ahyp="http://schemas.microsoft.com/office/drawing/2018/hyperlinkcolor" val="tx"/>
                    </a:ext>
                  </a:extLst>
                </a:hlinkClick>
              </a:rPr>
              <a:t>https://gs671-suske.ndc.nasa.gov/</a:t>
            </a:r>
            <a:endParaRPr sz="1355">
              <a:solidFill>
                <a:srgbClr val="000000"/>
              </a:solidFill>
            </a:endParaRPr>
          </a:p>
          <a:p>
            <a:pPr marL="0" lvl="0" indent="0" algn="l" rtl="0">
              <a:spcBef>
                <a:spcPts val="0"/>
              </a:spcBef>
              <a:spcAft>
                <a:spcPts val="0"/>
              </a:spcAft>
              <a:buNone/>
            </a:pPr>
            <a:r>
              <a:rPr lang="ru" sz="1355" b="1">
                <a:solidFill>
                  <a:schemeClr val="dk1"/>
                </a:solidFill>
              </a:rPr>
              <a:t>Слайд 6</a:t>
            </a:r>
            <a:r>
              <a:rPr lang="ru" sz="1355">
                <a:solidFill>
                  <a:srgbClr val="000000"/>
                </a:solidFill>
              </a:rPr>
              <a:t>: K. Lodders, B. Fegley: The Planetary Scientist’s Companion (Oxford, New York 1998)</a:t>
            </a:r>
            <a:endParaRPr sz="1355">
              <a:solidFill>
                <a:srgbClr val="000000"/>
              </a:solidFill>
            </a:endParaRPr>
          </a:p>
          <a:p>
            <a:pPr marL="0" lvl="0" indent="457200" algn="l" rtl="0">
              <a:spcBef>
                <a:spcPts val="0"/>
              </a:spcBef>
              <a:spcAft>
                <a:spcPts val="0"/>
              </a:spcAft>
              <a:buNone/>
            </a:pPr>
            <a:r>
              <a:rPr lang="ru" sz="1355">
                <a:solidFill>
                  <a:srgbClr val="000000"/>
                </a:solidFill>
              </a:rPr>
              <a:t>A. E. Hedin: J. Geophys. Res. 96, 1159–1172 (1991)</a:t>
            </a:r>
            <a:endParaRPr sz="1355">
              <a:solidFill>
                <a:srgbClr val="000000"/>
              </a:solidFill>
            </a:endParaRPr>
          </a:p>
          <a:p>
            <a:pPr marL="0" lvl="0" indent="0" algn="l" rtl="0">
              <a:spcBef>
                <a:spcPts val="0"/>
              </a:spcBef>
              <a:spcAft>
                <a:spcPts val="0"/>
              </a:spcAft>
              <a:buNone/>
            </a:pPr>
            <a:r>
              <a:rPr lang="ru" sz="1355" b="1">
                <a:solidFill>
                  <a:schemeClr val="dk1"/>
                </a:solidFill>
              </a:rPr>
              <a:t>Слайд 7</a:t>
            </a:r>
            <a:r>
              <a:rPr lang="ru" sz="1355">
                <a:solidFill>
                  <a:srgbClr val="000000"/>
                </a:solidFill>
              </a:rPr>
              <a:t>: Picone, J. M., A. E. Hedin, D. P. Drob, and A. C. Aikin, NRLMSISE-00 empirical model of the atmosphere: Statistical comparisons and scientific issues, J. Geophys. Res., 107(A12), 1468, doi:10.1029/2002JA009430, 2002.</a:t>
            </a:r>
            <a:endParaRPr sz="1355">
              <a:solidFill>
                <a:srgbClr val="000000"/>
              </a:solidFill>
            </a:endParaRPr>
          </a:p>
          <a:p>
            <a:pPr marL="0" lvl="0" indent="0" algn="l" rtl="0">
              <a:spcBef>
                <a:spcPts val="0"/>
              </a:spcBef>
              <a:spcAft>
                <a:spcPts val="0"/>
              </a:spcAft>
              <a:buNone/>
            </a:pPr>
            <a:r>
              <a:rPr lang="ru" sz="1355" b="1">
                <a:solidFill>
                  <a:schemeClr val="dk1"/>
                </a:solidFill>
              </a:rPr>
              <a:t>Слайд</a:t>
            </a:r>
            <a:r>
              <a:rPr lang="ru" sz="1355" b="1">
                <a:solidFill>
                  <a:srgbClr val="000000"/>
                </a:solidFill>
              </a:rPr>
              <a:t> 8</a:t>
            </a:r>
            <a:r>
              <a:rPr lang="ru" sz="1355">
                <a:solidFill>
                  <a:srgbClr val="000000"/>
                </a:solidFill>
              </a:rPr>
              <a:t>: C. D. Keeling, T. P. Whorf: Atmospheric CO2 records from sites in the SIO sampling network. In: Trends: A Compendium of Data on Global Change. Carbon Dioxide Information Analysis Center, ed. By T. A. Boden, D. P. Kaiser, R. J. Sepanski, W. F. Stoss (Oak Ridge National Laboratory, U.S. Department of Energy, Oak Ridge, Tenn., U.S.A. 2004)</a:t>
            </a:r>
            <a:endParaRPr sz="1355">
              <a:solidFill>
                <a:srgbClr val="000000"/>
              </a:solidFill>
            </a:endParaRPr>
          </a:p>
          <a:p>
            <a:pPr marL="0" lvl="0" indent="457200" algn="l" rtl="0">
              <a:spcBef>
                <a:spcPts val="0"/>
              </a:spcBef>
              <a:spcAft>
                <a:spcPts val="0"/>
              </a:spcAft>
              <a:buNone/>
            </a:pPr>
            <a:r>
              <a:rPr lang="ru" sz="1355">
                <a:solidFill>
                  <a:srgbClr val="000000"/>
                </a:solidFill>
              </a:rPr>
              <a:t>C. A. Barth, A. I. F. Stewart, S. W. Bougher, D. M. Hunten, S. J. Bauer, A. F. Nagy: Aeronomy of the current Martian atmosphere. In: Mars, ed. by H. Kiefer, B. M. Jakosky, C. W. Snyder, M. S. Matthews (Univ. Arizona Press, Tucson 1992)</a:t>
            </a:r>
            <a:endParaRPr sz="1355">
              <a:solidFill>
                <a:srgbClr val="000000"/>
              </a:solidFill>
            </a:endParaRPr>
          </a:p>
          <a:p>
            <a:pPr marL="0" lvl="0" indent="457200" algn="l" rtl="0">
              <a:spcBef>
                <a:spcPts val="0"/>
              </a:spcBef>
              <a:spcAft>
                <a:spcPts val="0"/>
              </a:spcAft>
              <a:buNone/>
            </a:pPr>
            <a:r>
              <a:rPr lang="ru" sz="1355">
                <a:solidFill>
                  <a:srgbClr val="000000"/>
                </a:solidFill>
              </a:rPr>
              <a:t>J.A. Fennelly, D.G. Torr Photoionization and photoabsorption cross sections of O, N2, O2, and N for aeronomic calculations // Atomic Data and Nuclear Data Tables. Volume 51, Issue 2, July 1992, Pages 321-363. </a:t>
            </a:r>
            <a:r>
              <a:rPr lang="ru" sz="1355" u="sng">
                <a:solidFill>
                  <a:srgbClr val="000000"/>
                </a:solidFill>
                <a:hlinkClick r:id="rId5">
                  <a:extLst>
                    <a:ext uri="{A12FA001-AC4F-418D-AE19-62706E023703}">
                      <ahyp:hlinkClr xmlns:ahyp="http://schemas.microsoft.com/office/drawing/2018/hyperlinkcolor" val="tx"/>
                    </a:ext>
                  </a:extLst>
                </a:hlinkClick>
              </a:rPr>
              <a:t>https://doi.org/10.1016/0092-640X(92)90004-2</a:t>
            </a:r>
            <a:endParaRPr sz="1355">
              <a:solidFill>
                <a:srgbClr val="000000"/>
              </a:solidFill>
            </a:endParaRPr>
          </a:p>
          <a:p>
            <a:pPr marL="0" lvl="0" indent="0" algn="l" rtl="0">
              <a:spcBef>
                <a:spcPts val="0"/>
              </a:spcBef>
              <a:spcAft>
                <a:spcPts val="0"/>
              </a:spcAft>
              <a:buNone/>
            </a:pPr>
            <a:r>
              <a:rPr lang="ru" sz="1355" b="1">
                <a:solidFill>
                  <a:schemeClr val="dk1"/>
                </a:solidFill>
              </a:rPr>
              <a:t>Слайд</a:t>
            </a:r>
            <a:r>
              <a:rPr lang="ru" sz="1355" b="1">
                <a:solidFill>
                  <a:srgbClr val="000000"/>
                </a:solidFill>
              </a:rPr>
              <a:t> 9</a:t>
            </a:r>
            <a:r>
              <a:rPr lang="ru" sz="1355">
                <a:solidFill>
                  <a:srgbClr val="000000"/>
                </a:solidFill>
              </a:rPr>
              <a:t>: Chamberlin, P. C., Eparvier, F. G., Knoer, V., Leise, H., Pankratz, A., Snow, M., et al. (2020). The flare irradiance spectral model-version2 (FISM2). Space Weather, 18, e2020SW002588. </a:t>
            </a:r>
            <a:r>
              <a:rPr lang="ru" sz="1355" u="sng">
                <a:solidFill>
                  <a:srgbClr val="000000"/>
                </a:solidFill>
                <a:hlinkClick r:id="rId6">
                  <a:extLst>
                    <a:ext uri="{A12FA001-AC4F-418D-AE19-62706E023703}">
                      <ahyp:hlinkClr xmlns:ahyp="http://schemas.microsoft.com/office/drawing/2018/hyperlinkcolor" val="tx"/>
                    </a:ext>
                  </a:extLst>
                </a:hlinkClick>
              </a:rPr>
              <a:t>https://doi.org/10.1029/2020SW002588</a:t>
            </a:r>
            <a:r>
              <a:rPr lang="ru" sz="1355">
                <a:solidFill>
                  <a:srgbClr val="000000"/>
                </a:solidFill>
              </a:rPr>
              <a:t>.</a:t>
            </a:r>
            <a:endParaRPr sz="1355">
              <a:solidFill>
                <a:srgbClr val="000000"/>
              </a:solidFill>
            </a:endParaRPr>
          </a:p>
          <a:p>
            <a:pPr marL="0" lvl="0" indent="0" algn="l" rtl="0">
              <a:spcBef>
                <a:spcPts val="0"/>
              </a:spcBef>
              <a:spcAft>
                <a:spcPts val="0"/>
              </a:spcAft>
              <a:buNone/>
            </a:pPr>
            <a:r>
              <a:rPr lang="ru" sz="1355" b="1">
                <a:solidFill>
                  <a:schemeClr val="dk1"/>
                </a:solidFill>
              </a:rPr>
              <a:t>Слайд</a:t>
            </a:r>
            <a:r>
              <a:rPr lang="ru" sz="1355" b="1">
                <a:solidFill>
                  <a:srgbClr val="000000"/>
                </a:solidFill>
              </a:rPr>
              <a:t> 12</a:t>
            </a:r>
            <a:r>
              <a:rPr lang="ru" sz="1355">
                <a:solidFill>
                  <a:srgbClr val="000000"/>
                </a:solidFill>
              </a:rPr>
              <a:t>: V.S. Lobanova, I.A. Ryakhovsky, B.G. Gavrilov, A.I. Sapunova, Y.V. Poklad, V.M. Ermak, TEC increment evaluation technique during X class flares using GNSS data, Advances in Space Research, 2025, </a:t>
            </a:r>
            <a:r>
              <a:rPr lang="ru" sz="1355" u="sng">
                <a:solidFill>
                  <a:srgbClr val="000000"/>
                </a:solidFill>
                <a:hlinkClick r:id="rId7">
                  <a:extLst>
                    <a:ext uri="{A12FA001-AC4F-418D-AE19-62706E023703}">
                      <ahyp:hlinkClr xmlns:ahyp="http://schemas.microsoft.com/office/drawing/2018/hyperlinkcolor" val="tx"/>
                    </a:ext>
                  </a:extLst>
                </a:hlinkClick>
              </a:rPr>
              <a:t>https://doi.org/10.1016/j.asr.2025.11.044</a:t>
            </a:r>
            <a:r>
              <a:rPr lang="ru" sz="1355">
                <a:solidFill>
                  <a:srgbClr val="000000"/>
                </a:solidFill>
              </a:rPr>
              <a:t>.</a:t>
            </a:r>
            <a:endParaRPr sz="1355">
              <a:solidFill>
                <a:srgbClr val="000000"/>
              </a:solidFill>
            </a:endParaRPr>
          </a:p>
          <a:p>
            <a:pPr marL="0" lvl="0" indent="457200" algn="l" rtl="0">
              <a:spcBef>
                <a:spcPts val="0"/>
              </a:spcBef>
              <a:spcAft>
                <a:spcPts val="0"/>
              </a:spcAft>
              <a:buNone/>
            </a:pPr>
            <a:r>
              <a:rPr lang="ru" sz="1355">
                <a:solidFill>
                  <a:srgbClr val="000000"/>
                </a:solidFill>
              </a:rPr>
              <a:t>Bekker, S. Z., &amp; Ryakhovsky, I. A. (2024). Estimation of the contribution of the ionospheric D region to the TEC value during a series of solar flares in September 2017. Journal of Geophysical Research: Space Physics, 129, e2024JA032577. https://doi.org/10.1029/2024JA032577</a:t>
            </a:r>
            <a:endParaRPr sz="1355">
              <a:solidFill>
                <a:srgbClr val="000000"/>
              </a:solidFill>
            </a:endParaRPr>
          </a:p>
          <a:p>
            <a:pPr marL="0" lvl="0" indent="0" algn="l" rtl="0">
              <a:spcBef>
                <a:spcPts val="0"/>
              </a:spcBef>
              <a:spcAft>
                <a:spcPts val="0"/>
              </a:spcAft>
              <a:buNone/>
            </a:pPr>
            <a:r>
              <a:rPr lang="ru" sz="1355" b="1">
                <a:solidFill>
                  <a:schemeClr val="dk1"/>
                </a:solidFill>
              </a:rPr>
              <a:t>Слайд</a:t>
            </a:r>
            <a:r>
              <a:rPr lang="ru" sz="1355" b="1">
                <a:solidFill>
                  <a:srgbClr val="000000"/>
                </a:solidFill>
              </a:rPr>
              <a:t> 13</a:t>
            </a:r>
            <a:r>
              <a:rPr lang="ru" sz="1355">
                <a:solidFill>
                  <a:srgbClr val="000000"/>
                </a:solidFill>
              </a:rPr>
              <a:t>:  Mitra A.P. Ionospheric effects of solar flares. Dordrecht: D. Reidel Publishing Co. 1974. 307 p.</a:t>
            </a:r>
            <a:endParaRPr sz="1355">
              <a:solidFill>
                <a:srgbClr val="000000"/>
              </a:solidFill>
            </a:endParaRPr>
          </a:p>
          <a:p>
            <a:pPr marL="0" lvl="0" indent="0" algn="l" rtl="0">
              <a:spcBef>
                <a:spcPts val="0"/>
              </a:spcBef>
              <a:spcAft>
                <a:spcPts val="0"/>
              </a:spcAft>
              <a:buNone/>
            </a:pPr>
            <a:r>
              <a:rPr lang="ru" sz="1355">
                <a:solidFill>
                  <a:srgbClr val="000000"/>
                </a:solidFill>
              </a:rPr>
              <a:t>	Chakraborty, S., &amp; Basak, T. (2020, 12). Numerical analysis of electron density and response time delay during solar flares in mid-latitudinal lower ionosphere. As trophysics and Space Science, 365 . doi: 10.1007/s10509-020-03903-5</a:t>
            </a:r>
            <a:endParaRPr sz="1355">
              <a:solidFill>
                <a:srgbClr val="000000"/>
              </a:solidFill>
            </a:endParaRPr>
          </a:p>
          <a:p>
            <a:pPr marL="0" lvl="0" indent="0" algn="l" rtl="0">
              <a:spcBef>
                <a:spcPts val="0"/>
              </a:spcBef>
              <a:spcAft>
                <a:spcPts val="0"/>
              </a:spcAft>
              <a:buNone/>
            </a:pPr>
            <a:r>
              <a:rPr lang="ru" sz="1355" b="1">
                <a:solidFill>
                  <a:schemeClr val="dk1"/>
                </a:solidFill>
              </a:rPr>
              <a:t>Слайд</a:t>
            </a:r>
            <a:r>
              <a:rPr lang="ru" sz="1355" b="1">
                <a:solidFill>
                  <a:srgbClr val="000000"/>
                </a:solidFill>
              </a:rPr>
              <a:t> 14</a:t>
            </a:r>
            <a:r>
              <a:rPr lang="ru" sz="1355">
                <a:solidFill>
                  <a:srgbClr val="000000"/>
                </a:solidFill>
              </a:rPr>
              <a:t>:  </a:t>
            </a:r>
            <a:r>
              <a:rPr lang="ru" sz="1355" u="sng">
                <a:solidFill>
                  <a:srgbClr val="0097A7"/>
                </a:solidFill>
                <a:hlinkClick r:id="rId8">
                  <a:extLst>
                    <a:ext uri="{A12FA001-AC4F-418D-AE19-62706E023703}">
                      <ahyp:hlinkClr xmlns:ahyp="http://schemas.microsoft.com/office/drawing/2018/hyperlinkcolor" val="tx"/>
                    </a:ext>
                  </a:extLst>
                </a:hlinkClick>
              </a:rPr>
              <a:t>https://irimodel.org/</a:t>
            </a:r>
            <a:r>
              <a:rPr lang="ru" sz="1355">
                <a:solidFill>
                  <a:srgbClr val="000000"/>
                </a:solidFill>
              </a:rPr>
              <a:t> </a:t>
            </a:r>
            <a:endParaRPr sz="1355">
              <a:solidFill>
                <a:srgbClr val="000000"/>
              </a:solidFill>
            </a:endParaRPr>
          </a:p>
          <a:p>
            <a:pPr marL="0" lvl="0" indent="457200" algn="l" rtl="0">
              <a:spcBef>
                <a:spcPts val="0"/>
              </a:spcBef>
              <a:spcAft>
                <a:spcPts val="0"/>
              </a:spcAft>
              <a:buNone/>
            </a:pPr>
            <a:r>
              <a:rPr lang="ru" sz="1355">
                <a:solidFill>
                  <a:srgbClr val="000000"/>
                </a:solidFill>
              </a:rPr>
              <a:t>Nahar, Sultana. (1999). Electron‐Ion Recombination Rate Coefficients, Photoionization Cross Sections, and Ionization Fractions for Astrophysically Abundant Elements. II. Oxygen Ions. The Astrophysical Journal Supplement Series. 120. 131-145. 10.1086/313173.</a:t>
            </a:r>
            <a:endParaRPr sz="1355">
              <a:solidFill>
                <a:srgbClr val="000000"/>
              </a:solidFill>
            </a:endParaRPr>
          </a:p>
          <a:p>
            <a:pPr marL="0" lvl="0" indent="457200" algn="l" rtl="0">
              <a:spcBef>
                <a:spcPts val="0"/>
              </a:spcBef>
              <a:spcAft>
                <a:spcPts val="0"/>
              </a:spcAft>
              <a:buNone/>
            </a:pPr>
            <a:r>
              <a:rPr lang="ru" sz="1355">
                <a:solidFill>
                  <a:srgbClr val="000000"/>
                </a:solidFill>
              </a:rPr>
              <a:t>Nahar, Sultana &amp; Pradhan, Krishanu. (1997). Electron‐Ion Recombination Rate Coefficients, Photoionization Cross Sections, and Ionization Fractions for Astrophysically Abundant Elements. I. Carbon and Nitrogen. The Astrophysical Journal Supplement Series. 111. 339-355. 10.1086/313013.</a:t>
            </a:r>
            <a:endParaRPr sz="1355">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t>Солнечные вспышки</a:t>
            </a:r>
            <a:endParaRPr/>
          </a:p>
        </p:txBody>
      </p:sp>
      <p:sp>
        <p:nvSpPr>
          <p:cNvPr id="65" name="Google Shape;65;p14"/>
          <p:cNvSpPr txBox="1">
            <a:spLocks noGrp="1"/>
          </p:cNvSpPr>
          <p:nvPr>
            <p:ph type="body" idx="1"/>
          </p:nvPr>
        </p:nvSpPr>
        <p:spPr>
          <a:xfrm>
            <a:off x="311700" y="1152475"/>
            <a:ext cx="5554800" cy="3540000"/>
          </a:xfrm>
          <a:prstGeom prst="rect">
            <a:avLst/>
          </a:prstGeom>
        </p:spPr>
        <p:txBody>
          <a:bodyPr spcFirstLastPara="1" wrap="square" lIns="91425" tIns="91425" rIns="91425" bIns="91425" anchor="t" anchorCtr="0">
            <a:normAutofit lnSpcReduction="20000"/>
          </a:bodyPr>
          <a:lstStyle/>
          <a:p>
            <a:pPr marL="457200" lvl="0" indent="-330200" algn="l" rtl="0">
              <a:lnSpc>
                <a:spcPct val="150000"/>
              </a:lnSpc>
              <a:spcBef>
                <a:spcPts val="1000"/>
              </a:spcBef>
              <a:spcAft>
                <a:spcPts val="0"/>
              </a:spcAft>
              <a:buClr>
                <a:schemeClr val="dk1"/>
              </a:buClr>
              <a:buSzPts val="1600"/>
              <a:buChar char="●"/>
            </a:pPr>
            <a:r>
              <a:rPr lang="ru" sz="1600" b="1">
                <a:solidFill>
                  <a:schemeClr val="dk1"/>
                </a:solidFill>
              </a:rPr>
              <a:t>Солнечные вспышки</a:t>
            </a:r>
            <a:r>
              <a:rPr lang="ru" sz="1600">
                <a:solidFill>
                  <a:schemeClr val="dk1"/>
                </a:solidFill>
              </a:rPr>
              <a:t> приводят к резкому росту концентрации электронов в атмосфере</a:t>
            </a:r>
            <a:endParaRPr>
              <a:solidFill>
                <a:schemeClr val="dk1"/>
              </a:solidFill>
            </a:endParaRPr>
          </a:p>
          <a:p>
            <a:pPr marL="457200" lvl="0" indent="-342900" algn="l" rtl="0">
              <a:lnSpc>
                <a:spcPct val="150000"/>
              </a:lnSpc>
              <a:spcBef>
                <a:spcPts val="0"/>
              </a:spcBef>
              <a:spcAft>
                <a:spcPts val="0"/>
              </a:spcAft>
              <a:buClr>
                <a:schemeClr val="dk1"/>
              </a:buClr>
              <a:buSzPts val="1800"/>
              <a:buChar char="●"/>
            </a:pPr>
            <a:r>
              <a:rPr lang="ru" sz="1600">
                <a:solidFill>
                  <a:schemeClr val="dk1"/>
                </a:solidFill>
              </a:rPr>
              <a:t>Внезапные ионосферные возмущения влияют на </a:t>
            </a:r>
            <a:r>
              <a:rPr lang="ru" sz="1600" b="1">
                <a:solidFill>
                  <a:schemeClr val="dk1"/>
                </a:solidFill>
              </a:rPr>
              <a:t>распространение радиоволн </a:t>
            </a:r>
            <a:r>
              <a:rPr lang="ru" sz="1600">
                <a:solidFill>
                  <a:schemeClr val="dk1"/>
                </a:solidFill>
              </a:rPr>
              <a:t>(искажения, потер</a:t>
            </a:r>
            <a:r>
              <a:rPr lang="ru">
                <a:solidFill>
                  <a:schemeClr val="dk1"/>
                </a:solidFill>
              </a:rPr>
              <a:t>я сигналов)</a:t>
            </a:r>
            <a:endParaRPr>
              <a:solidFill>
                <a:schemeClr val="dk1"/>
              </a:solidFill>
            </a:endParaRPr>
          </a:p>
          <a:p>
            <a:pPr marL="457200" lvl="0" indent="-342900" algn="l" rtl="0">
              <a:lnSpc>
                <a:spcPct val="150000"/>
              </a:lnSpc>
              <a:spcBef>
                <a:spcPts val="0"/>
              </a:spcBef>
              <a:spcAft>
                <a:spcPts val="0"/>
              </a:spcAft>
              <a:buClr>
                <a:schemeClr val="dk1"/>
              </a:buClr>
              <a:buSzPts val="1800"/>
              <a:buChar char="●"/>
            </a:pPr>
            <a:r>
              <a:rPr lang="ru">
                <a:solidFill>
                  <a:schemeClr val="dk1"/>
                </a:solidFill>
              </a:rPr>
              <a:t>Возможно </a:t>
            </a:r>
            <a:r>
              <a:rPr lang="ru" b="1">
                <a:solidFill>
                  <a:schemeClr val="dk1"/>
                </a:solidFill>
              </a:rPr>
              <a:t>повреждение электронных систем</a:t>
            </a:r>
            <a:r>
              <a:rPr lang="ru">
                <a:solidFill>
                  <a:schemeClr val="dk1"/>
                </a:solidFill>
              </a:rPr>
              <a:t> на спутниках</a:t>
            </a:r>
            <a:endParaRPr>
              <a:solidFill>
                <a:schemeClr val="dk1"/>
              </a:solidFill>
            </a:endParaRPr>
          </a:p>
          <a:p>
            <a:pPr marL="0" lvl="0" indent="0" algn="l" rtl="0">
              <a:lnSpc>
                <a:spcPct val="150000"/>
              </a:lnSpc>
              <a:spcBef>
                <a:spcPts val="1200"/>
              </a:spcBef>
              <a:spcAft>
                <a:spcPts val="1200"/>
              </a:spcAft>
              <a:buNone/>
            </a:pPr>
            <a:r>
              <a:rPr lang="ru" sz="1600" b="1">
                <a:solidFill>
                  <a:srgbClr val="980000"/>
                </a:solidFill>
              </a:rPr>
              <a:t>Оценка ионосферного отклика на солнечные вспышки </a:t>
            </a:r>
            <a:r>
              <a:rPr lang="ru" b="1">
                <a:solidFill>
                  <a:srgbClr val="980000"/>
                </a:solidFill>
              </a:rPr>
              <a:t>важна для</a:t>
            </a:r>
            <a:r>
              <a:rPr lang="ru" sz="1600" b="1">
                <a:solidFill>
                  <a:srgbClr val="980000"/>
                </a:solidFill>
              </a:rPr>
              <a:t> корректиров</a:t>
            </a:r>
            <a:r>
              <a:rPr lang="ru" b="1">
                <a:solidFill>
                  <a:srgbClr val="980000"/>
                </a:solidFill>
              </a:rPr>
              <a:t>ания</a:t>
            </a:r>
            <a:r>
              <a:rPr lang="ru" sz="1600" b="1">
                <a:solidFill>
                  <a:srgbClr val="980000"/>
                </a:solidFill>
              </a:rPr>
              <a:t> </a:t>
            </a:r>
            <a:r>
              <a:rPr lang="ru" b="1">
                <a:solidFill>
                  <a:srgbClr val="980000"/>
                </a:solidFill>
              </a:rPr>
              <a:t>работы</a:t>
            </a:r>
            <a:r>
              <a:rPr lang="ru" sz="1600" b="1">
                <a:solidFill>
                  <a:srgbClr val="980000"/>
                </a:solidFill>
              </a:rPr>
              <a:t> систем позиционирования и навигации</a:t>
            </a:r>
            <a:endParaRPr sz="1600" b="1">
              <a:solidFill>
                <a:srgbClr val="980000"/>
              </a:solidFill>
              <a:highlight>
                <a:srgbClr val="FFFF00"/>
              </a:highlight>
            </a:endParaRPr>
          </a:p>
        </p:txBody>
      </p:sp>
      <p:pic>
        <p:nvPicPr>
          <p:cNvPr id="66" name="Google Shape;66;p14"/>
          <p:cNvPicPr preferRelativeResize="0"/>
          <p:nvPr/>
        </p:nvPicPr>
        <p:blipFill>
          <a:blip r:embed="rId3">
            <a:alphaModFix/>
          </a:blip>
          <a:stretch>
            <a:fillRect/>
          </a:stretch>
        </p:blipFill>
        <p:spPr>
          <a:xfrm rot="-5400000">
            <a:off x="5127913" y="1127414"/>
            <a:ext cx="5140598" cy="2891575"/>
          </a:xfrm>
          <a:prstGeom prst="rect">
            <a:avLst/>
          </a:prstGeom>
          <a:noFill/>
          <a:ln>
            <a:noFill/>
          </a:ln>
        </p:spPr>
      </p:pic>
      <p:sp>
        <p:nvSpPr>
          <p:cNvPr id="67" name="Google Shape;6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ru"/>
              <a:t>2</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5"/>
          <p:cNvSpPr txBox="1">
            <a:spLocks noGrp="1"/>
          </p:cNvSpPr>
          <p:nvPr>
            <p:ph type="title"/>
          </p:nvPr>
        </p:nvSpPr>
        <p:spPr>
          <a:xfrm>
            <a:off x="325075" y="1461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6"/>
              <a:buFont typeface="Arial"/>
              <a:buNone/>
            </a:pPr>
            <a:r>
              <a:rPr lang="ru"/>
              <a:t>Классификация солнечных вспышек</a:t>
            </a:r>
            <a:endParaRPr/>
          </a:p>
        </p:txBody>
      </p:sp>
      <p:sp>
        <p:nvSpPr>
          <p:cNvPr id="73" name="Google Shape;73;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ru"/>
              <a:t>3</a:t>
            </a:fld>
            <a:endParaRPr/>
          </a:p>
        </p:txBody>
      </p:sp>
      <p:sp>
        <p:nvSpPr>
          <p:cNvPr id="74" name="Google Shape;74;p15"/>
          <p:cNvSpPr txBox="1"/>
          <p:nvPr/>
        </p:nvSpPr>
        <p:spPr>
          <a:xfrm>
            <a:off x="4872175" y="3398525"/>
            <a:ext cx="39735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u" sz="900"/>
              <a:t>Среднее значение солнечного рентгеновского излучения за 1 минуту в полосе 1-8 ангстрем по данным GOES 6 сентября 2017 г.</a:t>
            </a:r>
            <a:endParaRPr sz="900"/>
          </a:p>
        </p:txBody>
      </p:sp>
      <p:graphicFrame>
        <p:nvGraphicFramePr>
          <p:cNvPr id="75" name="Google Shape;75;p15"/>
          <p:cNvGraphicFramePr/>
          <p:nvPr/>
        </p:nvGraphicFramePr>
        <p:xfrm>
          <a:off x="149425" y="899125"/>
          <a:ext cx="4508800" cy="4311185"/>
        </p:xfrm>
        <a:graphic>
          <a:graphicData uri="http://schemas.openxmlformats.org/drawingml/2006/table">
            <a:tbl>
              <a:tblPr>
                <a:noFill/>
                <a:tableStyleId>{A316C978-CEC0-4313-B4DC-24CA978B38C4}</a:tableStyleId>
              </a:tblPr>
              <a:tblGrid>
                <a:gridCol w="1869050">
                  <a:extLst>
                    <a:ext uri="{9D8B030D-6E8A-4147-A177-3AD203B41FA5}">
                      <a16:colId xmlns:a16="http://schemas.microsoft.com/office/drawing/2014/main" val="20000"/>
                    </a:ext>
                  </a:extLst>
                </a:gridCol>
                <a:gridCol w="2639750">
                  <a:extLst>
                    <a:ext uri="{9D8B030D-6E8A-4147-A177-3AD203B41FA5}">
                      <a16:colId xmlns:a16="http://schemas.microsoft.com/office/drawing/2014/main" val="20001"/>
                    </a:ext>
                  </a:extLst>
                </a:gridCol>
              </a:tblGrid>
              <a:tr h="381000">
                <a:tc>
                  <a:txBody>
                    <a:bodyPr/>
                    <a:lstStyle/>
                    <a:p>
                      <a:pPr marL="0" lvl="0" indent="0" algn="l" rtl="0">
                        <a:lnSpc>
                          <a:spcPct val="150000"/>
                        </a:lnSpc>
                        <a:spcBef>
                          <a:spcPts val="0"/>
                        </a:spcBef>
                        <a:spcAft>
                          <a:spcPts val="0"/>
                        </a:spcAft>
                        <a:buNone/>
                      </a:pPr>
                      <a:r>
                        <a:rPr lang="ru" sz="1200" b="1">
                          <a:solidFill>
                            <a:srgbClr val="666666"/>
                          </a:solidFill>
                        </a:rPr>
                        <a:t>A</a:t>
                      </a:r>
                      <a:r>
                        <a:rPr lang="ru" sz="1200">
                          <a:solidFill>
                            <a:srgbClr val="000000"/>
                          </a:solidFill>
                        </a:rPr>
                        <a:t>	&lt;10</a:t>
                      </a:r>
                      <a:r>
                        <a:rPr lang="ru" sz="1200" baseline="30000">
                          <a:solidFill>
                            <a:srgbClr val="000000"/>
                          </a:solidFill>
                        </a:rPr>
                        <a:t>-7 </a:t>
                      </a:r>
                      <a:r>
                        <a:rPr lang="ru" sz="1200" baseline="30000">
                          <a:solidFill>
                            <a:schemeClr val="dk1"/>
                          </a:solidFill>
                        </a:rPr>
                        <a:t> </a:t>
                      </a:r>
                      <a:r>
                        <a:rPr lang="ru" sz="1200">
                          <a:solidFill>
                            <a:schemeClr val="dk1"/>
                          </a:solidFill>
                        </a:rPr>
                        <a:t>Вт/м</a:t>
                      </a:r>
                      <a:r>
                        <a:rPr lang="ru" sz="1200" baseline="30000">
                          <a:solidFill>
                            <a:schemeClr val="dk1"/>
                          </a:solidFill>
                        </a:rPr>
                        <a:t>2</a:t>
                      </a:r>
                      <a:r>
                        <a:rPr lang="ru" sz="1200">
                          <a:solidFill>
                            <a:schemeClr val="dk1"/>
                          </a:solidFill>
                        </a:rPr>
                        <a:t> </a:t>
                      </a:r>
                      <a:endParaRPr sz="1300"/>
                    </a:p>
                  </a:txBody>
                  <a:tcPr marL="91425" marR="91425" marT="91425" marB="91425">
                    <a:lnR w="9525" cap="flat" cmpd="sng">
                      <a:solidFill>
                        <a:srgbClr val="9E9E9E">
                          <a:alpha val="0"/>
                        </a:srgbClr>
                      </a:solidFill>
                      <a:prstDash val="solid"/>
                      <a:round/>
                      <a:headEnd type="none" w="sm" len="sm"/>
                      <a:tailEnd type="none" w="sm" len="sm"/>
                    </a:lnR>
                  </a:tcPr>
                </a:tc>
                <a:tc>
                  <a:txBody>
                    <a:bodyPr/>
                    <a:lstStyle/>
                    <a:p>
                      <a:pPr marL="0" lvl="0" indent="0" algn="l" rtl="0">
                        <a:lnSpc>
                          <a:spcPct val="150000"/>
                        </a:lnSpc>
                        <a:spcBef>
                          <a:spcPts val="0"/>
                        </a:spcBef>
                        <a:spcAft>
                          <a:spcPts val="0"/>
                        </a:spcAft>
                        <a:buClr>
                          <a:schemeClr val="dk1"/>
                        </a:buClr>
                        <a:buSzPts val="1100"/>
                        <a:buFont typeface="Arial"/>
                        <a:buNone/>
                      </a:pPr>
                      <a:r>
                        <a:rPr lang="ru" sz="1200">
                          <a:solidFill>
                            <a:schemeClr val="dk1"/>
                          </a:solidFill>
                        </a:rPr>
                        <a:t>очень слабые, почти незаметные</a:t>
                      </a:r>
                      <a:endParaRPr sz="1300"/>
                    </a:p>
                  </a:txBody>
                  <a:tcPr marL="91425" marR="91425" marT="91425" marB="91425">
                    <a:lnL w="9525" cap="flat" cmpd="sng">
                      <a:solidFill>
                        <a:srgbClr val="9E9E9E">
                          <a:alpha val="0"/>
                        </a:srgbClr>
                      </a:solidFill>
                      <a:prstDash val="solid"/>
                      <a:round/>
                      <a:headEnd type="none" w="sm" len="sm"/>
                      <a:tailEnd type="none" w="sm" len="sm"/>
                    </a:lnL>
                  </a:tcPr>
                </a:tc>
                <a:extLst>
                  <a:ext uri="{0D108BD9-81ED-4DB2-BD59-A6C34878D82A}">
                    <a16:rowId xmlns:a16="http://schemas.microsoft.com/office/drawing/2014/main" val="10000"/>
                  </a:ext>
                </a:extLst>
              </a:tr>
              <a:tr h="381000">
                <a:tc>
                  <a:txBody>
                    <a:bodyPr/>
                    <a:lstStyle/>
                    <a:p>
                      <a:pPr marL="0" lvl="0" indent="0" algn="l" rtl="0">
                        <a:lnSpc>
                          <a:spcPct val="150000"/>
                        </a:lnSpc>
                        <a:spcBef>
                          <a:spcPts val="0"/>
                        </a:spcBef>
                        <a:spcAft>
                          <a:spcPts val="0"/>
                        </a:spcAft>
                        <a:buNone/>
                      </a:pPr>
                      <a:r>
                        <a:rPr lang="ru" sz="1200" b="1">
                          <a:solidFill>
                            <a:srgbClr val="38761D"/>
                          </a:solidFill>
                        </a:rPr>
                        <a:t>B</a:t>
                      </a:r>
                      <a:r>
                        <a:rPr lang="ru" sz="1200">
                          <a:solidFill>
                            <a:srgbClr val="000000"/>
                          </a:solidFill>
                        </a:rPr>
                        <a:t>	10</a:t>
                      </a:r>
                      <a:r>
                        <a:rPr lang="ru" sz="1200" baseline="30000">
                          <a:solidFill>
                            <a:srgbClr val="000000"/>
                          </a:solidFill>
                        </a:rPr>
                        <a:t>-7</a:t>
                      </a:r>
                      <a:r>
                        <a:rPr lang="ru" sz="1200">
                          <a:solidFill>
                            <a:srgbClr val="000000"/>
                          </a:solidFill>
                        </a:rPr>
                        <a:t>–10</a:t>
                      </a:r>
                      <a:r>
                        <a:rPr lang="ru" sz="1200" baseline="30000">
                          <a:solidFill>
                            <a:srgbClr val="000000"/>
                          </a:solidFill>
                        </a:rPr>
                        <a:t>-6 </a:t>
                      </a:r>
                      <a:r>
                        <a:rPr lang="ru" sz="1200" baseline="30000">
                          <a:solidFill>
                            <a:schemeClr val="dk1"/>
                          </a:solidFill>
                        </a:rPr>
                        <a:t> </a:t>
                      </a:r>
                      <a:r>
                        <a:rPr lang="ru" sz="1200">
                          <a:solidFill>
                            <a:schemeClr val="dk1"/>
                          </a:solidFill>
                        </a:rPr>
                        <a:t>Вт/м</a:t>
                      </a:r>
                      <a:r>
                        <a:rPr lang="ru" sz="1200" baseline="30000">
                          <a:solidFill>
                            <a:schemeClr val="dk1"/>
                          </a:solidFill>
                        </a:rPr>
                        <a:t>2</a:t>
                      </a:r>
                      <a:r>
                        <a:rPr lang="ru" sz="1200">
                          <a:solidFill>
                            <a:schemeClr val="dk1"/>
                          </a:solidFill>
                        </a:rPr>
                        <a:t> </a:t>
                      </a:r>
                      <a:endParaRPr sz="1300"/>
                    </a:p>
                  </a:txBody>
                  <a:tcPr marL="91425" marR="91425" marT="91425" marB="91425">
                    <a:lnR w="9525" cap="flat" cmpd="sng">
                      <a:solidFill>
                        <a:srgbClr val="9E9E9E">
                          <a:alpha val="0"/>
                        </a:srgbClr>
                      </a:solidFill>
                      <a:prstDash val="solid"/>
                      <a:round/>
                      <a:headEnd type="none" w="sm" len="sm"/>
                      <a:tailEnd type="none" w="sm" len="sm"/>
                    </a:lnR>
                  </a:tcPr>
                </a:tc>
                <a:tc>
                  <a:txBody>
                    <a:bodyPr/>
                    <a:lstStyle/>
                    <a:p>
                      <a:pPr marL="0" lvl="0" indent="0" algn="l" rtl="0">
                        <a:lnSpc>
                          <a:spcPct val="150000"/>
                        </a:lnSpc>
                        <a:spcBef>
                          <a:spcPts val="0"/>
                        </a:spcBef>
                        <a:spcAft>
                          <a:spcPts val="0"/>
                        </a:spcAft>
                        <a:buNone/>
                      </a:pPr>
                      <a:r>
                        <a:rPr lang="ru" sz="1200">
                          <a:solidFill>
                            <a:schemeClr val="dk1"/>
                          </a:solidFill>
                        </a:rPr>
                        <a:t>слабые, локальное воздействие на верхнюю ионосферу</a:t>
                      </a:r>
                      <a:endParaRPr sz="1200"/>
                    </a:p>
                  </a:txBody>
                  <a:tcPr marL="91425" marR="91425" marT="91425" marB="91425">
                    <a:lnL w="9525" cap="flat" cmpd="sng">
                      <a:solidFill>
                        <a:srgbClr val="9E9E9E">
                          <a:alpha val="0"/>
                        </a:srgbClr>
                      </a:solidFill>
                      <a:prstDash val="solid"/>
                      <a:round/>
                      <a:headEnd type="none" w="sm" len="sm"/>
                      <a:tailEnd type="none" w="sm" len="sm"/>
                    </a:lnL>
                  </a:tcPr>
                </a:tc>
                <a:extLst>
                  <a:ext uri="{0D108BD9-81ED-4DB2-BD59-A6C34878D82A}">
                    <a16:rowId xmlns:a16="http://schemas.microsoft.com/office/drawing/2014/main" val="10001"/>
                  </a:ext>
                </a:extLst>
              </a:tr>
              <a:tr h="381000">
                <a:tc>
                  <a:txBody>
                    <a:bodyPr/>
                    <a:lstStyle/>
                    <a:p>
                      <a:pPr marL="0" lvl="0" indent="0" algn="l" rtl="0">
                        <a:lnSpc>
                          <a:spcPct val="150000"/>
                        </a:lnSpc>
                        <a:spcBef>
                          <a:spcPts val="0"/>
                        </a:spcBef>
                        <a:spcAft>
                          <a:spcPts val="0"/>
                        </a:spcAft>
                        <a:buNone/>
                      </a:pPr>
                      <a:r>
                        <a:rPr lang="ru" sz="1200" b="1">
                          <a:solidFill>
                            <a:srgbClr val="9900FF"/>
                          </a:solidFill>
                        </a:rPr>
                        <a:t>C</a:t>
                      </a:r>
                      <a:r>
                        <a:rPr lang="ru" sz="1200">
                          <a:solidFill>
                            <a:srgbClr val="000000"/>
                          </a:solidFill>
                        </a:rPr>
                        <a:t>	10</a:t>
                      </a:r>
                      <a:r>
                        <a:rPr lang="ru" sz="1200" baseline="30000">
                          <a:solidFill>
                            <a:srgbClr val="000000"/>
                          </a:solidFill>
                        </a:rPr>
                        <a:t>-6</a:t>
                      </a:r>
                      <a:r>
                        <a:rPr lang="ru" sz="1200">
                          <a:solidFill>
                            <a:srgbClr val="000000"/>
                          </a:solidFill>
                        </a:rPr>
                        <a:t>–10</a:t>
                      </a:r>
                      <a:r>
                        <a:rPr lang="ru" sz="1200" baseline="30000">
                          <a:solidFill>
                            <a:srgbClr val="000000"/>
                          </a:solidFill>
                        </a:rPr>
                        <a:t>-5 </a:t>
                      </a:r>
                      <a:r>
                        <a:rPr lang="ru" sz="1200" baseline="30000">
                          <a:solidFill>
                            <a:schemeClr val="dk1"/>
                          </a:solidFill>
                        </a:rPr>
                        <a:t> </a:t>
                      </a:r>
                      <a:r>
                        <a:rPr lang="ru" sz="1200">
                          <a:solidFill>
                            <a:schemeClr val="dk1"/>
                          </a:solidFill>
                        </a:rPr>
                        <a:t>Вт/м</a:t>
                      </a:r>
                      <a:r>
                        <a:rPr lang="ru" sz="1200" baseline="30000">
                          <a:solidFill>
                            <a:schemeClr val="dk1"/>
                          </a:solidFill>
                        </a:rPr>
                        <a:t>2</a:t>
                      </a:r>
                      <a:r>
                        <a:rPr lang="ru" sz="1200">
                          <a:solidFill>
                            <a:schemeClr val="dk1"/>
                          </a:solidFill>
                        </a:rPr>
                        <a:t> </a:t>
                      </a:r>
                      <a:endParaRPr sz="1300"/>
                    </a:p>
                  </a:txBody>
                  <a:tcPr marL="91425" marR="91425" marT="91425" marB="91425">
                    <a:lnR w="9525" cap="flat" cmpd="sng">
                      <a:solidFill>
                        <a:srgbClr val="9E9E9E">
                          <a:alpha val="0"/>
                        </a:srgbClr>
                      </a:solidFill>
                      <a:prstDash val="solid"/>
                      <a:round/>
                      <a:headEnd type="none" w="sm" len="sm"/>
                      <a:tailEnd type="none" w="sm" len="sm"/>
                    </a:lnR>
                  </a:tcPr>
                </a:tc>
                <a:tc>
                  <a:txBody>
                    <a:bodyPr/>
                    <a:lstStyle/>
                    <a:p>
                      <a:pPr marL="0" lvl="0" indent="0" algn="l" rtl="0">
                        <a:lnSpc>
                          <a:spcPct val="150000"/>
                        </a:lnSpc>
                        <a:spcBef>
                          <a:spcPts val="0"/>
                        </a:spcBef>
                        <a:spcAft>
                          <a:spcPts val="0"/>
                        </a:spcAft>
                        <a:buNone/>
                      </a:pPr>
                      <a:r>
                        <a:rPr lang="ru" sz="1200">
                          <a:solidFill>
                            <a:schemeClr val="dk1"/>
                          </a:solidFill>
                        </a:rPr>
                        <a:t>средние, могут вызвать незначительную интерференцию радиоволн</a:t>
                      </a:r>
                      <a:endParaRPr sz="1200"/>
                    </a:p>
                  </a:txBody>
                  <a:tcPr marL="91425" marR="91425" marT="91425" marB="91425">
                    <a:lnL w="9525" cap="flat" cmpd="sng">
                      <a:solidFill>
                        <a:srgbClr val="9E9E9E">
                          <a:alpha val="0"/>
                        </a:srgbClr>
                      </a:solidFill>
                      <a:prstDash val="solid"/>
                      <a:round/>
                      <a:headEnd type="none" w="sm" len="sm"/>
                      <a:tailEnd type="none" w="sm" len="sm"/>
                    </a:lnL>
                  </a:tcPr>
                </a:tc>
                <a:extLst>
                  <a:ext uri="{0D108BD9-81ED-4DB2-BD59-A6C34878D82A}">
                    <a16:rowId xmlns:a16="http://schemas.microsoft.com/office/drawing/2014/main" val="10002"/>
                  </a:ext>
                </a:extLst>
              </a:tr>
              <a:tr h="381000">
                <a:tc>
                  <a:txBody>
                    <a:bodyPr/>
                    <a:lstStyle/>
                    <a:p>
                      <a:pPr marL="0" lvl="0" indent="0" algn="l" rtl="0">
                        <a:lnSpc>
                          <a:spcPct val="150000"/>
                        </a:lnSpc>
                        <a:spcBef>
                          <a:spcPts val="0"/>
                        </a:spcBef>
                        <a:spcAft>
                          <a:spcPts val="0"/>
                        </a:spcAft>
                        <a:buNone/>
                      </a:pPr>
                      <a:r>
                        <a:rPr lang="ru" sz="1200" b="1">
                          <a:solidFill>
                            <a:srgbClr val="FF00FF"/>
                          </a:solidFill>
                        </a:rPr>
                        <a:t>M</a:t>
                      </a:r>
                      <a:r>
                        <a:rPr lang="ru" sz="1200">
                          <a:solidFill>
                            <a:srgbClr val="000000"/>
                          </a:solidFill>
                        </a:rPr>
                        <a:t>	10</a:t>
                      </a:r>
                      <a:r>
                        <a:rPr lang="ru" sz="1200" baseline="30000">
                          <a:solidFill>
                            <a:srgbClr val="000000"/>
                          </a:solidFill>
                        </a:rPr>
                        <a:t>-5</a:t>
                      </a:r>
                      <a:r>
                        <a:rPr lang="ru" sz="1200">
                          <a:solidFill>
                            <a:srgbClr val="000000"/>
                          </a:solidFill>
                        </a:rPr>
                        <a:t>–10</a:t>
                      </a:r>
                      <a:r>
                        <a:rPr lang="ru" sz="1200" baseline="30000">
                          <a:solidFill>
                            <a:srgbClr val="000000"/>
                          </a:solidFill>
                        </a:rPr>
                        <a:t>-4 </a:t>
                      </a:r>
                      <a:r>
                        <a:rPr lang="ru" sz="1200" baseline="30000">
                          <a:solidFill>
                            <a:schemeClr val="dk1"/>
                          </a:solidFill>
                        </a:rPr>
                        <a:t> </a:t>
                      </a:r>
                      <a:r>
                        <a:rPr lang="ru" sz="1200">
                          <a:solidFill>
                            <a:schemeClr val="dk1"/>
                          </a:solidFill>
                        </a:rPr>
                        <a:t>Вт/м</a:t>
                      </a:r>
                      <a:r>
                        <a:rPr lang="ru" sz="1200" baseline="30000">
                          <a:solidFill>
                            <a:schemeClr val="dk1"/>
                          </a:solidFill>
                        </a:rPr>
                        <a:t>2</a:t>
                      </a:r>
                      <a:r>
                        <a:rPr lang="ru" sz="1200">
                          <a:solidFill>
                            <a:schemeClr val="dk1"/>
                          </a:solidFill>
                        </a:rPr>
                        <a:t> </a:t>
                      </a:r>
                      <a:r>
                        <a:rPr lang="ru" sz="1200">
                          <a:solidFill>
                            <a:srgbClr val="000000"/>
                          </a:solidFill>
                        </a:rPr>
                        <a:t> </a:t>
                      </a:r>
                      <a:endParaRPr sz="1300"/>
                    </a:p>
                  </a:txBody>
                  <a:tcPr marL="91425" marR="91425" marT="91425" marB="91425">
                    <a:lnR w="9525" cap="flat" cmpd="sng">
                      <a:solidFill>
                        <a:srgbClr val="9E9E9E">
                          <a:alpha val="0"/>
                        </a:srgbClr>
                      </a:solidFill>
                      <a:prstDash val="solid"/>
                      <a:round/>
                      <a:headEnd type="none" w="sm" len="sm"/>
                      <a:tailEnd type="none" w="sm" len="sm"/>
                    </a:lnR>
                  </a:tcPr>
                </a:tc>
                <a:tc>
                  <a:txBody>
                    <a:bodyPr/>
                    <a:lstStyle/>
                    <a:p>
                      <a:pPr marL="0" lvl="0" indent="0" algn="l" rtl="0">
                        <a:lnSpc>
                          <a:spcPct val="150000"/>
                        </a:lnSpc>
                        <a:spcBef>
                          <a:spcPts val="0"/>
                        </a:spcBef>
                        <a:spcAft>
                          <a:spcPts val="0"/>
                        </a:spcAft>
                        <a:buNone/>
                      </a:pPr>
                      <a:r>
                        <a:rPr lang="ru" sz="1200">
                          <a:solidFill>
                            <a:schemeClr val="dk1"/>
                          </a:solidFill>
                        </a:rPr>
                        <a:t>сильные, могут вызвать геомагнитную бурю или полярное сияние</a:t>
                      </a:r>
                      <a:endParaRPr sz="1200"/>
                    </a:p>
                  </a:txBody>
                  <a:tcPr marL="91425" marR="91425" marT="91425" marB="91425">
                    <a:lnL w="9525" cap="flat" cmpd="sng">
                      <a:solidFill>
                        <a:srgbClr val="9E9E9E">
                          <a:alpha val="0"/>
                        </a:srgbClr>
                      </a:solidFill>
                      <a:prstDash val="solid"/>
                      <a:round/>
                      <a:headEnd type="none" w="sm" len="sm"/>
                      <a:tailEnd type="none" w="sm" len="sm"/>
                    </a:lnL>
                  </a:tcPr>
                </a:tc>
                <a:extLst>
                  <a:ext uri="{0D108BD9-81ED-4DB2-BD59-A6C34878D82A}">
                    <a16:rowId xmlns:a16="http://schemas.microsoft.com/office/drawing/2014/main" val="10003"/>
                  </a:ext>
                </a:extLst>
              </a:tr>
              <a:tr h="381000">
                <a:tc>
                  <a:txBody>
                    <a:bodyPr/>
                    <a:lstStyle/>
                    <a:p>
                      <a:pPr marL="0" lvl="0" indent="0" algn="l" rtl="0">
                        <a:lnSpc>
                          <a:spcPct val="150000"/>
                        </a:lnSpc>
                        <a:spcBef>
                          <a:spcPts val="0"/>
                        </a:spcBef>
                        <a:spcAft>
                          <a:spcPts val="0"/>
                        </a:spcAft>
                        <a:buNone/>
                      </a:pPr>
                      <a:r>
                        <a:rPr lang="ru" sz="1200" b="1">
                          <a:solidFill>
                            <a:srgbClr val="CC0000"/>
                          </a:solidFill>
                        </a:rPr>
                        <a:t>X</a:t>
                      </a:r>
                      <a:r>
                        <a:rPr lang="ru" sz="1200">
                          <a:solidFill>
                            <a:srgbClr val="000000"/>
                          </a:solidFill>
                        </a:rPr>
                        <a:t>	&gt;10</a:t>
                      </a:r>
                      <a:r>
                        <a:rPr lang="ru" sz="1200" baseline="30000">
                          <a:solidFill>
                            <a:srgbClr val="000000"/>
                          </a:solidFill>
                        </a:rPr>
                        <a:t>-4 </a:t>
                      </a:r>
                      <a:r>
                        <a:rPr lang="ru" sz="1200" baseline="30000">
                          <a:solidFill>
                            <a:schemeClr val="dk1"/>
                          </a:solidFill>
                        </a:rPr>
                        <a:t> </a:t>
                      </a:r>
                      <a:r>
                        <a:rPr lang="ru" sz="1200">
                          <a:solidFill>
                            <a:schemeClr val="dk1"/>
                          </a:solidFill>
                        </a:rPr>
                        <a:t>Вт/м</a:t>
                      </a:r>
                      <a:r>
                        <a:rPr lang="ru" sz="1200" baseline="30000">
                          <a:solidFill>
                            <a:schemeClr val="dk1"/>
                          </a:solidFill>
                        </a:rPr>
                        <a:t>2</a:t>
                      </a:r>
                      <a:r>
                        <a:rPr lang="ru" sz="1200">
                          <a:solidFill>
                            <a:schemeClr val="dk1"/>
                          </a:solidFill>
                        </a:rPr>
                        <a:t> </a:t>
                      </a:r>
                      <a:r>
                        <a:rPr lang="ru" sz="1200">
                          <a:solidFill>
                            <a:srgbClr val="000000"/>
                          </a:solidFill>
                        </a:rPr>
                        <a:t>	</a:t>
                      </a:r>
                      <a:endParaRPr sz="1300"/>
                    </a:p>
                  </a:txBody>
                  <a:tcPr marL="91425" marR="91425" marT="91425" marB="91425">
                    <a:lnR w="9525" cap="flat" cmpd="sng">
                      <a:solidFill>
                        <a:srgbClr val="9E9E9E">
                          <a:alpha val="0"/>
                        </a:srgbClr>
                      </a:solidFill>
                      <a:prstDash val="solid"/>
                      <a:round/>
                      <a:headEnd type="none" w="sm" len="sm"/>
                      <a:tailEnd type="none" w="sm" len="sm"/>
                    </a:lnR>
                  </a:tcPr>
                </a:tc>
                <a:tc>
                  <a:txBody>
                    <a:bodyPr/>
                    <a:lstStyle/>
                    <a:p>
                      <a:pPr marL="0" lvl="0" indent="0" algn="l" rtl="0">
                        <a:lnSpc>
                          <a:spcPct val="150000"/>
                        </a:lnSpc>
                        <a:spcBef>
                          <a:spcPts val="0"/>
                        </a:spcBef>
                        <a:spcAft>
                          <a:spcPts val="0"/>
                        </a:spcAft>
                        <a:buNone/>
                      </a:pPr>
                      <a:r>
                        <a:rPr lang="ru" sz="1200">
                          <a:solidFill>
                            <a:schemeClr val="dk1"/>
                          </a:solidFill>
                        </a:rPr>
                        <a:t>очень сильные, могут нарушить радиосвязь и функционирование спутников</a:t>
                      </a:r>
                      <a:endParaRPr sz="1200"/>
                    </a:p>
                  </a:txBody>
                  <a:tcPr marL="91425" marR="91425" marT="91425" marB="91425">
                    <a:lnL w="9525" cap="flat" cmpd="sng">
                      <a:solidFill>
                        <a:srgbClr val="9E9E9E">
                          <a:alpha val="0"/>
                        </a:srgbClr>
                      </a:solidFill>
                      <a:prstDash val="solid"/>
                      <a:round/>
                      <a:headEnd type="none" w="sm" len="sm"/>
                      <a:tailEnd type="none" w="sm" len="sm"/>
                    </a:lnL>
                  </a:tcPr>
                </a:tc>
                <a:extLst>
                  <a:ext uri="{0D108BD9-81ED-4DB2-BD59-A6C34878D82A}">
                    <a16:rowId xmlns:a16="http://schemas.microsoft.com/office/drawing/2014/main" val="10004"/>
                  </a:ext>
                </a:extLst>
              </a:tr>
            </a:tbl>
          </a:graphicData>
        </a:graphic>
      </p:graphicFrame>
      <p:pic>
        <p:nvPicPr>
          <p:cNvPr id="76" name="Google Shape;76;p15"/>
          <p:cNvPicPr preferRelativeResize="0"/>
          <p:nvPr/>
        </p:nvPicPr>
        <p:blipFill>
          <a:blip r:embed="rId3">
            <a:alphaModFix/>
          </a:blip>
          <a:stretch>
            <a:fillRect/>
          </a:stretch>
        </p:blipFill>
        <p:spPr>
          <a:xfrm>
            <a:off x="4833450" y="899125"/>
            <a:ext cx="4180976" cy="231913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0"/>
        <p:cNvGrpSpPr/>
        <p:nvPr/>
      </p:nvGrpSpPr>
      <p:grpSpPr>
        <a:xfrm>
          <a:off x="0" y="0"/>
          <a:ext cx="0" cy="0"/>
          <a:chOff x="0" y="0"/>
          <a:chExt cx="0" cy="0"/>
        </a:xfrm>
      </p:grpSpPr>
      <p:sp>
        <p:nvSpPr>
          <p:cNvPr id="81" name="Google Shape;81;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82" name="Google Shape;82;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ru"/>
              <a:t>4</a:t>
            </a:fld>
            <a:endParaRPr/>
          </a:p>
        </p:txBody>
      </p:sp>
      <p:sp>
        <p:nvSpPr>
          <p:cNvPr id="83" name="Google Shape;83;p16"/>
          <p:cNvSpPr txBox="1"/>
          <p:nvPr/>
        </p:nvSpPr>
        <p:spPr>
          <a:xfrm rot="-5400000">
            <a:off x="8223150" y="4222649"/>
            <a:ext cx="14724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u" sz="1200" b="1">
                <a:solidFill>
                  <a:schemeClr val="lt1"/>
                </a:solidFill>
              </a:rPr>
              <a:t>03.10.2024 X9.3</a:t>
            </a:r>
            <a:endParaRPr sz="1200" b="1">
              <a:solidFill>
                <a:schemeClr val="lt1"/>
              </a:solidFill>
            </a:endParaRPr>
          </a:p>
        </p:txBody>
      </p:sp>
      <p:sp>
        <p:nvSpPr>
          <p:cNvPr id="84" name="Google Shape;84;p16"/>
          <p:cNvSpPr txBox="1"/>
          <p:nvPr/>
        </p:nvSpPr>
        <p:spPr>
          <a:xfrm rot="-5400000">
            <a:off x="8223150" y="2750249"/>
            <a:ext cx="14724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u" sz="1200" b="1">
                <a:solidFill>
                  <a:schemeClr val="lt1"/>
                </a:solidFill>
              </a:rPr>
              <a:t>06.09.2017 X13.3</a:t>
            </a:r>
            <a:endParaRPr sz="1200" b="1">
              <a:solidFill>
                <a:schemeClr val="lt1"/>
              </a:solidFill>
            </a:endParaRPr>
          </a:p>
        </p:txBody>
      </p:sp>
      <p:sp>
        <p:nvSpPr>
          <p:cNvPr id="85" name="Google Shape;85;p16"/>
          <p:cNvSpPr txBox="1"/>
          <p:nvPr/>
        </p:nvSpPr>
        <p:spPr>
          <a:xfrm>
            <a:off x="5820988" y="159599"/>
            <a:ext cx="14724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u" sz="1200" b="1">
                <a:solidFill>
                  <a:srgbClr val="CC0000"/>
                </a:solidFill>
              </a:rPr>
              <a:t>30,4 нм</a:t>
            </a:r>
            <a:endParaRPr sz="1200" b="1">
              <a:solidFill>
                <a:srgbClr val="CC0000"/>
              </a:solidFill>
            </a:endParaRPr>
          </a:p>
        </p:txBody>
      </p:sp>
      <p:sp>
        <p:nvSpPr>
          <p:cNvPr id="86" name="Google Shape;86;p16"/>
          <p:cNvSpPr txBox="1"/>
          <p:nvPr/>
        </p:nvSpPr>
        <p:spPr>
          <a:xfrm>
            <a:off x="4439213" y="159599"/>
            <a:ext cx="14724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u" sz="1200" b="1">
                <a:solidFill>
                  <a:srgbClr val="FF00FF"/>
                </a:solidFill>
              </a:rPr>
              <a:t>21,1 нм</a:t>
            </a:r>
            <a:endParaRPr sz="1200" b="1">
              <a:solidFill>
                <a:srgbClr val="FF00FF"/>
              </a:solidFill>
            </a:endParaRPr>
          </a:p>
        </p:txBody>
      </p:sp>
      <p:sp>
        <p:nvSpPr>
          <p:cNvPr id="87" name="Google Shape;87;p16"/>
          <p:cNvSpPr txBox="1"/>
          <p:nvPr/>
        </p:nvSpPr>
        <p:spPr>
          <a:xfrm>
            <a:off x="1518525" y="159624"/>
            <a:ext cx="14724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u" sz="1200" b="1">
                <a:solidFill>
                  <a:srgbClr val="F1C232"/>
                </a:solidFill>
              </a:rPr>
              <a:t>17,1 нм</a:t>
            </a:r>
            <a:endParaRPr sz="1200" b="1">
              <a:solidFill>
                <a:srgbClr val="F1C232"/>
              </a:solidFill>
            </a:endParaRPr>
          </a:p>
        </p:txBody>
      </p:sp>
      <p:sp>
        <p:nvSpPr>
          <p:cNvPr id="88" name="Google Shape;88;p16"/>
          <p:cNvSpPr txBox="1"/>
          <p:nvPr/>
        </p:nvSpPr>
        <p:spPr>
          <a:xfrm>
            <a:off x="130950" y="159599"/>
            <a:ext cx="14724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u" sz="1200" b="1">
                <a:solidFill>
                  <a:srgbClr val="45818E"/>
                </a:solidFill>
              </a:rPr>
              <a:t>13,1 нм</a:t>
            </a:r>
            <a:endParaRPr sz="1200" b="1">
              <a:solidFill>
                <a:srgbClr val="45818E"/>
              </a:solidFill>
            </a:endParaRPr>
          </a:p>
        </p:txBody>
      </p:sp>
      <p:sp>
        <p:nvSpPr>
          <p:cNvPr id="89" name="Google Shape;89;p16"/>
          <p:cNvSpPr txBox="1"/>
          <p:nvPr/>
        </p:nvSpPr>
        <p:spPr>
          <a:xfrm rot="-5400000">
            <a:off x="8223150" y="1252324"/>
            <a:ext cx="14724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u" sz="1200" b="1">
                <a:solidFill>
                  <a:srgbClr val="FFFFFF"/>
                </a:solidFill>
              </a:rPr>
              <a:t>06.09.2017 X3.7</a:t>
            </a:r>
            <a:endParaRPr sz="1200" b="1">
              <a:solidFill>
                <a:srgbClr val="FFFFFF"/>
              </a:solidFill>
            </a:endParaRPr>
          </a:p>
        </p:txBody>
      </p:sp>
      <p:pic>
        <p:nvPicPr>
          <p:cNvPr id="90" name="Google Shape;90;p16"/>
          <p:cNvPicPr preferRelativeResize="0"/>
          <p:nvPr/>
        </p:nvPicPr>
        <p:blipFill>
          <a:blip r:embed="rId3">
            <a:alphaModFix/>
          </a:blip>
          <a:stretch>
            <a:fillRect/>
          </a:stretch>
        </p:blipFill>
        <p:spPr>
          <a:xfrm>
            <a:off x="5866987" y="698251"/>
            <a:ext cx="1284975" cy="1282343"/>
          </a:xfrm>
          <a:prstGeom prst="rect">
            <a:avLst/>
          </a:prstGeom>
          <a:noFill/>
          <a:ln>
            <a:noFill/>
          </a:ln>
        </p:spPr>
      </p:pic>
      <p:pic>
        <p:nvPicPr>
          <p:cNvPr id="91" name="Google Shape;91;p16"/>
          <p:cNvPicPr preferRelativeResize="0"/>
          <p:nvPr/>
        </p:nvPicPr>
        <p:blipFill>
          <a:blip r:embed="rId4">
            <a:alphaModFix/>
          </a:blip>
          <a:stretch>
            <a:fillRect/>
          </a:stretch>
        </p:blipFill>
        <p:spPr>
          <a:xfrm>
            <a:off x="5843111" y="2180993"/>
            <a:ext cx="1332700" cy="1329970"/>
          </a:xfrm>
          <a:prstGeom prst="rect">
            <a:avLst/>
          </a:prstGeom>
          <a:noFill/>
          <a:ln>
            <a:noFill/>
          </a:ln>
        </p:spPr>
      </p:pic>
      <p:pic>
        <p:nvPicPr>
          <p:cNvPr id="92" name="Google Shape;92;p16"/>
          <p:cNvPicPr preferRelativeResize="0"/>
          <p:nvPr/>
        </p:nvPicPr>
        <p:blipFill>
          <a:blip r:embed="rId5">
            <a:alphaModFix/>
          </a:blip>
          <a:stretch>
            <a:fillRect/>
          </a:stretch>
        </p:blipFill>
        <p:spPr>
          <a:xfrm>
            <a:off x="4424125" y="679925"/>
            <a:ext cx="1369300" cy="1366495"/>
          </a:xfrm>
          <a:prstGeom prst="rect">
            <a:avLst/>
          </a:prstGeom>
          <a:noFill/>
          <a:ln>
            <a:noFill/>
          </a:ln>
        </p:spPr>
      </p:pic>
      <p:pic>
        <p:nvPicPr>
          <p:cNvPr id="93" name="Google Shape;93;p16"/>
          <p:cNvPicPr preferRelativeResize="0"/>
          <p:nvPr/>
        </p:nvPicPr>
        <p:blipFill>
          <a:blip r:embed="rId6">
            <a:alphaModFix/>
          </a:blip>
          <a:stretch>
            <a:fillRect/>
          </a:stretch>
        </p:blipFill>
        <p:spPr>
          <a:xfrm>
            <a:off x="4432150" y="2149934"/>
            <a:ext cx="1428150" cy="1425216"/>
          </a:xfrm>
          <a:prstGeom prst="rect">
            <a:avLst/>
          </a:prstGeom>
          <a:noFill/>
          <a:ln>
            <a:noFill/>
          </a:ln>
        </p:spPr>
      </p:pic>
      <p:pic>
        <p:nvPicPr>
          <p:cNvPr id="94" name="Google Shape;94;p16"/>
          <p:cNvPicPr preferRelativeResize="0"/>
          <p:nvPr/>
        </p:nvPicPr>
        <p:blipFill>
          <a:blip r:embed="rId7">
            <a:alphaModFix/>
          </a:blip>
          <a:stretch>
            <a:fillRect/>
          </a:stretch>
        </p:blipFill>
        <p:spPr>
          <a:xfrm>
            <a:off x="1603351" y="702273"/>
            <a:ext cx="1247674" cy="1245132"/>
          </a:xfrm>
          <a:prstGeom prst="rect">
            <a:avLst/>
          </a:prstGeom>
          <a:noFill/>
          <a:ln>
            <a:noFill/>
          </a:ln>
        </p:spPr>
      </p:pic>
      <p:pic>
        <p:nvPicPr>
          <p:cNvPr id="95" name="Google Shape;95;p16"/>
          <p:cNvPicPr preferRelativeResize="0"/>
          <p:nvPr/>
        </p:nvPicPr>
        <p:blipFill>
          <a:blip r:embed="rId8">
            <a:alphaModFix/>
          </a:blip>
          <a:stretch>
            <a:fillRect/>
          </a:stretch>
        </p:blipFill>
        <p:spPr>
          <a:xfrm>
            <a:off x="1603350" y="2200225"/>
            <a:ext cx="1247674" cy="1245104"/>
          </a:xfrm>
          <a:prstGeom prst="rect">
            <a:avLst/>
          </a:prstGeom>
          <a:noFill/>
          <a:ln>
            <a:noFill/>
          </a:ln>
        </p:spPr>
      </p:pic>
      <p:pic>
        <p:nvPicPr>
          <p:cNvPr id="96" name="Google Shape;96;p16"/>
          <p:cNvPicPr preferRelativeResize="0"/>
          <p:nvPr/>
        </p:nvPicPr>
        <p:blipFill>
          <a:blip r:embed="rId9">
            <a:alphaModFix/>
          </a:blip>
          <a:stretch>
            <a:fillRect/>
          </a:stretch>
        </p:blipFill>
        <p:spPr>
          <a:xfrm>
            <a:off x="259400" y="741044"/>
            <a:ext cx="1177100" cy="1174693"/>
          </a:xfrm>
          <a:prstGeom prst="rect">
            <a:avLst/>
          </a:prstGeom>
          <a:noFill/>
          <a:ln>
            <a:noFill/>
          </a:ln>
        </p:spPr>
      </p:pic>
      <p:pic>
        <p:nvPicPr>
          <p:cNvPr id="97" name="Google Shape;97;p16"/>
          <p:cNvPicPr preferRelativeResize="0"/>
          <p:nvPr/>
        </p:nvPicPr>
        <p:blipFill rotWithShape="1">
          <a:blip r:embed="rId10">
            <a:alphaModFix/>
          </a:blip>
          <a:srcRect r="3391" b="3391"/>
          <a:stretch/>
        </p:blipFill>
        <p:spPr>
          <a:xfrm>
            <a:off x="259402" y="2200198"/>
            <a:ext cx="1177100" cy="1174649"/>
          </a:xfrm>
          <a:prstGeom prst="rect">
            <a:avLst/>
          </a:prstGeom>
          <a:noFill/>
          <a:ln>
            <a:noFill/>
          </a:ln>
        </p:spPr>
      </p:pic>
      <p:sp>
        <p:nvSpPr>
          <p:cNvPr id="98" name="Google Shape;98;p16"/>
          <p:cNvSpPr txBox="1"/>
          <p:nvPr/>
        </p:nvSpPr>
        <p:spPr>
          <a:xfrm>
            <a:off x="7359900" y="159624"/>
            <a:ext cx="14724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u" sz="1200" b="1">
                <a:solidFill>
                  <a:srgbClr val="00FFFF"/>
                </a:solidFill>
              </a:rPr>
              <a:t>33,5 нм</a:t>
            </a:r>
            <a:endParaRPr sz="1200" b="1">
              <a:solidFill>
                <a:srgbClr val="00FFFF"/>
              </a:solidFill>
            </a:endParaRPr>
          </a:p>
        </p:txBody>
      </p:sp>
      <p:sp>
        <p:nvSpPr>
          <p:cNvPr id="99" name="Google Shape;99;p16"/>
          <p:cNvSpPr txBox="1"/>
          <p:nvPr/>
        </p:nvSpPr>
        <p:spPr>
          <a:xfrm>
            <a:off x="2952100" y="159624"/>
            <a:ext cx="14724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u" sz="1200" b="1">
                <a:solidFill>
                  <a:srgbClr val="FF9900"/>
                </a:solidFill>
              </a:rPr>
              <a:t>19,3 нм</a:t>
            </a:r>
            <a:endParaRPr sz="1200" b="1">
              <a:solidFill>
                <a:srgbClr val="FF9900"/>
              </a:solidFill>
            </a:endParaRPr>
          </a:p>
        </p:txBody>
      </p:sp>
      <p:pic>
        <p:nvPicPr>
          <p:cNvPr id="100" name="Google Shape;100;p16"/>
          <p:cNvPicPr preferRelativeResize="0"/>
          <p:nvPr/>
        </p:nvPicPr>
        <p:blipFill>
          <a:blip r:embed="rId11">
            <a:alphaModFix/>
          </a:blip>
          <a:stretch>
            <a:fillRect/>
          </a:stretch>
        </p:blipFill>
        <p:spPr>
          <a:xfrm>
            <a:off x="259390" y="3734050"/>
            <a:ext cx="1177121" cy="1168250"/>
          </a:xfrm>
          <a:prstGeom prst="rect">
            <a:avLst/>
          </a:prstGeom>
          <a:noFill/>
          <a:ln>
            <a:noFill/>
          </a:ln>
        </p:spPr>
      </p:pic>
      <p:pic>
        <p:nvPicPr>
          <p:cNvPr id="101" name="Google Shape;101;p16"/>
          <p:cNvPicPr preferRelativeResize="0"/>
          <p:nvPr/>
        </p:nvPicPr>
        <p:blipFill>
          <a:blip r:embed="rId12">
            <a:alphaModFix/>
          </a:blip>
          <a:stretch>
            <a:fillRect/>
          </a:stretch>
        </p:blipFill>
        <p:spPr>
          <a:xfrm>
            <a:off x="1588377" y="3639937"/>
            <a:ext cx="1332699" cy="1322662"/>
          </a:xfrm>
          <a:prstGeom prst="rect">
            <a:avLst/>
          </a:prstGeom>
          <a:noFill/>
          <a:ln>
            <a:noFill/>
          </a:ln>
        </p:spPr>
      </p:pic>
      <p:pic>
        <p:nvPicPr>
          <p:cNvPr id="102" name="Google Shape;102;p16"/>
          <p:cNvPicPr preferRelativeResize="0"/>
          <p:nvPr/>
        </p:nvPicPr>
        <p:blipFill>
          <a:blip r:embed="rId13">
            <a:alphaModFix/>
          </a:blip>
          <a:stretch>
            <a:fillRect/>
          </a:stretch>
        </p:blipFill>
        <p:spPr>
          <a:xfrm>
            <a:off x="3047177" y="3639919"/>
            <a:ext cx="1247674" cy="1238268"/>
          </a:xfrm>
          <a:prstGeom prst="rect">
            <a:avLst/>
          </a:prstGeom>
          <a:noFill/>
          <a:ln>
            <a:noFill/>
          </a:ln>
        </p:spPr>
      </p:pic>
      <p:pic>
        <p:nvPicPr>
          <p:cNvPr id="103" name="Google Shape;103;p16"/>
          <p:cNvPicPr preferRelativeResize="0"/>
          <p:nvPr/>
        </p:nvPicPr>
        <p:blipFill>
          <a:blip r:embed="rId14">
            <a:alphaModFix/>
          </a:blip>
          <a:stretch>
            <a:fillRect/>
          </a:stretch>
        </p:blipFill>
        <p:spPr>
          <a:xfrm>
            <a:off x="4432150" y="3621587"/>
            <a:ext cx="1369299" cy="1371650"/>
          </a:xfrm>
          <a:prstGeom prst="rect">
            <a:avLst/>
          </a:prstGeom>
          <a:noFill/>
          <a:ln>
            <a:noFill/>
          </a:ln>
        </p:spPr>
      </p:pic>
      <p:pic>
        <p:nvPicPr>
          <p:cNvPr id="104" name="Google Shape;104;p16"/>
          <p:cNvPicPr preferRelativeResize="0"/>
          <p:nvPr/>
        </p:nvPicPr>
        <p:blipFill>
          <a:blip r:embed="rId15">
            <a:alphaModFix/>
          </a:blip>
          <a:stretch>
            <a:fillRect/>
          </a:stretch>
        </p:blipFill>
        <p:spPr>
          <a:xfrm>
            <a:off x="5890838" y="3639925"/>
            <a:ext cx="1332700" cy="1334986"/>
          </a:xfrm>
          <a:prstGeom prst="rect">
            <a:avLst/>
          </a:prstGeom>
          <a:noFill/>
          <a:ln>
            <a:noFill/>
          </a:ln>
        </p:spPr>
      </p:pic>
      <p:pic>
        <p:nvPicPr>
          <p:cNvPr id="105" name="Google Shape;105;p16"/>
          <p:cNvPicPr preferRelativeResize="0"/>
          <p:nvPr/>
        </p:nvPicPr>
        <p:blipFill>
          <a:blip r:embed="rId16">
            <a:alphaModFix/>
          </a:blip>
          <a:stretch>
            <a:fillRect/>
          </a:stretch>
        </p:blipFill>
        <p:spPr>
          <a:xfrm>
            <a:off x="7312951" y="3639926"/>
            <a:ext cx="1332700" cy="1334986"/>
          </a:xfrm>
          <a:prstGeom prst="rect">
            <a:avLst/>
          </a:prstGeom>
          <a:noFill/>
          <a:ln>
            <a:noFill/>
          </a:ln>
        </p:spPr>
      </p:pic>
      <p:pic>
        <p:nvPicPr>
          <p:cNvPr id="106" name="Google Shape;106;p16"/>
          <p:cNvPicPr preferRelativeResize="0"/>
          <p:nvPr/>
        </p:nvPicPr>
        <p:blipFill>
          <a:blip r:embed="rId17">
            <a:alphaModFix/>
          </a:blip>
          <a:stretch>
            <a:fillRect/>
          </a:stretch>
        </p:blipFill>
        <p:spPr>
          <a:xfrm>
            <a:off x="7312950" y="2197426"/>
            <a:ext cx="1284976" cy="1287178"/>
          </a:xfrm>
          <a:prstGeom prst="rect">
            <a:avLst/>
          </a:prstGeom>
          <a:noFill/>
          <a:ln>
            <a:noFill/>
          </a:ln>
        </p:spPr>
      </p:pic>
      <p:pic>
        <p:nvPicPr>
          <p:cNvPr id="107" name="Google Shape;107;p16"/>
          <p:cNvPicPr preferRelativeResize="0"/>
          <p:nvPr/>
        </p:nvPicPr>
        <p:blipFill>
          <a:blip r:embed="rId18">
            <a:alphaModFix/>
          </a:blip>
          <a:stretch>
            <a:fillRect/>
          </a:stretch>
        </p:blipFill>
        <p:spPr>
          <a:xfrm>
            <a:off x="3021950" y="2195041"/>
            <a:ext cx="1332700" cy="1334985"/>
          </a:xfrm>
          <a:prstGeom prst="rect">
            <a:avLst/>
          </a:prstGeom>
          <a:noFill/>
          <a:ln>
            <a:noFill/>
          </a:ln>
        </p:spPr>
      </p:pic>
      <p:pic>
        <p:nvPicPr>
          <p:cNvPr id="108" name="Google Shape;108;p16"/>
          <p:cNvPicPr preferRelativeResize="0"/>
          <p:nvPr/>
        </p:nvPicPr>
        <p:blipFill>
          <a:blip r:embed="rId19">
            <a:alphaModFix/>
          </a:blip>
          <a:stretch>
            <a:fillRect/>
          </a:stretch>
        </p:blipFill>
        <p:spPr>
          <a:xfrm>
            <a:off x="3017863" y="694500"/>
            <a:ext cx="1332700" cy="1334969"/>
          </a:xfrm>
          <a:prstGeom prst="rect">
            <a:avLst/>
          </a:prstGeom>
          <a:noFill/>
          <a:ln>
            <a:noFill/>
          </a:ln>
        </p:spPr>
      </p:pic>
      <p:pic>
        <p:nvPicPr>
          <p:cNvPr id="109" name="Google Shape;109;p16"/>
          <p:cNvPicPr preferRelativeResize="0"/>
          <p:nvPr/>
        </p:nvPicPr>
        <p:blipFill>
          <a:blip r:embed="rId20">
            <a:alphaModFix/>
          </a:blip>
          <a:stretch>
            <a:fillRect/>
          </a:stretch>
        </p:blipFill>
        <p:spPr>
          <a:xfrm>
            <a:off x="7223550" y="677351"/>
            <a:ext cx="1369299" cy="137164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t>Цель и задачи исследования</a:t>
            </a:r>
            <a:endParaRPr/>
          </a:p>
        </p:txBody>
      </p:sp>
      <p:sp>
        <p:nvSpPr>
          <p:cNvPr id="115" name="Google Shape;115;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20000"/>
          </a:bodyPr>
          <a:lstStyle/>
          <a:p>
            <a:pPr marL="0" lvl="0" indent="0" algn="l" rtl="0">
              <a:lnSpc>
                <a:spcPct val="150000"/>
              </a:lnSpc>
              <a:spcBef>
                <a:spcPts val="0"/>
              </a:spcBef>
              <a:spcAft>
                <a:spcPts val="0"/>
              </a:spcAft>
              <a:buNone/>
            </a:pPr>
            <a:r>
              <a:rPr lang="ru" sz="1600" b="1">
                <a:solidFill>
                  <a:schemeClr val="dk1"/>
                </a:solidFill>
              </a:rPr>
              <a:t>Цель </a:t>
            </a:r>
            <a:r>
              <a:rPr lang="ru" sz="1600">
                <a:solidFill>
                  <a:schemeClr val="dk1"/>
                </a:solidFill>
              </a:rPr>
              <a:t>– </a:t>
            </a:r>
            <a:r>
              <a:rPr lang="ru">
                <a:solidFill>
                  <a:schemeClr val="dk1"/>
                </a:solidFill>
              </a:rPr>
              <a:t>оценка скорости ионизации ионосферы под воздействием электромагнитного излучения солнечных вспышек</a:t>
            </a:r>
            <a:endParaRPr sz="1600">
              <a:solidFill>
                <a:schemeClr val="dk1"/>
              </a:solidFill>
            </a:endParaRPr>
          </a:p>
          <a:p>
            <a:pPr marL="0" lvl="0" indent="0" algn="l" rtl="0">
              <a:lnSpc>
                <a:spcPct val="150000"/>
              </a:lnSpc>
              <a:spcBef>
                <a:spcPts val="1200"/>
              </a:spcBef>
              <a:spcAft>
                <a:spcPts val="0"/>
              </a:spcAft>
              <a:buNone/>
            </a:pPr>
            <a:r>
              <a:rPr lang="ru" sz="1600" b="1">
                <a:solidFill>
                  <a:schemeClr val="dk1"/>
                </a:solidFill>
              </a:rPr>
              <a:t>Задачи</a:t>
            </a:r>
            <a:r>
              <a:rPr lang="ru" sz="1600">
                <a:solidFill>
                  <a:schemeClr val="dk1"/>
                </a:solidFill>
              </a:rPr>
              <a:t>: </a:t>
            </a:r>
            <a:endParaRPr sz="1600">
              <a:solidFill>
                <a:schemeClr val="dk1"/>
              </a:solidFill>
            </a:endParaRPr>
          </a:p>
          <a:p>
            <a:pPr marL="457200" lvl="0" indent="-330200" algn="l" rtl="0">
              <a:lnSpc>
                <a:spcPct val="150000"/>
              </a:lnSpc>
              <a:spcBef>
                <a:spcPts val="1200"/>
              </a:spcBef>
              <a:spcAft>
                <a:spcPts val="0"/>
              </a:spcAft>
              <a:buClr>
                <a:schemeClr val="dk1"/>
              </a:buClr>
              <a:buSzPts val="1600"/>
              <a:buChar char="●"/>
            </a:pPr>
            <a:r>
              <a:rPr lang="ru" sz="1600">
                <a:solidFill>
                  <a:schemeClr val="dk1"/>
                </a:solidFill>
              </a:rPr>
              <a:t>расчет </a:t>
            </a:r>
            <a:r>
              <a:rPr lang="ru" sz="1600" b="1">
                <a:solidFill>
                  <a:schemeClr val="dk1"/>
                </a:solidFill>
              </a:rPr>
              <a:t>оптической толщины</a:t>
            </a:r>
            <a:r>
              <a:rPr lang="ru" sz="1600">
                <a:solidFill>
                  <a:schemeClr val="dk1"/>
                </a:solidFill>
              </a:rPr>
              <a:t> ионосферы</a:t>
            </a:r>
            <a:endParaRPr sz="1600">
              <a:solidFill>
                <a:schemeClr val="dk1"/>
              </a:solidFill>
            </a:endParaRPr>
          </a:p>
          <a:p>
            <a:pPr marL="457200" lvl="0" indent="-330200" algn="l" rtl="0">
              <a:lnSpc>
                <a:spcPct val="150000"/>
              </a:lnSpc>
              <a:spcBef>
                <a:spcPts val="0"/>
              </a:spcBef>
              <a:spcAft>
                <a:spcPts val="0"/>
              </a:spcAft>
              <a:buClr>
                <a:schemeClr val="dk1"/>
              </a:buClr>
              <a:buSzPts val="1600"/>
              <a:buChar char="●"/>
            </a:pPr>
            <a:r>
              <a:rPr lang="ru" sz="1600">
                <a:solidFill>
                  <a:schemeClr val="dk1"/>
                </a:solidFill>
              </a:rPr>
              <a:t>расчет </a:t>
            </a:r>
            <a:r>
              <a:rPr lang="ru" sz="1600" b="1">
                <a:solidFill>
                  <a:schemeClr val="dk1"/>
                </a:solidFill>
              </a:rPr>
              <a:t>скорости ионизации</a:t>
            </a:r>
            <a:r>
              <a:rPr lang="ru" sz="1600">
                <a:solidFill>
                  <a:schemeClr val="dk1"/>
                </a:solidFill>
              </a:rPr>
              <a:t> по данным об интенсивности ионизирующего излучения Солнца и концентрации нейтральных частиц в атмосфере</a:t>
            </a:r>
            <a:endParaRPr sz="1600">
              <a:solidFill>
                <a:schemeClr val="dk1"/>
              </a:solidFill>
            </a:endParaRPr>
          </a:p>
          <a:p>
            <a:pPr marL="457200" lvl="0" indent="-342900" algn="l" rtl="0">
              <a:lnSpc>
                <a:spcPct val="150000"/>
              </a:lnSpc>
              <a:spcBef>
                <a:spcPts val="0"/>
              </a:spcBef>
              <a:spcAft>
                <a:spcPts val="0"/>
              </a:spcAft>
              <a:buClr>
                <a:schemeClr val="dk1"/>
              </a:buClr>
              <a:buSzPts val="1800"/>
              <a:buChar char="●"/>
            </a:pPr>
            <a:r>
              <a:rPr lang="ru" sz="1600">
                <a:solidFill>
                  <a:schemeClr val="dk1"/>
                </a:solidFill>
              </a:rPr>
              <a:t>определение </a:t>
            </a:r>
            <a:r>
              <a:rPr lang="ru" sz="1600" b="1">
                <a:solidFill>
                  <a:schemeClr val="dk1"/>
                </a:solidFill>
              </a:rPr>
              <a:t>приращения полного электронного содержания</a:t>
            </a:r>
            <a:r>
              <a:rPr lang="ru" sz="1600">
                <a:solidFill>
                  <a:schemeClr val="dk1"/>
                </a:solidFill>
              </a:rPr>
              <a:t> (ПЭС), вызванного солнечной вспышкой по </a:t>
            </a:r>
            <a:r>
              <a:rPr lang="ru">
                <a:solidFill>
                  <a:schemeClr val="dk1"/>
                </a:solidFill>
              </a:rPr>
              <a:t>экспериментальным</a:t>
            </a:r>
            <a:r>
              <a:rPr lang="ru" sz="1600">
                <a:solidFill>
                  <a:schemeClr val="dk1"/>
                </a:solidFill>
              </a:rPr>
              <a:t> данным</a:t>
            </a:r>
            <a:endParaRPr sz="1600">
              <a:solidFill>
                <a:schemeClr val="dk1"/>
              </a:solidFill>
            </a:endParaRPr>
          </a:p>
          <a:p>
            <a:pPr marL="457200" lvl="0" indent="-342900" algn="l" rtl="0">
              <a:lnSpc>
                <a:spcPct val="150000"/>
              </a:lnSpc>
              <a:spcBef>
                <a:spcPts val="0"/>
              </a:spcBef>
              <a:spcAft>
                <a:spcPts val="0"/>
              </a:spcAft>
              <a:buClr>
                <a:schemeClr val="dk1"/>
              </a:buClr>
              <a:buSzPts val="1800"/>
              <a:buChar char="●"/>
            </a:pPr>
            <a:r>
              <a:rPr lang="ru" sz="1600" b="1">
                <a:solidFill>
                  <a:schemeClr val="dk1"/>
                </a:solidFill>
              </a:rPr>
              <a:t>в</a:t>
            </a:r>
            <a:r>
              <a:rPr lang="ru" b="1">
                <a:solidFill>
                  <a:schemeClr val="dk1"/>
                </a:solidFill>
              </a:rPr>
              <a:t>ерификация</a:t>
            </a:r>
            <a:r>
              <a:rPr lang="ru">
                <a:solidFill>
                  <a:schemeClr val="dk1"/>
                </a:solidFill>
              </a:rPr>
              <a:t> оценок</a:t>
            </a:r>
            <a:r>
              <a:rPr lang="ru" sz="1600">
                <a:solidFill>
                  <a:schemeClr val="dk1"/>
                </a:solidFill>
              </a:rPr>
              <a:t> с помощью экспериментальных данных ГНСС</a:t>
            </a:r>
            <a:endParaRPr/>
          </a:p>
        </p:txBody>
      </p:sp>
      <p:sp>
        <p:nvSpPr>
          <p:cNvPr id="116" name="Google Shape;116;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ru"/>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8"/>
          <p:cNvSpPr txBox="1">
            <a:spLocks noGrp="1"/>
          </p:cNvSpPr>
          <p:nvPr>
            <p:ph type="title"/>
          </p:nvPr>
        </p:nvSpPr>
        <p:spPr>
          <a:xfrm>
            <a:off x="311700" y="1928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t>Фотоионизация</a:t>
            </a:r>
            <a:endParaRPr/>
          </a:p>
        </p:txBody>
      </p:sp>
      <p:sp>
        <p:nvSpPr>
          <p:cNvPr id="122" name="Google Shape;122;p18"/>
          <p:cNvSpPr txBox="1">
            <a:spLocks noGrp="1"/>
          </p:cNvSpPr>
          <p:nvPr>
            <p:ph type="body" idx="1"/>
          </p:nvPr>
        </p:nvSpPr>
        <p:spPr>
          <a:xfrm>
            <a:off x="311700" y="765500"/>
            <a:ext cx="4792500" cy="1955700"/>
          </a:xfrm>
          <a:prstGeom prst="rect">
            <a:avLst/>
          </a:prstGeom>
        </p:spPr>
        <p:txBody>
          <a:bodyPr spcFirstLastPara="1" wrap="square" lIns="91425" tIns="91425" rIns="91425" bIns="91425" anchor="t" anchorCtr="0">
            <a:normAutofit lnSpcReduction="10000"/>
          </a:bodyPr>
          <a:lstStyle/>
          <a:p>
            <a:pPr marL="0" lvl="0" indent="0" algn="l" rtl="0">
              <a:lnSpc>
                <a:spcPct val="100000"/>
              </a:lnSpc>
              <a:spcBef>
                <a:spcPts val="0"/>
              </a:spcBef>
              <a:spcAft>
                <a:spcPts val="0"/>
              </a:spcAft>
              <a:buClr>
                <a:schemeClr val="dk1"/>
              </a:buClr>
              <a:buSzPts val="1100"/>
              <a:buFont typeface="Arial"/>
              <a:buNone/>
            </a:pPr>
            <a:r>
              <a:rPr lang="ru" sz="1600">
                <a:solidFill>
                  <a:schemeClr val="dk1"/>
                </a:solidFill>
              </a:rPr>
              <a:t>Фотоионизация происходит под действием электромагнитного излучения главным образом за счет </a:t>
            </a:r>
            <a:r>
              <a:rPr lang="ru" sz="1600" b="1">
                <a:solidFill>
                  <a:schemeClr val="dk1"/>
                </a:solidFill>
              </a:rPr>
              <a:t>ультрафиолетового</a:t>
            </a:r>
            <a:r>
              <a:rPr lang="ru" sz="1600">
                <a:solidFill>
                  <a:schemeClr val="dk1"/>
                </a:solidFill>
              </a:rPr>
              <a:t> и </a:t>
            </a:r>
            <a:r>
              <a:rPr lang="ru" sz="1600" b="1">
                <a:solidFill>
                  <a:schemeClr val="dk1"/>
                </a:solidFill>
              </a:rPr>
              <a:t>рентгеновского</a:t>
            </a:r>
            <a:r>
              <a:rPr lang="ru" sz="1600">
                <a:solidFill>
                  <a:schemeClr val="dk1"/>
                </a:solidFill>
              </a:rPr>
              <a:t> излучения Солнца (λ&lt;134 нм)</a:t>
            </a:r>
            <a:endParaRPr sz="1600">
              <a:solidFill>
                <a:schemeClr val="dk1"/>
              </a:solidFill>
            </a:endParaRPr>
          </a:p>
          <a:p>
            <a:pPr marL="0" lvl="0" indent="0" algn="l" rtl="0">
              <a:lnSpc>
                <a:spcPct val="95000"/>
              </a:lnSpc>
              <a:spcBef>
                <a:spcPts val="1200"/>
              </a:spcBef>
              <a:spcAft>
                <a:spcPts val="1200"/>
              </a:spcAft>
              <a:buNone/>
            </a:pPr>
            <a:r>
              <a:rPr lang="ru" sz="1600">
                <a:solidFill>
                  <a:schemeClr val="dk1"/>
                </a:solidFill>
              </a:rPr>
              <a:t>Скорость фотоионизации для вещества j под воздействием фотонов с длиной волны λ на высоте z [Lodders &amp; Fegley, 1998]</a:t>
            </a:r>
            <a:endParaRPr sz="1600">
              <a:solidFill>
                <a:schemeClr val="dk1"/>
              </a:solidFill>
            </a:endParaRPr>
          </a:p>
        </p:txBody>
      </p:sp>
      <p:pic>
        <p:nvPicPr>
          <p:cNvPr id="123" name="Google Shape;123;p18" descr="{&quot;type&quot;:&quot;$$&quot;,&quot;backgroundColor&quot;:&quot;#FFFFFF&quot;,&quot;font&quot;:{&quot;color&quot;:&quot;#000000&quot;,&quot;size&quot;:16,&quot;family&quot;:&quot;Arial&quot;},&quot;id&quot;:&quot;1&quot;,&quot;aid&quot;:null,&quot;backgroundColorModified&quot;:false,&quot;code&quot;:&quot;$$q_{j}^{i}\\left(\\lambda,z\\right)=F_{\\lambda}\\left(z\\right)\\sigma_{j}^{i}\\left(\\lambda\\right)n_{j}\\left(z\\right)$$&quot;,&quot;ts&quot;:1764767402881,&quot;cs&quot;:&quot;BglzW6RJ+m/ZcDfnajYmHw==&quot;,&quot;size&quot;:{&quot;width&quot;:297.5,&quot;height&quot;:32}}"/>
          <p:cNvPicPr preferRelativeResize="0"/>
          <p:nvPr/>
        </p:nvPicPr>
        <p:blipFill>
          <a:blip r:embed="rId3">
            <a:alphaModFix/>
          </a:blip>
          <a:stretch>
            <a:fillRect/>
          </a:stretch>
        </p:blipFill>
        <p:spPr>
          <a:xfrm>
            <a:off x="395050" y="2721200"/>
            <a:ext cx="2833688" cy="304800"/>
          </a:xfrm>
          <a:prstGeom prst="rect">
            <a:avLst/>
          </a:prstGeom>
          <a:noFill/>
          <a:ln>
            <a:noFill/>
          </a:ln>
        </p:spPr>
      </p:pic>
      <p:pic>
        <p:nvPicPr>
          <p:cNvPr id="124" name="Google Shape;124;p18" descr="{&quot;font&quot;:{&quot;color&quot;:&quot;#000000&quot;,&quot;size&quot;:16,&quot;family&quot;:&quot;Arial&quot;},&quot;type&quot;:&quot;$$&quot;,&quot;backgroundColor&quot;:&quot;#FFFFFF&quot;,&quot;id&quot;:&quot;2&quot;,&quot;aid&quot;:null,&quot;backgroundColorModified&quot;:false,&quot;code&quot;:&quot;$$\\,F_{\\lambda}\\left(z\\right)=F_{\\lambda}^{\\infty}e^{-\\tau\\left(\\lambda,z\\right)}$$&quot;,&quot;ts&quot;:1764767900255,&quot;cs&quot;:&quot;scQet+0AZrID1isRZBD6mg==&quot;,&quot;size&quot;:{&quot;width&quot;:207.33333333333334,&quot;height&quot;:30.5}}"/>
          <p:cNvPicPr preferRelativeResize="0"/>
          <p:nvPr/>
        </p:nvPicPr>
        <p:blipFill>
          <a:blip r:embed="rId4">
            <a:alphaModFix/>
          </a:blip>
          <a:stretch>
            <a:fillRect/>
          </a:stretch>
        </p:blipFill>
        <p:spPr>
          <a:xfrm>
            <a:off x="5409550" y="3510700"/>
            <a:ext cx="1974850" cy="290513"/>
          </a:xfrm>
          <a:prstGeom prst="rect">
            <a:avLst/>
          </a:prstGeom>
          <a:noFill/>
          <a:ln>
            <a:noFill/>
          </a:ln>
        </p:spPr>
      </p:pic>
      <p:sp>
        <p:nvSpPr>
          <p:cNvPr id="125" name="Google Shape;125;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ru"/>
              <a:t>6</a:t>
            </a:fld>
            <a:endParaRPr/>
          </a:p>
        </p:txBody>
      </p:sp>
      <p:sp>
        <p:nvSpPr>
          <p:cNvPr id="126" name="Google Shape;126;p18"/>
          <p:cNvSpPr txBox="1"/>
          <p:nvPr/>
        </p:nvSpPr>
        <p:spPr>
          <a:xfrm>
            <a:off x="4300913" y="2765800"/>
            <a:ext cx="6009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u" sz="1200"/>
              <a:t>(1)</a:t>
            </a:r>
            <a:endParaRPr sz="1200"/>
          </a:p>
        </p:txBody>
      </p:sp>
      <p:sp>
        <p:nvSpPr>
          <p:cNvPr id="127" name="Google Shape;127;p18"/>
          <p:cNvSpPr txBox="1"/>
          <p:nvPr/>
        </p:nvSpPr>
        <p:spPr>
          <a:xfrm>
            <a:off x="8271675" y="3471300"/>
            <a:ext cx="6009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u" sz="1200"/>
              <a:t>(2)</a:t>
            </a:r>
            <a:endParaRPr sz="1200"/>
          </a:p>
        </p:txBody>
      </p:sp>
      <p:sp>
        <p:nvSpPr>
          <p:cNvPr id="128" name="Google Shape;128;p18"/>
          <p:cNvSpPr txBox="1"/>
          <p:nvPr/>
        </p:nvSpPr>
        <p:spPr>
          <a:xfrm>
            <a:off x="5299425" y="2357600"/>
            <a:ext cx="3400200" cy="1120500"/>
          </a:xfrm>
          <a:prstGeom prst="rect">
            <a:avLst/>
          </a:prstGeom>
          <a:noFill/>
          <a:ln>
            <a:noFill/>
          </a:ln>
        </p:spPr>
        <p:txBody>
          <a:bodyPr spcFirstLastPara="1" wrap="square" lIns="91425" tIns="91425" rIns="91425" bIns="91425" anchor="t" anchorCtr="0">
            <a:spAutoFit/>
          </a:bodyPr>
          <a:lstStyle/>
          <a:p>
            <a:pPr marL="0" lvl="0" indent="0" algn="l" rtl="0">
              <a:lnSpc>
                <a:spcPct val="95000"/>
              </a:lnSpc>
              <a:spcBef>
                <a:spcPts val="0"/>
              </a:spcBef>
              <a:spcAft>
                <a:spcPts val="1200"/>
              </a:spcAft>
              <a:buNone/>
            </a:pPr>
            <a:r>
              <a:rPr lang="ru" sz="1600">
                <a:solidFill>
                  <a:schemeClr val="dk1"/>
                </a:solidFill>
              </a:rPr>
              <a:t>Затухание плотности потока в атмосфере вследствие поглощения и рассеяния [Hedin, 1991]</a:t>
            </a:r>
            <a:endParaRPr sz="1600">
              <a:solidFill>
                <a:schemeClr val="dk1"/>
              </a:solidFill>
            </a:endParaRPr>
          </a:p>
        </p:txBody>
      </p:sp>
      <p:pic>
        <p:nvPicPr>
          <p:cNvPr id="129" name="Google Shape;129;p18" descr="{&quot;type&quot;:&quot;$$&quot;,&quot;backgroundColor&quot;:&quot;#FFFFFF&quot;,&quot;font&quot;:{&quot;color&quot;:&quot;#000000&quot;,&quot;size&quot;:16,&quot;family&quot;:&quot;Arial&quot;},&quot;id&quot;:&quot;1&quot;,&quot;aid&quot;:null,&quot;backgroundColorModified&quot;:false,&quot;code&quot;:&quot;$$q_{j}^{i}\\left(\\lambda,z\\right)=F_{\\lambda}\\left(z\\right)\\sigma_{j}^{i}\\left(\\lambda\\right)n_{j}\\left(z\\right)$$&quot;,&quot;ts&quot;:1764767402881,&quot;cs&quot;:&quot;BglzW6RJ+m/ZcDfnajYmHw==&quot;,&quot;size&quot;:{&quot;width&quot;:297.5,&quot;height&quot;:32}}"/>
          <p:cNvPicPr preferRelativeResize="0"/>
          <p:nvPr/>
        </p:nvPicPr>
        <p:blipFill rotWithShape="1">
          <a:blip r:embed="rId3">
            <a:alphaModFix/>
          </a:blip>
          <a:srcRect l="37957" r="40837"/>
          <a:stretch/>
        </p:blipFill>
        <p:spPr>
          <a:xfrm>
            <a:off x="395047" y="3280950"/>
            <a:ext cx="600899" cy="304800"/>
          </a:xfrm>
          <a:prstGeom prst="rect">
            <a:avLst/>
          </a:prstGeom>
          <a:noFill/>
          <a:ln>
            <a:noFill/>
          </a:ln>
        </p:spPr>
      </p:pic>
      <p:pic>
        <p:nvPicPr>
          <p:cNvPr id="130" name="Google Shape;130;p18" descr="{&quot;type&quot;:&quot;$$&quot;,&quot;backgroundColor&quot;:&quot;#FFFFFF&quot;,&quot;font&quot;:{&quot;color&quot;:&quot;#000000&quot;,&quot;size&quot;:16,&quot;family&quot;:&quot;Arial&quot;},&quot;id&quot;:&quot;1&quot;,&quot;aid&quot;:null,&quot;backgroundColorModified&quot;:false,&quot;code&quot;:&quot;$$q_{j}^{i}\\left(\\lambda,z\\right)=F_{\\lambda}\\left(z\\right)\\sigma_{j}^{i}\\left(\\lambda\\right)n_{j}\\left(z\\right)$$&quot;,&quot;ts&quot;:1764767402881,&quot;cs&quot;:&quot;BglzW6RJ+m/ZcDfnajYmHw==&quot;,&quot;size&quot;:{&quot;width&quot;:297.5,&quot;height&quot;:32}}"/>
          <p:cNvPicPr preferRelativeResize="0"/>
          <p:nvPr/>
        </p:nvPicPr>
        <p:blipFill rotWithShape="1">
          <a:blip r:embed="rId3">
            <a:alphaModFix/>
          </a:blip>
          <a:srcRect l="60053" r="18742"/>
          <a:stretch/>
        </p:blipFill>
        <p:spPr>
          <a:xfrm>
            <a:off x="395047" y="3653375"/>
            <a:ext cx="600899" cy="304800"/>
          </a:xfrm>
          <a:prstGeom prst="rect">
            <a:avLst/>
          </a:prstGeom>
          <a:noFill/>
          <a:ln>
            <a:noFill/>
          </a:ln>
        </p:spPr>
      </p:pic>
      <p:pic>
        <p:nvPicPr>
          <p:cNvPr id="131" name="Google Shape;131;p18" descr="{&quot;type&quot;:&quot;$$&quot;,&quot;backgroundColor&quot;:&quot;#FFFFFF&quot;,&quot;font&quot;:{&quot;color&quot;:&quot;#000000&quot;,&quot;size&quot;:16,&quot;family&quot;:&quot;Arial&quot;},&quot;id&quot;:&quot;1&quot;,&quot;aid&quot;:null,&quot;backgroundColorModified&quot;:false,&quot;code&quot;:&quot;$$q_{j}^{i}\\left(\\lambda,z\\right)=F_{\\lambda}\\left(z\\right)\\sigma_{j}^{i}\\left(\\lambda\\right)n_{j}\\left(z\\right)$$&quot;,&quot;ts&quot;:1764767402881,&quot;cs&quot;:&quot;BglzW6RJ+m/ZcDfnajYmHw==&quot;,&quot;size&quot;:{&quot;width&quot;:297.5,&quot;height&quot;:32}}"/>
          <p:cNvPicPr preferRelativeResize="0"/>
          <p:nvPr/>
        </p:nvPicPr>
        <p:blipFill rotWithShape="1">
          <a:blip r:embed="rId3">
            <a:alphaModFix/>
          </a:blip>
          <a:srcRect l="80637"/>
          <a:stretch/>
        </p:blipFill>
        <p:spPr>
          <a:xfrm>
            <a:off x="395040" y="4025800"/>
            <a:ext cx="548700" cy="304800"/>
          </a:xfrm>
          <a:prstGeom prst="rect">
            <a:avLst/>
          </a:prstGeom>
          <a:noFill/>
          <a:ln>
            <a:noFill/>
          </a:ln>
        </p:spPr>
      </p:pic>
      <p:sp>
        <p:nvSpPr>
          <p:cNvPr id="132" name="Google Shape;132;p18"/>
          <p:cNvSpPr txBox="1"/>
          <p:nvPr/>
        </p:nvSpPr>
        <p:spPr>
          <a:xfrm>
            <a:off x="1034275" y="3233775"/>
            <a:ext cx="40305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ru" sz="1000">
                <a:solidFill>
                  <a:schemeClr val="dk1"/>
                </a:solidFill>
              </a:rPr>
              <a:t>– плотность потока фотонов солнечного излучения </a:t>
            </a:r>
            <a:endParaRPr sz="1300"/>
          </a:p>
        </p:txBody>
      </p:sp>
      <p:sp>
        <p:nvSpPr>
          <p:cNvPr id="133" name="Google Shape;133;p18"/>
          <p:cNvSpPr txBox="1"/>
          <p:nvPr/>
        </p:nvSpPr>
        <p:spPr>
          <a:xfrm>
            <a:off x="995950" y="3585750"/>
            <a:ext cx="30000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ru" sz="1000">
                <a:solidFill>
                  <a:schemeClr val="dk1"/>
                </a:solidFill>
              </a:rPr>
              <a:t>– сечение ионизации вещества j</a:t>
            </a:r>
            <a:endParaRPr sz="1300"/>
          </a:p>
        </p:txBody>
      </p:sp>
      <p:sp>
        <p:nvSpPr>
          <p:cNvPr id="134" name="Google Shape;134;p18"/>
          <p:cNvSpPr txBox="1"/>
          <p:nvPr/>
        </p:nvSpPr>
        <p:spPr>
          <a:xfrm>
            <a:off x="1034275" y="4008850"/>
            <a:ext cx="30000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ru" sz="1000">
                <a:solidFill>
                  <a:schemeClr val="dk1"/>
                </a:solidFill>
              </a:rPr>
              <a:t>– профиль концентрации вещества j </a:t>
            </a:r>
            <a:endParaRPr sz="1300"/>
          </a:p>
        </p:txBody>
      </p:sp>
      <p:pic>
        <p:nvPicPr>
          <p:cNvPr id="135" name="Google Shape;135;p18" descr="{&quot;font&quot;:{&quot;color&quot;:&quot;#000000&quot;,&quot;size&quot;:16,&quot;family&quot;:&quot;Arial&quot;},&quot;type&quot;:&quot;$$&quot;,&quot;backgroundColor&quot;:&quot;#FFFFFF&quot;,&quot;id&quot;:&quot;2&quot;,&quot;aid&quot;:null,&quot;backgroundColorModified&quot;:false,&quot;code&quot;:&quot;$$\\,F_{\\lambda}\\left(z\\right)=F_{\\lambda}^{\\infty}e^{-\\tau\\left(\\lambda,z\\right)}$$&quot;,&quot;ts&quot;:1764767900255,&quot;cs&quot;:&quot;scQet+0AZrID1isRZBD6mg==&quot;,&quot;size&quot;:{&quot;width&quot;:207.33333333333334,&quot;height&quot;:30.5}}"/>
          <p:cNvPicPr preferRelativeResize="0"/>
          <p:nvPr/>
        </p:nvPicPr>
        <p:blipFill rotWithShape="1">
          <a:blip r:embed="rId4">
            <a:alphaModFix/>
          </a:blip>
          <a:srcRect l="45469" r="34221"/>
          <a:stretch/>
        </p:blipFill>
        <p:spPr>
          <a:xfrm>
            <a:off x="5346000" y="3924450"/>
            <a:ext cx="401100" cy="290525"/>
          </a:xfrm>
          <a:prstGeom prst="rect">
            <a:avLst/>
          </a:prstGeom>
          <a:noFill/>
          <a:ln>
            <a:noFill/>
          </a:ln>
        </p:spPr>
      </p:pic>
      <p:pic>
        <p:nvPicPr>
          <p:cNvPr id="136" name="Google Shape;136;p18" descr="{&quot;font&quot;:{&quot;color&quot;:&quot;#000000&quot;,&quot;size&quot;:16,&quot;family&quot;:&quot;Arial&quot;},&quot;type&quot;:&quot;$$&quot;,&quot;backgroundColor&quot;:&quot;#FFFFFF&quot;,&quot;id&quot;:&quot;2&quot;,&quot;aid&quot;:null,&quot;backgroundColorModified&quot;:false,&quot;code&quot;:&quot;$$\\,F_{\\lambda}\\left(z\\right)=F_{\\lambda}^{\\infty}e^{-\\tau\\left(\\lambda,z\\right)}$$&quot;,&quot;ts&quot;:1764767900255,&quot;cs&quot;:&quot;scQet+0AZrID1isRZBD6mg==&quot;,&quot;size&quot;:{&quot;width&quot;:207.33333333333334,&quot;height&quot;:30.5}}"/>
          <p:cNvPicPr preferRelativeResize="0"/>
          <p:nvPr/>
        </p:nvPicPr>
        <p:blipFill rotWithShape="1">
          <a:blip r:embed="rId4">
            <a:alphaModFix/>
          </a:blip>
          <a:srcRect l="77425"/>
          <a:stretch/>
        </p:blipFill>
        <p:spPr>
          <a:xfrm>
            <a:off x="5346000" y="4404567"/>
            <a:ext cx="548700" cy="357559"/>
          </a:xfrm>
          <a:prstGeom prst="rect">
            <a:avLst/>
          </a:prstGeom>
          <a:noFill/>
          <a:ln>
            <a:noFill/>
          </a:ln>
        </p:spPr>
      </p:pic>
      <p:sp>
        <p:nvSpPr>
          <p:cNvPr id="137" name="Google Shape;137;p18"/>
          <p:cNvSpPr txBox="1"/>
          <p:nvPr/>
        </p:nvSpPr>
        <p:spPr>
          <a:xfrm>
            <a:off x="5792475" y="3888863"/>
            <a:ext cx="3000000" cy="515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ru" sz="1000">
                <a:solidFill>
                  <a:schemeClr val="dk1"/>
                </a:solidFill>
              </a:rPr>
              <a:t>– поток фотонов солнечного излучения за пределами атмосферы</a:t>
            </a:r>
            <a:endParaRPr sz="1300"/>
          </a:p>
        </p:txBody>
      </p:sp>
      <p:sp>
        <p:nvSpPr>
          <p:cNvPr id="138" name="Google Shape;138;p18"/>
          <p:cNvSpPr txBox="1"/>
          <p:nvPr/>
        </p:nvSpPr>
        <p:spPr>
          <a:xfrm>
            <a:off x="5894700" y="4330600"/>
            <a:ext cx="30000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ru" sz="1000">
                <a:solidFill>
                  <a:schemeClr val="dk1"/>
                </a:solidFill>
              </a:rPr>
              <a:t>– оптическая толщина</a:t>
            </a:r>
            <a:endParaRPr sz="1300"/>
          </a:p>
        </p:txBody>
      </p:sp>
      <p:pic>
        <p:nvPicPr>
          <p:cNvPr id="139" name="Google Shape;139;p18"/>
          <p:cNvPicPr preferRelativeResize="0"/>
          <p:nvPr/>
        </p:nvPicPr>
        <p:blipFill>
          <a:blip r:embed="rId5">
            <a:alphaModFix/>
          </a:blip>
          <a:stretch>
            <a:fillRect/>
          </a:stretch>
        </p:blipFill>
        <p:spPr>
          <a:xfrm>
            <a:off x="5409550" y="155275"/>
            <a:ext cx="3282401" cy="2028499"/>
          </a:xfrm>
          <a:prstGeom prst="rect">
            <a:avLst/>
          </a:prstGeom>
          <a:noFill/>
          <a:ln>
            <a:noFill/>
          </a:ln>
        </p:spPr>
      </p:pic>
      <p:sp>
        <p:nvSpPr>
          <p:cNvPr id="140" name="Google Shape;140;p18"/>
          <p:cNvSpPr/>
          <p:nvPr/>
        </p:nvSpPr>
        <p:spPr>
          <a:xfrm>
            <a:off x="135950" y="718875"/>
            <a:ext cx="5034300" cy="39504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1" name="Google Shape;141;p18"/>
          <p:cNvSpPr/>
          <p:nvPr/>
        </p:nvSpPr>
        <p:spPr>
          <a:xfrm>
            <a:off x="5237575" y="2357600"/>
            <a:ext cx="3657000" cy="23025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t>Концентрация нейтральных компонент</a:t>
            </a:r>
            <a:endParaRPr/>
          </a:p>
        </p:txBody>
      </p:sp>
      <p:sp>
        <p:nvSpPr>
          <p:cNvPr id="147" name="Google Shape;147;p19"/>
          <p:cNvSpPr txBox="1">
            <a:spLocks noGrp="1"/>
          </p:cNvSpPr>
          <p:nvPr>
            <p:ph type="body" idx="1"/>
          </p:nvPr>
        </p:nvSpPr>
        <p:spPr>
          <a:xfrm>
            <a:off x="311700" y="1152475"/>
            <a:ext cx="8709600" cy="1092300"/>
          </a:xfrm>
          <a:prstGeom prst="rect">
            <a:avLst/>
          </a:prstGeom>
        </p:spPr>
        <p:txBody>
          <a:bodyPr spcFirstLastPara="1" wrap="square" lIns="91425" tIns="91425" rIns="91425" bIns="91425" anchor="t" anchorCtr="0">
            <a:normAutofit fontScale="92500"/>
          </a:bodyPr>
          <a:lstStyle/>
          <a:p>
            <a:pPr marL="0" lvl="0" indent="0" algn="l" rtl="0">
              <a:lnSpc>
                <a:spcPct val="150000"/>
              </a:lnSpc>
              <a:spcBef>
                <a:spcPts val="0"/>
              </a:spcBef>
              <a:spcAft>
                <a:spcPts val="0"/>
              </a:spcAft>
              <a:buNone/>
            </a:pPr>
            <a:r>
              <a:rPr lang="ru" sz="1600">
                <a:solidFill>
                  <a:schemeClr val="dk1"/>
                </a:solidFill>
              </a:rPr>
              <a:t>Основные нейтралы атмосферы – атомарный </a:t>
            </a:r>
            <a:r>
              <a:rPr lang="ru" b="1">
                <a:solidFill>
                  <a:schemeClr val="dk1"/>
                </a:solidFill>
              </a:rPr>
              <a:t>(O) </a:t>
            </a:r>
            <a:r>
              <a:rPr lang="ru" sz="1600">
                <a:solidFill>
                  <a:schemeClr val="dk1"/>
                </a:solidFill>
              </a:rPr>
              <a:t>и молекулярный </a:t>
            </a:r>
            <a:r>
              <a:rPr lang="ru" b="1">
                <a:solidFill>
                  <a:schemeClr val="dk1"/>
                </a:solidFill>
              </a:rPr>
              <a:t>(O</a:t>
            </a:r>
            <a:r>
              <a:rPr lang="ru" b="1" baseline="-25000">
                <a:solidFill>
                  <a:schemeClr val="dk1"/>
                </a:solidFill>
              </a:rPr>
              <a:t>2</a:t>
            </a:r>
            <a:r>
              <a:rPr lang="ru" b="1">
                <a:solidFill>
                  <a:schemeClr val="dk1"/>
                </a:solidFill>
              </a:rPr>
              <a:t>)</a:t>
            </a:r>
            <a:r>
              <a:rPr lang="ru" sz="1600">
                <a:solidFill>
                  <a:schemeClr val="dk1"/>
                </a:solidFill>
              </a:rPr>
              <a:t> </a:t>
            </a:r>
            <a:r>
              <a:rPr lang="ru" sz="1600" b="1">
                <a:solidFill>
                  <a:schemeClr val="dk1"/>
                </a:solidFill>
              </a:rPr>
              <a:t>кислород</a:t>
            </a:r>
            <a:r>
              <a:rPr lang="ru" sz="1600">
                <a:solidFill>
                  <a:schemeClr val="dk1"/>
                </a:solidFill>
              </a:rPr>
              <a:t>, молекулярный </a:t>
            </a:r>
            <a:r>
              <a:rPr lang="ru" sz="1600" b="1">
                <a:solidFill>
                  <a:schemeClr val="dk1"/>
                </a:solidFill>
              </a:rPr>
              <a:t>азот </a:t>
            </a:r>
            <a:r>
              <a:rPr lang="ru" b="1">
                <a:solidFill>
                  <a:schemeClr val="dk1"/>
                </a:solidFill>
              </a:rPr>
              <a:t>(N</a:t>
            </a:r>
            <a:r>
              <a:rPr lang="ru" b="1" baseline="-25000">
                <a:solidFill>
                  <a:schemeClr val="dk1"/>
                </a:solidFill>
              </a:rPr>
              <a:t>2</a:t>
            </a:r>
            <a:r>
              <a:rPr lang="ru" b="1">
                <a:solidFill>
                  <a:schemeClr val="dk1"/>
                </a:solidFill>
              </a:rPr>
              <a:t>)</a:t>
            </a:r>
            <a:endParaRPr sz="1600" b="1">
              <a:solidFill>
                <a:schemeClr val="dk1"/>
              </a:solidFill>
            </a:endParaRPr>
          </a:p>
          <a:p>
            <a:pPr marL="0" lvl="0" indent="0" algn="l" rtl="0">
              <a:lnSpc>
                <a:spcPct val="150000"/>
              </a:lnSpc>
              <a:spcBef>
                <a:spcPts val="0"/>
              </a:spcBef>
              <a:spcAft>
                <a:spcPts val="0"/>
              </a:spcAft>
              <a:buClr>
                <a:schemeClr val="dk1"/>
              </a:buClr>
              <a:buSzPct val="68750"/>
              <a:buFont typeface="Arial"/>
              <a:buNone/>
            </a:pPr>
            <a:r>
              <a:rPr lang="ru" sz="1600">
                <a:solidFill>
                  <a:schemeClr val="dk1"/>
                </a:solidFill>
              </a:rPr>
              <a:t>Расчет профилей концентрации нейтралов проводился по модели NRLMSISE-00 [Picone, 2002]</a:t>
            </a:r>
            <a:endParaRPr sz="1600">
              <a:solidFill>
                <a:schemeClr val="dk1"/>
              </a:solidFill>
            </a:endParaRPr>
          </a:p>
        </p:txBody>
      </p:sp>
      <p:sp>
        <p:nvSpPr>
          <p:cNvPr id="148" name="Google Shape;148;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ru"/>
              <a:t>7</a:t>
            </a:fld>
            <a:endParaRPr/>
          </a:p>
        </p:txBody>
      </p:sp>
      <p:sp>
        <p:nvSpPr>
          <p:cNvPr id="149" name="Google Shape;149;p19"/>
          <p:cNvSpPr txBox="1"/>
          <p:nvPr/>
        </p:nvSpPr>
        <p:spPr>
          <a:xfrm>
            <a:off x="6863725" y="2528825"/>
            <a:ext cx="2120700" cy="1662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u" sz="1200"/>
              <a:t>Профили концентрации атомарного кислорода (O), молекулярного кислорода (O₂) и молекулярного азота (N₂), над ГФО «Михнево» для вспышки X13.3 </a:t>
            </a:r>
            <a:r>
              <a:rPr lang="ru" sz="1200">
                <a:solidFill>
                  <a:schemeClr val="dk1"/>
                </a:solidFill>
              </a:rPr>
              <a:t>в 11:53 UT </a:t>
            </a:r>
            <a:r>
              <a:rPr lang="ru" sz="1200"/>
              <a:t>6 сентября 2017 г. (начало вспышки).</a:t>
            </a:r>
            <a:endParaRPr sz="1200"/>
          </a:p>
        </p:txBody>
      </p:sp>
      <p:pic>
        <p:nvPicPr>
          <p:cNvPr id="150" name="Google Shape;150;p19"/>
          <p:cNvPicPr preferRelativeResize="0"/>
          <p:nvPr/>
        </p:nvPicPr>
        <p:blipFill>
          <a:blip r:embed="rId3">
            <a:alphaModFix/>
          </a:blip>
          <a:stretch>
            <a:fillRect/>
          </a:stretch>
        </p:blipFill>
        <p:spPr>
          <a:xfrm>
            <a:off x="6710550" y="200625"/>
            <a:ext cx="1761899" cy="817100"/>
          </a:xfrm>
          <a:prstGeom prst="rect">
            <a:avLst/>
          </a:prstGeom>
          <a:noFill/>
          <a:ln>
            <a:noFill/>
          </a:ln>
        </p:spPr>
      </p:pic>
      <p:pic>
        <p:nvPicPr>
          <p:cNvPr id="151" name="Google Shape;151;p19"/>
          <p:cNvPicPr preferRelativeResize="0"/>
          <p:nvPr/>
        </p:nvPicPr>
        <p:blipFill rotWithShape="1">
          <a:blip r:embed="rId4">
            <a:alphaModFix/>
          </a:blip>
          <a:srcRect l="6177" r="6570"/>
          <a:stretch/>
        </p:blipFill>
        <p:spPr>
          <a:xfrm>
            <a:off x="311700" y="2244775"/>
            <a:ext cx="6552023" cy="253347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0"/>
          <p:cNvSpPr txBox="1">
            <a:spLocks noGrp="1"/>
          </p:cNvSpPr>
          <p:nvPr>
            <p:ph type="title"/>
          </p:nvPr>
        </p:nvSpPr>
        <p:spPr>
          <a:xfrm>
            <a:off x="185850" y="755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t>Оптическая толщина</a:t>
            </a:r>
            <a:endParaRPr/>
          </a:p>
        </p:txBody>
      </p:sp>
      <p:sp>
        <p:nvSpPr>
          <p:cNvPr id="157" name="Google Shape;157;p20"/>
          <p:cNvSpPr txBox="1">
            <a:spLocks noGrp="1"/>
          </p:cNvSpPr>
          <p:nvPr>
            <p:ph type="body" idx="1"/>
          </p:nvPr>
        </p:nvSpPr>
        <p:spPr>
          <a:xfrm>
            <a:off x="138675" y="609700"/>
            <a:ext cx="4267200" cy="606900"/>
          </a:xfrm>
          <a:prstGeom prst="rect">
            <a:avLst/>
          </a:prstGeom>
        </p:spPr>
        <p:txBody>
          <a:bodyPr spcFirstLastPara="1" wrap="square" lIns="91425" tIns="91425" rIns="91425" bIns="91425" anchor="t" anchorCtr="0">
            <a:normAutofit/>
          </a:bodyPr>
          <a:lstStyle/>
          <a:p>
            <a:pPr marL="0" lvl="0" indent="0" algn="l" rtl="0">
              <a:lnSpc>
                <a:spcPct val="95000"/>
              </a:lnSpc>
              <a:spcBef>
                <a:spcPts val="0"/>
              </a:spcBef>
              <a:spcAft>
                <a:spcPts val="0"/>
              </a:spcAft>
              <a:buNone/>
            </a:pPr>
            <a:r>
              <a:rPr lang="ru" sz="1400">
                <a:solidFill>
                  <a:schemeClr val="dk1"/>
                </a:solidFill>
              </a:rPr>
              <a:t>при солнечно-зенитном угле не более 75° [Keeling &amp; Whorf, 2004]</a:t>
            </a:r>
            <a:endParaRPr/>
          </a:p>
        </p:txBody>
      </p:sp>
      <p:sp>
        <p:nvSpPr>
          <p:cNvPr id="158" name="Google Shape;158;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ru"/>
              <a:t>8</a:t>
            </a:fld>
            <a:endParaRPr/>
          </a:p>
        </p:txBody>
      </p:sp>
      <p:pic>
        <p:nvPicPr>
          <p:cNvPr id="159" name="Google Shape;159;p20" descr="{&quot;type&quot;:&quot;$$&quot;,&quot;font&quot;:{&quot;family&quot;:&quot;Arial&quot;,&quot;color&quot;:&quot;#000000&quot;,&quot;size&quot;:16},&quot;backgroundColorModified&quot;:false,&quot;backgroundColor&quot;:&quot;#FFFFFF&quot;,&quot;code&quot;:&quot;$$\\tau\\left(\\lambda,z\\right)=\\sum_{j}^{}\\int_{z}^{\\infty}n_{j}\\left(z^{\\prime}\\right)\\sigma_{j}^{a}\\left(\\lambda\\right)\\sec\\chi dz^{\\prime}$$&quot;,&quot;id&quot;:&quot;3&quot;,&quot;aid&quot;:null,&quot;ts&quot;:1764771153483,&quot;cs&quot;:&quot;mJiJZCr7Uw58Kq+xTPicJA==&quot;,&quot;size&quot;:{&quot;width&quot;:417,&quot;height&quot;:66}}"/>
          <p:cNvPicPr preferRelativeResize="0"/>
          <p:nvPr/>
        </p:nvPicPr>
        <p:blipFill>
          <a:blip r:embed="rId3">
            <a:alphaModFix/>
          </a:blip>
          <a:stretch>
            <a:fillRect/>
          </a:stretch>
        </p:blipFill>
        <p:spPr>
          <a:xfrm>
            <a:off x="138675" y="1219663"/>
            <a:ext cx="2975866" cy="471000"/>
          </a:xfrm>
          <a:prstGeom prst="rect">
            <a:avLst/>
          </a:prstGeom>
          <a:noFill/>
          <a:ln>
            <a:noFill/>
          </a:ln>
        </p:spPr>
      </p:pic>
      <p:pic>
        <p:nvPicPr>
          <p:cNvPr id="160" name="Google Shape;160;p20" descr="{&quot;font&quot;:{&quot;size&quot;:16,&quot;family&quot;:&quot;Arial&quot;,&quot;color&quot;:&quot;#000000&quot;},&quot;type&quot;:&quot;$$&quot;,&quot;backgroundColorModified&quot;:false,&quot;backgroundColor&quot;:&quot;#FFFFFF&quot;,&quot;aid&quot;:null,&quot;id&quot;:&quot;4&quot;,&quot;code&quot;:&quot;$$\\tau\\left(\\lambda,z\\right)=\\sum_{j}^{}\\int_{z}^{\\infty}n_{j}\\left(z^{\\prime}\\right)\\sigma_{j}^{a}\\left(\\lambda\\right)\\left[1-\\left(\\frac{r_{O}+z}{r_{O}+z^{\\prime}}\\right)^{2}\\sin^{2}\\chi\\right]^{-0.5}dz^{\\prime}$$&quot;,&quot;ts&quot;:1764771314750,&quot;cs&quot;:&quot;GArwxDB78Qa7NXc/IWmGBw==&quot;,&quot;size&quot;:{&quot;width&quot;:672,&quot;height&quot;:80}}"/>
          <p:cNvPicPr preferRelativeResize="0"/>
          <p:nvPr/>
        </p:nvPicPr>
        <p:blipFill>
          <a:blip r:embed="rId4">
            <a:alphaModFix/>
          </a:blip>
          <a:stretch>
            <a:fillRect/>
          </a:stretch>
        </p:blipFill>
        <p:spPr>
          <a:xfrm>
            <a:off x="4207089" y="1085175"/>
            <a:ext cx="4337474" cy="516375"/>
          </a:xfrm>
          <a:prstGeom prst="rect">
            <a:avLst/>
          </a:prstGeom>
          <a:noFill/>
          <a:ln>
            <a:noFill/>
          </a:ln>
        </p:spPr>
      </p:pic>
      <p:sp>
        <p:nvSpPr>
          <p:cNvPr id="161" name="Google Shape;161;p20"/>
          <p:cNvSpPr txBox="1"/>
          <p:nvPr/>
        </p:nvSpPr>
        <p:spPr>
          <a:xfrm>
            <a:off x="3301575" y="1216588"/>
            <a:ext cx="6009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u" sz="1200"/>
              <a:t>(3)</a:t>
            </a:r>
            <a:endParaRPr sz="1200"/>
          </a:p>
        </p:txBody>
      </p:sp>
      <p:sp>
        <p:nvSpPr>
          <p:cNvPr id="162" name="Google Shape;162;p20"/>
          <p:cNvSpPr txBox="1"/>
          <p:nvPr/>
        </p:nvSpPr>
        <p:spPr>
          <a:xfrm>
            <a:off x="8544575" y="1158700"/>
            <a:ext cx="6009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u" sz="1200"/>
              <a:t>(4)</a:t>
            </a:r>
            <a:endParaRPr sz="1200"/>
          </a:p>
        </p:txBody>
      </p:sp>
      <p:sp>
        <p:nvSpPr>
          <p:cNvPr id="163" name="Google Shape;163;p20"/>
          <p:cNvSpPr txBox="1"/>
          <p:nvPr/>
        </p:nvSpPr>
        <p:spPr>
          <a:xfrm>
            <a:off x="4246425" y="648200"/>
            <a:ext cx="4687800" cy="389400"/>
          </a:xfrm>
          <a:prstGeom prst="rect">
            <a:avLst/>
          </a:prstGeom>
          <a:noFill/>
          <a:ln>
            <a:noFill/>
          </a:ln>
        </p:spPr>
        <p:txBody>
          <a:bodyPr spcFirstLastPara="1" wrap="square" lIns="91425" tIns="91425" rIns="91425" bIns="91425" anchor="t" anchorCtr="0">
            <a:spAutoFit/>
          </a:bodyPr>
          <a:lstStyle/>
          <a:p>
            <a:pPr marL="0" lvl="0" indent="0" algn="l" rtl="0">
              <a:lnSpc>
                <a:spcPct val="95000"/>
              </a:lnSpc>
              <a:spcBef>
                <a:spcPts val="0"/>
              </a:spcBef>
              <a:spcAft>
                <a:spcPts val="0"/>
              </a:spcAft>
              <a:buNone/>
            </a:pPr>
            <a:r>
              <a:rPr lang="ru">
                <a:solidFill>
                  <a:schemeClr val="dk1"/>
                </a:solidFill>
              </a:rPr>
              <a:t>при солнечно-зенитном угле более 75° [Barth, 1992]</a:t>
            </a:r>
            <a:endParaRPr sz="1200"/>
          </a:p>
        </p:txBody>
      </p:sp>
      <p:sp>
        <p:nvSpPr>
          <p:cNvPr id="164" name="Google Shape;164;p20"/>
          <p:cNvSpPr txBox="1"/>
          <p:nvPr/>
        </p:nvSpPr>
        <p:spPr>
          <a:xfrm>
            <a:off x="7204050" y="2280050"/>
            <a:ext cx="1958700" cy="1208400"/>
          </a:xfrm>
          <a:prstGeom prst="rect">
            <a:avLst/>
          </a:prstGeom>
          <a:noFill/>
          <a:ln>
            <a:noFill/>
          </a:ln>
        </p:spPr>
        <p:txBody>
          <a:bodyPr spcFirstLastPara="1" wrap="square" lIns="91425" tIns="91425" rIns="91425" bIns="91425" anchor="t" anchorCtr="0">
            <a:spAutoFit/>
          </a:bodyPr>
          <a:lstStyle/>
          <a:p>
            <a:pPr marL="0" lvl="0" indent="0" algn="l" rtl="0">
              <a:lnSpc>
                <a:spcPct val="95000"/>
              </a:lnSpc>
              <a:spcBef>
                <a:spcPts val="0"/>
              </a:spcBef>
              <a:spcAft>
                <a:spcPts val="0"/>
              </a:spcAft>
              <a:buNone/>
            </a:pPr>
            <a:r>
              <a:rPr lang="ru">
                <a:solidFill>
                  <a:schemeClr val="dk1"/>
                </a:solidFill>
              </a:rPr>
              <a:t>Сечения поглощения и ионизации представлены в работе [Fennelly &amp; Torr, 1992] </a:t>
            </a:r>
            <a:endParaRPr sz="1600">
              <a:solidFill>
                <a:schemeClr val="dk2"/>
              </a:solidFill>
            </a:endParaRPr>
          </a:p>
        </p:txBody>
      </p:sp>
      <p:sp>
        <p:nvSpPr>
          <p:cNvPr id="165" name="Google Shape;165;p20"/>
          <p:cNvSpPr txBox="1"/>
          <p:nvPr/>
        </p:nvSpPr>
        <p:spPr>
          <a:xfrm>
            <a:off x="2474350" y="2337625"/>
            <a:ext cx="24117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u" sz="1200" b="1">
                <a:solidFill>
                  <a:schemeClr val="lt1"/>
                </a:solidFill>
              </a:rPr>
              <a:t>06.09.2017 11:53 UT X13.3</a:t>
            </a:r>
            <a:endParaRPr sz="1200" b="1">
              <a:solidFill>
                <a:schemeClr val="lt1"/>
              </a:solidFill>
            </a:endParaRPr>
          </a:p>
        </p:txBody>
      </p:sp>
      <p:pic>
        <p:nvPicPr>
          <p:cNvPr id="166" name="Google Shape;166;p20" descr="{&quot;type&quot;:&quot;$$&quot;,&quot;font&quot;:{&quot;family&quot;:&quot;Arial&quot;,&quot;color&quot;:&quot;#000000&quot;,&quot;size&quot;:16},&quot;backgroundColorModified&quot;:false,&quot;backgroundColor&quot;:&quot;#FFFFFF&quot;,&quot;code&quot;:&quot;$$\\tau\\left(\\lambda,z\\right)=\\sum_{j}^{}\\int_{z}^{\\infty}n_{j}\\left(z^{\\prime}\\right)\\sigma_{j}^{a}\\left(\\lambda\\right)\\sec\\chi dz^{\\prime}$$&quot;,&quot;id&quot;:&quot;3&quot;,&quot;aid&quot;:null,&quot;ts&quot;:1764771153483,&quot;cs&quot;:&quot;mJiJZCr7Uw58Kq+xTPicJA==&quot;,&quot;size&quot;:{&quot;width&quot;:417,&quot;height&quot;:66}}"/>
          <p:cNvPicPr preferRelativeResize="0"/>
          <p:nvPr/>
        </p:nvPicPr>
        <p:blipFill rotWithShape="1">
          <a:blip r:embed="rId3">
            <a:alphaModFix/>
          </a:blip>
          <a:srcRect l="63789" r="19826" b="10"/>
          <a:stretch/>
        </p:blipFill>
        <p:spPr>
          <a:xfrm>
            <a:off x="138672" y="1693725"/>
            <a:ext cx="487599" cy="470975"/>
          </a:xfrm>
          <a:prstGeom prst="rect">
            <a:avLst/>
          </a:prstGeom>
          <a:noFill/>
          <a:ln>
            <a:noFill/>
          </a:ln>
        </p:spPr>
      </p:pic>
      <p:sp>
        <p:nvSpPr>
          <p:cNvPr id="167" name="Google Shape;167;p20"/>
          <p:cNvSpPr txBox="1"/>
          <p:nvPr/>
        </p:nvSpPr>
        <p:spPr>
          <a:xfrm>
            <a:off x="626275" y="1726950"/>
            <a:ext cx="30000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ru" sz="1000">
                <a:solidFill>
                  <a:schemeClr val="dk1"/>
                </a:solidFill>
              </a:rPr>
              <a:t>– сечение поглощения вещества j</a:t>
            </a:r>
            <a:endParaRPr sz="1300"/>
          </a:p>
        </p:txBody>
      </p:sp>
      <p:pic>
        <p:nvPicPr>
          <p:cNvPr id="168" name="Google Shape;168;p20" descr="{&quot;font&quot;:{&quot;size&quot;:16,&quot;family&quot;:&quot;Arial&quot;,&quot;color&quot;:&quot;#000000&quot;},&quot;type&quot;:&quot;$$&quot;,&quot;backgroundColorModified&quot;:false,&quot;backgroundColor&quot;:&quot;#FFFFFF&quot;,&quot;aid&quot;:null,&quot;id&quot;:&quot;4&quot;,&quot;code&quot;:&quot;$$\\tau\\left(\\lambda,z\\right)=\\sum_{j}^{}\\int_{z}^{\\infty}n_{j}\\left(z^{\\prime}\\right)\\sigma_{j}^{a}\\left(\\lambda\\right)\\left[1-\\left(\\frac{r_{O}+z}{r_{O}+z^{\\prime}}\\right)^{2}\\sin^{2}\\chi\\right]^{-0.5}dz^{\\prime}$$&quot;,&quot;ts&quot;:1764771314750,&quot;cs&quot;:&quot;GArwxDB78Qa7NXc/IWmGBw==&quot;,&quot;size&quot;:{&quot;width&quot;:672,&quot;height&quot;:80}}"/>
          <p:cNvPicPr preferRelativeResize="0"/>
          <p:nvPr/>
        </p:nvPicPr>
        <p:blipFill rotWithShape="1">
          <a:blip r:embed="rId4">
            <a:alphaModFix/>
          </a:blip>
          <a:srcRect l="60866" r="33332" b="50429"/>
          <a:stretch/>
        </p:blipFill>
        <p:spPr>
          <a:xfrm>
            <a:off x="4246425" y="1649124"/>
            <a:ext cx="251674" cy="255975"/>
          </a:xfrm>
          <a:prstGeom prst="rect">
            <a:avLst/>
          </a:prstGeom>
          <a:noFill/>
          <a:ln>
            <a:noFill/>
          </a:ln>
        </p:spPr>
      </p:pic>
      <p:sp>
        <p:nvSpPr>
          <p:cNvPr id="169" name="Google Shape;169;p20"/>
          <p:cNvSpPr txBox="1"/>
          <p:nvPr/>
        </p:nvSpPr>
        <p:spPr>
          <a:xfrm>
            <a:off x="4458775" y="1658613"/>
            <a:ext cx="30000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ru" sz="1000">
                <a:solidFill>
                  <a:schemeClr val="dk1"/>
                </a:solidFill>
              </a:rPr>
              <a:t>– радиус Земли</a:t>
            </a:r>
            <a:endParaRPr sz="1300"/>
          </a:p>
        </p:txBody>
      </p:sp>
      <p:sp>
        <p:nvSpPr>
          <p:cNvPr id="170" name="Google Shape;170;p20"/>
          <p:cNvSpPr/>
          <p:nvPr/>
        </p:nvSpPr>
        <p:spPr>
          <a:xfrm>
            <a:off x="64375" y="570975"/>
            <a:ext cx="4029300" cy="15936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1" name="Google Shape;171;p20"/>
          <p:cNvSpPr/>
          <p:nvPr/>
        </p:nvSpPr>
        <p:spPr>
          <a:xfrm>
            <a:off x="4188275" y="570975"/>
            <a:ext cx="4833000" cy="15936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72" name="Google Shape;172;p20"/>
          <p:cNvPicPr preferRelativeResize="0"/>
          <p:nvPr/>
        </p:nvPicPr>
        <p:blipFill rotWithShape="1">
          <a:blip r:embed="rId5">
            <a:alphaModFix/>
          </a:blip>
          <a:srcRect l="6766" r="5707"/>
          <a:stretch/>
        </p:blipFill>
        <p:spPr>
          <a:xfrm>
            <a:off x="204912" y="2232071"/>
            <a:ext cx="6950574" cy="282650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t>Ионизирующее излучение Солнца</a:t>
            </a:r>
            <a:endParaRPr/>
          </a:p>
        </p:txBody>
      </p:sp>
      <p:sp>
        <p:nvSpPr>
          <p:cNvPr id="178" name="Google Shape;178;p21"/>
          <p:cNvSpPr txBox="1">
            <a:spLocks noGrp="1"/>
          </p:cNvSpPr>
          <p:nvPr>
            <p:ph type="body" idx="1"/>
          </p:nvPr>
        </p:nvSpPr>
        <p:spPr>
          <a:xfrm>
            <a:off x="311700" y="1083850"/>
            <a:ext cx="5375100" cy="3579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sz="1600">
                <a:solidFill>
                  <a:schemeClr val="dk1"/>
                </a:solidFill>
              </a:rPr>
              <a:t>Для оценки интенсивности солнечного излучения применялась эмпирическая модель </a:t>
            </a:r>
            <a:r>
              <a:rPr lang="ru" sz="1600" b="1">
                <a:solidFill>
                  <a:schemeClr val="dk1"/>
                </a:solidFill>
              </a:rPr>
              <a:t>Flare Irradiance Spectral Model</a:t>
            </a:r>
            <a:r>
              <a:rPr lang="ru" sz="1600">
                <a:solidFill>
                  <a:schemeClr val="dk1"/>
                </a:solidFill>
              </a:rPr>
              <a:t> версии 2 (FISM2 Flare) [Chamberlin, 2020]:</a:t>
            </a:r>
            <a:endParaRPr sz="1600">
              <a:solidFill>
                <a:schemeClr val="dk1"/>
              </a:solidFill>
            </a:endParaRPr>
          </a:p>
          <a:p>
            <a:pPr marL="457200" lvl="0" indent="-330200" algn="l" rtl="0">
              <a:spcBef>
                <a:spcPts val="1200"/>
              </a:spcBef>
              <a:spcAft>
                <a:spcPts val="0"/>
              </a:spcAft>
              <a:buClr>
                <a:schemeClr val="dk1"/>
              </a:buClr>
              <a:buSzPts val="1600"/>
              <a:buChar char="●"/>
            </a:pPr>
            <a:r>
              <a:rPr lang="ru" sz="1600">
                <a:solidFill>
                  <a:schemeClr val="dk1"/>
                </a:solidFill>
              </a:rPr>
              <a:t>основана на данных измерений на космических аппаратах SORCE, SDO и GOES</a:t>
            </a:r>
            <a:endParaRPr sz="1600">
              <a:solidFill>
                <a:schemeClr val="dk1"/>
              </a:solidFill>
            </a:endParaRPr>
          </a:p>
          <a:p>
            <a:pPr marL="457200" lvl="0" indent="-330200" algn="l" rtl="0">
              <a:spcBef>
                <a:spcPts val="0"/>
              </a:spcBef>
              <a:spcAft>
                <a:spcPts val="0"/>
              </a:spcAft>
              <a:buClr>
                <a:schemeClr val="dk1"/>
              </a:buClr>
              <a:buSzPts val="1600"/>
              <a:buChar char="●"/>
            </a:pPr>
            <a:r>
              <a:rPr lang="ru" sz="1600">
                <a:solidFill>
                  <a:schemeClr val="dk1"/>
                </a:solidFill>
              </a:rPr>
              <a:t>для расчетов также применяются радиопоток F10.7</a:t>
            </a:r>
            <a:endParaRPr sz="1600">
              <a:solidFill>
                <a:schemeClr val="dk1"/>
              </a:solidFill>
            </a:endParaRPr>
          </a:p>
          <a:p>
            <a:pPr marL="457200" lvl="0" indent="-330200" algn="l" rtl="0">
              <a:spcBef>
                <a:spcPts val="0"/>
              </a:spcBef>
              <a:spcAft>
                <a:spcPts val="0"/>
              </a:spcAft>
              <a:buClr>
                <a:schemeClr val="dk1"/>
              </a:buClr>
              <a:buSzPts val="1600"/>
              <a:buChar char="●"/>
            </a:pPr>
            <a:r>
              <a:rPr lang="ru" sz="1600">
                <a:solidFill>
                  <a:schemeClr val="dk1"/>
                </a:solidFill>
              </a:rPr>
              <a:t>диапазон длин волн </a:t>
            </a:r>
            <a:r>
              <a:rPr lang="ru" sz="1600" b="1">
                <a:solidFill>
                  <a:schemeClr val="dk1"/>
                </a:solidFill>
              </a:rPr>
              <a:t>от 0.01 до 190 нм</a:t>
            </a:r>
            <a:endParaRPr sz="1600" b="1">
              <a:solidFill>
                <a:schemeClr val="dk1"/>
              </a:solidFill>
            </a:endParaRPr>
          </a:p>
          <a:p>
            <a:pPr marL="457200" lvl="0" indent="-330200" algn="l" rtl="0">
              <a:spcBef>
                <a:spcPts val="0"/>
              </a:spcBef>
              <a:spcAft>
                <a:spcPts val="0"/>
              </a:spcAft>
              <a:buClr>
                <a:schemeClr val="dk1"/>
              </a:buClr>
              <a:buSzPts val="1600"/>
              <a:buChar char="●"/>
            </a:pPr>
            <a:r>
              <a:rPr lang="ru" sz="1600">
                <a:solidFill>
                  <a:schemeClr val="dk1"/>
                </a:solidFill>
              </a:rPr>
              <a:t>шаг по длине волны </a:t>
            </a:r>
            <a:r>
              <a:rPr lang="ru" sz="1600" b="1">
                <a:solidFill>
                  <a:schemeClr val="dk1"/>
                </a:solidFill>
              </a:rPr>
              <a:t>0.1 нм</a:t>
            </a:r>
            <a:endParaRPr sz="1600" b="1">
              <a:solidFill>
                <a:schemeClr val="dk1"/>
              </a:solidFill>
            </a:endParaRPr>
          </a:p>
          <a:p>
            <a:pPr marL="457200" lvl="0" indent="-330200" algn="l" rtl="0">
              <a:spcBef>
                <a:spcPts val="0"/>
              </a:spcBef>
              <a:spcAft>
                <a:spcPts val="0"/>
              </a:spcAft>
              <a:buClr>
                <a:schemeClr val="dk1"/>
              </a:buClr>
              <a:buSzPts val="1600"/>
              <a:buChar char="●"/>
            </a:pPr>
            <a:r>
              <a:rPr lang="ru" sz="1600">
                <a:solidFill>
                  <a:schemeClr val="dk1"/>
                </a:solidFill>
              </a:rPr>
              <a:t>шаг по времени </a:t>
            </a:r>
            <a:r>
              <a:rPr lang="ru" sz="1600" b="1">
                <a:solidFill>
                  <a:schemeClr val="dk1"/>
                </a:solidFill>
              </a:rPr>
              <a:t>1 минута</a:t>
            </a:r>
            <a:endParaRPr/>
          </a:p>
        </p:txBody>
      </p:sp>
      <p:sp>
        <p:nvSpPr>
          <p:cNvPr id="179" name="Google Shape;179;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ru"/>
              <a:t>9</a:t>
            </a:fld>
            <a:endParaRPr/>
          </a:p>
        </p:txBody>
      </p:sp>
      <p:pic>
        <p:nvPicPr>
          <p:cNvPr id="180" name="Google Shape;180;p21"/>
          <p:cNvPicPr preferRelativeResize="0"/>
          <p:nvPr/>
        </p:nvPicPr>
        <p:blipFill>
          <a:blip r:embed="rId3">
            <a:alphaModFix/>
          </a:blip>
          <a:stretch>
            <a:fillRect/>
          </a:stretch>
        </p:blipFill>
        <p:spPr>
          <a:xfrm>
            <a:off x="5686650" y="1005450"/>
            <a:ext cx="3334502" cy="3132609"/>
          </a:xfrm>
          <a:prstGeom prst="rect">
            <a:avLst/>
          </a:prstGeom>
          <a:noFill/>
          <a:ln>
            <a:noFill/>
          </a:ln>
        </p:spPr>
      </p:pic>
      <p:sp>
        <p:nvSpPr>
          <p:cNvPr id="181" name="Google Shape;181;p21"/>
          <p:cNvSpPr txBox="1"/>
          <p:nvPr/>
        </p:nvSpPr>
        <p:spPr>
          <a:xfrm>
            <a:off x="5779050" y="4095025"/>
            <a:ext cx="32421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u" sz="1000"/>
              <a:t>Спектральная плотность потоков ионизирующего излучения Солнца 6 сентября 2017 г.</a:t>
            </a:r>
            <a:endParaRPr sz="100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1927</Words>
  <Application>Microsoft Office PowerPoint</Application>
  <PresentationFormat>Экран (16:9)</PresentationFormat>
  <Paragraphs>153</Paragraphs>
  <Slides>16</Slides>
  <Notes>16</Notes>
  <HiddenSlides>0</HiddenSlides>
  <MMClips>0</MMClips>
  <ScaleCrop>false</ScaleCrop>
  <HeadingPairs>
    <vt:vector size="6" baseType="variant">
      <vt:variant>
        <vt:lpstr>Использованные шрифты</vt:lpstr>
      </vt:variant>
      <vt:variant>
        <vt:i4>1</vt:i4>
      </vt:variant>
      <vt:variant>
        <vt:lpstr>Тема</vt:lpstr>
      </vt:variant>
      <vt:variant>
        <vt:i4>1</vt:i4>
      </vt:variant>
      <vt:variant>
        <vt:lpstr>Заголовки слайдов</vt:lpstr>
      </vt:variant>
      <vt:variant>
        <vt:i4>16</vt:i4>
      </vt:variant>
    </vt:vector>
  </HeadingPairs>
  <TitlesOfParts>
    <vt:vector size="18" baseType="lpstr">
      <vt:lpstr>Arial</vt:lpstr>
      <vt:lpstr>Simple Light</vt:lpstr>
      <vt:lpstr>Оценка влияния солнечных вспышек на скорость ионизации в верхних слоях ионосферы     Лобанова В.С., Ряховский И.А., Корсунская Ю.А., Поклад Ю.В., Сапунова А.И. ФГБУН Институт динамики геосфер имени академика М.А.Садовского РАН lobanova_vs@mail.ru </vt:lpstr>
      <vt:lpstr>Солнечные вспышки</vt:lpstr>
      <vt:lpstr>Классификация солнечных вспышек</vt:lpstr>
      <vt:lpstr>Презентация PowerPoint</vt:lpstr>
      <vt:lpstr>Цель и задачи исследования</vt:lpstr>
      <vt:lpstr>Фотоионизация</vt:lpstr>
      <vt:lpstr>Концентрация нейтральных компонент</vt:lpstr>
      <vt:lpstr>Оптическая толщина</vt:lpstr>
      <vt:lpstr>Ионизирующее излучение Солнца</vt:lpstr>
      <vt:lpstr>Расчет скорости ионизации во время солнечных вспышек</vt:lpstr>
      <vt:lpstr>Верификация</vt:lpstr>
      <vt:lpstr>Приращение ПЭС во время солнечных вспышек</vt:lpstr>
      <vt:lpstr>Уравнение непрерывности электронной концентрации</vt:lpstr>
      <vt:lpstr>Рекомбинация</vt:lpstr>
      <vt:lpstr>Заключение</vt:lpstr>
      <vt:lpstr>Список источников</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Оценка влияния солнечных вспышек на скорость ионизации в верхних слоях ионосферы     Лобанова В.С., Ряховский И.А., Корсунская Ю.А., Поклад Ю.В., Сапунова А.И. ФГБУН Институт динамики геосфер имени академика М.А.Садовского РАН lobanova_vs@mail.ru </dc:title>
  <cp:lastModifiedBy>User1</cp:lastModifiedBy>
  <cp:revision>1</cp:revision>
  <dcterms:modified xsi:type="dcterms:W3CDTF">2026-05-21T09:46:13Z</dcterms:modified>
</cp:coreProperties>
</file>