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28"/>
  </p:notes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57" autoAdjust="0"/>
  </p:normalViewPr>
  <p:slideViewPr>
    <p:cSldViewPr snapToGrid="0">
      <p:cViewPr varScale="1">
        <p:scale>
          <a:sx n="73" d="100"/>
          <a:sy n="73" d="100"/>
        </p:scale>
        <p:origin x="3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0FB30-8FE0-4EE0-8B7A-69394BDBFEC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D2B72-6156-4133-84EF-F975B107B7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B054-F1D0-4170-9972-F492418135BE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7429-333B-4D68-B15F-ACB4C052F849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A8D2-D6CA-483E-AA44-632169B8C705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841D-720A-473D-B5CA-16478B65078A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01F-E694-47FF-BED3-0B0667D8B500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EC94-AC4D-4999-9D9B-F1B10544A328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A641D-54A3-474A-8445-798883E563CB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8897-2A6C-4F0E-BDA6-F5FFB39DE88E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690F-25B8-42BC-93EF-571A5F435173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B134F966-33A1-4A6D-BA20-CBCF5426E63E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A502DB-201E-4C99-8817-C05258A6F37D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EE7FC528-5870-4D89-8318-800D58BD53B0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264" y="313094"/>
            <a:ext cx="6253317" cy="368601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100"/>
              </a:spcAft>
            </a:pPr>
            <a:r>
              <a:rPr lang="ru-RU" sz="2800" dirty="0"/>
              <a:t>РАСПРОСТРАНЕНИЕ РАЗРЫВА В ЛАБОРАТОРНОЙ МОДЕЛИ СЕЙСМОГЕННОГО РАЗЛОМА</a:t>
            </a:r>
            <a:br>
              <a:rPr lang="ru-RU" sz="2800" dirty="0"/>
            </a:br>
            <a:r>
              <a:rPr lang="ru-RU" sz="2800" dirty="0"/>
              <a:t>МЕТРОВОГО МАСШТАБА С НЕОДНОРОДНОЙ СТРУКТУРОЙ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9997" y="4664427"/>
            <a:ext cx="6269347" cy="102149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Д. В. Павлов, И. С. Харламов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85BFD4-5281-41A6-866D-F3FE750C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15" y="143670"/>
            <a:ext cx="2407610" cy="1319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C516E-58F9-4EEA-B77C-A57A537D3A81}"/>
              </a:ext>
            </a:extLst>
          </p:cNvPr>
          <p:cNvSpPr txBox="1"/>
          <p:nvPr/>
        </p:nvSpPr>
        <p:spPr>
          <a:xfrm>
            <a:off x="4921135" y="5233396"/>
            <a:ext cx="7148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8</a:t>
            </a:r>
            <a:r>
              <a:rPr lang="ru-RU" sz="1600" baseline="30000" dirty="0"/>
              <a:t>я</a:t>
            </a:r>
            <a:r>
              <a:rPr lang="ru-RU" sz="1600" dirty="0"/>
              <a:t> Международная конференция «Триггерные эффекты в геосистемах»</a:t>
            </a:r>
          </a:p>
          <a:p>
            <a:pPr algn="ctr"/>
            <a:r>
              <a:rPr lang="ru-RU" sz="1600" dirty="0"/>
              <a:t>К 100-летию со дня рождения профессора </a:t>
            </a:r>
            <a:r>
              <a:rPr lang="ru-RU" sz="1600" dirty="0" err="1"/>
              <a:t>В.Н.Родионова</a:t>
            </a:r>
            <a:r>
              <a:rPr lang="ru-RU" sz="1600" dirty="0"/>
              <a:t> </a:t>
            </a:r>
          </a:p>
          <a:p>
            <a:pPr algn="ctr"/>
            <a:r>
              <a:rPr lang="ru-RU" sz="1600" dirty="0"/>
              <a:t>18-22 мая 2026 года / Коломна, Россия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Работа выполнена в рамках государственного задания Министерства науки и высшего образования РФ (тема 125012700824-4).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9BB72F-2EC5-46DF-819A-4D06A4D03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3" y="388775"/>
            <a:ext cx="1081055" cy="829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E619A0-CB7E-428B-877E-B9A490068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27" y="196257"/>
            <a:ext cx="931156" cy="119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EA0A1-E674-417F-B9D1-73D6B83BC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573427" cy="6857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537B-7813-4FC2-A800-1968565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 descr="IMGP0925.jpg">
            <a:extLst>
              <a:ext uri="{FF2B5EF4-FFF2-40B4-BE49-F238E27FC236}">
                <a16:creationId xmlns:a16="http://schemas.microsoft.com/office/drawing/2014/main" id="{3FD6FB7B-4996-4391-8369-80247A434F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250" y="478985"/>
            <a:ext cx="8439476" cy="5231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18745-1DFD-47AF-8732-06971C9578A1}"/>
              </a:ext>
            </a:extLst>
          </p:cNvPr>
          <p:cNvSpPr txBox="1"/>
          <p:nvPr/>
        </p:nvSpPr>
        <p:spPr>
          <a:xfrm>
            <a:off x="9113119" y="668319"/>
            <a:ext cx="2840885" cy="393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Нормальная нагрузка до 15МПа (4 домкрата 50 т),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сдвиг. </a:t>
            </a:r>
            <a:r>
              <a:rPr lang="ru-RU" sz="1400" dirty="0" err="1"/>
              <a:t>нагр</a:t>
            </a:r>
            <a:r>
              <a:rPr lang="ru-RU" sz="1400" dirty="0"/>
              <a:t>. до 30МПа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(1 домкрат 100 т)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Датчики: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акселерометры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 err="1"/>
              <a:t>Bruel</a:t>
            </a:r>
            <a:r>
              <a:rPr lang="ru-RU" sz="1400" dirty="0"/>
              <a:t> </a:t>
            </a:r>
            <a:r>
              <a:rPr lang="en-US" sz="1400" dirty="0"/>
              <a:t>&amp;</a:t>
            </a:r>
            <a:r>
              <a:rPr lang="ru-RU" sz="1400" dirty="0"/>
              <a:t> </a:t>
            </a:r>
            <a:r>
              <a:rPr lang="en-US" sz="1400" dirty="0" err="1"/>
              <a:t>Kjaer</a:t>
            </a:r>
            <a:r>
              <a:rPr lang="en-US" sz="1400" dirty="0"/>
              <a:t> 4344 (0.3</a:t>
            </a:r>
            <a:r>
              <a:rPr lang="ru-RU" sz="1400" dirty="0"/>
              <a:t>Гц</a:t>
            </a:r>
            <a:r>
              <a:rPr lang="en-US" sz="1400" dirty="0"/>
              <a:t>-</a:t>
            </a:r>
            <a:r>
              <a:rPr lang="ru-RU" sz="1400" dirty="0"/>
              <a:t>15кГц), </a:t>
            </a:r>
            <a:r>
              <a:rPr lang="ru-RU" sz="1400" dirty="0" err="1"/>
              <a:t>акуст</a:t>
            </a:r>
            <a:r>
              <a:rPr lang="ru-RU" sz="1400" dirty="0"/>
              <a:t>. эмиссия </a:t>
            </a:r>
            <a:r>
              <a:rPr lang="en-US" sz="1400" dirty="0" err="1"/>
              <a:t>Vallen</a:t>
            </a:r>
            <a:r>
              <a:rPr lang="en-US" sz="1400" dirty="0"/>
              <a:t> VS</a:t>
            </a:r>
            <a:r>
              <a:rPr lang="ru-RU" sz="1400" dirty="0"/>
              <a:t>30-</a:t>
            </a:r>
            <a:r>
              <a:rPr lang="en-US" sz="1400" dirty="0"/>
              <a:t>V 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(25-80кГц), 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лазерные датчики смещения </a:t>
            </a:r>
            <a:r>
              <a:rPr lang="en-US" sz="1400" dirty="0"/>
              <a:t>ILD2220-10</a:t>
            </a:r>
            <a:r>
              <a:rPr lang="ru-RU" sz="1400" dirty="0"/>
              <a:t>, </a:t>
            </a:r>
            <a:r>
              <a:rPr lang="en-US" sz="1400" dirty="0"/>
              <a:t>ILD2300-100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(0-5</a:t>
            </a:r>
            <a:r>
              <a:rPr lang="ru-RU" sz="1400" dirty="0"/>
              <a:t>кГц), 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8A7E1-B84F-439C-A1E6-AB785E85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4727699-83B4-48F8-8AC2-8FEE088786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433941"/>
              </p:ext>
            </p:extLst>
          </p:nvPr>
        </p:nvGraphicFramePr>
        <p:xfrm>
          <a:off x="182473" y="915208"/>
          <a:ext cx="5644746" cy="448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Plot" r:id="rId3" imgW="8235994" imgH="6540429" progId="Grapher.Document">
                  <p:embed/>
                </p:oleObj>
              </mc:Choice>
              <mc:Fallback>
                <p:oleObj name="Plot" r:id="rId3" imgW="8235994" imgH="6540429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473" y="915208"/>
                        <a:ext cx="5644746" cy="4482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1E38C0-5F8B-4623-9D47-635C431C85A4}"/>
              </a:ext>
            </a:extLst>
          </p:cNvPr>
          <p:cNvSpPr txBox="1"/>
          <p:nvPr/>
        </p:nvSpPr>
        <p:spPr>
          <a:xfrm>
            <a:off x="1064029" y="224444"/>
            <a:ext cx="1005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Схема проведения экспериментов на установке </a:t>
            </a:r>
            <a:r>
              <a:rPr lang="en-US" dirty="0"/>
              <a:t>RAMA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2A024-46E1-4984-9ABF-4F4348FB2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4" y="665019"/>
            <a:ext cx="3661230" cy="1116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42D80-120A-4BC2-BD5E-9ACDA9B62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3" y="1894941"/>
            <a:ext cx="3697737" cy="109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34C70-E80D-4086-9C3A-B09C36F45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3" y="3098052"/>
            <a:ext cx="3697737" cy="122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4FA5C1-CEE3-4097-96F8-F66F47B2EA0E}"/>
              </a:ext>
            </a:extLst>
          </p:cNvPr>
          <p:cNvSpPr txBox="1"/>
          <p:nvPr/>
        </p:nvSpPr>
        <p:spPr>
          <a:xfrm>
            <a:off x="6195753" y="924538"/>
            <a:ext cx="1900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 пятно </a:t>
            </a:r>
            <a:r>
              <a:rPr lang="en-US" sz="1600" dirty="0"/>
              <a:t>D</a:t>
            </a:r>
            <a:r>
              <a:rPr lang="ru-RU" sz="1600" dirty="0"/>
              <a:t>100 мм</a:t>
            </a:r>
          </a:p>
          <a:p>
            <a:r>
              <a:rPr lang="ru-RU" sz="1600" dirty="0"/>
              <a:t>бетон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600" dirty="0"/>
              <a:t>3 пятна </a:t>
            </a:r>
            <a:r>
              <a:rPr lang="en-US" sz="1600" dirty="0"/>
              <a:t>D</a:t>
            </a:r>
            <a:r>
              <a:rPr lang="ru-RU" sz="1600" dirty="0"/>
              <a:t>100 мм</a:t>
            </a:r>
          </a:p>
          <a:p>
            <a:r>
              <a:rPr lang="ru-RU" sz="1600" dirty="0"/>
              <a:t>бетон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en-US" sz="1600" dirty="0"/>
              <a:t>1 </a:t>
            </a:r>
            <a:r>
              <a:rPr lang="ru-RU" sz="1600" dirty="0"/>
              <a:t>пятно 400х100 мм</a:t>
            </a:r>
          </a:p>
          <a:p>
            <a:r>
              <a:rPr lang="ru-RU" sz="1600" dirty="0"/>
              <a:t>бетон</a:t>
            </a:r>
          </a:p>
          <a:p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708D4-A92D-4A1D-A26A-86B8344D4FB4}"/>
              </a:ext>
            </a:extLst>
          </p:cNvPr>
          <p:cNvSpPr txBox="1"/>
          <p:nvPr/>
        </p:nvSpPr>
        <p:spPr>
          <a:xfrm>
            <a:off x="182473" y="661446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Подвижный блок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A395AD-7E0A-480D-A3FB-2C220D315419}"/>
              </a:ext>
            </a:extLst>
          </p:cNvPr>
          <p:cNvCxnSpPr>
            <a:cxnSpLocks/>
          </p:cNvCxnSpPr>
          <p:nvPr/>
        </p:nvCxnSpPr>
        <p:spPr>
          <a:xfrm>
            <a:off x="831273" y="1030778"/>
            <a:ext cx="348727" cy="558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6BFEF25-E59B-4D7D-8F09-588E2C636AD3}"/>
              </a:ext>
            </a:extLst>
          </p:cNvPr>
          <p:cNvSpPr txBox="1"/>
          <p:nvPr/>
        </p:nvSpPr>
        <p:spPr>
          <a:xfrm>
            <a:off x="1857687" y="2999859"/>
            <a:ext cx="268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Неподвижный блок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EC229-804F-4185-A677-5B25B1D699B7}"/>
              </a:ext>
            </a:extLst>
          </p:cNvPr>
          <p:cNvSpPr txBox="1"/>
          <p:nvPr/>
        </p:nvSpPr>
        <p:spPr>
          <a:xfrm>
            <a:off x="5345084" y="4463933"/>
            <a:ext cx="6575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Franklin Gothic Book" panose="020B0503020102020204" pitchFamily="34" charset="0"/>
              </a:rPr>
              <a:t>Модельный разлом включает участки повышенной прочности (контактные пятна) и промежутки между ними, обладающие низким сопротивлением (тефлон), – упрощенная модель </a:t>
            </a:r>
            <a:r>
              <a:rPr lang="ru-RU" sz="1600" dirty="0" err="1">
                <a:latin typeface="Franklin Gothic Book" panose="020B0503020102020204" pitchFamily="34" charset="0"/>
              </a:rPr>
              <a:t>asperity</a:t>
            </a:r>
            <a:r>
              <a:rPr lang="ru-RU" sz="1600" dirty="0">
                <a:latin typeface="Franklin Gothic Book" panose="020B0503020102020204" pitchFamily="34" charset="0"/>
              </a:rPr>
              <a:t>.</a:t>
            </a:r>
          </a:p>
          <a:p>
            <a:r>
              <a:rPr lang="ru-RU" sz="1600" dirty="0">
                <a:latin typeface="Franklin Gothic Book" panose="020B0503020102020204" pitchFamily="34" charset="0"/>
              </a:rPr>
              <a:t>Тефлоновая «обойма» позволяет локализовать область контактного пятна и добиться однородного распределения нормальных напряжений вдоль модельного разлома.</a:t>
            </a:r>
            <a:endParaRPr lang="ru-R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216D8-571C-4A55-A40B-0C02A022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9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CC617-E564-4A20-A6C3-54A0388E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0" y="263236"/>
            <a:ext cx="11006060" cy="3000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72F59C-81CE-40E7-9C90-F0D8B961C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2" y="358015"/>
            <a:ext cx="3661230" cy="1116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C2800-3FCA-4A2F-B061-7E9950A39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8" y="3232266"/>
            <a:ext cx="11545216" cy="3000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AD4BE7-8DFD-4D23-AC00-B66296687B2B}"/>
              </a:ext>
            </a:extLst>
          </p:cNvPr>
          <p:cNvSpPr txBox="1"/>
          <p:nvPr/>
        </p:nvSpPr>
        <p:spPr>
          <a:xfrm>
            <a:off x="2934393" y="4035026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b </a:t>
            </a:r>
            <a:r>
              <a:rPr lang="en-US" dirty="0"/>
              <a:t>= 2500 </a:t>
            </a:r>
            <a:r>
              <a:rPr lang="ru-RU" dirty="0"/>
              <a:t>Гц</a:t>
            </a:r>
            <a:endParaRPr lang="ru-RU" baseline="-25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42635A-8A94-4ACA-8B84-E63572D604FC}"/>
              </a:ext>
            </a:extLst>
          </p:cNvPr>
          <p:cNvCxnSpPr>
            <a:cxnSpLocks/>
          </p:cNvCxnSpPr>
          <p:nvPr/>
        </p:nvCxnSpPr>
        <p:spPr>
          <a:xfrm flipH="1">
            <a:off x="2768138" y="4414058"/>
            <a:ext cx="332510" cy="1637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A266A8-02EB-47E7-A469-E99B853C7171}"/>
              </a:ext>
            </a:extLst>
          </p:cNvPr>
          <p:cNvSpPr txBox="1"/>
          <p:nvPr/>
        </p:nvSpPr>
        <p:spPr>
          <a:xfrm>
            <a:off x="4662054" y="0"/>
            <a:ext cx="28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Вариант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EDAA5-69E2-4ED8-A9EA-D5293BEFF299}"/>
              </a:ext>
            </a:extLst>
          </p:cNvPr>
          <p:cNvSpPr txBox="1"/>
          <p:nvPr/>
        </p:nvSpPr>
        <p:spPr>
          <a:xfrm>
            <a:off x="531223" y="116764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44D9F-5E4A-4A53-8EBF-5CE5BC4BB6A7}"/>
              </a:ext>
            </a:extLst>
          </p:cNvPr>
          <p:cNvSpPr txBox="1"/>
          <p:nvPr/>
        </p:nvSpPr>
        <p:spPr>
          <a:xfrm>
            <a:off x="10759440" y="6019009"/>
            <a:ext cx="64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F6F92-BB9D-46E4-9E22-E60A58FDD32F}"/>
              </a:ext>
            </a:extLst>
          </p:cNvPr>
          <p:cNvSpPr txBox="1"/>
          <p:nvPr/>
        </p:nvSpPr>
        <p:spPr>
          <a:xfrm>
            <a:off x="10580914" y="2972389"/>
            <a:ext cx="64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4CA673-C2F2-4E3E-B193-315FED268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55" y="1258170"/>
            <a:ext cx="4480427" cy="1363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9E7486-5347-4319-9F0C-F3A336BCF6B8}"/>
              </a:ext>
            </a:extLst>
          </p:cNvPr>
          <p:cNvSpPr txBox="1"/>
          <p:nvPr/>
        </p:nvSpPr>
        <p:spPr>
          <a:xfrm>
            <a:off x="5535364" y="3579592"/>
            <a:ext cx="5799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записи ускорения «замешаны»: 1) высокочастотная часть, которая отражает процесс разрушения контактного пятна (образование трещины) и 2) низкочастотная часть, которая соответствует относительному смещению берегов разлома. Необходимо определить граничную частоту (</a:t>
            </a:r>
            <a:r>
              <a:rPr lang="en-US" sz="1600" dirty="0"/>
              <a:t>f</a:t>
            </a:r>
            <a:r>
              <a:rPr lang="en-US" sz="1600" baseline="-25000" dirty="0"/>
              <a:t>b</a:t>
            </a:r>
            <a:r>
              <a:rPr lang="en-US" sz="1600" dirty="0"/>
              <a:t>) </a:t>
            </a:r>
            <a:r>
              <a:rPr lang="ru-RU" sz="1600" dirty="0"/>
              <a:t>и с помощью полосовых фильтров разделить изначальную запись на две составляющие, соответствующие верхним и нижним частотам.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9C831C-6F67-4B53-B405-8C8B88A58626}"/>
              </a:ext>
            </a:extLst>
          </p:cNvPr>
          <p:cNvSpPr txBox="1"/>
          <p:nvPr/>
        </p:nvSpPr>
        <p:spPr>
          <a:xfrm>
            <a:off x="261650" y="3029405"/>
            <a:ext cx="81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мм/с</a:t>
            </a:r>
            <a:r>
              <a:rPr lang="ru-RU" baseline="30000" dirty="0"/>
              <a:t>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17EB1-D6F8-40C3-B775-1DA09F23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6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5347F-37C4-41F1-89C9-8E6A3F9F7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8" y="83357"/>
            <a:ext cx="10689018" cy="6315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59E32-A586-4216-9558-D6D8253BD250}"/>
              </a:ext>
            </a:extLst>
          </p:cNvPr>
          <p:cNvSpPr txBox="1"/>
          <p:nvPr/>
        </p:nvSpPr>
        <p:spPr>
          <a:xfrm>
            <a:off x="6008914" y="52254"/>
            <a:ext cx="7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8687A-F083-4CFA-A5F0-A7595426ED97}"/>
              </a:ext>
            </a:extLst>
          </p:cNvPr>
          <p:cNvSpPr txBox="1"/>
          <p:nvPr/>
        </p:nvSpPr>
        <p:spPr>
          <a:xfrm>
            <a:off x="6043754" y="2103120"/>
            <a:ext cx="57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50B63-DB1D-45D5-BAA1-DED82832A938}"/>
              </a:ext>
            </a:extLst>
          </p:cNvPr>
          <p:cNvSpPr txBox="1"/>
          <p:nvPr/>
        </p:nvSpPr>
        <p:spPr>
          <a:xfrm>
            <a:off x="5625741" y="4205498"/>
            <a:ext cx="136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смещение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CDA8D-BD44-418A-87F8-0FF13C8A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71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2D7CB-D238-49C0-AC10-EAD759D42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6" y="58189"/>
            <a:ext cx="10530529" cy="6248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C33C5-16D0-49F7-9F60-A920D747F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87" y="406829"/>
            <a:ext cx="3697737" cy="1091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3C7F4-505E-4E33-9D2B-013C8698E8A4}"/>
              </a:ext>
            </a:extLst>
          </p:cNvPr>
          <p:cNvSpPr txBox="1"/>
          <p:nvPr/>
        </p:nvSpPr>
        <p:spPr>
          <a:xfrm>
            <a:off x="5667894" y="463365"/>
            <a:ext cx="154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Вариант 2</a:t>
            </a:r>
          </a:p>
          <a:p>
            <a:pPr algn="ctr"/>
            <a:r>
              <a:rPr lang="en-US" dirty="0"/>
              <a:t>f</a:t>
            </a:r>
            <a:r>
              <a:rPr lang="en-US" baseline="-25000" dirty="0"/>
              <a:t>b=</a:t>
            </a:r>
            <a:r>
              <a:rPr lang="en-US" dirty="0"/>
              <a:t>=</a:t>
            </a:r>
            <a:r>
              <a:rPr lang="ru-RU" dirty="0"/>
              <a:t>4</a:t>
            </a:r>
            <a:r>
              <a:rPr lang="en-US" dirty="0"/>
              <a:t>500 </a:t>
            </a:r>
            <a:r>
              <a:rPr lang="ru-RU" dirty="0"/>
              <a:t>Гц</a:t>
            </a:r>
            <a:endParaRPr lang="ru-RU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37B5C-F0E8-4BD6-8CE4-8931107B6DC5}"/>
              </a:ext>
            </a:extLst>
          </p:cNvPr>
          <p:cNvSpPr txBox="1"/>
          <p:nvPr/>
        </p:nvSpPr>
        <p:spPr>
          <a:xfrm>
            <a:off x="1521229" y="2327564"/>
            <a:ext cx="123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событие 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D9B5AB-AD7A-4270-B02F-E55C57D6581F}"/>
              </a:ext>
            </a:extLst>
          </p:cNvPr>
          <p:cNvCxnSpPr>
            <a:cxnSpLocks/>
          </p:cNvCxnSpPr>
          <p:nvPr/>
        </p:nvCxnSpPr>
        <p:spPr>
          <a:xfrm>
            <a:off x="2252749" y="2801389"/>
            <a:ext cx="1330036" cy="2909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0D4010-AA2A-438A-850B-79F5090BA796}"/>
              </a:ext>
            </a:extLst>
          </p:cNvPr>
          <p:cNvSpPr txBox="1"/>
          <p:nvPr/>
        </p:nvSpPr>
        <p:spPr>
          <a:xfrm>
            <a:off x="3208557" y="2355273"/>
            <a:ext cx="128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событие 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C428F3-729E-4177-9677-E90C03BF6349}"/>
              </a:ext>
            </a:extLst>
          </p:cNvPr>
          <p:cNvCxnSpPr>
            <a:cxnSpLocks/>
          </p:cNvCxnSpPr>
          <p:nvPr/>
        </p:nvCxnSpPr>
        <p:spPr>
          <a:xfrm>
            <a:off x="3965016" y="2775351"/>
            <a:ext cx="972744" cy="2769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C7269B-402F-40EE-99A2-A0E31AC73CE6}"/>
              </a:ext>
            </a:extLst>
          </p:cNvPr>
          <p:cNvSpPr txBox="1"/>
          <p:nvPr/>
        </p:nvSpPr>
        <p:spPr>
          <a:xfrm>
            <a:off x="4080009" y="1661861"/>
            <a:ext cx="127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событие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45C15B-95D4-4ED4-BEC4-B5DF9F9C9429}"/>
              </a:ext>
            </a:extLst>
          </p:cNvPr>
          <p:cNvCxnSpPr>
            <a:cxnSpLocks/>
          </p:cNvCxnSpPr>
          <p:nvPr/>
        </p:nvCxnSpPr>
        <p:spPr>
          <a:xfrm>
            <a:off x="4528741" y="2012779"/>
            <a:ext cx="824346" cy="318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1FFA6C-F696-4A1C-8049-6DC50705B543}"/>
              </a:ext>
            </a:extLst>
          </p:cNvPr>
          <p:cNvSpPr txBox="1"/>
          <p:nvPr/>
        </p:nvSpPr>
        <p:spPr>
          <a:xfrm>
            <a:off x="5667894" y="4527825"/>
            <a:ext cx="5296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событие 1 – разрыв пятна 1</a:t>
            </a:r>
          </a:p>
          <a:p>
            <a:r>
              <a:rPr lang="ru-RU" dirty="0"/>
              <a:t>событие 2 – разрыв пятен 2 и 3</a:t>
            </a:r>
          </a:p>
          <a:p>
            <a:r>
              <a:rPr lang="ru-RU" dirty="0"/>
              <a:t>событие 3 – начало скольжения подвижного блока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C19FB6-AFC1-4F56-B817-B200CE86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1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2A415-878E-43C2-9B98-E9EA57568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7" y="104662"/>
            <a:ext cx="10503205" cy="6235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2C75D-C39D-492B-8232-FFAA61D3D51A}"/>
              </a:ext>
            </a:extLst>
          </p:cNvPr>
          <p:cNvSpPr txBox="1"/>
          <p:nvPr/>
        </p:nvSpPr>
        <p:spPr>
          <a:xfrm>
            <a:off x="2697479" y="5358137"/>
            <a:ext cx="192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разрыв пятна 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EC15F1-A6EC-4D39-9F4C-8A131717629D}"/>
              </a:ext>
            </a:extLst>
          </p:cNvPr>
          <p:cNvCxnSpPr/>
          <p:nvPr/>
        </p:nvCxnSpPr>
        <p:spPr>
          <a:xfrm flipV="1">
            <a:off x="2310938" y="5178829"/>
            <a:ext cx="540327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7FE85A-06F6-44E5-9A75-7150A6AF6AAC}"/>
              </a:ext>
            </a:extLst>
          </p:cNvPr>
          <p:cNvSpPr txBox="1"/>
          <p:nvPr/>
        </p:nvSpPr>
        <p:spPr>
          <a:xfrm>
            <a:off x="5170516" y="0"/>
            <a:ext cx="126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событие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86850-04EE-44D5-9CF9-DBC1E72A145E}"/>
              </a:ext>
            </a:extLst>
          </p:cNvPr>
          <p:cNvSpPr txBox="1"/>
          <p:nvPr/>
        </p:nvSpPr>
        <p:spPr>
          <a:xfrm>
            <a:off x="3596638" y="135440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6D319-6656-4FB9-845E-083F251D81BB}"/>
              </a:ext>
            </a:extLst>
          </p:cNvPr>
          <p:cNvSpPr txBox="1"/>
          <p:nvPr/>
        </p:nvSpPr>
        <p:spPr>
          <a:xfrm>
            <a:off x="3596639" y="2119292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D4F78-0861-4E41-8CB9-B5ECF41B7826}"/>
              </a:ext>
            </a:extLst>
          </p:cNvPr>
          <p:cNvSpPr txBox="1"/>
          <p:nvPr/>
        </p:nvSpPr>
        <p:spPr>
          <a:xfrm>
            <a:off x="3378924" y="4103144"/>
            <a:ext cx="152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смещение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33B5-8C4A-4A67-AF8C-7026A07B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9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BDE4-4CC0-441D-B8EA-42803BD6A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2" y="83127"/>
            <a:ext cx="10406956" cy="6228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0EB5D-C6B9-4680-9967-D80F18232EF3}"/>
              </a:ext>
            </a:extLst>
          </p:cNvPr>
          <p:cNvSpPr txBox="1"/>
          <p:nvPr/>
        </p:nvSpPr>
        <p:spPr>
          <a:xfrm>
            <a:off x="5491942" y="0"/>
            <a:ext cx="120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событие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B9786-F5E5-438D-9F68-2B1AAF097773}"/>
              </a:ext>
            </a:extLst>
          </p:cNvPr>
          <p:cNvSpPr txBox="1"/>
          <p:nvPr/>
        </p:nvSpPr>
        <p:spPr>
          <a:xfrm>
            <a:off x="1729047" y="1379913"/>
            <a:ext cx="196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разрыв пятна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151E5-E0DB-4375-AF8A-4CB163BAF5A8}"/>
              </a:ext>
            </a:extLst>
          </p:cNvPr>
          <p:cNvSpPr txBox="1"/>
          <p:nvPr/>
        </p:nvSpPr>
        <p:spPr>
          <a:xfrm>
            <a:off x="5962996" y="1386256"/>
            <a:ext cx="196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разрыв пятна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8FD09-3C37-41C7-A6F8-3DCCE3771F8A}"/>
              </a:ext>
            </a:extLst>
          </p:cNvPr>
          <p:cNvSpPr txBox="1"/>
          <p:nvPr/>
        </p:nvSpPr>
        <p:spPr>
          <a:xfrm>
            <a:off x="986589" y="1195247"/>
            <a:ext cx="32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2C674-3916-40E4-82F1-F6590589A289}"/>
              </a:ext>
            </a:extLst>
          </p:cNvPr>
          <p:cNvSpPr txBox="1"/>
          <p:nvPr/>
        </p:nvSpPr>
        <p:spPr>
          <a:xfrm>
            <a:off x="986589" y="918248"/>
            <a:ext cx="32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9B4F1-5DD0-460E-BFAD-05A7CC7724BE}"/>
              </a:ext>
            </a:extLst>
          </p:cNvPr>
          <p:cNvSpPr txBox="1"/>
          <p:nvPr/>
        </p:nvSpPr>
        <p:spPr>
          <a:xfrm>
            <a:off x="986589" y="599685"/>
            <a:ext cx="32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CD6467-D2A5-41C3-BB0B-CF9EB8ADE521}"/>
              </a:ext>
            </a:extLst>
          </p:cNvPr>
          <p:cNvSpPr txBox="1"/>
          <p:nvPr/>
        </p:nvSpPr>
        <p:spPr>
          <a:xfrm>
            <a:off x="986589" y="364250"/>
            <a:ext cx="32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834E8-2D33-44F6-B088-8635AECCBE49}"/>
              </a:ext>
            </a:extLst>
          </p:cNvPr>
          <p:cNvSpPr txBox="1"/>
          <p:nvPr/>
        </p:nvSpPr>
        <p:spPr>
          <a:xfrm>
            <a:off x="3596638" y="13514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27A18-F64F-46FD-BBCD-99152DC3F097}"/>
              </a:ext>
            </a:extLst>
          </p:cNvPr>
          <p:cNvSpPr txBox="1"/>
          <p:nvPr/>
        </p:nvSpPr>
        <p:spPr>
          <a:xfrm>
            <a:off x="3596639" y="2040912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8DA5A-FAA7-4642-AF11-EB77AA7F0EAB}"/>
              </a:ext>
            </a:extLst>
          </p:cNvPr>
          <p:cNvSpPr txBox="1"/>
          <p:nvPr/>
        </p:nvSpPr>
        <p:spPr>
          <a:xfrm>
            <a:off x="3378924" y="4103144"/>
            <a:ext cx="152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смещение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7E1B02-5FE3-46BF-99C5-9236FFE2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2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3B0306-4178-47D3-A799-F76B4BEAA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0" y="98638"/>
            <a:ext cx="10485141" cy="6211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C0FC3-8AE9-47D3-8AC7-D68647EFBDB8}"/>
              </a:ext>
            </a:extLst>
          </p:cNvPr>
          <p:cNvSpPr txBox="1"/>
          <p:nvPr/>
        </p:nvSpPr>
        <p:spPr>
          <a:xfrm>
            <a:off x="3596638" y="135440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</a:t>
            </a:r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3CCDA-524B-4A5B-94DA-65EB7F5EFFCD}"/>
              </a:ext>
            </a:extLst>
          </p:cNvPr>
          <p:cNvSpPr txBox="1"/>
          <p:nvPr/>
        </p:nvSpPr>
        <p:spPr>
          <a:xfrm>
            <a:off x="3596639" y="2119292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3E15A-D226-498E-8E31-BBC2BD263E30}"/>
              </a:ext>
            </a:extLst>
          </p:cNvPr>
          <p:cNvSpPr txBox="1"/>
          <p:nvPr/>
        </p:nvSpPr>
        <p:spPr>
          <a:xfrm>
            <a:off x="3378924" y="4103144"/>
            <a:ext cx="152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смещение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DD9EF-7D86-473D-BAB7-C500168A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8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D7701-0678-4773-AF60-37E73C8CE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3" y="159732"/>
            <a:ext cx="10340069" cy="6103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90695-673A-4527-8188-CC0E1AE8EE97}"/>
              </a:ext>
            </a:extLst>
          </p:cNvPr>
          <p:cNvSpPr txBox="1"/>
          <p:nvPr/>
        </p:nvSpPr>
        <p:spPr>
          <a:xfrm>
            <a:off x="4263043" y="350925"/>
            <a:ext cx="154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Вариант </a:t>
            </a:r>
            <a:r>
              <a:rPr lang="en-US" dirty="0"/>
              <a:t>3</a:t>
            </a:r>
            <a:endParaRPr lang="ru-RU" dirty="0"/>
          </a:p>
          <a:p>
            <a:pPr algn="ctr"/>
            <a:r>
              <a:rPr lang="en-US" dirty="0"/>
              <a:t>f</a:t>
            </a:r>
            <a:r>
              <a:rPr lang="en-US" baseline="-25000" dirty="0"/>
              <a:t>b=</a:t>
            </a:r>
            <a:r>
              <a:rPr lang="en-US" dirty="0"/>
              <a:t>=5000 </a:t>
            </a:r>
            <a:r>
              <a:rPr lang="ru-RU" dirty="0"/>
              <a:t>Гц</a:t>
            </a:r>
            <a:endParaRPr lang="ru-RU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D00F1-D9D6-4FAE-949F-90BE4089E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68" y="4253785"/>
            <a:ext cx="3697737" cy="1228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A0479-9CB7-4819-8B80-B3C5B3E2C610}"/>
              </a:ext>
            </a:extLst>
          </p:cNvPr>
          <p:cNvSpPr txBox="1"/>
          <p:nvPr/>
        </p:nvSpPr>
        <p:spPr>
          <a:xfrm>
            <a:off x="10371909" y="5860869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46540-2B0C-4C5B-8FAF-96322420C5A7}"/>
              </a:ext>
            </a:extLst>
          </p:cNvPr>
          <p:cNvSpPr txBox="1"/>
          <p:nvPr/>
        </p:nvSpPr>
        <p:spPr>
          <a:xfrm>
            <a:off x="790673" y="159732"/>
            <a:ext cx="55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FABEC-363B-41D1-8B63-0366C6604117}"/>
              </a:ext>
            </a:extLst>
          </p:cNvPr>
          <p:cNvSpPr txBox="1"/>
          <p:nvPr/>
        </p:nvSpPr>
        <p:spPr>
          <a:xfrm>
            <a:off x="1349829" y="3534099"/>
            <a:ext cx="2649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медленное скольжение</a:t>
            </a:r>
          </a:p>
          <a:p>
            <a:r>
              <a:rPr lang="ru-RU" sz="1600" dirty="0"/>
              <a:t>(</a:t>
            </a:r>
            <a:r>
              <a:rPr lang="ru-RU" sz="1600" dirty="0" err="1"/>
              <a:t>преслип</a:t>
            </a:r>
            <a:r>
              <a:rPr lang="ru-RU" sz="16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0EA0F-A701-4101-B5B1-E01CC0B646E2}"/>
              </a:ext>
            </a:extLst>
          </p:cNvPr>
          <p:cNvCxnSpPr>
            <a:cxnSpLocks/>
          </p:cNvCxnSpPr>
          <p:nvPr/>
        </p:nvCxnSpPr>
        <p:spPr>
          <a:xfrm>
            <a:off x="2011680" y="4188823"/>
            <a:ext cx="452846" cy="1358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DBB66C-A62A-4655-AF85-206A54E71D1B}"/>
              </a:ext>
            </a:extLst>
          </p:cNvPr>
          <p:cNvSpPr txBox="1"/>
          <p:nvPr/>
        </p:nvSpPr>
        <p:spPr>
          <a:xfrm>
            <a:off x="4558396" y="3706035"/>
            <a:ext cx="3866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начало скольжения подвижного блока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5C02E8-A20B-46E0-AE53-DAC1120C346A}"/>
              </a:ext>
            </a:extLst>
          </p:cNvPr>
          <p:cNvCxnSpPr>
            <a:cxnSpLocks/>
          </p:cNvCxnSpPr>
          <p:nvPr/>
        </p:nvCxnSpPr>
        <p:spPr>
          <a:xfrm flipH="1">
            <a:off x="3685533" y="4118874"/>
            <a:ext cx="1112890" cy="1428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96F5DB-0002-4F82-BEA0-4A3AC41B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66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134FD-5867-4825-A9EA-C977E22BC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" y="126938"/>
            <a:ext cx="10506828" cy="6239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77DA73-EA5A-42C3-B48C-7D44A1574AD3}"/>
              </a:ext>
            </a:extLst>
          </p:cNvPr>
          <p:cNvSpPr txBox="1"/>
          <p:nvPr/>
        </p:nvSpPr>
        <p:spPr>
          <a:xfrm>
            <a:off x="3596638" y="135440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FFBBE-F547-4141-A0E2-1A174720F750}"/>
              </a:ext>
            </a:extLst>
          </p:cNvPr>
          <p:cNvSpPr txBox="1"/>
          <p:nvPr/>
        </p:nvSpPr>
        <p:spPr>
          <a:xfrm>
            <a:off x="3596639" y="2119292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0A689-7D8A-4C39-8337-6753212EF907}"/>
              </a:ext>
            </a:extLst>
          </p:cNvPr>
          <p:cNvSpPr txBox="1"/>
          <p:nvPr/>
        </p:nvSpPr>
        <p:spPr>
          <a:xfrm>
            <a:off x="3378924" y="4103144"/>
            <a:ext cx="152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смещение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06B48-EE12-4188-8797-56799D3D93A7}"/>
              </a:ext>
            </a:extLst>
          </p:cNvPr>
          <p:cNvSpPr txBox="1"/>
          <p:nvPr/>
        </p:nvSpPr>
        <p:spPr>
          <a:xfrm>
            <a:off x="3596638" y="4441698"/>
            <a:ext cx="197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начало </a:t>
            </a:r>
            <a:r>
              <a:rPr lang="ru-RU" sz="1600" dirty="0" err="1"/>
              <a:t>преслипа</a:t>
            </a:r>
            <a:endParaRPr lang="ru-RU" sz="1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B59463-213A-4176-972E-61B578E78554}"/>
              </a:ext>
            </a:extLst>
          </p:cNvPr>
          <p:cNvCxnSpPr>
            <a:cxnSpLocks/>
          </p:cNvCxnSpPr>
          <p:nvPr/>
        </p:nvCxnSpPr>
        <p:spPr>
          <a:xfrm>
            <a:off x="4140925" y="4780252"/>
            <a:ext cx="997132" cy="557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913735-DA45-4D8D-ABDC-617EA066B93A}"/>
              </a:ext>
            </a:extLst>
          </p:cNvPr>
          <p:cNvSpPr txBox="1"/>
          <p:nvPr/>
        </p:nvSpPr>
        <p:spPr>
          <a:xfrm>
            <a:off x="9945189" y="5921829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524E1-A566-41E5-8216-0BA08421E9C1}"/>
              </a:ext>
            </a:extLst>
          </p:cNvPr>
          <p:cNvSpPr txBox="1"/>
          <p:nvPr/>
        </p:nvSpPr>
        <p:spPr>
          <a:xfrm>
            <a:off x="9871166" y="3867473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2F68F9-23F2-421E-B5BE-1689CBCBA5F4}"/>
              </a:ext>
            </a:extLst>
          </p:cNvPr>
          <p:cNvSpPr txBox="1"/>
          <p:nvPr/>
        </p:nvSpPr>
        <p:spPr>
          <a:xfrm>
            <a:off x="9871166" y="1919237"/>
            <a:ext cx="51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A6ED95-83BF-4E13-B559-12CE0C1B70A8}"/>
              </a:ext>
            </a:extLst>
          </p:cNvPr>
          <p:cNvSpPr txBox="1"/>
          <p:nvPr/>
        </p:nvSpPr>
        <p:spPr>
          <a:xfrm>
            <a:off x="687977" y="149455"/>
            <a:ext cx="71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мм/с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2455B8-8E7A-44F1-AA15-2DC752BF81F4}"/>
              </a:ext>
            </a:extLst>
          </p:cNvPr>
          <p:cNvSpPr txBox="1"/>
          <p:nvPr/>
        </p:nvSpPr>
        <p:spPr>
          <a:xfrm>
            <a:off x="687977" y="2088514"/>
            <a:ext cx="71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мм/с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86016-2884-4E08-A92C-D19A08E7EE8C}"/>
              </a:ext>
            </a:extLst>
          </p:cNvPr>
          <p:cNvSpPr txBox="1"/>
          <p:nvPr/>
        </p:nvSpPr>
        <p:spPr>
          <a:xfrm>
            <a:off x="687977" y="4027573"/>
            <a:ext cx="71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A1D50-0D21-4944-AF7A-CE5F58BB305E}"/>
              </a:ext>
            </a:extLst>
          </p:cNvPr>
          <p:cNvSpPr txBox="1"/>
          <p:nvPr/>
        </p:nvSpPr>
        <p:spPr>
          <a:xfrm>
            <a:off x="4902925" y="0"/>
            <a:ext cx="462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Начало медленного скольжения (</a:t>
            </a:r>
            <a:r>
              <a:rPr lang="ru-RU" dirty="0" err="1"/>
              <a:t>преслипа</a:t>
            </a:r>
            <a:r>
              <a:rPr lang="ru-RU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62EDE-FDBB-4BED-90CC-C1393D30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76796A1F-3BE7-4923-BF15-665170BB9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9028"/>
            <a:ext cx="120867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Геологическая служба США (</a:t>
            </a:r>
            <a:r>
              <a:rPr lang="en-US" sz="1400" dirty="0"/>
              <a:t>USGS</a:t>
            </a:r>
            <a:r>
              <a:rPr lang="ru-RU" sz="1400" dirty="0"/>
              <a:t>)</a:t>
            </a:r>
            <a:r>
              <a:rPr lang="en-US" sz="1400" dirty="0"/>
              <a:t>, Menlo Park, California National Center for Earthquake Research (NCER) – 1965</a:t>
            </a:r>
            <a:r>
              <a:rPr lang="ru-RU" sz="1400" dirty="0"/>
              <a:t>, </a:t>
            </a:r>
            <a:endParaRPr lang="en-US" sz="1400" dirty="0"/>
          </a:p>
          <a:p>
            <a:pPr algn="ctr"/>
            <a:r>
              <a:rPr lang="en-US" sz="1400" dirty="0"/>
              <a:t>after the M9.2 Great Alaskan Earthquake on 27.03.1964.</a:t>
            </a:r>
            <a:endParaRPr lang="ru-RU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CB222-C554-44DA-86BB-9D329A31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301" y="1089272"/>
            <a:ext cx="5616624" cy="421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55619-2F92-4E37-AFED-5D0BE32D539A}"/>
              </a:ext>
            </a:extLst>
          </p:cNvPr>
          <p:cNvSpPr txBox="1"/>
          <p:nvPr/>
        </p:nvSpPr>
        <p:spPr>
          <a:xfrm>
            <a:off x="1775520" y="5429874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Рама </a:t>
            </a:r>
            <a:r>
              <a:rPr lang="en-US" sz="1400" dirty="0"/>
              <a:t>2</a:t>
            </a:r>
            <a:r>
              <a:rPr lang="ru-RU" sz="1400" dirty="0"/>
              <a:t> </a:t>
            </a:r>
            <a:r>
              <a:rPr lang="ru-RU" sz="1400" dirty="0" err="1"/>
              <a:t>х</a:t>
            </a:r>
            <a:r>
              <a:rPr lang="ru-RU" sz="1400" dirty="0"/>
              <a:t> </a:t>
            </a:r>
            <a:r>
              <a:rPr lang="en-US" sz="1400" dirty="0"/>
              <a:t>3 </a:t>
            </a:r>
            <a:r>
              <a:rPr lang="ru-RU" sz="1400" dirty="0"/>
              <a:t>м. Плоские домкраты задают 2 компоненты напряжения. Размер разлома </a:t>
            </a:r>
            <a:r>
              <a:rPr lang="en-US" sz="1400" dirty="0"/>
              <a:t>2</a:t>
            </a:r>
            <a:r>
              <a:rPr lang="ru-RU" sz="1400" dirty="0"/>
              <a:t> </a:t>
            </a:r>
            <a:r>
              <a:rPr lang="ru-RU" sz="1400" dirty="0" err="1"/>
              <a:t>х</a:t>
            </a:r>
            <a:r>
              <a:rPr lang="ru-RU" sz="1400" dirty="0"/>
              <a:t> 0,4</a:t>
            </a:r>
            <a:r>
              <a:rPr lang="en-US" sz="1400" dirty="0"/>
              <a:t> </a:t>
            </a:r>
            <a:r>
              <a:rPr lang="ru-RU" sz="1400" dirty="0"/>
              <a:t>м (диагональный разрез гранитного блока 1,5 </a:t>
            </a:r>
            <a:r>
              <a:rPr lang="ru-RU" sz="1400" dirty="0" err="1"/>
              <a:t>х</a:t>
            </a:r>
            <a:r>
              <a:rPr lang="ru-RU" sz="1400" dirty="0"/>
              <a:t> 1,5</a:t>
            </a:r>
            <a:r>
              <a:rPr lang="en-US" sz="1400" dirty="0"/>
              <a:t> </a:t>
            </a:r>
            <a:r>
              <a:rPr lang="ru-RU" sz="1400" dirty="0" err="1"/>
              <a:t>х</a:t>
            </a:r>
            <a:r>
              <a:rPr lang="ru-RU" sz="1400" dirty="0"/>
              <a:t> 0,4 м).</a:t>
            </a:r>
          </a:p>
          <a:p>
            <a:r>
              <a:rPr lang="ru-RU" sz="1400" dirty="0"/>
              <a:t>Гранит </a:t>
            </a:r>
            <a:r>
              <a:rPr lang="en-US" sz="1400" dirty="0"/>
              <a:t>Sierra White: </a:t>
            </a:r>
            <a:r>
              <a:rPr lang="ru-RU" sz="1400" dirty="0"/>
              <a:t>плотность 2,641 г/см</a:t>
            </a:r>
            <a:r>
              <a:rPr lang="ru-RU" sz="1400" baseline="30000" dirty="0"/>
              <a:t>2</a:t>
            </a:r>
            <a:r>
              <a:rPr lang="ru-RU" sz="1400" dirty="0"/>
              <a:t>, прочность на сжатие 164,6 МПа, модуль отрыва 9,7 МПа.</a:t>
            </a:r>
            <a:endParaRPr lang="ru-RU" sz="1400" baseline="30000" dirty="0"/>
          </a:p>
        </p:txBody>
      </p:sp>
      <p:pic>
        <p:nvPicPr>
          <p:cNvPr id="7" name="Picture 2" descr="photo of Greg McClaskey">
            <a:extLst>
              <a:ext uri="{FF2B5EF4-FFF2-40B4-BE49-F238E27FC236}">
                <a16:creationId xmlns:a16="http://schemas.microsoft.com/office/drawing/2014/main" id="{C84930B9-0BE5-4702-901A-9CA05C93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217" y="1093485"/>
            <a:ext cx="3120197" cy="418250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C1630-5F43-498E-A4EA-8DCDF8A310D9}"/>
              </a:ext>
            </a:extLst>
          </p:cNvPr>
          <p:cNvSpPr txBox="1"/>
          <p:nvPr/>
        </p:nvSpPr>
        <p:spPr>
          <a:xfrm>
            <a:off x="1642444" y="55069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Двухметровый пресс. </a:t>
            </a:r>
            <a:r>
              <a:rPr lang="en-US" b="1" dirty="0"/>
              <a:t>The 2-meter press (James Dieterich, 1970s)</a:t>
            </a:r>
            <a:endParaRPr lang="ru-RU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DE3E5-1F77-4E13-8F77-F962DF1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3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6655A-B4EF-4AA3-8AE5-E30BE80A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" y="94310"/>
            <a:ext cx="10498019" cy="6315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FE8EDC-49B1-42C1-9702-8F3DCD2E20B8}"/>
              </a:ext>
            </a:extLst>
          </p:cNvPr>
          <p:cNvSpPr txBox="1"/>
          <p:nvPr/>
        </p:nvSpPr>
        <p:spPr>
          <a:xfrm>
            <a:off x="10232573" y="5921829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4F0DE-ADDA-4B00-97CE-51F40D925401}"/>
              </a:ext>
            </a:extLst>
          </p:cNvPr>
          <p:cNvSpPr txBox="1"/>
          <p:nvPr/>
        </p:nvSpPr>
        <p:spPr>
          <a:xfrm>
            <a:off x="10210796" y="3867472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30B63-B432-4407-905E-2180F82DEE61}"/>
              </a:ext>
            </a:extLst>
          </p:cNvPr>
          <p:cNvSpPr txBox="1"/>
          <p:nvPr/>
        </p:nvSpPr>
        <p:spPr>
          <a:xfrm>
            <a:off x="10106293" y="1788599"/>
            <a:ext cx="51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DD561-EDCF-4A1E-B044-240E5F7803C7}"/>
              </a:ext>
            </a:extLst>
          </p:cNvPr>
          <p:cNvSpPr txBox="1"/>
          <p:nvPr/>
        </p:nvSpPr>
        <p:spPr>
          <a:xfrm>
            <a:off x="818607" y="-24716"/>
            <a:ext cx="71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мм/с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79D23-4C0C-4BD4-B243-F0C81C1B9148}"/>
              </a:ext>
            </a:extLst>
          </p:cNvPr>
          <p:cNvSpPr txBox="1"/>
          <p:nvPr/>
        </p:nvSpPr>
        <p:spPr>
          <a:xfrm>
            <a:off x="818612" y="2010133"/>
            <a:ext cx="71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мм/с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5B692-C8F7-49FB-B61A-F3EFC2722BD0}"/>
              </a:ext>
            </a:extLst>
          </p:cNvPr>
          <p:cNvSpPr txBox="1"/>
          <p:nvPr/>
        </p:nvSpPr>
        <p:spPr>
          <a:xfrm>
            <a:off x="888275" y="4123369"/>
            <a:ext cx="71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6867A-6957-43D2-B31D-D33781611922}"/>
              </a:ext>
            </a:extLst>
          </p:cNvPr>
          <p:cNvSpPr txBox="1"/>
          <p:nvPr/>
        </p:nvSpPr>
        <p:spPr>
          <a:xfrm>
            <a:off x="5638260" y="0"/>
            <a:ext cx="45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Начало скольжения подвижного блока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ED38D-D78A-450E-9A7B-6A161FB1920A}"/>
              </a:ext>
            </a:extLst>
          </p:cNvPr>
          <p:cNvSpPr txBox="1"/>
          <p:nvPr/>
        </p:nvSpPr>
        <p:spPr>
          <a:xfrm>
            <a:off x="3596638" y="57991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1FA7-694F-4BDB-B6C7-F5116BC60D73}"/>
              </a:ext>
            </a:extLst>
          </p:cNvPr>
          <p:cNvSpPr txBox="1"/>
          <p:nvPr/>
        </p:nvSpPr>
        <p:spPr>
          <a:xfrm>
            <a:off x="3596639" y="2119292"/>
            <a:ext cx="81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55188-EA63-4258-9E08-859699286725}"/>
              </a:ext>
            </a:extLst>
          </p:cNvPr>
          <p:cNvSpPr txBox="1"/>
          <p:nvPr/>
        </p:nvSpPr>
        <p:spPr>
          <a:xfrm>
            <a:off x="3396341" y="4180593"/>
            <a:ext cx="1524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смещение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0CE922-9653-4D6E-8094-A7B56E78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6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EF415-1DA5-41DD-AF79-3022E19A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EBCE0-48A5-43E9-ADF6-67C98EB21CB6}"/>
              </a:ext>
            </a:extLst>
          </p:cNvPr>
          <p:cNvSpPr txBox="1"/>
          <p:nvPr/>
        </p:nvSpPr>
        <p:spPr>
          <a:xfrm>
            <a:off x="4275909" y="104503"/>
            <a:ext cx="3910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Заключение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75C1F-0D7B-4194-B98F-4A5266D3D436}"/>
              </a:ext>
            </a:extLst>
          </p:cNvPr>
          <p:cNvSpPr txBox="1"/>
          <p:nvPr/>
        </p:nvSpPr>
        <p:spPr>
          <a:xfrm>
            <a:off x="670560" y="801189"/>
            <a:ext cx="10911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Отработана методика проведения экспериментов на установке двухосного сжатия, включающая воспроизведение модельного разлома, состоящего из контактных пятен (участков повышенной прочности) и тефлоновой «обоймы» (</a:t>
            </a:r>
            <a:r>
              <a:rPr lang="ru-RU" sz="1800" dirty="0">
                <a:latin typeface="Franklin Gothic Book" panose="020B0503020102020204" pitchFamily="34" charset="0"/>
              </a:rPr>
              <a:t>промежутков между ними, обладающих низким сопротивлением), - упрощённая модель  </a:t>
            </a:r>
            <a:r>
              <a:rPr lang="ru-RU" dirty="0">
                <a:latin typeface="Franklin Gothic Book" panose="020B0503020102020204" pitchFamily="34" charset="0"/>
              </a:rPr>
              <a:t>«</a:t>
            </a:r>
            <a:r>
              <a:rPr lang="en-US" sz="1800" dirty="0">
                <a:latin typeface="Franklin Gothic Book" panose="020B0503020102020204" pitchFamily="34" charset="0"/>
              </a:rPr>
              <a:t>asperities</a:t>
            </a:r>
            <a:r>
              <a:rPr lang="ru-RU" sz="1800" dirty="0">
                <a:latin typeface="Franklin Gothic Book" panose="020B0503020102020204" pitchFamily="34" charset="0"/>
              </a:rPr>
              <a:t>»</a:t>
            </a:r>
            <a:r>
              <a:rPr lang="en-US" sz="1800" dirty="0">
                <a:latin typeface="Franklin Gothic Book" panose="020B0503020102020204" pitchFamily="34" charset="0"/>
              </a:rPr>
              <a:t> </a:t>
            </a:r>
            <a:r>
              <a:rPr lang="ru-RU" sz="1800" dirty="0">
                <a:latin typeface="Franklin Gothic Book" panose="020B0503020102020204" pitchFamily="34" charset="0"/>
              </a:rPr>
              <a:t>и «</a:t>
            </a:r>
            <a:r>
              <a:rPr lang="en-US" sz="1800" dirty="0">
                <a:latin typeface="Franklin Gothic Book" panose="020B0503020102020204" pitchFamily="34" charset="0"/>
              </a:rPr>
              <a:t>barriers</a:t>
            </a:r>
            <a:r>
              <a:rPr lang="ru-RU" sz="1800" dirty="0">
                <a:latin typeface="Franklin Gothic Book" panose="020B0503020102020204" pitchFamily="34" charset="0"/>
              </a:rPr>
              <a:t>» [</a:t>
            </a:r>
            <a:r>
              <a:rPr lang="ru-RU" sz="1800" dirty="0" err="1">
                <a:latin typeface="Franklin Gothic Book" panose="020B0503020102020204" pitchFamily="34" charset="0"/>
              </a:rPr>
              <a:t>Kanamori</a:t>
            </a:r>
            <a:r>
              <a:rPr lang="ru-RU" sz="1800" dirty="0">
                <a:latin typeface="Franklin Gothic Book" panose="020B0503020102020204" pitchFamily="34" charset="0"/>
              </a:rPr>
              <a:t>, </a:t>
            </a:r>
            <a:r>
              <a:rPr lang="ru-RU" sz="1800" dirty="0" err="1">
                <a:latin typeface="Franklin Gothic Book" panose="020B0503020102020204" pitchFamily="34" charset="0"/>
              </a:rPr>
              <a:t>Stewart</a:t>
            </a:r>
            <a:r>
              <a:rPr lang="ru-RU" sz="1800" dirty="0">
                <a:latin typeface="Franklin Gothic Book" panose="020B0503020102020204" pitchFamily="34" charset="0"/>
              </a:rPr>
              <a:t>, 1978].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dirty="0"/>
              <a:t>Отработана методика предварительной обработки экспериментальных данных, включающая разделение исходных записей акселерометров на высокочастотную часть, которая отражает процесс разрушения контактного пятна (образование трещины) и низкочастотную часть, которая соответствует относительному смещению берегов модельного разлома.</a:t>
            </a:r>
            <a:endParaRPr lang="ru-RU" sz="1800" dirty="0">
              <a:latin typeface="Franklin Gothic Book" panose="020B0503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879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6A415-B0A3-4773-8D38-E83AF7CF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868E4-A626-420E-8004-45F49B9E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31" y="656789"/>
            <a:ext cx="8368937" cy="5544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B3965-C290-45F7-AB85-FF5313760EB2}"/>
              </a:ext>
            </a:extLst>
          </p:cNvPr>
          <p:cNvSpPr txBox="1"/>
          <p:nvPr/>
        </p:nvSpPr>
        <p:spPr>
          <a:xfrm>
            <a:off x="783772" y="121926"/>
            <a:ext cx="10598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Конфигурация пятен, моделирующая очаг Камчатского землетрясения М8.8  30.07.2025 </a:t>
            </a:r>
          </a:p>
        </p:txBody>
      </p:sp>
    </p:spTree>
    <p:extLst>
      <p:ext uri="{BB962C8B-B14F-4D97-AF65-F5344CB8AC3E}">
        <p14:creationId xmlns:p14="http://schemas.microsoft.com/office/powerpoint/2010/main" val="2964413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BA0F5-ACFF-4965-B071-C1D92D0B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Рисунок 5" descr="20210622_123613.jpg">
            <a:extLst>
              <a:ext uri="{FF2B5EF4-FFF2-40B4-BE49-F238E27FC236}">
                <a16:creationId xmlns:a16="http://schemas.microsoft.com/office/drawing/2014/main" id="{9D597578-FE88-41C6-B3D4-7BD8A87C4C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111" y="243880"/>
            <a:ext cx="7812360" cy="5859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E343C-0F61-4D00-AA22-8C6A26A9D854}"/>
              </a:ext>
            </a:extLst>
          </p:cNvPr>
          <p:cNvSpPr txBox="1"/>
          <p:nvPr/>
        </p:nvSpPr>
        <p:spPr>
          <a:xfrm>
            <a:off x="2909582" y="30204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1166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992CC787-A6B2-48FD-BB94-514D5B9EE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458" y="-91959"/>
            <a:ext cx="82082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1600" dirty="0"/>
              <a:t>Корнеллский университет (</a:t>
            </a:r>
            <a:r>
              <a:rPr lang="en-US" sz="1600" dirty="0"/>
              <a:t>Cornell University</a:t>
            </a:r>
            <a:r>
              <a:rPr lang="ru-RU" sz="1600" dirty="0"/>
              <a:t>)</a:t>
            </a:r>
            <a:r>
              <a:rPr lang="en-US" sz="1600" dirty="0"/>
              <a:t>, USA</a:t>
            </a:r>
            <a:r>
              <a:rPr lang="ru-RU" sz="1600" dirty="0"/>
              <a:t>, </a:t>
            </a:r>
            <a:r>
              <a:rPr lang="en-US" sz="1600" dirty="0"/>
              <a:t>Ithaca, New York</a:t>
            </a:r>
            <a:endParaRPr lang="en-US" sz="16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1600" dirty="0"/>
              <a:t>Исследовательская группа Грэга </a:t>
            </a:r>
            <a:r>
              <a:rPr lang="ru-RU" sz="1600" dirty="0" err="1"/>
              <a:t>МакЛаски</a:t>
            </a:r>
            <a:r>
              <a:rPr lang="ru-RU" sz="1600" dirty="0"/>
              <a:t> (</a:t>
            </a:r>
            <a:r>
              <a:rPr lang="en-US" sz="1600" dirty="0"/>
              <a:t>Gregory C. </a:t>
            </a:r>
            <a:r>
              <a:rPr lang="en-US" sz="1600" dirty="0" err="1"/>
              <a:t>McLaskey</a:t>
            </a:r>
            <a:r>
              <a:rPr lang="en-US" sz="1600" dirty="0"/>
              <a:t>)</a:t>
            </a:r>
            <a:r>
              <a:rPr lang="ru-RU" sz="1600" dirty="0"/>
              <a:t> – малая установка 2016.</a:t>
            </a:r>
            <a:endParaRPr lang="en-US" sz="1600" dirty="0"/>
          </a:p>
          <a:p>
            <a:pPr algn="just" eaLnBrk="0" hangingPunct="0"/>
            <a:r>
              <a:rPr lang="en-US" sz="1600" dirty="0"/>
              <a:t>.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1600" dirty="0"/>
          </a:p>
        </p:txBody>
      </p:sp>
      <p:pic>
        <p:nvPicPr>
          <p:cNvPr id="9" name="Picture 2" descr="https://courses.cit.cornell.edu/mclaskey/images/quarterScale1.jpg">
            <a:extLst>
              <a:ext uri="{FF2B5EF4-FFF2-40B4-BE49-F238E27FC236}">
                <a16:creationId xmlns:a16="http://schemas.microsoft.com/office/drawing/2014/main" id="{7A649230-FCDE-4890-9D72-8DE5F193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049" y="879832"/>
            <a:ext cx="6840760" cy="417194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8FFF8A-1355-402C-8A41-8230B440D2F3}"/>
              </a:ext>
            </a:extLst>
          </p:cNvPr>
          <p:cNvSpPr txBox="1"/>
          <p:nvPr/>
        </p:nvSpPr>
        <p:spPr>
          <a:xfrm>
            <a:off x="395535" y="5115627"/>
            <a:ext cx="11433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/>
              <a:t>Tabletop Biaxial Apparatus</a:t>
            </a:r>
            <a:r>
              <a:rPr lang="ru-RU" b="1" dirty="0"/>
              <a:t> (настольный двухосный аппарат). </a:t>
            </a:r>
            <a:r>
              <a:rPr lang="ru-RU" sz="1400" dirty="0"/>
              <a:t>Рама из стальных листов 1,5 х 1 х 0,012 м.</a:t>
            </a:r>
            <a:r>
              <a:rPr lang="en-US" sz="1400" dirty="0"/>
              <a:t> </a:t>
            </a:r>
            <a:r>
              <a:rPr lang="ru-RU" sz="1400" dirty="0"/>
              <a:t>Блоки 762</a:t>
            </a:r>
            <a:r>
              <a:rPr lang="en-US" sz="1400" dirty="0"/>
              <a:t> × </a:t>
            </a:r>
            <a:r>
              <a:rPr lang="ru-RU" sz="1400" dirty="0"/>
              <a:t>203</a:t>
            </a:r>
            <a:r>
              <a:rPr lang="en-US" sz="1400" dirty="0"/>
              <a:t> × </a:t>
            </a:r>
            <a:r>
              <a:rPr lang="ru-RU" sz="1400" dirty="0"/>
              <a:t>102 мм (</a:t>
            </a:r>
            <a:r>
              <a:rPr lang="ru-RU" sz="1400" dirty="0" err="1"/>
              <a:t>подв</a:t>
            </a:r>
            <a:r>
              <a:rPr lang="ru-RU" sz="1400" dirty="0"/>
              <a:t>.) и 757</a:t>
            </a:r>
            <a:r>
              <a:rPr lang="en-US" sz="1400" dirty="0"/>
              <a:t> × </a:t>
            </a:r>
            <a:r>
              <a:rPr lang="ru-RU" sz="1400" dirty="0"/>
              <a:t>152</a:t>
            </a:r>
            <a:r>
              <a:rPr lang="en-US" sz="1400" dirty="0"/>
              <a:t> × </a:t>
            </a:r>
            <a:r>
              <a:rPr lang="ru-RU" sz="1400" dirty="0"/>
              <a:t>102 мм (</a:t>
            </a:r>
            <a:r>
              <a:rPr lang="ru-RU" sz="1400" dirty="0" err="1"/>
              <a:t>неподв</a:t>
            </a:r>
            <a:r>
              <a:rPr lang="ru-RU" sz="1400" dirty="0"/>
              <a:t>.) Размер разлома 762 х 102 мм. Гранит </a:t>
            </a:r>
            <a:r>
              <a:rPr lang="en-US" sz="1400" dirty="0" err="1"/>
              <a:t>Barre</a:t>
            </a:r>
            <a:r>
              <a:rPr lang="en-US" sz="1400" dirty="0"/>
              <a:t> Gray: </a:t>
            </a:r>
            <a:r>
              <a:rPr lang="ru-RU" sz="1400" dirty="0"/>
              <a:t>плотность 2,6</a:t>
            </a:r>
            <a:r>
              <a:rPr lang="en-US" sz="1400" dirty="0"/>
              <a:t>54</a:t>
            </a:r>
            <a:r>
              <a:rPr lang="ru-RU" sz="1400" dirty="0"/>
              <a:t> г/см</a:t>
            </a:r>
            <a:r>
              <a:rPr lang="ru-RU" sz="1400" baseline="30000" dirty="0"/>
              <a:t>2</a:t>
            </a:r>
            <a:r>
              <a:rPr lang="ru-RU" sz="1400" dirty="0"/>
              <a:t>, прочность на сжатие 16</a:t>
            </a:r>
            <a:r>
              <a:rPr lang="en-US" sz="1400" dirty="0"/>
              <a:t>3</a:t>
            </a:r>
            <a:r>
              <a:rPr lang="ru-RU" sz="1400" dirty="0"/>
              <a:t> МПа, модуль отрыва </a:t>
            </a:r>
            <a:r>
              <a:rPr lang="en-US" sz="1400" dirty="0"/>
              <a:t>16</a:t>
            </a:r>
            <a:r>
              <a:rPr lang="ru-RU" sz="1400" dirty="0"/>
              <a:t>,</a:t>
            </a:r>
            <a:r>
              <a:rPr lang="en-US" sz="1400" dirty="0"/>
              <a:t>5</a:t>
            </a:r>
            <a:r>
              <a:rPr lang="ru-RU" sz="1400" dirty="0"/>
              <a:t> МПа. Нормальная нагрузка – 4 домкрата, в экспериментах составляла от 2 до 20 МПа. Сдвиговая нагрузка – 1 домкрат, нагружался со скоростью от 0,01 до 2 МПа/с.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AECCAB-C9F9-40DA-82F7-3834250D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3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erial view of Greg McLaskey's lab of an earthquake machine, with two students working on it.">
            <a:extLst>
              <a:ext uri="{FF2B5EF4-FFF2-40B4-BE49-F238E27FC236}">
                <a16:creationId xmlns:a16="http://schemas.microsoft.com/office/drawing/2014/main" id="{7E0ED478-34D2-4369-8E8F-A313C7A1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851" y="751463"/>
            <a:ext cx="8375084" cy="3888432"/>
          </a:xfrm>
          <a:prstGeom prst="rect">
            <a:avLst/>
          </a:prstGeom>
          <a:noFill/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E61E6057-10A4-45BD-AF5A-8B2F05594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35" y="4936316"/>
            <a:ext cx="114798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b="1" dirty="0"/>
              <a:t>3 m Biaxial Apparatus</a:t>
            </a:r>
            <a:r>
              <a:rPr lang="ru-RU" b="1" dirty="0"/>
              <a:t> (трехметровый двухосный аппарат).</a:t>
            </a:r>
            <a:r>
              <a:rPr lang="ru-RU" sz="1400" dirty="0"/>
              <a:t> Рама из стальных листов 4 х 3 х 0,03 м. Блоки </a:t>
            </a:r>
            <a:r>
              <a:rPr lang="en-US" sz="1400" dirty="0"/>
              <a:t>3</a:t>
            </a:r>
            <a:r>
              <a:rPr lang="ru-RU" sz="1400" dirty="0"/>
              <a:t>,</a:t>
            </a:r>
            <a:r>
              <a:rPr lang="en-US" sz="1400" dirty="0"/>
              <a:t>10 × 0</a:t>
            </a:r>
            <a:r>
              <a:rPr lang="ru-RU" sz="1400" dirty="0"/>
              <a:t>,</a:t>
            </a:r>
            <a:r>
              <a:rPr lang="en-US" sz="1400" dirty="0"/>
              <a:t>81 × 0</a:t>
            </a:r>
            <a:r>
              <a:rPr lang="ru-RU" sz="1400" dirty="0"/>
              <a:t>,</a:t>
            </a:r>
            <a:r>
              <a:rPr lang="en-US" sz="1400" dirty="0"/>
              <a:t>30 </a:t>
            </a:r>
            <a:r>
              <a:rPr lang="ru-RU" sz="1400" dirty="0"/>
              <a:t>м (</a:t>
            </a:r>
            <a:r>
              <a:rPr lang="ru-RU" sz="1400" dirty="0" err="1"/>
              <a:t>подв</a:t>
            </a:r>
            <a:r>
              <a:rPr lang="ru-RU" sz="1400" dirty="0"/>
              <a:t>.) и </a:t>
            </a:r>
            <a:r>
              <a:rPr lang="en-US" sz="1400" dirty="0"/>
              <a:t>3</a:t>
            </a:r>
            <a:r>
              <a:rPr lang="ru-RU" sz="1400" dirty="0"/>
              <a:t>,</a:t>
            </a:r>
            <a:r>
              <a:rPr lang="en-US" sz="1400" dirty="0"/>
              <a:t>15 × 0</a:t>
            </a:r>
            <a:r>
              <a:rPr lang="ru-RU" sz="1400" dirty="0"/>
              <a:t>,</a:t>
            </a:r>
            <a:r>
              <a:rPr lang="en-US" sz="1400" dirty="0"/>
              <a:t>61 × 0</a:t>
            </a:r>
            <a:r>
              <a:rPr lang="ru-RU" sz="1400" dirty="0"/>
              <a:t>,</a:t>
            </a:r>
            <a:r>
              <a:rPr lang="en-US" sz="1400" dirty="0"/>
              <a:t>30</a:t>
            </a:r>
            <a:r>
              <a:rPr lang="ru-RU" sz="1400" dirty="0"/>
              <a:t> м (</a:t>
            </a:r>
            <a:r>
              <a:rPr lang="ru-RU" sz="1400" dirty="0" err="1"/>
              <a:t>неподв</a:t>
            </a:r>
            <a:r>
              <a:rPr lang="ru-RU" sz="1400" dirty="0"/>
              <a:t>.) Размер разлома </a:t>
            </a:r>
            <a:r>
              <a:rPr lang="en-US" sz="1400" dirty="0"/>
              <a:t>3,1</a:t>
            </a:r>
            <a:r>
              <a:rPr lang="ru-RU" sz="1400" dirty="0"/>
              <a:t> </a:t>
            </a:r>
            <a:r>
              <a:rPr lang="ru-RU" sz="1400" dirty="0" err="1"/>
              <a:t>х</a:t>
            </a:r>
            <a:r>
              <a:rPr lang="ru-RU" sz="1400" dirty="0"/>
              <a:t> </a:t>
            </a:r>
            <a:r>
              <a:rPr lang="en-US" sz="1400" dirty="0"/>
              <a:t>0,3</a:t>
            </a:r>
            <a:r>
              <a:rPr lang="ru-RU" sz="1400" dirty="0"/>
              <a:t> м. Гранит </a:t>
            </a:r>
            <a:r>
              <a:rPr lang="en-US" sz="1400" dirty="0" err="1"/>
              <a:t>Barre</a:t>
            </a:r>
            <a:r>
              <a:rPr lang="en-US" sz="1400" dirty="0"/>
              <a:t> Gray: </a:t>
            </a:r>
            <a:r>
              <a:rPr lang="ru-RU" sz="1400" dirty="0"/>
              <a:t>плотность 2,6</a:t>
            </a:r>
            <a:r>
              <a:rPr lang="en-US" sz="1400" dirty="0"/>
              <a:t>54</a:t>
            </a:r>
            <a:r>
              <a:rPr lang="ru-RU" sz="1400" dirty="0"/>
              <a:t> г/см</a:t>
            </a:r>
            <a:r>
              <a:rPr lang="ru-RU" sz="1400" baseline="30000" dirty="0"/>
              <a:t>2</a:t>
            </a:r>
            <a:r>
              <a:rPr lang="ru-RU" sz="1400" dirty="0"/>
              <a:t>, прочность на сжатие 16</a:t>
            </a:r>
            <a:r>
              <a:rPr lang="en-US" sz="1400" dirty="0"/>
              <a:t>3</a:t>
            </a:r>
            <a:r>
              <a:rPr lang="ru-RU" sz="1400" dirty="0"/>
              <a:t> МПа, модуль отрыва </a:t>
            </a:r>
            <a:r>
              <a:rPr lang="en-US" sz="1400" dirty="0"/>
              <a:t>16</a:t>
            </a:r>
            <a:r>
              <a:rPr lang="ru-RU" sz="1400" dirty="0"/>
              <a:t>,</a:t>
            </a:r>
            <a:r>
              <a:rPr lang="en-US" sz="1400" dirty="0"/>
              <a:t>5</a:t>
            </a:r>
            <a:r>
              <a:rPr lang="ru-RU" sz="1400" dirty="0"/>
              <a:t> МПа. Нормальная нагрузка – 36 домкратов (типичные значения </a:t>
            </a:r>
            <a:r>
              <a:rPr lang="ru-RU" sz="1400" dirty="0">
                <a:sym typeface="Symbol"/>
              </a:rPr>
              <a:t></a:t>
            </a:r>
            <a:r>
              <a:rPr lang="en-US" sz="1400" baseline="-25000" dirty="0">
                <a:sym typeface="Symbol"/>
              </a:rPr>
              <a:t>n</a:t>
            </a:r>
            <a:r>
              <a:rPr lang="ru-RU" sz="1400" dirty="0"/>
              <a:t> = 1 – 10 МПа), сдвиговая нагрузка – 18 домкратов (</a:t>
            </a:r>
            <a:r>
              <a:rPr lang="en-US" sz="1400" dirty="0"/>
              <a:t>d</a:t>
            </a:r>
            <a:r>
              <a:rPr lang="en-US" sz="1400" dirty="0">
                <a:sym typeface="Symbol"/>
              </a:rPr>
              <a:t>/</a:t>
            </a:r>
            <a:r>
              <a:rPr lang="en-US" sz="1400" dirty="0" err="1">
                <a:sym typeface="Symbol"/>
              </a:rPr>
              <a:t>dt</a:t>
            </a:r>
            <a:r>
              <a:rPr lang="en-US" sz="1400" dirty="0">
                <a:sym typeface="Symbol"/>
              </a:rPr>
              <a:t> = 0</a:t>
            </a:r>
            <a:r>
              <a:rPr lang="ru-RU" sz="1400" dirty="0">
                <a:sym typeface="Symbol"/>
              </a:rPr>
              <a:t>,</a:t>
            </a:r>
            <a:r>
              <a:rPr lang="en-US" sz="1400" dirty="0">
                <a:sym typeface="Symbol"/>
              </a:rPr>
              <a:t>0</a:t>
            </a:r>
            <a:r>
              <a:rPr lang="ru-RU" sz="1400" dirty="0">
                <a:sym typeface="Symbol"/>
              </a:rPr>
              <a:t>1МПа/с</a:t>
            </a:r>
            <a:r>
              <a:rPr lang="ru-RU" sz="1400" dirty="0"/>
              <a:t>).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FE4BE3C-6826-4F05-B4CA-217E44ADF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51" y="189221"/>
            <a:ext cx="82082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dirty="0"/>
              <a:t>Исследовательская группа Грэга </a:t>
            </a:r>
            <a:r>
              <a:rPr lang="ru-RU" sz="1600" dirty="0" err="1"/>
              <a:t>МакЛаски</a:t>
            </a:r>
            <a:r>
              <a:rPr lang="ru-RU" sz="1600" dirty="0"/>
              <a:t> – большая установка 2017.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5E8FF-4E38-45E9-A14C-F5F117B3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5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ourses.cit.cornell.edu/mclaskey/images/3mApparatus.jpg">
            <a:extLst>
              <a:ext uri="{FF2B5EF4-FFF2-40B4-BE49-F238E27FC236}">
                <a16:creationId xmlns:a16="http://schemas.microsoft.com/office/drawing/2014/main" id="{DC104E86-4C90-4B10-B4DB-E928E8FF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774" y="410063"/>
            <a:ext cx="8358806" cy="5688632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6FBF0-F2B3-40CF-8262-7DF6C5D8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3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0C4ABF7-0BEA-4574-8871-A0EDF290F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59" y="490491"/>
            <a:ext cx="11430882" cy="78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/>
              <a:t>Национальный исследовательский институт наук о Земле и предотвращения катастроф. </a:t>
            </a:r>
          </a:p>
          <a:p>
            <a:pPr algn="ctr">
              <a:lnSpc>
                <a:spcPct val="150000"/>
              </a:lnSpc>
            </a:pPr>
            <a:r>
              <a:rPr lang="en-US" sz="1600" dirty="0"/>
              <a:t>National Research Institute for Earth Science and Disaster Resilience (NIED), Tsukuba, Japan</a:t>
            </a:r>
          </a:p>
        </p:txBody>
      </p:sp>
      <p:pic>
        <p:nvPicPr>
          <p:cNvPr id="5" name="Рисунок 6" descr="NIED-585x438.jpg">
            <a:extLst>
              <a:ext uri="{FF2B5EF4-FFF2-40B4-BE49-F238E27FC236}">
                <a16:creationId xmlns:a16="http://schemas.microsoft.com/office/drawing/2014/main" id="{3C9E23C5-A322-407F-853F-D32D293C32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853" y="1888231"/>
            <a:ext cx="4816876" cy="3606481"/>
          </a:xfrm>
          <a:prstGeom prst="rect">
            <a:avLst/>
          </a:prstGeom>
        </p:spPr>
      </p:pic>
      <p:pic>
        <p:nvPicPr>
          <p:cNvPr id="6" name="Picture 4" descr="https://7omcu3a78zp40klds2w28klr-wpengine.netdna-ssl.com/wp-content/uploads/2019/03/CVEN-news-header-20March19-Koliou-earthquake.jpg">
            <a:extLst>
              <a:ext uri="{FF2B5EF4-FFF2-40B4-BE49-F238E27FC236}">
                <a16:creationId xmlns:a16="http://schemas.microsoft.com/office/drawing/2014/main" id="{F91FEE03-02CB-4035-BC3D-8628179B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0545" y="1884075"/>
            <a:ext cx="6405827" cy="360648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86C69-4A85-495D-9345-B2F4F4E6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0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BA2E5-2F8A-4BD4-A260-90C21E20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061" y="2622780"/>
            <a:ext cx="6041660" cy="3773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9236B-BB40-43E0-9E34-3A3DB4F10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9" y="0"/>
            <a:ext cx="7249237" cy="2791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D5CC1E-4CA2-48CF-BD5E-2D8CBAAF98DD}"/>
              </a:ext>
            </a:extLst>
          </p:cNvPr>
          <p:cNvSpPr txBox="1"/>
          <p:nvPr/>
        </p:nvSpPr>
        <p:spPr>
          <a:xfrm>
            <a:off x="7905403" y="0"/>
            <a:ext cx="4212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Двухосный фрикционный аппарат, смонтированный на </a:t>
            </a:r>
            <a:r>
              <a:rPr lang="ru-RU" sz="1800" b="1" dirty="0" err="1"/>
              <a:t>вибростоле</a:t>
            </a:r>
            <a:r>
              <a:rPr lang="ru-RU" sz="1800" b="1" dirty="0"/>
              <a:t> </a:t>
            </a:r>
          </a:p>
          <a:p>
            <a:r>
              <a:rPr lang="ru-RU" sz="1800" b="1" dirty="0"/>
              <a:t>20 х 20 м</a:t>
            </a:r>
            <a:r>
              <a:rPr lang="ru-RU" sz="1800" b="1" baseline="30000" dirty="0"/>
              <a:t>2</a:t>
            </a:r>
            <a:endParaRPr lang="ru-RU" b="1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9512C-6F0D-4592-878E-D7DB46F4A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8" y="2919940"/>
            <a:ext cx="2395936" cy="1018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FCAE5-DC1F-4078-8694-9849C6B72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43" y="4586638"/>
            <a:ext cx="4913802" cy="1109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C37D8-5781-41BD-BE19-52F7FB2BB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224" y="2919940"/>
            <a:ext cx="3115326" cy="804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5F9168-0D70-48EF-93BA-9CBCB475CB64}"/>
              </a:ext>
            </a:extLst>
          </p:cNvPr>
          <p:cNvSpPr txBox="1"/>
          <p:nvPr/>
        </p:nvSpPr>
        <p:spPr>
          <a:xfrm>
            <a:off x="8030095" y="973208"/>
            <a:ext cx="3807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Тип породы</a:t>
            </a:r>
            <a:r>
              <a:rPr lang="en-US" sz="1600" dirty="0"/>
              <a:t> </a:t>
            </a:r>
            <a:r>
              <a:rPr lang="ru-RU" sz="1600" dirty="0"/>
              <a:t>метагаббро</a:t>
            </a:r>
            <a:endParaRPr lang="en-US" sz="1600" dirty="0"/>
          </a:p>
          <a:p>
            <a:r>
              <a:rPr lang="en-US" sz="1600" dirty="0"/>
              <a:t>V</a:t>
            </a:r>
            <a:r>
              <a:rPr lang="en-US" sz="1600" baseline="-25000" dirty="0"/>
              <a:t>P</a:t>
            </a:r>
            <a:r>
              <a:rPr lang="en-US" sz="1600" dirty="0"/>
              <a:t>=6919 </a:t>
            </a:r>
            <a:r>
              <a:rPr lang="ru-RU" sz="1600" dirty="0"/>
              <a:t>м</a:t>
            </a:r>
            <a:r>
              <a:rPr lang="en-US" sz="1600" dirty="0"/>
              <a:t>/</a:t>
            </a:r>
            <a:r>
              <a:rPr lang="ru-RU" sz="1600" dirty="0"/>
              <a:t>с</a:t>
            </a:r>
            <a:endParaRPr lang="en-US" sz="1600" dirty="0"/>
          </a:p>
          <a:p>
            <a:r>
              <a:rPr lang="en-US" sz="1600" dirty="0"/>
              <a:t>V</a:t>
            </a:r>
            <a:r>
              <a:rPr lang="en-US" sz="1600" baseline="-25000" dirty="0"/>
              <a:t>S</a:t>
            </a:r>
            <a:r>
              <a:rPr lang="en-US" sz="1600" dirty="0"/>
              <a:t>=3631 </a:t>
            </a:r>
            <a:r>
              <a:rPr lang="ru-RU" sz="1600" dirty="0"/>
              <a:t>м</a:t>
            </a:r>
            <a:r>
              <a:rPr lang="en-US" sz="1600" dirty="0"/>
              <a:t>/</a:t>
            </a:r>
            <a:r>
              <a:rPr lang="ru-RU" sz="1600" dirty="0"/>
              <a:t>с</a:t>
            </a:r>
            <a:endParaRPr lang="en-US" sz="1600" dirty="0"/>
          </a:p>
          <a:p>
            <a:r>
              <a:rPr lang="ru-RU" sz="1600" dirty="0"/>
              <a:t>Плотность</a:t>
            </a:r>
            <a:r>
              <a:rPr lang="en-US" sz="1600" dirty="0"/>
              <a:t> 2980 </a:t>
            </a:r>
            <a:r>
              <a:rPr lang="ru-RU" sz="1600" dirty="0"/>
              <a:t>кг</a:t>
            </a:r>
            <a:r>
              <a:rPr lang="en-US" sz="1600" dirty="0"/>
              <a:t>/</a:t>
            </a:r>
            <a:r>
              <a:rPr lang="ru-RU" sz="1600" dirty="0"/>
              <a:t>м</a:t>
            </a:r>
            <a:r>
              <a:rPr lang="en-US" sz="1600" baseline="30000" dirty="0"/>
              <a:t>3</a:t>
            </a:r>
          </a:p>
          <a:p>
            <a:r>
              <a:rPr lang="ru-RU" sz="1600" dirty="0"/>
              <a:t>Прочность на изгиб</a:t>
            </a:r>
            <a:r>
              <a:rPr lang="en-US" sz="1600" dirty="0"/>
              <a:t> 38 </a:t>
            </a:r>
            <a:r>
              <a:rPr lang="en-US" sz="1600" dirty="0" err="1"/>
              <a:t>GPa</a:t>
            </a:r>
            <a:endParaRPr lang="en-US" sz="1600" dirty="0"/>
          </a:p>
          <a:p>
            <a:r>
              <a:rPr lang="ru-RU" sz="1600" dirty="0"/>
              <a:t>Прочность на сжатие</a:t>
            </a:r>
            <a:r>
              <a:rPr lang="en-US" sz="1600" dirty="0"/>
              <a:t> 373 </a:t>
            </a:r>
            <a:r>
              <a:rPr lang="en-US" sz="1600" dirty="0" err="1"/>
              <a:t>GPa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964F57-F9B9-4397-9172-F2B04733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5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354329C-14A1-4502-BF09-A2244C58A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723" y="928887"/>
            <a:ext cx="85058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08874A-FA08-43AE-A043-0D30C9E7691A}"/>
              </a:ext>
            </a:extLst>
          </p:cNvPr>
          <p:cNvSpPr/>
          <p:nvPr/>
        </p:nvSpPr>
        <p:spPr>
          <a:xfrm>
            <a:off x="462038" y="1635295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Тип породы: метагаббро</a:t>
            </a:r>
            <a:r>
              <a:rPr lang="en-US" sz="1400" dirty="0"/>
              <a:t> 	</a:t>
            </a:r>
          </a:p>
          <a:p>
            <a:r>
              <a:rPr lang="ru-RU" sz="1400" dirty="0" err="1"/>
              <a:t>Верхн</a:t>
            </a:r>
            <a:r>
              <a:rPr lang="ru-RU" sz="1400" dirty="0"/>
              <a:t>. блок (</a:t>
            </a:r>
            <a:r>
              <a:rPr lang="ru-RU" sz="1400" dirty="0" err="1"/>
              <a:t>неподв</a:t>
            </a:r>
            <a:r>
              <a:rPr lang="ru-RU" sz="1400" dirty="0"/>
              <a:t>.) </a:t>
            </a:r>
            <a:r>
              <a:rPr lang="ru-RU" sz="1400" dirty="0" err="1"/>
              <a:t>д</a:t>
            </a:r>
            <a:r>
              <a:rPr lang="ru-RU" sz="1400" dirty="0"/>
              <a:t> </a:t>
            </a:r>
            <a:r>
              <a:rPr lang="ru-RU" sz="1400" dirty="0" err="1"/>
              <a:t>х</a:t>
            </a:r>
            <a:r>
              <a:rPr lang="ru-RU" sz="1400" dirty="0"/>
              <a:t> </a:t>
            </a:r>
            <a:r>
              <a:rPr lang="ru-RU" sz="1400" dirty="0" err="1"/>
              <a:t>ш</a:t>
            </a:r>
            <a:r>
              <a:rPr lang="ru-RU" sz="1400" dirty="0"/>
              <a:t> </a:t>
            </a:r>
            <a:r>
              <a:rPr lang="ru-RU" sz="1400" dirty="0" err="1"/>
              <a:t>х</a:t>
            </a:r>
            <a:r>
              <a:rPr lang="ru-RU" sz="1400" dirty="0"/>
              <a:t> в: </a:t>
            </a:r>
            <a:r>
              <a:rPr lang="en-US" sz="1400" dirty="0"/>
              <a:t>4</a:t>
            </a:r>
            <a:r>
              <a:rPr lang="ru-RU" sz="1400" dirty="0"/>
              <a:t>,</a:t>
            </a:r>
            <a:r>
              <a:rPr lang="en-US" sz="1400" dirty="0"/>
              <a:t>0 x 0</a:t>
            </a:r>
            <a:r>
              <a:rPr lang="ru-RU" sz="1400" dirty="0"/>
              <a:t>,</a:t>
            </a:r>
            <a:r>
              <a:rPr lang="en-US" sz="1400" dirty="0"/>
              <a:t>1 x 0</a:t>
            </a:r>
            <a:r>
              <a:rPr lang="ru-RU" sz="1400" dirty="0"/>
              <a:t>,</a:t>
            </a:r>
            <a:r>
              <a:rPr lang="en-US" sz="1400" dirty="0"/>
              <a:t>2</a:t>
            </a:r>
            <a:r>
              <a:rPr lang="ru-RU" sz="1400" dirty="0"/>
              <a:t> м </a:t>
            </a:r>
          </a:p>
          <a:p>
            <a:r>
              <a:rPr lang="ru-RU" sz="1400" dirty="0" err="1"/>
              <a:t>Нижн</a:t>
            </a:r>
            <a:r>
              <a:rPr lang="ru-RU" sz="1400" dirty="0"/>
              <a:t>. блок (</a:t>
            </a:r>
            <a:r>
              <a:rPr lang="ru-RU" sz="1400" dirty="0" err="1"/>
              <a:t>подв</a:t>
            </a:r>
            <a:r>
              <a:rPr lang="ru-RU" sz="1400" dirty="0"/>
              <a:t>.): </a:t>
            </a:r>
            <a:r>
              <a:rPr lang="en-US" sz="1400" dirty="0"/>
              <a:t>4</a:t>
            </a:r>
            <a:r>
              <a:rPr lang="ru-RU" sz="1400" dirty="0"/>
              <a:t>,</a:t>
            </a:r>
            <a:r>
              <a:rPr lang="en-US" sz="1400" dirty="0"/>
              <a:t>1 x 0</a:t>
            </a:r>
            <a:r>
              <a:rPr lang="ru-RU" sz="1400" dirty="0"/>
              <a:t>,</a:t>
            </a:r>
            <a:r>
              <a:rPr lang="en-US" sz="1400" dirty="0"/>
              <a:t>1 x 0</a:t>
            </a:r>
            <a:r>
              <a:rPr lang="ru-RU" sz="1400" dirty="0"/>
              <a:t>,</a:t>
            </a:r>
            <a:r>
              <a:rPr lang="en-US" sz="1400" dirty="0"/>
              <a:t>2 </a:t>
            </a:r>
            <a:r>
              <a:rPr lang="ru-RU" sz="1400" dirty="0"/>
              <a:t>м</a:t>
            </a:r>
            <a:r>
              <a:rPr lang="en-US" sz="1400" dirty="0"/>
              <a:t> 	</a:t>
            </a:r>
          </a:p>
          <a:p>
            <a:r>
              <a:rPr lang="ru-RU" sz="1400" dirty="0"/>
              <a:t>Размер разлома: </a:t>
            </a:r>
            <a:r>
              <a:rPr lang="en-US" sz="1400" dirty="0"/>
              <a:t>4</a:t>
            </a:r>
            <a:r>
              <a:rPr lang="ru-RU" sz="1400" dirty="0"/>
              <a:t>,</a:t>
            </a:r>
            <a:r>
              <a:rPr lang="en-US" sz="1400" dirty="0"/>
              <a:t>0 x 0</a:t>
            </a:r>
            <a:r>
              <a:rPr lang="ru-RU" sz="1400" dirty="0"/>
              <a:t>,</a:t>
            </a:r>
            <a:r>
              <a:rPr lang="en-US" sz="1400" dirty="0"/>
              <a:t>1 </a:t>
            </a:r>
            <a:r>
              <a:rPr lang="ru-RU" sz="1400" dirty="0"/>
              <a:t>м</a:t>
            </a:r>
            <a:r>
              <a:rPr lang="en-US" sz="1400" dirty="0"/>
              <a:t> 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7CA2E-C4E3-4C00-A4D7-08CE8C344EBB}"/>
              </a:ext>
            </a:extLst>
          </p:cNvPr>
          <p:cNvSpPr txBox="1"/>
          <p:nvPr/>
        </p:nvSpPr>
        <p:spPr>
          <a:xfrm>
            <a:off x="687043" y="3488731"/>
            <a:ext cx="36724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Начальная волнистость </a:t>
            </a:r>
            <a:endParaRPr lang="en-US" sz="1400" dirty="0"/>
          </a:p>
          <a:p>
            <a:r>
              <a:rPr lang="ru-RU" sz="1400" dirty="0"/>
              <a:t>контактных поверхностей: </a:t>
            </a:r>
            <a:r>
              <a:rPr lang="en-US" sz="1400" dirty="0"/>
              <a:t>&lt;10μ</a:t>
            </a:r>
            <a:r>
              <a:rPr lang="ru-RU" sz="1400" dirty="0"/>
              <a:t>м</a:t>
            </a:r>
          </a:p>
          <a:p>
            <a:r>
              <a:rPr lang="ru-RU" sz="1400" dirty="0"/>
              <a:t>Модуль Юнга: </a:t>
            </a:r>
            <a:r>
              <a:rPr lang="en-US" sz="1400" dirty="0"/>
              <a:t>103 </a:t>
            </a:r>
            <a:r>
              <a:rPr lang="en-US" sz="1400" dirty="0" err="1"/>
              <a:t>GPa</a:t>
            </a:r>
            <a:r>
              <a:rPr lang="en-US" sz="1400" dirty="0"/>
              <a:t> 	</a:t>
            </a:r>
          </a:p>
          <a:p>
            <a:r>
              <a:rPr lang="ru-RU" sz="1400" dirty="0" err="1"/>
              <a:t>Коэфф</a:t>
            </a:r>
            <a:r>
              <a:rPr lang="ru-RU" sz="1400" dirty="0"/>
              <a:t>. Пуассона: </a:t>
            </a:r>
            <a:r>
              <a:rPr lang="en-US" sz="1400" dirty="0"/>
              <a:t>0</a:t>
            </a:r>
            <a:r>
              <a:rPr lang="ru-RU" sz="1400" dirty="0"/>
              <a:t>,</a:t>
            </a:r>
            <a:r>
              <a:rPr lang="en-US" sz="1400" dirty="0"/>
              <a:t>31 	</a:t>
            </a:r>
          </a:p>
          <a:p>
            <a:r>
              <a:rPr lang="en-US" sz="1400" dirty="0"/>
              <a:t>V</a:t>
            </a:r>
            <a:r>
              <a:rPr lang="en-US" sz="1400" baseline="-25000" dirty="0"/>
              <a:t>P</a:t>
            </a:r>
            <a:r>
              <a:rPr lang="en-US" sz="1400" dirty="0"/>
              <a:t> = 6919 m/s 	</a:t>
            </a:r>
          </a:p>
          <a:p>
            <a:r>
              <a:rPr lang="en-US" sz="1400" dirty="0"/>
              <a:t>V</a:t>
            </a:r>
            <a:r>
              <a:rPr lang="en-US" sz="1400" baseline="-25000" dirty="0"/>
              <a:t>S</a:t>
            </a:r>
            <a:r>
              <a:rPr lang="en-US" sz="1400" dirty="0"/>
              <a:t> = 3631 m/s 	</a:t>
            </a:r>
          </a:p>
          <a:p>
            <a:endParaRPr lang="ru-RU" sz="1400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35002AC-9B46-40A4-B57E-8EAE3C758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81" y="293510"/>
            <a:ext cx="11001427" cy="6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Установка с блоками длиной 4 м</a:t>
            </a:r>
            <a:endParaRPr lang="en-US" b="1" dirty="0"/>
          </a:p>
          <a:p>
            <a:pPr algn="ctr">
              <a:lnSpc>
                <a:spcPct val="150000"/>
              </a:lnSpc>
            </a:pPr>
            <a:r>
              <a:rPr lang="ru-RU" sz="1400" dirty="0"/>
              <a:t>Нормальное давление 4 МПа, </a:t>
            </a:r>
            <a:r>
              <a:rPr lang="en-US" sz="1400" dirty="0"/>
              <a:t> </a:t>
            </a:r>
            <a:r>
              <a:rPr lang="ru-RU" sz="1400" dirty="0"/>
              <a:t>сдвиг со скоростью 3,5 – 165 кПа/с.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CCD1E-0554-43F7-92F3-C15B7BC53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1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A49663-9E3A-478C-BD6D-DE4B1D90AC85}"/>
              </a:ext>
            </a:extLst>
          </p:cNvPr>
          <p:cNvSpPr txBox="1"/>
          <p:nvPr/>
        </p:nvSpPr>
        <p:spPr>
          <a:xfrm>
            <a:off x="2224015" y="19856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Установка двухосного сжатия  </a:t>
            </a:r>
          </a:p>
          <a:p>
            <a:pPr algn="ctr"/>
            <a:r>
              <a:rPr lang="ru-RU" b="1" dirty="0"/>
              <a:t>ИДГ РАН, 2020</a:t>
            </a:r>
          </a:p>
        </p:txBody>
      </p:sp>
      <p:pic>
        <p:nvPicPr>
          <p:cNvPr id="4" name="Рисунок 6" descr="IMGP0927.jpg">
            <a:extLst>
              <a:ext uri="{FF2B5EF4-FFF2-40B4-BE49-F238E27FC236}">
                <a16:creationId xmlns:a16="http://schemas.microsoft.com/office/drawing/2014/main" id="{9C482AB0-9CC8-4C5A-BDEF-545A4B259A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181" y="1041148"/>
            <a:ext cx="6984776" cy="4626280"/>
          </a:xfrm>
          <a:prstGeom prst="rect">
            <a:avLst/>
          </a:prstGeom>
        </p:spPr>
      </p:pic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id="{3A75D7DE-8A7E-44BD-89A0-CFC392CDABC4}"/>
              </a:ext>
            </a:extLst>
          </p:cNvPr>
          <p:cNvSpPr/>
          <p:nvPr/>
        </p:nvSpPr>
        <p:spPr>
          <a:xfrm>
            <a:off x="7881257" y="908322"/>
            <a:ext cx="4162697" cy="490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Рама из 12-ти стальных листов 1,5 м х 1 м</a:t>
            </a:r>
            <a:r>
              <a:rPr lang="en-US" sz="1400" dirty="0"/>
              <a:t> </a:t>
            </a:r>
            <a:r>
              <a:rPr lang="ru-RU" sz="1400" dirty="0"/>
              <a:t>х 12мм, 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общей толщиной 12 см.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Блоки </a:t>
            </a:r>
            <a:r>
              <a:rPr lang="ru-RU" sz="1400" dirty="0" err="1"/>
              <a:t>габбро</a:t>
            </a:r>
            <a:r>
              <a:rPr lang="ru-RU" sz="1400" dirty="0"/>
              <a:t> размером (Д х Ш х В):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800х175х120 мм (неподвижный) 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750х175х120 мм (подвижный)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Контакт между блоками (750х120 мм) представляет собой модельный разлом.</a:t>
            </a:r>
          </a:p>
          <a:p>
            <a:pPr>
              <a:lnSpc>
                <a:spcPct val="150000"/>
              </a:lnSpc>
            </a:pPr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В отличие от показанных выше установок, где эксперименты предусматривают только сдвиг «камня по камню», в данном случае </a:t>
            </a:r>
            <a:r>
              <a:rPr lang="ru-RU" sz="1400" dirty="0" err="1"/>
              <a:t>межблоковый</a:t>
            </a:r>
            <a:r>
              <a:rPr lang="ru-RU" sz="1400" dirty="0"/>
              <a:t> контакт изначально планировалось заполнять различными материалами, таким образом варьируя реологические свойства модельного разлома.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216B9-B022-4240-8373-87B7B6DB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18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80AA9D2D-EE59-4148-A11E-A51EEE828B28}" vid="{AEAFD717-D3C8-4034-8F7E-D5220B0CCE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{BE340150-6CCF-46D4-BC35-56A39AB1EA5E}TFf0a5ceae-4542-492d-822e-d65a94fb0e1e3b562c5a_win32-009a0557e699</Template>
  <TotalTime>917</TotalTime>
  <Words>1144</Words>
  <Application>Microsoft Office PowerPoint</Application>
  <PresentationFormat>Widescreen</PresentationFormat>
  <Paragraphs>169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Bookman Old Style</vt:lpstr>
      <vt:lpstr>Calibri</vt:lpstr>
      <vt:lpstr>Franklin Gothic Book</vt:lpstr>
      <vt:lpstr>Custom</vt:lpstr>
      <vt:lpstr>Plot</vt:lpstr>
      <vt:lpstr>РАСПРОСТРАНЕНИЕ РАЗРЫВА В ЛАБОРАТОРНОЙ МОДЕЛИ СЕЙСМОГЕННОГО РАЗЛОМА МЕТРОВОГО МАСШТАБА С НЕОДНОРОДНОЙ СТРУКТУРОЙ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XXX</dc:creator>
  <cp:lastModifiedBy>XXX</cp:lastModifiedBy>
  <cp:revision>84</cp:revision>
  <dcterms:created xsi:type="dcterms:W3CDTF">2026-05-14T11:10:52Z</dcterms:created>
  <dcterms:modified xsi:type="dcterms:W3CDTF">2026-05-21T10:23:09Z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