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60" r:id="rId4"/>
    <p:sldId id="261" r:id="rId5"/>
    <p:sldId id="258" r:id="rId6"/>
    <p:sldId id="266" r:id="rId7"/>
    <p:sldId id="259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лентина Копышова" initials="ВК" lastIdx="1" clrIdx="0">
    <p:extLst>
      <p:ext uri="{19B8F6BF-5375-455C-9EA6-DF929625EA0E}">
        <p15:presenceInfo xmlns:p15="http://schemas.microsoft.com/office/powerpoint/2012/main" userId="3a6e00adf889d9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99" d="100"/>
          <a:sy n="99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7140E-7204-4588-9475-9E379E4235AF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40F3-CFF0-47B4-B66E-E2587711CA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05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81B1B-823C-4D3F-94D9-5D1D2071B2EA}" type="datetime1">
              <a:rPr lang="ru-RU" smtClean="0"/>
              <a:t>21.05.2026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Коломна, 2026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EB41-1C0E-4F2A-969B-71D996495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80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4785D-B068-4BB2-A1FC-3671FB50B811}" type="datetime1">
              <a:rPr lang="ru-RU" smtClean="0"/>
              <a:t>21.05.2026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Коломна, 2026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EB41-1C0E-4F2A-969B-71D996495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446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9FFC-E62A-454A-8175-107EC7D4C8D7}" type="datetime1">
              <a:rPr lang="ru-RU" smtClean="0"/>
              <a:t>21.05.2026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Коломна, 2026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EB41-1C0E-4F2A-969B-71D996495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83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B2165-5196-4879-B6D2-2A398B6FB248}" type="datetime1">
              <a:rPr lang="ru-RU" smtClean="0"/>
              <a:t>21.05.2026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Коломна, 2026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EB41-1C0E-4F2A-969B-71D996495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48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1DB92-3555-4359-80ED-C96905501561}" type="datetime1">
              <a:rPr lang="ru-RU" smtClean="0"/>
              <a:t>21.05.2026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Коломна, 2026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EB41-1C0E-4F2A-969B-71D996495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3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AA5F-D61E-4178-A37E-8FF5C33606FF}" type="datetime1">
              <a:rPr lang="ru-RU" smtClean="0"/>
              <a:t>21.05.2026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Коломна, 2026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EB41-1C0E-4F2A-969B-71D996495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33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B9E0-9E8B-4AA5-8EB7-90F5B00DEE98}" type="datetime1">
              <a:rPr lang="ru-RU" smtClean="0"/>
              <a:t>21.05.2026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Коломна, 2026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EB41-1C0E-4F2A-969B-71D996495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384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C5F83-845C-407F-BFDF-CE83352D1643}" type="datetime1">
              <a:rPr lang="ru-RU" smtClean="0"/>
              <a:t>21.05.2026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Коломна, 2026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EB41-1C0E-4F2A-969B-71D996495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261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87773-0401-4725-B643-D73D7AB07968}" type="datetime1">
              <a:rPr lang="ru-RU" smtClean="0"/>
              <a:t>21.05.2026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Коломна, 2026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EB41-1C0E-4F2A-969B-71D996495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F8DC-98F3-451E-B432-27D815A3AC3D}" type="datetime1">
              <a:rPr lang="ru-RU" smtClean="0"/>
              <a:t>21.05.2026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Коломна, 2026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EB41-1C0E-4F2A-969B-71D996495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44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59773-B351-4DB2-A530-E8D27A1BFCEC}" type="datetime1">
              <a:rPr lang="ru-RU" smtClean="0"/>
              <a:t>21.05.2026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Коломна, 2026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EB41-1C0E-4F2A-969B-71D996495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86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7899B-A2DE-4075-AC4E-D3F6E1A81B48}" type="datetime1">
              <a:rPr lang="ru-RU" smtClean="0"/>
              <a:t>21.05.2026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г. Коломна, 2026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CEB41-1C0E-4F2A-969B-71D996495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63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3913" y="2219643"/>
            <a:ext cx="10204174" cy="2387600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accent5">
                    <a:lumMod val="50000"/>
                  </a:schemeClr>
                </a:solidFill>
              </a:rPr>
              <a:t>Верификация коэффициентов ионизации и рекомбинации D-области ионосферы по данным СДВ-наблюдений во время солнечных вспышек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3913" y="5448586"/>
            <a:ext cx="2597426" cy="75527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В.О. Копышова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Коломна, 2026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89" b="96806" l="625" r="988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093" y="145877"/>
            <a:ext cx="1904475" cy="107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05232" y="5176074"/>
            <a:ext cx="1810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докладчик</a:t>
            </a:r>
          </a:p>
        </p:txBody>
      </p:sp>
      <p:sp>
        <p:nvSpPr>
          <p:cNvPr id="7" name="Прямоугольный треугольник 6"/>
          <p:cNvSpPr/>
          <p:nvPr/>
        </p:nvSpPr>
        <p:spPr>
          <a:xfrm rot="5400000">
            <a:off x="198782" y="-198783"/>
            <a:ext cx="2441050" cy="2838616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16200000">
            <a:off x="9552167" y="4218167"/>
            <a:ext cx="2441050" cy="2838616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EB41-1C0E-4F2A-969B-71D99649581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142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ый треугольник 7"/>
          <p:cNvSpPr/>
          <p:nvPr/>
        </p:nvSpPr>
        <p:spPr>
          <a:xfrm rot="16200000">
            <a:off x="11164013" y="5830009"/>
            <a:ext cx="914400" cy="1141581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sun9-6.userapi.com/s/v1/ig2/MQhAxPGDmlK7saCcbHP3WclzQi_9eUnu10pp6XJLEH_bfBFNriX68W1rdbtYj8fwI445rG0zSSGXUnNpx3rjJCx4.jpg?quality=95&amp;as=32x45,48x68,72x102,108x153,160x226,240x339,360x509,480x679,540x764,640x905,720x1018,1080x1528,1240x1754&amp;from=bu&amp;u=ymt1W8ylkKxSrzJCNf-jNBxDxg5wPn7LhIyvsQndcDw&amp;cs=1240x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" r="4925"/>
          <a:stretch/>
        </p:blipFill>
        <p:spPr bwMode="auto">
          <a:xfrm rot="16200000">
            <a:off x="1725435" y="2049537"/>
            <a:ext cx="3423918" cy="543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Коломна, 2026</a:t>
            </a:r>
          </a:p>
        </p:txBody>
      </p:sp>
      <p:sp>
        <p:nvSpPr>
          <p:cNvPr id="5" name="Прямоугольный треугольник 4"/>
          <p:cNvSpPr/>
          <p:nvPr/>
        </p:nvSpPr>
        <p:spPr>
          <a:xfrm rot="5400000">
            <a:off x="143127" y="-159026"/>
            <a:ext cx="1280162" cy="1598216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9594" y="756228"/>
            <a:ext cx="110324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D-</a:t>
            </a:r>
            <a:r>
              <a:rPr lang="ru-RU" sz="2000" dirty="0"/>
              <a:t>слой – нижняя область ионосферы (60-90км), которая способна отражать СДВ-сигналы (3-30 кГц) – на которых основывается принцип работы дальней связи, навигации, связь с подводными объектами</a:t>
            </a:r>
            <a:br>
              <a:rPr lang="ru-RU" sz="2000" dirty="0"/>
            </a:br>
            <a:r>
              <a:rPr lang="ru-RU" sz="2000" dirty="0"/>
              <a:t>Во время солнечных вспышек </a:t>
            </a:r>
            <a:r>
              <a:rPr lang="en-US" sz="2000" dirty="0"/>
              <a:t>X-</a:t>
            </a:r>
            <a:r>
              <a:rPr lang="ru-RU" sz="2000" dirty="0"/>
              <a:t>класса рентгеновское излучение резко увеличивает электронную концентрацию, что влияет на регистрируемые сигналы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EB41-1C0E-4F2A-969B-71D996495812}" type="slidenum">
              <a:rPr lang="ru-RU" smtClean="0"/>
              <a:t>2</a:t>
            </a:fld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949674" y="2274908"/>
            <a:ext cx="4651291" cy="855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Цель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24429" y="2466002"/>
            <a:ext cx="48808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Верифицировать предложенные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Ryakhovsky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et al, 2024]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dirty="0"/>
              <a:t>коэффициенты ионизации </a:t>
            </a:r>
            <a:r>
              <a:rPr lang="en-US" sz="2000" dirty="0"/>
              <a:t> </a:t>
            </a:r>
            <a:r>
              <a:rPr lang="ru-RU" sz="2000" dirty="0"/>
              <a:t>и рекомбинации на высотах от 52 </a:t>
            </a:r>
            <a:r>
              <a:rPr lang="ru-RU" sz="2000" dirty="0" smtClean="0"/>
              <a:t>до </a:t>
            </a:r>
            <a:r>
              <a:rPr lang="ru-RU" sz="2000" dirty="0"/>
              <a:t>64 км, полученные по данным </a:t>
            </a:r>
            <a:r>
              <a:rPr lang="ru-RU" sz="2000" dirty="0" smtClean="0"/>
              <a:t>СДВ наблюдений во время вспышек </a:t>
            </a:r>
            <a:r>
              <a:rPr lang="ru-RU" sz="2000" dirty="0"/>
              <a:t>2014 и 2017 годов на независимых данных вспышек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02165" y="4649133"/>
            <a:ext cx="309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03.05.2022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	X1.1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10.05.2022	X1.51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24429" y="5336480"/>
            <a:ext cx="42259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Ryakhovsky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I. A.,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Poklad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Y. V.,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Gavrilov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B. G., &amp;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Bekker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S. Z. (2024). Estimation of the </a:t>
            </a:r>
            <a:r>
              <a:rPr lang="en-US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ionospheric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D‐region ionization caused by X‐class solar flares based on VLF observations. Journal of Geophysical Research: Space Physics, 129, e2023JA031532. https://doi.org/10. 1029/2023JA031532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07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98963" y="0"/>
            <a:ext cx="49930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111" y="224002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Интерполяция потоков рентгена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Коломна, 2026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54" y="3198310"/>
            <a:ext cx="3836272" cy="1101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750" y="4555641"/>
            <a:ext cx="2930619" cy="116346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 flipH="1">
            <a:off x="819974" y="4246239"/>
            <a:ext cx="5791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таком случае яркостную температуру можно найти из уравнения: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7412351" y="-7233"/>
            <a:ext cx="4454029" cy="6622072"/>
            <a:chOff x="7093729" y="258370"/>
            <a:chExt cx="4303411" cy="639814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7216957" y="4590443"/>
              <a:ext cx="373499" cy="10817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7140271" y="258370"/>
              <a:ext cx="4256869" cy="6398140"/>
              <a:chOff x="4218438" y="733761"/>
              <a:chExt cx="3738253" cy="5618654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205" r="3363" b="2083"/>
              <a:stretch/>
            </p:blipFill>
            <p:spPr>
              <a:xfrm>
                <a:off x="4218438" y="1030858"/>
                <a:ext cx="3738253" cy="5321557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5614088" y="733761"/>
                <a:ext cx="1234440" cy="313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rPr>
                  <a:t>03.05.2022</a:t>
                </a:r>
              </a:p>
            </p:txBody>
          </p:sp>
          <p:sp>
            <p:nvSpPr>
              <p:cNvPr id="14" name="Прямоугольник 13"/>
              <p:cNvSpPr/>
              <p:nvPr/>
            </p:nvSpPr>
            <p:spPr>
              <a:xfrm>
                <a:off x="4375038" y="1635760"/>
                <a:ext cx="233680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6200000">
                <a:off x="3295068" y="1799819"/>
                <a:ext cx="230555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Яркостная температура, МК</a:t>
                </a:r>
              </a:p>
            </p:txBody>
          </p:sp>
        </p:grpSp>
        <p:sp>
          <p:nvSpPr>
            <p:cNvPr id="25" name="Прямоугольник 24"/>
            <p:cNvSpPr/>
            <p:nvPr/>
          </p:nvSpPr>
          <p:spPr>
            <a:xfrm>
              <a:off x="7152554" y="4693981"/>
              <a:ext cx="206751" cy="722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 rot="16200000">
              <a:off x="5934910" y="4451607"/>
              <a:ext cx="26254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Потоки энергии, Вт/м</a:t>
              </a:r>
              <a:r>
                <a:rPr lang="ru-RU" sz="1400" baseline="200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</a:p>
          </p:txBody>
        </p:sp>
      </p:grp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EB41-1C0E-4F2A-969B-71D996495812}" type="slidenum">
              <a:rPr lang="ru-RU" smtClean="0"/>
              <a:t>3</a:t>
            </a:fld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809562" y="129521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Спутники GOES предоставляют потоки рентгеновского излучения в двух широких диапазонах: 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05–0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нанометра и 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1–0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нанометра. 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77156" y="225862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Предполагая, что источник рентгеновского излучения во время вспышек можно описать как АЧТ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Gavrilov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et al., 2022; Levine et al., 2019]</a:t>
            </a:r>
            <a:r>
              <a:rPr lang="ru-RU" dirty="0"/>
              <a:t>, спектральную плотность можно оценить через ф-</a:t>
            </a:r>
            <a:r>
              <a:rPr lang="ru-RU" dirty="0" err="1"/>
              <a:t>лу</a:t>
            </a:r>
            <a:r>
              <a:rPr lang="ru-RU" dirty="0"/>
              <a:t> Планка:</a:t>
            </a:r>
          </a:p>
        </p:txBody>
      </p:sp>
      <p:sp>
        <p:nvSpPr>
          <p:cNvPr id="37" name="Прямоугольный треугольник 36"/>
          <p:cNvSpPr/>
          <p:nvPr/>
        </p:nvSpPr>
        <p:spPr>
          <a:xfrm rot="16200000">
            <a:off x="11164014" y="5830009"/>
            <a:ext cx="914400" cy="1141581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ый треугольник 37"/>
          <p:cNvSpPr/>
          <p:nvPr/>
        </p:nvSpPr>
        <p:spPr>
          <a:xfrm rot="5400000">
            <a:off x="143128" y="-159026"/>
            <a:ext cx="1280162" cy="1598216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 flipH="1">
            <a:off x="720176" y="5885720"/>
            <a:ext cx="7119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где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1600" baseline="-25000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1600" baseline="-25000" dirty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sz="1600" baseline="-25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- потоки в диапазонах 0.05-0.4нм и 0.1-0.8нм соответственно</a:t>
            </a:r>
            <a:endParaRPr lang="ru-RU" sz="1600" baseline="-25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90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кругленный прямоугольник 35"/>
          <p:cNvSpPr/>
          <p:nvPr/>
        </p:nvSpPr>
        <p:spPr>
          <a:xfrm>
            <a:off x="3380585" y="1571115"/>
            <a:ext cx="725424" cy="5030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641459" y="1578105"/>
            <a:ext cx="725424" cy="5030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22022" y="3010894"/>
            <a:ext cx="725424" cy="5030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Коломна, 2026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10920" y="2350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Ионизационно-рекомбинационный цикл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0290" y="3177547"/>
            <a:ext cx="2516005" cy="896794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346759"/>
              </p:ext>
            </p:extLst>
          </p:nvPr>
        </p:nvGraphicFramePr>
        <p:xfrm>
          <a:off x="4678680" y="4107061"/>
          <a:ext cx="7054684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326">
                  <a:extLst>
                    <a:ext uri="{9D8B030D-6E8A-4147-A177-3AD203B41FA5}">
                      <a16:colId xmlns:a16="http://schemas.microsoft.com/office/drawing/2014/main" val="3476834247"/>
                    </a:ext>
                  </a:extLst>
                </a:gridCol>
                <a:gridCol w="1725628">
                  <a:extLst>
                    <a:ext uri="{9D8B030D-6E8A-4147-A177-3AD203B41FA5}">
                      <a16:colId xmlns:a16="http://schemas.microsoft.com/office/drawing/2014/main" val="397215977"/>
                    </a:ext>
                  </a:extLst>
                </a:gridCol>
                <a:gridCol w="2208218">
                  <a:extLst>
                    <a:ext uri="{9D8B030D-6E8A-4147-A177-3AD203B41FA5}">
                      <a16:colId xmlns:a16="http://schemas.microsoft.com/office/drawing/2014/main" val="1551635152"/>
                    </a:ext>
                  </a:extLst>
                </a:gridCol>
                <a:gridCol w="1162605">
                  <a:extLst>
                    <a:ext uri="{9D8B030D-6E8A-4147-A177-3AD203B41FA5}">
                      <a16:colId xmlns:a16="http://schemas.microsoft.com/office/drawing/2014/main" val="175294478"/>
                    </a:ext>
                  </a:extLst>
                </a:gridCol>
                <a:gridCol w="1270907">
                  <a:extLst>
                    <a:ext uri="{9D8B030D-6E8A-4147-A177-3AD203B41FA5}">
                      <a16:colId xmlns:a16="http://schemas.microsoft.com/office/drawing/2014/main" val="6082274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h, </a:t>
                      </a:r>
                      <a:r>
                        <a:rPr lang="ru-RU" dirty="0"/>
                        <a:t>км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Диапазон излучения,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err="1"/>
                        <a:t>нм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Ki,</a:t>
                      </a:r>
                      <a:r>
                        <a:rPr lang="en-US" baseline="0" dirty="0"/>
                        <a:t> </a:t>
                      </a:r>
                      <a:r>
                        <a:rPr lang="ru-RU" baseline="0" dirty="0"/>
                        <a:t>см</a:t>
                      </a:r>
                      <a:r>
                        <a:rPr lang="ru-RU" baseline="30000" dirty="0"/>
                        <a:t>-1</a:t>
                      </a:r>
                      <a:r>
                        <a:rPr lang="ru-RU" baseline="0" dirty="0"/>
                        <a:t>с</a:t>
                      </a:r>
                      <a:r>
                        <a:rPr lang="ru-RU" baseline="30000" dirty="0"/>
                        <a:t>-1</a:t>
                      </a:r>
                      <a:r>
                        <a:rPr lang="ru-RU" baseline="0" dirty="0"/>
                        <a:t>/(Вт/м</a:t>
                      </a:r>
                      <a:r>
                        <a:rPr lang="ru-RU" baseline="30000" dirty="0"/>
                        <a:t>2</a:t>
                      </a:r>
                      <a:r>
                        <a:rPr lang="ru-RU" baseline="0" dirty="0"/>
                        <a:t>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К1,</a:t>
                      </a:r>
                      <a:r>
                        <a:rPr lang="ru-RU" baseline="0" dirty="0"/>
                        <a:t> с</a:t>
                      </a:r>
                      <a:r>
                        <a:rPr lang="ru-RU" baseline="30000" dirty="0"/>
                        <a:t>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К2, см</a:t>
                      </a:r>
                      <a:r>
                        <a:rPr lang="ru-RU" baseline="30000" dirty="0"/>
                        <a:t>3</a:t>
                      </a:r>
                      <a:r>
                        <a:rPr lang="ru-RU" dirty="0"/>
                        <a:t>с</a:t>
                      </a:r>
                      <a:r>
                        <a:rPr lang="ru-RU" baseline="30000" dirty="0"/>
                        <a:t>-1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028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0.01-0.22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3.62 * 10</a:t>
                      </a:r>
                      <a:r>
                        <a:rPr lang="ru-RU" baseline="300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6.60 * 10</a:t>
                      </a:r>
                      <a:r>
                        <a:rPr lang="ru-RU" baseline="30000" dirty="0"/>
                        <a:t>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1.49 * 10</a:t>
                      </a:r>
                      <a:r>
                        <a:rPr lang="ru-RU" baseline="30000" dirty="0"/>
                        <a:t>-6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3109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0.01-0.23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2.74 * 10</a:t>
                      </a:r>
                      <a:r>
                        <a:rPr lang="ru-RU" baseline="30000" dirty="0"/>
                        <a:t>5</a:t>
                      </a:r>
                      <a:r>
                        <a:rPr lang="ru-RU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6.53 * 10</a:t>
                      </a:r>
                      <a:r>
                        <a:rPr lang="ru-RU" baseline="30000" dirty="0"/>
                        <a:t>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6.95 * 10</a:t>
                      </a:r>
                      <a:r>
                        <a:rPr lang="ru-RU" baseline="30000" dirty="0"/>
                        <a:t>-6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6024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0.01-0.24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1.83 * 10</a:t>
                      </a:r>
                      <a:r>
                        <a:rPr lang="ru-RU" baseline="300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2.58 * 10</a:t>
                      </a:r>
                      <a:r>
                        <a:rPr lang="ru-RU" baseline="30000" dirty="0"/>
                        <a:t>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2.51 * 10</a:t>
                      </a:r>
                      <a:r>
                        <a:rPr lang="ru-RU" baseline="30000" dirty="0"/>
                        <a:t>-6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1566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0.01-0.26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4.64 * 10</a:t>
                      </a:r>
                      <a:r>
                        <a:rPr lang="ru-RU" baseline="300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7.14 * 10</a:t>
                      </a:r>
                      <a:r>
                        <a:rPr lang="ru-RU" baseline="30000" dirty="0"/>
                        <a:t>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7.14 * 10</a:t>
                      </a:r>
                      <a:r>
                        <a:rPr lang="ru-RU" baseline="30000" dirty="0"/>
                        <a:t>-7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3320544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802" y="1506365"/>
            <a:ext cx="4890440" cy="181836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36902" y="1626838"/>
            <a:ext cx="341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8372" y="1614454"/>
            <a:ext cx="470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</a:t>
            </a:r>
            <a:r>
              <a:rPr lang="en-US" sz="2000" baseline="30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-</a:t>
            </a:r>
            <a:endParaRPr lang="ru-RU" sz="2000" baseline="30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61553" y="3076512"/>
            <a:ext cx="583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</a:t>
            </a:r>
            <a:r>
              <a:rPr lang="en-US" sz="2000" baseline="30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+</a:t>
            </a:r>
            <a:endParaRPr lang="ru-RU" sz="2000" baseline="30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0256" y="2307880"/>
            <a:ext cx="583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i</a:t>
            </a:r>
            <a:r>
              <a:rPr lang="ru-RU" sz="2000" dirty="0"/>
              <a:t>*</a:t>
            </a:r>
            <a:r>
              <a:rPr lang="en-US" sz="2000" dirty="0"/>
              <a:t>I</a:t>
            </a:r>
            <a:endParaRPr lang="ru-RU" sz="2000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2652092" y="1422554"/>
            <a:ext cx="583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1</a:t>
            </a:r>
            <a:endParaRPr lang="ru-RU" sz="20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1954806" y="2337240"/>
            <a:ext cx="583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2</a:t>
            </a:r>
            <a:endParaRPr lang="ru-RU" sz="2000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3021827" y="2585891"/>
            <a:ext cx="583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</a:t>
            </a:r>
            <a:r>
              <a:rPr lang="en-US" sz="2000" baseline="-25000" dirty="0"/>
              <a:t>3</a:t>
            </a:r>
            <a:endParaRPr lang="ru-RU" sz="2000" baseline="-250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1094806" y="1826820"/>
            <a:ext cx="501374" cy="6877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094806" y="2514607"/>
            <a:ext cx="501374" cy="762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984734" y="2105115"/>
            <a:ext cx="0" cy="89319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422056" y="1826820"/>
            <a:ext cx="88392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0" idx="3"/>
          </p:cNvCxnSpPr>
          <p:nvPr/>
        </p:nvCxnSpPr>
        <p:spPr>
          <a:xfrm flipV="1">
            <a:off x="2345090" y="2105075"/>
            <a:ext cx="1345980" cy="1171492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08498" y="3891509"/>
            <a:ext cx="39776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N</a:t>
            </a:r>
            <a:r>
              <a:rPr lang="ru-RU" sz="1600" baseline="30000" dirty="0"/>
              <a:t>−</a:t>
            </a:r>
            <a:r>
              <a:rPr lang="ru-RU" sz="1600" dirty="0"/>
              <a:t> —отрицательные ионы</a:t>
            </a:r>
            <a:endParaRPr lang="en-US" sz="1600" dirty="0"/>
          </a:p>
          <a:p>
            <a:r>
              <a:rPr lang="ru-RU" sz="1600" dirty="0"/>
              <a:t>N</a:t>
            </a:r>
            <a:r>
              <a:rPr lang="ru-RU" sz="1600" baseline="30000" dirty="0"/>
              <a:t>+</a:t>
            </a:r>
            <a:r>
              <a:rPr lang="ru-RU" sz="1600" dirty="0"/>
              <a:t>—положительные ионы</a:t>
            </a:r>
            <a:endParaRPr lang="en-US" sz="1600" dirty="0"/>
          </a:p>
          <a:p>
            <a:r>
              <a:rPr lang="ru-RU" sz="1600" dirty="0"/>
              <a:t>I—поток излучения</a:t>
            </a:r>
            <a:endParaRPr lang="en-US" sz="1600" dirty="0"/>
          </a:p>
          <a:p>
            <a:r>
              <a:rPr lang="ru-RU" sz="1600" dirty="0" err="1"/>
              <a:t>K</a:t>
            </a:r>
            <a:r>
              <a:rPr lang="ru-RU" sz="1600" baseline="-25000" dirty="0" err="1"/>
              <a:t>i</a:t>
            </a:r>
            <a:r>
              <a:rPr lang="ru-RU" sz="1600" dirty="0" err="1"/>
              <a:t>I</a:t>
            </a:r>
            <a:r>
              <a:rPr lang="ru-RU" sz="1600" dirty="0"/>
              <a:t>— скорость ионизации</a:t>
            </a:r>
            <a:endParaRPr lang="en-US" sz="1600" dirty="0"/>
          </a:p>
          <a:p>
            <a:r>
              <a:rPr lang="ru-RU" sz="1600" dirty="0"/>
              <a:t>K</a:t>
            </a:r>
            <a:r>
              <a:rPr lang="ru-RU" sz="1600" baseline="-25000" dirty="0"/>
              <a:t>1</a:t>
            </a:r>
            <a:r>
              <a:rPr lang="ru-RU" sz="1600" dirty="0"/>
              <a:t>— интегральная скорость присоединения электронов к нейтральным частицам при</a:t>
            </a:r>
            <a:r>
              <a:rPr lang="en-US" sz="1600" dirty="0"/>
              <a:t> </a:t>
            </a:r>
            <a:r>
              <a:rPr lang="ru-RU" sz="1600" dirty="0"/>
              <a:t>тройных столкновениях и фотоотрыве</a:t>
            </a:r>
          </a:p>
          <a:p>
            <a:r>
              <a:rPr lang="ru-RU" sz="1600" dirty="0"/>
              <a:t>K</a:t>
            </a:r>
            <a:r>
              <a:rPr lang="ru-RU" sz="1600" baseline="-25000" dirty="0"/>
              <a:t>2</a:t>
            </a:r>
            <a:r>
              <a:rPr lang="ru-RU" sz="1600" dirty="0"/>
              <a:t> — скорость диссоциативной рекомбинации</a:t>
            </a:r>
          </a:p>
          <a:p>
            <a:r>
              <a:rPr lang="ru-RU" sz="1600" dirty="0"/>
              <a:t>K</a:t>
            </a:r>
            <a:r>
              <a:rPr lang="ru-RU" sz="1600" baseline="-25000" dirty="0"/>
              <a:t>3</a:t>
            </a:r>
            <a:r>
              <a:rPr lang="ru-RU" sz="1600" dirty="0"/>
              <a:t> — скорость ион‐ионной рекомбинации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78149" y="1226024"/>
            <a:ext cx="376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Используется простейшая схема</a:t>
            </a: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EB41-1C0E-4F2A-969B-71D996495812}" type="slidenum">
              <a:rPr lang="ru-RU" smtClean="0"/>
              <a:t>4</a:t>
            </a:fld>
            <a:endParaRPr lang="ru-RU"/>
          </a:p>
        </p:txBody>
      </p:sp>
      <p:sp>
        <p:nvSpPr>
          <p:cNvPr id="41" name="Прямоугольный треугольник 40"/>
          <p:cNvSpPr/>
          <p:nvPr/>
        </p:nvSpPr>
        <p:spPr>
          <a:xfrm rot="16200000">
            <a:off x="11164014" y="5841584"/>
            <a:ext cx="914400" cy="1141581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ый треугольник 41"/>
          <p:cNvSpPr/>
          <p:nvPr/>
        </p:nvSpPr>
        <p:spPr>
          <a:xfrm rot="5400000">
            <a:off x="143128" y="-159026"/>
            <a:ext cx="1280162" cy="1598216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9641840" y="3467987"/>
            <a:ext cx="3769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[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Sentman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et al., 2008]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45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5707381" y="0"/>
            <a:ext cx="64846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Коломна, 2026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984302" y="223122"/>
            <a:ext cx="59582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Профили электронной концентрации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86" y="396240"/>
            <a:ext cx="6051232" cy="6051232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7698738" y="409574"/>
            <a:ext cx="2933700" cy="245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622538" y="3436619"/>
            <a:ext cx="2933700" cy="196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8004532" y="328362"/>
            <a:ext cx="2551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03.05.2022</a:t>
            </a:r>
            <a:r>
              <a:rPr lang="en-US" sz="1600" dirty="0"/>
              <a:t>	MIK</a:t>
            </a:r>
            <a:endParaRPr lang="ru-RU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8004532" y="3365687"/>
            <a:ext cx="2551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10</a:t>
            </a:r>
            <a:r>
              <a:rPr lang="ru-RU" sz="1600" dirty="0"/>
              <a:t>.05.2022</a:t>
            </a:r>
            <a:r>
              <a:rPr lang="en-US" sz="1600" dirty="0"/>
              <a:t>	MIK</a:t>
            </a:r>
            <a:endParaRPr lang="ru-RU" sz="1600" dirty="0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13" y="3837960"/>
            <a:ext cx="5381488" cy="52730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 flipH="1">
            <a:off x="312971" y="1548685"/>
            <a:ext cx="4844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По значениям на 4-ех высотах построен профиль для всего </a:t>
            </a:r>
            <a:r>
              <a:rPr lang="en-US" sz="2000" dirty="0"/>
              <a:t>D-</a:t>
            </a:r>
            <a:r>
              <a:rPr lang="ru-RU" sz="2000" dirty="0"/>
              <a:t>слоя на высотную сетку 50-90 км</a:t>
            </a:r>
          </a:p>
        </p:txBody>
      </p:sp>
      <p:sp>
        <p:nvSpPr>
          <p:cNvPr id="39" name="TextBox 38"/>
          <p:cNvSpPr txBox="1"/>
          <p:nvPr/>
        </p:nvSpPr>
        <p:spPr>
          <a:xfrm flipH="1">
            <a:off x="312971" y="2856755"/>
            <a:ext cx="4844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Для экстраполяции использовалась эмпирическая двухпараметрическая модель </a:t>
            </a:r>
            <a:r>
              <a:rPr lang="ru-RU" sz="2000" dirty="0" err="1"/>
              <a:t>Уэйта-Фергюсона</a:t>
            </a:r>
            <a:r>
              <a:rPr lang="ru-RU" sz="2000" dirty="0"/>
              <a:t>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2971" y="4594890"/>
            <a:ext cx="38881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h’ [</a:t>
            </a:r>
            <a:r>
              <a:rPr lang="ru-RU" sz="2000" dirty="0"/>
              <a:t>км</a:t>
            </a:r>
            <a:r>
              <a:rPr lang="en-US" sz="2000" dirty="0"/>
              <a:t>] – </a:t>
            </a:r>
            <a:r>
              <a:rPr lang="ru-RU" sz="2000" dirty="0"/>
              <a:t>эффективная высота отражения радиосигнала, </a:t>
            </a:r>
          </a:p>
          <a:p>
            <a:r>
              <a:rPr lang="el-GR" sz="2000" dirty="0"/>
              <a:t>β</a:t>
            </a:r>
            <a:r>
              <a:rPr lang="en-US" sz="2000" dirty="0"/>
              <a:t> [</a:t>
            </a:r>
            <a:r>
              <a:rPr lang="ru-RU" sz="2000" dirty="0"/>
              <a:t>км</a:t>
            </a:r>
            <a:r>
              <a:rPr lang="ru-RU" sz="2000" baseline="30000" dirty="0"/>
              <a:t>-1</a:t>
            </a:r>
            <a:r>
              <a:rPr lang="en-US" sz="2000" dirty="0"/>
              <a:t>]</a:t>
            </a:r>
            <a:r>
              <a:rPr lang="ru-RU" sz="2000" dirty="0"/>
              <a:t> – скорость увеличения концентрации ионов с высотой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945185" y="1084982"/>
            <a:ext cx="272347" cy="146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945186" y="4200794"/>
            <a:ext cx="296146" cy="146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 rot="5400000">
            <a:off x="9167398" y="2988510"/>
            <a:ext cx="140125" cy="678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 rot="5400000">
            <a:off x="9095525" y="5940414"/>
            <a:ext cx="140125" cy="678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8731567" y="6144550"/>
            <a:ext cx="1165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Время </a:t>
            </a:r>
            <a:r>
              <a:rPr lang="en-US" sz="1400" dirty="0"/>
              <a:t>[UTC]</a:t>
            </a:r>
            <a:endParaRPr lang="ru-RU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8697455" y="3177860"/>
            <a:ext cx="1165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Время </a:t>
            </a:r>
            <a:r>
              <a:rPr lang="en-US" sz="1400" dirty="0"/>
              <a:t>[UTC]</a:t>
            </a:r>
            <a:endParaRPr lang="ru-RU" sz="1400" dirty="0"/>
          </a:p>
        </p:txBody>
      </p:sp>
      <p:sp>
        <p:nvSpPr>
          <p:cNvPr id="48" name="TextBox 47"/>
          <p:cNvSpPr txBox="1"/>
          <p:nvPr/>
        </p:nvSpPr>
        <p:spPr>
          <a:xfrm rot="16200000">
            <a:off x="4680350" y="668000"/>
            <a:ext cx="2942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</a:t>
            </a:r>
            <a:r>
              <a:rPr lang="ru-RU" sz="1400" dirty="0"/>
              <a:t> </a:t>
            </a:r>
            <a:r>
              <a:rPr lang="en-US" sz="1400" dirty="0"/>
              <a:t>[ </a:t>
            </a:r>
            <a:r>
              <a:rPr lang="ru-RU" sz="1400" dirty="0"/>
              <a:t>см</a:t>
            </a:r>
            <a:r>
              <a:rPr lang="ru-RU" sz="1400" baseline="30000" dirty="0"/>
              <a:t>-3</a:t>
            </a:r>
            <a:r>
              <a:rPr lang="en-US" sz="1400" dirty="0"/>
              <a:t>]</a:t>
            </a:r>
            <a:endParaRPr lang="ru-RU" sz="1400" dirty="0"/>
          </a:p>
        </p:txBody>
      </p:sp>
      <p:sp>
        <p:nvSpPr>
          <p:cNvPr id="49" name="Номер слайда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EB41-1C0E-4F2A-969B-71D996495812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5</a:t>
            </a:fld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0" name="Прямоугольный треугольник 49"/>
          <p:cNvSpPr/>
          <p:nvPr/>
        </p:nvSpPr>
        <p:spPr>
          <a:xfrm rot="16200000">
            <a:off x="11164015" y="5841584"/>
            <a:ext cx="914400" cy="1141581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ый треугольник 50"/>
          <p:cNvSpPr/>
          <p:nvPr/>
        </p:nvSpPr>
        <p:spPr>
          <a:xfrm rot="5400000">
            <a:off x="127631" y="-159026"/>
            <a:ext cx="1280162" cy="1598216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4621357" y="3678193"/>
            <a:ext cx="2942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</a:t>
            </a:r>
            <a:r>
              <a:rPr lang="ru-RU" sz="1400" dirty="0"/>
              <a:t> </a:t>
            </a:r>
            <a:r>
              <a:rPr lang="en-US" sz="1400" dirty="0"/>
              <a:t>[ </a:t>
            </a:r>
            <a:r>
              <a:rPr lang="ru-RU" sz="1400" dirty="0"/>
              <a:t>см</a:t>
            </a:r>
            <a:r>
              <a:rPr lang="ru-RU" sz="1400" baseline="30000" dirty="0"/>
              <a:t>-3</a:t>
            </a:r>
            <a:r>
              <a:rPr lang="en-US" sz="1400" dirty="0"/>
              <a:t>]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64950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Коломна, 2026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EB41-1C0E-4F2A-969B-71D996495812}" type="slidenum">
              <a:rPr lang="ru-RU" smtClean="0"/>
              <a:t>6</a:t>
            </a:fld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11164015" y="5841584"/>
            <a:ext cx="914400" cy="1141581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5400000">
            <a:off x="127631" y="-159026"/>
            <a:ext cx="1280162" cy="1598216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767" y="457200"/>
            <a:ext cx="7634902" cy="5807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192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Коломна, 2026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849009" y="839053"/>
            <a:ext cx="5166804" cy="5155150"/>
            <a:chOff x="-516325" y="0"/>
            <a:chExt cx="6787585" cy="6772275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312971" y="223122"/>
              <a:ext cx="5958289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600" dirty="0">
                  <a:solidFill>
                    <a:schemeClr val="accent5">
                      <a:lumMod val="75000"/>
                    </a:schemeClr>
                  </a:solidFill>
                </a:rPr>
                <a:t>Расчеты и моделирование </a:t>
              </a:r>
              <a:r>
                <a:rPr lang="en-US" sz="3600" dirty="0">
                  <a:solidFill>
                    <a:schemeClr val="accent5">
                      <a:lumMod val="75000"/>
                    </a:schemeClr>
                  </a:solidFill>
                </a:rPr>
                <a:t>LWPC</a:t>
              </a:r>
              <a:endParaRPr lang="ru-RU" sz="3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16325" y="0"/>
              <a:ext cx="6781800" cy="6772275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1605280" y="0"/>
              <a:ext cx="2997200" cy="304800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508760" y="3393897"/>
              <a:ext cx="2997200" cy="304800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182744" y="839053"/>
            <a:ext cx="4948374" cy="5155150"/>
            <a:chOff x="6531045" y="2156352"/>
            <a:chExt cx="6582921" cy="6858000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1045" y="2156352"/>
              <a:ext cx="6582921" cy="6858000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8497508" y="5585352"/>
              <a:ext cx="2997200" cy="304800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8497508" y="2218089"/>
              <a:ext cx="2997200" cy="304800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235711" y="778092"/>
            <a:ext cx="2197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GBZ	10.05.2022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517589" y="809682"/>
            <a:ext cx="255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GQD	10.05.2022</a:t>
            </a:r>
            <a:endParaRPr lang="ru-RU" dirty="0"/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1246974" y="-181138"/>
            <a:ext cx="81699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Моделирование и результаты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5886" y="5766326"/>
            <a:ext cx="1770927" cy="937549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8484" y="5870498"/>
            <a:ext cx="3761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GBZ (19.6 </a:t>
            </a:r>
            <a:r>
              <a:rPr lang="ru-RU" dirty="0"/>
              <a:t>кГц)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8484" y="6239489"/>
            <a:ext cx="3761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GQD (22.1 </a:t>
            </a:r>
            <a:r>
              <a:rPr lang="ru-RU" dirty="0"/>
              <a:t>кГц)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38266" y="5766325"/>
            <a:ext cx="1770927" cy="937549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604461" y="6057090"/>
            <a:ext cx="715701" cy="36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MIK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27657" y="5209119"/>
            <a:ext cx="816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передатчики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11131118" y="5431347"/>
            <a:ext cx="1192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приёмник</a:t>
            </a: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EB41-1C0E-4F2A-969B-71D996495812}" type="slidenum">
              <a:rPr lang="ru-RU" smtClean="0"/>
              <a:t>7</a:t>
            </a:fld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 flipH="1">
            <a:off x="5523651" y="5858356"/>
            <a:ext cx="1725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2570 км</a:t>
            </a:r>
          </a:p>
        </p:txBody>
      </p:sp>
      <p:sp>
        <p:nvSpPr>
          <p:cNvPr id="34" name="Прямоугольный треугольник 33"/>
          <p:cNvSpPr/>
          <p:nvPr/>
        </p:nvSpPr>
        <p:spPr>
          <a:xfrm rot="16200000">
            <a:off x="11164015" y="5841584"/>
            <a:ext cx="914400" cy="1141581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ый треугольник 34"/>
          <p:cNvSpPr/>
          <p:nvPr/>
        </p:nvSpPr>
        <p:spPr>
          <a:xfrm rot="5400000">
            <a:off x="143129" y="-159026"/>
            <a:ext cx="1280162" cy="1598216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139786" y="6315710"/>
            <a:ext cx="7842414" cy="0"/>
          </a:xfrm>
          <a:prstGeom prst="straightConnector1">
            <a:avLst/>
          </a:prstGeom>
          <a:ln w="38100"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606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г. Коломна, 2026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83920" y="365362"/>
            <a:ext cx="59582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75000"/>
                  </a:schemeClr>
                </a:solidFill>
              </a:rPr>
              <a:t>Выводы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3920" y="1270000"/>
            <a:ext cx="103530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Коэффициенты ионизации и рекомбинации, предложенные в ранних работах позволяют корректно описать общую динамику электронной концентрации в D-слое во время солнечных вспышек.</a:t>
            </a:r>
          </a:p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Расчётные амплитуды и фазы СДВ-сигналов качественно совпадают с экспериментальными данными, что подтверждает работоспособность использованной схемы ионизационно-рекомбинационного цикла</a:t>
            </a:r>
          </a:p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 отдельные временные интервалы наблюдаются расхождения между расчётом и экспериментом. Это указывает на необходимость дальнейшего уточнения </a:t>
            </a:r>
            <a:r>
              <a:rPr lang="ru-RU" sz="2000" dirty="0" smtClean="0"/>
              <a:t>модели</a:t>
            </a:r>
            <a:endParaRPr lang="ru-RU" sz="2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CEB41-1C0E-4F2A-969B-71D996495812}" type="slidenum">
              <a:rPr lang="ru-RU" smtClean="0"/>
              <a:t>8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 flipH="1">
            <a:off x="4549139" y="5831840"/>
            <a:ext cx="3093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Спасибо за внимание</a:t>
            </a:r>
          </a:p>
        </p:txBody>
      </p:sp>
      <p:sp>
        <p:nvSpPr>
          <p:cNvPr id="9" name="Прямоугольный треугольник 8"/>
          <p:cNvSpPr/>
          <p:nvPr/>
        </p:nvSpPr>
        <p:spPr>
          <a:xfrm rot="16200000">
            <a:off x="11164014" y="5841584"/>
            <a:ext cx="914400" cy="1141581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rot="5400000">
            <a:off x="143128" y="-159026"/>
            <a:ext cx="1280162" cy="1598216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3749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3254</TotalTime>
  <Words>571</Words>
  <Application>Microsoft Office PowerPoint</Application>
  <PresentationFormat>Широкоэкранный</PresentationFormat>
  <Paragraphs>103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Верификация коэффициентов ионизации и рекомбинации D-области ионосферы по данным СДВ-наблюдений во время солнечных вспышек</vt:lpstr>
      <vt:lpstr>Презентация PowerPoint</vt:lpstr>
      <vt:lpstr>Интерполяция потоков рентгена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Верификация коэффициентов ионизации и рекомбинации D-области ионосферы по данным СДВ-наблюдений во время солнечных вспышек</dc:title>
  <dc:creator>Валентина Копышова</dc:creator>
  <cp:lastModifiedBy>Валентина Копышова</cp:lastModifiedBy>
  <cp:revision>46</cp:revision>
  <dcterms:created xsi:type="dcterms:W3CDTF">2026-05-18T23:47:51Z</dcterms:created>
  <dcterms:modified xsi:type="dcterms:W3CDTF">2026-05-21T12:15:41Z</dcterms:modified>
</cp:coreProperties>
</file>