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5"/>
  </p:notesMasterIdLst>
  <p:sldIdLst>
    <p:sldId id="442" r:id="rId2"/>
    <p:sldId id="453" r:id="rId3"/>
    <p:sldId id="272" r:id="rId4"/>
    <p:sldId id="444" r:id="rId5"/>
    <p:sldId id="452" r:id="rId6"/>
    <p:sldId id="447" r:id="rId7"/>
    <p:sldId id="455" r:id="rId8"/>
    <p:sldId id="456" r:id="rId9"/>
    <p:sldId id="451" r:id="rId10"/>
    <p:sldId id="450" r:id="rId11"/>
    <p:sldId id="457" r:id="rId12"/>
    <p:sldId id="446" r:id="rId13"/>
    <p:sldId id="44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149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37480-2CD2-4AC1-8911-8E1B7B4CF0D8}" type="datetimeFigureOut">
              <a:rPr lang="ru-RU" smtClean="0"/>
              <a:pPr/>
              <a:t>02.06.2026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EDC2F-ACBB-4BFF-BFC7-4983AB6A49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67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82A23A-E076-4D2F-CCBD-2C06AF2E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D274C4-CAC0-6723-BC0C-B500766BD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F2F161-F0CA-67A7-E7C8-E2053EA0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4C7ED1-915B-1C51-E32C-CCBB33B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D1D73C-9D4B-AE69-A85E-AEA6752F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A3242-4FA1-470F-810A-6B4DC61075FF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73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CBEFBF-0FF3-1DF6-3266-D6D0C2F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E509739-494D-CD8E-E989-D935ACC6A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FF2CE5-435E-B959-34C0-D529F713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1F8BB1-CAA6-DF30-4ECE-4E788201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EE479C-A685-5DB2-6E90-20314B9F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2FD65-CA3D-4F04-B875-762AF67448AD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84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46FE4D7-77FB-7120-8F78-131DA1DE7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4D78E7E-A021-51CB-F4CF-3AF173F15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C7CF08-7310-7227-7E69-523F51E1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0650BD-CFF3-3457-FEBD-40E009B35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A082D0-A6DE-8B1C-6BF4-0B276F39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AE396-22D2-404E-87A5-6F99FA5FF259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76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AAB174-CBD3-C347-C6E8-C4CB0459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CA9772-0C31-BA98-A82D-3B9935BF8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9A8ED9-BAB7-86E6-7B65-034A467A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93195F-52EF-7F19-E238-899732E87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DC0EB2-F64F-C3EA-3B26-6B686205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1A9C4-204F-48C8-9586-DA34966FD900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49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B1E55-B479-D13B-5BBA-C08D87DC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F50042-C473-D539-F21E-D36E538DF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B61AEE-C622-EFFC-BAF2-C171F377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4332A6-07A4-FD05-BD44-4C40EE1E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15FCAB-427F-D9B5-6969-88CFEDCC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F06EA-5EFF-44BE-A5DE-38948545A2DC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89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C77F1E-0F58-33EE-B876-5FD5DC27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0FFF57-B3E8-A31F-F81D-5F77A2802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0A1391D-3724-0F24-0BCF-E44D45370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CE00C4-07B5-00C9-7657-1ED8B94B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E2EDA8-DB22-F197-61DD-4FF0BB1F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A1B359-CBB1-16A4-58B5-5596A76F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F4FD9-D47C-4A9A-BF96-DDEF72A1620B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52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88B8D1-194D-2106-C8E7-7E78BE9F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0769C5-ACEC-1FC2-207A-E0AD77C23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B8605B-3AF4-BDB2-47B8-2FFBEBEE3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2C4E37F-7F2B-47D6-8111-D4E0411F2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2B3DF1-9436-25B3-7D01-5BA7AE23E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B6A6439-D9C7-83E3-B894-9AC53B1A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34EE2D3-13EE-B5AD-0BBC-6F30B6C8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19F32FA-3802-FBC0-4759-7CF12202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EAC5D-CF25-4EDC-B14E-4BB3EE7FE832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31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40347B-B936-7DC4-5EED-BDFB7FE4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68D6FF1-6C06-EB60-C8F9-85EB8EBE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3093DAA-0525-D025-A0FF-9FE0B792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EF2DB2D-3017-25C9-341F-B406EC6F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BDD07-BC2B-4EC2-9CC8-891016D7836F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25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BAF2BB8-C1DA-10FA-08D3-70119ECD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999DB26-7AD0-6FDB-B8D8-3BB4A1DB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57CCE29-90A1-0AAB-CF82-C3AF378E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29DA-63CF-4EBE-87AB-BC4186707CE1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30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DD20A-979F-905C-AA35-B42003AC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E94009-6998-4F60-F12C-8FB67C01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F2C7AAF-565C-FCC6-F976-B29F228AE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647CE4-0512-5DBA-F09F-3B4E772A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1CEF99-10CB-DC79-A921-926AD9CE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5146740-478E-9B6C-B4BF-16D19714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CC5E1-A891-40E7-B3D3-79D055587846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29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E6C2B1-0DFF-7AED-B9BD-C15C5994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F230D49-9663-B2E7-254F-A26E22B54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68FEEB2-73BA-B5DE-BB3A-8A2CB7D33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F4EFDD-2A84-7D2C-E5F5-A7D281BB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573A9A8-38A0-A960-5E5E-E960A49A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9974C6-1B07-6579-3869-5F078C35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1921B-A1DF-42FC-8968-BCC5CCA6925B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90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F9DD74-6D2E-2E31-A872-0FCEA3C8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B129D6-4492-3572-61F4-02444B65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C583DD-504C-B59E-CD74-883190237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7EC624-4FD7-8223-9DFD-304F70613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D10193-D657-7ED3-5F8C-CCC787A60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37CD5-721B-4F53-ACA8-65707EA49712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70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11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4A2C20-3839-440D-A757-11A835D14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16" b="8735"/>
          <a:stretch>
            <a:fillRect/>
          </a:stretch>
        </p:blipFill>
        <p:spPr>
          <a:xfrm>
            <a:off x="0" y="-66502"/>
            <a:ext cx="12192000" cy="691267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1383" y="3798026"/>
            <a:ext cx="6597535" cy="1044963"/>
          </a:xfrm>
        </p:spPr>
        <p:txBody>
          <a:bodyPr>
            <a:normAutofit fontScale="92500"/>
          </a:bodyPr>
          <a:lstStyle/>
          <a:p>
            <a:r>
              <a:rPr lang="ru-RU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К.Г. Морозова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А.А. Остапчук, Д.В. Павлов</a:t>
            </a: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ИДГ РАН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2AC217E7-89B3-3CA4-C11E-A16F2CF09DE0}"/>
              </a:ext>
            </a:extLst>
          </p:cNvPr>
          <p:cNvSpPr txBox="1">
            <a:spLocks/>
          </p:cNvSpPr>
          <p:nvPr/>
        </p:nvSpPr>
        <p:spPr bwMode="auto">
          <a:xfrm>
            <a:off x="0" y="1110014"/>
            <a:ext cx="121920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effectLst/>
              </a:rPr>
              <a:t>Пространственно-временные закономерности акустической эмиссии при подготовке динамического проскальзывания по гетерогенному разлому</a:t>
            </a:r>
            <a:endParaRPr lang="ru-RU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3E7BF5-AF83-E4E4-784D-BF46FA86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3A3242-4FA1-470F-810A-6B4DC61075FF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23A8B29D-9E90-5B38-13C5-65E9FD125574}"/>
              </a:ext>
            </a:extLst>
          </p:cNvPr>
          <p:cNvSpPr txBox="1">
            <a:spLocks/>
          </p:cNvSpPr>
          <p:nvPr/>
        </p:nvSpPr>
        <p:spPr>
          <a:xfrm>
            <a:off x="2795839" y="5801207"/>
            <a:ext cx="6597535" cy="10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Коломна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Picture 2" descr="C:\Users\XXX\Downloads\Эмблема почти чёрная рус.png">
            <a:extLst>
              <a:ext uri="{FF2B5EF4-FFF2-40B4-BE49-F238E27FC236}">
                <a16:creationId xmlns:a16="http://schemas.microsoft.com/office/drawing/2014/main" xmlns="" id="{33CAAC9C-54F5-A4D9-D46C-49F78DFC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143123" y="170575"/>
            <a:ext cx="1902966" cy="939439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75407" y="4919069"/>
            <a:ext cx="11041186" cy="10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 выполнена при финансовой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Российского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научного фонда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(проект № 22-17-00204-П) </a:t>
            </a:r>
            <a:endParaRPr kumimoji="0" lang="ru-RU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62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855"/>
    </mc:Choice>
    <mc:Fallback>
      <p:transition spd="slow" advTm="268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BD5F5B-C389-4986-81F8-84F014258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249F0A0-4D64-B8FB-D3D1-72DC870F0F3D}"/>
              </a:ext>
            </a:extLst>
          </p:cNvPr>
          <p:cNvSpPr/>
          <p:nvPr/>
        </p:nvSpPr>
        <p:spPr>
          <a:xfrm>
            <a:off x="-1307" y="0"/>
            <a:ext cx="12193307" cy="79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30817F4-D8DB-E2DF-DE33-7709B3EB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29DA-63CF-4EBE-87AB-BC4186707CE1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30" name="Подзаголовок 3">
            <a:extLst>
              <a:ext uri="{FF2B5EF4-FFF2-40B4-BE49-F238E27FC236}">
                <a16:creationId xmlns:a16="http://schemas.microsoft.com/office/drawing/2014/main" xmlns="" id="{63A1B02F-0AD8-6A1A-11ED-0EBFEC2B6EE2}"/>
              </a:ext>
            </a:extLst>
          </p:cNvPr>
          <p:cNvSpPr txBox="1">
            <a:spLocks/>
          </p:cNvSpPr>
          <p:nvPr/>
        </p:nvSpPr>
        <p:spPr>
          <a:xfrm>
            <a:off x="355812" y="99354"/>
            <a:ext cx="11420552" cy="959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lang="ru-RU" kern="0" dirty="0"/>
              <a:t>Определение структуры разломной зоны</a:t>
            </a:r>
            <a:endParaRPr kumimoji="0" lang="ru-RU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21749F-5F10-50F1-041C-D674CEBE01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790" y="2579469"/>
            <a:ext cx="11734596" cy="321849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9316D5E-ABEE-5A38-9A67-2E6FFFD1D0E9}"/>
              </a:ext>
            </a:extLst>
          </p:cNvPr>
          <p:cNvSpPr/>
          <p:nvPr/>
        </p:nvSpPr>
        <p:spPr>
          <a:xfrm>
            <a:off x="2069634" y="1272707"/>
            <a:ext cx="9017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Пространственное распределение импульсов АЭ для различных конфигураций центральной части разлома</a:t>
            </a:r>
          </a:p>
        </p:txBody>
      </p:sp>
    </p:spTree>
    <p:extLst>
      <p:ext uri="{BB962C8B-B14F-4D97-AF65-F5344CB8AC3E}">
        <p14:creationId xmlns:p14="http://schemas.microsoft.com/office/powerpoint/2010/main" xmlns="" val="139577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CD9AE7-174A-73E2-7319-389CDD0AD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58CD00-DDDF-AED6-4ACB-CB8359B931AD}"/>
              </a:ext>
            </a:extLst>
          </p:cNvPr>
          <p:cNvSpPr/>
          <p:nvPr/>
        </p:nvSpPr>
        <p:spPr>
          <a:xfrm>
            <a:off x="-1307" y="0"/>
            <a:ext cx="12193307" cy="79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C46AE0C-243E-EDE0-0A3C-8A44E86FE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901" y="2402915"/>
            <a:ext cx="6617368" cy="164279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EC59C5F-13C1-5CD3-B2BF-9DE9DE1C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29DA-63CF-4EBE-87AB-BC4186707CE1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046CFC-9A92-D8AB-A6AF-844CC0D28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4" b="9654"/>
          <a:stretch/>
        </p:blipFill>
        <p:spPr>
          <a:xfrm>
            <a:off x="8831292" y="1593636"/>
            <a:ext cx="2751108" cy="19771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DCF994-1A0D-1FF2-DC2A-81D4ED540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600" y="3845131"/>
            <a:ext cx="2982426" cy="2236820"/>
          </a:xfrm>
          <a:prstGeom prst="rect">
            <a:avLst/>
          </a:prstGeom>
        </p:spPr>
      </p:pic>
      <p:sp>
        <p:nvSpPr>
          <p:cNvPr id="12" name="Блок-схема: знак завершения 11">
            <a:extLst>
              <a:ext uri="{FF2B5EF4-FFF2-40B4-BE49-F238E27FC236}">
                <a16:creationId xmlns:a16="http://schemas.microsoft.com/office/drawing/2014/main" xmlns="" id="{1FAEBDB3-89E5-4CEF-2126-B75E6CEEE31F}"/>
              </a:ext>
            </a:extLst>
          </p:cNvPr>
          <p:cNvSpPr/>
          <p:nvPr/>
        </p:nvSpPr>
        <p:spPr>
          <a:xfrm>
            <a:off x="3658780" y="2674885"/>
            <a:ext cx="2175711" cy="1070809"/>
          </a:xfrm>
          <a:prstGeom prst="flowChartTermina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72FF600-426E-AF2B-6A32-EC3EA9733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3237" y="4317676"/>
            <a:ext cx="6653032" cy="1612856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F21FCEA9-D8F0-38A8-4B47-37E439A17897}"/>
              </a:ext>
            </a:extLst>
          </p:cNvPr>
          <p:cNvSpPr/>
          <p:nvPr/>
        </p:nvSpPr>
        <p:spPr>
          <a:xfrm>
            <a:off x="3509883" y="4569912"/>
            <a:ext cx="1097280" cy="10495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C355B2A-01AD-60BD-2F79-5F4E3DEF980F}"/>
              </a:ext>
            </a:extLst>
          </p:cNvPr>
          <p:cNvSpPr/>
          <p:nvPr/>
        </p:nvSpPr>
        <p:spPr>
          <a:xfrm>
            <a:off x="4775465" y="4548701"/>
            <a:ext cx="1097280" cy="10495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E5F7097-7BAC-1ECF-636A-C830CE512789}"/>
              </a:ext>
            </a:extLst>
          </p:cNvPr>
          <p:cNvSpPr txBox="1"/>
          <p:nvPr/>
        </p:nvSpPr>
        <p:spPr>
          <a:xfrm rot="16200000">
            <a:off x="1483920" y="299670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Z, mm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26346B4-125A-A880-9047-2430FD3CA3D6}"/>
              </a:ext>
            </a:extLst>
          </p:cNvPr>
          <p:cNvSpPr txBox="1"/>
          <p:nvPr/>
        </p:nvSpPr>
        <p:spPr>
          <a:xfrm rot="16200000">
            <a:off x="1483920" y="481263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Z, mm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3F63B51-14AA-5ED7-EB17-49DFEA470468}"/>
              </a:ext>
            </a:extLst>
          </p:cNvPr>
          <p:cNvSpPr txBox="1"/>
          <p:nvPr/>
        </p:nvSpPr>
        <p:spPr>
          <a:xfrm>
            <a:off x="4443549" y="596914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 mm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8605013-D396-6E3C-E45E-1C94EAA9E080}"/>
              </a:ext>
            </a:extLst>
          </p:cNvPr>
          <p:cNvSpPr txBox="1"/>
          <p:nvPr/>
        </p:nvSpPr>
        <p:spPr>
          <a:xfrm>
            <a:off x="9038465" y="6034485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Количество кластеров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A3E23506-DD23-8CB5-E7FA-E95C89E8D137}"/>
              </a:ext>
            </a:extLst>
          </p:cNvPr>
          <p:cNvCxnSpPr>
            <a:cxnSpLocks/>
          </p:cNvCxnSpPr>
          <p:nvPr/>
        </p:nvCxnSpPr>
        <p:spPr>
          <a:xfrm>
            <a:off x="9518074" y="4707489"/>
            <a:ext cx="0" cy="579728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Подзаголовок 3">
            <a:extLst>
              <a:ext uri="{FF2B5EF4-FFF2-40B4-BE49-F238E27FC236}">
                <a16:creationId xmlns:a16="http://schemas.microsoft.com/office/drawing/2014/main" xmlns="" id="{D230A759-A9B9-942B-52B1-B46D8FCDFCD2}"/>
              </a:ext>
            </a:extLst>
          </p:cNvPr>
          <p:cNvSpPr txBox="1">
            <a:spLocks/>
          </p:cNvSpPr>
          <p:nvPr/>
        </p:nvSpPr>
        <p:spPr>
          <a:xfrm>
            <a:off x="355812" y="99354"/>
            <a:ext cx="11420552" cy="959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lang="ru-RU" kern="0" dirty="0"/>
              <a:t>Определение структуры разломной зоны</a:t>
            </a:r>
            <a:endParaRPr kumimoji="0" lang="ru-RU" u="none" strike="noStrike" kern="0" cap="none" spc="0" normalizeH="0" baseline="0" noProof="0" dirty="0">
              <a:ln>
                <a:noFill/>
              </a:ln>
              <a:uLnTx/>
              <a:uFillTx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9E9009B-3316-B5C9-E767-077127F3BA04}"/>
              </a:ext>
            </a:extLst>
          </p:cNvPr>
          <p:cNvSpPr txBox="1"/>
          <p:nvPr/>
        </p:nvSpPr>
        <p:spPr>
          <a:xfrm>
            <a:off x="8902103" y="1263819"/>
            <a:ext cx="2451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Иерархическое дерево</a:t>
            </a:r>
          </a:p>
        </p:txBody>
      </p:sp>
      <p:pic>
        <p:nvPicPr>
          <p:cNvPr id="26" name="Picture 4" descr="\\192.168.1.60\RaMA_20\RAW_DATA\2025-06-03\FOTO_0306\IMGP2151.jpg">
            <a:extLst>
              <a:ext uri="{FF2B5EF4-FFF2-40B4-BE49-F238E27FC236}">
                <a16:creationId xmlns:a16="http://schemas.microsoft.com/office/drawing/2014/main" xmlns="" id="{81B71ACA-7F1D-01EC-BA46-FBDD15A4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13007" b="29904"/>
          <a:stretch/>
        </p:blipFill>
        <p:spPr bwMode="auto">
          <a:xfrm>
            <a:off x="108486" y="3021038"/>
            <a:ext cx="1553860" cy="587586"/>
          </a:xfrm>
          <a:prstGeom prst="rect">
            <a:avLst/>
          </a:prstGeom>
          <a:noFill/>
        </p:spPr>
      </p:pic>
      <p:pic>
        <p:nvPicPr>
          <p:cNvPr id="28" name="Picture 3" descr="\\192.168.1.60\RaMA_20\RAW_DATA\2025-06-10\FOTO_1006\IMGP2177.jpg">
            <a:extLst>
              <a:ext uri="{FF2B5EF4-FFF2-40B4-BE49-F238E27FC236}">
                <a16:creationId xmlns:a16="http://schemas.microsoft.com/office/drawing/2014/main" xmlns="" id="{B8201DDF-C93F-FA59-4419-66FCC7B5F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t="15272" b="32170"/>
          <a:stretch/>
        </p:blipFill>
        <p:spPr bwMode="auto">
          <a:xfrm>
            <a:off x="113467" y="4800064"/>
            <a:ext cx="1548879" cy="539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377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9CD4BE-85F4-CF8A-741F-2896B9F8E708}"/>
              </a:ext>
            </a:extLst>
          </p:cNvPr>
          <p:cNvSpPr/>
          <p:nvPr/>
        </p:nvSpPr>
        <p:spPr>
          <a:xfrm>
            <a:off x="-1307" y="8313"/>
            <a:ext cx="12193307" cy="79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F70D93E-EDC8-2ECF-622E-392FC5E4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29DA-63CF-4EBE-87AB-BC4186707CE1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3" name="Подзаголовок 3">
            <a:extLst>
              <a:ext uri="{FF2B5EF4-FFF2-40B4-BE49-F238E27FC236}">
                <a16:creationId xmlns:a16="http://schemas.microsoft.com/office/drawing/2014/main" xmlns="" id="{01C99C46-E6C3-FDB7-FD0B-BF1569548A88}"/>
              </a:ext>
            </a:extLst>
          </p:cNvPr>
          <p:cNvSpPr txBox="1">
            <a:spLocks/>
          </p:cNvSpPr>
          <p:nvPr/>
        </p:nvSpPr>
        <p:spPr>
          <a:xfrm>
            <a:off x="355812" y="107667"/>
            <a:ext cx="11420552" cy="959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Выводы</a:t>
            </a:r>
            <a:endParaRPr kumimoji="0" lang="en-US" u="none" strike="noStrike" kern="0" cap="none" spc="0" normalizeH="0" baseline="0" noProof="0" dirty="0">
              <a:ln>
                <a:noFill/>
              </a:ln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55D722-E97F-5B48-AD8B-CBEDE9780C3A}"/>
              </a:ext>
            </a:extLst>
          </p:cNvPr>
          <p:cNvSpPr txBox="1"/>
          <p:nvPr/>
        </p:nvSpPr>
        <p:spPr>
          <a:xfrm>
            <a:off x="573576" y="2163486"/>
            <a:ext cx="97536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Кластеризация на основе данных не только о координате, но и амплитуде событий позволила выявлять структуру интерфейса модельного разлома. Благодаря предлагаемому в данной работе методу локации удалось увеличить количество </a:t>
            </a:r>
            <a:r>
              <a:rPr lang="ru-RU" sz="2000" dirty="0" err="1"/>
              <a:t>лоцированных</a:t>
            </a:r>
            <a:r>
              <a:rPr lang="ru-RU" sz="2000" dirty="0"/>
              <a:t> импульсов. </a:t>
            </a:r>
          </a:p>
          <a:p>
            <a:endParaRPr lang="ru-RU" sz="20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5407" y="5848949"/>
            <a:ext cx="11041186" cy="10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 выполнена при финансовой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Российского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научного фонда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(проект № 22-17-00204-П) </a:t>
            </a:r>
            <a:endParaRPr kumimoji="0" lang="ru-RU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71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BFD2F3-76F3-D608-A881-E5FDAC52B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16" b="8735"/>
          <a:stretch>
            <a:fillRect/>
          </a:stretch>
        </p:blipFill>
        <p:spPr>
          <a:xfrm>
            <a:off x="0" y="-66502"/>
            <a:ext cx="12192000" cy="691267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29DA-63CF-4EBE-87AB-BC4186707CE1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9E147DBF-A014-0628-867A-0B3C23A874FD}"/>
              </a:ext>
            </a:extLst>
          </p:cNvPr>
          <p:cNvSpPr txBox="1">
            <a:spLocks/>
          </p:cNvSpPr>
          <p:nvPr/>
        </p:nvSpPr>
        <p:spPr>
          <a:xfrm>
            <a:off x="385724" y="2165072"/>
            <a:ext cx="11420552" cy="959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Спасибо за внимание!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77487B9-A7E5-63CB-38BA-4C774E71B16C}"/>
              </a:ext>
            </a:extLst>
          </p:cNvPr>
          <p:cNvSpPr/>
          <p:nvPr/>
        </p:nvSpPr>
        <p:spPr>
          <a:xfrm>
            <a:off x="-1307" y="0"/>
            <a:ext cx="12193307" cy="79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DAF5-6B41-41D4-80CA-6B6E20A8E60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9392" y="138043"/>
            <a:ext cx="842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Методика проведения эксперимента на стенде </a:t>
            </a:r>
            <a:r>
              <a:rPr lang="en-US" sz="2800" dirty="0"/>
              <a:t>RAMA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2DCD5B9-B957-2D89-1780-138A3D4F8E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1979" y="1004734"/>
            <a:ext cx="5292886" cy="37095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0B73EC-5ED3-CACE-0DF4-3DD55883AA6D}"/>
              </a:ext>
            </a:extLst>
          </p:cNvPr>
          <p:cNvSpPr txBox="1"/>
          <p:nvPr/>
        </p:nvSpPr>
        <p:spPr>
          <a:xfrm>
            <a:off x="9453716" y="5165982"/>
            <a:ext cx="2462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РНФ № 20-77-10087</a:t>
            </a:r>
          </a:p>
        </p:txBody>
      </p:sp>
      <p:pic>
        <p:nvPicPr>
          <p:cNvPr id="1026" name="Picture 2" descr="Schematic figure showing the fault plane, and the distribution of asperity distributed across it. Following dynamics of the soup-of-group (SOG) model, smaller clusters of asperities can coalesce to form larger clusters at a rate of ν+, or they can fragment into individual asperities at a rate of ν−.">
            <a:extLst>
              <a:ext uri="{FF2B5EF4-FFF2-40B4-BE49-F238E27FC236}">
                <a16:creationId xmlns:a16="http://schemas.microsoft.com/office/drawing/2014/main" xmlns="" id="{B3000422-F887-80AC-A062-0DE12F90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94" y="1214438"/>
            <a:ext cx="3943180" cy="30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7112C3-772C-AD20-CD92-AD5D47EEF1D4}"/>
              </a:ext>
            </a:extLst>
          </p:cNvPr>
          <p:cNvSpPr txBox="1"/>
          <p:nvPr/>
        </p:nvSpPr>
        <p:spPr>
          <a:xfrm>
            <a:off x="692096" y="4714278"/>
            <a:ext cx="2625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[</a:t>
            </a:r>
            <a:r>
              <a:rPr lang="ru-RU" dirty="0" err="1"/>
              <a:t>Cheong</a:t>
            </a:r>
            <a:r>
              <a:rPr lang="en-US" dirty="0"/>
              <a:t> et al., </a:t>
            </a:r>
            <a:r>
              <a:rPr lang="ru-RU" dirty="0"/>
              <a:t>2014</a:t>
            </a:r>
            <a:r>
              <a:rPr lang="en-US" dirty="0"/>
              <a:t>]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AEAF634-5F42-2669-062F-1F5F82E0473F}"/>
              </a:ext>
            </a:extLst>
          </p:cNvPr>
          <p:cNvGrpSpPr/>
          <p:nvPr/>
        </p:nvGrpSpPr>
        <p:grpSpPr>
          <a:xfrm>
            <a:off x="4857524" y="1004734"/>
            <a:ext cx="3144570" cy="2875687"/>
            <a:chOff x="185274" y="897905"/>
            <a:chExt cx="3144570" cy="287568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3A7B544F-CEBC-B9D2-AD34-ECE0E25F8C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43947" t="35080" r="22500" b="9688"/>
            <a:stretch/>
          </p:blipFill>
          <p:spPr>
            <a:xfrm>
              <a:off x="185274" y="897905"/>
              <a:ext cx="2942874" cy="2723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AE8B2CD-8AD6-313E-1862-4E99DE366C79}"/>
                </a:ext>
              </a:extLst>
            </p:cNvPr>
            <p:cNvSpPr txBox="1"/>
            <p:nvPr/>
          </p:nvSpPr>
          <p:spPr>
            <a:xfrm>
              <a:off x="1455514" y="3404260"/>
              <a:ext cx="18743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ea typeface="Calibri" panose="020F0502020204030204" pitchFamily="34" charset="0"/>
                </a:rPr>
                <a:t>[</a:t>
              </a:r>
              <a:r>
                <a:rPr lang="ru-RU" sz="1800" dirty="0">
                  <a:effectLst/>
                  <a:ea typeface="Calibri" panose="020F0502020204030204" pitchFamily="34" charset="0"/>
                </a:rPr>
                <a:t>Кочарян, 2016</a:t>
              </a:r>
              <a:r>
                <a:rPr lang="en-US" sz="1800" dirty="0">
                  <a:effectLst/>
                  <a:ea typeface="Calibri" panose="020F0502020204030204" pitchFamily="34" charset="0"/>
                </a:rPr>
                <a:t>]</a:t>
              </a:r>
              <a:endParaRPr lang="ru-RU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5B4B4F7-FB9E-4B0A-6B5E-1124E673BFDB}"/>
              </a:ext>
            </a:extLst>
          </p:cNvPr>
          <p:cNvGrpSpPr/>
          <p:nvPr/>
        </p:nvGrpSpPr>
        <p:grpSpPr>
          <a:xfrm>
            <a:off x="5264803" y="4056900"/>
            <a:ext cx="2128315" cy="2524866"/>
            <a:chOff x="576066" y="4315954"/>
            <a:chExt cx="2128315" cy="2524866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xmlns="" id="{6362221B-C6F3-E64C-D176-D03254BDA9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3162" t="10751" r="5370"/>
            <a:stretch/>
          </p:blipFill>
          <p:spPr bwMode="auto">
            <a:xfrm>
              <a:off x="576066" y="4315954"/>
              <a:ext cx="2128315" cy="2524866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7ACF86C-20A4-0240-F699-8D5EF30B0223}"/>
                </a:ext>
              </a:extLst>
            </p:cNvPr>
            <p:cNvSpPr txBox="1"/>
            <p:nvPr/>
          </p:nvSpPr>
          <p:spPr>
            <a:xfrm>
              <a:off x="576066" y="6194489"/>
              <a:ext cx="17588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Приморский разлом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9880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77487B9-A7E5-63CB-38BA-4C774E71B16C}"/>
              </a:ext>
            </a:extLst>
          </p:cNvPr>
          <p:cNvSpPr/>
          <p:nvPr/>
        </p:nvSpPr>
        <p:spPr>
          <a:xfrm>
            <a:off x="-1307" y="0"/>
            <a:ext cx="12193307" cy="79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DAF5-6B41-41D4-80CA-6B6E20A8E60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23272" y="4294719"/>
            <a:ext cx="464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1– неподвижный блок</a:t>
            </a:r>
          </a:p>
          <a:p>
            <a:r>
              <a:rPr lang="ru-RU" dirty="0"/>
              <a:t>2 – подвижный блок</a:t>
            </a:r>
          </a:p>
          <a:p>
            <a:r>
              <a:rPr lang="ru-RU" dirty="0"/>
              <a:t>3 – стальная рама</a:t>
            </a:r>
          </a:p>
          <a:p>
            <a:r>
              <a:rPr lang="ru-RU" dirty="0"/>
              <a:t>4 – лист фторопласта</a:t>
            </a:r>
          </a:p>
          <a:p>
            <a:r>
              <a:rPr lang="ru-RU" dirty="0"/>
              <a:t>5 – модельный “</a:t>
            </a:r>
            <a:r>
              <a:rPr lang="ru-RU" dirty="0" err="1"/>
              <a:t>асперити</a:t>
            </a:r>
            <a:r>
              <a:rPr lang="ru-RU" dirty="0"/>
              <a:t>”</a:t>
            </a:r>
          </a:p>
          <a:p>
            <a:r>
              <a:rPr lang="ru-RU" dirty="0"/>
              <a:t>6 – интерфейс низкого трения</a:t>
            </a:r>
          </a:p>
          <a:p>
            <a:r>
              <a:rPr lang="ru-RU" dirty="0"/>
              <a:t>7 – стальная пластина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4510" y="4294719"/>
            <a:ext cx="64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 – дюралевые упоры</a:t>
            </a:r>
          </a:p>
          <a:p>
            <a:r>
              <a:rPr lang="ru-RU" dirty="0"/>
              <a:t>9 – мишени датчиков перемещения</a:t>
            </a:r>
          </a:p>
          <a:p>
            <a:r>
              <a:rPr lang="ru-RU" i="1" dirty="0" err="1"/>
              <a:t>Jn</a:t>
            </a:r>
            <a:r>
              <a:rPr lang="ru-RU" i="1" dirty="0"/>
              <a:t>, </a:t>
            </a:r>
            <a:r>
              <a:rPr lang="ru-RU" i="1" dirty="0" err="1"/>
              <a:t>Js</a:t>
            </a:r>
            <a:r>
              <a:rPr lang="ru-RU" i="1" dirty="0"/>
              <a:t> – </a:t>
            </a:r>
            <a:r>
              <a:rPr lang="ru-RU" dirty="0"/>
              <a:t>домкраты, создающие нормальное</a:t>
            </a:r>
          </a:p>
          <a:p>
            <a:r>
              <a:rPr lang="ru-RU" dirty="0"/>
              <a:t>             и сдвиговое усилие</a:t>
            </a:r>
          </a:p>
          <a:p>
            <a:r>
              <a:rPr lang="ru-RU" i="1" dirty="0"/>
              <a:t>D </a:t>
            </a:r>
            <a:r>
              <a:rPr lang="ru-RU" dirty="0"/>
              <a:t>– лазерные датчики перемещения</a:t>
            </a:r>
            <a:endParaRPr lang="ru-RU" i="1" dirty="0"/>
          </a:p>
          <a:p>
            <a:r>
              <a:rPr lang="ru-RU" i="1" dirty="0"/>
              <a:t>B – </a:t>
            </a:r>
            <a:r>
              <a:rPr lang="ru-RU" dirty="0"/>
              <a:t>акселерометры</a:t>
            </a:r>
          </a:p>
          <a:p>
            <a:r>
              <a:rPr lang="ru-RU" i="1" dirty="0"/>
              <a:t>V – </a:t>
            </a:r>
            <a:r>
              <a:rPr lang="ru-RU" dirty="0"/>
              <a:t>датчики акустической эмиссии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F859FE-46D2-32AB-1C72-44624EAC4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129" y="1573456"/>
            <a:ext cx="10025743" cy="27481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9392" y="138043"/>
            <a:ext cx="842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Методика проведения эксперимента на стенде </a:t>
            </a:r>
            <a:r>
              <a:rPr lang="en-US" sz="2800" dirty="0"/>
              <a:t>RAMA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00579" y="1154269"/>
            <a:ext cx="2343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Общий вид установки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20195" y="1154269"/>
            <a:ext cx="1826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Схема установки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2DF849-4204-2DF4-92BD-59441D08552B}"/>
              </a:ext>
            </a:extLst>
          </p:cNvPr>
          <p:cNvSpPr txBox="1"/>
          <p:nvPr/>
        </p:nvSpPr>
        <p:spPr>
          <a:xfrm>
            <a:off x="9046914" y="4219363"/>
            <a:ext cx="2298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</a:rPr>
              <a:t>[</a:t>
            </a:r>
            <a:r>
              <a:rPr lang="ru-RU" sz="1800" dirty="0">
                <a:effectLst/>
                <a:ea typeface="Calibri" panose="020F0502020204030204" pitchFamily="34" charset="0"/>
              </a:rPr>
              <a:t>Гридин и др., 2021</a:t>
            </a:r>
            <a:r>
              <a:rPr lang="en-US" sz="1800" dirty="0">
                <a:effectLst/>
                <a:ea typeface="Calibri" panose="020F0502020204030204" pitchFamily="34" charset="0"/>
              </a:rPr>
              <a:t>]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E70C38-46FA-E6AB-34D1-3849833698DF}"/>
              </a:ext>
            </a:extLst>
          </p:cNvPr>
          <p:cNvSpPr txBox="1"/>
          <p:nvPr/>
        </p:nvSpPr>
        <p:spPr>
          <a:xfrm>
            <a:off x="9484257" y="323062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5AAD0C35-8A7E-3984-5A38-9DC9E44EAB8E}"/>
              </a:ext>
            </a:extLst>
          </p:cNvPr>
          <p:cNvCxnSpPr>
            <a:cxnSpLocks/>
          </p:cNvCxnSpPr>
          <p:nvPr/>
        </p:nvCxnSpPr>
        <p:spPr>
          <a:xfrm flipH="1" flipV="1">
            <a:off x="9405256" y="3137921"/>
            <a:ext cx="115460" cy="2114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29DA-63CF-4EBE-87AB-BC4186707CE1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1026" name="Picture 2" descr="\\192.168.1.60\RaMA_20\RAW_DATA\2025-06-06\FOTO_0606\IMGP2167.jpg"/>
          <p:cNvPicPr>
            <a:picLocks noChangeAspect="1" noChangeArrowheads="1"/>
          </p:cNvPicPr>
          <p:nvPr/>
        </p:nvPicPr>
        <p:blipFill>
          <a:blip r:embed="rId2" cstate="print"/>
          <a:srcRect t="8087" b="34824"/>
          <a:stretch/>
        </p:blipFill>
        <p:spPr bwMode="auto">
          <a:xfrm>
            <a:off x="8253797" y="3803703"/>
            <a:ext cx="3689706" cy="1395247"/>
          </a:xfrm>
          <a:prstGeom prst="rect">
            <a:avLst/>
          </a:prstGeom>
          <a:noFill/>
        </p:spPr>
      </p:pic>
      <p:pic>
        <p:nvPicPr>
          <p:cNvPr id="1028" name="Picture 4" descr="\\192.168.1.60\RaMA_20\RAW_DATA\2025-06-03\FOTO_0306\IMGP2151.jpg"/>
          <p:cNvPicPr>
            <a:picLocks noChangeAspect="1" noChangeArrowheads="1"/>
          </p:cNvPicPr>
          <p:nvPr/>
        </p:nvPicPr>
        <p:blipFill>
          <a:blip r:embed="rId3" cstate="print"/>
          <a:srcRect t="13007" b="29904"/>
          <a:stretch/>
        </p:blipFill>
        <p:spPr bwMode="auto">
          <a:xfrm>
            <a:off x="4125074" y="3803703"/>
            <a:ext cx="3689705" cy="1395247"/>
          </a:xfrm>
          <a:prstGeom prst="rect">
            <a:avLst/>
          </a:prstGeom>
          <a:noFill/>
        </p:spPr>
      </p:pic>
      <p:pic>
        <p:nvPicPr>
          <p:cNvPr id="1031" name="Picture 7" descr="\\192.168.1.60\RaMA_20\RAW_DATA\2025-05-27\FOTO_2705\IMGP2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70" y="2530866"/>
            <a:ext cx="3688632" cy="24431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7145" y="2151695"/>
            <a:ext cx="2343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Общий вид установки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04821" y="1191795"/>
            <a:ext cx="7382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Конфигурации разломной зоны</a:t>
            </a:r>
          </a:p>
        </p:txBody>
      </p:sp>
      <p:pic>
        <p:nvPicPr>
          <p:cNvPr id="12" name="Picture 3" descr="\\192.168.1.60\RaMA_20\RAW_DATA\2025-06-10\FOTO_1006\IMGP2177.jpg"/>
          <p:cNvPicPr>
            <a:picLocks noChangeAspect="1" noChangeArrowheads="1"/>
          </p:cNvPicPr>
          <p:nvPr/>
        </p:nvPicPr>
        <p:blipFill>
          <a:blip r:embed="rId5" cstate="print"/>
          <a:srcRect t="15272" b="32170"/>
          <a:stretch/>
        </p:blipFill>
        <p:spPr bwMode="auto">
          <a:xfrm>
            <a:off x="8253798" y="2359080"/>
            <a:ext cx="3689705" cy="1284513"/>
          </a:xfrm>
          <a:prstGeom prst="rect">
            <a:avLst/>
          </a:prstGeom>
          <a:noFill/>
        </p:spPr>
      </p:pic>
      <p:pic>
        <p:nvPicPr>
          <p:cNvPr id="13" name="Picture 5" descr="\\192.168.1.60\RaMA_20\RAW_DATA\2025-05-27\FOTO_2705\IMGP2050.jpg"/>
          <p:cNvPicPr>
            <a:picLocks noChangeAspect="1" noChangeArrowheads="1"/>
          </p:cNvPicPr>
          <p:nvPr/>
        </p:nvPicPr>
        <p:blipFill>
          <a:blip r:embed="rId6" cstate="print"/>
          <a:srcRect t="12287" b="35155"/>
          <a:stretch/>
        </p:blipFill>
        <p:spPr bwMode="auto">
          <a:xfrm>
            <a:off x="4125074" y="2359080"/>
            <a:ext cx="3689705" cy="12845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295703" y="1986389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</a:t>
            </a:r>
            <a:r>
              <a:rPr lang="ru-RU" dirty="0" err="1"/>
              <a:t>асперити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346137" y="1986389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</a:t>
            </a:r>
            <a:r>
              <a:rPr lang="ru-RU" dirty="0" err="1"/>
              <a:t>асперити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9B43C0A-5705-9114-3AD3-CC68CE4BC80E}"/>
              </a:ext>
            </a:extLst>
          </p:cNvPr>
          <p:cNvSpPr/>
          <p:nvPr/>
        </p:nvSpPr>
        <p:spPr>
          <a:xfrm>
            <a:off x="-1307" y="0"/>
            <a:ext cx="12193307" cy="79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7EB66BC-0FF9-6FD1-5C97-9492BC470185}"/>
              </a:ext>
            </a:extLst>
          </p:cNvPr>
          <p:cNvSpPr/>
          <p:nvPr/>
        </p:nvSpPr>
        <p:spPr>
          <a:xfrm>
            <a:off x="149392" y="138043"/>
            <a:ext cx="842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Методика проведения эксперимента на стенде </a:t>
            </a:r>
            <a:r>
              <a:rPr lang="en-US" sz="2800" dirty="0"/>
              <a:t>RAMA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677"/>
    </mc:Choice>
    <mc:Fallback>
      <p:transition spd="slow" advTm="516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75E60F7-A5B4-DE5F-06DE-379CDF4C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91" y="3628498"/>
            <a:ext cx="5689876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2643E17-52B6-073E-F014-9F06EDC1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29DA-63CF-4EBE-87AB-BC4186707CE1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\\192.168.1.60\RaMA_20\RAW_DATA\2025-06-10\FOTO_1006\IMGP2177.jpg">
            <a:extLst>
              <a:ext uri="{FF2B5EF4-FFF2-40B4-BE49-F238E27FC236}">
                <a16:creationId xmlns:a16="http://schemas.microsoft.com/office/drawing/2014/main" xmlns="" id="{5AB200A3-BDF1-9E66-D683-F5846FFC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5272" b="32170"/>
          <a:stretch/>
        </p:blipFill>
        <p:spPr bwMode="auto">
          <a:xfrm>
            <a:off x="7151077" y="1986042"/>
            <a:ext cx="3689705" cy="1284513"/>
          </a:xfrm>
          <a:prstGeom prst="rect">
            <a:avLst/>
          </a:prstGeom>
          <a:noFill/>
        </p:spPr>
      </p:pic>
      <p:pic>
        <p:nvPicPr>
          <p:cNvPr id="5" name="Picture 5" descr="\\192.168.1.60\RaMA_20\RAW_DATA\2025-05-27\FOTO_2705\IMGP2050.jpg">
            <a:extLst>
              <a:ext uri="{FF2B5EF4-FFF2-40B4-BE49-F238E27FC236}">
                <a16:creationId xmlns:a16="http://schemas.microsoft.com/office/drawing/2014/main" xmlns="" id="{BB414316-F62A-4B67-0A92-612708FE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12287" b="35155"/>
          <a:stretch/>
        </p:blipFill>
        <p:spPr bwMode="auto">
          <a:xfrm>
            <a:off x="1351218" y="1986042"/>
            <a:ext cx="3689705" cy="1284513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A87C6D3-7C03-8DF7-414D-C65F40655A4C}"/>
              </a:ext>
            </a:extLst>
          </p:cNvPr>
          <p:cNvCxnSpPr>
            <a:cxnSpLocks/>
          </p:cNvCxnSpPr>
          <p:nvPr/>
        </p:nvCxnSpPr>
        <p:spPr>
          <a:xfrm>
            <a:off x="6070060" y="1914041"/>
            <a:ext cx="25940" cy="423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88256" y="1123923"/>
            <a:ext cx="578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Закономерности деформирования модельного разлома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AA0B239-B687-7CF3-7A38-F6EF97DEF522}"/>
              </a:ext>
            </a:extLst>
          </p:cNvPr>
          <p:cNvSpPr/>
          <p:nvPr/>
        </p:nvSpPr>
        <p:spPr>
          <a:xfrm>
            <a:off x="2319747" y="1625054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</a:t>
            </a:r>
            <a:r>
              <a:rPr lang="ru-RU" dirty="0" err="1"/>
              <a:t>асперити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36C1585-87A9-BE20-EFCA-32DFE8A98D49}"/>
              </a:ext>
            </a:extLst>
          </p:cNvPr>
          <p:cNvSpPr/>
          <p:nvPr/>
        </p:nvSpPr>
        <p:spPr>
          <a:xfrm>
            <a:off x="8531855" y="1631374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 </a:t>
            </a:r>
            <a:r>
              <a:rPr lang="ru-RU" dirty="0" err="1"/>
              <a:t>асперити</a:t>
            </a:r>
            <a:endParaRPr lang="ru-RU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2E4CFEFE-3E8E-0D67-1FBA-2F339D5B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6841" y="3652938"/>
            <a:ext cx="5921828" cy="2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913B630-EF80-2EEC-56C9-2CD2DD6F3AF7}"/>
              </a:ext>
            </a:extLst>
          </p:cNvPr>
          <p:cNvSpPr/>
          <p:nvPr/>
        </p:nvSpPr>
        <p:spPr>
          <a:xfrm>
            <a:off x="-1307" y="0"/>
            <a:ext cx="12193307" cy="79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CE0EFFE-0B55-D59D-7749-A9BDF1154D0A}"/>
              </a:ext>
            </a:extLst>
          </p:cNvPr>
          <p:cNvSpPr/>
          <p:nvPr/>
        </p:nvSpPr>
        <p:spPr>
          <a:xfrm>
            <a:off x="149392" y="138043"/>
            <a:ext cx="842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Методика проведения эксперимента на стенде </a:t>
            </a:r>
            <a:r>
              <a:rPr lang="en-US" sz="2800" dirty="0"/>
              <a:t>RAMA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0837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FE2AAD3-0299-28B3-E138-AD8A86F917CF}"/>
              </a:ext>
            </a:extLst>
          </p:cNvPr>
          <p:cNvSpPr/>
          <p:nvPr/>
        </p:nvSpPr>
        <p:spPr>
          <a:xfrm>
            <a:off x="-1307" y="0"/>
            <a:ext cx="12193307" cy="79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41250A8-2E65-8439-8C11-08ABEF0C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29DA-63CF-4EBE-87AB-BC4186707CE1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8B522461-70AC-FEC2-A005-F35AAB34FD5B}"/>
              </a:ext>
            </a:extLst>
          </p:cNvPr>
          <p:cNvSpPr txBox="1">
            <a:spLocks/>
          </p:cNvSpPr>
          <p:nvPr/>
        </p:nvSpPr>
        <p:spPr>
          <a:xfrm>
            <a:off x="355812" y="99354"/>
            <a:ext cx="11420552" cy="959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Локация импульсов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EC96B1-D551-A7AA-7F74-D42368F7BDCB}"/>
              </a:ext>
            </a:extLst>
          </p:cNvPr>
          <p:cNvSpPr txBox="1"/>
          <p:nvPr/>
        </p:nvSpPr>
        <p:spPr>
          <a:xfrm>
            <a:off x="355812" y="4325025"/>
            <a:ext cx="59289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Этапы</a:t>
            </a:r>
            <a:r>
              <a:rPr lang="en-US" dirty="0"/>
              <a:t>: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синтетического каталога времен задержек приходов импульса на разные датчики АЭ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Добавление случайной компоненты</a:t>
            </a:r>
            <a:r>
              <a:rPr lang="en-US" dirty="0"/>
              <a:t>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на синтетических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Тестирование на экспериментальных данных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11ECE2-6DEC-629B-4990-8A27427039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7125" y="1369245"/>
            <a:ext cx="3876675" cy="1800225"/>
          </a:xfrm>
          <a:prstGeom prst="rect">
            <a:avLst/>
          </a:prstGeom>
        </p:spPr>
      </p:pic>
      <p:pic>
        <p:nvPicPr>
          <p:cNvPr id="6" name="Picture 4" descr="E:\lab\РНФ 20-77-10087 (Байкал)\2023-2025\Отчет 2025\Рис2.jpg">
            <a:extLst>
              <a:ext uri="{FF2B5EF4-FFF2-40B4-BE49-F238E27FC236}">
                <a16:creationId xmlns:a16="http://schemas.microsoft.com/office/drawing/2014/main" xmlns="" id="{41CE3743-5B4D-F2FC-5964-0DA30A5AA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31254"/>
          <a:stretch/>
        </p:blipFill>
        <p:spPr bwMode="auto">
          <a:xfrm>
            <a:off x="149669" y="1491916"/>
            <a:ext cx="6732000" cy="2606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756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B5584D-CC0C-2457-8FA1-7703A713C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667E086-4736-3763-E343-824CA6EEA515}"/>
              </a:ext>
            </a:extLst>
          </p:cNvPr>
          <p:cNvSpPr/>
          <p:nvPr/>
        </p:nvSpPr>
        <p:spPr>
          <a:xfrm>
            <a:off x="-1307" y="0"/>
            <a:ext cx="12193307" cy="79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3F05A97-2451-063D-43F7-3CA4AE2D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29DA-63CF-4EBE-87AB-BC4186707CE1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691247AB-2AE9-949D-635A-BD37D523BABC}"/>
              </a:ext>
            </a:extLst>
          </p:cNvPr>
          <p:cNvSpPr txBox="1">
            <a:spLocks/>
          </p:cNvSpPr>
          <p:nvPr/>
        </p:nvSpPr>
        <p:spPr>
          <a:xfrm>
            <a:off x="355812" y="99354"/>
            <a:ext cx="11420552" cy="959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Локация импульсов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3374185-0B06-78FE-4E0F-A47FC74E33D7}"/>
              </a:ext>
            </a:extLst>
          </p:cNvPr>
          <p:cNvSpPr/>
          <p:nvPr/>
        </p:nvSpPr>
        <p:spPr>
          <a:xfrm>
            <a:off x="7085430" y="2574525"/>
            <a:ext cx="3750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Результаты тестовых экспериментов</a:t>
            </a:r>
          </a:p>
        </p:txBody>
      </p:sp>
      <p:pic>
        <p:nvPicPr>
          <p:cNvPr id="3" name="Picture 5" descr="E:\lab\Семинары\22 05 2025\Fig\15x15mm.jpg">
            <a:extLst>
              <a:ext uri="{FF2B5EF4-FFF2-40B4-BE49-F238E27FC236}">
                <a16:creationId xmlns:a16="http://schemas.microsoft.com/office/drawing/2014/main" xmlns="" id="{FD42B213-9394-B1AD-D6D6-76EFB85F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21993"/>
          <a:stretch>
            <a:fillRect/>
          </a:stretch>
        </p:blipFill>
        <p:spPr bwMode="auto">
          <a:xfrm>
            <a:off x="5278946" y="3263213"/>
            <a:ext cx="6663308" cy="1577094"/>
          </a:xfrm>
          <a:prstGeom prst="rect">
            <a:avLst/>
          </a:prstGeom>
          <a:noFill/>
        </p:spPr>
      </p:pic>
      <p:pic>
        <p:nvPicPr>
          <p:cNvPr id="7" name="Picture 2" descr="E:\lab\Семинары\22 05 2025\Fig\1x1mm.jpg">
            <a:extLst>
              <a:ext uri="{FF2B5EF4-FFF2-40B4-BE49-F238E27FC236}">
                <a16:creationId xmlns:a16="http://schemas.microsoft.com/office/drawing/2014/main" xmlns="" id="{54CF3FC4-6504-27A6-213F-B92301F0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8006" t="20444" r="605" b="31854"/>
          <a:stretch>
            <a:fillRect/>
          </a:stretch>
        </p:blipFill>
        <p:spPr bwMode="auto">
          <a:xfrm>
            <a:off x="10266569" y="4879789"/>
            <a:ext cx="1399013" cy="576064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811B61-3E1B-A234-E03F-21D204C85876}"/>
              </a:ext>
            </a:extLst>
          </p:cNvPr>
          <p:cNvSpPr txBox="1"/>
          <p:nvPr/>
        </p:nvSpPr>
        <p:spPr>
          <a:xfrm>
            <a:off x="204272" y="2389859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Входные данные: </a:t>
            </a:r>
          </a:p>
          <a:p>
            <a:r>
              <a:rPr lang="ru-RU" dirty="0"/>
              <a:t>разница времен прихода импульса на 7 датчиков </a:t>
            </a:r>
          </a:p>
          <a:p>
            <a:r>
              <a:rPr lang="ru-RU" dirty="0"/>
              <a:t>+ </a:t>
            </a:r>
            <a:r>
              <a:rPr lang="ru-RU" u="sng" dirty="0"/>
              <a:t>случайная компонента по времени</a:t>
            </a:r>
            <a:endParaRPr lang="ru-RU" dirty="0"/>
          </a:p>
          <a:p>
            <a:r>
              <a:rPr lang="ru-RU" dirty="0"/>
              <a:t>Итого: 21 параметр</a:t>
            </a:r>
            <a:endParaRPr lang="ru-RU" u="sng" dirty="0"/>
          </a:p>
          <a:p>
            <a:endParaRPr lang="ru-RU" dirty="0"/>
          </a:p>
          <a:p>
            <a:r>
              <a:rPr lang="ru-RU" b="1" dirty="0"/>
              <a:t>Выходные данные: </a:t>
            </a:r>
          </a:p>
          <a:p>
            <a:r>
              <a:rPr lang="ru-RU" dirty="0"/>
              <a:t>Координаты </a:t>
            </a:r>
            <a:r>
              <a:rPr lang="en-US" dirty="0"/>
              <a:t>X </a:t>
            </a:r>
            <a:r>
              <a:rPr lang="ru-RU" dirty="0"/>
              <a:t>и </a:t>
            </a:r>
            <a:r>
              <a:rPr lang="en-US" dirty="0"/>
              <a:t>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489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ECF840E-8701-2F74-50F3-46AFCA4F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29DA-63CF-4EBE-87AB-BC4186707CE1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6AD71E-CD8F-084A-7244-C8CF594A3A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6" t="34069"/>
          <a:stretch>
            <a:fillRect/>
          </a:stretch>
        </p:blipFill>
        <p:spPr>
          <a:xfrm>
            <a:off x="2152996" y="2362875"/>
            <a:ext cx="7554884" cy="254558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0C510E-AFCC-3324-8B2B-B8E4DDAF84F4}"/>
              </a:ext>
            </a:extLst>
          </p:cNvPr>
          <p:cNvSpPr/>
          <p:nvPr/>
        </p:nvSpPr>
        <p:spPr>
          <a:xfrm>
            <a:off x="-1307" y="0"/>
            <a:ext cx="12193307" cy="79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одзаголовок 3">
            <a:extLst>
              <a:ext uri="{FF2B5EF4-FFF2-40B4-BE49-F238E27FC236}">
                <a16:creationId xmlns:a16="http://schemas.microsoft.com/office/drawing/2014/main" xmlns="" id="{C0BAA555-63B1-FF3A-D85A-CA86A3D4F8CC}"/>
              </a:ext>
            </a:extLst>
          </p:cNvPr>
          <p:cNvSpPr txBox="1">
            <a:spLocks/>
          </p:cNvSpPr>
          <p:nvPr/>
        </p:nvSpPr>
        <p:spPr>
          <a:xfrm>
            <a:off x="355812" y="99354"/>
            <a:ext cx="11420552" cy="959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Локация импульсов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2056C0-24FD-A84F-8BDE-5BA2B8AF4870}"/>
              </a:ext>
            </a:extLst>
          </p:cNvPr>
          <p:cNvSpPr txBox="1"/>
          <p:nvPr/>
        </p:nvSpPr>
        <p:spPr>
          <a:xfrm>
            <a:off x="865217" y="1387513"/>
            <a:ext cx="9116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Результат применения разработанного метода локации на тестовых импульсов в зоне модельного разлома источником на сгенерированных импульсах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Берлаге</a:t>
            </a:r>
            <a:endParaRPr lang="ru-RU" dirty="0"/>
          </a:p>
        </p:txBody>
      </p:sp>
      <p:pic>
        <p:nvPicPr>
          <p:cNvPr id="9" name="Picture 2" descr="E:\lab\Семинары\22 05 2025\Fig\1x1mm.jpg">
            <a:extLst>
              <a:ext uri="{FF2B5EF4-FFF2-40B4-BE49-F238E27FC236}">
                <a16:creationId xmlns:a16="http://schemas.microsoft.com/office/drawing/2014/main" xmlns="" id="{57DF8F15-29E7-D90C-D329-DB06577D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8006" t="38546" r="18655" b="48811"/>
          <a:stretch>
            <a:fillRect/>
          </a:stretch>
        </p:blipFill>
        <p:spPr bwMode="auto">
          <a:xfrm rot="18916898">
            <a:off x="7398676" y="5503591"/>
            <a:ext cx="440224" cy="307777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2EC66F-7676-F99B-78FD-6B8AAB90A0CF}"/>
              </a:ext>
            </a:extLst>
          </p:cNvPr>
          <p:cNvSpPr txBox="1"/>
          <p:nvPr/>
        </p:nvSpPr>
        <p:spPr>
          <a:xfrm>
            <a:off x="7701918" y="5143478"/>
            <a:ext cx="27147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ea typeface="Calibri" panose="020F0502020204030204" pitchFamily="34" charset="0"/>
              </a:rPr>
              <a:t>истинные координаты</a:t>
            </a:r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1F344F-D616-98F1-221C-83090724988B}"/>
              </a:ext>
            </a:extLst>
          </p:cNvPr>
          <p:cNvSpPr txBox="1"/>
          <p:nvPr/>
        </p:nvSpPr>
        <p:spPr>
          <a:xfrm>
            <a:off x="7701918" y="5483007"/>
            <a:ext cx="27147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a typeface="Calibri" panose="020F0502020204030204" pitchFamily="34" charset="0"/>
              </a:rPr>
              <a:t>ml</a:t>
            </a:r>
            <a:endParaRPr lang="ru-RU" sz="1400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92B31212-53A5-077C-4D93-E5C8217506F0}"/>
              </a:ext>
            </a:extLst>
          </p:cNvPr>
          <p:cNvSpPr/>
          <p:nvPr/>
        </p:nvSpPr>
        <p:spPr>
          <a:xfrm>
            <a:off x="7490119" y="5905666"/>
            <a:ext cx="124691" cy="12469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80B96DFD-A700-907B-2E5F-70D52F8BEADF}"/>
              </a:ext>
            </a:extLst>
          </p:cNvPr>
          <p:cNvSpPr/>
          <p:nvPr/>
        </p:nvSpPr>
        <p:spPr>
          <a:xfrm>
            <a:off x="7484576" y="5254252"/>
            <a:ext cx="124691" cy="1246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B1BAE3-F575-A754-D987-9820219BAC6A}"/>
              </a:ext>
            </a:extLst>
          </p:cNvPr>
          <p:cNvSpPr txBox="1"/>
          <p:nvPr/>
        </p:nvSpPr>
        <p:spPr>
          <a:xfrm>
            <a:off x="7701918" y="5801255"/>
            <a:ext cx="27147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ea typeface="Calibri" panose="020F0502020204030204" pitchFamily="34" charset="0"/>
              </a:rPr>
              <a:t>невязка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85941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3008539-D4F2-0723-4E9D-553ED9EA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729DA-63CF-4EBE-87AB-BC4186707CE1}" type="slidenum">
              <a:rPr lang="ru-RU" alt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D1FB70F-E5BF-F3A6-F331-C6AFEF71AB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761"/>
            <a:ext cx="7192675" cy="49085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29CAA8-A252-04DF-F0D7-B5A9D5A708FF}"/>
              </a:ext>
            </a:extLst>
          </p:cNvPr>
          <p:cNvSpPr txBox="1"/>
          <p:nvPr/>
        </p:nvSpPr>
        <p:spPr>
          <a:xfrm>
            <a:off x="7883236" y="228600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ML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29CAA8-A252-04DF-F0D7-B5A9D5A708FF}"/>
              </a:ext>
            </a:extLst>
          </p:cNvPr>
          <p:cNvSpPr txBox="1"/>
          <p:nvPr/>
        </p:nvSpPr>
        <p:spPr>
          <a:xfrm>
            <a:off x="7973642" y="4631410"/>
            <a:ext cx="1210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невязка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340C184-C3D2-8AC9-8451-E23C70D42997}"/>
              </a:ext>
            </a:extLst>
          </p:cNvPr>
          <p:cNvSpPr/>
          <p:nvPr/>
        </p:nvSpPr>
        <p:spPr>
          <a:xfrm>
            <a:off x="-1307" y="0"/>
            <a:ext cx="12193307" cy="79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Подзаголовок 3">
            <a:extLst>
              <a:ext uri="{FF2B5EF4-FFF2-40B4-BE49-F238E27FC236}">
                <a16:creationId xmlns:a16="http://schemas.microsoft.com/office/drawing/2014/main" xmlns="" id="{0A79FC76-CBBA-2FAC-42DD-5F47E79C733C}"/>
              </a:ext>
            </a:extLst>
          </p:cNvPr>
          <p:cNvSpPr txBox="1">
            <a:spLocks/>
          </p:cNvSpPr>
          <p:nvPr/>
        </p:nvSpPr>
        <p:spPr>
          <a:xfrm>
            <a:off x="355812" y="99354"/>
            <a:ext cx="11420552" cy="959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kumimoji="0" lang="ru-RU" u="none" strike="noStrike" kern="0" cap="none" spc="0" normalizeH="0" baseline="0" noProof="0" dirty="0">
                <a:ln>
                  <a:noFill/>
                </a:ln>
                <a:uLnTx/>
                <a:uFillTx/>
                <a:ea typeface="+mn-ea"/>
                <a:cs typeface="+mn-cs"/>
              </a:rPr>
              <a:t>Локация импульсов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2698711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356</Words>
  <Application>Microsoft Office PowerPoint</Application>
  <PresentationFormat>Произвольный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Gram Voldemar</dc:creator>
  <cp:lastModifiedBy>XXX</cp:lastModifiedBy>
  <cp:revision>41</cp:revision>
  <dcterms:created xsi:type="dcterms:W3CDTF">2025-05-16T03:25:19Z</dcterms:created>
  <dcterms:modified xsi:type="dcterms:W3CDTF">2026-06-02T13:33:46Z</dcterms:modified>
</cp:coreProperties>
</file>