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Layouts/slideLayout27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4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s/slide6.xml" ContentType="application/vnd.openxmlformats-officedocument.presentationml.slide+xml"/>
  <Override PartName="/docProps/custom.xml" ContentType="application/vnd.openxmlformats-officedocument.custom-properties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2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6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Layouts/slideLayout18.xml" ContentType="application/vnd.openxmlformats-officedocument.presentationml.slideLayou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  <p:sldMasterId id="2147483665" r:id="rId2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50" d="100"/>
          <a:sy n="50" d="100"/>
        </p:scale>
        <p:origin x="606" y="480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theme" Target="theme/theme1.xml"/><Relationship Id="rId4" Type="http://schemas.openxmlformats.org/officeDocument/2006/relationships/theme" Target="theme/theme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presProps" Target="presProps.xml" /><Relationship Id="rId22" Type="http://schemas.openxmlformats.org/officeDocument/2006/relationships/tableStyles" Target="tableStyles.xml" /><Relationship Id="rId23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 bwMode="auto">
          <a:xfrm>
            <a:off x="0" y="-8467"/>
            <a:ext cx="12192000" cy="6866466"/>
            <a:chOff x="0" y="-8467"/>
            <a:chExt cx="12192000" cy="6866466"/>
          </a:xfrm>
        </p:grpSpPr>
        <p:cxnSp>
          <p:nvCxnSpPr>
            <p:cNvPr id="32" name="Straight Connector 31"/>
            <p:cNvCxnSpPr>
              <a:cxnSpLocks/>
            </p:cNvCxnSpPr>
            <p:nvPr/>
          </p:nvCxnSpPr>
          <p:spPr bwMode="auto"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/>
          </p:nvCxnSpPr>
          <p:spPr bwMode="auto"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 bwMode="auto">
            <a:xfrm>
              <a:off x="9181476" y="-8467"/>
              <a:ext cx="3007349" cy="6866466"/>
            </a:xfrm>
            <a:custGeom>
              <a:avLst/>
              <a:gdLst/>
              <a:ahLst/>
              <a:cxnLst/>
              <a:rect l="l" t="t" r="r" b="b"/>
              <a:pathLst>
                <a:path w="3007349" h="6866467" fill="norm" stroke="1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 bwMode="auto">
            <a:xfrm>
              <a:off x="9603442" y="-8467"/>
              <a:ext cx="2588558" cy="6866466"/>
            </a:xfrm>
            <a:custGeom>
              <a:avLst/>
              <a:gdLst/>
              <a:ahLst/>
              <a:cxnLst/>
              <a:rect l="l" t="t" r="r" b="b"/>
              <a:pathLst>
                <a:path w="2573311" h="6866467" fill="norm" stroke="1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 bwMode="auto">
            <a:xfrm>
              <a:off x="8932333" y="3048000"/>
              <a:ext cx="325966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 bwMode="auto">
            <a:xfrm>
              <a:off x="9334500" y="-8467"/>
              <a:ext cx="2854326" cy="6866466"/>
            </a:xfrm>
            <a:custGeom>
              <a:avLst/>
              <a:gdLst/>
              <a:ahLst/>
              <a:cxnLst/>
              <a:rect l="l" t="t" r="r" b="b"/>
              <a:pathLst>
                <a:path w="2858013" h="6866467" fill="norm" stroke="1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 bwMode="auto">
            <a:xfrm>
              <a:off x="10898730" y="-8467"/>
              <a:ext cx="1290094" cy="6866466"/>
            </a:xfrm>
            <a:custGeom>
              <a:avLst/>
              <a:gdLst/>
              <a:ahLst/>
              <a:cxnLst/>
              <a:rect l="l" t="t" r="r" b="b"/>
              <a:pathLst>
                <a:path w="1290094" h="6858000" fill="norm" stroke="1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 bwMode="auto">
            <a:xfrm>
              <a:off x="10938999" y="-8467"/>
              <a:ext cx="1249825" cy="6866466"/>
            </a:xfrm>
            <a:custGeom>
              <a:avLst/>
              <a:gdLst/>
              <a:ahLst/>
              <a:cxnLst/>
              <a:rect l="l" t="t" r="r" b="b"/>
              <a:pathLst>
                <a:path w="1249825" h="6858000" fill="norm" stroke="1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 bwMode="auto">
            <a:xfrm>
              <a:off x="10371666" y="3589867"/>
              <a:ext cx="1817158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 bwMode="auto"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и подпис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Цитата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/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 bwMode="auto">
          <a:xfrm>
            <a:off x="541870" y="790378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  <a:endParaRPr/>
          </a:p>
        </p:txBody>
      </p:sp>
      <p:sp>
        <p:nvSpPr>
          <p:cNvPr id="22" name="TextBox 21"/>
          <p:cNvSpPr txBox="1"/>
          <p:nvPr/>
        </p:nvSpPr>
        <p:spPr bwMode="auto">
          <a:xfrm>
            <a:off x="8893011" y="2886556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Карточка имен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Цитата карточки имен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/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 bwMode="auto">
          <a:xfrm>
            <a:off x="541870" y="790378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  <a:endParaRPr/>
          </a:p>
        </p:txBody>
      </p:sp>
      <p:sp>
        <p:nvSpPr>
          <p:cNvPr id="25" name="TextBox 24"/>
          <p:cNvSpPr txBox="1"/>
          <p:nvPr/>
        </p:nvSpPr>
        <p:spPr bwMode="auto">
          <a:xfrm>
            <a:off x="8893011" y="2886556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Истина или лож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5C6B4A9-1611-4792-9094-5F34BCA07E0B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9333C77-0158-454C-844F-B7AB9BD7DAD4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7967673" y="609599"/>
            <a:ext cx="1304743" cy="5251451"/>
          </a:xfrm>
        </p:spPr>
        <p:txBody>
          <a:bodyPr vert="eaVert" anchor="ctr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77335" y="609600"/>
            <a:ext cx="7060150" cy="525145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EC74754-91E8-4FC2-82F4-FA400072D33F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7F394E2-6392-44C9-B01D-F86A68267F0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EC74754-91E8-4FC2-82F4-FA400072D33F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7F394E2-6392-44C9-B01D-F86A68267F0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EC74754-91E8-4FC2-82F4-FA400072D33F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7F394E2-6392-44C9-B01D-F86A68267F0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EC74754-91E8-4FC2-82F4-FA400072D33F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7F394E2-6392-44C9-B01D-F86A68267F0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EC74754-91E8-4FC2-82F4-FA400072D33F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7F394E2-6392-44C9-B01D-F86A68267F0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EC74754-91E8-4FC2-82F4-FA400072D33F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7F394E2-6392-44C9-B01D-F86A68267F0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EC74754-91E8-4FC2-82F4-FA400072D33F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7F394E2-6392-44C9-B01D-F86A68267F0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EC74754-91E8-4FC2-82F4-FA400072D33F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7F394E2-6392-44C9-B01D-F86A68267F0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EC74754-91E8-4FC2-82F4-FA400072D33F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7F394E2-6392-44C9-B01D-F86A68267F0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EC74754-91E8-4FC2-82F4-FA400072D33F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7F394E2-6392-44C9-B01D-F86A68267F0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EC74754-91E8-4FC2-82F4-FA400072D33F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7F394E2-6392-44C9-B01D-F86A68267F0C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77334" y="2160589"/>
            <a:ext cx="4184035" cy="3880772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5089970" y="2160589"/>
            <a:ext cx="4184034" cy="3880773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B712588-04B1-427B-82EE-E8DB90309F08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FF9F0C5-380F-41C2-899A-BAC0F0927E16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4" y="609600"/>
            <a:ext cx="8596668" cy="132080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2A54C80-263E-416B-A8E0-580EDEADCBDC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9954A3-9DFD-4C44-94BA-B95130A3BA1C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61BEF0D-F0BB-DE4B-95CE-6DB70DBA9567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7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 bwMode="auto">
          <a:xfrm>
            <a:off x="0" y="-8467"/>
            <a:ext cx="12192000" cy="6866466"/>
            <a:chOff x="0" y="-8467"/>
            <a:chExt cx="12192000" cy="6866466"/>
          </a:xfrm>
        </p:grpSpPr>
        <p:cxnSp>
          <p:nvCxnSpPr>
            <p:cNvPr id="20" name="Straight Connector 19"/>
            <p:cNvCxnSpPr>
              <a:cxnSpLocks/>
            </p:cNvCxnSpPr>
            <p:nvPr/>
          </p:nvCxnSpPr>
          <p:spPr bwMode="auto"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/>
          </p:nvCxnSpPr>
          <p:spPr bwMode="auto"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 bwMode="auto">
            <a:xfrm>
              <a:off x="9181476" y="-8467"/>
              <a:ext cx="3007349" cy="6866466"/>
            </a:xfrm>
            <a:custGeom>
              <a:avLst/>
              <a:gdLst/>
              <a:ahLst/>
              <a:cxnLst/>
              <a:rect l="l" t="t" r="r" b="b"/>
              <a:pathLst>
                <a:path w="3007349" h="6866467" fill="norm" stroke="1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 bwMode="auto">
            <a:xfrm>
              <a:off x="9603442" y="-8467"/>
              <a:ext cx="2588558" cy="6866466"/>
            </a:xfrm>
            <a:custGeom>
              <a:avLst/>
              <a:gdLst/>
              <a:ahLst/>
              <a:cxnLst/>
              <a:rect l="l" t="t" r="r" b="b"/>
              <a:pathLst>
                <a:path w="2573311" h="6866467" fill="norm" stroke="1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 bwMode="auto">
            <a:xfrm>
              <a:off x="8932333" y="3048000"/>
              <a:ext cx="325966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 bwMode="auto">
            <a:xfrm>
              <a:off x="9334500" y="-8467"/>
              <a:ext cx="2854326" cy="6866466"/>
            </a:xfrm>
            <a:custGeom>
              <a:avLst/>
              <a:gdLst/>
              <a:ahLst/>
              <a:cxnLst/>
              <a:rect l="l" t="t" r="r" b="b"/>
              <a:pathLst>
                <a:path w="2858013" h="6866467" fill="norm" stroke="1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 bwMode="auto">
            <a:xfrm>
              <a:off x="10898730" y="-8467"/>
              <a:ext cx="1290094" cy="6866466"/>
            </a:xfrm>
            <a:custGeom>
              <a:avLst/>
              <a:gdLst/>
              <a:ahLst/>
              <a:cxnLst/>
              <a:rect l="l" t="t" r="r" b="b"/>
              <a:pathLst>
                <a:path w="1290094" h="6858000" fill="norm" stroke="1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 bwMode="auto">
            <a:xfrm>
              <a:off x="10938999" y="-8467"/>
              <a:ext cx="1249825" cy="6866466"/>
            </a:xfrm>
            <a:custGeom>
              <a:avLst/>
              <a:gdLst/>
              <a:ahLst/>
              <a:cxnLst/>
              <a:rect l="l" t="t" r="r" b="b"/>
              <a:pathLst>
                <a:path w="1249825" h="6858000" fill="norm" stroke="1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 bwMode="auto">
            <a:xfrm>
              <a:off x="10371666" y="3589867"/>
              <a:ext cx="1817158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 bwMode="auto"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1BEF0D-F0BB-DE4B-95CE-6DB70DBA9567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677334" y="6041362"/>
            <a:ext cx="62976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57F1E4F-1CFF-5643-939E-217C01CDF565}" type="slidenum">
              <a:rPr lang="en-US"/>
              <a:t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>
        <a:spcBef>
          <a:spcPts val="0"/>
        </a:spcBef>
        <a:buNone/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342900" indent="-3429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6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EC74754-91E8-4FC2-82F4-FA400072D33F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F394E2-6392-44C9-B01D-F86A68267F0C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9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3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4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8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5" name="PlaceHolder 2"/>
          <p:cNvSpPr>
            <a:spLocks noGrp="1"/>
          </p:cNvSpPr>
          <p:nvPr>
            <p:ph type="title" idx="4294967295"/>
          </p:nvPr>
        </p:nvSpPr>
        <p:spPr bwMode="auto">
          <a:xfrm>
            <a:off x="629587" y="1164418"/>
            <a:ext cx="10071100" cy="367347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r>
              <a:rPr lang="ru-RU" sz="4200" b="1" strike="noStrike" spc="-1">
                <a:solidFill>
                  <a:schemeClr val="tx1"/>
                </a:solidFill>
                <a:latin typeface="Arial"/>
                <a:ea typeface="Rosatom Light"/>
              </a:rPr>
              <a:t>Трехмерное численное моделирование сцинтилляций радиоволн на основе измерений электронной концентрации на спутнике </a:t>
            </a:r>
            <a:r>
              <a:rPr lang="en-US" sz="4200" b="1" strike="noStrike" spc="-1">
                <a:solidFill>
                  <a:schemeClr val="tx1"/>
                </a:solidFill>
                <a:latin typeface="Arial"/>
                <a:ea typeface="Rosatom Light"/>
              </a:rPr>
              <a:t>Dynamics Explorer 2</a:t>
            </a:r>
            <a:endParaRPr lang="en-US" sz="4200" b="1" strike="noStrike" spc="-1">
              <a:solidFill>
                <a:schemeClr val="tx1"/>
              </a:solidFill>
              <a:latin typeface="Arial"/>
              <a:ea typeface="Rosatom Light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idx="4294967295"/>
          </p:nvPr>
        </p:nvSpPr>
        <p:spPr bwMode="auto">
          <a:xfrm>
            <a:off x="629587" y="5889235"/>
            <a:ext cx="6337299" cy="27305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r>
              <a:rPr lang="ru-RU" sz="1800" b="1" strike="noStrike" spc="-1">
                <a:solidFill>
                  <a:schemeClr val="tx1"/>
                </a:solidFill>
                <a:latin typeface="Arial"/>
                <a:ea typeface="Rosatom Light"/>
              </a:rPr>
              <a:t>Гончаров Егор </a:t>
            </a:r>
            <a:r>
              <a:rPr lang="ru-RU" sz="1800" b="1" strike="noStrike" spc="-1">
                <a:solidFill>
                  <a:schemeClr val="tx1"/>
                </a:solidFill>
                <a:latin typeface="Arial"/>
                <a:ea typeface="Rosatom Light"/>
              </a:rPr>
              <a:t>Сергеевич, ИДГ РАН</a:t>
            </a:r>
            <a:endParaRPr lang="en-US" sz="1800" b="1" strike="noStrike" spc="-1">
              <a:solidFill>
                <a:schemeClr val="tx1"/>
              </a:solidFill>
              <a:latin typeface="Arial"/>
              <a:ea typeface="Rosatom Light"/>
            </a:endParaRPr>
          </a:p>
        </p:txBody>
      </p:sp>
      <p:sp>
        <p:nvSpPr>
          <p:cNvPr id="6" name="PlaceHolder 4"/>
          <p:cNvSpPr txBox="1"/>
          <p:nvPr/>
        </p:nvSpPr>
        <p:spPr bwMode="auto">
          <a:xfrm>
            <a:off x="629587" y="5571735"/>
            <a:ext cx="6337299" cy="273050"/>
          </a:xfrm>
          <a:prstGeom prst="rect">
            <a:avLst/>
          </a:prstGeom>
          <a:noFill/>
          <a:ln w="0">
            <a:noFill/>
          </a:ln>
        </p:spPr>
        <p:txBody>
          <a:bodyPr vert="horz" lIns="0" tIns="0" rIns="0" bIns="0" rtlCol="0" anchor="b">
            <a:noAutofit/>
          </a:bodyPr>
          <a:lstStyle>
            <a:lvl1pPr marL="342900" indent="-3429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90000"/>
              </a:lnSpc>
              <a:spcBef>
                <a:spcPts val="1417"/>
              </a:spcBef>
              <a:buFont typeface="Wingdings 3"/>
              <a:buNone/>
              <a:defRPr/>
            </a:pPr>
            <a:r>
              <a:rPr lang="ru-RU" b="1" spc="-1">
                <a:solidFill>
                  <a:schemeClr val="tx1"/>
                </a:solidFill>
                <a:latin typeface="Arial"/>
                <a:ea typeface="Rosatom Light"/>
              </a:rPr>
              <a:t>Прудникова Маргарита Владимировна, ИДГ РАН</a:t>
            </a:r>
            <a:endParaRPr lang="en-US" b="1" spc="-1">
              <a:solidFill>
                <a:schemeClr val="tx1"/>
              </a:solidFill>
              <a:latin typeface="Arial"/>
              <a:ea typeface="Rosatom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2171263" y="385387"/>
            <a:ext cx="7057143" cy="36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881594">
              <a:defRPr/>
            </a:pPr>
            <a:r>
              <a:rPr lang="ru-RU" b="1" cap="all">
                <a:solidFill>
                  <a:srgbClr val="000099"/>
                </a:solidFill>
                <a:latin typeface="Times New Roman"/>
              </a:rPr>
              <a:t>Анализ данных спутника </a:t>
            </a:r>
            <a:r>
              <a:rPr lang="en-US" b="1" cap="all">
                <a:solidFill>
                  <a:srgbClr val="000099"/>
                </a:solidFill>
                <a:latin typeface="Times New Roman"/>
              </a:rPr>
              <a:t>Dynamics explorer 2</a:t>
            </a:r>
            <a:endParaRPr lang="ru-RU" b="1" cap="all">
              <a:solidFill>
                <a:srgbClr val="000099"/>
              </a:solidFill>
              <a:latin typeface="Times New Roman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/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06601" y="1039747"/>
            <a:ext cx="11120835" cy="4458643"/>
          </a:xfrm>
          <a:prstGeom prst="rect">
            <a:avLst/>
          </a:prstGeom>
        </p:spPr>
      </p:pic>
      <p:sp>
        <p:nvSpPr>
          <p:cNvPr id="634151966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2BA4273-681E-FC4D-3272-F4E46DFD899E}" type="slidenum">
              <a:rPr lang="ru-RU"/>
              <a:t>10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2171263" y="385387"/>
            <a:ext cx="7057143" cy="36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881594">
              <a:defRPr/>
            </a:pPr>
            <a:r>
              <a:rPr lang="ru-RU" b="1" cap="all">
                <a:solidFill>
                  <a:srgbClr val="000099"/>
                </a:solidFill>
                <a:latin typeface="Times New Roman"/>
              </a:rPr>
              <a:t>Анализ данных спутника </a:t>
            </a:r>
            <a:r>
              <a:rPr lang="en-US" b="1" cap="all">
                <a:solidFill>
                  <a:srgbClr val="000099"/>
                </a:solidFill>
                <a:latin typeface="Times New Roman"/>
              </a:rPr>
              <a:t>Dynamics explorer 2</a:t>
            </a:r>
            <a:endParaRPr lang="ru-RU" b="1" cap="all">
              <a:solidFill>
                <a:srgbClr val="000099"/>
              </a:solidFill>
              <a:latin typeface="Times New Roman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/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425607" y="1439594"/>
            <a:ext cx="5604881" cy="43397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97141" y="1453136"/>
            <a:ext cx="5569903" cy="4312619"/>
          </a:xfrm>
          <a:prstGeom prst="rect">
            <a:avLst/>
          </a:prstGeom>
        </p:spPr>
      </p:pic>
      <p:sp>
        <p:nvSpPr>
          <p:cNvPr id="1172002893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B0A98C6-2478-67BA-AA58-80F9CDD58000}" type="slidenum">
              <a:rPr lang="ru-RU"/>
              <a:t>11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7790510" name="Прямоугольник 1"/>
          <p:cNvSpPr/>
          <p:nvPr/>
        </p:nvSpPr>
        <p:spPr bwMode="auto">
          <a:xfrm>
            <a:off x="2171263" y="385387"/>
            <a:ext cx="7057143" cy="36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881593">
              <a:defRPr/>
            </a:pPr>
            <a:endParaRPr lang="ru-RU" b="1" cap="all">
              <a:solidFill>
                <a:srgbClr val="000099"/>
              </a:solidFill>
              <a:latin typeface="Times New Roman"/>
            </a:endParaRPr>
          </a:p>
        </p:txBody>
      </p:sp>
      <p:sp>
        <p:nvSpPr>
          <p:cNvPr id="55228913" name="Rectangle 4"/>
          <p:cNvSpPr>
            <a:spLocks noChangeArrowheads="1"/>
          </p:cNvSpPr>
          <p:nvPr/>
        </p:nvSpPr>
        <p:spPr bwMode="auto">
          <a:xfrm>
            <a:off x="1524000" y="-184665"/>
            <a:ext cx="184730" cy="36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/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524977747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48E7598-7821-E4D2-457C-9117F53AB3BB}" type="slidenum">
              <a:rPr lang="ru-RU"/>
              <a:t>12</a:t>
            </a:fld>
            <a:endParaRPr/>
          </a:p>
        </p:txBody>
      </p:sp>
      <p:pic>
        <p:nvPicPr>
          <p:cNvPr id="85266657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28286" y="1757526"/>
            <a:ext cx="3554690" cy="4030792"/>
          </a:xfrm>
          <a:prstGeom prst="rect">
            <a:avLst/>
          </a:prstGeom>
        </p:spPr>
      </p:pic>
      <p:pic>
        <p:nvPicPr>
          <p:cNvPr id="95032573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756077" y="1742894"/>
            <a:ext cx="6699569" cy="4045424"/>
          </a:xfrm>
          <a:prstGeom prst="rect">
            <a:avLst/>
          </a:prstGeom>
        </p:spPr>
      </p:pic>
      <p:sp>
        <p:nvSpPr>
          <p:cNvPr id="541694793" name="Прямоугольник 1"/>
          <p:cNvSpPr/>
          <p:nvPr/>
        </p:nvSpPr>
        <p:spPr bwMode="auto">
          <a:xfrm>
            <a:off x="2171262" y="202326"/>
            <a:ext cx="7102502" cy="64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881593">
              <a:defRPr/>
            </a:pPr>
            <a:r>
              <a:rPr lang="ru-RU" sz="1800" b="1" i="0" u="none" strike="noStrike" cap="all" spc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</a:rPr>
              <a:t>Анализ данных спутника </a:t>
            </a:r>
            <a:r>
              <a:rPr lang="en-US" sz="1800" b="1" i="0" u="none" strike="noStrike" cap="all" spc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</a:rPr>
              <a:t>Dynamics explorer 2</a:t>
            </a:r>
            <a:endParaRPr sz="1800" b="1" cap="all">
              <a:solidFill>
                <a:srgbClr val="000099"/>
              </a:solidFill>
              <a:latin typeface="Times New Roman"/>
            </a:endParaRPr>
          </a:p>
          <a:p>
            <a:pPr>
              <a:defRPr/>
            </a:pPr>
            <a:endParaRPr/>
          </a:p>
        </p:txBody>
      </p:sp>
      <p:sp>
        <p:nvSpPr>
          <p:cNvPr id="1431896809" name="TextBox 7"/>
          <p:cNvSpPr txBox="1"/>
          <p:nvPr/>
        </p:nvSpPr>
        <p:spPr bwMode="auto">
          <a:xfrm flipH="0" flipV="0">
            <a:off x="710392" y="644646"/>
            <a:ext cx="9983563" cy="914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классических работах использовался детальный анализ параметров плазмы для конкретных пролетов спутника в определенные промежутки времени. В настоящей работе впервые реализован глобальный вероятностный подход к полному массиву измерений спутника DE-2.</a:t>
            </a:r>
            <a:endParaRPr lang="ru-RU">
              <a:latin typeface="Times New Roman"/>
              <a:cs typeface="Times New Roman"/>
            </a:endParaRPr>
          </a:p>
        </p:txBody>
      </p:sp>
      <p:sp>
        <p:nvSpPr>
          <p:cNvPr id="683095693" name=""/>
          <p:cNvSpPr/>
          <p:nvPr/>
        </p:nvSpPr>
        <p:spPr bwMode="auto">
          <a:xfrm flipH="0" flipV="0">
            <a:off x="828286" y="6010274"/>
            <a:ext cx="3698863" cy="45755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lang="ru-RU" sz="12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A.W. Wernik, L. Alfonsi, M. Materassi. Scintillation modeling using in situ data // Radio Science. 42(1), 2007</a:t>
            </a:r>
            <a:endParaRPr sz="1200"/>
          </a:p>
        </p:txBody>
      </p:sp>
      <p:sp>
        <p:nvSpPr>
          <p:cNvPr id="198907919" name=""/>
          <p:cNvSpPr/>
          <p:nvPr/>
        </p:nvSpPr>
        <p:spPr bwMode="auto">
          <a:xfrm flipH="0" flipV="0">
            <a:off x="4992075" y="6010274"/>
            <a:ext cx="6363524" cy="45755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Laakso, H., &amp; Pfaff, R. (2025). Large‐amplitude ExB plasma drifts in the high‐latitude ionosphere. Journal of Geophysical Research: Space Physics, 130, e2025JA034241.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1090570" name="Прямоугольник 1"/>
          <p:cNvSpPr/>
          <p:nvPr/>
        </p:nvSpPr>
        <p:spPr bwMode="auto">
          <a:xfrm>
            <a:off x="2171263" y="385387"/>
            <a:ext cx="7057143" cy="36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881593">
              <a:defRPr/>
            </a:pPr>
            <a:endParaRPr lang="ru-RU" b="1" cap="all">
              <a:solidFill>
                <a:srgbClr val="000099"/>
              </a:solidFill>
              <a:latin typeface="Times New Roman"/>
            </a:endParaRPr>
          </a:p>
        </p:txBody>
      </p:sp>
      <p:sp>
        <p:nvSpPr>
          <p:cNvPr id="116766889" name="Rectangle 4"/>
          <p:cNvSpPr>
            <a:spLocks noChangeArrowheads="1"/>
          </p:cNvSpPr>
          <p:nvPr/>
        </p:nvSpPr>
        <p:spPr bwMode="auto">
          <a:xfrm>
            <a:off x="1524000" y="-184665"/>
            <a:ext cx="184730" cy="36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/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834292785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095C24E-898D-A77A-DE75-29D67B0DDAF7}" type="slidenum">
              <a:rPr lang="ru-RU"/>
              <a:t>13</a:t>
            </a:fld>
            <a:endParaRPr/>
          </a:p>
        </p:txBody>
      </p:sp>
      <p:sp>
        <p:nvSpPr>
          <p:cNvPr id="47505461" name="Прямоугольник 1"/>
          <p:cNvSpPr/>
          <p:nvPr/>
        </p:nvSpPr>
        <p:spPr bwMode="auto">
          <a:xfrm>
            <a:off x="2171263" y="202327"/>
            <a:ext cx="7125543" cy="36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881593">
              <a:defRPr/>
            </a:pPr>
            <a:r>
              <a:rPr lang="ru-RU" b="1" cap="all">
                <a:solidFill>
                  <a:srgbClr val="000099"/>
                </a:solidFill>
                <a:latin typeface="Times New Roman"/>
              </a:rPr>
              <a:t> </a:t>
            </a:r>
            <a:r>
              <a:rPr lang="ru-RU" b="1" cap="all">
                <a:solidFill>
                  <a:srgbClr val="000099"/>
                </a:solidFill>
                <a:latin typeface="Times New Roman"/>
              </a:rPr>
              <a:t>НЕУСТОЙЧИВОСТИ ИОНОСФЕРНОЙ ПЛАЗМЫ</a:t>
            </a:r>
            <a:endParaRPr lang="ru-RU" b="1" cap="all">
              <a:solidFill>
                <a:srgbClr val="000099"/>
              </a:solidFill>
              <a:latin typeface="Times New Roman"/>
            </a:endParaRPr>
          </a:p>
        </p:txBody>
      </p:sp>
      <p:sp>
        <p:nvSpPr>
          <p:cNvPr id="441072419" name="TextBox 7"/>
          <p:cNvSpPr txBox="1"/>
          <p:nvPr/>
        </p:nvSpPr>
        <p:spPr bwMode="auto">
          <a:xfrm flipH="0" flipV="0">
            <a:off x="491082" y="805533"/>
            <a:ext cx="10110569" cy="5900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3929" lvl="1" indent="-283879" algn="l">
              <a:buFont typeface="Arial"/>
              <a:buChar char="•"/>
              <a:defRPr/>
            </a:pPr>
            <a:r>
              <a:rPr lang="ru-RU" sz="2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Градиентно-дрейфовая </a:t>
            </a:r>
            <a:endParaRPr sz="2800" b="1"/>
          </a:p>
          <a:p>
            <a:pPr lvl="1" algn="l">
              <a:defRPr/>
            </a:pPr>
            <a:endParaRPr lang="ru-RU" sz="2800" b="1">
              <a:latin typeface="Times New Roman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ru-RU" sz="1800" b="0" i="0" u="none" strike="noStrike" cap="none" spc="0">
                <a:solidFill>
                  <a:srgbClr val="000000"/>
                </a:solidFill>
                <a:latin typeface="Calibri"/>
                <a:ea typeface="Arial"/>
                <a:cs typeface="Arial"/>
              </a:defRPr>
            </a:pPr>
            <a:r>
              <a:rPr lang="ru-RU" sz="2800" b="0" i="0" u="none" strike="noStrike" cap="none" spc="0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				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sSub>
                        <m:sSubPr>
                          <m:ctrlPr>
                            <a:rPr lang="ru-RU" sz="2800" b="0" i="1" u="none" strike="noStrike" cap="none" spc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i"/>
                            </m:rPr>
                            <a:rPr lang="ru-RU" sz="2800" b="0" i="0" u="none" strike="noStrike" cap="none" spc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i"/>
                            </m:rPr>
                            <a:rPr lang="ru-RU" sz="2800" b="0" i="0" u="none" strike="noStrike" cap="none" spc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d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ru-RU" sz="2800" b="0" i="0" u="none" strike="noStrike" cap="none" spc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Cambria Math"/>
                        </a:rPr>
                        <m:t>= </m:t>
                      </m:r>
                      <m:f>
                        <m:fPr>
                          <m:ctrlPr>
                            <a:rPr lang="ru-RU" sz="2800" b="0" i="1" u="none" strike="noStrike" cap="none" spc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m:rPr>
                              <m:sty m:val="i"/>
                            </m:rPr>
                            <a:rPr lang="ru-RU" sz="2800" b="0" i="0" u="none" strike="noStrike" cap="none" spc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E</m:t>
                          </m:r>
                          <m:r>
                            <m:rPr>
                              <m:sty m:val="i"/>
                            </m:rPr>
                            <a:rPr lang="ru-RU" sz="2800" b="0" i="0" u="none" strike="noStrike" cap="none" spc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×</m:t>
                          </m:r>
                          <m:r>
                            <m:rPr>
                              <m:sty m:val="i"/>
                            </m:rPr>
                            <a:rPr lang="ru-RU" sz="2800" b="0" i="0" u="none" strike="noStrike" cap="none" spc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B</m:t>
                          </m:r>
                        </m:num>
                        <m:den>
                          <m:sSup>
                            <m:sSupPr>
                              <m:ctrlPr>
                                <a:rPr lang="ru-RU" sz="2800" b="0" i="1" u="none" strike="noStrike" cap="none" spc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i"/>
                                </m:rPr>
                                <a:rPr lang="ru-RU" sz="2800" b="0" i="0" u="none" strike="noStrike" cap="none" spc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  <m:t>B</m:t>
                              </m:r>
                            </m:e>
                            <m:sup>
                              <m:r>
                                <m:rPr/>
                                <a:rPr lang="ru-RU" sz="2800" b="0" i="0" u="none" strike="noStrike" cap="none" spc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</mc:Choice>
              <mc:Fallback/>
            </mc:AlternateContent>
            <a:endParaRPr sz="2800" b="0" i="0" u="none">
              <a:solidFill>
                <a:srgbClr val="000000"/>
              </a:solidFill>
              <a:latin typeface="Liberation Sans"/>
              <a:ea typeface="Liberation Sans"/>
              <a:cs typeface="Liberation San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ru-RU" sz="1800" b="0" i="0" u="none" strike="noStrike" cap="none" spc="0">
                <a:solidFill>
                  <a:srgbClr val="000000"/>
                </a:solidFill>
                <a:latin typeface="Calibri"/>
                <a:ea typeface="Arial"/>
                <a:cs typeface="Arial"/>
              </a:defRPr>
            </a:pPr>
            <a:endParaRPr sz="2800" b="0" i="0" u="none">
              <a:solidFill>
                <a:srgbClr val="000000"/>
              </a:solidFill>
              <a:latin typeface="Liberation Sans"/>
              <a:ea typeface="Liberation Sans"/>
              <a:cs typeface="Liberation Sans"/>
            </a:endParaRPr>
          </a:p>
          <a:p>
            <a:pPr marL="683928" lvl="1" indent="-283878" algn="l">
              <a:buFont typeface="Arial"/>
              <a:buChar char="•"/>
              <a:defRPr/>
            </a:pPr>
            <a:r>
              <a:rPr lang="ru-RU" sz="2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Ионно-звуковая</a:t>
            </a:r>
            <a:endParaRPr sz="2800" b="1"/>
          </a:p>
          <a:p>
            <a:pPr lv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ru-RU" sz="1800" b="0" i="0" u="none" strike="noStrike" cap="none" spc="0">
                <a:solidFill>
                  <a:srgbClr val="000000"/>
                </a:solidFill>
                <a:latin typeface="Calibri"/>
                <a:ea typeface="Arial"/>
                <a:cs typeface="Arial"/>
              </a:defRPr>
            </a:pPr>
            <a:endParaRPr lang="ru-RU" sz="2800" b="0" i="0" u="none" strike="noStrike" cap="none" spc="0">
              <a:solidFill>
                <a:srgbClr val="000000"/>
              </a:solidFill>
              <a:latin typeface="Liberation Sans"/>
              <a:ea typeface="Liberation Sans"/>
              <a:cs typeface="Liberation Sans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ru-RU" sz="1800" b="0" i="0" u="none" strike="noStrike" cap="none" spc="0">
                <a:solidFill>
                  <a:srgbClr val="000000"/>
                </a:solidFill>
                <a:latin typeface="Calibri"/>
                <a:ea typeface="Arial"/>
                <a:cs typeface="Arial"/>
              </a:defRPr>
            </a:pPr>
            <a:r>
              <a:rPr lang="ru-RU" sz="2800" b="0" i="0" u="none" strike="noStrike" cap="none" spc="0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			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sSub>
                        <m:sSubPr>
                          <m:ctrlPr>
                            <a:rPr lang="ru-RU" sz="2800" b="0" i="0" u="none" strike="noStrike" cap="none" spc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ru-RU" sz="2800" b="0" i="0" u="none" strike="noStrike" cap="none" spc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V</m:t>
                          </m:r>
                        </m:e>
                        <m:sub>
                          <m:r>
                            <m:rPr/>
                            <a:rPr lang="ru-RU" sz="2800" b="0" i="0" u="none" strike="noStrike" cap="none" spc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d</m:t>
                          </m:r>
                        </m:sub>
                      </m:sSub>
                      <m:r>
                        <m:rPr/>
                        <a:rPr lang="ru-RU" sz="2800" b="0" i="0" u="none" strike="noStrike" cap="none" spc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Cambria Math"/>
                        </a:rPr>
                        <m:t> </m:t>
                      </m:r>
                      <m:r>
                        <m:rPr/>
                        <a:rPr lang="ru-RU" sz="2800" b="0" i="0" u="none" strike="noStrike" cap="none" spc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Cambria Math"/>
                        </a:rPr>
                        <m:t>&gt;</m:t>
                      </m:r>
                      <m:sSub>
                        <m:sSubPr>
                          <m:ctrlPr>
                            <a:rPr lang="ru-RU" sz="2800" b="0" i="1" u="none" strike="noStrike" cap="none" spc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i"/>
                            </m:rPr>
                            <a:rPr lang="ru-RU" sz="2800" b="0" i="0" u="none" strike="noStrike" cap="none" spc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i"/>
                            </m:rPr>
                            <a:rPr lang="ru-RU" sz="2800" b="0" i="0" u="none" strike="noStrike" cap="none" spc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s</m:t>
                          </m:r>
                        </m:sub>
                      </m:sSub>
                    </m:oMath>
                  </m:oMathPara>
                </a14:m>
              </mc:Choice>
              <mc:Fallback/>
            </mc:AlternateContent>
            <a:r>
              <a:rPr lang="ru-RU" sz="2800" b="0" i="0" u="none" strike="noStrike" cap="none" spc="0">
                <a:solidFill>
                  <a:srgbClr val="000000"/>
                </a:solidFill>
                <a:latin typeface="Calibri"/>
                <a:ea typeface="Arial"/>
                <a:cs typeface="Arial"/>
              </a:rPr>
              <a:t>,   где 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sSub>
                        <m:sSubPr>
                          <m:ctrlPr>
                            <a:rPr lang="ru-RU" sz="2400" b="0" i="1" u="none" strike="noStrike" cap="none" spc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i"/>
                            </m:rPr>
                            <a:rPr lang="ru-RU" sz="2400" b="0" i="0" u="none" strike="noStrike" cap="none" spc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i"/>
                            </m:rPr>
                            <a:rPr lang="ru-RU" sz="2400" b="0" i="0" u="none" strike="noStrike" cap="none" spc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S</m:t>
                          </m:r>
                        </m:sub>
                      </m:sSub>
                      <m:r>
                        <m:rPr/>
                        <a:rPr lang="ru-RU" sz="2400" b="0" i="0" u="none" strike="noStrike" cap="none" spc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400" b="0" i="1" u="none" strike="noStrike" cap="none" spc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radPr>
                        <m:deg>
                          <m:r>
                            <m:rPr/>
                            <a:rPr lang="ru-RU" sz="2400" b="0" i="0" u="none" strike="noStrike" cap="none" spc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/>
                          </m:r>
                        </m:deg>
                        <m:e>
                          <m:f>
                            <m:fPr>
                              <m:ctrlPr>
                                <a:rPr lang="ru-RU" sz="2400" b="0" i="1" u="none" strike="noStrike" cap="none" spc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2400" b="0" i="1" u="none" strike="noStrike" cap="none" spc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  <a:cs typeface="Cambria Math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ru-RU" sz="2400" b="0" i="1" u="none" strike="noStrike" cap="none" spc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  <a:cs typeface="Cambria Math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"/>
                                          <m:endChr m:val=""/>
                                          <m:ctrlPr>
                                            <a:rPr sz="2400">
                                              <a:latin typeface="Cambria Math"/>
                                              <a:ea typeface="Cambria Math"/>
                                              <a:cs typeface="Cambria Math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("/>
                                              <m:endChr m:val=""/>
                                              <m:ctrlPr>
                                                <a:rPr sz="2400">
                                                  <a:latin typeface="Cambria Math"/>
                                                  <a:ea typeface="Cambria Math"/>
                                                  <a:cs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sz="2400">
                                                      <a:latin typeface="Cambria Math"/>
                                                      <a:ea typeface="Cambria Math"/>
                                                      <a:cs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m:rPr/>
                                                    <a:rPr sz="2400">
                                                      <a:latin typeface="Cambria Math"/>
                                                      <a:ea typeface="Cambria Math"/>
                                                      <a:cs typeface="Cambria Math"/>
                                                    </a:rPr>
                                                    <m:t>T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m:rPr/>
                                                    <a:rPr sz="2400">
                                                      <a:latin typeface="Cambria Math"/>
                                                      <a:ea typeface="Cambria Math"/>
                                                      <a:cs typeface="Cambria Math"/>
                                                    </a:rPr>
                                                    <m:t>e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d>
                                      <m:r>
                                        <m:rPr/>
                                        <a:rPr sz="2400">
                                          <a:latin typeface="Cambria Math"/>
                                          <a:ea typeface="Cambria Math"/>
                                          <a:cs typeface="Cambria Math"/>
                                        </a:rPr>
                                        <m:t>+</m:t>
                                      </m:r>
                                      <m:r>
                                        <m:rPr>
                                          <m:sty m:val="i"/>
                                        </m:rPr>
                                        <a:rPr lang="ru-RU" sz="2400" b="0" i="0" u="none" strike="noStrike" cap="none" spc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  <a:cs typeface="Cambria Math"/>
                                        </a:rPr>
                                        <m:t>T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i"/>
                                        </m:rPr>
                                        <a:rPr lang="ru-RU" sz="2400" b="0" i="0" u="none" strike="noStrike" cap="none" spc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  <a:cs typeface="Cambria Math"/>
                                        </a:rPr>
                                        <m:t>i</m:t>
                                      </m:r>
                                    </m:sub>
                                  </m:sSub>
                                  <m:r>
                                    <m:rPr>
                                      <m:sty m:val="i"/>
                                    </m:rPr>
                                    <a:rPr lang="ru-RU" sz="2400" b="0" i="0" u="none" strike="noStrike" cap="none" spc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  <a:cs typeface="Cambria Math"/>
                                    </a:rPr>
                                    <m:t>) </m:t>
                                  </m:r>
                                  <m:r>
                                    <m:rPr>
                                      <m:sty m:val="i"/>
                                    </m:rPr>
                                    <a:rPr lang="ru-RU" sz="2400" b="0" i="0" u="none" strike="noStrike" cap="none" spc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  <a:cs typeface="Cambria Math"/>
                                    </a:rPr>
                                    <m:t>k</m:t>
                                  </m:r>
                                </m:e>
                                <m:sub>
                                  <m:r>
                                    <m:rPr>
                                      <m:sty m:val="i"/>
                                    </m:rPr>
                                    <a:rPr lang="ru-RU" sz="2400" b="0" i="0" u="none" strike="noStrike" cap="none" spc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  <a:cs typeface="Cambria Math"/>
                                    </a:rPr>
                                    <m:t>b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i"/>
                                </m:rPr>
                                <a:rPr lang="ru-RU" sz="2400" u="none" strike="noStrike" cap="none" spc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Cambria Math"/>
                                </a:rPr>
                                <m:t>M</m:t>
                              </m:r>
                            </m:den>
                          </m:f>
                        </m:e>
                      </m:rad>
                    </m:oMath>
                  </m:oMathPara>
                </a14:m>
              </mc:Choice>
              <mc:Fallback/>
            </mc:AlternateContent>
            <a:endParaRPr sz="2400" b="0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94021" marR="0" lvl="0" indent="-394021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lang="ru-RU" sz="1800" b="0" i="0" u="none" strike="noStrike" cap="none" spc="0">
                <a:solidFill>
                  <a:srgbClr val="000000"/>
                </a:solidFill>
                <a:latin typeface="Calibri"/>
                <a:ea typeface="Arial"/>
                <a:cs typeface="Arial"/>
              </a:defRPr>
            </a:pPr>
            <a:endParaRPr sz="2800"/>
          </a:p>
          <a:p>
            <a:pPr marL="683928" lvl="1" indent="-283878" algn="l">
              <a:buFont typeface="Arial"/>
              <a:buChar char="•"/>
              <a:defRPr/>
            </a:pPr>
            <a:r>
              <a:rPr lang="ru-RU" sz="28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Кельвина-Гельмгольца</a:t>
            </a:r>
            <a:endParaRPr sz="2800" b="1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ru-RU" sz="1800" b="0" i="0" u="none" strike="noStrike" cap="none" spc="0">
                <a:solidFill>
                  <a:srgbClr val="000000"/>
                </a:solidFill>
                <a:latin typeface="Calibri"/>
                <a:ea typeface="Arial"/>
                <a:cs typeface="Arial"/>
              </a:defRPr>
            </a:pPr>
            <a:r>
              <a:rPr lang="ru-RU" sz="2800" b="0" i="0" u="none" strike="noStrike" cap="none" spc="0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 				</a:t>
            </a:r>
            <a:endParaRPr lang="ru-RU" sz="2800" b="0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ru-RU" sz="1800" b="0" i="0" u="none" strike="noStrike" cap="none" spc="0">
                <a:solidFill>
                  <a:srgbClr val="000000"/>
                </a:solidFill>
                <a:latin typeface="Calibri"/>
                <a:ea typeface="Arial"/>
                <a:cs typeface="Arial"/>
              </a:defRPr>
            </a:pPr>
            <a:r>
              <a:rPr lang="ru-RU" sz="2800" b="0" i="0" u="none" strike="noStrike" cap="none" spc="0">
                <a:solidFill>
                  <a:srgbClr val="000000"/>
                </a:solidFill>
                <a:latin typeface="Liberation Sans"/>
                <a:ea typeface="Liberation Sans"/>
                <a:cs typeface="Liberation Sans"/>
              </a:rPr>
              <a:t>				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ru-RU" sz="2800" b="0" i="0" u="none" strike="noStrike" cap="none" spc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Cambria Math"/>
                        </a:rPr>
                        <m:t>∆V</m:t>
                      </m:r>
                      <m:r>
                        <m:rPr/>
                        <a:rPr lang="ru-RU" sz="2800" b="0" i="0" u="none" strike="noStrike" cap="none" spc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Cambria Math"/>
                        </a:rPr>
                        <m:t> </m:t>
                      </m:r>
                      <m:r>
                        <m:rPr/>
                        <a:rPr lang="ru-RU" sz="2800" b="0" i="0" u="none" strike="noStrike" cap="none" spc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Cambria Math"/>
                        </a:rPr>
                        <m:t>=</m:t>
                      </m:r>
                      <m:r>
                        <m:rPr/>
                        <a:rPr lang="ru-RU" sz="2800" b="0" i="0" u="none" strike="noStrike" cap="none" spc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Cambria Math"/>
                        </a:rPr>
                        <m:t> </m:t>
                      </m:r>
                      <m:sSub>
                        <m:sSubPr>
                          <m:ctrlPr>
                            <a:rPr lang="ru-RU" sz="2800" b="0" i="0" u="none" strike="noStrike" cap="none" spc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ru-RU" sz="2800" b="0" i="0" u="none" strike="noStrike" cap="none" spc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V</m:t>
                          </m:r>
                        </m:e>
                        <m:sub>
                          <m:r>
                            <m:rPr/>
                            <a:rPr lang="ru-RU" sz="2800" b="0" i="0" u="none" strike="noStrike" cap="none" spc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1</m:t>
                          </m:r>
                        </m:sub>
                      </m:sSub>
                      <m:r>
                        <m:rPr/>
                        <a:rPr lang="ru-RU" sz="2800" b="0" i="0" u="none" strike="noStrike" cap="none" spc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Cambria Math"/>
                        </a:rPr>
                        <m:t>-</m:t>
                      </m:r>
                      <m:sSub>
                        <m:sSubPr>
                          <m:ctrlPr>
                            <a:rPr lang="ru-RU" sz="2800" b="0" i="1" u="none" strike="noStrike" cap="none" spc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i"/>
                            </m:rPr>
                            <a:rPr lang="ru-RU" sz="2800" b="0" i="0" u="none" strike="noStrike" cap="none" spc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i"/>
                            </m:rPr>
                            <a:rPr lang="ru-RU" sz="2800" b="0" i="0" u="none" strike="noStrike" cap="none" spc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</mc:Choice>
              <mc:Fallback/>
            </mc:AlternateContent>
            <a:endParaRPr sz="2800"/>
          </a:p>
          <a:p>
            <a:pPr marL="394021" marR="0" lvl="0" indent="-394021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lang="ru-RU" sz="1800" b="0" i="0" u="none" strike="noStrike" cap="none" spc="0">
                <a:solidFill>
                  <a:srgbClr val="000000"/>
                </a:solidFill>
                <a:latin typeface="Calibri"/>
                <a:ea typeface="Arial"/>
                <a:cs typeface="Arial"/>
              </a:defRPr>
            </a:pPr>
            <a:endParaRPr sz="1000"/>
          </a:p>
          <a:p>
            <a:pPr marL="394021" marR="0" lvl="0" indent="-394021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lang="ru-RU" sz="1800" b="0" i="0" u="none" strike="noStrike" cap="none" spc="0">
                <a:solidFill>
                  <a:srgbClr val="000000"/>
                </a:solidFill>
                <a:latin typeface="Calibri"/>
                <a:ea typeface="Arial"/>
                <a:cs typeface="Arial"/>
              </a:defRPr>
            </a:pPr>
            <a:endParaRPr/>
          </a:p>
          <a:p>
            <a:pPr algn="ctr">
              <a:defRPr/>
            </a:pPr>
            <a:endParaRPr lang="ru-RU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5111504" name="Прямоугольник 1"/>
          <p:cNvSpPr/>
          <p:nvPr/>
        </p:nvSpPr>
        <p:spPr bwMode="auto">
          <a:xfrm flipH="0" flipV="0">
            <a:off x="324823" y="385386"/>
            <a:ext cx="10923237" cy="640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cap="all">
                <a:solidFill>
                  <a:srgbClr val="000099"/>
                </a:solidFill>
                <a:latin typeface="Times New Roman"/>
              </a:rPr>
              <a:t>Результаты </a:t>
            </a:r>
            <a:r>
              <a:rPr lang="ru-RU" b="1" cap="all">
                <a:solidFill>
                  <a:srgbClr val="000099"/>
                </a:solidFill>
                <a:latin typeface="Times New Roman"/>
              </a:rPr>
              <a:t>статистического анализа данных СПУТНИКА DYNAMICS EXPLORER 2</a:t>
            </a:r>
            <a:r>
              <a:rPr lang="ru-RU" sz="1800" b="1" i="0" u="none" strike="noStrike" cap="all" spc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1800" b="1" i="0" u="none" strike="noStrike" cap="all" spc="0">
              <a:solidFill>
                <a:srgbClr val="000099"/>
              </a:solidFill>
              <a:latin typeface="Times New Roman"/>
              <a:cs typeface="Times New Roman"/>
            </a:endParaRPr>
          </a:p>
          <a:p>
            <a:pPr algn="ctr" defTabSz="2881593">
              <a:defRPr/>
            </a:pPr>
            <a:r>
              <a:rPr lang="ru-RU" sz="1800" b="1" i="0" u="none" strike="noStrike" cap="all" spc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b="1" cap="all">
              <a:solidFill>
                <a:srgbClr val="000099"/>
              </a:solidFill>
              <a:latin typeface="Times New Roman"/>
            </a:endParaRPr>
          </a:p>
        </p:txBody>
      </p:sp>
      <p:sp>
        <p:nvSpPr>
          <p:cNvPr id="1104608657" name="Rectangle 4"/>
          <p:cNvSpPr>
            <a:spLocks noChangeArrowheads="1"/>
          </p:cNvSpPr>
          <p:nvPr/>
        </p:nvSpPr>
        <p:spPr bwMode="auto">
          <a:xfrm>
            <a:off x="1524000" y="-184665"/>
            <a:ext cx="184730" cy="36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/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0595408" name="TextBox 7"/>
          <p:cNvSpPr txBox="1"/>
          <p:nvPr/>
        </p:nvSpPr>
        <p:spPr bwMode="auto">
          <a:xfrm flipH="0" flipV="0">
            <a:off x="491083" y="805534"/>
            <a:ext cx="10100130" cy="792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ru-RU" sz="1800" b="0" i="0" u="none" strike="noStrike" cap="none" spc="0">
                <a:solidFill>
                  <a:srgbClr val="000000"/>
                </a:solidFill>
                <a:latin typeface="Calibri"/>
                <a:ea typeface="Arial"/>
                <a:cs typeface="Arial"/>
              </a:defRPr>
            </a:pPr>
            <a:endParaRPr sz="1000"/>
          </a:p>
          <a:p>
            <a:pPr marL="394021" marR="0" lvl="0" indent="-394021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lang="ru-RU" sz="1800" b="0" i="0" u="none" strike="noStrike" cap="none" spc="0">
                <a:solidFill>
                  <a:srgbClr val="000000"/>
                </a:solidFill>
                <a:latin typeface="Calibri"/>
                <a:ea typeface="Arial"/>
                <a:cs typeface="Arial"/>
              </a:defRPr>
            </a:pPr>
            <a:endParaRPr/>
          </a:p>
          <a:p>
            <a:pPr algn="ctr">
              <a:defRPr/>
            </a:pPr>
            <a:endParaRPr lang="ru-RU">
              <a:latin typeface="Times New Roman"/>
              <a:cs typeface="Times New Roman"/>
            </a:endParaRPr>
          </a:p>
        </p:txBody>
      </p:sp>
      <p:pic>
        <p:nvPicPr>
          <p:cNvPr id="201021307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592" y="1049332"/>
            <a:ext cx="4137264" cy="4699005"/>
          </a:xfrm>
          <a:prstGeom prst="rect">
            <a:avLst/>
          </a:prstGeom>
        </p:spPr>
      </p:pic>
      <p:sp>
        <p:nvSpPr>
          <p:cNvPr id="402861627" name=""/>
          <p:cNvSpPr txBox="1"/>
          <p:nvPr/>
        </p:nvSpPr>
        <p:spPr bwMode="auto">
          <a:xfrm flipH="0" flipV="0">
            <a:off x="1001098" y="5901229"/>
            <a:ext cx="2581139" cy="68272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f>
                        <m:fPr>
                          <m:ctrlPr>
                            <a:rPr lang="ru-RU" sz="2800" b="1" i="1" u="none" strike="noStrike" cap="none" spc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ru-RU" sz="2800" u="none" strike="noStrike" cap="none" spc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d</m:t>
                          </m:r>
                          <m:r>
                            <m:rPr>
                              <m:sty m:val="bi"/>
                            </m:rPr>
                            <a:rPr lang="ru-RU" sz="2800" u="none" strike="noStrike" cap="none" spc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ru-RU" sz="2800" u="none" strike="noStrike" cap="none" spc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N</m:t>
                          </m:r>
                        </m:den>
                      </m:f>
                    </m:oMath>
                  </m:oMathPara>
                </a14:m>
              </mc:Choice>
              <mc:Fallback/>
            </mc:AlternateContent>
            <a:r>
              <a:rPr sz="2600" b="1">
                <a:latin typeface="DejaVu Math TeX Gyre"/>
                <a:ea typeface="DejaVu Math TeX Gyre"/>
                <a:cs typeface="DejaVu Math TeX Gyre"/>
              </a:rPr>
              <a:t> </a:t>
            </a:r>
            <a:r>
              <a:rPr sz="2200" b="1" i="0">
                <a:latin typeface="DejaVu Math TeX Gyre"/>
                <a:ea typeface="DejaVu Math TeX Gyre"/>
                <a:cs typeface="DejaVu Math TeX Gyre"/>
              </a:rPr>
              <a:t>&gt;</a:t>
            </a:r>
            <a:r>
              <a:rPr sz="2200" b="1" i="1">
                <a:latin typeface="DejaVu Math TeX Gyre"/>
                <a:ea typeface="DejaVu Math TeX Gyre"/>
                <a:cs typeface="DejaVu Math TeX Gyre"/>
              </a:rPr>
              <a:t> </a:t>
            </a:r>
            <a:r>
              <a:rPr sz="2200" b="0" i="0">
                <a:latin typeface="DejaVu Math TeX Gyre"/>
                <a:ea typeface="DejaVu Math TeX Gyre"/>
                <a:cs typeface="DejaVu Math TeX Gyre"/>
              </a:rPr>
              <a:t>0.1</a:t>
            </a:r>
            <a:endParaRPr sz="2200" b="1" i="0">
              <a:latin typeface="DejaVu Math TeX Gyre"/>
              <a:cs typeface="DejaVu Math TeX Gyre"/>
            </a:endParaRPr>
          </a:p>
        </p:txBody>
      </p:sp>
      <p:pic>
        <p:nvPicPr>
          <p:cNvPr id="25243577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053926" y="1079497"/>
            <a:ext cx="4084146" cy="4638674"/>
          </a:xfrm>
          <a:prstGeom prst="rect">
            <a:avLst/>
          </a:prstGeom>
        </p:spPr>
      </p:pic>
      <p:sp>
        <p:nvSpPr>
          <p:cNvPr id="1064250660" name=""/>
          <p:cNvSpPr txBox="1"/>
          <p:nvPr/>
        </p:nvSpPr>
        <p:spPr bwMode="auto">
          <a:xfrm flipH="0" flipV="0">
            <a:off x="4887297" y="5901229"/>
            <a:ext cx="2591578" cy="68272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f>
                        <m:fPr>
                          <m:ctrlPr>
                            <a:rPr lang="ru-RU" sz="2800" b="1" i="1" u="none" strike="noStrike" cap="none" spc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sz="2800">
                              <a:latin typeface="Cambria Math"/>
                              <a:ea typeface="Cambria Math"/>
                              <a:cs typeface="Cambria Math"/>
                            </a:rPr>
                            <m:t>dV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ru-RU" sz="2800" u="none" strike="noStrike" cap="none" spc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ds</m:t>
                          </m:r>
                        </m:den>
                      </m:f>
                    </m:oMath>
                  </m:oMathPara>
                </a14:m>
              </mc:Choice>
              <mc:Fallback/>
            </mc:AlternateContent>
            <a:r>
              <a:rPr sz="2800" b="1">
                <a:latin typeface="DejaVu Math TeX Gyre"/>
                <a:ea typeface="DejaVu Math TeX Gyre"/>
                <a:cs typeface="DejaVu Math TeX Gyre"/>
              </a:rPr>
              <a:t> </a:t>
            </a:r>
            <a:r>
              <a:rPr sz="2200" b="1" i="0">
                <a:latin typeface="DejaVu Math TeX Gyre"/>
                <a:ea typeface="DejaVu Math TeX Gyre"/>
                <a:cs typeface="DejaVu Math TeX Gyre"/>
              </a:rPr>
              <a:t>&gt;</a:t>
            </a:r>
            <a:r>
              <a:rPr sz="2200" b="1" i="1">
                <a:latin typeface="DejaVu Math TeX Gyre"/>
                <a:ea typeface="DejaVu Math TeX Gyre"/>
                <a:cs typeface="DejaVu Math TeX Gyre"/>
              </a:rPr>
              <a:t> </a:t>
            </a:r>
            <a:r>
              <a:rPr sz="2200" b="0" i="0">
                <a:latin typeface="DejaVu Math TeX Gyre"/>
                <a:ea typeface="DejaVu Math TeX Gyre"/>
                <a:cs typeface="DejaVu Math TeX Gyre"/>
              </a:rPr>
              <a:t>800 м/с</a:t>
            </a:r>
            <a:endParaRPr sz="2200" b="1" i="0">
              <a:latin typeface="DejaVu Math TeX Gyre"/>
              <a:cs typeface="DejaVu Math TeX Gyre"/>
            </a:endParaRPr>
          </a:p>
        </p:txBody>
      </p:sp>
      <p:pic>
        <p:nvPicPr>
          <p:cNvPr id="1140952857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8090448" y="935032"/>
            <a:ext cx="4026326" cy="4319274"/>
          </a:xfrm>
          <a:prstGeom prst="rect">
            <a:avLst/>
          </a:prstGeom>
        </p:spPr>
      </p:pic>
      <p:sp>
        <p:nvSpPr>
          <p:cNvPr id="644636058" name=""/>
          <p:cNvSpPr txBox="1"/>
          <p:nvPr/>
        </p:nvSpPr>
        <p:spPr bwMode="auto">
          <a:xfrm flipH="0" flipV="0">
            <a:off x="8552715" y="5535111"/>
            <a:ext cx="183636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  <p:sp>
        <p:nvSpPr>
          <p:cNvPr id="871933259" name=""/>
          <p:cNvSpPr txBox="1"/>
          <p:nvPr/>
        </p:nvSpPr>
        <p:spPr bwMode="auto">
          <a:xfrm flipH="0" flipV="0">
            <a:off x="9101648" y="5322904"/>
            <a:ext cx="2979127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Логическая карта</a:t>
            </a:r>
            <a:endParaRPr sz="1800" b="1" i="0">
              <a:latin typeface="DejaVu Math TeX Gyre"/>
              <a:cs typeface="DejaVu Math TeX Gyre"/>
            </a:endParaRPr>
          </a:p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8752112" name="Прямоугольник 1"/>
          <p:cNvSpPr/>
          <p:nvPr/>
        </p:nvSpPr>
        <p:spPr bwMode="auto">
          <a:xfrm flipH="0" flipV="0">
            <a:off x="324823" y="385386"/>
            <a:ext cx="10923237" cy="640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cap="all">
                <a:solidFill>
                  <a:srgbClr val="000099"/>
                </a:solidFill>
                <a:latin typeface="Times New Roman"/>
              </a:rPr>
              <a:t>Результаты </a:t>
            </a:r>
            <a:r>
              <a:rPr lang="ru-RU" b="1" cap="all">
                <a:solidFill>
                  <a:srgbClr val="000099"/>
                </a:solidFill>
                <a:latin typeface="Times New Roman"/>
              </a:rPr>
              <a:t>статистического анализа данных СПУТНИКА DYNAMICS EXPLORER 2</a:t>
            </a:r>
            <a:r>
              <a:rPr lang="ru-RU" sz="1800" b="1" i="0" u="none" strike="noStrike" cap="all" spc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1800" b="1" i="0" u="none" strike="noStrike" cap="all" spc="0">
              <a:solidFill>
                <a:srgbClr val="000099"/>
              </a:solidFill>
              <a:latin typeface="Times New Roman"/>
              <a:cs typeface="Times New Roman"/>
            </a:endParaRPr>
          </a:p>
          <a:p>
            <a:pPr algn="ctr" defTabSz="2881593">
              <a:defRPr/>
            </a:pPr>
            <a:r>
              <a:rPr lang="ru-RU" sz="1800" b="1" i="0" u="none" strike="noStrike" cap="all" spc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b="1" cap="all">
              <a:solidFill>
                <a:srgbClr val="000099"/>
              </a:solidFill>
              <a:latin typeface="Times New Roman"/>
            </a:endParaRPr>
          </a:p>
        </p:txBody>
      </p:sp>
      <p:sp>
        <p:nvSpPr>
          <p:cNvPr id="291206515" name="Rectangle 4"/>
          <p:cNvSpPr>
            <a:spLocks noChangeArrowheads="1"/>
          </p:cNvSpPr>
          <p:nvPr/>
        </p:nvSpPr>
        <p:spPr bwMode="auto">
          <a:xfrm>
            <a:off x="1523999" y="-184664"/>
            <a:ext cx="18472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/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954944367" name="TextBox 7"/>
          <p:cNvSpPr txBox="1"/>
          <p:nvPr/>
        </p:nvSpPr>
        <p:spPr bwMode="auto">
          <a:xfrm flipH="0" flipV="0">
            <a:off x="491082" y="805533"/>
            <a:ext cx="10100129" cy="792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ru-RU" sz="1800" b="0" i="0" u="none" strike="noStrike" cap="none" spc="0">
                <a:solidFill>
                  <a:srgbClr val="000000"/>
                </a:solidFill>
                <a:latin typeface="Calibri"/>
                <a:ea typeface="Arial"/>
                <a:cs typeface="Arial"/>
              </a:defRPr>
            </a:pPr>
            <a:endParaRPr sz="1000"/>
          </a:p>
          <a:p>
            <a:pPr marL="394020" marR="0" lvl="0" indent="-39402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lang="ru-RU" sz="1800" b="0" i="0" u="none" strike="noStrike" cap="none" spc="0">
                <a:solidFill>
                  <a:srgbClr val="000000"/>
                </a:solidFill>
                <a:latin typeface="Calibri"/>
                <a:ea typeface="Arial"/>
                <a:cs typeface="Arial"/>
              </a:defRPr>
            </a:pPr>
            <a:endParaRPr/>
          </a:p>
          <a:p>
            <a:pPr algn="ctr">
              <a:defRPr/>
            </a:pPr>
            <a:endParaRPr lang="ru-RU">
              <a:latin typeface="Times New Roman"/>
              <a:cs typeface="Times New Roman"/>
            </a:endParaRPr>
          </a:p>
        </p:txBody>
      </p:sp>
      <p:sp>
        <p:nvSpPr>
          <p:cNvPr id="175034229" name=""/>
          <p:cNvSpPr txBox="1"/>
          <p:nvPr/>
        </p:nvSpPr>
        <p:spPr bwMode="auto">
          <a:xfrm flipH="0" flipV="0">
            <a:off x="1067774" y="5901231"/>
            <a:ext cx="2581139" cy="68272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f>
                        <m:fPr>
                          <m:ctrlPr>
                            <a:rPr lang="ru-RU" sz="2800" b="1" i="1" u="none" strike="noStrike" cap="none" spc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lang="ru-RU" sz="2800" u="none" strike="noStrike" cap="none" spc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d</m:t>
                          </m:r>
                          <m:r>
                            <m:rPr>
                              <m:sty m:val="bi"/>
                            </m:rPr>
                            <a:rPr lang="ru-RU" sz="2800" u="none" strike="noStrike" cap="none" spc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ru-RU" sz="2800" u="none" strike="noStrike" cap="none" spc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N</m:t>
                          </m:r>
                        </m:den>
                      </m:f>
                    </m:oMath>
                  </m:oMathPara>
                </a14:m>
              </mc:Choice>
              <mc:Fallback/>
            </mc:AlternateContent>
            <a:r>
              <a:rPr sz="2600" b="1">
                <a:latin typeface="DejaVu Math TeX Gyre"/>
                <a:ea typeface="DejaVu Math TeX Gyre"/>
                <a:cs typeface="DejaVu Math TeX Gyre"/>
              </a:rPr>
              <a:t> </a:t>
            </a:r>
            <a:r>
              <a:rPr sz="2200" b="1" i="0">
                <a:latin typeface="DejaVu Math TeX Gyre"/>
                <a:ea typeface="DejaVu Math TeX Gyre"/>
                <a:cs typeface="DejaVu Math TeX Gyre"/>
              </a:rPr>
              <a:t>&gt;</a:t>
            </a:r>
            <a:r>
              <a:rPr sz="2200" b="1" i="1">
                <a:latin typeface="DejaVu Math TeX Gyre"/>
                <a:ea typeface="DejaVu Math TeX Gyre"/>
                <a:cs typeface="DejaVu Math TeX Gyre"/>
              </a:rPr>
              <a:t> </a:t>
            </a:r>
            <a:r>
              <a:rPr sz="2200" b="0" i="0">
                <a:latin typeface="DejaVu Math TeX Gyre"/>
                <a:ea typeface="DejaVu Math TeX Gyre"/>
                <a:cs typeface="DejaVu Math TeX Gyre"/>
              </a:rPr>
              <a:t>0.1</a:t>
            </a:r>
            <a:endParaRPr sz="2200" b="1" i="0">
              <a:latin typeface="DejaVu Math TeX Gyre"/>
              <a:cs typeface="DejaVu Math TeX Gyre"/>
            </a:endParaRPr>
          </a:p>
        </p:txBody>
      </p:sp>
      <p:sp>
        <p:nvSpPr>
          <p:cNvPr id="445709449" name=""/>
          <p:cNvSpPr txBox="1"/>
          <p:nvPr/>
        </p:nvSpPr>
        <p:spPr bwMode="auto">
          <a:xfrm flipH="0" flipV="0">
            <a:off x="5058747" y="5834556"/>
            <a:ext cx="2591578" cy="68272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f>
                        <m:fPr>
                          <m:ctrlPr>
                            <a:rPr lang="ru-RU" sz="2800" b="1" i="1" u="none" strike="noStrike" cap="none" spc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m:rPr>
                              <m:sty m:val="bi"/>
                            </m:rPr>
                            <a:rPr sz="2800">
                              <a:latin typeface="Cambria Math"/>
                              <a:ea typeface="Cambria Math"/>
                              <a:cs typeface="Cambria Math"/>
                            </a:rPr>
                            <m:t>dV</m:t>
                          </m:r>
                        </m:num>
                        <m:den>
                          <m:r>
                            <m:rPr>
                              <m:sty m:val="bi"/>
                            </m:rPr>
                            <a:rPr lang="ru-RU" sz="2800" u="none" strike="noStrike" cap="none" spc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Cambria Math"/>
                            </a:rPr>
                            <m:t>ds</m:t>
                          </m:r>
                        </m:den>
                      </m:f>
                    </m:oMath>
                  </m:oMathPara>
                </a14:m>
              </mc:Choice>
              <mc:Fallback/>
            </mc:AlternateContent>
            <a:r>
              <a:rPr sz="2800" b="1">
                <a:latin typeface="DejaVu Math TeX Gyre"/>
                <a:ea typeface="DejaVu Math TeX Gyre"/>
                <a:cs typeface="DejaVu Math TeX Gyre"/>
              </a:rPr>
              <a:t> </a:t>
            </a:r>
            <a:r>
              <a:rPr sz="2200" b="1" i="0">
                <a:latin typeface="DejaVu Math TeX Gyre"/>
                <a:ea typeface="DejaVu Math TeX Gyre"/>
                <a:cs typeface="DejaVu Math TeX Gyre"/>
              </a:rPr>
              <a:t>&gt;</a:t>
            </a:r>
            <a:r>
              <a:rPr sz="2200" b="1" i="1">
                <a:latin typeface="DejaVu Math TeX Gyre"/>
                <a:ea typeface="DejaVu Math TeX Gyre"/>
                <a:cs typeface="DejaVu Math TeX Gyre"/>
              </a:rPr>
              <a:t> </a:t>
            </a:r>
            <a:r>
              <a:rPr sz="2200" b="0" i="0">
                <a:latin typeface="DejaVu Math TeX Gyre"/>
                <a:ea typeface="DejaVu Math TeX Gyre"/>
                <a:cs typeface="DejaVu Math TeX Gyre"/>
              </a:rPr>
              <a:t>800 м/с</a:t>
            </a:r>
            <a:endParaRPr sz="2200" b="1" i="0">
              <a:latin typeface="DejaVu Math TeX Gyre"/>
              <a:cs typeface="DejaVu Math TeX Gyre"/>
            </a:endParaRPr>
          </a:p>
        </p:txBody>
      </p:sp>
      <p:sp>
        <p:nvSpPr>
          <p:cNvPr id="1213846891" name=""/>
          <p:cNvSpPr txBox="1"/>
          <p:nvPr/>
        </p:nvSpPr>
        <p:spPr bwMode="auto">
          <a:xfrm flipH="0" flipV="0">
            <a:off x="8552715" y="5535111"/>
            <a:ext cx="183636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  <p:sp>
        <p:nvSpPr>
          <p:cNvPr id="1308197366" name=""/>
          <p:cNvSpPr txBox="1"/>
          <p:nvPr/>
        </p:nvSpPr>
        <p:spPr bwMode="auto">
          <a:xfrm flipH="0" flipV="0">
            <a:off x="9101648" y="5322904"/>
            <a:ext cx="2979127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Логическая карта</a:t>
            </a:r>
            <a:endParaRPr sz="1800" b="1" i="0">
              <a:latin typeface="DejaVu Math TeX Gyre"/>
              <a:cs typeface="DejaVu Math TeX Gyre"/>
            </a:endParaRPr>
          </a:p>
          <a:p>
            <a:pPr>
              <a:defRPr/>
            </a:pPr>
            <a:endParaRPr/>
          </a:p>
        </p:txBody>
      </p:sp>
      <p:pic>
        <p:nvPicPr>
          <p:cNvPr id="204253387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-26647" y="1124199"/>
            <a:ext cx="4058547" cy="4609600"/>
          </a:xfrm>
          <a:prstGeom prst="rect">
            <a:avLst/>
          </a:prstGeom>
        </p:spPr>
      </p:pic>
      <p:pic>
        <p:nvPicPr>
          <p:cNvPr id="60434673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076847" y="1149724"/>
            <a:ext cx="4013600" cy="4558550"/>
          </a:xfrm>
          <a:prstGeom prst="rect">
            <a:avLst/>
          </a:prstGeom>
        </p:spPr>
      </p:pic>
      <p:pic>
        <p:nvPicPr>
          <p:cNvPr id="1555533339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8197806" y="1124199"/>
            <a:ext cx="3882970" cy="41654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705429" y="174689"/>
            <a:ext cx="8244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881594">
              <a:defRPr/>
            </a:pPr>
            <a:r>
              <a:rPr lang="ru-RU" b="1" cap="all">
                <a:solidFill>
                  <a:srgbClr val="000099"/>
                </a:solidFill>
                <a:latin typeface="Times New Roman"/>
              </a:rPr>
              <a:t>Заключение</a:t>
            </a:r>
            <a:endParaRPr lang="ru-RU" b="1" cap="all">
              <a:solidFill>
                <a:srgbClr val="000099"/>
              </a:solidFill>
              <a:latin typeface="Times New Roman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 flipH="0" flipV="0">
            <a:off x="515323" y="544019"/>
            <a:ext cx="10362242" cy="6001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  <a:defRPr/>
            </a:pPr>
            <a:r>
              <a:rPr lang="ru-RU" sz="1800">
                <a:latin typeface="Times New Roman"/>
                <a:cs typeface="Times New Roman"/>
              </a:rPr>
              <a:t>Реализован метод множественных фазовых экранов для оценки сцинтилляций радиоволн УВЧ-СВЧ диапазона</a:t>
            </a:r>
            <a:r>
              <a:rPr lang="en-US" sz="1800">
                <a:latin typeface="Times New Roman"/>
                <a:cs typeface="Times New Roman"/>
              </a:rPr>
              <a:t> </a:t>
            </a:r>
            <a:r>
              <a:rPr lang="ru-RU" sz="1800">
                <a:latin typeface="Times New Roman"/>
                <a:cs typeface="Times New Roman"/>
              </a:rPr>
              <a:t>в 2</a:t>
            </a:r>
            <a:r>
              <a:rPr lang="en-US" sz="1800">
                <a:latin typeface="Times New Roman"/>
                <a:cs typeface="Times New Roman"/>
              </a:rPr>
              <a:t>D </a:t>
            </a:r>
            <a:r>
              <a:rPr lang="ru-RU" sz="1800">
                <a:latin typeface="Times New Roman"/>
                <a:cs typeface="Times New Roman"/>
              </a:rPr>
              <a:t>и 3</a:t>
            </a:r>
            <a:r>
              <a:rPr lang="en-US" sz="1800">
                <a:latin typeface="Times New Roman"/>
                <a:cs typeface="Times New Roman"/>
              </a:rPr>
              <a:t>D</a:t>
            </a:r>
            <a:r>
              <a:rPr lang="ru-RU" sz="1800">
                <a:latin typeface="Times New Roman"/>
                <a:cs typeface="Times New Roman"/>
              </a:rPr>
              <a:t> постановках с учетом эмпирической модели ионосферы </a:t>
            </a:r>
            <a:r>
              <a:rPr lang="en-US" sz="1800">
                <a:latin typeface="Times New Roman"/>
                <a:cs typeface="Times New Roman"/>
              </a:rPr>
              <a:t>IRI-2016.</a:t>
            </a:r>
            <a:endParaRPr sz="1800">
              <a:latin typeface="Times New Roman"/>
              <a:cs typeface="Times New Roman"/>
            </a:endParaRPr>
          </a:p>
          <a:p>
            <a:pPr marL="285750" indent="-285750" algn="just">
              <a:buFont typeface="Arial"/>
              <a:buChar char="•"/>
              <a:defRPr/>
            </a:pPr>
            <a:endParaRPr sz="1800">
              <a:latin typeface="Times New Roman"/>
              <a:cs typeface="Times New Roman"/>
            </a:endParaRPr>
          </a:p>
          <a:p>
            <a:pPr marL="285750" indent="-285750" algn="just">
              <a:buFont typeface="Arial"/>
              <a:buChar char="•"/>
              <a:defRPr/>
            </a:pPr>
            <a:r>
              <a:rPr lang="ru-RU" sz="1800">
                <a:latin typeface="Times New Roman"/>
                <a:cs typeface="Times New Roman"/>
              </a:rPr>
              <a:t>Выявлены пределы применимости приближенного выражения для расчета индекса амплитудных сцинтилляций </a:t>
            </a:r>
            <a:r>
              <a:rPr lang="en-US" sz="1800">
                <a:latin typeface="Times New Roman"/>
                <a:cs typeface="Times New Roman"/>
              </a:rPr>
              <a:t>[</a:t>
            </a:r>
            <a:r>
              <a:rPr lang="en-US" sz="1800">
                <a:latin typeface="Times New Roman"/>
                <a:cs typeface="Times New Roman"/>
              </a:rPr>
              <a:t>Rino</a:t>
            </a:r>
            <a:r>
              <a:rPr lang="en-US" sz="1800">
                <a:latin typeface="Times New Roman"/>
                <a:cs typeface="Times New Roman"/>
              </a:rPr>
              <a:t>, 1979]</a:t>
            </a:r>
            <a:endParaRPr sz="1800">
              <a:latin typeface="Times New Roman"/>
              <a:cs typeface="Times New Roman"/>
            </a:endParaRPr>
          </a:p>
          <a:p>
            <a:pPr marL="285750" indent="-285750" algn="just">
              <a:buFont typeface="Arial"/>
              <a:buChar char="•"/>
              <a:defRPr/>
            </a:pPr>
            <a:endParaRPr sz="1800">
              <a:latin typeface="Times New Roman"/>
              <a:cs typeface="Times New Roman"/>
            </a:endParaRPr>
          </a:p>
          <a:p>
            <a:pPr marL="285750" indent="-285750" algn="just">
              <a:buFont typeface="Arial"/>
              <a:buChar char="•"/>
              <a:defRPr/>
            </a:pPr>
            <a:r>
              <a:rPr lang="ru-RU" sz="1800">
                <a:latin typeface="Times New Roman"/>
                <a:cs typeface="Times New Roman"/>
              </a:rPr>
              <a:t>Определены </a:t>
            </a:r>
            <a:r>
              <a:rPr lang="ru-RU" sz="1800">
                <a:latin typeface="Times New Roman"/>
                <a:cs typeface="Times New Roman"/>
              </a:rPr>
              <a:t>параметры </a:t>
            </a:r>
            <a:r>
              <a:rPr lang="ru-RU" sz="1800">
                <a:latin typeface="Times New Roman"/>
                <a:cs typeface="Times New Roman"/>
              </a:rPr>
              <a:t>фазового </a:t>
            </a:r>
            <a:r>
              <a:rPr lang="ru-RU" sz="1800">
                <a:latin typeface="Times New Roman"/>
                <a:cs typeface="Times New Roman"/>
              </a:rPr>
              <a:t>экрана </a:t>
            </a:r>
            <a:r>
              <a:rPr lang="ru-RU" sz="1800">
                <a:latin typeface="Times New Roman"/>
                <a:cs typeface="Times New Roman"/>
              </a:rPr>
              <a:t>для</a:t>
            </a:r>
            <a:r>
              <a:rPr lang="ru-RU" sz="1800">
                <a:latin typeface="Times New Roman"/>
                <a:cs typeface="Times New Roman"/>
              </a:rPr>
              <a:t> случая </a:t>
            </a:r>
            <a:r>
              <a:rPr lang="ru-RU" sz="1800">
                <a:latin typeface="Times New Roman"/>
                <a:cs typeface="Times New Roman"/>
              </a:rPr>
              <a:t>неоднородного слоя ионосферной плазмы</a:t>
            </a:r>
            <a:endParaRPr sz="1800">
              <a:latin typeface="Times New Roman"/>
              <a:cs typeface="Times New Roman"/>
            </a:endParaRPr>
          </a:p>
          <a:p>
            <a:pPr marL="285750" indent="-285750" algn="just">
              <a:buFont typeface="Arial"/>
              <a:buChar char="•"/>
              <a:defRPr/>
            </a:pPr>
            <a:endParaRPr sz="1800">
              <a:latin typeface="Times New Roman"/>
              <a:cs typeface="Times New Roman"/>
            </a:endParaRPr>
          </a:p>
          <a:p>
            <a:pPr marL="285750" indent="-285750" algn="just">
              <a:buFont typeface="Arial"/>
              <a:buChar char="•"/>
              <a:defRPr/>
            </a:pPr>
            <a:r>
              <a:rPr lang="ru-RU" sz="1800">
                <a:latin typeface="Times New Roman"/>
                <a:cs typeface="Times New Roman"/>
              </a:rPr>
              <a:t>Создана база данных спектральных характеристик спутниковых данных </a:t>
            </a:r>
            <a:r>
              <a:rPr lang="en-US" sz="1800">
                <a:latin typeface="Times New Roman"/>
                <a:cs typeface="Times New Roman"/>
              </a:rPr>
              <a:t>Dynamic Explorer </a:t>
            </a:r>
            <a:r>
              <a:rPr lang="en-US" sz="1800">
                <a:latin typeface="Times New Roman"/>
                <a:cs typeface="Times New Roman"/>
              </a:rPr>
              <a:t>2</a:t>
            </a:r>
            <a:r>
              <a:rPr lang="ru-RU" sz="1800">
                <a:latin typeface="Times New Roman"/>
                <a:cs typeface="Times New Roman"/>
              </a:rPr>
              <a:t>. </a:t>
            </a:r>
            <a:r>
              <a:rPr lang="ru-RU" sz="1800">
                <a:latin typeface="Times New Roman"/>
                <a:cs typeface="Times New Roman"/>
              </a:rPr>
              <a:t>Полученные результаты показывают, что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f>
                        <m:fPr>
                          <m:ctrlPr>
                            <a:rPr lang="ru-RU" sz="180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m:rPr/>
                            <a:rPr lang="en-US" sz="1800" b="0" i="1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800" b="0" i="1"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m:rPr/>
                                <a:rPr lang="en-US" sz="1800" b="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m:rPr/>
                                <a:rPr lang="en-US" sz="1800" b="0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m:rPr/>
                            <a:rPr lang="en-US" sz="1800" b="0" i="1">
                              <a:latin typeface="Cambria Math"/>
                            </a:rPr>
                            <m:t>(</m:t>
                          </m:r>
                          <m:r>
                            <m:rPr/>
                            <a:rPr lang="en-US" sz="1800" b="0" i="1">
                              <a:latin typeface="Cambria Math"/>
                            </a:rPr>
                            <m:t>h</m:t>
                          </m:r>
                          <m:r>
                            <m:rPr/>
                            <a:rPr lang="en-US" sz="1800" b="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1800" b="0" i="1"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m:rPr/>
                                <a:rPr lang="en-US" sz="1800" b="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m:rPr/>
                                <a:rPr lang="en-US" sz="1800" b="0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m:rPr/>
                            <a:rPr lang="en-US" sz="1800" b="0" i="1">
                              <a:latin typeface="Cambria Math"/>
                            </a:rPr>
                            <m:t>(</m:t>
                          </m:r>
                          <m:r>
                            <m:rPr/>
                            <a:rPr lang="en-US" sz="1800" b="0" i="1">
                              <a:latin typeface="Cambria Math"/>
                            </a:rPr>
                            <m:t>h</m:t>
                          </m:r>
                          <m:r>
                            <m:rPr/>
                            <a:rPr lang="en-US" sz="1800" b="0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m:rPr/>
                        <a:rPr lang="ru-RU" sz="1800" i="1">
                          <a:latin typeface="Cambria Math"/>
                          <a:ea typeface="Cambria Math"/>
                        </a:rPr>
                        <m:t>≠</m:t>
                      </m:r>
                      <m:r>
                        <m:rPr/>
                        <a:rPr lang="en-US" sz="1800" b="0" i="1">
                          <a:latin typeface="Cambria Math"/>
                          <a:ea typeface="Cambria Math"/>
                        </a:rPr>
                        <m:t>𝑐𝑜𝑛𝑠𝑡</m:t>
                      </m:r>
                    </m:oMath>
                  </m:oMathPara>
                </a14:m>
              </mc:Choice>
              <mc:Fallback/>
            </mc:AlternateContent>
            <a:r>
              <a:rPr lang="en-US" sz="1800">
                <a:latin typeface="Times New Roman"/>
                <a:cs typeface="Times New Roman"/>
              </a:rPr>
              <a:t>,</a:t>
            </a:r>
            <a:r>
              <a:rPr lang="ru-RU" sz="1800">
                <a:latin typeface="Times New Roman"/>
                <a:cs typeface="Times New Roman"/>
              </a:rPr>
              <a:t> а также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US" sz="1800" b="0" i="1">
                          <a:latin typeface="Cambria Math"/>
                        </a:rPr>
                        <m:t>𝑝</m:t>
                      </m:r>
                      <m:r>
                        <m:rPr/>
                        <a:rPr lang="en-US" sz="1800" b="0" i="1">
                          <a:latin typeface="Cambria Math"/>
                          <a:ea typeface="Cambria Math"/>
                        </a:rPr>
                        <m:t>≠</m:t>
                      </m:r>
                      <m:r>
                        <m:rPr/>
                        <a:rPr lang="en-US" sz="1800" b="0" i="1">
                          <a:latin typeface="Cambria Math"/>
                          <a:ea typeface="Cambria Math"/>
                        </a:rPr>
                        <m:t>𝑐𝑜𝑛𝑠𝑡</m:t>
                      </m:r>
                    </m:oMath>
                  </m:oMathPara>
                </a14:m>
              </mc:Choice>
              <mc:Fallback/>
            </mc:AlternateContent>
            <a:r>
              <a:rPr lang="en-US" sz="180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285750" indent="-285750" algn="just">
              <a:buFont typeface="Arial"/>
              <a:buChar char="•"/>
              <a:defRPr/>
            </a:pPr>
            <a:endParaRPr sz="1800">
              <a:latin typeface="Times New Roman"/>
              <a:cs typeface="Times New Roman"/>
            </a:endParaRPr>
          </a:p>
          <a:p>
            <a:pPr marL="285750" indent="-285750" algn="just">
              <a:buFont typeface="Arial"/>
              <a:buChar char="•"/>
              <a:defRPr/>
            </a:pPr>
            <a:r>
              <a:rPr lang="en-US" sz="1800">
                <a:latin typeface="Times New Roman"/>
                <a:cs typeface="Times New Roman"/>
              </a:rPr>
              <a:t>Были выполены расчеты и построение вероятностных карт для параметров плазмы, таких как: скорости и производные скростей вдоль витка для ионного дрейфа, градиент и флуктуации электронной концентрации,  спектральный индекс, плотность потока энергии электронных высыпаний.</a:t>
            </a:r>
            <a:endParaRPr sz="1800">
              <a:latin typeface="Times New Roman"/>
              <a:cs typeface="Times New Roman"/>
            </a:endParaRPr>
          </a:p>
          <a:p>
            <a:pPr marL="285750" indent="-285750" algn="just">
              <a:buFont typeface="Arial"/>
              <a:buChar char="•"/>
              <a:defRPr/>
            </a:pPr>
            <a:endParaRPr sz="1800">
              <a:latin typeface="Times New Roman"/>
              <a:cs typeface="Times New Roman"/>
            </a:endParaRPr>
          </a:p>
          <a:p>
            <a:pPr marL="305908" indent="-305908">
              <a:buFont typeface="Arial"/>
              <a:buChar char="•"/>
              <a:defRPr/>
            </a:pPr>
            <a:r>
              <a:rPr lang="en-US" sz="1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Среди всех проанализированных карт, была выявлена устойчивая пространственная </a:t>
            </a:r>
            <a:r>
              <a:rPr lang="en-US" sz="1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связь между зонами сильных сдвигов скорости </a:t>
            </a:r>
            <a:r>
              <a:rPr lang="en-US" sz="1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ионного дрейфа и областями повышенных </a:t>
            </a:r>
            <a:r>
              <a:rPr lang="en-US" sz="1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относительных флуктуаций электронной </a:t>
            </a:r>
            <a:r>
              <a:rPr lang="en-US" sz="1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концентрации, что может свидетельствовать о </a:t>
            </a:r>
            <a:r>
              <a:rPr lang="en-US" sz="1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том, что преобладающим механизмом генерации </a:t>
            </a:r>
            <a:r>
              <a:rPr lang="en-US" sz="1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ионосферных неоднородностей является </a:t>
            </a:r>
            <a:r>
              <a:rPr lang="en-US" sz="18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неустойчивость Кельвина-Гельмгольца</a:t>
            </a:r>
            <a:endParaRPr sz="18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023663863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2637544-79CB-BFDA-5BA4-8DC72CF2DA8C}" type="slidenum">
              <a:rPr lang="ru-RU"/>
              <a:t>16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2"/>
          <p:cNvSpPr/>
          <p:nvPr/>
        </p:nvSpPr>
        <p:spPr bwMode="auto">
          <a:xfrm>
            <a:off x="1409655" y="397685"/>
            <a:ext cx="8786874" cy="431225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64080" tIns="32040" rIns="64080" bIns="32040" anchor="ctr"/>
          <a:lstStyle/>
          <a:p>
            <a:pPr algn="ctr">
              <a:lnSpc>
                <a:spcPct val="100000"/>
              </a:lnSpc>
              <a:defRPr/>
            </a:pPr>
            <a:r>
              <a:rPr lang="ru-RU" b="1" cap="all" spc="-1">
                <a:solidFill>
                  <a:srgbClr val="000099"/>
                </a:solidFill>
                <a:latin typeface="Times New Roman"/>
              </a:rPr>
              <a:t>Влияние сцинтилляций на Спутниковую радиосвязь</a:t>
            </a:r>
            <a:endParaRPr lang="ru-RU" spc="-1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76653" y="1326333"/>
            <a:ext cx="7315200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7914807" y="2428406"/>
            <a:ext cx="35936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>
                <a:latin typeface="Times New Roman"/>
                <a:cs typeface="Times New Roman"/>
              </a:rPr>
              <a:t>Ультравысокие частоты (УВЧ):</a:t>
            </a:r>
            <a:endParaRPr/>
          </a:p>
          <a:p>
            <a:pPr>
              <a:defRPr/>
            </a:pPr>
            <a:r>
              <a:rPr lang="ru-RU" sz="2000">
                <a:latin typeface="Times New Roman"/>
                <a:cs typeface="Times New Roman"/>
              </a:rPr>
              <a:t>	  0.3-3 ГГц</a:t>
            </a:r>
            <a:endParaRPr lang="ru-RU" sz="200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7961101" y="3592824"/>
            <a:ext cx="35010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>
                <a:latin typeface="Times New Roman"/>
                <a:cs typeface="Times New Roman"/>
              </a:rPr>
              <a:t>Сверхвысокие частоты (СВЧ):</a:t>
            </a:r>
            <a:endParaRPr/>
          </a:p>
          <a:p>
            <a:pPr>
              <a:defRPr/>
            </a:pPr>
            <a:r>
              <a:rPr lang="ru-RU" sz="2000">
                <a:latin typeface="Times New Roman"/>
                <a:cs typeface="Times New Roman"/>
              </a:rPr>
              <a:t>	</a:t>
            </a:r>
            <a:r>
              <a:rPr lang="ru-RU" sz="2000">
                <a:latin typeface="Times New Roman"/>
                <a:cs typeface="Times New Roman"/>
              </a:rPr>
              <a:t>3-30 ГГц</a:t>
            </a:r>
            <a:endParaRPr lang="ru-RU" sz="2000">
              <a:latin typeface="Times New Roman"/>
              <a:cs typeface="Times New Roman"/>
            </a:endParaRPr>
          </a:p>
        </p:txBody>
      </p:sp>
      <p:sp>
        <p:nvSpPr>
          <p:cNvPr id="1364560278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D7A4546-70CE-AE35-CFDB-E1EAD567CF7B}" type="slidenum">
              <a:rPr lang="ru-RU"/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ustomShape 2"/>
          <p:cNvSpPr/>
          <p:nvPr/>
        </p:nvSpPr>
        <p:spPr bwMode="auto">
          <a:xfrm>
            <a:off x="1739438" y="142853"/>
            <a:ext cx="8786874" cy="431225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64080" tIns="32040" rIns="64080" bIns="32040" anchor="ctr"/>
          <a:lstStyle/>
          <a:p>
            <a:pPr algn="ctr">
              <a:lnSpc>
                <a:spcPct val="100000"/>
              </a:lnSpc>
              <a:defRPr/>
            </a:pPr>
            <a:r>
              <a:rPr lang="ru-RU" b="1" cap="all" spc="-1">
                <a:solidFill>
                  <a:srgbClr val="000099"/>
                </a:solidFill>
                <a:latin typeface="Times New Roman"/>
              </a:rPr>
              <a:t>Метод множественных фазовых экранов</a:t>
            </a:r>
            <a:endParaRPr lang="ru-RU" spc="-1">
              <a:latin typeface="Arial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1133" y="1464272"/>
            <a:ext cx="6200173" cy="4133449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>
            <a:cxnSpLocks/>
          </p:cNvCxnSpPr>
          <p:nvPr/>
        </p:nvCxnSpPr>
        <p:spPr bwMode="auto">
          <a:xfrm>
            <a:off x="5844326" y="1611847"/>
            <a:ext cx="0" cy="4182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 bwMode="auto">
          <a:xfrm>
            <a:off x="6132875" y="1339400"/>
            <a:ext cx="5718681" cy="5448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ru-RU" sz="2000" b="0" i="1">
                          <a:latin typeface="Cambria Math"/>
                        </a:rPr>
                        <m:t>2</m:t>
                      </m:r>
                      <m:r>
                        <m:rPr/>
                        <a:rPr lang="en-US" sz="2000" b="0" i="1">
                          <a:latin typeface="Cambria Math"/>
                        </a:rPr>
                        <m:t>𝑖𝑘</m:t>
                      </m:r>
                      <m:r>
                        <m:rPr/>
                        <a:rPr lang="en-US" sz="2000" b="0" i="1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000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m:rPr/>
                            <a:rPr lang="en-US" sz="2000" b="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m:rPr/>
                            <a:rPr lang="en-US" sz="2000" b="0" i="1">
                              <a:latin typeface="Cambria Math"/>
                              <a:ea typeface="Cambria Math"/>
                            </a:rPr>
                            <m:t>𝐸</m:t>
                          </m:r>
                          <m:r>
                            <m:rPr/>
                            <a:rPr lang="en-US" sz="2000" b="0" i="1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0" i="1"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m:rPr/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m:rPr/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  <m:r>
                            <m:rPr/>
                            <a:rPr lang="en-US" sz="2000" b="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m:rPr/>
                            <a:rPr lang="en-US" sz="2000" b="0" i="1"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m:rPr/>
                            <a:rPr lang="en-US" sz="2000" b="0" i="1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m:rPr/>
                            <a:rPr lang="en-US" sz="20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m:rPr/>
                            <a:rPr lang="en-US" sz="2000" b="0" i="1">
                              <a:latin typeface="Cambria Math"/>
                              <a:ea typeface="Cambria Math"/>
                            </a:rPr>
                            <m:t>𝑧</m:t>
                          </m:r>
                        </m:den>
                      </m:f>
                      <m:r>
                        <m:rPr/>
                        <a:rPr lang="en-US" sz="2000" b="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US" sz="2000" b="0" i="1">
                              <a:latin typeface="Cambria Math"/>
                              <a:ea typeface="Cambria Math"/>
                            </a:rPr>
                            <m:t>∆</m:t>
                          </m:r>
                        </m:e>
                        <m:sub>
                          <m:r>
                            <m:rPr/>
                            <a:rPr lang="en-US" sz="2000" i="1"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</m:sSub>
                      <m:r>
                        <m:rPr/>
                        <a:rPr lang="en-US" sz="2000" i="1">
                          <a:latin typeface="Cambria Math"/>
                          <a:ea typeface="Cambria Math"/>
                        </a:rPr>
                        <m:t>𝐸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m:rPr/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m:rPr/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  <m:r>
                            <m:rPr/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m:rPr/>
                            <a:rPr lang="en-US" sz="2000" i="1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d>
                      <m:r>
                        <m:rPr/>
                        <a:rPr lang="en-US" sz="2000" b="0" i="1">
                          <a:latin typeface="Cambria Math"/>
                          <a:ea typeface="Cambria Math"/>
                        </a:rPr>
                        <m:t>+2</m:t>
                      </m:r>
                      <m:sSup>
                        <m:sSupPr>
                          <m:ctrlPr>
                            <a:rPr lang="en-US" sz="2000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pPr>
                        <m:e>
                          <m:r>
                            <m:rPr/>
                            <a:rPr lang="en-US" sz="2000" b="0" i="1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p>
                          <m:r>
                            <m:rPr/>
                            <a:rPr lang="en-US" sz="2000" b="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m:rPr/>
                        <a:rPr lang="en-US" sz="2000" b="0" i="1">
                          <a:latin typeface="Cambria Math"/>
                          <a:ea typeface="Cambria Math"/>
                        </a:rPr>
                        <m:t>𝛿</m:t>
                      </m:r>
                      <m:r>
                        <m:rPr/>
                        <a:rPr lang="en-US" sz="2000" b="0" i="1">
                          <a:latin typeface="Cambria Math"/>
                          <a:ea typeface="Cambria Math"/>
                        </a:rPr>
                        <m:t>𝑛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m:rPr/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m:rPr/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  <m:r>
                            <m:rPr/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m:rPr/>
                            <a:rPr lang="en-US" sz="2000" i="1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d>
                      <m:r>
                        <m:rPr/>
                        <a:rPr lang="en-US" sz="2000" b="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/>
                        <a:rPr lang="en-US" sz="2000" i="1">
                          <a:latin typeface="Cambria Math"/>
                          <a:ea typeface="Cambria Math"/>
                        </a:rPr>
                        <m:t>𝐸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m:rPr/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m:rPr/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  <m:r>
                            <m:rPr/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m:rPr/>
                            <a:rPr lang="en-US" sz="2000" i="1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</mc:Choice>
              <mc:Fallback/>
            </mc:AlternateContent>
            <a:r>
              <a:rPr lang="en-US" sz="2000"/>
              <a:t>=0</a:t>
            </a:r>
            <a:endParaRPr lang="ru-RU" sz="2000"/>
          </a:p>
        </p:txBody>
      </p:sp>
      <p:sp>
        <p:nvSpPr>
          <p:cNvPr id="15" name="TextBox 14"/>
          <p:cNvSpPr txBox="1"/>
          <p:nvPr/>
        </p:nvSpPr>
        <p:spPr bwMode="auto">
          <a:xfrm>
            <a:off x="6533753" y="3508116"/>
            <a:ext cx="5458610" cy="77399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US" sz="2000" i="1">
                          <a:latin typeface="Cambria Math"/>
                          <a:ea typeface="Cambria Math"/>
                        </a:rPr>
                        <m:t>𝐸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m:rPr/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m:rPr/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  <m:r>
                            <m:rPr/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m:rPr/>
                            <a:rPr lang="en-US" sz="2000" i="1"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m:rPr/>
                            <a:rPr lang="en-US" sz="2000" b="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m:rPr/>
                            <a:rPr lang="en-US" sz="2000" b="0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m:rPr/>
                            <a:rPr lang="en-US" sz="2000" b="0" i="1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</mc:Choice>
              <mc:Fallback/>
            </mc:AlternateContent>
            <a:r>
              <a:rPr lang="en-US" sz="2000"/>
              <a:t>=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US" sz="2000" i="1">
                          <a:latin typeface="Cambria Math"/>
                          <a:ea typeface="Cambria Math"/>
                        </a:rPr>
                        <m:t>𝐸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m:rPr/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m:rPr/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  <m:r>
                            <m:rPr/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m:rPr/>
                            <a:rPr lang="en-US" sz="2000" i="1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d>
                      <m:func>
                        <m:funcPr>
                          <m:ctrlPr>
                            <a:rPr lang="en-US" sz="2000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>
                              <a:latin typeface="Cambria Math"/>
                              <a:ea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dPr>
                            <m:e>
                              <m:r>
                                <m:rPr/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m:rPr/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𝑖𝑘</m:t>
                              </m:r>
                              <m:r>
                                <m:rPr/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nary>
                                <m:naryPr>
                                  <m:grow m:val="off"/>
                                  <m:limLoc m:val="undOvr"/>
                                  <m:ctrlPr>
                                    <a:rPr lang="en-US" sz="2000" b="0" i="1">
                                      <a:latin typeface="Cambria Math"/>
                                      <a:ea typeface="Cambria Math"/>
                                      <a:cs typeface="Cambria Math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2000" b="0" i="1">
                                          <a:latin typeface="Cambria Math"/>
                                          <a:ea typeface="Cambria Math"/>
                                          <a:cs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24"/>
                                        </m:rPr>
                                        <a:rPr lang="en-US" sz="2000" b="0" i="1">
                                          <a:latin typeface="Cambria Math"/>
                                          <a:ea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24"/>
                                        </m:rPr>
                                        <a:rPr lang="en-US" sz="2000" b="0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sz="2000" b="0" i="1">
                                          <a:latin typeface="Cambria Math"/>
                                          <a:ea typeface="Cambria Math"/>
                                          <a:cs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/>
                                        <a:rPr lang="en-US" sz="2000" b="0" i="1">
                                          <a:latin typeface="Cambria Math"/>
                                          <a:ea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m:rPr/>
                                        <a:rPr lang="en-US" sz="2000" b="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m:rPr/>
                                    <a:rPr lang="en-US" sz="2000" b="0" i="1">
                                      <a:latin typeface="Cambria Math"/>
                                      <a:ea typeface="Cambria Math"/>
                                    </a:rPr>
                                    <m:t>𝛿</m:t>
                                  </m:r>
                                  <m:r>
                                    <m:rPr/>
                                    <a:rPr lang="en-US" sz="2000" b="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d>
                                    <m:dPr>
                                      <m:ctrlPr>
                                        <a:rPr lang="en-US" sz="2000" b="0" i="1">
                                          <a:latin typeface="Cambria Math"/>
                                          <a:ea typeface="Cambria Math"/>
                                          <a:cs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  <a:cs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/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m:rPr/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⊥</m:t>
                                          </m:r>
                                        </m:sub>
                                      </m:sSub>
                                      <m:r>
                                        <m:rPr/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sz="2000" b="0" i="1">
                                              <a:latin typeface="Cambria Math"/>
                                              <a:ea typeface="Cambria Math"/>
                                              <a:cs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/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m:rPr/>
                                            <a:rPr lang="en-US" sz="2000" b="0" i="1">
                                              <a:latin typeface="Cambria Math"/>
                                              <a:ea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m:rPr/>
                                    <a:rPr lang="en-US" sz="2000" b="0" i="1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en-US" sz="2000" b="0" i="1">
                                          <a:latin typeface="Cambria Math"/>
                                          <a:ea typeface="Cambria Math"/>
                                          <a:cs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/>
                                        <a:rPr lang="en-US" sz="2000" b="0" i="1">
                                          <a:latin typeface="Cambria Math"/>
                                          <a:ea typeface="Cambria Math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m:rPr/>
                                        <a:rPr lang="en-US" sz="2000" b="0" i="1">
                                          <a:latin typeface="Cambria Math"/>
                                          <a:ea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</mc:Choice>
              <mc:Fallback/>
            </mc:AlternateContent>
            <a:endParaRPr lang="en-US" sz="2000" b="0" i="1">
              <a:latin typeface="Cambria Math"/>
              <a:ea typeface="Cambria Math"/>
            </a:endParaRPr>
          </a:p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r>
                        <m:rPr/>
                        <a:rPr lang="en-US" sz="2000" b="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m:rPr/>
                        <a:rPr lang="en-US" sz="2000" i="1">
                          <a:latin typeface="Cambria Math"/>
                          <a:ea typeface="Cambria Math"/>
                        </a:rPr>
                        <m:t>𝐸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m:rPr/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m:rPr/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  <m:r>
                            <m:rPr/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m:rPr/>
                            <a:rPr lang="en-US" sz="2000" i="1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d>
                      <m:func>
                        <m:funcPr>
                          <m:ctrlPr>
                            <a:rPr lang="en-US" sz="200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  <a:ea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dPr>
                            <m:e>
                              <m:r>
                                <m:rPr/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m:rPr/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m:rPr/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</m:d>
                        </m:e>
                      </m:func>
                    </m:oMath>
                  </m:oMathPara>
                </a14:m>
              </mc:Choice>
              <mc:Fallback/>
            </mc:AlternateContent>
            <a:endParaRPr lang="ru-RU" sz="2000"/>
          </a:p>
        </p:txBody>
      </p:sp>
      <p:sp>
        <p:nvSpPr>
          <p:cNvPr id="16" name="TextBox 15"/>
          <p:cNvSpPr txBox="1"/>
          <p:nvPr/>
        </p:nvSpPr>
        <p:spPr bwMode="auto">
          <a:xfrm>
            <a:off x="6132875" y="2834257"/>
            <a:ext cx="484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>
                <a:latin typeface="Times New Roman"/>
                <a:cs typeface="Times New Roman"/>
              </a:rPr>
              <a:t>1. </a:t>
            </a:r>
            <a:r>
              <a:rPr lang="ru-RU" sz="2000">
                <a:latin typeface="Times New Roman"/>
                <a:cs typeface="Times New Roman"/>
              </a:rPr>
              <a:t>Инкремент фазы</a:t>
            </a:r>
            <a:r>
              <a:rPr lang="en-US" sz="2000">
                <a:latin typeface="Times New Roman"/>
                <a:cs typeface="Times New Roman"/>
              </a:rPr>
              <a:t> </a:t>
            </a:r>
            <a:r>
              <a:rPr lang="ru-RU" sz="2000">
                <a:latin typeface="Times New Roman"/>
                <a:cs typeface="Times New Roman"/>
              </a:rPr>
              <a:t>волны:</a:t>
            </a:r>
            <a:endParaRPr lang="ru-RU" sz="2000"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6200527" y="4691908"/>
            <a:ext cx="4848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>
                <a:latin typeface="Times New Roman"/>
                <a:cs typeface="Times New Roman"/>
              </a:rPr>
              <a:t>2</a:t>
            </a:r>
            <a:r>
              <a:rPr lang="ru-RU" sz="2000">
                <a:latin typeface="Times New Roman"/>
                <a:cs typeface="Times New Roman"/>
              </a:rPr>
              <a:t>. Распространение </a:t>
            </a:r>
            <a:r>
              <a:rPr lang="ru-RU" sz="2000">
                <a:latin typeface="Times New Roman"/>
                <a:cs typeface="Times New Roman"/>
              </a:rPr>
              <a:t>волны в вакууме:</a:t>
            </a:r>
            <a:endParaRPr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6914304" y="5242784"/>
            <a:ext cx="4334713" cy="7098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sSubSup>
                        <m:sSubSupPr>
                          <m:alnScr m:val="off"/>
                          <m:ctrlPr>
                            <a:rPr lang="en-US" sz="2000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SupPr>
                        <m:e>
                          <m:r>
                            <m:rPr/>
                            <a:rPr lang="en-US" sz="2000" i="1">
                              <a:latin typeface="Cambria Math"/>
                              <a:ea typeface="Cambria Math"/>
                            </a:rPr>
                            <m:t>𝛻</m:t>
                          </m:r>
                        </m:e>
                        <m:sub>
                          <m:r>
                            <m:rPr/>
                            <a:rPr lang="en-US" sz="2000" i="1">
                              <a:latin typeface="Cambria Math"/>
                              <a:ea typeface="Cambria Math"/>
                            </a:rPr>
                            <m:t>⊥</m:t>
                          </m:r>
                        </m:sub>
                        <m:sup>
                          <m:r>
                            <m:rPr/>
                            <a:rPr lang="en-US" sz="2000" b="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m:rPr/>
                        <a:rPr lang="en-US" sz="2000" b="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/>
                        <a:rPr lang="en-US" sz="2000" i="1">
                          <a:latin typeface="Cambria Math"/>
                          <a:ea typeface="Cambria Math"/>
                        </a:rPr>
                        <m:t>𝐸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m:rPr/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m:rPr/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  <m:r>
                            <m:rPr/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m:rPr/>
                            <a:rPr lang="en-US" sz="2000" b="0" i="1"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m:rPr/>
                            <a:rPr lang="en-US" sz="2000" b="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m:rPr/>
                            <a:rPr lang="en-US" sz="2000" b="0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m:rPr/>
                            <a:rPr lang="en-US" sz="2000" b="0" i="1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d>
                      <m:r>
                        <m:rPr/>
                        <a:rPr lang="en-US" sz="2000" b="0" i="1">
                          <a:latin typeface="Cambria Math"/>
                          <a:ea typeface="Cambria Math"/>
                        </a:rPr>
                        <m:t>+2</m:t>
                      </m:r>
                      <m:r>
                        <m:rPr/>
                        <a:rPr lang="en-US" sz="2000" b="0" i="1">
                          <a:latin typeface="Cambria Math"/>
                          <a:ea typeface="Cambria Math"/>
                        </a:rPr>
                        <m:t>𝑖𝑘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pPr>
                            <m:e>
                              <m:r>
                                <m:rPr/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m:rPr/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/>
                            <a:rPr lang="en-US" sz="2000" i="1">
                              <a:latin typeface="Cambria Math"/>
                              <a:ea typeface="Cambria Math"/>
                            </a:rPr>
                            <m:t>𝐸</m:t>
                          </m:r>
                          <m:r>
                            <m:rPr/>
                            <a:rPr lang="en-US" sz="2000" i="1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m:rPr/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m:rPr/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  <m:r>
                            <m:rPr/>
                            <a:rPr lang="en-US" sz="20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m:rPr/>
                            <a:rPr lang="en-US" sz="2000" i="1"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m:rPr/>
                            <a:rPr lang="en-US" sz="2000" i="1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m:rPr/>
                            <a:rPr lang="en-US" sz="20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b="0" i="1"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pPr>
                            <m:e>
                              <m:r>
                                <m:rPr/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m:rPr/>
                                <a:rPr lang="en-US" sz="2000" b="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m:rPr/>
                        <a:rPr lang="en-US" sz="2000" b="0" i="1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</mc:Choice>
              <mc:Fallback/>
            </mc:AlternateContent>
            <a:endParaRPr lang="ru-RU" sz="200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7713275" y="1833946"/>
            <a:ext cx="2557880" cy="6481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r>
                        <m:rPr/>
                        <a:rPr lang="en-US" i="1">
                          <a:latin typeface="Cambria Math"/>
                          <a:ea typeface="Cambria Math"/>
                        </a:rPr>
                        <m:t>𝛿</m:t>
                      </m:r>
                      <m:r>
                        <m:rPr/>
                        <a:rPr lang="en-US" i="1">
                          <a:latin typeface="Cambria Math"/>
                          <a:ea typeface="Cambria Math"/>
                        </a:rPr>
                        <m:t>𝑛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m:rPr/>
                                <a:rPr lang="en-US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m:rPr/>
                                <a:rPr lang="en-US" i="1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</m:sSub>
                          <m:r>
                            <m:rPr/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m:rPr/>
                            <a:rPr lang="en-US" i="1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d>
                      <m:r>
                        <m:rPr/>
                        <a:rPr lang="en-US" b="0" i="1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m:rPr/>
                                <a:rPr lang="en-US" b="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m:rPr/>
                                <a:rPr lang="en-US" b="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m:rPr/>
                            <a:rPr lang="en-US" b="0" i="1">
                              <a:latin typeface="Cambria Math"/>
                              <a:ea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0" i="1"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pPr>
                            <m:e>
                              <m:r>
                                <m:rPr/>
                                <a:rPr lang="en-US" b="0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p>
                              <m:r>
                                <m:rPr/>
                                <a:rPr lang="en-US" b="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/>
                            <a:rPr lang="en-US" b="0" i="1">
                              <a:latin typeface="Cambria Math"/>
                              <a:ea typeface="Cambria Math"/>
                            </a:rPr>
                            <m:t>2 </m:t>
                          </m:r>
                          <m:r>
                            <m:rPr/>
                            <a:rPr lang="en-US" b="0" i="1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r>
                        <m:rPr/>
                        <a:rPr lang="en-US" b="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/>
                        <a:rPr lang="en-US" b="0" i="1">
                          <a:latin typeface="Cambria Math"/>
                          <a:ea typeface="Cambria Math"/>
                        </a:rPr>
                        <m:t>𝛿</m:t>
                      </m:r>
                      <m:sSub>
                        <m:sSubPr>
                          <m:ctrlPr>
                            <a:rPr lang="en-US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US" b="0" i="1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m:rPr/>
                            <a:rPr lang="en-US" b="0" i="1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</mc:Choice>
              <mc:Fallback/>
            </mc:AlternateContent>
            <a:endParaRPr lang="ru-RU"/>
          </a:p>
        </p:txBody>
      </p:sp>
      <p:sp>
        <p:nvSpPr>
          <p:cNvPr id="161314016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AA77363-E86C-244C-CADA-0DE3744E4549}" type="slidenum">
              <a:rPr lang="ru-RU"/>
              <a:t>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 bwMode="auto">
          <a:xfrm>
            <a:off x="7590971" y="5022426"/>
            <a:ext cx="3902700" cy="1288257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284666" y="4921427"/>
            <a:ext cx="6745721" cy="1561687"/>
          </a:xfrm>
          <a:prstGeom prst="roundRect">
            <a:avLst>
              <a:gd name="adj" fmla="val 16667"/>
            </a:avLst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366137" y="304588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881594">
              <a:defRPr/>
            </a:pPr>
            <a:r>
              <a:rPr lang="ru-RU" b="1" cap="all">
                <a:solidFill>
                  <a:srgbClr val="000099"/>
                </a:solidFill>
                <a:latin typeface="Times New Roman"/>
              </a:rPr>
              <a:t>тестовые расчеты в однородной плазме</a:t>
            </a:r>
            <a:endParaRPr lang="ru-RU" b="1" cap="all">
              <a:solidFill>
                <a:srgbClr val="000099"/>
              </a:solidFill>
              <a:latin typeface="Times New Roman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/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51920" y="839573"/>
            <a:ext cx="10393314" cy="39162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551920" y="5187875"/>
            <a:ext cx="4235647" cy="93814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sSubSup>
                        <m:sSubSupPr>
                          <m:alnScr m:val="off"/>
                          <m:ctrlPr>
                            <a:rPr lang="en-US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SupPr>
                        <m:e>
                          <m:r>
                            <m:rPr/>
                            <a:rPr lang="en-US" b="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m:rPr/>
                            <a:rPr lang="en-US" b="0" i="1"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m:rPr/>
                            <a:rPr lang="en-US" b="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m:rPr/>
                        <a:rPr lang="en-US" b="0" i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  <a:cs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/>
                                    <a:rPr lang="en-US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m:rPr/>
                                    <a:rPr lang="en-US" i="1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m:rPr/>
                                <a:rPr lang="en-US" b="0" i="1"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</m:e>
                        <m:sup>
                          <m:r>
                            <m:rPr/>
                            <a:rPr lang="en-US" b="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m:rPr/>
                        <a:rPr lang="en-US" b="0" i="1">
                          <a:latin typeface="Cambria Math"/>
                        </a:rPr>
                        <m:t> </m:t>
                      </m:r>
                      <m:r>
                        <m:rPr/>
                        <a:rPr lang="en-US" b="0" i="1">
                          <a:latin typeface="Cambria Math"/>
                        </a:rPr>
                        <m:t>𝐿</m:t>
                      </m:r>
                      <m:r>
                        <m:rPr/>
                        <a:rPr lang="en-US" b="0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US" b="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m:rPr/>
                            <a:rPr lang="en-US" b="0" i="1">
                              <a:latin typeface="Cambria Math"/>
                            </a:rPr>
                            <m:t>𝑠𝑟</m:t>
                          </m:r>
                        </m:sub>
                      </m:sSub>
                      <m:sSup>
                        <m:sSupPr>
                          <m:ctrlPr>
                            <a:rPr lang="en-US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pPr>
                        <m:e>
                          <m:r>
                            <m:rPr/>
                            <a:rPr lang="en-US" b="0" i="1">
                              <a:latin typeface="Cambria Math"/>
                            </a:rPr>
                            <m:t>𝑍</m:t>
                          </m:r>
                        </m:e>
                        <m:sup>
                          <m:r>
                            <m:rPr/>
                            <a:rPr lang="en-US" b="0" i="1">
                              <a:latin typeface="Cambria Math"/>
                            </a:rPr>
                            <m:t>𝑝</m:t>
                          </m:r>
                          <m:r>
                            <m:rPr/>
                            <a:rPr lang="en-US" b="0" i="1">
                              <a:latin typeface="Cambria Math"/>
                            </a:rPr>
                            <m:t>/2</m:t>
                          </m:r>
                        </m:sup>
                      </m:sSup>
                      <m:f>
                        <m:fPr>
                          <m:ctrlPr>
                            <a:rPr lang="en-US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m:rPr/>
                            <a:rPr lang="ru-RU" b="0" i="1">
                              <a:latin typeface="Cambria Math"/>
                            </a:rPr>
                            <m:t>Г</m:t>
                          </m:r>
                          <m:d>
                            <m:dPr>
                              <m:ctrlPr>
                                <a:rPr lang="ru-RU" b="0" i="1"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i="1">
                                      <a:latin typeface="Cambria Math"/>
                                      <a:ea typeface="Cambria Math"/>
                                      <a:cs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/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m:rPr/>
                                    <a:rPr lang="en-US" i="1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m:rPr/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  <a:cs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/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/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0" i="1"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pPr>
                            <m:e>
                              <m:r>
                                <m:rPr/>
                                <a:rPr lang="en-US" b="0" i="1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m:rPr/>
                                <a:rPr lang="en-US" b="0" i="1">
                                  <a:latin typeface="Cambria Math"/>
                                </a:rPr>
                                <m:t>1/2</m:t>
                              </m:r>
                            </m:sup>
                          </m:sSup>
                          <m:r>
                            <m:rPr/>
                            <a:rPr lang="en-US" b="0" i="1">
                              <a:latin typeface="Cambria Math"/>
                            </a:rPr>
                            <m:t> </m:t>
                          </m:r>
                          <m:r>
                            <m:rPr/>
                            <a:rPr lang="ru-RU" i="1">
                              <a:latin typeface="Cambria Math"/>
                            </a:rPr>
                            <m:t>Г</m:t>
                          </m:r>
                          <m:d>
                            <m:dPr>
                              <m:ctrlPr>
                                <a:rPr lang="ru-RU" i="1"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i="1">
                                      <a:latin typeface="Cambria Math"/>
                                      <a:ea typeface="Cambria Math"/>
                                      <a:cs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/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m:rPr/>
                                    <a:rPr lang="en-US" i="1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m:rPr/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  <a:cs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/>
                                    <a:rPr lang="en-US" b="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/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  <a:cs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/>
                                    <a:rPr lang="en-US" b="0" i="1">
                                      <a:latin typeface="Cambria Math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m:rPr/>
                                    <a:rPr lang="en-US" b="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m:rPr/>
                        <a:rPr lang="en-US" b="0" i="1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>
                          <a:latin typeface="Cambria Math"/>
                        </a:rPr>
                        <m:t>F</m:t>
                      </m:r>
                    </m:oMath>
                  </m:oMathPara>
                </a14:m>
              </mc:Choice>
              <mc:Fallback/>
            </mc:AlternateContent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378378" y="5941351"/>
            <a:ext cx="1227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r>
                        <m:rPr/>
                        <a:rPr lang="en-US" b="0" i="1">
                          <a:latin typeface="Cambria Math"/>
                        </a:rPr>
                        <m:t>1&lt;</m:t>
                      </m:r>
                      <m:r>
                        <m:rPr/>
                        <a:rPr lang="en-US" b="0" i="1">
                          <a:latin typeface="Cambria Math"/>
                        </a:rPr>
                        <m:t>𝑝</m:t>
                      </m:r>
                      <m:r>
                        <m:rPr/>
                        <a:rPr lang="en-US" b="0" i="1">
                          <a:latin typeface="Cambria Math"/>
                        </a:rPr>
                        <m:t>&lt;4</m:t>
                      </m:r>
                    </m:oMath>
                  </m:oMathPara>
                </a14:m>
              </mc:Choice>
              <mc:Fallback/>
            </mc:AlternateContent>
            <a:endParaRPr lang="ru-RU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5405745" y="5022426"/>
            <a:ext cx="1315553" cy="716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m:rPr/>
                            <a:rPr lang="en-US" b="0" i="1">
                              <a:latin typeface="Cambria Math"/>
                            </a:rPr>
                            <m:t>4 </m:t>
                          </m:r>
                          <m:sSup>
                            <m:sSupPr>
                              <m:ctrlPr>
                                <a:rPr lang="en-US" b="0" i="1"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pPr>
                            <m:e>
                              <m:r>
                                <m:rPr/>
                                <a:rPr lang="en-US" b="0" i="1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m:rPr/>
                                <a:rPr lang="en-US" b="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alnScr m:val="off"/>
                              <m:ctrlPr>
                                <a:rPr lang="en-US" b="0" i="1"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bSupPr>
                            <m:e>
                              <m:r>
                                <m:rPr/>
                                <a:rPr lang="en-US" b="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m:rPr/>
                                <a:rPr lang="en-US" b="0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m:rPr/>
                                <a:rPr lang="en-US" b="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m:rPr/>
                        <a:rPr lang="en-US" b="0" i="1">
                          <a:latin typeface="Cambria Math"/>
                        </a:rPr>
                        <m:t>𝑍</m:t>
                      </m:r>
                      <m:r>
                        <m:rPr/>
                        <a:rPr lang="en-US" b="0" i="1">
                          <a:latin typeface="Cambria Math"/>
                        </a:rPr>
                        <m:t>≪1</m:t>
                      </m:r>
                    </m:oMath>
                  </m:oMathPara>
                </a14:m>
              </mc:Choice>
              <mc:Fallback/>
            </mc:AlternateContent>
            <a:endParaRPr lang="ru-RU"/>
          </a:p>
        </p:txBody>
      </p:sp>
      <p:cxnSp>
        <p:nvCxnSpPr>
          <p:cNvPr id="15" name="Прямая соединительная линия 14"/>
          <p:cNvCxnSpPr>
            <a:cxnSpLocks/>
          </p:cNvCxnSpPr>
          <p:nvPr/>
        </p:nvCxnSpPr>
        <p:spPr bwMode="auto">
          <a:xfrm>
            <a:off x="5096655" y="4921427"/>
            <a:ext cx="0" cy="156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 bwMode="auto">
          <a:xfrm>
            <a:off x="7705442" y="5112272"/>
            <a:ext cx="3788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/>
              <a:t>C.L. </a:t>
            </a:r>
            <a:r>
              <a:rPr lang="en-US"/>
              <a:t>Rino</a:t>
            </a:r>
            <a:r>
              <a:rPr lang="en-US"/>
              <a:t>. A power law phase screen model for </a:t>
            </a:r>
            <a:r>
              <a:rPr lang="en-US"/>
              <a:t>ionospheric</a:t>
            </a:r>
            <a:r>
              <a:rPr lang="en-US"/>
              <a:t> scintillation. 1.  Weak scatter // Radio Science, 14(6): 1135-1145, 1979.</a:t>
            </a:r>
            <a:endParaRPr lang="ru-RU"/>
          </a:p>
        </p:txBody>
      </p:sp>
      <p:sp>
        <p:nvSpPr>
          <p:cNvPr id="1776463991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C3642EC-52E9-9D1F-19B1-78B4BF5A84F5}" type="slidenum">
              <a:rPr lang="ru-RU"/>
              <a:t>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2366137" y="304588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881594">
              <a:defRPr/>
            </a:pPr>
            <a:r>
              <a:rPr lang="ru-RU" b="1" cap="all">
                <a:solidFill>
                  <a:srgbClr val="000099"/>
                </a:solidFill>
                <a:latin typeface="Times New Roman"/>
              </a:rPr>
              <a:t>тестовые расчеты в однородной плазме</a:t>
            </a:r>
            <a:endParaRPr lang="ru-RU" b="1" cap="all">
              <a:solidFill>
                <a:srgbClr val="000099"/>
              </a:solidFill>
              <a:latin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555740" y="1554275"/>
            <a:ext cx="6188209" cy="4700257"/>
          </a:xfrm>
          <a:prstGeom prst="rect">
            <a:avLst/>
          </a:prstGeom>
        </p:spPr>
      </p:pic>
      <p:sp>
        <p:nvSpPr>
          <p:cNvPr id="504314893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1E4B4C-5AE9-6E0F-FB0F-2C6E6A85AD69}" type="slidenum">
              <a:rPr lang="ru-RU"/>
              <a:t>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2306175" y="354977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881594">
              <a:defRPr/>
            </a:pPr>
            <a:r>
              <a:rPr lang="ru-RU" b="1" cap="all">
                <a:solidFill>
                  <a:srgbClr val="000099"/>
                </a:solidFill>
                <a:latin typeface="Times New Roman"/>
              </a:rPr>
              <a:t>Тестовые расчеты в неоднородной плазме</a:t>
            </a:r>
            <a:endParaRPr lang="ru-RU" b="1" cap="all">
              <a:solidFill>
                <a:srgbClr val="000099"/>
              </a:solidFill>
              <a:latin typeface="Times New Roman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/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9788" y="1263951"/>
            <a:ext cx="6255903" cy="46919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319012" y="1263951"/>
            <a:ext cx="4087895" cy="4087895"/>
          </a:xfrm>
          <a:prstGeom prst="rect">
            <a:avLst/>
          </a:prstGeom>
        </p:spPr>
      </p:pic>
      <p:sp>
        <p:nvSpPr>
          <p:cNvPr id="932654810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0F32621-4238-87B0-7B99-A3D309C2A48A}" type="slidenum">
              <a:rPr lang="ru-RU"/>
              <a:t>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2314903" y="296641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881594">
              <a:defRPr/>
            </a:pPr>
            <a:r>
              <a:rPr lang="ru-RU" b="1" cap="all">
                <a:solidFill>
                  <a:srgbClr val="000099"/>
                </a:solidFill>
                <a:latin typeface="Times New Roman"/>
              </a:rPr>
              <a:t>Тестовые расчеты в неоднородной плазме</a:t>
            </a:r>
            <a:endParaRPr lang="ru-RU" b="1" cap="all">
              <a:solidFill>
                <a:srgbClr val="000099"/>
              </a:solidFill>
              <a:latin typeface="Times New Roman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/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 bwMode="auto">
          <a:xfrm>
            <a:off x="440673" y="3660544"/>
            <a:ext cx="2957476" cy="90935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r>
                        <m:rPr/>
                        <a:rPr lang="ru-RU" sz="2000" b="0" i="1">
                          <a:latin typeface="Cambria Math"/>
                        </a:rPr>
                        <m:t>𝛿</m:t>
                      </m:r>
                      <m:sSub>
                        <m:sSubPr>
                          <m:ctrlPr>
                            <a:rPr lang="en-US" sz="2000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US" sz="2000" b="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m:rPr/>
                            <a:rPr lang="en-US" sz="2000" b="0" i="1">
                              <a:latin typeface="Cambria Math"/>
                            </a:rPr>
                            <m:t>𝑒</m:t>
                          </m:r>
                          <m:r>
                            <m:rPr/>
                            <a:rPr lang="ru-RU" sz="2000" b="0" i="1">
                              <a:latin typeface="Cambria Math"/>
                            </a:rPr>
                            <m:t>, </m:t>
                          </m:r>
                          <m:r>
                            <m:rPr/>
                            <a:rPr lang="en-US" sz="2000" b="0" i="1">
                              <a:latin typeface="Cambria Math"/>
                            </a:rPr>
                            <m:t>𝑒𝑓𝑓</m:t>
                          </m:r>
                        </m:sub>
                      </m:sSub>
                      <m:r>
                        <m:rPr/>
                        <a:rPr lang="en-US" sz="2000" b="0" i="1">
                          <a:latin typeface="Cambria Math"/>
                        </a:rPr>
                        <m:t>∼</m:t>
                      </m:r>
                      <m:rad>
                        <m:radPr>
                          <m:degHide m:val="on"/>
                          <m:ctrlPr>
                            <a:rPr lang="en-US" sz="2000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radPr>
                        <m:deg>
                          <m:r>
                            <m:rPr/>
                            <a:rPr>
                              <a:latin typeface="Cambria Math"/>
                              <a:ea typeface="Cambria Math"/>
                              <a:cs typeface="Cambria Math"/>
                            </a:rPr>
                            <m:t/>
                          </m:r>
                        </m:deg>
                        <m:e>
                          <m:f>
                            <m:fPr>
                              <m:ctrlPr>
                                <a:rPr lang="en-US" sz="2000" b="0" i="1"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fPr>
                            <m:num>
                              <m:nary>
                                <m:naryPr>
                                  <m:grow m:val="off"/>
                                  <m:limLoc m:val="undOvr"/>
                                  <m:ctrlPr>
                                    <a:rPr lang="en-US" sz="2000" b="0" i="1">
                                      <a:latin typeface="Cambria Math"/>
                                      <a:ea typeface="Cambria Math"/>
                                      <a:cs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en-US" sz="2000" b="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m:rPr/>
                                    <a:rPr lang="en-US" sz="2000" b="0" i="1">
                                      <a:latin typeface="Cambria Math"/>
                                    </a:rPr>
                                    <m:t>𝐿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000" b="0" i="1">
                                          <a:latin typeface="Cambria Math"/>
                                          <a:ea typeface="Cambria Math"/>
                                          <a:cs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b="0" i="1">
                                              <a:latin typeface="Cambria Math"/>
                                              <a:ea typeface="Cambria Math"/>
                                              <a:cs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/>
                                                  <a:ea typeface="Cambria Math"/>
                                                  <a:cs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/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𝑁</m:t>
                                              </m:r>
                                            </m:e>
                                            <m:sub>
                                              <m:r>
                                                <m:rPr/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𝑒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latin typeface="Cambria Math"/>
                                                  <a:ea typeface="Cambria Math"/>
                                                  <a:cs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m:rPr/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𝑧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m:rPr/>
                                        <a:rPr lang="en-US" sz="2000" b="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m:rPr/>
                                    <a:rPr lang="en-US" sz="2000" b="0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/>
                                    <a:rPr lang="en-US" sz="2000" b="0" i="1">
                                      <a:latin typeface="Cambria Math"/>
                                    </a:rPr>
                                    <m:t>𝑑𝑧</m:t>
                                  </m:r>
                                </m:e>
                              </m:nary>
                            </m:num>
                            <m:den>
                              <m:r>
                                <m:rPr/>
                                <a:rPr lang="en-US" sz="2000" b="0" i="1">
                                  <a:latin typeface="Cambria Math"/>
                                </a:rPr>
                                <m:t>𝐿</m:t>
                              </m:r>
                            </m:den>
                          </m:f>
                        </m:e>
                      </m:rad>
                    </m:oMath>
                  </m:oMathPara>
                </a14:m>
              </mc:Choice>
              <mc:Fallback/>
            </mc:AlternateContent>
            <a:endParaRPr lang="ru-RU" sz="2000"/>
          </a:p>
        </p:txBody>
      </p:sp>
      <p:sp>
        <p:nvSpPr>
          <p:cNvPr id="5" name="TextBox 4"/>
          <p:cNvSpPr txBox="1"/>
          <p:nvPr/>
        </p:nvSpPr>
        <p:spPr bwMode="auto">
          <a:xfrm>
            <a:off x="637531" y="4958435"/>
            <a:ext cx="2364237" cy="91242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sSub>
                        <m:sSubPr>
                          <m:ctrlPr>
                            <a:rPr lang="en-US" sz="2000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US" sz="2000" b="0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m:rPr/>
                            <a:rPr lang="en-US" sz="2000" b="0" i="1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m:rPr/>
                        <a:rPr lang="en-US" sz="2000" b="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nary>
                            <m:naryPr>
                              <m:grow m:val="off"/>
                              <m:limLoc m:val="undOvr"/>
                              <m:ctrlPr>
                                <a:rPr lang="en-US" sz="2000" i="1"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m:rPr/>
                                <a:rPr lang="en-US" sz="2000" i="1">
                                  <a:latin typeface="Cambria Math"/>
                                </a:rPr>
                                <m:t>𝐿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  <a:cs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/>
                                    <a:rPr lang="en-US" sz="2000" b="0" i="1">
                                      <a:latin typeface="Cambria Math"/>
                                    </a:rPr>
                                    <m:t>𝑧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/>
                                          <a:ea typeface="Cambria Math"/>
                                          <a:cs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  <a:cs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/>
                                            <a:rPr lang="en-US" sz="2000" i="1"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m:rPr/>
                                            <a:rPr lang="en-US" sz="2000" i="1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  <a:cs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/>
                                            <a:rPr lang="en-US" sz="200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m:rPr/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/>
                                <a:rPr lang="en-US" sz="2000" i="1">
                                  <a:latin typeface="Cambria Math"/>
                                </a:rPr>
                                <m:t> </m:t>
                              </m:r>
                              <m:r>
                                <m:rPr/>
                                <a:rPr lang="en-US" sz="2000" i="1">
                                  <a:latin typeface="Cambria Math"/>
                                </a:rPr>
                                <m:t>𝑑𝑧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grow m:val="off"/>
                              <m:limLoc m:val="undOvr"/>
                              <m:ctrlPr>
                                <a:rPr lang="en-US" sz="2000" i="1"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m:rPr/>
                                <a:rPr lang="en-US" sz="2000" i="1">
                                  <a:latin typeface="Cambria Math"/>
                                </a:rPr>
                                <m:t>𝐿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  <a:cs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/>
                                          <a:ea typeface="Cambria Math"/>
                                          <a:cs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  <a:cs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/>
                                            <a:rPr lang="en-US" sz="2000" i="1"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m:rPr/>
                                            <a:rPr lang="en-US" sz="2000" i="1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/>
                                              <a:ea typeface="Cambria Math"/>
                                              <a:cs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/>
                                            <a:rPr lang="en-US" sz="200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m:rPr/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/>
                                <a:rPr lang="en-US" sz="2000" i="1">
                                  <a:latin typeface="Cambria Math"/>
                                </a:rPr>
                                <m:t> </m:t>
                              </m:r>
                              <m:r>
                                <m:rPr/>
                                <a:rPr lang="en-US" sz="2000" i="1">
                                  <a:latin typeface="Cambria Math"/>
                                </a:rPr>
                                <m:t>𝑑𝑧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</mc:Choice>
              <mc:Fallback/>
            </mc:AlternateContent>
            <a:endParaRPr lang="ru-RU" sz="200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275485" y="1379477"/>
            <a:ext cx="4902836" cy="35789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4482059" y="4958435"/>
            <a:ext cx="7255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>
                <a:latin typeface="Times New Roman"/>
                <a:cs typeface="Times New Roman"/>
              </a:rPr>
              <a:t>Зависимость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sSub>
                        <m:sSubPr>
                          <m:ctrlPr>
                            <a:rPr lang="en-US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m:rPr/>
                            <a:rPr lang="en-US" i="1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</mc:Choice>
              <mc:Fallback/>
            </mc:AlternateContent>
            <a:r>
              <a:rPr lang="en-US">
                <a:latin typeface="Times New Roman"/>
                <a:cs typeface="Times New Roman"/>
              </a:rPr>
              <a:t> </a:t>
            </a:r>
            <a:r>
              <a:rPr lang="ru-RU">
                <a:latin typeface="Times New Roman"/>
                <a:cs typeface="Times New Roman"/>
              </a:rPr>
              <a:t>от местоположения фазового экрана. 2 – экран располагается в начале плазменного слоя, 3 – экран располагается в конце, 4 – экран располагается по середине, 5 - экран располагается на расстоянии </a:t>
            </a: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m:rPr/>
                            <a:rPr lang="en-US" i="1"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</mc:Choice>
              <mc:Fallback/>
            </mc:AlternateContent>
            <a:r>
              <a:rPr lang="ru-RU">
                <a:latin typeface="Times New Roman"/>
                <a:cs typeface="Times New Roman"/>
              </a:rPr>
              <a:t> от начала плазменного слоя.</a:t>
            </a:r>
            <a:endParaRPr lang="ru-RU">
              <a:latin typeface="Times New Roman"/>
              <a:cs typeface="Times New Roman"/>
            </a:endParaRPr>
          </a:p>
        </p:txBody>
      </p:sp>
      <p:cxnSp>
        <p:nvCxnSpPr>
          <p:cNvPr id="10" name="Прямая соединительная линия 9"/>
          <p:cNvCxnSpPr>
            <a:cxnSpLocks/>
          </p:cNvCxnSpPr>
          <p:nvPr/>
        </p:nvCxnSpPr>
        <p:spPr bwMode="auto">
          <a:xfrm>
            <a:off x="3852472" y="1588957"/>
            <a:ext cx="58991" cy="4557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 bwMode="auto">
          <a:xfrm>
            <a:off x="539646" y="1693889"/>
            <a:ext cx="2759531" cy="1079291"/>
          </a:xfrm>
          <a:prstGeom prst="rect">
            <a:avLst/>
          </a:prstGeom>
          <a:gradFill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4" name="Прямая соединительная линия 13"/>
          <p:cNvCxnSpPr>
            <a:cxnSpLocks/>
          </p:cNvCxnSpPr>
          <p:nvPr/>
        </p:nvCxnSpPr>
        <p:spPr bwMode="auto">
          <a:xfrm>
            <a:off x="1524001" y="1693889"/>
            <a:ext cx="0" cy="10792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cxnSpLocks/>
            <a:stCxn id="12" idx="1"/>
          </p:cNvCxnSpPr>
          <p:nvPr/>
        </p:nvCxnSpPr>
        <p:spPr bwMode="auto">
          <a:xfrm flipV="1">
            <a:off x="539646" y="2233534"/>
            <a:ext cx="979885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 bwMode="auto">
          <a:xfrm>
            <a:off x="1156574" y="1245015"/>
            <a:ext cx="1158329" cy="2992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r>
                        <m:rPr/>
                        <a:rPr lang="en-US" b="0" i="1">
                          <a:latin typeface="Cambria Math"/>
                        </a:rPr>
                        <m:t>𝛿</m:t>
                      </m:r>
                      <m:sSub>
                        <m:sSubPr>
                          <m:ctrlPr>
                            <a:rPr lang="en-US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US" b="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m:rPr/>
                            <a:rPr lang="en-US" b="0" i="1">
                              <a:latin typeface="Cambria Math"/>
                            </a:rPr>
                            <m:t>𝑒</m:t>
                          </m:r>
                          <m:r>
                            <m:rPr/>
                            <a:rPr lang="en-US" b="0" i="1">
                              <a:latin typeface="Cambria Math"/>
                            </a:rPr>
                            <m:t>,</m:t>
                          </m:r>
                          <m:r>
                            <m:rPr/>
                            <a:rPr lang="en-US" b="0" i="1">
                              <a:latin typeface="Cambria Math"/>
                            </a:rPr>
                            <m:t>𝑒𝑓𝑓</m:t>
                          </m:r>
                        </m:sub>
                      </m:sSub>
                      <m:r>
                        <m:rPr/>
                        <a:rPr lang="en-US" b="0" i="1">
                          <a:latin typeface="Cambria Math"/>
                        </a:rPr>
                        <m:t> − ?</m:t>
                      </m:r>
                    </m:oMath>
                  </m:oMathPara>
                </a14:m>
              </mc:Choice>
              <mc:Fallback/>
            </mc:AlternateContent>
            <a:endParaRPr lang="ru-RU"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804526" y="1864201"/>
            <a:ext cx="450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m:rPr/>
                            <a:rPr lang="en-US" i="1">
                              <a:latin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</mc:Choice>
              <mc:Fallback/>
            </mc:AlternateContent>
            <a:endParaRPr lang="ru-RU"/>
          </a:p>
        </p:txBody>
      </p:sp>
      <p:sp>
        <p:nvSpPr>
          <p:cNvPr id="107554168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A9031AF-E9CA-5E91-2825-A28C1C731167}" type="slidenum">
              <a:rPr lang="ru-RU"/>
              <a:t>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ustomShape 2"/>
          <p:cNvSpPr/>
          <p:nvPr/>
        </p:nvSpPr>
        <p:spPr bwMode="auto">
          <a:xfrm>
            <a:off x="1739438" y="142853"/>
            <a:ext cx="8786874" cy="431225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64080" tIns="32040" rIns="64080" bIns="32040" anchor="ctr"/>
          <a:lstStyle/>
          <a:p>
            <a:pPr algn="ctr">
              <a:lnSpc>
                <a:spcPct val="100000"/>
              </a:lnSpc>
              <a:defRPr/>
            </a:pPr>
            <a:r>
              <a:rPr lang="ru-RU" b="1" cap="all" spc="-1">
                <a:solidFill>
                  <a:srgbClr val="000099"/>
                </a:solidFill>
                <a:latin typeface="Times New Roman"/>
              </a:rPr>
              <a:t>Графический интерфейс</a:t>
            </a:r>
            <a:endParaRPr lang="ru-RU" spc="-1">
              <a:latin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851024" y="689389"/>
            <a:ext cx="8563701" cy="6018147"/>
          </a:xfrm>
          <a:prstGeom prst="rect">
            <a:avLst/>
          </a:prstGeom>
        </p:spPr>
      </p:pic>
      <p:sp>
        <p:nvSpPr>
          <p:cNvPr id="1790451021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BF5360E-C8BD-018F-6E1C-FF9593844CD4}" type="slidenum">
              <a:rPr lang="ru-RU"/>
              <a:t>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 bwMode="auto">
          <a:xfrm>
            <a:off x="505800" y="3471023"/>
            <a:ext cx="10992359" cy="3004728"/>
          </a:xfrm>
          <a:prstGeom prst="roundRect">
            <a:avLst>
              <a:gd name="adj" fmla="val 16667"/>
            </a:avLst>
          </a:prstGeom>
          <a:solidFill>
            <a:schemeClr val="bg2">
              <a:lumMod val="60000"/>
              <a:lumOff val="4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505800" y="1012925"/>
            <a:ext cx="5397191" cy="2313280"/>
          </a:xfrm>
          <a:prstGeom prst="roundRect">
            <a:avLst>
              <a:gd name="adj" fmla="val 16667"/>
            </a:avLst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6452075" y="1055751"/>
            <a:ext cx="5046086" cy="2313963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906547" y="318996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881594">
              <a:defRPr/>
            </a:pPr>
            <a:r>
              <a:rPr lang="ru-RU" b="1" cap="all">
                <a:solidFill>
                  <a:srgbClr val="000099"/>
                </a:solidFill>
                <a:latin typeface="Times New Roman"/>
              </a:rPr>
              <a:t>Структура расчетов</a:t>
            </a:r>
            <a:endParaRPr lang="ru-RU" b="1" cap="all">
              <a:solidFill>
                <a:srgbClr val="000099"/>
              </a:solidFill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602164" y="1114235"/>
            <a:ext cx="53971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>
                <a:latin typeface="Times New Roman"/>
                <a:cs typeface="Times New Roman"/>
              </a:rPr>
              <a:t>Исходные данные: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>
                <a:latin typeface="Times New Roman"/>
                <a:cs typeface="Times New Roman"/>
              </a:rPr>
              <a:t>Пространственные координаты источника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>
                <a:latin typeface="Times New Roman"/>
                <a:cs typeface="Times New Roman"/>
              </a:rPr>
              <a:t>Исходные характеристики радиоволны (амплитуда, частота)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>
                <a:latin typeface="Times New Roman"/>
                <a:cs typeface="Times New Roman"/>
              </a:rPr>
              <a:t>Пространственные координаты приемника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>
                <a:latin typeface="Times New Roman"/>
                <a:cs typeface="Times New Roman"/>
              </a:rPr>
              <a:t>Спектральные характеристики ионосферы: индекс, амплитуда</a:t>
            </a:r>
            <a:endParaRPr/>
          </a:p>
        </p:txBody>
      </p:sp>
      <p:sp>
        <p:nvSpPr>
          <p:cNvPr id="5" name="TextBox 4"/>
          <p:cNvSpPr txBox="1"/>
          <p:nvPr/>
        </p:nvSpPr>
        <p:spPr bwMode="auto">
          <a:xfrm>
            <a:off x="6646126" y="1171349"/>
            <a:ext cx="4463914" cy="27722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 b="1">
                <a:latin typeface="Times New Roman"/>
                <a:cs typeface="Times New Roman"/>
              </a:rPr>
              <a:t>Решатель 2</a:t>
            </a:r>
            <a:r>
              <a:rPr lang="en-US" sz="2000" b="1">
                <a:latin typeface="Times New Roman"/>
                <a:cs typeface="Times New Roman"/>
              </a:rPr>
              <a:t>D, 3D</a:t>
            </a:r>
            <a:r>
              <a:rPr lang="ru-RU" sz="2000" b="1">
                <a:latin typeface="Times New Roman"/>
                <a:cs typeface="Times New Roman"/>
              </a:rPr>
              <a:t>: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>
                <a:latin typeface="Times New Roman"/>
                <a:cs typeface="Times New Roman"/>
              </a:rPr>
              <a:t>Метод множественных фазовых экранов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>
                <a:latin typeface="Times New Roman"/>
                <a:cs typeface="Times New Roman"/>
              </a:rPr>
              <a:t>Модель ионосферы </a:t>
            </a:r>
            <a:r>
              <a:rPr lang="en-US">
                <a:latin typeface="Times New Roman"/>
                <a:cs typeface="Times New Roman"/>
              </a:rPr>
              <a:t>IRI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ru-RU">
                <a:latin typeface="Times New Roman"/>
                <a:cs typeface="Times New Roman"/>
              </a:rPr>
              <a:t>Спектральные характеристики:</a:t>
            </a:r>
            <a:endParaRPr/>
          </a:p>
          <a:p>
            <a:pPr marL="742950" lvl="1" indent="-285750">
              <a:buFont typeface="Arial"/>
              <a:buChar char="•"/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f>
                        <m:fPr>
                          <m:ctrlPr>
                            <a:rPr lang="ru-RU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>
                            <m:rPr/>
                            <a:rPr lang="en-US" b="0" i="1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m:rPr/>
                                <a:rPr lang="en-US" b="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m:rPr/>
                                <a:rPr lang="en-US" b="0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bPr>
                            <m:e>
                              <m:r>
                                <m:rPr/>
                                <a:rPr lang="en-US" b="0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m:rPr/>
                                <a:rPr lang="en-US" b="0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m:rPr/>
                        <a:rPr lang="en-US" b="0" i="1">
                          <a:latin typeface="Cambria Math"/>
                        </a:rPr>
                        <m:t>=</m:t>
                      </m:r>
                      <m:r>
                        <m:rPr/>
                        <a:rPr lang="en-US" b="0" i="1">
                          <a:latin typeface="Cambria Math"/>
                        </a:rPr>
                        <m:t>𝑐𝑜𝑛𝑠𝑡</m:t>
                      </m:r>
                    </m:oMath>
                  </m:oMathPara>
                </a14:m>
              </mc:Choice>
              <mc:Fallback/>
            </mc:AlternateContent>
            <a:endParaRPr lang="ru-RU">
              <a:latin typeface="Times New Roman"/>
              <a:cs typeface="Times New Roman"/>
            </a:endParaRPr>
          </a:p>
          <a:p>
            <a:pPr marL="742950" lvl="1" indent="-285750">
              <a:buFont typeface="Arial"/>
              <a:buChar char="•"/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en-US" b="0" i="1">
                          <a:latin typeface="Cambria Math"/>
                        </a:rPr>
                        <m:t>𝑝</m:t>
                      </m:r>
                      <m:r>
                        <m:rPr/>
                        <a:rPr lang="en-US" b="0" i="1">
                          <a:latin typeface="Cambria Math"/>
                        </a:rPr>
                        <m:t>=</m:t>
                      </m:r>
                      <m:r>
                        <m:rPr/>
                        <a:rPr lang="en-US" b="0" i="1">
                          <a:latin typeface="Cambria Math"/>
                        </a:rPr>
                        <m:t>𝑐𝑜𝑛𝑠𝑡</m:t>
                      </m:r>
                    </m:oMath>
                  </m:oMathPara>
                </a14:m>
              </mc:Choice>
              <mc:Fallback/>
            </mc:AlternateContent>
            <a:endParaRPr lang="ru-RU">
              <a:latin typeface="Times New Roman"/>
              <a:cs typeface="Times New Roman"/>
            </a:endParaRPr>
          </a:p>
          <a:p>
            <a:pPr marL="742950" lvl="1" indent="-285750">
              <a:buFont typeface="Arial"/>
              <a:buChar char="•"/>
              <a:defRPr/>
            </a:pPr>
            <a:r>
              <a:rPr lang="ru-RU">
                <a:latin typeface="Times New Roman"/>
                <a:cs typeface="Times New Roman"/>
              </a:rPr>
              <a:t>Изотропное приближение</a:t>
            </a:r>
            <a:endParaRPr lang="en-US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 bwMode="auto">
          <a:xfrm>
            <a:off x="5215489" y="3545301"/>
            <a:ext cx="16392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Результаты</a:t>
            </a:r>
            <a:endParaRPr/>
          </a:p>
          <a:p>
            <a:pPr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 bwMode="auto">
          <a:xfrm>
            <a:off x="754588" y="4040006"/>
            <a:ext cx="407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b="1">
                <a:latin typeface="Times New Roman"/>
                <a:cs typeface="Times New Roman"/>
              </a:rPr>
              <a:t>Индекс амплитудных сцинтилляций </a:t>
            </a:r>
            <a:endParaRPr lang="ru-RU" b="1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587616" y="4414573"/>
            <a:ext cx="1769202" cy="6439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sSub>
                        <m:sSubPr>
                          <m:ctrlPr>
                            <a:rPr lang="en-US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US" b="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m:rPr/>
                            <a:rPr lang="en-US" b="0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m:rPr/>
                        <a:rPr lang="en-US" b="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radPr>
                            <m:deg>
                              <m:r>
                                <m:rPr/>
                                <a:rPr>
                                  <a:latin typeface="Cambria Math"/>
                                  <a:ea typeface="Cambria Math"/>
                                  <a:cs typeface="Cambria Math"/>
                                </a:rPr>
                                <m:t/>
                              </m:r>
                            </m:deg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0" i="1">
                                      <a:latin typeface="Cambria Math"/>
                                      <a:ea typeface="Cambria Math"/>
                                      <a:cs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>
                                          <a:latin typeface="Cambria Math"/>
                                          <a:ea typeface="Cambria Math"/>
                                          <a:cs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/>
                                        <a:rPr lang="en-US" b="0" i="1">
                                          <a:latin typeface="Cambria Math"/>
                                        </a:rPr>
                                        <m:t>𝐼</m:t>
                                      </m:r>
                                    </m:e>
                                    <m:sup>
                                      <m:r>
                                        <m:rPr/>
                                        <a:rPr lang="en-US" b="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m:rPr/>
                                <a:rPr lang="en-US" b="0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>
                                      <a:latin typeface="Cambria Math"/>
                                      <a:ea typeface="Cambria Math"/>
                                      <a:cs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  <a:cs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/>
                                        <a:rPr lang="en-US" b="0" i="1">
                                          <a:latin typeface="Cambria Math"/>
                                        </a:rPr>
                                        <m:t>𝐼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m:rPr/>
                                    <a:rPr lang="en-US" b="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dPr>
                            <m:e>
                              <m:r>
                                <m:rPr/>
                                <a:rPr lang="en-US" i="1">
                                  <a:latin typeface="Cambria Math"/>
                                </a:rPr>
                                <m:t>𝐼</m:t>
                              </m:r>
                            </m:e>
                          </m:d>
                        </m:den>
                      </m:f>
                    </m:oMath>
                  </m:oMathPara>
                </a14:m>
              </mc:Choice>
              <mc:Fallback/>
            </mc:AlternateContent>
            <a:endParaRPr lang="ru-RU"/>
          </a:p>
        </p:txBody>
      </p:sp>
      <p:sp>
        <p:nvSpPr>
          <p:cNvPr id="9" name="TextBox 8"/>
          <p:cNvSpPr txBox="1"/>
          <p:nvPr/>
        </p:nvSpPr>
        <p:spPr bwMode="auto">
          <a:xfrm>
            <a:off x="754587" y="5234059"/>
            <a:ext cx="5204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sSub>
                        <m:sSubPr>
                          <m:ctrlPr>
                            <a:rPr lang="en-US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US" b="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m:rPr/>
                            <a:rPr lang="en-US" b="0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m:rPr/>
                        <a:rPr lang="en-US" b="0" i="1">
                          <a:latin typeface="Cambria Math"/>
                        </a:rPr>
                        <m:t>&lt;0.3</m:t>
                      </m:r>
                    </m:oMath>
                  </m:oMathPara>
                </a14:m>
              </mc:Choice>
              <mc:Fallback/>
            </mc:AlternateContent>
            <a:r>
              <a:rPr lang="en-US">
                <a:latin typeface="Times New Roman"/>
                <a:cs typeface="Times New Roman"/>
              </a:rPr>
              <a:t> – </a:t>
            </a:r>
            <a:r>
              <a:rPr lang="ru-RU">
                <a:latin typeface="Times New Roman"/>
                <a:cs typeface="Times New Roman"/>
              </a:rPr>
              <a:t>низкий уровень сцинтилляций</a:t>
            </a:r>
            <a:endParaRPr/>
          </a:p>
          <a:p>
            <a:pPr marL="285750" indent="-285750">
              <a:buFont typeface="Arial"/>
              <a:buChar char="•"/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ru-RU" b="0" i="1">
                          <a:latin typeface="Cambria Math"/>
                        </a:rPr>
                        <m:t>0.3</m:t>
                      </m:r>
                      <m:r>
                        <m:rPr/>
                        <a:rPr lang="en-US" b="0" i="1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m:rPr/>
                            <a:rPr lang="en-US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m:rPr/>
                        <a:rPr lang="en-US" i="1">
                          <a:latin typeface="Cambria Math"/>
                        </a:rPr>
                        <m:t>&lt;0.</m:t>
                      </m:r>
                      <m:r>
                        <m:rPr/>
                        <a:rPr lang="en-US" b="0" i="1">
                          <a:latin typeface="Cambria Math"/>
                        </a:rPr>
                        <m:t>6</m:t>
                      </m:r>
                    </m:oMath>
                  </m:oMathPara>
                </a14:m>
              </mc:Choice>
              <mc:Fallback/>
            </mc:AlternateContent>
            <a:r>
              <a:rPr lang="en-US">
                <a:latin typeface="Times New Roman"/>
                <a:cs typeface="Times New Roman"/>
              </a:rPr>
              <a:t> </a:t>
            </a:r>
            <a:r>
              <a:rPr lang="en-US">
                <a:latin typeface="Times New Roman"/>
                <a:cs typeface="Times New Roman"/>
              </a:rPr>
              <a:t>– </a:t>
            </a:r>
            <a:r>
              <a:rPr lang="ru-RU">
                <a:latin typeface="Times New Roman"/>
                <a:cs typeface="Times New Roman"/>
              </a:rPr>
              <a:t>средний уровень сцинтилляций</a:t>
            </a:r>
            <a:endParaRPr/>
          </a:p>
          <a:p>
            <a:pPr marL="285750" indent="-285750">
              <a:buFont typeface="Arial"/>
              <a:buChar char="•"/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m:rPr/>
                            <a:rPr lang="en-US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m:rPr/>
                        <a:rPr lang="en-US" b="0" i="1">
                          <a:latin typeface="Cambria Math"/>
                        </a:rPr>
                        <m:t>&gt;</m:t>
                      </m:r>
                      <m:r>
                        <m:rPr/>
                        <a:rPr lang="en-US" i="1">
                          <a:latin typeface="Cambria Math"/>
                        </a:rPr>
                        <m:t>0.6</m:t>
                      </m:r>
                    </m:oMath>
                  </m:oMathPara>
                </a14:m>
              </mc:Choice>
              <mc:Fallback/>
            </mc:AlternateContent>
            <a:r>
              <a:rPr lang="en-US">
                <a:latin typeface="Times New Roman"/>
                <a:cs typeface="Times New Roman"/>
              </a:rPr>
              <a:t> </a:t>
            </a:r>
            <a:r>
              <a:rPr lang="en-US">
                <a:latin typeface="Times New Roman"/>
                <a:cs typeface="Times New Roman"/>
              </a:rPr>
              <a:t>– </a:t>
            </a:r>
            <a:r>
              <a:rPr lang="ru-RU">
                <a:latin typeface="Times New Roman"/>
                <a:cs typeface="Times New Roman"/>
              </a:rPr>
              <a:t>высокий уровень сцинтилляций</a:t>
            </a:r>
            <a:endParaRPr lang="ru-RU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6547713" y="4059451"/>
            <a:ext cx="354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b="1">
                <a:latin typeface="Times New Roman"/>
                <a:cs typeface="Times New Roman"/>
              </a:rPr>
              <a:t>Индекс фазовых сцинтилляций </a:t>
            </a:r>
            <a:endParaRPr lang="ru-RU" b="1">
              <a:latin typeface="Times New Roman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7339317" y="4489732"/>
            <a:ext cx="2128853" cy="4532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>
                      <m:jc m:val="centerGroup"/>
                    </m:oMathParaPr>
                    <m:oMath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ru-RU" b="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m:rPr/>
                            <a:rPr lang="en-US" b="0" i="1">
                              <a:latin typeface="Cambria Math"/>
                            </a:rPr>
                            <m:t>𝜑</m:t>
                          </m:r>
                        </m:sub>
                      </m:sSub>
                      <m:r>
                        <m:rPr/>
                        <a:rPr lang="en-US" b="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radPr>
                        <m:deg>
                          <m:r>
                            <m:rPr/>
                            <a:rPr>
                              <a:latin typeface="Cambria Math"/>
                              <a:ea typeface="Cambria Math"/>
                              <a:cs typeface="Cambria Math"/>
                            </a:rPr>
                            <m:t/>
                          </m:r>
                        </m:deg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>
                                      <a:latin typeface="Cambria Math"/>
                                      <a:ea typeface="Cambria Math"/>
                                      <a:cs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/>
                                    <a:rPr lang="en-US" b="0" i="1"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p>
                                  <m:r>
                                    <m:rPr/>
                                    <a:rPr lang="en-US" b="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m:rPr/>
                            <a:rPr lang="en-US" b="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>
                                  <a:latin typeface="Cambria Math"/>
                                  <a:ea typeface="Cambria Math"/>
                                  <a:cs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  <a:cs typeface="Cambria Math"/>
                                    </a:rPr>
                                  </m:ctrlPr>
                                </m:dPr>
                                <m:e>
                                  <m:r>
                                    <m:rPr/>
                                    <a:rPr lang="en-US" b="0" i="1"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</m:d>
                            </m:e>
                            <m:sup>
                              <m:r>
                                <m:rPr/>
                                <a:rPr lang="en-US" b="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</mc:Choice>
              <mc:Fallback/>
            </mc:AlternateContent>
            <a:endParaRPr lang="ru-RU"/>
          </a:p>
        </p:txBody>
      </p:sp>
      <p:sp>
        <p:nvSpPr>
          <p:cNvPr id="13" name="TextBox 12"/>
          <p:cNvSpPr txBox="1"/>
          <p:nvPr/>
        </p:nvSpPr>
        <p:spPr bwMode="auto">
          <a:xfrm>
            <a:off x="6293700" y="5058531"/>
            <a:ext cx="4892368" cy="12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sSub>
                        <m:sSubPr>
                          <m:ctrlPr>
                            <a:rPr lang="en-US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US" b="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m:rPr/>
                            <a:rPr lang="en-US" b="0" i="1">
                              <a:latin typeface="Cambria Math"/>
                            </a:rPr>
                            <m:t>𝜑</m:t>
                          </m:r>
                        </m:sub>
                      </m:sSub>
                      <m:r>
                        <m:rPr/>
                        <a:rPr lang="en-US" b="0" i="1">
                          <a:latin typeface="Cambria Math"/>
                        </a:rPr>
                        <m:t>≈0</m:t>
                      </m:r>
                    </m:oMath>
                  </m:oMathPara>
                </a14:m>
              </mc:Choice>
              <mc:Fallback/>
            </mc:AlternateContent>
            <a:r>
              <a:rPr lang="en-US">
                <a:latin typeface="Times New Roman"/>
                <a:cs typeface="Times New Roman"/>
              </a:rPr>
              <a:t> – </a:t>
            </a:r>
            <a:r>
              <a:rPr lang="ru-RU">
                <a:latin typeface="Times New Roman"/>
                <a:cs typeface="Times New Roman"/>
              </a:rPr>
              <a:t>низкий уровень сцинтилляций</a:t>
            </a:r>
            <a:endParaRPr/>
          </a:p>
          <a:p>
            <a:pPr marL="285750" indent="-285750">
              <a:buFont typeface="Arial"/>
              <a:buChar char="•"/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r>
                        <m:rPr/>
                        <a:rPr lang="ru-RU" b="0" i="1">
                          <a:latin typeface="Cambria Math"/>
                        </a:rPr>
                        <m:t>0.</m:t>
                      </m:r>
                      <m:r>
                        <m:rPr/>
                        <a:rPr lang="en-US" b="0" i="1">
                          <a:latin typeface="Cambria Math"/>
                        </a:rPr>
                        <m:t>1&lt;</m:t>
                      </m:r>
                      <m:sSub>
                        <m:sSubPr>
                          <m:ctrlPr>
                            <a:rPr lang="en-US" b="0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m:rPr/>
                            <a:rPr lang="en-US" b="0" i="1">
                              <a:latin typeface="Cambria Math"/>
                            </a:rPr>
                            <m:t>𝜑</m:t>
                          </m:r>
                        </m:sub>
                      </m:sSub>
                      <m:r>
                        <m:rPr/>
                        <a:rPr lang="en-US" i="1">
                          <a:latin typeface="Cambria Math"/>
                        </a:rPr>
                        <m:t>&lt;</m:t>
                      </m:r>
                      <m:r>
                        <m:rPr/>
                        <a:rPr lang="en-US" b="0" i="1">
                          <a:latin typeface="Cambria Math"/>
                        </a:rPr>
                        <m:t>1</m:t>
                      </m:r>
                    </m:oMath>
                  </m:oMathPara>
                </a14:m>
              </mc:Choice>
              <mc:Fallback/>
            </mc:AlternateContent>
            <a:r>
              <a:rPr lang="en-US">
                <a:latin typeface="Times New Roman"/>
                <a:cs typeface="Times New Roman"/>
              </a:rPr>
              <a:t> </a:t>
            </a:r>
            <a:r>
              <a:rPr lang="en-US">
                <a:latin typeface="Times New Roman"/>
                <a:cs typeface="Times New Roman"/>
              </a:rPr>
              <a:t>– </a:t>
            </a:r>
            <a:r>
              <a:rPr lang="ru-RU">
                <a:latin typeface="Times New Roman"/>
                <a:cs typeface="Times New Roman"/>
              </a:rPr>
              <a:t>средний уровень сцинтилляций</a:t>
            </a:r>
            <a:endParaRPr/>
          </a:p>
          <a:p>
            <a:pPr marL="285750" indent="-285750">
              <a:buFont typeface="Arial"/>
              <a:buChar char="•"/>
              <a:defRPr/>
            </a:pPr>
            <mc:AlternateContent xmlns:mc="http://schemas.openxmlformats.org/markup-compatibility/2006" xmlns:m="http://schemas.openxmlformats.org/officeDocument/2006/math">
              <mc:Choice xmlns:a14="http://schemas.microsoft.com/office/drawing/2010/main" Requires="a14">
                <a14:m>
                  <m:oMathPara>
                    <m:oMathParaPr/>
                    <m:oMath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  <a:cs typeface="Cambria Math"/>
                            </a:rPr>
                          </m:ctrlPr>
                        </m:sSubPr>
                        <m:e>
                          <m:r>
                            <m:rPr/>
                            <a:rPr lang="en-US" b="0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m:rPr/>
                            <a:rPr lang="en-US" b="0" i="1">
                              <a:latin typeface="Cambria Math"/>
                            </a:rPr>
                            <m:t>𝜑</m:t>
                          </m:r>
                        </m:sub>
                      </m:sSub>
                      <m:r>
                        <m:rPr/>
                        <a:rPr lang="en-US" b="0" i="1">
                          <a:latin typeface="Cambria Math"/>
                        </a:rPr>
                        <m:t>&gt;1</m:t>
                      </m:r>
                    </m:oMath>
                  </m:oMathPara>
                </a14:m>
              </mc:Choice>
              <mc:Fallback/>
            </mc:AlternateContent>
            <a:r>
              <a:rPr lang="en-US">
                <a:latin typeface="Times New Roman"/>
                <a:cs typeface="Times New Roman"/>
              </a:rPr>
              <a:t> </a:t>
            </a:r>
            <a:r>
              <a:rPr lang="en-US">
                <a:latin typeface="Times New Roman"/>
                <a:cs typeface="Times New Roman"/>
              </a:rPr>
              <a:t>– </a:t>
            </a:r>
            <a:r>
              <a:rPr lang="ru-RU">
                <a:latin typeface="Times New Roman"/>
                <a:cs typeface="Times New Roman"/>
              </a:rPr>
              <a:t>высокий уровень сцинтилляций</a:t>
            </a:r>
            <a:endParaRPr lang="ru-RU">
              <a:latin typeface="Times New Roman"/>
              <a:cs typeface="Times New Roman"/>
            </a:endParaRPr>
          </a:p>
        </p:txBody>
      </p:sp>
      <p:sp>
        <p:nvSpPr>
          <p:cNvPr id="1716074683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0792068-DBCF-1018-628B-4E17FB307EBC}" type="slidenum">
              <a:rPr lang="ru-RU"/>
              <a:t>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Arial"/>
        <a:cs typeface="Arial"/>
      </a:majorFont>
      <a:minorFont>
        <a:latin typeface="Trebuchet MS"/>
        <a:ea typeface="Arial"/>
        <a:cs typeface="Arial"/>
      </a:minorFont>
    </a:fontScheme>
    <a:fmtScheme name="Аспект"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R7-Office/2024.1.1.375</Application>
  <DocSecurity>0</DocSecurity>
  <PresentationFormat>Широкоэкранный</PresentationFormat>
  <Paragraphs>0</Paragraphs>
  <Slides>16</Slides>
  <Notes>16</Notes>
  <HiddenSlides>0</HiddenSlides>
  <MMClips>2</MMClips>
  <ScaleCrop>0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Theme 1</vt:lpstr>
      <vt:lpstr>Theme 2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Светлана Поспелова</dc:creator>
  <cp:keywords/>
  <dc:description/>
  <dc:identifier/>
  <dc:language>en-US</dc:language>
  <cp:lastModifiedBy>Маргарита Владимировна Прудникова</cp:lastModifiedBy>
  <cp:revision>813</cp:revision>
  <dcterms:created xsi:type="dcterms:W3CDTF">2021-10-19T14:08:40Z</dcterms:created>
  <dcterms:modified xsi:type="dcterms:W3CDTF">2026-05-21T09:30:45Z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12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32</vt:i4>
  </property>
</Properties>
</file>