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8"/>
  </p:handoutMasterIdLst>
  <p:sldIdLst>
    <p:sldId id="274" r:id="rId2"/>
    <p:sldId id="284" r:id="rId3"/>
    <p:sldId id="276" r:id="rId4"/>
    <p:sldId id="279" r:id="rId5"/>
    <p:sldId id="292" r:id="rId6"/>
    <p:sldId id="291" r:id="rId7"/>
    <p:sldId id="290" r:id="rId8"/>
    <p:sldId id="289" r:id="rId9"/>
    <p:sldId id="288" r:id="rId10"/>
    <p:sldId id="297" r:id="rId11"/>
    <p:sldId id="293" r:id="rId12"/>
    <p:sldId id="287" r:id="rId13"/>
    <p:sldId id="285" r:id="rId14"/>
    <p:sldId id="286" r:id="rId15"/>
    <p:sldId id="296" r:id="rId16"/>
    <p:sldId id="295" r:id="rId17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160B42D-E548-4C3B-9D0A-DD28FF7DF35C}">
          <p14:sldIdLst>
            <p14:sldId id="274"/>
            <p14:sldId id="284"/>
            <p14:sldId id="276"/>
            <p14:sldId id="279"/>
            <p14:sldId id="292"/>
            <p14:sldId id="291"/>
            <p14:sldId id="290"/>
            <p14:sldId id="289"/>
            <p14:sldId id="288"/>
            <p14:sldId id="297"/>
            <p14:sldId id="293"/>
            <p14:sldId id="287"/>
            <p14:sldId id="285"/>
            <p14:sldId id="286"/>
            <p14:sldId id="296"/>
            <p14:sldId id="29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78292-2238-4689-8D24-820B1F50E99A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C52D7-C87E-4643-8393-A7169C2A3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911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CFDF-E18C-4029-96EE-55B63B6BB0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D49D-4070-4FB6-9EC9-CD348FEF80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018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CFDF-E18C-4029-96EE-55B63B6BB0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D49D-4070-4FB6-9EC9-CD348FEF80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913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CFDF-E18C-4029-96EE-55B63B6BB0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D49D-4070-4FB6-9EC9-CD348FEF80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944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CFDF-E18C-4029-96EE-55B63B6BB0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D49D-4070-4FB6-9EC9-CD348FEF80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897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CFDF-E18C-4029-96EE-55B63B6BB0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D49D-4070-4FB6-9EC9-CD348FEF80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85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CFDF-E18C-4029-96EE-55B63B6BB0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D49D-4070-4FB6-9EC9-CD348FEF80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707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CFDF-E18C-4029-96EE-55B63B6BB0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D49D-4070-4FB6-9EC9-CD348FEF80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274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CFDF-E18C-4029-96EE-55B63B6BB0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D49D-4070-4FB6-9EC9-CD348FEF80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566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CFDF-E18C-4029-96EE-55B63B6BB0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D49D-4070-4FB6-9EC9-CD348FEF80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402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CFDF-E18C-4029-96EE-55B63B6BB0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D49D-4070-4FB6-9EC9-CD348FEF80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84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CFDF-E18C-4029-96EE-55B63B6BB0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D49D-4070-4FB6-9EC9-CD348FEF80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441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FCFDF-E18C-4029-96EE-55B63B6BB0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ED49D-4070-4FB6-9EC9-CD348FEF80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21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005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1870" y="1931420"/>
            <a:ext cx="10748211" cy="2434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Индуцированные землетрясения Западного Алтая</a:t>
            </a:r>
            <a:endParaRPr lang="en-US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07000"/>
              </a:lnSpc>
              <a:spcAft>
                <a:spcPts val="800"/>
              </a:spcAft>
              <a:buNone/>
            </a:pPr>
            <a:endParaRPr lang="ru-K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Соколова И.Н.</a:t>
            </a:r>
            <a:r>
              <a:rPr lang="ru-RU" sz="1800" b="1" i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Великанов А.Е.</a:t>
            </a:r>
            <a:r>
              <a:rPr lang="ru-RU" sz="1800" b="1" i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Аристова И.Л.</a:t>
            </a:r>
            <a:r>
              <a:rPr lang="ru-RU" sz="1800" b="1" i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ru-K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i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K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i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ФИЦ ЕГС РАН, </a:t>
            </a:r>
            <a:r>
              <a:rPr lang="ru-RU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г.Обнинск</a:t>
            </a:r>
            <a:endParaRPr lang="ru-K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i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ИГИ НЯЦ РК, </a:t>
            </a:r>
            <a:r>
              <a:rPr lang="ru-RU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г.Курчатов</a:t>
            </a:r>
            <a:endParaRPr lang="ru-K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478FCA-217C-DA78-7043-0EC76924F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93" y="5010151"/>
            <a:ext cx="3299731" cy="18855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68009E-28D0-E60A-2E06-27FF86395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440" y="5010150"/>
            <a:ext cx="3133853" cy="1847850"/>
          </a:xfrm>
          <a:prstGeom prst="rect">
            <a:avLst/>
          </a:prstGeom>
        </p:spPr>
      </p:pic>
      <p:pic>
        <p:nvPicPr>
          <p:cNvPr id="7" name="Рисунок 6" descr="Джип-экспедиция «Удивительный восточный Казахстан» из Алматы купить билеты  - - расписание, цены, ☎ контакты, адреса | Давай Сходим!">
            <a:extLst>
              <a:ext uri="{FF2B5EF4-FFF2-40B4-BE49-F238E27FC236}">
                <a16:creationId xmlns:a16="http://schemas.microsoft.com/office/drawing/2014/main" id="{981FFC67-09DB-A456-A8E5-FA1B1029F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5293" y="5010150"/>
            <a:ext cx="3299732" cy="1847850"/>
          </a:xfrm>
          <a:prstGeom prst="rect">
            <a:avLst/>
          </a:prstGeom>
        </p:spPr>
      </p:pic>
      <p:pic>
        <p:nvPicPr>
          <p:cNvPr id="8" name="Рисунок 7" descr="Катон-Карагай, уникальный национальный парк Восточного Казахстана, вошел в  список рекомендованных к посещению туристами &quot;зеленых&quot; направлений Travel  Green List британского журнала Wanderlust. Авторитетный туристический  рейтинг впервые включил в себя ...">
            <a:extLst>
              <a:ext uri="{FF2B5EF4-FFF2-40B4-BE49-F238E27FC236}">
                <a16:creationId xmlns:a16="http://schemas.microsoft.com/office/drawing/2014/main" id="{B53ADCB3-BF39-942D-C278-F532E30128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5025" y="5010150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7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E2CB6-D6A9-A028-310B-7DE561E61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>
            <a:extLst>
              <a:ext uri="{FF2B5EF4-FFF2-40B4-BE49-F238E27FC236}">
                <a16:creationId xmlns:a16="http://schemas.microsoft.com/office/drawing/2014/main" id="{1DCCA262-4626-29B7-EE2C-BB04C0E5134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134" y="287129"/>
            <a:ext cx="5976665" cy="39467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279EF3-FB20-D413-542D-010BF20B1683}"/>
              </a:ext>
            </a:extLst>
          </p:cNvPr>
          <p:cNvSpPr txBox="1"/>
          <p:nvPr/>
        </p:nvSpPr>
        <p:spPr>
          <a:xfrm>
            <a:off x="292177" y="4236624"/>
            <a:ext cx="56105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Аномалии количества осадков в 2024 г. в % от годовой нормы (стрелкой указан локальный район значительных осадков в Восточном Казахстане)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927D3F-413D-DED0-08D6-B1053AE1E389}"/>
              </a:ext>
            </a:extLst>
          </p:cNvPr>
          <p:cNvSpPr txBox="1"/>
          <p:nvPr/>
        </p:nvSpPr>
        <p:spPr>
          <a:xfrm>
            <a:off x="6382686" y="287129"/>
            <a:ext cx="56105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Природа землетрясения 2025.07.23 в Восточном Казахстане, по всей видимости, определяется погодно-климатическими особенностями предыдущего 2024 года, когда именно в этом </a:t>
            </a:r>
            <a:r>
              <a:rPr kumimoji="0" lang="ru-RU" sz="16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локальном районе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по данным Гидрометцентра России в течение года выпало избыточное количество атмосферных осадков</a:t>
            </a:r>
            <a:endParaRPr lang="ru-KZ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526B6C-B461-DC50-C84E-48D754177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374" y="2179815"/>
            <a:ext cx="5425492" cy="25699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1CC171-604C-A738-F26E-DBB2B806D936}"/>
              </a:ext>
            </a:extLst>
          </p:cNvPr>
          <p:cNvSpPr txBox="1"/>
          <p:nvPr/>
        </p:nvSpPr>
        <p:spPr>
          <a:xfrm>
            <a:off x="7066845" y="4801560"/>
            <a:ext cx="46510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Гистограмма среднего количества осадков в Казахстане с 2013 по 2024 гг.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7C2867-EDF4-6AA9-5E0E-3EF15CC84EFB}"/>
              </a:ext>
            </a:extLst>
          </p:cNvPr>
          <p:cNvSpPr txBox="1"/>
          <p:nvPr/>
        </p:nvSpPr>
        <p:spPr>
          <a:xfrm>
            <a:off x="292176" y="5288340"/>
            <a:ext cx="66392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 гистограмме видно, что до 2022 года пять лет (2017-2021 гг.) наблюдались менее значительные осадки, дав недрам привыкнуть к ним как к небольшой нагрузке. Затем с 2022 года количество годовых осадков стало расти, достигнув очередного максимума в 2024 году и дав недрам дополнительную нагрузку в виде избыточной массы атмосферных осадков.</a:t>
            </a:r>
          </a:p>
        </p:txBody>
      </p:sp>
    </p:spTree>
    <p:extLst>
      <p:ext uri="{BB962C8B-B14F-4D97-AF65-F5344CB8AC3E}">
        <p14:creationId xmlns:p14="http://schemas.microsoft.com/office/powerpoint/2010/main" val="1008734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B6721-0546-948E-E41E-6A33D3DE8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03C6D5-6E94-3A06-9ACA-00453572EA4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460" y="945794"/>
            <a:ext cx="7603079" cy="51276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BEAC5D-5227-E4D3-34F9-4B5F3619DEFD}"/>
              </a:ext>
            </a:extLst>
          </p:cNvPr>
          <p:cNvSpPr txBox="1"/>
          <p:nvPr/>
        </p:nvSpPr>
        <p:spPr>
          <a:xfrm>
            <a:off x="305249" y="6273225"/>
            <a:ext cx="117399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Пространственное распределение количества атмосферных осадков за зимний период 2024–2025 гг. (в % от годовой нормы, рассчитанной относительно базового периода 1991–2020 гг.)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708F5C-2553-AC1C-350C-18E75895FB6D}"/>
              </a:ext>
            </a:extLst>
          </p:cNvPr>
          <p:cNvSpPr txBox="1"/>
          <p:nvPr/>
        </p:nvSpPr>
        <p:spPr>
          <a:xfrm>
            <a:off x="452005" y="114797"/>
            <a:ext cx="114464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Казгидромета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выпадение избыточных осадков в исследуемом районе Восточного Казахстана продолжилось и в начале 2025 года. По-видимому, эта тенденция с выпадением осадков больше нормы продолжилась во всей первой половине 2025 года.</a:t>
            </a:r>
          </a:p>
        </p:txBody>
      </p:sp>
    </p:spTree>
    <p:extLst>
      <p:ext uri="{BB962C8B-B14F-4D97-AF65-F5344CB8AC3E}">
        <p14:creationId xmlns:p14="http://schemas.microsoft.com/office/powerpoint/2010/main" val="761953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3486B-14DB-626F-4B38-D29C5CC20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C75F1B1-CC89-F856-9B20-B5E9FB8266C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2" y="325973"/>
            <a:ext cx="6099462" cy="43233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416DAC-C7AC-A43D-D7B7-C8386B8D457F}"/>
              </a:ext>
            </a:extLst>
          </p:cNvPr>
          <p:cNvSpPr txBox="1"/>
          <p:nvPr/>
        </p:nvSpPr>
        <p:spPr>
          <a:xfrm>
            <a:off x="282222" y="4649278"/>
            <a:ext cx="60994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Спутниковый снимок нетронутого русла реки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Былкылдак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в 2021 году с местоположением будущего эпицентра землетрясения 2025.07.23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86BC8B-00C9-E998-1146-0C753BAA5A6D}"/>
              </a:ext>
            </a:extLst>
          </p:cNvPr>
          <p:cNvSpPr txBox="1"/>
          <p:nvPr/>
        </p:nvSpPr>
        <p:spPr>
          <a:xfrm>
            <a:off x="6671732" y="540462"/>
            <a:ext cx="537351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Избыточная масса атмосферных осадков в районе эпицентра землетрясения 2025.07.23 собиралась в излучинах русла реки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Былкылдак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заболачивая примыкающие луга и не успевая быстро стечь по основному руслу. Ситуацию с быстрым стоком избыточной влаги усугубили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горнодобычные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 на россыпное золото в русле реки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Былкылдак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проводившиеся в 2022-2023 годах. При этих добычных работах естественное русло реки было загублено образованием многочисленных (свыше ста) обводнённых выемок речного грунта средними размерами 100×20 м и глубиной до 5 м с приподнятыми насыпными краями в виде валов насыпного речного грунта, представленного не содержащими золото донными осадками из песка, галечника и валунов. Это могло на порядок увеличить объём остававшейся на месте избыточной влаги и сильнее дестабилизировать недра на глубине в земной коре.</a:t>
            </a:r>
          </a:p>
        </p:txBody>
      </p:sp>
    </p:spTree>
    <p:extLst>
      <p:ext uri="{BB962C8B-B14F-4D97-AF65-F5344CB8AC3E}">
        <p14:creationId xmlns:p14="http://schemas.microsoft.com/office/powerpoint/2010/main" val="3045737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CC0E5-719B-9B47-038D-8D4B5A51D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BB982EF-CFEC-1A59-A2FE-390AC41FFEE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67" y="66110"/>
            <a:ext cx="9653111" cy="61653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48BBDF-2FD3-87C4-02A1-8350446A6A5A}"/>
              </a:ext>
            </a:extLst>
          </p:cNvPr>
          <p:cNvSpPr txBox="1"/>
          <p:nvPr/>
        </p:nvSpPr>
        <p:spPr>
          <a:xfrm>
            <a:off x="1443867" y="6329158"/>
            <a:ext cx="98456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Снимок русла реки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Былкылдак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в 2022 году с началом разработок золотых россыпей</a:t>
            </a:r>
          </a:p>
        </p:txBody>
      </p:sp>
    </p:spTree>
    <p:extLst>
      <p:ext uri="{BB962C8B-B14F-4D97-AF65-F5344CB8AC3E}">
        <p14:creationId xmlns:p14="http://schemas.microsoft.com/office/powerpoint/2010/main" val="902295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390CC-B828-86BF-9404-BD76FDA80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82BAE8-1EA5-C13F-5A1E-33B7E9F6DD0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171" y="271937"/>
            <a:ext cx="8978517" cy="5891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BDB34C-B503-9F59-E7DE-E9BDCCF16C40}"/>
              </a:ext>
            </a:extLst>
          </p:cNvPr>
          <p:cNvSpPr txBox="1"/>
          <p:nvPr/>
        </p:nvSpPr>
        <p:spPr>
          <a:xfrm>
            <a:off x="807091" y="6273225"/>
            <a:ext cx="11113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Увеличенный снимок русла реки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Былкылдак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с видом на 35 обводнённых выемок речного грунта средними размерами 100×20 м и глубиной до 5 м</a:t>
            </a:r>
          </a:p>
        </p:txBody>
      </p:sp>
    </p:spTree>
    <p:extLst>
      <p:ext uri="{BB962C8B-B14F-4D97-AF65-F5344CB8AC3E}">
        <p14:creationId xmlns:p14="http://schemas.microsoft.com/office/powerpoint/2010/main" val="365825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4C8B0-647B-9B61-8C2D-A7DD3B1A1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FBC9571-DBBB-63BF-2499-D8FA06B3D39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628" y="135466"/>
            <a:ext cx="6696744" cy="59756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C6C5B2-1476-5ECB-2C86-D4E12BE89780}"/>
              </a:ext>
            </a:extLst>
          </p:cNvPr>
          <p:cNvSpPr txBox="1"/>
          <p:nvPr/>
        </p:nvSpPr>
        <p:spPr>
          <a:xfrm>
            <a:off x="992034" y="6027003"/>
            <a:ext cx="107822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Снимок русла реки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Былкылдак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с видом на многочисленные выемки речного грунта с продолжением добычных работ в северо- восточном направлении. Русло практически полностью нарушено обводнёнными выемкам речного грунта и участками сплошного перепахивания речного дна.</a:t>
            </a:r>
          </a:p>
        </p:txBody>
      </p:sp>
    </p:spTree>
    <p:extLst>
      <p:ext uri="{BB962C8B-B14F-4D97-AF65-F5344CB8AC3E}">
        <p14:creationId xmlns:p14="http://schemas.microsoft.com/office/powerpoint/2010/main" val="607761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3F0BF-70D6-07E5-0825-58FB988A4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CFC4FA-28A3-FD38-F107-881FD34EC6FA}"/>
              </a:ext>
            </a:extLst>
          </p:cNvPr>
          <p:cNvSpPr txBox="1"/>
          <p:nvPr/>
        </p:nvSpPr>
        <p:spPr>
          <a:xfrm>
            <a:off x="5404144" y="225778"/>
            <a:ext cx="1453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K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10D14B-6159-373E-BEEF-13551F6C14CA}"/>
              </a:ext>
            </a:extLst>
          </p:cNvPr>
          <p:cNvSpPr txBox="1"/>
          <p:nvPr/>
        </p:nvSpPr>
        <p:spPr>
          <a:xfrm>
            <a:off x="620888" y="846483"/>
            <a:ext cx="11379201" cy="5919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 Западного Алтая характеризуется умеренным уровнем сейсмичности, максимальная интенсивность сейсмических проявлений составляла 6-7 баллов по шкале МСК64. В этом районе находится большое количество населенных пунктов, объектов горнодобывающей промышленности, а также предприятие атомной промышленности - Банк низкообогащённого урана (БНОУ). В связи с этим, изучение сейсмической опасности от возможных проявлений природных и техногенных землетрясений на этой территории важно для безопасности населения, экологии и критической инфраструктуры.</a:t>
            </a:r>
            <a:endParaRPr lang="ru-KZ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 февраля 1965 г. в 19.50 местного времени в районе Кулундинской степи, вблизи г. Камень-на-Оби произошло землетрясение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mb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=5.7,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Kp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=13.4) интенсивность достигла 7 баллов в эпицентральной зоне.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действующей в то время схеме сейсмического районирования СССР этот район относился к 5-балльной зоне.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кратковременных активизаций 1964 и 1965 гг. в этом районе наблюдается длительный период затишья. В настоящее время в районе в течение нескольких десятилетий наблюдается слабая сейсмическая активность. За период до мая 2026 г. было зарегистрировано лишь 2 землетрясения с энергетическим классом около 11. </a:t>
            </a:r>
            <a:endParaRPr lang="ru-KZ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Изучение геоморфологических, геодинамических и климатических факторов, обусловивших Каменские землетрясения 1964-1965 гг. показало, что наиболее вероятной причиной, на наш взгляд, является образование дополнительной избыточной водной массы из атмосферных осадков в локализованном месте в течение двух лет, как дополнительной большой нагрузки на недра в земной коре. 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Другим интересным примером наведенной сейсмичности является сильное землетрясение в Восточном Казахстане в Абайской области 23.07.2025  (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mpv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=5.6,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Kp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=12.9). Землетрясение ощущалось во многих населенных пунктах Казахстана и России. Анализ показал, что с большой вероятностью оно индуцировано избыточным количеством атмосферных осадков, которые скопились в пространстве русла реки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Былкылдак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нарушенного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горнодобычными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работами на россыпное золото.  </a:t>
            </a:r>
            <a:endParaRPr lang="ru-KZ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634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7CB9C-279B-ECC2-DCDF-1051F3221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88DF7D-2E57-E391-E207-6B4C9BB6874B}"/>
              </a:ext>
            </a:extLst>
          </p:cNvPr>
          <p:cNvSpPr txBox="1"/>
          <p:nvPr/>
        </p:nvSpPr>
        <p:spPr>
          <a:xfrm>
            <a:off x="138444" y="613469"/>
            <a:ext cx="6369769" cy="596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России (ФИЦ ЕГС РАН), Казахстане (НЯЦ РК; Национальный научный центр сейсмологических наблюдений и исследований МЧС РК) и Кыргызстане (Институт сейсмологии НАН КР) в течение многих лет проводится ряд работ по сохранению исторических данных, которые можно разделить на несколько направлений:</a:t>
            </a:r>
            <a:endParaRPr kumimoji="0" lang="ru-KZ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Сканирование аналоговых сейсмограмм с разрешением 600-1200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DPI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Berezina et al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2024; Дягилев и др., 2022];</a:t>
            </a:r>
            <a:endParaRPr kumimoji="0" lang="ru-KZ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Оцифровка аналоговых сейсмограмм [Рябенко, Соколова, 2023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Berezina et al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2024;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Дягилев и др.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2022];</a:t>
            </a:r>
            <a:endParaRPr kumimoji="0" lang="ru-KZ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Оцифровка записей сильных движений, создание базы данных спектров реакции и параметров сильных движений [Фролова и др., 2020; Гребенникова, Фролова, 2019];</a:t>
            </a:r>
            <a:endParaRPr kumimoji="0" lang="ru-KZ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сейсмологических бюллетеней по аналоговым и оцифрованным сейсмограммам [Соколова, Великанов,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2013</a:t>
            </a:r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Berezina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2024];</a:t>
            </a:r>
            <a:endParaRPr kumimoji="0" lang="ru-KZ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базы данных параметров сейсмических станций и АЧХ [Дягилев и др., 2022];</a:t>
            </a:r>
            <a:endParaRPr kumimoji="0" lang="ru-KZ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Оцифровка исторических сейсмических бюллетеней на бумаге,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перелокализация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событий [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Bondar et al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2023]. </a:t>
            </a:r>
            <a:endParaRPr kumimoji="0" lang="ru-KZ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276399-B79F-6414-A92F-B02C8C8A8D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9557" y="217426"/>
            <a:ext cx="4286253" cy="24100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55A754-9763-5AF2-CC81-DED54A82BA10}"/>
              </a:ext>
            </a:extLst>
          </p:cNvPr>
          <p:cNvSpPr txBox="1"/>
          <p:nvPr/>
        </p:nvSpPr>
        <p:spPr>
          <a:xfrm>
            <a:off x="7042332" y="2554772"/>
            <a:ext cx="4580701" cy="573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Фото аналоговых сейсмометров. Институт сейсмологии НАН КР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.</a:t>
            </a:r>
            <a:endParaRPr kumimoji="0" lang="ru-KZ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CEE626-42FF-8793-7E61-A633BB08FE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7153" y="3128070"/>
            <a:ext cx="4665880" cy="30608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741D05-E58C-5683-8344-0AEC72B6AAC2}"/>
              </a:ext>
            </a:extLst>
          </p:cNvPr>
          <p:cNvSpPr txBox="1"/>
          <p:nvPr/>
        </p:nvSpPr>
        <p:spPr>
          <a:xfrm>
            <a:off x="7189557" y="6104395"/>
            <a:ext cx="4863999" cy="606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Карта расположения аналоговых сейсмических станций Центральной Азии 1927-1990 гг.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KZ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131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E9C3F-5310-74BF-4E82-117D502AF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5FE2A4-C2D4-71F0-0090-7ACDFB137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2" y="553796"/>
            <a:ext cx="4192905" cy="35477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EE13E2-1B82-7B20-E925-D580263846F7}"/>
              </a:ext>
            </a:extLst>
          </p:cNvPr>
          <p:cNvSpPr txBox="1"/>
          <p:nvPr/>
        </p:nvSpPr>
        <p:spPr>
          <a:xfrm>
            <a:off x="77342" y="4136871"/>
            <a:ext cx="43137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Архив исторических сейсмограмм и бумажных бюллетеней ИС НАН КР.</a:t>
            </a:r>
            <a:endParaRPr lang="ru-KZ" sz="16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A039E5-D687-E750-BA9E-C6328B8D1B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1548" y="413843"/>
            <a:ext cx="2781484" cy="2188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FC252C-D067-3C8C-A962-E3FD0B586C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4332" y="386144"/>
            <a:ext cx="3001427" cy="218811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FDC9B4-8959-89F5-2CD6-87E5D7B00668}"/>
              </a:ext>
            </a:extLst>
          </p:cNvPr>
          <p:cNvSpPr txBox="1"/>
          <p:nvPr/>
        </p:nvSpPr>
        <p:spPr>
          <a:xfrm>
            <a:off x="4270247" y="2666639"/>
            <a:ext cx="7808173" cy="606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buNone/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Преобразование с исторических АЧХ в современные форматы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программе PZ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CALC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KZ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D725556-B719-BE5C-A0E4-2D7C261FBD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96863" y="3027631"/>
            <a:ext cx="6400800" cy="2632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63998E-9C8E-0329-A897-C53481720DF0}"/>
              </a:ext>
            </a:extLst>
          </p:cNvPr>
          <p:cNvSpPr txBox="1"/>
          <p:nvPr/>
        </p:nvSpPr>
        <p:spPr>
          <a:xfrm>
            <a:off x="4159418" y="5695631"/>
            <a:ext cx="80298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оцифровки сигнала от МЯВ «Факел», записанного станцией «Обнинск» до и после удаления влияния инструмента. Повышение уровня низко- и высокочастотных колебаний особенно заметно на спектрах мощности (слева) для скорректированного сигнала (синяя линия)</a:t>
            </a:r>
            <a:endParaRPr lang="ru-KZ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201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348ED-123B-BEE1-55F6-7585641A7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074642-855A-A170-CF77-A9475FBDB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386" y="189748"/>
            <a:ext cx="3214868" cy="26253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874BBB-A891-93C0-727F-2932A8E46001}"/>
              </a:ext>
            </a:extLst>
          </p:cNvPr>
          <p:cNvSpPr txBox="1"/>
          <p:nvPr/>
        </p:nvSpPr>
        <p:spPr>
          <a:xfrm>
            <a:off x="7281525" y="2815110"/>
            <a:ext cx="45110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Распределение энергии землетрясений во время сейсмических активизаций 1964 и 1965 гг.</a:t>
            </a:r>
            <a:endParaRPr lang="ru-KZ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8DFB2B-0025-DEFB-44E0-AB725E96F72D}"/>
              </a:ext>
            </a:extLst>
          </p:cNvPr>
          <p:cNvSpPr txBox="1"/>
          <p:nvPr/>
        </p:nvSpPr>
        <p:spPr>
          <a:xfrm>
            <a:off x="163211" y="5295437"/>
            <a:ext cx="39883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Карта исторических (серые кружки) и инструментально зарегистрированные землетрясения (белые кружки). Размер кружка пропорционален энергии. Каменское землетрясение – звездочка.</a:t>
            </a:r>
            <a:endParaRPr lang="ru-KZ" sz="1600" b="1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B4D191F-7273-0533-32E2-5A136C7A37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11" y="94675"/>
            <a:ext cx="3214868" cy="50115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161E93F-898E-70DD-1809-7D7C7A57B9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879" t="25376" r="9516" b="9892"/>
          <a:stretch>
            <a:fillRect/>
          </a:stretch>
        </p:blipFill>
        <p:spPr>
          <a:xfrm>
            <a:off x="3626262" y="189748"/>
            <a:ext cx="3329541" cy="39612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488D690-294E-3999-0631-330F0E3BA973}"/>
              </a:ext>
            </a:extLst>
          </p:cNvPr>
          <p:cNvSpPr txBox="1"/>
          <p:nvPr/>
        </p:nvSpPr>
        <p:spPr>
          <a:xfrm>
            <a:off x="3633471" y="4211540"/>
            <a:ext cx="33223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Изосейсты землетрясения 15 II и эпицентры 1964—1965 гг.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Жалковский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др., 1965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KZ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9EE1BC1-694B-D496-D445-9562E7EFD8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549" t="22377" r="14234" b="12892"/>
          <a:stretch>
            <a:fillRect/>
          </a:stretch>
        </p:blipFill>
        <p:spPr>
          <a:xfrm>
            <a:off x="7356677" y="3399885"/>
            <a:ext cx="4360775" cy="21986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A070C54-A3C3-85FC-B9EF-2BC51824A1ED}"/>
              </a:ext>
            </a:extLst>
          </p:cNvPr>
          <p:cNvSpPr txBox="1"/>
          <p:nvPr/>
        </p:nvSpPr>
        <p:spPr>
          <a:xfrm>
            <a:off x="6474372" y="5698995"/>
            <a:ext cx="59908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повторяемости (а) и гистограмма годового числа землетрясений с K≥8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(б) за инструментальный период (1963–2010 гг.) в радиусе 100 км от г. Камень-на-Оби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[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Еманов и др., 2012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].</a:t>
            </a:r>
            <a:endParaRPr lang="ru-KZ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40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C0095-0780-A257-3D89-202BAC23F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355A50-814E-DCBC-763D-F260082A5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082" y="326760"/>
            <a:ext cx="5813368" cy="38452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1C48C3-25EE-5131-715D-E0DFB3128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50" y="257565"/>
            <a:ext cx="5887449" cy="3914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602999-1776-1AAE-32DF-2D8218900339}"/>
              </a:ext>
            </a:extLst>
          </p:cNvPr>
          <p:cNvSpPr txBox="1"/>
          <p:nvPr/>
        </p:nvSpPr>
        <p:spPr>
          <a:xfrm>
            <a:off x="6648450" y="4263750"/>
            <a:ext cx="5543550" cy="864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Фрагмент аналоговой сейсмограммы Каменского землетрясения. Станция Нарынкол 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NARK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Δ=1182 км. Прибор СКМ. Запись справа налево.</a:t>
            </a:r>
            <a:endParaRPr lang="ru-KZ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DCEF98-78D5-1F5A-CE63-F3356BF2939E}"/>
              </a:ext>
            </a:extLst>
          </p:cNvPr>
          <p:cNvSpPr txBox="1"/>
          <p:nvPr/>
        </p:nvSpPr>
        <p:spPr>
          <a:xfrm>
            <a:off x="208550" y="4298663"/>
            <a:ext cx="5645712" cy="1660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Карта расположения сейсмических станций (данные которых использовались для построения фокального механизма) и эпицентра Каменского землетрясения. 1- эпицентр Каменского землетрясения, 2 – станции, данные которых были обработаны и добавлены, 3 – станции из бюллетеня 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ISC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KZ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943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3EB49-1408-BBEE-8D04-BA5F75E53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D60E49-0E2F-B9C8-1E5F-07993574C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0778"/>
            <a:ext cx="4929088" cy="48874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4A8168-7BF6-50F4-D2C5-8500CB8136C4}"/>
              </a:ext>
            </a:extLst>
          </p:cNvPr>
          <p:cNvSpPr txBox="1"/>
          <p:nvPr/>
        </p:nvSpPr>
        <p:spPr>
          <a:xfrm>
            <a:off x="195118" y="5187022"/>
            <a:ext cx="4895851" cy="1133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Стереограмма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механизма очага землетрясения 15.02.1965. 1 – эпицентр землетрясения, 2 – крупные населенные пункты, 3 – разломы из [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Active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…, 2026; 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Zelenin et al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2022].</a:t>
            </a:r>
            <a:endParaRPr lang="ru-KZ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9C1A1E-054F-8ED2-A3DE-FC8CBD74A2B7}"/>
              </a:ext>
            </a:extLst>
          </p:cNvPr>
          <p:cNvSpPr txBox="1"/>
          <p:nvPr/>
        </p:nvSpPr>
        <p:spPr>
          <a:xfrm>
            <a:off x="5343062" y="210328"/>
            <a:ext cx="662033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buNone/>
            </a:pP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Землетрясение произошло под действием сил сжатия, направленных с запада. Основной тип движения – взброс.</a:t>
            </a:r>
            <a:endParaRPr lang="ru-KZ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buNone/>
            </a:pP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Нодальная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плоскость 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NP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имеет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близмеридиональное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простирание, движение по ней взброс с правосторонней сдвиговой компонентой, по плоскости 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NP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 имеющей север-северо-западное простирание также отмечается взброс с левосторонней сдвиговой компонентой.</a:t>
            </a:r>
            <a:r>
              <a:rPr lang="ru-RU" sz="1600" b="1" kern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KZ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572BD8-5FFC-EEF8-D98E-384032809D36}"/>
              </a:ext>
            </a:extLst>
          </p:cNvPr>
          <p:cNvSpPr txBox="1"/>
          <p:nvPr/>
        </p:nvSpPr>
        <p:spPr>
          <a:xfrm>
            <a:off x="5343061" y="2116405"/>
            <a:ext cx="6620334" cy="342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buNone/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 CYR" panose="02020603050405020304" pitchFamily="18" charset="0"/>
                <a:cs typeface="Times New Roman" panose="02020603050405020304" pitchFamily="18" charset="0"/>
              </a:rPr>
              <a:t>Параметры механизмов очагов землетрясений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15 февраля 1965 г.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 CYR" panose="02020603050405020304" pitchFamily="18" charset="0"/>
                <a:cs typeface="Times New Roman" panose="02020603050405020304" pitchFamily="18" charset="0"/>
              </a:rPr>
              <a:t> </a:t>
            </a:r>
            <a:endParaRPr lang="ru-KZ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8163613-3161-81B9-757D-7D3843E93D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757705"/>
              </p:ext>
            </p:extLst>
          </p:nvPr>
        </p:nvGraphicFramePr>
        <p:xfrm>
          <a:off x="5250374" y="2549386"/>
          <a:ext cx="6805708" cy="744476"/>
        </p:xfrm>
        <a:graphic>
          <a:graphicData uri="http://schemas.openxmlformats.org/drawingml/2006/table">
            <a:tbl>
              <a:tblPr/>
              <a:tblGrid>
                <a:gridCol w="734707">
                  <a:extLst>
                    <a:ext uri="{9D8B030D-6E8A-4147-A177-3AD203B41FA5}">
                      <a16:colId xmlns:a16="http://schemas.microsoft.com/office/drawing/2014/main" val="575736619"/>
                    </a:ext>
                  </a:extLst>
                </a:gridCol>
                <a:gridCol w="734707">
                  <a:extLst>
                    <a:ext uri="{9D8B030D-6E8A-4147-A177-3AD203B41FA5}">
                      <a16:colId xmlns:a16="http://schemas.microsoft.com/office/drawing/2014/main" val="3859214939"/>
                    </a:ext>
                  </a:extLst>
                </a:gridCol>
                <a:gridCol w="415691">
                  <a:extLst>
                    <a:ext uri="{9D8B030D-6E8A-4147-A177-3AD203B41FA5}">
                      <a16:colId xmlns:a16="http://schemas.microsoft.com/office/drawing/2014/main" val="1670377975"/>
                    </a:ext>
                  </a:extLst>
                </a:gridCol>
                <a:gridCol w="542169">
                  <a:extLst>
                    <a:ext uri="{9D8B030D-6E8A-4147-A177-3AD203B41FA5}">
                      <a16:colId xmlns:a16="http://schemas.microsoft.com/office/drawing/2014/main" val="1663317731"/>
                    </a:ext>
                  </a:extLst>
                </a:gridCol>
                <a:gridCol w="426162">
                  <a:extLst>
                    <a:ext uri="{9D8B030D-6E8A-4147-A177-3AD203B41FA5}">
                      <a16:colId xmlns:a16="http://schemas.microsoft.com/office/drawing/2014/main" val="1917029541"/>
                    </a:ext>
                  </a:extLst>
                </a:gridCol>
                <a:gridCol w="426162">
                  <a:extLst>
                    <a:ext uri="{9D8B030D-6E8A-4147-A177-3AD203B41FA5}">
                      <a16:colId xmlns:a16="http://schemas.microsoft.com/office/drawing/2014/main" val="4034980533"/>
                    </a:ext>
                  </a:extLst>
                </a:gridCol>
                <a:gridCol w="343992">
                  <a:extLst>
                    <a:ext uri="{9D8B030D-6E8A-4147-A177-3AD203B41FA5}">
                      <a16:colId xmlns:a16="http://schemas.microsoft.com/office/drawing/2014/main" val="1351254351"/>
                    </a:ext>
                  </a:extLst>
                </a:gridCol>
                <a:gridCol w="343992">
                  <a:extLst>
                    <a:ext uri="{9D8B030D-6E8A-4147-A177-3AD203B41FA5}">
                      <a16:colId xmlns:a16="http://schemas.microsoft.com/office/drawing/2014/main" val="206069996"/>
                    </a:ext>
                  </a:extLst>
                </a:gridCol>
                <a:gridCol w="343186">
                  <a:extLst>
                    <a:ext uri="{9D8B030D-6E8A-4147-A177-3AD203B41FA5}">
                      <a16:colId xmlns:a16="http://schemas.microsoft.com/office/drawing/2014/main" val="1244241441"/>
                    </a:ext>
                  </a:extLst>
                </a:gridCol>
                <a:gridCol w="342380">
                  <a:extLst>
                    <a:ext uri="{9D8B030D-6E8A-4147-A177-3AD203B41FA5}">
                      <a16:colId xmlns:a16="http://schemas.microsoft.com/office/drawing/2014/main" val="737077707"/>
                    </a:ext>
                  </a:extLst>
                </a:gridCol>
                <a:gridCol w="342380">
                  <a:extLst>
                    <a:ext uri="{9D8B030D-6E8A-4147-A177-3AD203B41FA5}">
                      <a16:colId xmlns:a16="http://schemas.microsoft.com/office/drawing/2014/main" val="3371899695"/>
                    </a:ext>
                  </a:extLst>
                </a:gridCol>
                <a:gridCol w="305322">
                  <a:extLst>
                    <a:ext uri="{9D8B030D-6E8A-4147-A177-3AD203B41FA5}">
                      <a16:colId xmlns:a16="http://schemas.microsoft.com/office/drawing/2014/main" val="3276925964"/>
                    </a:ext>
                  </a:extLst>
                </a:gridCol>
                <a:gridCol w="385076">
                  <a:extLst>
                    <a:ext uri="{9D8B030D-6E8A-4147-A177-3AD203B41FA5}">
                      <a16:colId xmlns:a16="http://schemas.microsoft.com/office/drawing/2014/main" val="2508708991"/>
                    </a:ext>
                  </a:extLst>
                </a:gridCol>
                <a:gridCol w="385076">
                  <a:extLst>
                    <a:ext uri="{9D8B030D-6E8A-4147-A177-3AD203B41FA5}">
                      <a16:colId xmlns:a16="http://schemas.microsoft.com/office/drawing/2014/main" val="712219178"/>
                    </a:ext>
                  </a:extLst>
                </a:gridCol>
                <a:gridCol w="367353">
                  <a:extLst>
                    <a:ext uri="{9D8B030D-6E8A-4147-A177-3AD203B41FA5}">
                      <a16:colId xmlns:a16="http://schemas.microsoft.com/office/drawing/2014/main" val="2948760517"/>
                    </a:ext>
                  </a:extLst>
                </a:gridCol>
                <a:gridCol w="367353">
                  <a:extLst>
                    <a:ext uri="{9D8B030D-6E8A-4147-A177-3AD203B41FA5}">
                      <a16:colId xmlns:a16="http://schemas.microsoft.com/office/drawing/2014/main" val="1551225640"/>
                    </a:ext>
                  </a:extLst>
                </a:gridCol>
              </a:tblGrid>
              <a:tr h="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Дата,</a:t>
                      </a:r>
                      <a:endParaRPr lang="ru-K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ru-RU" sz="12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дд</a:t>
                      </a:r>
                      <a:r>
                        <a:rPr lang="ru-RU" sz="12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мм </a:t>
                      </a:r>
                      <a:r>
                        <a:rPr lang="ru-RU" sz="12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гггг</a:t>
                      </a:r>
                      <a:endParaRPr lang="ru-K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ru-RU" sz="12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ru-RU" sz="1200" b="1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lang="ru-K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ru-RU" sz="12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  мин  с</a:t>
                      </a:r>
                      <a:endParaRPr lang="ru-K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ru-RU" sz="12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b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км</a:t>
                      </a:r>
                      <a:endParaRPr lang="ru-K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1200" b="1" i="1" spc="-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ru-K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Оси главных напряжений</a:t>
                      </a:r>
                      <a:endParaRPr lang="ru-K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ru-RU" sz="1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Нодальные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плоскости</a:t>
                      </a:r>
                      <a:endParaRPr lang="ru-K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7586919"/>
                  </a:ext>
                </a:extLst>
              </a:tr>
              <a:tr h="126365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12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ru-KZ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ru-KZ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12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ru-KZ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ru-RU" sz="12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NP1</a:t>
                      </a:r>
                      <a:endParaRPr lang="ru-K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ru-RU" sz="12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NP2</a:t>
                      </a:r>
                      <a:endParaRPr lang="ru-K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730747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ru-RU" sz="1200" b="1" i="1" spc="-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</a:t>
                      </a:r>
                      <a:endParaRPr lang="ru-K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ru-RU" sz="1200" b="1" i="1" spc="-4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AZM</a:t>
                      </a:r>
                      <a:endParaRPr lang="ru-KZ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ru-RU" sz="1200" b="1" i="1" spc="-4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</a:t>
                      </a:r>
                      <a:endParaRPr lang="ru-KZ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ru-RU" sz="1200" b="1" i="1" spc="-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AZM</a:t>
                      </a:r>
                      <a:endParaRPr lang="ru-K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ru-RU" sz="1200" b="1" i="1" spc="-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</a:t>
                      </a:r>
                      <a:endParaRPr lang="ru-K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ru-RU" sz="1200" b="1" i="1" spc="-4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AZM</a:t>
                      </a:r>
                      <a:endParaRPr lang="ru-KZ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ru-RU" sz="1200" b="1" i="1" spc="-4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STK</a:t>
                      </a:r>
                      <a:endParaRPr lang="ru-KZ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ru-RU" sz="1200" b="1" i="1" spc="-4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1200" b="1" i="1" spc="-4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IP</a:t>
                      </a:r>
                      <a:endParaRPr lang="ru-KZ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ru-RU" sz="1200" b="1" i="1" spc="-4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SLIP</a:t>
                      </a:r>
                      <a:endParaRPr lang="ru-KZ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ru-RU" sz="1200" b="1" i="1" spc="-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STK</a:t>
                      </a:r>
                      <a:endParaRPr lang="ru-K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ru-RU" sz="1200" b="1" i="1" spc="-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1200" b="1" i="1" spc="-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200" b="1" i="1" spc="-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ru-K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ru-RU" sz="1200" b="1" i="1" spc="-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SLIP</a:t>
                      </a:r>
                      <a:endParaRPr lang="ru-K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4506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6195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15.02.1965</a:t>
                      </a:r>
                      <a:endParaRPr lang="ru-KZ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:58.3</a:t>
                      </a:r>
                      <a:endParaRPr lang="ru-KZ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K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5.3</a:t>
                      </a:r>
                      <a:endParaRPr lang="ru-KZ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ru-K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  <a:endParaRPr lang="ru-KZ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K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338</a:t>
                      </a:r>
                      <a:endParaRPr lang="ru-K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KZ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243</a:t>
                      </a:r>
                      <a:endParaRPr lang="ru-K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172</a:t>
                      </a:r>
                      <a:endParaRPr lang="ru-K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K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lang="ru-K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305</a:t>
                      </a:r>
                      <a:endParaRPr lang="ru-K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K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K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850407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5B9F6087-4079-5404-6FB5-4A8050D834BF}"/>
              </a:ext>
            </a:extLst>
          </p:cNvPr>
          <p:cNvSpPr txBox="1"/>
          <p:nvPr/>
        </p:nvSpPr>
        <p:spPr>
          <a:xfrm>
            <a:off x="5437935" y="327175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 параметры землетрясения 15 февраля 1965 г. по данным </a:t>
            </a:r>
            <a:r>
              <a:rPr lang="en-US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ISC </a:t>
            </a: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других сейсмологических центров</a:t>
            </a:r>
            <a:endParaRPr lang="ru-KZ" sz="1600" b="1" dirty="0"/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7A410306-50A6-1866-B60F-717C1D4B0B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394500"/>
              </p:ext>
            </p:extLst>
          </p:nvPr>
        </p:nvGraphicFramePr>
        <p:xfrm>
          <a:off x="5437934" y="3856526"/>
          <a:ext cx="6430587" cy="2817147"/>
        </p:xfrm>
        <a:graphic>
          <a:graphicData uri="http://schemas.openxmlformats.org/drawingml/2006/table">
            <a:tbl>
              <a:tblPr firstRow="1" firstCol="1" bandRow="1"/>
              <a:tblGrid>
                <a:gridCol w="2103120">
                  <a:extLst>
                    <a:ext uri="{9D8B030D-6E8A-4147-A177-3AD203B41FA5}">
                      <a16:colId xmlns:a16="http://schemas.microsoft.com/office/drawing/2014/main" val="3692858930"/>
                    </a:ext>
                  </a:extLst>
                </a:gridCol>
                <a:gridCol w="1299754">
                  <a:extLst>
                    <a:ext uri="{9D8B030D-6E8A-4147-A177-3AD203B41FA5}">
                      <a16:colId xmlns:a16="http://schemas.microsoft.com/office/drawing/2014/main" val="271299787"/>
                    </a:ext>
                  </a:extLst>
                </a:gridCol>
                <a:gridCol w="594360">
                  <a:extLst>
                    <a:ext uri="{9D8B030D-6E8A-4147-A177-3AD203B41FA5}">
                      <a16:colId xmlns:a16="http://schemas.microsoft.com/office/drawing/2014/main" val="495359589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3250144705"/>
                    </a:ext>
                  </a:extLst>
                </a:gridCol>
                <a:gridCol w="515983">
                  <a:extLst>
                    <a:ext uri="{9D8B030D-6E8A-4147-A177-3AD203B41FA5}">
                      <a16:colId xmlns:a16="http://schemas.microsoft.com/office/drawing/2014/main" val="3170226050"/>
                    </a:ext>
                  </a:extLst>
                </a:gridCol>
                <a:gridCol w="933994">
                  <a:extLst>
                    <a:ext uri="{9D8B030D-6E8A-4147-A177-3AD203B41FA5}">
                      <a16:colId xmlns:a16="http://schemas.microsoft.com/office/drawing/2014/main" val="2527935590"/>
                    </a:ext>
                  </a:extLst>
                </a:gridCol>
                <a:gridCol w="330233">
                  <a:extLst>
                    <a:ext uri="{9D8B030D-6E8A-4147-A177-3AD203B41FA5}">
                      <a16:colId xmlns:a16="http://schemas.microsoft.com/office/drawing/2014/main" val="2462058342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Агентство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ru-RU" sz="11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ru-RU" sz="1100" b="1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b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чч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ru-RU" sz="11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мм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ru-RU" sz="11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сс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Гипоцентр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Магнитуда,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Kp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ru-RU" sz="11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267074"/>
                  </a:ext>
                </a:extLst>
              </a:tr>
              <a:tr h="216941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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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ru-RU" sz="11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 </a:t>
                      </a:r>
                      <a:r>
                        <a:rPr lang="ru-RU" sz="11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км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124418"/>
                  </a:ext>
                </a:extLst>
              </a:tr>
              <a:tr h="23985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MOS</a:t>
                      </a:r>
                      <a:b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12:34:58.0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53.700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81.500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1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100" b="1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=5.5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417004"/>
                  </a:ext>
                </a:extLst>
              </a:tr>
              <a:tr h="28121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USGS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12:34:54.8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53.600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81.300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mb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=5.3/10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446265"/>
                  </a:ext>
                </a:extLst>
              </a:tr>
              <a:tr h="28121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PEK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12:34:52.0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54.000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81.75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1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100" b="1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=5.2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buNone/>
                      </a:pPr>
                      <a:endParaRPr lang="ru-KZ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268421"/>
                  </a:ext>
                </a:extLst>
              </a:tr>
              <a:tr h="2422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ISC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12:34:59.79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53.8117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81.3995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35f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1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100" b="1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=5.3/29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163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125386"/>
                  </a:ext>
                </a:extLst>
              </a:tr>
              <a:tr h="27001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Жалковский, Шебалин, 1977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12:34:57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53.6</a:t>
                      </a: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81.53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1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Kp</a:t>
                      </a:r>
                      <a:r>
                        <a:rPr lang="en-US" sz="11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=13.5</a:t>
                      </a:r>
                      <a:r>
                        <a:rPr lang="ru-RU" sz="11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1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M=5.5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buNone/>
                      </a:pPr>
                      <a:endParaRPr lang="ru-KZ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602583"/>
                  </a:ext>
                </a:extLst>
              </a:tr>
              <a:tr h="33092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[Жалковский и др., 1967]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12:34:57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53.750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81.50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1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Kp</a:t>
                      </a:r>
                      <a:r>
                        <a:rPr lang="ru-RU" sz="11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=13, </a:t>
                      </a:r>
                      <a:r>
                        <a:rPr lang="en-US" sz="11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11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=5.25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2882248"/>
                  </a:ext>
                </a:extLst>
              </a:tr>
              <a:tr h="62201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Настоящая работа 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12:34:5</a:t>
                      </a: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8.3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53.813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81.411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1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mb=5.66/22,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1755"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1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MS=5.34/6,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1755"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1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Kp</a:t>
                      </a:r>
                      <a:r>
                        <a:rPr lang="en-US" sz="11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=13.35/17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220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0" marR="5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2565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8311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3DE1D-69AE-219E-32B8-85CA5ED44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1CCD5C-2295-65A7-799C-AEB7F0184EBA}"/>
              </a:ext>
            </a:extLst>
          </p:cNvPr>
          <p:cNvSpPr txBox="1"/>
          <p:nvPr/>
        </p:nvSpPr>
        <p:spPr>
          <a:xfrm>
            <a:off x="124143" y="146371"/>
            <a:ext cx="5514657" cy="6219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Геоморфология вблизи г. Камень-На-Оби</a:t>
            </a:r>
            <a:endParaRPr lang="ru-KZ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KZ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Территория восточнее г. Камень-На-Оби</a:t>
            </a:r>
            <a:endParaRPr lang="ru-KZ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Вблизи Камня-На-Оби река образует излучину, меняя широтное направление на меридиональное.</a:t>
            </a:r>
            <a:endParaRPr lang="ru-KZ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Барнаула до Камня-На-Оби долина широкая (5–10 и более км) и асимметричная, с крутым левым склоном и пологим правым</a:t>
            </a:r>
            <a:r>
              <a:rPr lang="ru-RU" sz="16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KZ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Камня-на-Оби долина и пойма реки сужаются (соответственно до 3–5 км и 1,5–2 км). </a:t>
            </a:r>
            <a:r>
              <a:rPr lang="ru-RU" sz="1600" b="1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русле и по берегам встречаются выходы скал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KZ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Выводы: Причинный объект для исследования с возможным образованием дополнительной избыточной водной массы – </a:t>
            </a:r>
            <a:r>
              <a:rPr lang="ru-RU" sz="1600" b="1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широкая пойма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р. Обь размерами 100×20 км восточнее г. Камень-На-Оби, </a:t>
            </a:r>
            <a:r>
              <a:rPr lang="ru-RU" sz="1600" b="1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которая испещрена старицами, протоками и озёрами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 громадным запасом подземных вод. И этот пойменный резервуар подземных вод к западу около г. Камень-На-Оби подпёрт скальными выходами коренных пород.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AD1326-CCA1-0EBE-5C26-5CB042B28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587" y="209464"/>
            <a:ext cx="6330270" cy="34128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20443A-8A1E-1AB7-74EF-985F5B5E0122}"/>
              </a:ext>
            </a:extLst>
          </p:cNvPr>
          <p:cNvSpPr txBox="1"/>
          <p:nvPr/>
        </p:nvSpPr>
        <p:spPr>
          <a:xfrm>
            <a:off x="6357256" y="3911365"/>
            <a:ext cx="5606144" cy="2339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данным метеостанции в г. Новосибирске 1962 и 1963 годы отметились малыми осадками ниже нормы в течение года, а 1964 и 1965 отметились большими осадками выше нормы. Это способствовало быстрому созданию дополнительной избыточной водной массы (относительно 1962 1963 годов) в широкой пойме р. Обь к востоку от г. Камень-На-Оби, где и произошло сильное землетрясение 15 февраля 1965 года.</a:t>
            </a:r>
            <a:endParaRPr lang="ru-KZ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513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7C2BB-F46F-DDFE-5E4D-F4A75A044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D227E0-72EE-C39F-81B3-F830032432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271"/>
          <a:stretch>
            <a:fillRect/>
          </a:stretch>
        </p:blipFill>
        <p:spPr bwMode="auto">
          <a:xfrm>
            <a:off x="255815" y="144607"/>
            <a:ext cx="5620793" cy="310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29CD77-4818-B733-D7FC-A6F512C133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657" b="12948"/>
          <a:stretch>
            <a:fillRect/>
          </a:stretch>
        </p:blipFill>
        <p:spPr bwMode="auto">
          <a:xfrm>
            <a:off x="6204857" y="144606"/>
            <a:ext cx="5246045" cy="310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57F25C-C789-E2BA-30E5-325E72D86F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773" b="12474"/>
          <a:stretch>
            <a:fillRect/>
          </a:stretch>
        </p:blipFill>
        <p:spPr bwMode="auto">
          <a:xfrm>
            <a:off x="305640" y="3429000"/>
            <a:ext cx="5521142" cy="310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200C8B-6F41-5E9E-6309-39FC0031DDE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92" b="11475"/>
          <a:stretch>
            <a:fillRect/>
          </a:stretch>
        </p:blipFill>
        <p:spPr bwMode="auto">
          <a:xfrm>
            <a:off x="6204857" y="3457547"/>
            <a:ext cx="5521142" cy="307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8090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D20C8-0E34-CDFB-3780-E7238FA2F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EE1DAC-B79F-CA0B-B12B-8A7B37F0F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6139" y="167640"/>
            <a:ext cx="54976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Параметры землетрясения 2025.07.23 в Восточном Казахстане</a:t>
            </a:r>
            <a:endParaRPr lang="ru-RU" altLang="ru-RU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7E7D2BE-3E65-4064-E4BC-20C1A635E8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427123"/>
              </p:ext>
            </p:extLst>
          </p:nvPr>
        </p:nvGraphicFramePr>
        <p:xfrm>
          <a:off x="6985572" y="752415"/>
          <a:ext cx="5198825" cy="800673"/>
        </p:xfrm>
        <a:graphic>
          <a:graphicData uri="http://schemas.openxmlformats.org/drawingml/2006/table">
            <a:tbl>
              <a:tblPr firstRow="1" firstCol="1" bandRow="1"/>
              <a:tblGrid>
                <a:gridCol w="1506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7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12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31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10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84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109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121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Сейсм</a:t>
                      </a:r>
                      <a:r>
                        <a:rPr lang="ru-RU" sz="1200" dirty="0">
                          <a:effectLst/>
                        </a:rPr>
                        <a:t>. Центры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Время, GMT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Широта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Долгота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H, км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mb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KNDC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10:37:20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49,26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82,29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6,1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13,1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EMSC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r>
                        <a:rPr lang="en-US" sz="1200" dirty="0">
                          <a:effectLst/>
                        </a:rPr>
                        <a:t>0:37:21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</a:t>
                      </a:r>
                      <a:r>
                        <a:rPr lang="ru-RU" sz="1200" dirty="0">
                          <a:effectLst/>
                        </a:rPr>
                        <a:t>9</a:t>
                      </a:r>
                      <a:r>
                        <a:rPr lang="en-US" sz="1200" dirty="0">
                          <a:effectLst/>
                        </a:rPr>
                        <a:t>,</a:t>
                      </a:r>
                      <a:r>
                        <a:rPr lang="ru-RU" sz="1200" dirty="0">
                          <a:effectLst/>
                        </a:rPr>
                        <a:t>26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82,33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</a:t>
                      </a:r>
                      <a:r>
                        <a:rPr lang="en-US" sz="1200" dirty="0">
                          <a:effectLst/>
                        </a:rPr>
                        <a:t>,2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5F212C2-AF9F-F373-202D-7C3D1D54B188}"/>
              </a:ext>
            </a:extLst>
          </p:cNvPr>
          <p:cNvSpPr txBox="1"/>
          <p:nvPr/>
        </p:nvSpPr>
        <p:spPr>
          <a:xfrm>
            <a:off x="6985572" y="1889507"/>
            <a:ext cx="49660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Другое землетрясение природно-техногенного характера (индуцированное большим количеством атмосферных осадков), произошло в Восточном Казахстане (в 300 км на ЮВ от СИП в Жарминском районе Абайской области) 23 июля 2025 года в районе добычных работ на золотых россыпях в русле реки </a:t>
            </a:r>
            <a:r>
              <a:rPr kumimoji="0" lang="ru-RU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Былкылдак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к юго-западу от месторождения </a:t>
            </a:r>
            <a:r>
              <a:rPr kumimoji="0" lang="ru-RU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Сенташ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Его хорошо ощутили жители городов Усть-Каменогорска (4 б), Семея и Курчатова.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C88F01-DA2A-9C09-2341-C87D83C17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0" y="699913"/>
            <a:ext cx="6785129" cy="5458173"/>
          </a:xfrm>
          <a:prstGeom prst="rect">
            <a:avLst/>
          </a:prstGeom>
        </p:spPr>
      </p:pic>
      <p:sp>
        <p:nvSpPr>
          <p:cNvPr id="12" name="Звезда: 5 точек 11">
            <a:extLst>
              <a:ext uri="{FF2B5EF4-FFF2-40B4-BE49-F238E27FC236}">
                <a16:creationId xmlns:a16="http://schemas.microsoft.com/office/drawing/2014/main" id="{AAFC83C8-8BEF-A8DC-E3F8-12CC6A6504F2}"/>
              </a:ext>
            </a:extLst>
          </p:cNvPr>
          <p:cNvSpPr/>
          <p:nvPr/>
        </p:nvSpPr>
        <p:spPr>
          <a:xfrm>
            <a:off x="4910668" y="3546051"/>
            <a:ext cx="304800" cy="247015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AC57CDE-939C-FB1A-44BB-3376DFDCDA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139" y="4748821"/>
            <a:ext cx="1338263" cy="135676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67B2E6-3CEA-524F-65C0-B4DBF85E0C05}"/>
              </a:ext>
            </a:extLst>
          </p:cNvPr>
          <p:cNvSpPr txBox="1"/>
          <p:nvPr/>
        </p:nvSpPr>
        <p:spPr>
          <a:xfrm>
            <a:off x="8449213" y="4888594"/>
            <a:ext cx="35023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Движение в очаге произошло в условиях тектонического сжатия, что привело к образованию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взбросо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-сдвига.</a:t>
            </a:r>
            <a:endParaRPr lang="ru-KZ" sz="1600" b="1" dirty="0"/>
          </a:p>
        </p:txBody>
      </p:sp>
    </p:spTree>
    <p:extLst>
      <p:ext uri="{BB962C8B-B14F-4D97-AF65-F5344CB8AC3E}">
        <p14:creationId xmlns:p14="http://schemas.microsoft.com/office/powerpoint/2010/main" val="3069866777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1731</Words>
  <Application>Microsoft Office PowerPoint</Application>
  <PresentationFormat>Широкоэкранный</PresentationFormat>
  <Paragraphs>176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LZ</cp:lastModifiedBy>
  <cp:revision>40</cp:revision>
  <cp:lastPrinted>2026-05-18T06:44:44Z</cp:lastPrinted>
  <dcterms:created xsi:type="dcterms:W3CDTF">2023-12-18T22:53:01Z</dcterms:created>
  <dcterms:modified xsi:type="dcterms:W3CDTF">2026-05-20T04:00:38Z</dcterms:modified>
</cp:coreProperties>
</file>